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Montserrat"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94"/>
  </p:normalViewPr>
  <p:slideViewPr>
    <p:cSldViewPr snapToGrid="0">
      <p:cViewPr varScale="1">
        <p:scale>
          <a:sx n="145" d="100"/>
          <a:sy n="145" d="100"/>
        </p:scale>
        <p:origin x="176" y="4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bee298bac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bee298bac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bee298bac8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bee298bac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bee298bac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bee298bac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e7cb1d02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e7cb1d02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e7cb1d02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be7cb1d02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e7cb1d023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be7cb1d02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f2fc1a80a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f2fc1a80a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f2fc1a80a4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f2fc1a80a4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becf27b8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becf27b8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bee298ba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bee298ba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bee298bac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bee298bac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Yield Curves &amp; Mean Reversion</a:t>
            </a:r>
          </a:p>
        </p:txBody>
      </p:sp>
      <p:sp>
        <p:nvSpPr>
          <p:cNvPr id="3" name="Subtitle 2">
            <a:extLst>
              <a:ext uri="{FF2B5EF4-FFF2-40B4-BE49-F238E27FC236}">
                <a16:creationId xmlns:a16="http://schemas.microsoft.com/office/drawing/2014/main" id="{5822EA58-23CE-A1A0-32B7-66A190A30354}"/>
              </a:ext>
            </a:extLst>
          </p:cNvPr>
          <p:cNvSpPr>
            <a:spLocks noGrp="1"/>
          </p:cNvSpPr>
          <p:nvPr>
            <p:ph type="subTitle" idx="1"/>
          </p:nvPr>
        </p:nvSpPr>
        <p:spPr/>
        <p:txBody>
          <a:bodyPr/>
          <a:lstStyle/>
          <a:p>
            <a:endParaRPr lang="en-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417025" y="1084600"/>
            <a:ext cx="5295000" cy="38646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sz="1800"/>
              <a:t>For every pair of bonds of different maturities under consideration, apply a linear lag model of order p</a:t>
            </a:r>
            <a:endParaRPr sz="1800"/>
          </a:p>
          <a:p>
            <a:pPr marL="457200" lvl="0" indent="-342900" algn="l" rtl="0">
              <a:spcBef>
                <a:spcPts val="0"/>
              </a:spcBef>
              <a:spcAft>
                <a:spcPts val="0"/>
              </a:spcAft>
              <a:buSzPts val="1800"/>
              <a:buChar char="●"/>
            </a:pPr>
            <a:r>
              <a:rPr lang="en" sz="1800"/>
              <a:t>Augmented Dickey-Fuller (ADF) Test: test for the presence of a unit root in an autoregressive time series sample</a:t>
            </a:r>
            <a:endParaRPr sz="1800"/>
          </a:p>
          <a:p>
            <a:pPr marL="457200" lvl="0" indent="-342900" algn="l" rtl="0">
              <a:spcBef>
                <a:spcPts val="0"/>
              </a:spcBef>
              <a:spcAft>
                <a:spcPts val="0"/>
              </a:spcAft>
              <a:buSzPts val="1800"/>
              <a:buChar char="●"/>
            </a:pPr>
            <a:r>
              <a:rPr lang="en" sz="1800"/>
              <a:t>If a price series possesses mean reversion, then the next price level will be proportional to the current price level</a:t>
            </a:r>
            <a:endParaRPr sz="1800"/>
          </a:p>
          <a:p>
            <a:pPr marL="457200" lvl="0" indent="-342900" algn="l" rtl="0">
              <a:spcBef>
                <a:spcPts val="0"/>
              </a:spcBef>
              <a:spcAft>
                <a:spcPts val="0"/>
              </a:spcAft>
              <a:buSzPts val="1800"/>
              <a:buChar char="●"/>
            </a:pPr>
            <a:r>
              <a:rPr lang="en" sz="1800"/>
              <a:t>Hurst Exponent: quantifies degree of mean reversion to select best pair</a:t>
            </a:r>
            <a:endParaRPr sz="1800"/>
          </a:p>
        </p:txBody>
      </p:sp>
      <p:sp>
        <p:nvSpPr>
          <p:cNvPr id="220" name="Google Shape;220;p22"/>
          <p:cNvSpPr/>
          <p:nvPr/>
        </p:nvSpPr>
        <p:spPr>
          <a:xfrm>
            <a:off x="1297500" y="266225"/>
            <a:ext cx="7038900" cy="335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Montserrat"/>
                <a:ea typeface="Montserrat"/>
                <a:cs typeface="Montserrat"/>
                <a:sym typeface="Montserrat"/>
              </a:rPr>
              <a:t>Pairs Identification</a:t>
            </a:r>
            <a:endParaRPr sz="2200" b="1">
              <a:solidFill>
                <a:schemeClr val="lt1"/>
              </a:solidFill>
              <a:latin typeface="Montserrat"/>
              <a:ea typeface="Montserrat"/>
              <a:cs typeface="Montserrat"/>
              <a:sym typeface="Montserrat"/>
            </a:endParaRPr>
          </a:p>
        </p:txBody>
      </p:sp>
      <p:pic>
        <p:nvPicPr>
          <p:cNvPr id="221" name="Google Shape;221;p22"/>
          <p:cNvPicPr preferRelativeResize="0"/>
          <p:nvPr/>
        </p:nvPicPr>
        <p:blipFill>
          <a:blip r:embed="rId3">
            <a:alphaModFix/>
          </a:blip>
          <a:stretch>
            <a:fillRect/>
          </a:stretch>
        </p:blipFill>
        <p:spPr>
          <a:xfrm>
            <a:off x="1826825" y="1084604"/>
            <a:ext cx="5490350" cy="391400"/>
          </a:xfrm>
          <a:prstGeom prst="rect">
            <a:avLst/>
          </a:prstGeom>
          <a:noFill/>
          <a:ln>
            <a:noFill/>
          </a:ln>
        </p:spPr>
      </p:pic>
      <p:pic>
        <p:nvPicPr>
          <p:cNvPr id="222" name="Google Shape;222;p22"/>
          <p:cNvPicPr preferRelativeResize="0"/>
          <p:nvPr/>
        </p:nvPicPr>
        <p:blipFill>
          <a:blip r:embed="rId4">
            <a:alphaModFix/>
          </a:blip>
          <a:stretch>
            <a:fillRect/>
          </a:stretch>
        </p:blipFill>
        <p:spPr>
          <a:xfrm>
            <a:off x="6395550" y="1564297"/>
            <a:ext cx="2359175" cy="1674275"/>
          </a:xfrm>
          <a:prstGeom prst="rect">
            <a:avLst/>
          </a:prstGeom>
          <a:noFill/>
          <a:ln>
            <a:noFill/>
          </a:ln>
        </p:spPr>
      </p:pic>
      <p:pic>
        <p:nvPicPr>
          <p:cNvPr id="223" name="Google Shape;223;p22"/>
          <p:cNvPicPr preferRelativeResize="0"/>
          <p:nvPr/>
        </p:nvPicPr>
        <p:blipFill>
          <a:blip r:embed="rId5">
            <a:alphaModFix/>
          </a:blip>
          <a:stretch>
            <a:fillRect/>
          </a:stretch>
        </p:blipFill>
        <p:spPr>
          <a:xfrm>
            <a:off x="6530900" y="3189047"/>
            <a:ext cx="2088475" cy="154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417025" y="1084600"/>
            <a:ext cx="5295000" cy="38646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sz="1800"/>
              <a:t>Trigger trade/position change based on calculated z-scores</a:t>
            </a:r>
            <a:endParaRPr sz="1800"/>
          </a:p>
          <a:p>
            <a:pPr marL="457200" lvl="0" indent="-342900" algn="l" rtl="0">
              <a:spcBef>
                <a:spcPts val="0"/>
              </a:spcBef>
              <a:spcAft>
                <a:spcPts val="0"/>
              </a:spcAft>
              <a:buSzPts val="1800"/>
              <a:buChar char="●"/>
            </a:pPr>
            <a:r>
              <a:rPr lang="en" sz="1800"/>
              <a:t>Multiply position by weights of position, i.e. optimal parameters of OU process</a:t>
            </a:r>
            <a:endParaRPr sz="1800"/>
          </a:p>
          <a:p>
            <a:pPr marL="457200" lvl="0" indent="-342900" algn="l" rtl="0">
              <a:spcBef>
                <a:spcPts val="0"/>
              </a:spcBef>
              <a:spcAft>
                <a:spcPts val="0"/>
              </a:spcAft>
              <a:buSzPts val="1800"/>
              <a:buChar char="●"/>
            </a:pPr>
            <a:r>
              <a:rPr lang="en" sz="1800"/>
              <a:t>Optimal parameters, i.e. ratio of capital in one bond to the other, found by maximising log-likelihood</a:t>
            </a:r>
            <a:endParaRPr sz="1800"/>
          </a:p>
          <a:p>
            <a:pPr marL="457200" lvl="0" indent="-342900" algn="l" rtl="0">
              <a:spcBef>
                <a:spcPts val="0"/>
              </a:spcBef>
              <a:spcAft>
                <a:spcPts val="0"/>
              </a:spcAft>
              <a:buSzPts val="1800"/>
              <a:buChar char="●"/>
            </a:pPr>
            <a:r>
              <a:rPr lang="en" sz="1800"/>
              <a:t>Account for transaction costs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Promising sharpe ratio and maximum drawdown</a:t>
            </a:r>
            <a:endParaRPr sz="1800"/>
          </a:p>
        </p:txBody>
      </p:sp>
      <p:sp>
        <p:nvSpPr>
          <p:cNvPr id="229" name="Google Shape;229;p23"/>
          <p:cNvSpPr/>
          <p:nvPr/>
        </p:nvSpPr>
        <p:spPr>
          <a:xfrm>
            <a:off x="1297500" y="266225"/>
            <a:ext cx="7038900" cy="335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Montserrat"/>
                <a:ea typeface="Montserrat"/>
                <a:cs typeface="Montserrat"/>
                <a:sym typeface="Montserrat"/>
              </a:rPr>
              <a:t>Pairs Trading</a:t>
            </a:r>
            <a:endParaRPr sz="2200" b="1">
              <a:solidFill>
                <a:schemeClr val="lt1"/>
              </a:solidFill>
              <a:latin typeface="Montserrat"/>
              <a:ea typeface="Montserrat"/>
              <a:cs typeface="Montserrat"/>
              <a:sym typeface="Montserrat"/>
            </a:endParaRPr>
          </a:p>
        </p:txBody>
      </p:sp>
      <p:pic>
        <p:nvPicPr>
          <p:cNvPr id="230" name="Google Shape;230;p23"/>
          <p:cNvPicPr preferRelativeResize="0"/>
          <p:nvPr/>
        </p:nvPicPr>
        <p:blipFill>
          <a:blip r:embed="rId3">
            <a:alphaModFix/>
          </a:blip>
          <a:stretch>
            <a:fillRect/>
          </a:stretch>
        </p:blipFill>
        <p:spPr>
          <a:xfrm>
            <a:off x="5712025" y="1084600"/>
            <a:ext cx="3281425" cy="1115324"/>
          </a:xfrm>
          <a:prstGeom prst="rect">
            <a:avLst/>
          </a:prstGeom>
          <a:noFill/>
          <a:ln>
            <a:noFill/>
          </a:ln>
        </p:spPr>
      </p:pic>
      <p:pic>
        <p:nvPicPr>
          <p:cNvPr id="231" name="Google Shape;231;p23"/>
          <p:cNvPicPr preferRelativeResize="0"/>
          <p:nvPr/>
        </p:nvPicPr>
        <p:blipFill>
          <a:blip r:embed="rId4">
            <a:alphaModFix/>
          </a:blip>
          <a:stretch>
            <a:fillRect/>
          </a:stretch>
        </p:blipFill>
        <p:spPr>
          <a:xfrm>
            <a:off x="6232363" y="2727697"/>
            <a:ext cx="2240751" cy="161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4"/>
          <p:cNvSpPr txBox="1">
            <a:spLocks noGrp="1"/>
          </p:cNvSpPr>
          <p:nvPr>
            <p:ph type="title"/>
          </p:nvPr>
        </p:nvSpPr>
        <p:spPr>
          <a:xfrm>
            <a:off x="417025" y="779800"/>
            <a:ext cx="5295000" cy="4169400"/>
          </a:xfrm>
          <a:prstGeom prst="rect">
            <a:avLst/>
          </a:prstGeom>
        </p:spPr>
        <p:txBody>
          <a:bodyPr spcFirstLastPara="1" wrap="square" lIns="91425" tIns="91425" rIns="91425" bIns="91425" anchor="ctr" anchorCtr="0">
            <a:normAutofit/>
          </a:bodyPr>
          <a:lstStyle/>
          <a:p>
            <a:pPr marL="457200" lvl="0" indent="-304800" algn="l" rtl="0">
              <a:spcBef>
                <a:spcPts val="0"/>
              </a:spcBef>
              <a:spcAft>
                <a:spcPts val="0"/>
              </a:spcAft>
              <a:buSzPts val="1200"/>
              <a:buChar char="●"/>
            </a:pPr>
            <a:r>
              <a:rPr lang="en" sz="1200" dirty="0"/>
              <a:t>Leung, T. S. T., &amp; Li, X. (2015). Optimal mean reversion trading: Mathematical analysis and practical applications (Vol. 1). World Scientific.</a:t>
            </a:r>
            <a:endParaRPr sz="1200" dirty="0"/>
          </a:p>
          <a:p>
            <a:pPr marL="457200" lvl="0" indent="-304800" algn="l" rtl="0">
              <a:spcBef>
                <a:spcPts val="0"/>
              </a:spcBef>
              <a:spcAft>
                <a:spcPts val="0"/>
              </a:spcAft>
              <a:buSzPts val="1200"/>
              <a:buChar char="●"/>
            </a:pPr>
            <a:r>
              <a:rPr lang="en" sz="1200" dirty="0" err="1"/>
              <a:t>Rampertshammer</a:t>
            </a:r>
            <a:r>
              <a:rPr lang="en" sz="1200" dirty="0"/>
              <a:t>, S. (2007). An Ornstein-</a:t>
            </a:r>
            <a:r>
              <a:rPr lang="en" sz="1200" dirty="0" err="1"/>
              <a:t>Uhlenbeck</a:t>
            </a:r>
            <a:r>
              <a:rPr lang="en" sz="1200" dirty="0"/>
              <a:t> framework for pairs trading. Preprint.</a:t>
            </a:r>
            <a:endParaRPr sz="1200" dirty="0"/>
          </a:p>
          <a:p>
            <a:pPr marL="457200" lvl="0" indent="-304800" algn="l" rtl="0">
              <a:spcBef>
                <a:spcPts val="0"/>
              </a:spcBef>
              <a:spcAft>
                <a:spcPts val="0"/>
              </a:spcAft>
              <a:buSzPts val="1200"/>
              <a:buChar char="●"/>
            </a:pPr>
            <a:r>
              <a:rPr lang="en" sz="1200" dirty="0" err="1"/>
              <a:t>Holý</a:t>
            </a:r>
            <a:r>
              <a:rPr lang="en" sz="1200" dirty="0"/>
              <a:t>, V., &amp; </a:t>
            </a:r>
            <a:r>
              <a:rPr lang="en" sz="1200" dirty="0" err="1"/>
              <a:t>Tomanová</a:t>
            </a:r>
            <a:r>
              <a:rPr lang="en" sz="1200" dirty="0"/>
              <a:t>, P. (2022). Estimation of Ornstein-</a:t>
            </a:r>
            <a:r>
              <a:rPr lang="en" sz="1200" dirty="0" err="1"/>
              <a:t>Uhlenbeck</a:t>
            </a:r>
            <a:r>
              <a:rPr lang="en" sz="1200" dirty="0"/>
              <a:t> process using ultra-high-frequency data with application to intraday pairs trading strategy. </a:t>
            </a:r>
            <a:r>
              <a:rPr lang="en" sz="1200" dirty="0" err="1"/>
              <a:t>arXiv</a:t>
            </a:r>
            <a:r>
              <a:rPr lang="en" sz="1200" dirty="0"/>
              <a:t> preprint arXiv:1811.09312.</a:t>
            </a:r>
            <a:endParaRPr sz="1200" dirty="0"/>
          </a:p>
          <a:p>
            <a:pPr marL="457200" lvl="0" indent="-304800" algn="l" rtl="0">
              <a:spcBef>
                <a:spcPts val="0"/>
              </a:spcBef>
              <a:spcAft>
                <a:spcPts val="0"/>
              </a:spcAft>
              <a:buSzPts val="1200"/>
              <a:buChar char="●"/>
            </a:pPr>
            <a:r>
              <a:rPr lang="en" sz="1200" dirty="0" err="1"/>
              <a:t>Letchford</a:t>
            </a:r>
            <a:r>
              <a:rPr lang="en" sz="1200" dirty="0"/>
              <a:t> (2023), "Mean reversion in government bonds", OS Quant. Available at https://</a:t>
            </a:r>
            <a:r>
              <a:rPr lang="en" sz="1200" dirty="0" err="1"/>
              <a:t>osquant.com</a:t>
            </a:r>
            <a:r>
              <a:rPr lang="en" sz="1200" dirty="0"/>
              <a:t>/papers/mean-reversion-in-government-bonds/</a:t>
            </a:r>
            <a:endParaRPr sz="1200" dirty="0"/>
          </a:p>
        </p:txBody>
      </p:sp>
      <p:sp>
        <p:nvSpPr>
          <p:cNvPr id="237" name="Google Shape;237;p24"/>
          <p:cNvSpPr/>
          <p:nvPr/>
        </p:nvSpPr>
        <p:spPr>
          <a:xfrm>
            <a:off x="1297500" y="266225"/>
            <a:ext cx="7038900" cy="335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Montserrat"/>
                <a:ea typeface="Montserrat"/>
                <a:cs typeface="Montserrat"/>
                <a:sym typeface="Montserrat"/>
              </a:rPr>
              <a:t>Citations</a:t>
            </a:r>
            <a:endParaRPr sz="2200" b="1">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p:nvPr/>
        </p:nvSpPr>
        <p:spPr>
          <a:xfrm>
            <a:off x="1297500" y="266225"/>
            <a:ext cx="7038900" cy="2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Montserrat"/>
                <a:ea typeface="Montserrat"/>
                <a:cs typeface="Montserrat"/>
                <a:sym typeface="Montserrat"/>
              </a:rPr>
              <a:t>Definitions</a:t>
            </a:r>
            <a:endParaRPr sz="2200" b="1">
              <a:solidFill>
                <a:schemeClr val="lt1"/>
              </a:solidFill>
              <a:latin typeface="Montserrat"/>
              <a:ea typeface="Montserrat"/>
              <a:cs typeface="Montserrat"/>
              <a:sym typeface="Montserrat"/>
            </a:endParaRPr>
          </a:p>
        </p:txBody>
      </p:sp>
      <p:sp>
        <p:nvSpPr>
          <p:cNvPr id="141" name="Google Shape;141;p14"/>
          <p:cNvSpPr/>
          <p:nvPr/>
        </p:nvSpPr>
        <p:spPr>
          <a:xfrm>
            <a:off x="1297500" y="613925"/>
            <a:ext cx="7038900" cy="27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ato"/>
                <a:ea typeface="Lato"/>
                <a:cs typeface="Lato"/>
                <a:sym typeface="Lato"/>
              </a:rPr>
              <a:t>Bond - debt security where creditor pays back principle and interest</a:t>
            </a:r>
            <a:endParaRPr b="1">
              <a:latin typeface="Lato"/>
              <a:ea typeface="Lato"/>
              <a:cs typeface="Lato"/>
              <a:sym typeface="Lato"/>
            </a:endParaRPr>
          </a:p>
        </p:txBody>
      </p:sp>
      <p:sp>
        <p:nvSpPr>
          <p:cNvPr id="142" name="Google Shape;142;p14"/>
          <p:cNvSpPr/>
          <p:nvPr/>
        </p:nvSpPr>
        <p:spPr>
          <a:xfrm>
            <a:off x="1297500" y="1014538"/>
            <a:ext cx="7038900" cy="27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ato"/>
                <a:ea typeface="Lato"/>
                <a:cs typeface="Lato"/>
                <a:sym typeface="Lato"/>
              </a:rPr>
              <a:t>Yield - annual rate of return of a bond</a:t>
            </a:r>
            <a:endParaRPr b="1" dirty="0">
              <a:latin typeface="Lato"/>
              <a:ea typeface="Lato"/>
              <a:cs typeface="Lato"/>
              <a:sym typeface="Lato"/>
            </a:endParaRPr>
          </a:p>
        </p:txBody>
      </p:sp>
      <p:pic>
        <p:nvPicPr>
          <p:cNvPr id="143" name="Google Shape;143;p14"/>
          <p:cNvPicPr preferRelativeResize="0"/>
          <p:nvPr/>
        </p:nvPicPr>
        <p:blipFill>
          <a:blip r:embed="rId3">
            <a:alphaModFix/>
          </a:blip>
          <a:stretch>
            <a:fillRect/>
          </a:stretch>
        </p:blipFill>
        <p:spPr>
          <a:xfrm>
            <a:off x="4724400" y="2106509"/>
            <a:ext cx="4128317" cy="2067675"/>
          </a:xfrm>
          <a:prstGeom prst="rect">
            <a:avLst/>
          </a:prstGeom>
          <a:noFill/>
          <a:ln>
            <a:noFill/>
          </a:ln>
        </p:spPr>
      </p:pic>
      <p:cxnSp>
        <p:nvCxnSpPr>
          <p:cNvPr id="144" name="Google Shape;144;p14"/>
          <p:cNvCxnSpPr/>
          <p:nvPr/>
        </p:nvCxnSpPr>
        <p:spPr>
          <a:xfrm>
            <a:off x="3503550" y="1655925"/>
            <a:ext cx="2651700" cy="0"/>
          </a:xfrm>
          <a:prstGeom prst="straightConnector1">
            <a:avLst/>
          </a:prstGeom>
          <a:noFill/>
          <a:ln w="38100" cap="flat" cmpd="sng">
            <a:solidFill>
              <a:schemeClr val="dk2"/>
            </a:solidFill>
            <a:prstDash val="solid"/>
            <a:round/>
            <a:headEnd type="none" w="med" len="med"/>
            <a:tailEnd type="none" w="med" len="med"/>
          </a:ln>
        </p:spPr>
      </p:cxnSp>
      <p:sp>
        <p:nvSpPr>
          <p:cNvPr id="145" name="Google Shape;145;p14"/>
          <p:cNvSpPr/>
          <p:nvPr/>
        </p:nvSpPr>
        <p:spPr>
          <a:xfrm>
            <a:off x="5133150" y="4420625"/>
            <a:ext cx="3310800" cy="2715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Lato"/>
                <a:ea typeface="Lato"/>
                <a:cs typeface="Lato"/>
                <a:sym typeface="Lato"/>
              </a:rPr>
              <a:t>Visualizing Bond Relationships</a:t>
            </a:r>
            <a:endParaRPr b="1">
              <a:solidFill>
                <a:schemeClr val="lt1"/>
              </a:solidFill>
              <a:latin typeface="Lato"/>
              <a:ea typeface="Lato"/>
              <a:cs typeface="Lato"/>
              <a:sym typeface="Lato"/>
            </a:endParaRPr>
          </a:p>
        </p:txBody>
      </p:sp>
      <p:pic>
        <p:nvPicPr>
          <p:cNvPr id="146" name="Google Shape;146;p14"/>
          <p:cNvPicPr preferRelativeResize="0"/>
          <p:nvPr/>
        </p:nvPicPr>
        <p:blipFill rotWithShape="1">
          <a:blip r:embed="rId4">
            <a:alphaModFix/>
          </a:blip>
          <a:srcRect r="18473"/>
          <a:stretch/>
        </p:blipFill>
        <p:spPr>
          <a:xfrm>
            <a:off x="614625" y="2129550"/>
            <a:ext cx="3478925" cy="2021575"/>
          </a:xfrm>
          <a:prstGeom prst="rect">
            <a:avLst/>
          </a:prstGeom>
          <a:noFill/>
          <a:ln>
            <a:noFill/>
          </a:ln>
        </p:spPr>
      </p:pic>
      <p:sp>
        <p:nvSpPr>
          <p:cNvPr id="147" name="Google Shape;147;p14"/>
          <p:cNvSpPr/>
          <p:nvPr/>
        </p:nvSpPr>
        <p:spPr>
          <a:xfrm>
            <a:off x="698675" y="4420625"/>
            <a:ext cx="3310800" cy="2715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Lato"/>
                <a:ea typeface="Lato"/>
                <a:cs typeface="Lato"/>
                <a:sym typeface="Lato"/>
              </a:rPr>
              <a:t>All the “2 year” Treasury Bonds</a:t>
            </a:r>
            <a:endParaRPr b="1">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860" dirty="0"/>
              <a:t>Curve Trading - buying and selling two securities of different maturities betting on the shape of the yield curve </a:t>
            </a:r>
            <a:endParaRPr sz="1860" dirty="0"/>
          </a:p>
        </p:txBody>
      </p:sp>
      <p:pic>
        <p:nvPicPr>
          <p:cNvPr id="153" name="Google Shape;153;p15"/>
          <p:cNvPicPr preferRelativeResize="0"/>
          <p:nvPr/>
        </p:nvPicPr>
        <p:blipFill>
          <a:blip r:embed="rId3">
            <a:alphaModFix/>
          </a:blip>
          <a:stretch>
            <a:fillRect/>
          </a:stretch>
        </p:blipFill>
        <p:spPr>
          <a:xfrm>
            <a:off x="1945019" y="2112750"/>
            <a:ext cx="5743867" cy="2832150"/>
          </a:xfrm>
          <a:prstGeom prst="rect">
            <a:avLst/>
          </a:prstGeom>
          <a:noFill/>
          <a:ln>
            <a:noFill/>
          </a:ln>
        </p:spPr>
      </p:pic>
      <p:sp>
        <p:nvSpPr>
          <p:cNvPr id="154" name="Google Shape;154;p15"/>
          <p:cNvSpPr/>
          <p:nvPr/>
        </p:nvSpPr>
        <p:spPr>
          <a:xfrm>
            <a:off x="3161538" y="1688850"/>
            <a:ext cx="3310800" cy="2715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Lato"/>
                <a:ea typeface="Lato"/>
                <a:cs typeface="Lato"/>
                <a:sym typeface="Lato"/>
              </a:rPr>
              <a:t>Mean Reversion of Treasury Spreads</a:t>
            </a:r>
            <a:endParaRPr b="1">
              <a:solidFill>
                <a:schemeClr val="lt1"/>
              </a:solidFill>
              <a:latin typeface="Lato"/>
              <a:ea typeface="Lato"/>
              <a:cs typeface="Lato"/>
              <a:sym typeface="Lato"/>
            </a:endParaRPr>
          </a:p>
        </p:txBody>
      </p:sp>
      <p:sp>
        <p:nvSpPr>
          <p:cNvPr id="155" name="Google Shape;155;p15"/>
          <p:cNvSpPr/>
          <p:nvPr/>
        </p:nvSpPr>
        <p:spPr>
          <a:xfrm>
            <a:off x="4909225" y="2422675"/>
            <a:ext cx="1197900" cy="14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56" name="Google Shape;156;p15"/>
          <p:cNvCxnSpPr/>
          <p:nvPr/>
        </p:nvCxnSpPr>
        <p:spPr>
          <a:xfrm>
            <a:off x="3427350" y="1503525"/>
            <a:ext cx="2651700" cy="0"/>
          </a:xfrm>
          <a:prstGeom prst="straightConnector1">
            <a:avLst/>
          </a:prstGeom>
          <a:noFill/>
          <a:ln w="38100" cap="flat" cmpd="sng">
            <a:solidFill>
              <a:schemeClr val="dk2"/>
            </a:solidFill>
            <a:prstDash val="solid"/>
            <a:round/>
            <a:headEnd type="none" w="med" len="med"/>
            <a:tailEnd type="none" w="med" len="med"/>
          </a:ln>
        </p:spPr>
      </p:cxnSp>
      <p:sp>
        <p:nvSpPr>
          <p:cNvPr id="157" name="Google Shape;157;p15"/>
          <p:cNvSpPr/>
          <p:nvPr/>
        </p:nvSpPr>
        <p:spPr>
          <a:xfrm>
            <a:off x="4864975" y="2582400"/>
            <a:ext cx="1261800" cy="19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152400" y="3889950"/>
            <a:ext cx="74238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8.15% Market Neutral Annual Return</a:t>
            </a:r>
            <a:endParaRPr/>
          </a:p>
        </p:txBody>
      </p:sp>
      <p:pic>
        <p:nvPicPr>
          <p:cNvPr id="163" name="Google Shape;163;p16"/>
          <p:cNvPicPr preferRelativeResize="0"/>
          <p:nvPr/>
        </p:nvPicPr>
        <p:blipFill>
          <a:blip r:embed="rId3">
            <a:alphaModFix/>
          </a:blip>
          <a:stretch>
            <a:fillRect/>
          </a:stretch>
        </p:blipFill>
        <p:spPr>
          <a:xfrm>
            <a:off x="248250" y="1806325"/>
            <a:ext cx="5188100" cy="2181774"/>
          </a:xfrm>
          <a:prstGeom prst="rect">
            <a:avLst/>
          </a:prstGeom>
          <a:noFill/>
          <a:ln>
            <a:noFill/>
          </a:ln>
        </p:spPr>
      </p:pic>
      <p:sp>
        <p:nvSpPr>
          <p:cNvPr id="164" name="Google Shape;164;p16"/>
          <p:cNvSpPr/>
          <p:nvPr/>
        </p:nvSpPr>
        <p:spPr>
          <a:xfrm>
            <a:off x="971502" y="985025"/>
            <a:ext cx="3741600" cy="5562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lt1"/>
                </a:solidFill>
                <a:latin typeface="Lato"/>
                <a:ea typeface="Lato"/>
                <a:cs typeface="Lato"/>
                <a:sym typeface="Lato"/>
              </a:rPr>
              <a:t>Index of FI RV Hedge Fund Returns</a:t>
            </a:r>
            <a:endParaRPr sz="2000" b="1">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7"/>
          <p:cNvSpPr/>
          <p:nvPr/>
        </p:nvSpPr>
        <p:spPr>
          <a:xfrm>
            <a:off x="499550" y="266225"/>
            <a:ext cx="7974300" cy="335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Montserrat"/>
                <a:ea typeface="Montserrat"/>
                <a:cs typeface="Montserrat"/>
                <a:sym typeface="Montserrat"/>
              </a:rPr>
              <a:t>Data collection and sources</a:t>
            </a:r>
            <a:endParaRPr sz="2200" b="1">
              <a:solidFill>
                <a:schemeClr val="lt1"/>
              </a:solidFill>
              <a:latin typeface="Montserrat"/>
              <a:ea typeface="Montserrat"/>
              <a:cs typeface="Montserrat"/>
              <a:sym typeface="Montserrat"/>
            </a:endParaRPr>
          </a:p>
        </p:txBody>
      </p:sp>
      <p:pic>
        <p:nvPicPr>
          <p:cNvPr id="170" name="Google Shape;170;p17"/>
          <p:cNvPicPr preferRelativeResize="0"/>
          <p:nvPr/>
        </p:nvPicPr>
        <p:blipFill rotWithShape="1">
          <a:blip r:embed="rId3">
            <a:alphaModFix/>
          </a:blip>
          <a:srcRect l="13701" t="30458" r="15124" b="28280"/>
          <a:stretch/>
        </p:blipFill>
        <p:spPr>
          <a:xfrm>
            <a:off x="499550" y="845450"/>
            <a:ext cx="2784525" cy="847474"/>
          </a:xfrm>
          <a:prstGeom prst="rect">
            <a:avLst/>
          </a:prstGeom>
          <a:noFill/>
          <a:ln w="38100" cap="flat" cmpd="sng">
            <a:solidFill>
              <a:srgbClr val="B7B7B7"/>
            </a:solidFill>
            <a:prstDash val="solid"/>
            <a:round/>
            <a:headEnd type="none" w="sm" len="sm"/>
            <a:tailEnd type="none" w="sm" len="sm"/>
          </a:ln>
        </p:spPr>
      </p:pic>
      <p:sp>
        <p:nvSpPr>
          <p:cNvPr id="171" name="Google Shape;171;p17"/>
          <p:cNvSpPr txBox="1"/>
          <p:nvPr/>
        </p:nvSpPr>
        <p:spPr>
          <a:xfrm>
            <a:off x="3496850" y="845450"/>
            <a:ext cx="4977000" cy="8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For preliminary data, the Bloomberg terminal was used</a:t>
            </a:r>
            <a:endParaRPr sz="13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Low download limits restricted use of the API and so we are forced to turn away from using Bloomberg as a reliable source for data</a:t>
            </a:r>
            <a:endParaRPr sz="1300">
              <a:solidFill>
                <a:schemeClr val="lt1"/>
              </a:solidFill>
              <a:latin typeface="Lato"/>
              <a:ea typeface="Lato"/>
              <a:cs typeface="Lato"/>
              <a:sym typeface="Lato"/>
            </a:endParaRPr>
          </a:p>
        </p:txBody>
      </p:sp>
      <p:pic>
        <p:nvPicPr>
          <p:cNvPr id="172" name="Google Shape;172;p17"/>
          <p:cNvPicPr preferRelativeResize="0"/>
          <p:nvPr/>
        </p:nvPicPr>
        <p:blipFill>
          <a:blip r:embed="rId4">
            <a:alphaModFix/>
          </a:blip>
          <a:stretch>
            <a:fillRect/>
          </a:stretch>
        </p:blipFill>
        <p:spPr>
          <a:xfrm>
            <a:off x="499550" y="1984611"/>
            <a:ext cx="2784525" cy="709925"/>
          </a:xfrm>
          <a:prstGeom prst="rect">
            <a:avLst/>
          </a:prstGeom>
          <a:noFill/>
          <a:ln w="38100" cap="flat" cmpd="sng">
            <a:solidFill>
              <a:schemeClr val="dk2"/>
            </a:solidFill>
            <a:prstDash val="solid"/>
            <a:round/>
            <a:headEnd type="none" w="sm" len="sm"/>
            <a:tailEnd type="none" w="sm" len="sm"/>
          </a:ln>
        </p:spPr>
      </p:pic>
      <p:sp>
        <p:nvSpPr>
          <p:cNvPr id="173" name="Google Shape;173;p17"/>
          <p:cNvSpPr txBox="1"/>
          <p:nvPr/>
        </p:nvSpPr>
        <p:spPr>
          <a:xfrm>
            <a:off x="3496850" y="1914088"/>
            <a:ext cx="4977000" cy="8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World government bonds provides extensive data on yield curves in various countries</a:t>
            </a:r>
            <a:endParaRPr sz="13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A python-based web scraping program is used to harvest data</a:t>
            </a:r>
            <a:endParaRPr sz="1300">
              <a:solidFill>
                <a:schemeClr val="lt1"/>
              </a:solidFill>
              <a:latin typeface="Lato"/>
              <a:ea typeface="Lato"/>
              <a:cs typeface="Lato"/>
              <a:sym typeface="Lato"/>
            </a:endParaRPr>
          </a:p>
        </p:txBody>
      </p:sp>
      <p:pic>
        <p:nvPicPr>
          <p:cNvPr id="174" name="Google Shape;174;p17"/>
          <p:cNvPicPr preferRelativeResize="0"/>
          <p:nvPr/>
        </p:nvPicPr>
        <p:blipFill>
          <a:blip r:embed="rId5">
            <a:alphaModFix/>
          </a:blip>
          <a:stretch>
            <a:fillRect/>
          </a:stretch>
        </p:blipFill>
        <p:spPr>
          <a:xfrm>
            <a:off x="499549" y="2986223"/>
            <a:ext cx="2784527" cy="806265"/>
          </a:xfrm>
          <a:prstGeom prst="rect">
            <a:avLst/>
          </a:prstGeom>
          <a:noFill/>
          <a:ln w="38100" cap="flat" cmpd="sng">
            <a:solidFill>
              <a:schemeClr val="dk2"/>
            </a:solidFill>
            <a:prstDash val="solid"/>
            <a:round/>
            <a:headEnd type="none" w="sm" len="sm"/>
            <a:tailEnd type="none" w="sm" len="sm"/>
          </a:ln>
        </p:spPr>
      </p:pic>
      <p:sp>
        <p:nvSpPr>
          <p:cNvPr id="175" name="Google Shape;175;p17"/>
          <p:cNvSpPr txBox="1"/>
          <p:nvPr/>
        </p:nvSpPr>
        <p:spPr>
          <a:xfrm>
            <a:off x="3496850" y="2982725"/>
            <a:ext cx="4977000" cy="8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More detailed information about specific bonds issued can be found on Börse Frankfurt</a:t>
            </a:r>
            <a:endParaRPr sz="13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This includes coupon rate, ISIN, maturity dates, and payouts</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pic>
        <p:nvPicPr>
          <p:cNvPr id="176" name="Google Shape;176;p17"/>
          <p:cNvPicPr preferRelativeResize="0"/>
          <p:nvPr/>
        </p:nvPicPr>
        <p:blipFill rotWithShape="1">
          <a:blip r:embed="rId6">
            <a:alphaModFix/>
          </a:blip>
          <a:srcRect t="35611" r="1477" b="35611"/>
          <a:stretch/>
        </p:blipFill>
        <p:spPr>
          <a:xfrm>
            <a:off x="499550" y="4084175"/>
            <a:ext cx="2784526" cy="813256"/>
          </a:xfrm>
          <a:prstGeom prst="rect">
            <a:avLst/>
          </a:prstGeom>
          <a:noFill/>
          <a:ln w="38100" cap="flat" cmpd="sng">
            <a:solidFill>
              <a:schemeClr val="dk2"/>
            </a:solidFill>
            <a:prstDash val="solid"/>
            <a:round/>
            <a:headEnd type="none" w="sm" len="sm"/>
            <a:tailEnd type="none" w="sm" len="sm"/>
          </a:ln>
        </p:spPr>
      </p:pic>
      <p:sp>
        <p:nvSpPr>
          <p:cNvPr id="177" name="Google Shape;177;p17"/>
          <p:cNvSpPr txBox="1"/>
          <p:nvPr/>
        </p:nvSpPr>
        <p:spPr>
          <a:xfrm>
            <a:off x="3496850" y="4040450"/>
            <a:ext cx="4977000" cy="8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Using ISINs, TradingView can be used to find daily price data</a:t>
            </a:r>
            <a:endParaRPr sz="13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This can be collected by using the TradingView API accessed via a Python library</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p:nvPr/>
        </p:nvSpPr>
        <p:spPr>
          <a:xfrm>
            <a:off x="499550" y="266225"/>
            <a:ext cx="7974300" cy="335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Montserrat"/>
                <a:ea typeface="Montserrat"/>
                <a:cs typeface="Montserrat"/>
                <a:sym typeface="Montserrat"/>
              </a:rPr>
              <a:t>Data collection challenges and mitigations</a:t>
            </a:r>
            <a:endParaRPr sz="2200" b="1">
              <a:solidFill>
                <a:schemeClr val="lt1"/>
              </a:solidFill>
              <a:latin typeface="Montserrat"/>
              <a:ea typeface="Montserrat"/>
              <a:cs typeface="Montserrat"/>
              <a:sym typeface="Montserrat"/>
            </a:endParaRPr>
          </a:p>
        </p:txBody>
      </p:sp>
      <p:pic>
        <p:nvPicPr>
          <p:cNvPr id="183" name="Google Shape;183;p18"/>
          <p:cNvPicPr preferRelativeResize="0"/>
          <p:nvPr/>
        </p:nvPicPr>
        <p:blipFill rotWithShape="1">
          <a:blip r:embed="rId3">
            <a:alphaModFix/>
          </a:blip>
          <a:srcRect l="14412" t="37789" r="14412" b="33279"/>
          <a:stretch/>
        </p:blipFill>
        <p:spPr>
          <a:xfrm>
            <a:off x="499550" y="830412"/>
            <a:ext cx="2784525" cy="594213"/>
          </a:xfrm>
          <a:prstGeom prst="rect">
            <a:avLst/>
          </a:prstGeom>
          <a:noFill/>
          <a:ln w="38100" cap="flat" cmpd="sng">
            <a:solidFill>
              <a:srgbClr val="B7B7B7"/>
            </a:solidFill>
            <a:prstDash val="solid"/>
            <a:round/>
            <a:headEnd type="none" w="sm" len="sm"/>
            <a:tailEnd type="none" w="sm" len="sm"/>
          </a:ln>
        </p:spPr>
      </p:pic>
      <p:sp>
        <p:nvSpPr>
          <p:cNvPr id="184" name="Google Shape;184;p18"/>
          <p:cNvSpPr txBox="1"/>
          <p:nvPr/>
        </p:nvSpPr>
        <p:spPr>
          <a:xfrm>
            <a:off x="499500" y="1424626"/>
            <a:ext cx="27846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Extremely strict monthly API limits per Bloomberg terminal</a:t>
            </a:r>
            <a:endParaRPr sz="1300">
              <a:solidFill>
                <a:schemeClr val="lt1"/>
              </a:solidFill>
              <a:latin typeface="Lato"/>
              <a:ea typeface="Lato"/>
              <a:cs typeface="Lato"/>
              <a:sym typeface="Lato"/>
            </a:endParaRPr>
          </a:p>
        </p:txBody>
      </p:sp>
      <p:pic>
        <p:nvPicPr>
          <p:cNvPr id="185" name="Google Shape;185;p18"/>
          <p:cNvPicPr preferRelativeResize="0"/>
          <p:nvPr/>
        </p:nvPicPr>
        <p:blipFill>
          <a:blip r:embed="rId4">
            <a:alphaModFix/>
          </a:blip>
          <a:stretch>
            <a:fillRect/>
          </a:stretch>
        </p:blipFill>
        <p:spPr>
          <a:xfrm>
            <a:off x="499538" y="2168600"/>
            <a:ext cx="2784527" cy="594225"/>
          </a:xfrm>
          <a:prstGeom prst="rect">
            <a:avLst/>
          </a:prstGeom>
          <a:noFill/>
          <a:ln w="38100" cap="flat" cmpd="sng">
            <a:solidFill>
              <a:schemeClr val="dk2"/>
            </a:solidFill>
            <a:prstDash val="solid"/>
            <a:round/>
            <a:headEnd type="none" w="sm" len="sm"/>
            <a:tailEnd type="none" w="sm" len="sm"/>
          </a:ln>
        </p:spPr>
      </p:pic>
      <p:sp>
        <p:nvSpPr>
          <p:cNvPr id="186" name="Google Shape;186;p18"/>
          <p:cNvSpPr/>
          <p:nvPr/>
        </p:nvSpPr>
        <p:spPr>
          <a:xfrm>
            <a:off x="3568363" y="984750"/>
            <a:ext cx="1082400" cy="758700"/>
          </a:xfrm>
          <a:prstGeom prst="rightArrow">
            <a:avLst>
              <a:gd name="adj1" fmla="val 50000"/>
              <a:gd name="adj2"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7" name="Google Shape;187;p18"/>
          <p:cNvSpPr txBox="1"/>
          <p:nvPr/>
        </p:nvSpPr>
        <p:spPr>
          <a:xfrm>
            <a:off x="4935053" y="896399"/>
            <a:ext cx="3538800" cy="9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Compile required data and download at the start of month</a:t>
            </a:r>
            <a:endParaRPr sz="13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Avoid downloading unnecessary data</a:t>
            </a:r>
            <a:endParaRPr sz="1300">
              <a:solidFill>
                <a:schemeClr val="lt1"/>
              </a:solidFill>
              <a:latin typeface="Lato"/>
              <a:ea typeface="Lato"/>
              <a:cs typeface="Lato"/>
              <a:sym typeface="Lato"/>
            </a:endParaRPr>
          </a:p>
        </p:txBody>
      </p:sp>
      <p:sp>
        <p:nvSpPr>
          <p:cNvPr id="188" name="Google Shape;188;p18"/>
          <p:cNvSpPr txBox="1"/>
          <p:nvPr/>
        </p:nvSpPr>
        <p:spPr>
          <a:xfrm>
            <a:off x="499500" y="2754401"/>
            <a:ext cx="27846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Lack of public information about short-term (&lt;10 year) bond pricing</a:t>
            </a:r>
            <a:endParaRPr sz="1300">
              <a:solidFill>
                <a:schemeClr val="lt1"/>
              </a:solidFill>
              <a:latin typeface="Lato"/>
              <a:ea typeface="Lato"/>
              <a:cs typeface="Lato"/>
              <a:sym typeface="Lato"/>
            </a:endParaRPr>
          </a:p>
        </p:txBody>
      </p:sp>
      <p:sp>
        <p:nvSpPr>
          <p:cNvPr id="189" name="Google Shape;189;p18"/>
          <p:cNvSpPr/>
          <p:nvPr/>
        </p:nvSpPr>
        <p:spPr>
          <a:xfrm>
            <a:off x="3568350" y="2429025"/>
            <a:ext cx="1082400" cy="758700"/>
          </a:xfrm>
          <a:prstGeom prst="rightArrow">
            <a:avLst>
              <a:gd name="adj1" fmla="val 50000"/>
              <a:gd name="adj2"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0" name="Google Shape;190;p18"/>
          <p:cNvSpPr txBox="1"/>
          <p:nvPr/>
        </p:nvSpPr>
        <p:spPr>
          <a:xfrm>
            <a:off x="4935053" y="2260674"/>
            <a:ext cx="3538800" cy="9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Test strategy on limited data set</a:t>
            </a:r>
            <a:endParaRPr sz="13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Mark out specific bond maturities which need to be accessed on Bloomberg start-of-month</a:t>
            </a:r>
            <a:endParaRPr sz="1300">
              <a:solidFill>
                <a:schemeClr val="lt1"/>
              </a:solidFill>
              <a:latin typeface="Lato"/>
              <a:ea typeface="Lato"/>
              <a:cs typeface="Lato"/>
              <a:sym typeface="Lato"/>
            </a:endParaRPr>
          </a:p>
        </p:txBody>
      </p:sp>
      <p:pic>
        <p:nvPicPr>
          <p:cNvPr id="191" name="Google Shape;191;p18"/>
          <p:cNvPicPr preferRelativeResize="0"/>
          <p:nvPr/>
        </p:nvPicPr>
        <p:blipFill>
          <a:blip r:embed="rId5">
            <a:alphaModFix/>
          </a:blip>
          <a:stretch>
            <a:fillRect/>
          </a:stretch>
        </p:blipFill>
        <p:spPr>
          <a:xfrm>
            <a:off x="499550" y="3576227"/>
            <a:ext cx="2784500" cy="594225"/>
          </a:xfrm>
          <a:prstGeom prst="rect">
            <a:avLst/>
          </a:prstGeom>
          <a:noFill/>
          <a:ln w="38100" cap="flat" cmpd="sng">
            <a:solidFill>
              <a:schemeClr val="dk2"/>
            </a:solidFill>
            <a:prstDash val="solid"/>
            <a:round/>
            <a:headEnd type="none" w="sm" len="sm"/>
            <a:tailEnd type="none" w="sm" len="sm"/>
          </a:ln>
        </p:spPr>
      </p:pic>
      <p:sp>
        <p:nvSpPr>
          <p:cNvPr id="192" name="Google Shape;192;p18"/>
          <p:cNvSpPr txBox="1"/>
          <p:nvPr/>
        </p:nvSpPr>
        <p:spPr>
          <a:xfrm>
            <a:off x="499500" y="4190151"/>
            <a:ext cx="27846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Data is hard to access and sometimes contains outliers</a:t>
            </a:r>
            <a:endParaRPr sz="1300">
              <a:solidFill>
                <a:schemeClr val="lt1"/>
              </a:solidFill>
              <a:latin typeface="Lato"/>
              <a:ea typeface="Lato"/>
              <a:cs typeface="Lato"/>
              <a:sym typeface="Lato"/>
            </a:endParaRPr>
          </a:p>
        </p:txBody>
      </p:sp>
      <p:sp>
        <p:nvSpPr>
          <p:cNvPr id="193" name="Google Shape;193;p18"/>
          <p:cNvSpPr/>
          <p:nvPr/>
        </p:nvSpPr>
        <p:spPr>
          <a:xfrm>
            <a:off x="3568363" y="3873288"/>
            <a:ext cx="1082400" cy="758700"/>
          </a:xfrm>
          <a:prstGeom prst="rightArrow">
            <a:avLst>
              <a:gd name="adj1" fmla="val 50000"/>
              <a:gd name="adj2"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4" name="Google Shape;194;p18"/>
          <p:cNvSpPr txBox="1"/>
          <p:nvPr/>
        </p:nvSpPr>
        <p:spPr>
          <a:xfrm>
            <a:off x="4935050" y="3624950"/>
            <a:ext cx="3603600" cy="9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Code outlier removal into strategy implementations</a:t>
            </a:r>
            <a:endParaRPr sz="13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Access data using web-scraping algorithm which inspects source code</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9"/>
          <p:cNvSpPr txBox="1">
            <a:spLocks noGrp="1"/>
          </p:cNvSpPr>
          <p:nvPr>
            <p:ph type="title"/>
          </p:nvPr>
        </p:nvSpPr>
        <p:spPr>
          <a:xfrm>
            <a:off x="417025" y="779800"/>
            <a:ext cx="6760500" cy="4169400"/>
          </a:xfrm>
          <a:prstGeom prst="rect">
            <a:avLst/>
          </a:prstGeom>
        </p:spPr>
        <p:txBody>
          <a:bodyPr spcFirstLastPara="1" wrap="square" lIns="91425" tIns="91425" rIns="91425" bIns="91425" anchor="ctr" anchorCtr="0">
            <a:normAutofit fontScale="90000"/>
          </a:bodyPr>
          <a:lstStyle/>
          <a:p>
            <a:pPr marL="457200" lvl="0" indent="-348615" algn="l" rtl="0">
              <a:spcBef>
                <a:spcPts val="0"/>
              </a:spcBef>
              <a:spcAft>
                <a:spcPts val="0"/>
              </a:spcAft>
              <a:buSzPct val="100000"/>
              <a:buAutoNum type="arabicPeriod"/>
            </a:pPr>
            <a:r>
              <a:rPr lang="en" sz="2100"/>
              <a:t>Identify mean reversion trends across various maturities in developing countries, focusing on the yield curve (e.g. Brazil)</a:t>
            </a:r>
            <a:endParaRPr sz="2100"/>
          </a:p>
          <a:p>
            <a:pPr marL="457200" lvl="0" indent="-348615" algn="l" rtl="0">
              <a:spcBef>
                <a:spcPts val="0"/>
              </a:spcBef>
              <a:spcAft>
                <a:spcPts val="0"/>
              </a:spcAft>
              <a:buSzPct val="100000"/>
              <a:buAutoNum type="arabicPeriod"/>
            </a:pPr>
            <a:r>
              <a:rPr lang="en" sz="2100"/>
              <a:t>Utilise bond price data to assess whether mean reversion trends extend to bond prices and pinpoint maturities showing robust mean reversion tendencies</a:t>
            </a:r>
            <a:endParaRPr sz="2100"/>
          </a:p>
          <a:p>
            <a:pPr marL="457200" lvl="0" indent="-348615" algn="l" rtl="0">
              <a:spcBef>
                <a:spcPts val="0"/>
              </a:spcBef>
              <a:spcAft>
                <a:spcPts val="0"/>
              </a:spcAft>
              <a:buSzPct val="100000"/>
              <a:buAutoNum type="arabicPeriod"/>
            </a:pPr>
            <a:r>
              <a:rPr lang="en" sz="2100"/>
              <a:t>Apply the Ornstein-Uhlenbeck (OU) process to determine position/trading weights for maturities exhibiting strong mean reversion trends, setting a threshold for delta deviation to trigger pairs trades</a:t>
            </a:r>
            <a:endParaRPr sz="2100"/>
          </a:p>
          <a:p>
            <a:pPr marL="457200" lvl="0" indent="-348615" algn="l" rtl="0">
              <a:spcBef>
                <a:spcPts val="0"/>
              </a:spcBef>
              <a:spcAft>
                <a:spcPts val="0"/>
              </a:spcAft>
              <a:buSzPct val="100000"/>
              <a:buAutoNum type="arabicPeriod"/>
            </a:pPr>
            <a:r>
              <a:rPr lang="en" sz="2100"/>
              <a:t>Backtest these parameters using the historical bond price data set</a:t>
            </a:r>
            <a:endParaRPr sz="2100"/>
          </a:p>
        </p:txBody>
      </p:sp>
      <p:sp>
        <p:nvSpPr>
          <p:cNvPr id="200" name="Google Shape;200;p19"/>
          <p:cNvSpPr/>
          <p:nvPr/>
        </p:nvSpPr>
        <p:spPr>
          <a:xfrm>
            <a:off x="1297500" y="266225"/>
            <a:ext cx="7038900" cy="335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Montserrat"/>
                <a:ea typeface="Montserrat"/>
                <a:cs typeface="Montserrat"/>
                <a:sym typeface="Montserrat"/>
              </a:rPr>
              <a:t>Research Process</a:t>
            </a:r>
            <a:endParaRPr sz="2200"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417025" y="1353550"/>
            <a:ext cx="6760500" cy="35955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 sz="1600" dirty="0"/>
              <a:t>A stationary Gauss–Markov process: mean-reverting and autocorrelated of order 1</a:t>
            </a:r>
            <a:endParaRPr sz="1600" dirty="0"/>
          </a:p>
          <a:p>
            <a:pPr marL="0" lvl="0" indent="0" algn="l" rtl="0">
              <a:spcBef>
                <a:spcPts val="0"/>
              </a:spcBef>
              <a:spcAft>
                <a:spcPts val="0"/>
              </a:spcAft>
              <a:buNone/>
            </a:pPr>
            <a:endParaRPr sz="1600" dirty="0"/>
          </a:p>
          <a:p>
            <a:pPr marL="457200" lvl="0" indent="-317500" algn="l" rtl="0">
              <a:spcBef>
                <a:spcPts val="0"/>
              </a:spcBef>
              <a:spcAft>
                <a:spcPts val="0"/>
              </a:spcAft>
              <a:buSzPts val="1400"/>
              <a:buChar char="●"/>
            </a:pPr>
            <a:r>
              <a:rPr lang="en" sz="1400" dirty="0"/>
              <a:t>The long term mean level 𝜇: all future trajectories will evolve around a mean level in the long run</a:t>
            </a:r>
            <a:endParaRPr sz="1400" dirty="0"/>
          </a:p>
          <a:p>
            <a:pPr marL="457200" lvl="0" indent="-317500" algn="l" rtl="0">
              <a:spcBef>
                <a:spcPts val="0"/>
              </a:spcBef>
              <a:spcAft>
                <a:spcPts val="0"/>
              </a:spcAft>
              <a:buSzPts val="1400"/>
              <a:buChar char="●"/>
            </a:pPr>
            <a:r>
              <a:rPr lang="en" sz="1400" dirty="0"/>
              <a:t>The speed of reversion 𝜃: the velocity at </a:t>
            </a:r>
            <a:r>
              <a:rPr lang="en" sz="1400"/>
              <a:t>which yields will </a:t>
            </a:r>
            <a:r>
              <a:rPr lang="en" sz="1400" dirty="0"/>
              <a:t>regroup around the mean </a:t>
            </a:r>
            <a:endParaRPr sz="1400" dirty="0"/>
          </a:p>
          <a:p>
            <a:pPr marL="457200" lvl="0" indent="-317500" algn="l" rtl="0">
              <a:spcBef>
                <a:spcPts val="0"/>
              </a:spcBef>
              <a:spcAft>
                <a:spcPts val="0"/>
              </a:spcAft>
              <a:buSzPts val="1400"/>
              <a:buChar char="●"/>
            </a:pPr>
            <a:r>
              <a:rPr lang="en" sz="1400" dirty="0"/>
              <a:t>The instantaneous volatility 𝜎: measures the instantaneous amplitude of randomness (the pre-factor of Brownian motion)</a:t>
            </a:r>
            <a:endParaRPr sz="14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The </a:t>
            </a:r>
            <a:r>
              <a:rPr lang="en" sz="1600" dirty="0" err="1"/>
              <a:t>Vasicek</a:t>
            </a:r>
            <a:r>
              <a:rPr lang="en" sz="1600" dirty="0"/>
              <a:t> model for evolution of interest rates</a:t>
            </a:r>
            <a:endParaRPr sz="1600" dirty="0"/>
          </a:p>
        </p:txBody>
      </p:sp>
      <p:sp>
        <p:nvSpPr>
          <p:cNvPr id="206" name="Google Shape;206;p20"/>
          <p:cNvSpPr/>
          <p:nvPr/>
        </p:nvSpPr>
        <p:spPr>
          <a:xfrm>
            <a:off x="1297500" y="266225"/>
            <a:ext cx="7038900" cy="335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Montserrat"/>
                <a:ea typeface="Montserrat"/>
                <a:cs typeface="Montserrat"/>
                <a:sym typeface="Montserrat"/>
              </a:rPr>
              <a:t>The Ornstein-Uhlenbeck Process</a:t>
            </a:r>
            <a:endParaRPr sz="2200" b="1">
              <a:solidFill>
                <a:schemeClr val="lt1"/>
              </a:solidFill>
              <a:latin typeface="Montserrat"/>
              <a:ea typeface="Montserrat"/>
              <a:cs typeface="Montserrat"/>
              <a:sym typeface="Montserrat"/>
            </a:endParaRPr>
          </a:p>
        </p:txBody>
      </p:sp>
      <p:pic>
        <p:nvPicPr>
          <p:cNvPr id="207" name="Google Shape;207;p20"/>
          <p:cNvPicPr preferRelativeResize="0"/>
          <p:nvPr/>
        </p:nvPicPr>
        <p:blipFill>
          <a:blip r:embed="rId3">
            <a:alphaModFix/>
          </a:blip>
          <a:stretch>
            <a:fillRect/>
          </a:stretch>
        </p:blipFill>
        <p:spPr>
          <a:xfrm>
            <a:off x="1615300" y="1134724"/>
            <a:ext cx="6403299" cy="66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17025" y="779800"/>
            <a:ext cx="5295000" cy="4169400"/>
          </a:xfrm>
          <a:prstGeom prst="rect">
            <a:avLst/>
          </a:prstGeom>
        </p:spPr>
        <p:txBody>
          <a:bodyPr spcFirstLastPara="1" wrap="square" lIns="91425" tIns="91425" rIns="91425" bIns="91425" anchor="ctr" anchorCtr="0">
            <a:normAutofit/>
          </a:bodyPr>
          <a:lstStyle/>
          <a:p>
            <a:pPr marL="457200" lvl="0" indent="-361950" algn="l" rtl="0">
              <a:spcBef>
                <a:spcPts val="0"/>
              </a:spcBef>
              <a:spcAft>
                <a:spcPts val="0"/>
              </a:spcAft>
              <a:buSzPts val="2100"/>
              <a:buChar char="●"/>
            </a:pPr>
            <a:r>
              <a:rPr lang="en" sz="2100"/>
              <a:t>Model the spread between bonds of different maturities as an OU process</a:t>
            </a:r>
            <a:endParaRPr sz="2100"/>
          </a:p>
          <a:p>
            <a:pPr marL="457200" lvl="0" indent="-361950" algn="l" rtl="0">
              <a:spcBef>
                <a:spcPts val="0"/>
              </a:spcBef>
              <a:spcAft>
                <a:spcPts val="0"/>
              </a:spcAft>
              <a:buSzPts val="2100"/>
              <a:buChar char="●"/>
            </a:pPr>
            <a:r>
              <a:rPr lang="en" sz="2100"/>
              <a:t>Estimate OU parameters based on historical data</a:t>
            </a:r>
            <a:endParaRPr sz="2100"/>
          </a:p>
          <a:p>
            <a:pPr marL="457200" lvl="0" indent="-361950" algn="l" rtl="0">
              <a:spcBef>
                <a:spcPts val="0"/>
              </a:spcBef>
              <a:spcAft>
                <a:spcPts val="0"/>
              </a:spcAft>
              <a:buSzPts val="2100"/>
              <a:buChar char="●"/>
            </a:pPr>
            <a:r>
              <a:rPr lang="en" sz="2100"/>
              <a:t>Results in a model of the long bond yields and a model of the short bond yields</a:t>
            </a:r>
            <a:endParaRPr sz="2100"/>
          </a:p>
        </p:txBody>
      </p:sp>
      <p:sp>
        <p:nvSpPr>
          <p:cNvPr id="213" name="Google Shape;213;p21"/>
          <p:cNvSpPr/>
          <p:nvPr/>
        </p:nvSpPr>
        <p:spPr>
          <a:xfrm>
            <a:off x="1297500" y="266225"/>
            <a:ext cx="7038900" cy="335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Montserrat"/>
                <a:ea typeface="Montserrat"/>
                <a:cs typeface="Montserrat"/>
                <a:sym typeface="Montserrat"/>
              </a:rPr>
              <a:t>OU Modelling</a:t>
            </a:r>
            <a:endParaRPr sz="2200" b="1">
              <a:solidFill>
                <a:schemeClr val="lt1"/>
              </a:solidFill>
              <a:latin typeface="Montserrat"/>
              <a:ea typeface="Montserrat"/>
              <a:cs typeface="Montserrat"/>
              <a:sym typeface="Montserrat"/>
            </a:endParaRPr>
          </a:p>
        </p:txBody>
      </p:sp>
      <p:pic>
        <p:nvPicPr>
          <p:cNvPr id="214" name="Google Shape;214;p21"/>
          <p:cNvPicPr preferRelativeResize="0"/>
          <p:nvPr/>
        </p:nvPicPr>
        <p:blipFill>
          <a:blip r:embed="rId3">
            <a:alphaModFix/>
          </a:blip>
          <a:stretch>
            <a:fillRect/>
          </a:stretch>
        </p:blipFill>
        <p:spPr>
          <a:xfrm>
            <a:off x="5712026" y="1607451"/>
            <a:ext cx="3301200" cy="2535849"/>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714</Words>
  <Application>Microsoft Macintosh PowerPoint</Application>
  <PresentationFormat>On-screen Show (16:9)</PresentationFormat>
  <Paragraphs>70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Montserrat</vt:lpstr>
      <vt:lpstr>Lato</vt:lpstr>
      <vt:lpstr>Arial</vt:lpstr>
      <vt:lpstr>Focus</vt:lpstr>
      <vt:lpstr>Yield Curves &amp; Mean Reversion</vt:lpstr>
      <vt:lpstr>PowerPoint Presentation</vt:lpstr>
      <vt:lpstr>Curve Trading - buying and selling two securities of different maturities betting on the shape of the yield curve </vt:lpstr>
      <vt:lpstr>8.15% Market Neutral Annual Return</vt:lpstr>
      <vt:lpstr>PowerPoint Presentation</vt:lpstr>
      <vt:lpstr>PowerPoint Presentation</vt:lpstr>
      <vt:lpstr>Identify mean reversion trends across various maturities in developing countries, focusing on the yield curve (e.g. Brazil) Utilise bond price data to assess whether mean reversion trends extend to bond prices and pinpoint maturities showing robust mean reversion tendencies Apply the Ornstein-Uhlenbeck (OU) process to determine position/trading weights for maturities exhibiting strong mean reversion trends, setting a threshold for delta deviation to trigger pairs trades Backtest these parameters using the historical bond price data set</vt:lpstr>
      <vt:lpstr>A stationary Gauss–Markov process: mean-reverting and autocorrelated of order 1  The long term mean level 𝜇: all future trajectories will evolve around a mean level in the long run The speed of reversion 𝜃: the velocity at which yields will regroup around the mean  The instantaneous volatility 𝜎: measures the instantaneous amplitude of randomness (the pre-factor of Brownian motion)  The Vasicek model for evolution of interest rates</vt:lpstr>
      <vt:lpstr>Model the spread between bonds of different maturities as an OU process Estimate OU parameters based on historical data Results in a model of the long bond yields and a model of the short bond yields</vt:lpstr>
      <vt:lpstr>For every pair of bonds of different maturities under consideration, apply a linear lag model of order p Augmented Dickey-Fuller (ADF) Test: test for the presence of a unit root in an autoregressive time series sample If a price series possesses mean reversion, then the next price level will be proportional to the current price level Hurst Exponent: quantifies degree of mean reversion to select best pair</vt:lpstr>
      <vt:lpstr>Trigger trade/position change based on calculated z-scores Multiply position by weights of position, i.e. optimal parameters of OU process Optimal parameters, i.e. ratio of capital in one bond to the other, found by maximising log-likelihood Account for transaction costs  Promising sharpe ratio and maximum drawdown</vt:lpstr>
      <vt:lpstr>Leung, T. S. T., &amp; Li, X. (2015). Optimal mean reversion trading: Mathematical analysis and practical applications (Vol. 1). World Scientific. Rampertshammer, S. (2007). An Ornstein-Uhlenbeck framework for pairs trading. Preprint. Holý, V., &amp; Tomanová, P. (2022). Estimation of Ornstein-Uhlenbeck process using ultra-high-frequency data with application to intraday pairs trading strategy. arXiv preprint arXiv:1811.09312. Letchford (2023), "Mean reversion in government bonds", OS Quant. Available at https://osquant.com/papers/mean-reversion-in-government-bonds/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Henri Abensour</cp:lastModifiedBy>
  <cp:revision>2</cp:revision>
  <dcterms:modified xsi:type="dcterms:W3CDTF">2024-08-12T13:17:23Z</dcterms:modified>
</cp:coreProperties>
</file>