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70" r:id="rId13"/>
    <p:sldId id="268" r:id="rId14"/>
    <p:sldId id="269" r:id="rId15"/>
  </p:sldIdLst>
  <p:sldSz cx="95392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76">
          <p15:clr>
            <a:srgbClr val="A4A3A4"/>
          </p15:clr>
        </p15:guide>
        <p15:guide id="2" pos="5726">
          <p15:clr>
            <a:srgbClr val="A4A3A4"/>
          </p15:clr>
        </p15:guide>
        <p15:guide id="3" pos="2959">
          <p15:clr>
            <a:srgbClr val="A4A3A4"/>
          </p15:clr>
        </p15:guide>
        <p15:guide id="4" pos="283">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82alwtqWuYbI+Jw/jknRoyzVF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varScale="1">
        <p:scale>
          <a:sx n="121" d="100"/>
          <a:sy n="121" d="100"/>
        </p:scale>
        <p:origin x="704" y="176"/>
      </p:cViewPr>
      <p:guideLst>
        <p:guide orient="horz" pos="2976"/>
        <p:guide pos="5726"/>
        <p:guide pos="2959"/>
        <p:guide pos="2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2: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876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4: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1282700" y="1143000"/>
            <a:ext cx="42926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715447" y="1122363"/>
            <a:ext cx="8108395"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192411" y="3602038"/>
            <a:ext cx="7154466"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8" name="Google Shape;18;p16"/>
          <p:cNvCxnSpPr/>
          <p:nvPr/>
        </p:nvCxnSpPr>
        <p:spPr>
          <a:xfrm>
            <a:off x="453066" y="5926349"/>
            <a:ext cx="8626416" cy="0"/>
          </a:xfrm>
          <a:prstGeom prst="straightConnector1">
            <a:avLst/>
          </a:prstGeom>
          <a:noFill/>
          <a:ln w="9525" cap="flat" cmpd="sng">
            <a:solidFill>
              <a:schemeClr val="dk2"/>
            </a:solidFill>
            <a:prstDash val="solid"/>
            <a:miter lim="800000"/>
            <a:headEnd type="none" w="sm" len="sm"/>
            <a:tailEnd type="none" w="sm" len="sm"/>
          </a:ln>
        </p:spPr>
      </p:cxnSp>
      <p:sp>
        <p:nvSpPr>
          <p:cNvPr id="19" name="Google Shape;19;p16"/>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0" name="Google Shape;20;p16"/>
          <p:cNvCxnSpPr/>
          <p:nvPr/>
        </p:nvCxnSpPr>
        <p:spPr>
          <a:xfrm>
            <a:off x="453066" y="944774"/>
            <a:ext cx="8626416" cy="0"/>
          </a:xfrm>
          <a:prstGeom prst="straightConnector1">
            <a:avLst/>
          </a:prstGeom>
          <a:noFill/>
          <a:ln w="9525" cap="flat" cmpd="sng">
            <a:solidFill>
              <a:schemeClr val="dk2"/>
            </a:solidFill>
            <a:prstDash val="solid"/>
            <a:miter lim="800000"/>
            <a:headEnd type="none" w="sm" len="sm"/>
            <a:tailEnd type="none" w="sm" len="sm"/>
          </a:ln>
        </p:spPr>
      </p:cxnSp>
      <p:pic>
        <p:nvPicPr>
          <p:cNvPr id="21" name="Google Shape;21;p16" descr="CapitOx | LinkedIn"/>
          <p:cNvPicPr preferRelativeResize="0"/>
          <p:nvPr/>
        </p:nvPicPr>
        <p:blipFill rotWithShape="1">
          <a:blip r:embed="rId2">
            <a:alphaModFix/>
          </a:blip>
          <a:srcRect/>
          <a:stretch/>
        </p:blipFill>
        <p:spPr>
          <a:xfrm>
            <a:off x="461192" y="5968307"/>
            <a:ext cx="776089" cy="77608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655826" y="365127"/>
            <a:ext cx="822763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body" idx="1"/>
          </p:nvPr>
        </p:nvSpPr>
        <p:spPr>
          <a:xfrm rot="5400000">
            <a:off x="2593975" y="-112524"/>
            <a:ext cx="4351338" cy="82276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5"/>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rot="5400000">
            <a:off x="4949088" y="2242590"/>
            <a:ext cx="5811838" cy="20569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body" idx="1"/>
          </p:nvPr>
        </p:nvSpPr>
        <p:spPr>
          <a:xfrm rot="5400000">
            <a:off x="775650" y="245301"/>
            <a:ext cx="5811838" cy="60514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6"/>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655826" y="365127"/>
            <a:ext cx="822763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body" idx="1"/>
          </p:nvPr>
        </p:nvSpPr>
        <p:spPr>
          <a:xfrm>
            <a:off x="655826" y="1825625"/>
            <a:ext cx="822763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7"/>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650858" y="1709740"/>
            <a:ext cx="8227636"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body" idx="1"/>
          </p:nvPr>
        </p:nvSpPr>
        <p:spPr>
          <a:xfrm>
            <a:off x="650858" y="4589465"/>
            <a:ext cx="8227636"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C8E96"/>
              </a:buClr>
              <a:buSzPts val="2000"/>
              <a:buNone/>
              <a:defRPr sz="2000">
                <a:solidFill>
                  <a:srgbClr val="8C8E96"/>
                </a:solidFill>
              </a:defRPr>
            </a:lvl2pPr>
            <a:lvl3pPr marL="1371600" lvl="2" indent="-228600" algn="l">
              <a:lnSpc>
                <a:spcPct val="90000"/>
              </a:lnSpc>
              <a:spcBef>
                <a:spcPts val="500"/>
              </a:spcBef>
              <a:spcAft>
                <a:spcPts val="0"/>
              </a:spcAft>
              <a:buClr>
                <a:srgbClr val="8C8E96"/>
              </a:buClr>
              <a:buSzPts val="1800"/>
              <a:buNone/>
              <a:defRPr sz="1800">
                <a:solidFill>
                  <a:srgbClr val="8C8E96"/>
                </a:solidFill>
              </a:defRPr>
            </a:lvl3pPr>
            <a:lvl4pPr marL="1828800" lvl="3" indent="-228600" algn="l">
              <a:lnSpc>
                <a:spcPct val="90000"/>
              </a:lnSpc>
              <a:spcBef>
                <a:spcPts val="500"/>
              </a:spcBef>
              <a:spcAft>
                <a:spcPts val="0"/>
              </a:spcAft>
              <a:buClr>
                <a:srgbClr val="8C8E96"/>
              </a:buClr>
              <a:buSzPts val="1600"/>
              <a:buNone/>
              <a:defRPr sz="1600">
                <a:solidFill>
                  <a:srgbClr val="8C8E96"/>
                </a:solidFill>
              </a:defRPr>
            </a:lvl4pPr>
            <a:lvl5pPr marL="2286000" lvl="4" indent="-228600" algn="l">
              <a:lnSpc>
                <a:spcPct val="90000"/>
              </a:lnSpc>
              <a:spcBef>
                <a:spcPts val="500"/>
              </a:spcBef>
              <a:spcAft>
                <a:spcPts val="0"/>
              </a:spcAft>
              <a:buClr>
                <a:srgbClr val="8C8E96"/>
              </a:buClr>
              <a:buSzPts val="1600"/>
              <a:buNone/>
              <a:defRPr sz="1600">
                <a:solidFill>
                  <a:srgbClr val="8C8E96"/>
                </a:solidFill>
              </a:defRPr>
            </a:lvl5pPr>
            <a:lvl6pPr marL="2743200" lvl="5" indent="-228600" algn="l">
              <a:lnSpc>
                <a:spcPct val="90000"/>
              </a:lnSpc>
              <a:spcBef>
                <a:spcPts val="500"/>
              </a:spcBef>
              <a:spcAft>
                <a:spcPts val="0"/>
              </a:spcAft>
              <a:buClr>
                <a:srgbClr val="8C8E96"/>
              </a:buClr>
              <a:buSzPts val="1600"/>
              <a:buNone/>
              <a:defRPr sz="1600">
                <a:solidFill>
                  <a:srgbClr val="8C8E96"/>
                </a:solidFill>
              </a:defRPr>
            </a:lvl6pPr>
            <a:lvl7pPr marL="3200400" lvl="6" indent="-228600" algn="l">
              <a:lnSpc>
                <a:spcPct val="90000"/>
              </a:lnSpc>
              <a:spcBef>
                <a:spcPts val="500"/>
              </a:spcBef>
              <a:spcAft>
                <a:spcPts val="0"/>
              </a:spcAft>
              <a:buClr>
                <a:srgbClr val="8C8E96"/>
              </a:buClr>
              <a:buSzPts val="1600"/>
              <a:buNone/>
              <a:defRPr sz="1600">
                <a:solidFill>
                  <a:srgbClr val="8C8E96"/>
                </a:solidFill>
              </a:defRPr>
            </a:lvl7pPr>
            <a:lvl8pPr marL="3657600" lvl="7" indent="-228600" algn="l">
              <a:lnSpc>
                <a:spcPct val="90000"/>
              </a:lnSpc>
              <a:spcBef>
                <a:spcPts val="500"/>
              </a:spcBef>
              <a:spcAft>
                <a:spcPts val="0"/>
              </a:spcAft>
              <a:buClr>
                <a:srgbClr val="8C8E96"/>
              </a:buClr>
              <a:buSzPts val="1600"/>
              <a:buNone/>
              <a:defRPr sz="1600">
                <a:solidFill>
                  <a:srgbClr val="8C8E96"/>
                </a:solidFill>
              </a:defRPr>
            </a:lvl8pPr>
            <a:lvl9pPr marL="4114800" lvl="8" indent="-228600" algn="l">
              <a:lnSpc>
                <a:spcPct val="90000"/>
              </a:lnSpc>
              <a:spcBef>
                <a:spcPts val="500"/>
              </a:spcBef>
              <a:spcAft>
                <a:spcPts val="0"/>
              </a:spcAft>
              <a:buClr>
                <a:srgbClr val="8C8E96"/>
              </a:buClr>
              <a:buSzPts val="1600"/>
              <a:buNone/>
              <a:defRPr sz="1600">
                <a:solidFill>
                  <a:srgbClr val="8C8E96"/>
                </a:solidFill>
              </a:defRPr>
            </a:lvl9pPr>
          </a:lstStyle>
          <a:p>
            <a:endParaRPr/>
          </a:p>
        </p:txBody>
      </p:sp>
      <p:sp>
        <p:nvSpPr>
          <p:cNvPr id="31" name="Google Shape;31;p18"/>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655826" y="365127"/>
            <a:ext cx="822763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655826" y="1825625"/>
            <a:ext cx="4054197"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body" idx="2"/>
          </p:nvPr>
        </p:nvSpPr>
        <p:spPr>
          <a:xfrm>
            <a:off x="4829265" y="1825625"/>
            <a:ext cx="4054197"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9"/>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657068" y="365127"/>
            <a:ext cx="822763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657070" y="1681163"/>
            <a:ext cx="403556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0"/>
          <p:cNvSpPr txBox="1">
            <a:spLocks noGrp="1"/>
          </p:cNvSpPr>
          <p:nvPr>
            <p:ph type="body" idx="2"/>
          </p:nvPr>
        </p:nvSpPr>
        <p:spPr>
          <a:xfrm>
            <a:off x="657070" y="2505075"/>
            <a:ext cx="4035565"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0"/>
          <p:cNvSpPr txBox="1">
            <a:spLocks noGrp="1"/>
          </p:cNvSpPr>
          <p:nvPr>
            <p:ph type="body" idx="3"/>
          </p:nvPr>
        </p:nvSpPr>
        <p:spPr>
          <a:xfrm>
            <a:off x="4829265" y="1681163"/>
            <a:ext cx="40554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0"/>
          <p:cNvSpPr txBox="1">
            <a:spLocks noGrp="1"/>
          </p:cNvSpPr>
          <p:nvPr>
            <p:ph type="body" idx="4"/>
          </p:nvPr>
        </p:nvSpPr>
        <p:spPr>
          <a:xfrm>
            <a:off x="4829265" y="2505075"/>
            <a:ext cx="40554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0"/>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655826" y="365127"/>
            <a:ext cx="822763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1"/>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2"/>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657068" y="457200"/>
            <a:ext cx="307666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3"/>
          <p:cNvSpPr txBox="1">
            <a:spLocks noGrp="1"/>
          </p:cNvSpPr>
          <p:nvPr>
            <p:ph type="body" idx="1"/>
          </p:nvPr>
        </p:nvSpPr>
        <p:spPr>
          <a:xfrm>
            <a:off x="4055440" y="987427"/>
            <a:ext cx="4829265"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3"/>
          <p:cNvSpPr txBox="1">
            <a:spLocks noGrp="1"/>
          </p:cNvSpPr>
          <p:nvPr>
            <p:ph type="body" idx="2"/>
          </p:nvPr>
        </p:nvSpPr>
        <p:spPr>
          <a:xfrm>
            <a:off x="657068" y="2057400"/>
            <a:ext cx="3076669"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657068" y="457200"/>
            <a:ext cx="307666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4"/>
          <p:cNvSpPr>
            <a:spLocks noGrp="1"/>
          </p:cNvSpPr>
          <p:nvPr>
            <p:ph type="pic" idx="2"/>
          </p:nvPr>
        </p:nvSpPr>
        <p:spPr>
          <a:xfrm>
            <a:off x="4055440" y="987427"/>
            <a:ext cx="4829265" cy="4873625"/>
          </a:xfrm>
          <a:prstGeom prst="rect">
            <a:avLst/>
          </a:prstGeom>
          <a:noFill/>
          <a:ln>
            <a:noFill/>
          </a:ln>
        </p:spPr>
      </p:sp>
      <p:sp>
        <p:nvSpPr>
          <p:cNvPr id="69" name="Google Shape;69;p24"/>
          <p:cNvSpPr txBox="1">
            <a:spLocks noGrp="1"/>
          </p:cNvSpPr>
          <p:nvPr>
            <p:ph type="body" idx="1"/>
          </p:nvPr>
        </p:nvSpPr>
        <p:spPr>
          <a:xfrm>
            <a:off x="657068" y="2057400"/>
            <a:ext cx="3076669"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4"/>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55826" y="365127"/>
            <a:ext cx="8227636"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655826" y="1825625"/>
            <a:ext cx="8227636"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55826" y="6356352"/>
            <a:ext cx="214634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C8E96"/>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159889" y="6356352"/>
            <a:ext cx="321951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C8E96"/>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C8E96"/>
                </a:solidFill>
                <a:latin typeface="Calibri"/>
                <a:ea typeface="Calibri"/>
                <a:cs typeface="Calibri"/>
                <a:sym typeface="Calibri"/>
              </a:defRPr>
            </a:lvl1pPr>
            <a:lvl2pPr marL="0" marR="0" lvl="1" indent="0" algn="r" rtl="0">
              <a:spcBef>
                <a:spcPts val="0"/>
              </a:spcBef>
              <a:buNone/>
              <a:defRPr sz="1200" b="0" i="0" u="none" strike="noStrike" cap="none">
                <a:solidFill>
                  <a:srgbClr val="8C8E96"/>
                </a:solidFill>
                <a:latin typeface="Calibri"/>
                <a:ea typeface="Calibri"/>
                <a:cs typeface="Calibri"/>
                <a:sym typeface="Calibri"/>
              </a:defRPr>
            </a:lvl2pPr>
            <a:lvl3pPr marL="0" marR="0" lvl="2" indent="0" algn="r" rtl="0">
              <a:spcBef>
                <a:spcPts val="0"/>
              </a:spcBef>
              <a:buNone/>
              <a:defRPr sz="1200" b="0" i="0" u="none" strike="noStrike" cap="none">
                <a:solidFill>
                  <a:srgbClr val="8C8E96"/>
                </a:solidFill>
                <a:latin typeface="Calibri"/>
                <a:ea typeface="Calibri"/>
                <a:cs typeface="Calibri"/>
                <a:sym typeface="Calibri"/>
              </a:defRPr>
            </a:lvl3pPr>
            <a:lvl4pPr marL="0" marR="0" lvl="3" indent="0" algn="r" rtl="0">
              <a:spcBef>
                <a:spcPts val="0"/>
              </a:spcBef>
              <a:buNone/>
              <a:defRPr sz="1200" b="0" i="0" u="none" strike="noStrike" cap="none">
                <a:solidFill>
                  <a:srgbClr val="8C8E96"/>
                </a:solidFill>
                <a:latin typeface="Calibri"/>
                <a:ea typeface="Calibri"/>
                <a:cs typeface="Calibri"/>
                <a:sym typeface="Calibri"/>
              </a:defRPr>
            </a:lvl4pPr>
            <a:lvl5pPr marL="0" marR="0" lvl="4" indent="0" algn="r" rtl="0">
              <a:spcBef>
                <a:spcPts val="0"/>
              </a:spcBef>
              <a:buNone/>
              <a:defRPr sz="1200" b="0" i="0" u="none" strike="noStrike" cap="none">
                <a:solidFill>
                  <a:srgbClr val="8C8E96"/>
                </a:solidFill>
                <a:latin typeface="Calibri"/>
                <a:ea typeface="Calibri"/>
                <a:cs typeface="Calibri"/>
                <a:sym typeface="Calibri"/>
              </a:defRPr>
            </a:lvl5pPr>
            <a:lvl6pPr marL="0" marR="0" lvl="5" indent="0" algn="r" rtl="0">
              <a:spcBef>
                <a:spcPts val="0"/>
              </a:spcBef>
              <a:buNone/>
              <a:defRPr sz="1200" b="0" i="0" u="none" strike="noStrike" cap="none">
                <a:solidFill>
                  <a:srgbClr val="8C8E96"/>
                </a:solidFill>
                <a:latin typeface="Calibri"/>
                <a:ea typeface="Calibri"/>
                <a:cs typeface="Calibri"/>
                <a:sym typeface="Calibri"/>
              </a:defRPr>
            </a:lvl6pPr>
            <a:lvl7pPr marL="0" marR="0" lvl="6" indent="0" algn="r" rtl="0">
              <a:spcBef>
                <a:spcPts val="0"/>
              </a:spcBef>
              <a:buNone/>
              <a:defRPr sz="1200" b="0" i="0" u="none" strike="noStrike" cap="none">
                <a:solidFill>
                  <a:srgbClr val="8C8E96"/>
                </a:solidFill>
                <a:latin typeface="Calibri"/>
                <a:ea typeface="Calibri"/>
                <a:cs typeface="Calibri"/>
                <a:sym typeface="Calibri"/>
              </a:defRPr>
            </a:lvl7pPr>
            <a:lvl8pPr marL="0" marR="0" lvl="7" indent="0" algn="r" rtl="0">
              <a:spcBef>
                <a:spcPts val="0"/>
              </a:spcBef>
              <a:buNone/>
              <a:defRPr sz="1200" b="0" i="0" u="none" strike="noStrike" cap="none">
                <a:solidFill>
                  <a:srgbClr val="8C8E96"/>
                </a:solidFill>
                <a:latin typeface="Calibri"/>
                <a:ea typeface="Calibri"/>
                <a:cs typeface="Calibri"/>
                <a:sym typeface="Calibri"/>
              </a:defRPr>
            </a:lvl8pPr>
            <a:lvl9pPr marL="0" marR="0" lvl="8" indent="0" algn="r" rtl="0">
              <a:spcBef>
                <a:spcPts val="0"/>
              </a:spcBef>
              <a:buNone/>
              <a:defRPr sz="1200" b="0" i="0" u="none" strike="noStrike" cap="none">
                <a:solidFill>
                  <a:srgbClr val="8C8E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0" y="0"/>
            <a:ext cx="9539288" cy="6858000"/>
          </a:xfrm>
          <a:prstGeom prst="rect">
            <a:avLst/>
          </a:prstGeom>
          <a:noFill/>
          <a:ln>
            <a:noFill/>
          </a:ln>
        </p:spPr>
      </p:pic>
      <p:sp>
        <p:nvSpPr>
          <p:cNvPr id="90" name="Google Shape;90;p1"/>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91" name="Google Shape;91;p1"/>
          <p:cNvSpPr txBox="1">
            <a:spLocks noGrp="1"/>
          </p:cNvSpPr>
          <p:nvPr>
            <p:ph type="subTitle" idx="4294967295"/>
          </p:nvPr>
        </p:nvSpPr>
        <p:spPr>
          <a:xfrm>
            <a:off x="-21328" y="3768825"/>
            <a:ext cx="9620444" cy="1597029"/>
          </a:xfrm>
          <a:prstGeom prst="rect">
            <a:avLst/>
          </a:prstGeom>
          <a:solidFill>
            <a:srgbClr val="D5DBE5">
              <a:alpha val="74901"/>
            </a:srgbClr>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180000" marR="0" lvl="0" indent="-180000" algn="l" rtl="0">
              <a:lnSpc>
                <a:spcPct val="100000"/>
              </a:lnSpc>
              <a:spcBef>
                <a:spcPts val="0"/>
              </a:spcBef>
              <a:spcAft>
                <a:spcPts val="0"/>
              </a:spcAft>
              <a:buClr>
                <a:srgbClr val="000000"/>
              </a:buClr>
              <a:buSzPts val="1800"/>
              <a:buFont typeface="Arial"/>
              <a:buChar char="•"/>
            </a:pPr>
            <a:r>
              <a:rPr lang="en-GB" sz="1800" b="1" i="0" u="none" strike="noStrike" cap="none" dirty="0">
                <a:solidFill>
                  <a:srgbClr val="000000"/>
                </a:solidFill>
                <a:latin typeface="Calibri"/>
                <a:ea typeface="Calibri"/>
                <a:cs typeface="Calibri"/>
                <a:sym typeface="Calibri"/>
              </a:rPr>
              <a:t>Project Title: Pricing temperature options in New York City</a:t>
            </a:r>
            <a:endParaRPr dirty="0"/>
          </a:p>
          <a:p>
            <a:pPr marL="180000" marR="0" lvl="0" indent="-180000" algn="l" rtl="0">
              <a:lnSpc>
                <a:spcPct val="100000"/>
              </a:lnSpc>
              <a:spcBef>
                <a:spcPts val="0"/>
              </a:spcBef>
              <a:spcAft>
                <a:spcPts val="0"/>
              </a:spcAft>
              <a:buClr>
                <a:srgbClr val="000000"/>
              </a:buClr>
              <a:buSzPts val="1800"/>
              <a:buFont typeface="Arial"/>
              <a:buChar char="•"/>
            </a:pPr>
            <a:r>
              <a:rPr lang="en-GB" sz="1800" b="1" i="0" u="none" strike="noStrike" cap="none" dirty="0">
                <a:solidFill>
                  <a:srgbClr val="000000"/>
                </a:solidFill>
                <a:latin typeface="Calibri"/>
                <a:ea typeface="Calibri"/>
                <a:cs typeface="Calibri"/>
                <a:sym typeface="Calibri"/>
              </a:rPr>
              <a:t>Team: Henri </a:t>
            </a:r>
            <a:r>
              <a:rPr lang="en-GB" sz="1800" b="1" i="0" u="none" strike="noStrike" cap="none" dirty="0" err="1">
                <a:solidFill>
                  <a:srgbClr val="000000"/>
                </a:solidFill>
                <a:latin typeface="Calibri"/>
                <a:ea typeface="Calibri"/>
                <a:cs typeface="Calibri"/>
                <a:sym typeface="Calibri"/>
              </a:rPr>
              <a:t>Abensour</a:t>
            </a:r>
            <a:r>
              <a:rPr lang="en-GB" sz="1800" b="1" i="0" u="none" strike="noStrike" cap="none" dirty="0">
                <a:solidFill>
                  <a:srgbClr val="000000"/>
                </a:solidFill>
                <a:latin typeface="Calibri"/>
                <a:ea typeface="Calibri"/>
                <a:cs typeface="Calibri"/>
                <a:sym typeface="Calibri"/>
              </a:rPr>
              <a:t>, XXX XXX, XXX XXX</a:t>
            </a:r>
            <a:endParaRPr sz="1800" b="1" i="0" u="none" strike="noStrike" cap="none" dirty="0">
              <a:solidFill>
                <a:srgbClr val="000000"/>
              </a:solidFill>
              <a:latin typeface="Calibri"/>
              <a:ea typeface="Calibri"/>
              <a:cs typeface="Calibri"/>
              <a:sym typeface="Calibri"/>
            </a:endParaRPr>
          </a:p>
        </p:txBody>
      </p:sp>
      <p:pic>
        <p:nvPicPr>
          <p:cNvPr id="92" name="Google Shape;92;p1" descr="CapitOx | LinkedIn"/>
          <p:cNvPicPr preferRelativeResize="0"/>
          <p:nvPr/>
        </p:nvPicPr>
        <p:blipFill rotWithShape="1">
          <a:blip r:embed="rId4">
            <a:alphaModFix/>
          </a:blip>
          <a:srcRect/>
          <a:stretch/>
        </p:blipFill>
        <p:spPr>
          <a:xfrm>
            <a:off x="461192" y="5968307"/>
            <a:ext cx="776089" cy="776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256" name="Google Shape;256;p11"/>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Risk-neutral pricing methodology</a:t>
            </a:r>
            <a:endParaRPr dirty="0"/>
          </a:p>
        </p:txBody>
      </p:sp>
      <p:sp>
        <p:nvSpPr>
          <p:cNvPr id="258" name="Google Shape;258;p11"/>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Methods (IV)</a:t>
            </a:r>
            <a:endParaRPr sz="1800">
              <a:solidFill>
                <a:srgbClr val="000000"/>
              </a:solidFill>
              <a:latin typeface="Calibri"/>
              <a:ea typeface="Calibri"/>
              <a:cs typeface="Calibri"/>
              <a:sym typeface="Calibri"/>
            </a:endParaRPr>
          </a:p>
        </p:txBody>
      </p:sp>
      <p:sp>
        <p:nvSpPr>
          <p:cNvPr id="259" name="Google Shape;259;p11"/>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260" name="Google Shape;260;p11"/>
          <p:cNvSpPr txBox="1"/>
          <p:nvPr/>
        </p:nvSpPr>
        <p:spPr>
          <a:xfrm>
            <a:off x="449262" y="1371219"/>
            <a:ext cx="8640762" cy="1015622"/>
          </a:xfrm>
          <a:prstGeom prst="rect">
            <a:avLst/>
          </a:prstGeom>
          <a:noFill/>
          <a:ln>
            <a:noFill/>
          </a:ln>
        </p:spPr>
        <p:txBody>
          <a:bodyPr spcFirstLastPara="1" wrap="square" lIns="91425" tIns="45700" rIns="91425" bIns="45700" anchor="t" anchorCtr="0">
            <a:spAutoFit/>
          </a:bodyPr>
          <a:lstStyle/>
          <a:p>
            <a:pPr marL="123825">
              <a:buClr>
                <a:schemeClr val="dk1"/>
              </a:buClr>
              <a:buSzPts val="1200"/>
            </a:pPr>
            <a:r>
              <a:rPr lang="en-GB" sz="1200" dirty="0">
                <a:solidFill>
                  <a:schemeClr val="dk1"/>
                </a:solidFill>
                <a:latin typeface="Calibri"/>
                <a:ea typeface="Calibri"/>
                <a:cs typeface="Calibri"/>
                <a:sym typeface="Calibri"/>
              </a:rPr>
              <a:t>Monte Carlo Valuation:</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Calculate discounted expectation of the payoff (under the assumptions outlined)</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Monte Carlo simulation: using the model derived above, and the discrete step model of temperature </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Implementation: following references</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Example: winter temperature options, so heating degree days most relevant</a:t>
            </a:r>
          </a:p>
        </p:txBody>
      </p:sp>
      <p:sp>
        <p:nvSpPr>
          <p:cNvPr id="261" name="Google Shape;261;p11"/>
          <p:cNvSpPr txBox="1"/>
          <p:nvPr/>
        </p:nvSpPr>
        <p:spPr>
          <a:xfrm>
            <a:off x="449262" y="2716874"/>
            <a:ext cx="4320380" cy="3046948"/>
          </a:xfrm>
          <a:prstGeom prst="rect">
            <a:avLst/>
          </a:prstGeom>
          <a:noFill/>
          <a:ln>
            <a:noFill/>
          </a:ln>
        </p:spPr>
        <p:txBody>
          <a:bodyPr spcFirstLastPara="1" wrap="square" lIns="91425" tIns="45700" rIns="91425" bIns="45700" anchor="t" anchorCtr="0">
            <a:spAutoFit/>
          </a:bodyPr>
          <a:lstStyle/>
          <a:p>
            <a:pPr marL="123825">
              <a:buClr>
                <a:schemeClr val="dk1"/>
              </a:buClr>
              <a:buSzPts val="1200"/>
            </a:pPr>
            <a:r>
              <a:rPr lang="en-GB" sz="1200" dirty="0">
                <a:solidFill>
                  <a:schemeClr val="dk1"/>
                </a:solidFill>
                <a:latin typeface="Calibri"/>
                <a:cs typeface="Calibri"/>
                <a:sym typeface="Calibri"/>
              </a:rPr>
              <a:t>Alternatives:</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sym typeface="Calibri"/>
              </a:rPr>
              <a:t>A Black-Scholes approach: r</a:t>
            </a:r>
            <a:r>
              <a:rPr lang="en-GB" sz="1200" dirty="0">
                <a:solidFill>
                  <a:schemeClr val="dk1"/>
                </a:solidFill>
                <a:latin typeface="Calibri"/>
                <a:cs typeface="Calibri"/>
              </a:rPr>
              <a:t>esearch suggests flaws when applied to temperature, especially in different climates</a:t>
            </a:r>
          </a:p>
          <a:p>
            <a:pPr marL="123825">
              <a:buClr>
                <a:schemeClr val="dk1"/>
              </a:buClr>
              <a:buSzPts val="1200"/>
            </a:pPr>
            <a:endParaRPr lang="en-GB" sz="1200" dirty="0">
              <a:solidFill>
                <a:schemeClr val="dk1"/>
              </a:solidFill>
              <a:latin typeface="Calibri"/>
              <a:cs typeface="Calibri"/>
            </a:endParaRPr>
          </a:p>
          <a:p>
            <a:pPr marL="123825">
              <a:buClr>
                <a:schemeClr val="dk1"/>
              </a:buClr>
              <a:buSzPts val="1200"/>
            </a:pPr>
            <a:r>
              <a:rPr lang="en-GB" sz="1200" dirty="0">
                <a:solidFill>
                  <a:schemeClr val="dk1"/>
                </a:solidFill>
                <a:latin typeface="Calibri"/>
                <a:cs typeface="Calibri"/>
              </a:rPr>
              <a:t>Comparison with historical data:</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rPr>
              <a:t>Some substantial increases compared to prices from the last century</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rPr>
              <a:t>Reflective of growth in the sector</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rPr>
              <a:t>Deviations possibly explained by model choices, among other factors</a:t>
            </a:r>
          </a:p>
          <a:p>
            <a:pPr marL="295275" indent="-171450">
              <a:buClr>
                <a:schemeClr val="dk1"/>
              </a:buClr>
              <a:buSzPts val="1200"/>
              <a:buFont typeface="Arial" panose="020B0604020202020204" pitchFamily="34" charset="0"/>
              <a:buChar char="•"/>
            </a:pPr>
            <a:endParaRPr lang="en-GB" sz="1200" dirty="0">
              <a:solidFill>
                <a:schemeClr val="dk1"/>
              </a:solidFill>
              <a:latin typeface="Calibri"/>
              <a:cs typeface="Calibri"/>
            </a:endParaRPr>
          </a:p>
          <a:p>
            <a:pPr marL="123825">
              <a:buClr>
                <a:schemeClr val="dk1"/>
              </a:buClr>
              <a:buSzPts val="1200"/>
            </a:pPr>
            <a:r>
              <a:rPr lang="en-GB" sz="1200" dirty="0">
                <a:solidFill>
                  <a:schemeClr val="dk1"/>
                </a:solidFill>
                <a:latin typeface="Calibri"/>
                <a:cs typeface="Calibri"/>
              </a:rPr>
              <a:t>Further possibilities:</a:t>
            </a: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Testing different models for temperature and volatility</a:t>
            </a: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Pairs trading with nearby cities</a:t>
            </a:r>
            <a:endParaRPr lang="en-GB" sz="1200" dirty="0"/>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Market-making</a:t>
            </a:r>
          </a:p>
          <a:p>
            <a:pPr marL="295275" indent="-171450">
              <a:buClr>
                <a:schemeClr val="dk1"/>
              </a:buClr>
              <a:buSzPts val="1200"/>
              <a:buFont typeface="Arial" panose="020B0604020202020204" pitchFamily="34" charset="0"/>
              <a:buChar char="•"/>
            </a:pPr>
            <a:endParaRPr lang="en-GB" sz="1200" dirty="0">
              <a:solidFill>
                <a:schemeClr val="dk1"/>
              </a:solidFill>
              <a:latin typeface="Calibri"/>
              <a:cs typeface="Calibri"/>
            </a:endParaRPr>
          </a:p>
        </p:txBody>
      </p:sp>
      <p:pic>
        <p:nvPicPr>
          <p:cNvPr id="3" name="Picture 2" descr="A graph of a temperature&#10;&#10;Description automatically generated">
            <a:extLst>
              <a:ext uri="{FF2B5EF4-FFF2-40B4-BE49-F238E27FC236}">
                <a16:creationId xmlns:a16="http://schemas.microsoft.com/office/drawing/2014/main" id="{6AF8CBA8-9742-7D2D-8219-7730AD23C405}"/>
              </a:ext>
            </a:extLst>
          </p:cNvPr>
          <p:cNvPicPr>
            <a:picLocks noChangeAspect="1"/>
          </p:cNvPicPr>
          <p:nvPr/>
        </p:nvPicPr>
        <p:blipFill>
          <a:blip r:embed="rId3"/>
          <a:stretch>
            <a:fillRect/>
          </a:stretch>
        </p:blipFill>
        <p:spPr>
          <a:xfrm>
            <a:off x="4769644" y="2379716"/>
            <a:ext cx="4320380" cy="3452068"/>
          </a:xfrm>
          <a:prstGeom prst="rect">
            <a:avLst/>
          </a:prstGeom>
        </p:spPr>
      </p:pic>
      <p:sp>
        <p:nvSpPr>
          <p:cNvPr id="2" name="Google Shape;231;p9">
            <a:extLst>
              <a:ext uri="{FF2B5EF4-FFF2-40B4-BE49-F238E27FC236}">
                <a16:creationId xmlns:a16="http://schemas.microsoft.com/office/drawing/2014/main" id="{132BE799-6B2A-791A-6A1F-368FBB35FDBF}"/>
              </a:ext>
            </a:extLst>
          </p:cNvPr>
          <p:cNvSpPr/>
          <p:nvPr/>
        </p:nvSpPr>
        <p:spPr>
          <a:xfrm>
            <a:off x="1196997" y="5990544"/>
            <a:ext cx="7893027"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i="1" dirty="0">
                <a:latin typeface="Calibri"/>
                <a:cs typeface="Calibri"/>
                <a:sym typeface="Calibri"/>
              </a:rPr>
              <a:t>Winter HDD option prices calculated using the Monte Carlo method</a:t>
            </a:r>
          </a:p>
          <a:p>
            <a:pPr marL="0" marR="0" lvl="0" indent="0" algn="l" rtl="0">
              <a:spcBef>
                <a:spcPts val="0"/>
              </a:spcBef>
              <a:spcAft>
                <a:spcPts val="0"/>
              </a:spcAft>
              <a:buNone/>
            </a:pPr>
            <a:r>
              <a:rPr lang="en-GB" sz="1100" i="1" dirty="0">
                <a:latin typeface="Calibri"/>
                <a:cs typeface="Calibri"/>
                <a:sym typeface="Calibri"/>
              </a:rPr>
              <a:t>Reference: </a:t>
            </a:r>
            <a:r>
              <a:rPr lang="en-GB" sz="1100" i="1" dirty="0" err="1">
                <a:latin typeface="Calibri"/>
                <a:cs typeface="Calibri"/>
                <a:sym typeface="Calibri"/>
              </a:rPr>
              <a:t>Esunge</a:t>
            </a:r>
            <a:r>
              <a:rPr lang="en-GB" sz="1100" i="1" dirty="0">
                <a:latin typeface="Calibri"/>
                <a:cs typeface="Calibri"/>
                <a:sym typeface="Calibri"/>
              </a:rPr>
              <a:t>, J., &amp; </a:t>
            </a:r>
            <a:r>
              <a:rPr lang="en-GB" sz="1100" i="1" dirty="0" err="1">
                <a:latin typeface="Calibri"/>
                <a:cs typeface="Calibri"/>
                <a:sym typeface="Calibri"/>
              </a:rPr>
              <a:t>Njong</a:t>
            </a:r>
            <a:r>
              <a:rPr lang="en-GB" sz="1100" i="1" dirty="0">
                <a:latin typeface="Calibri"/>
                <a:cs typeface="Calibri"/>
                <a:sym typeface="Calibri"/>
              </a:rPr>
              <a:t>, J. J. (2020). “Weather derivatives and the market price of risk”. Journal of Stochastic Analysis, 1(3), 7.</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ctrTitle"/>
          </p:nvPr>
        </p:nvSpPr>
        <p:spPr>
          <a:xfrm>
            <a:off x="715447" y="1816400"/>
            <a:ext cx="810839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71" name="Google Shape;271;p12"/>
          <p:cNvSpPr txBox="1">
            <a:spLocks noGrp="1"/>
          </p:cNvSpPr>
          <p:nvPr>
            <p:ph type="subTitle" idx="1"/>
          </p:nvPr>
        </p:nvSpPr>
        <p:spPr>
          <a:xfrm>
            <a:off x="1192411" y="3667415"/>
            <a:ext cx="715446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272" name="Google Shape;272;p12"/>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273" name="Google Shape;273;p12"/>
          <p:cNvSpPr/>
          <p:nvPr/>
        </p:nvSpPr>
        <p:spPr>
          <a:xfrm>
            <a:off x="2708694" y="2376188"/>
            <a:ext cx="3812876" cy="2406770"/>
          </a:xfrm>
          <a:prstGeom prst="rect">
            <a:avLst/>
          </a:prstGeom>
          <a:solidFill>
            <a:schemeClr val="accent1"/>
          </a:solidFill>
          <a:ln w="12700" cap="flat" cmpd="sng">
            <a:solidFill>
              <a:srgbClr val="313D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Cover Page</a:t>
            </a:r>
            <a:endParaRPr/>
          </a:p>
        </p:txBody>
      </p:sp>
      <p:pic>
        <p:nvPicPr>
          <p:cNvPr id="274" name="Google Shape;274;p12"/>
          <p:cNvPicPr preferRelativeResize="0"/>
          <p:nvPr/>
        </p:nvPicPr>
        <p:blipFill rotWithShape="1">
          <a:blip r:embed="rId3">
            <a:alphaModFix/>
          </a:blip>
          <a:srcRect/>
          <a:stretch/>
        </p:blipFill>
        <p:spPr>
          <a:xfrm>
            <a:off x="443414" y="1056527"/>
            <a:ext cx="8640760" cy="4744945"/>
          </a:xfrm>
          <a:prstGeom prst="rect">
            <a:avLst/>
          </a:prstGeom>
          <a:noFill/>
          <a:ln>
            <a:noFill/>
          </a:ln>
        </p:spPr>
      </p:pic>
      <p:sp>
        <p:nvSpPr>
          <p:cNvPr id="275" name="Google Shape;275;p12"/>
          <p:cNvSpPr/>
          <p:nvPr/>
        </p:nvSpPr>
        <p:spPr>
          <a:xfrm>
            <a:off x="443414" y="1046592"/>
            <a:ext cx="8640760" cy="4754880"/>
          </a:xfrm>
          <a:prstGeom prst="rect">
            <a:avLst/>
          </a:prstGeom>
          <a:solidFill>
            <a:srgbClr val="D8D8D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6" name="Google Shape;276;p12"/>
          <p:cNvGrpSpPr/>
          <p:nvPr/>
        </p:nvGrpSpPr>
        <p:grpSpPr>
          <a:xfrm>
            <a:off x="695861" y="1443609"/>
            <a:ext cx="8223250" cy="600075"/>
            <a:chOff x="647700" y="1347787"/>
            <a:chExt cx="8223250" cy="600075"/>
          </a:xfrm>
        </p:grpSpPr>
        <p:sp>
          <p:nvSpPr>
            <p:cNvPr id="277" name="Google Shape;277;p12"/>
            <p:cNvSpPr/>
            <p:nvPr/>
          </p:nvSpPr>
          <p:spPr>
            <a:xfrm>
              <a:off x="1089025" y="1466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Idea and Evidence</a:t>
              </a:r>
              <a:endParaRPr/>
            </a:p>
          </p:txBody>
        </p:sp>
        <p:sp>
          <p:nvSpPr>
            <p:cNvPr id="278" name="Google Shape;278;p12"/>
            <p:cNvSpPr/>
            <p:nvPr/>
          </p:nvSpPr>
          <p:spPr>
            <a:xfrm>
              <a:off x="647700" y="1347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a:t>
              </a:r>
              <a:endParaRPr/>
            </a:p>
          </p:txBody>
        </p:sp>
      </p:grpSp>
      <p:grpSp>
        <p:nvGrpSpPr>
          <p:cNvPr id="279" name="Google Shape;279;p12"/>
          <p:cNvGrpSpPr/>
          <p:nvPr/>
        </p:nvGrpSpPr>
        <p:grpSpPr>
          <a:xfrm>
            <a:off x="695861" y="2463020"/>
            <a:ext cx="8223250" cy="600075"/>
            <a:chOff x="647700" y="2157412"/>
            <a:chExt cx="8223250" cy="600075"/>
          </a:xfrm>
        </p:grpSpPr>
        <p:sp>
          <p:nvSpPr>
            <p:cNvPr id="280" name="Google Shape;280;p12"/>
            <p:cNvSpPr/>
            <p:nvPr/>
          </p:nvSpPr>
          <p:spPr>
            <a:xfrm>
              <a:off x="1089025" y="2276474"/>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Data</a:t>
              </a:r>
              <a:endParaRPr/>
            </a:p>
          </p:txBody>
        </p:sp>
        <p:sp>
          <p:nvSpPr>
            <p:cNvPr id="281" name="Google Shape;281;p12"/>
            <p:cNvSpPr/>
            <p:nvPr/>
          </p:nvSpPr>
          <p:spPr>
            <a:xfrm>
              <a:off x="647700" y="2157412"/>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a:t>
              </a:r>
              <a:endParaRPr/>
            </a:p>
          </p:txBody>
        </p:sp>
      </p:grpSp>
      <p:grpSp>
        <p:nvGrpSpPr>
          <p:cNvPr id="282" name="Google Shape;282;p12"/>
          <p:cNvGrpSpPr/>
          <p:nvPr/>
        </p:nvGrpSpPr>
        <p:grpSpPr>
          <a:xfrm>
            <a:off x="695861" y="4501843"/>
            <a:ext cx="8223250" cy="600075"/>
            <a:chOff x="647700" y="4014787"/>
            <a:chExt cx="8223250" cy="600075"/>
          </a:xfrm>
        </p:grpSpPr>
        <p:sp>
          <p:nvSpPr>
            <p:cNvPr id="283" name="Google Shape;283;p12"/>
            <p:cNvSpPr/>
            <p:nvPr/>
          </p:nvSpPr>
          <p:spPr>
            <a:xfrm>
              <a:off x="1089025" y="4133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1">
                  <a:solidFill>
                    <a:schemeClr val="lt1"/>
                  </a:solidFill>
                  <a:latin typeface="Calibri"/>
                  <a:ea typeface="Calibri"/>
                  <a:cs typeface="Calibri"/>
                  <a:sym typeface="Calibri"/>
                </a:rPr>
                <a:t>Q&amp;A</a:t>
              </a:r>
              <a:endParaRPr/>
            </a:p>
          </p:txBody>
        </p:sp>
        <p:sp>
          <p:nvSpPr>
            <p:cNvPr id="284" name="Google Shape;284;p12"/>
            <p:cNvSpPr/>
            <p:nvPr/>
          </p:nvSpPr>
          <p:spPr>
            <a:xfrm>
              <a:off x="647700" y="4014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IV.</a:t>
              </a:r>
              <a:endParaRPr/>
            </a:p>
          </p:txBody>
        </p:sp>
      </p:grpSp>
      <p:grpSp>
        <p:nvGrpSpPr>
          <p:cNvPr id="285" name="Google Shape;285;p12"/>
          <p:cNvGrpSpPr/>
          <p:nvPr/>
        </p:nvGrpSpPr>
        <p:grpSpPr>
          <a:xfrm>
            <a:off x="695861" y="3480000"/>
            <a:ext cx="8223250" cy="600075"/>
            <a:chOff x="647700" y="3112446"/>
            <a:chExt cx="8223250" cy="600075"/>
          </a:xfrm>
        </p:grpSpPr>
        <p:sp>
          <p:nvSpPr>
            <p:cNvPr id="286" name="Google Shape;286;p12"/>
            <p:cNvSpPr/>
            <p:nvPr/>
          </p:nvSpPr>
          <p:spPr>
            <a:xfrm>
              <a:off x="1089025" y="3231508"/>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Methods</a:t>
              </a:r>
              <a:endParaRPr/>
            </a:p>
          </p:txBody>
        </p:sp>
        <p:sp>
          <p:nvSpPr>
            <p:cNvPr id="287" name="Google Shape;287;p12"/>
            <p:cNvSpPr/>
            <p:nvPr/>
          </p:nvSpPr>
          <p:spPr>
            <a:xfrm>
              <a:off x="647700" y="3112446"/>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III.</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256" name="Google Shape;256;p11"/>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dirty="0"/>
          </a:p>
        </p:txBody>
      </p:sp>
      <p:sp>
        <p:nvSpPr>
          <p:cNvPr id="258" name="Google Shape;258;p11"/>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dirty="0">
                <a:solidFill>
                  <a:srgbClr val="000000"/>
                </a:solidFill>
                <a:latin typeface="Calibri"/>
                <a:ea typeface="Calibri"/>
                <a:cs typeface="Calibri"/>
                <a:sym typeface="Calibri"/>
              </a:rPr>
              <a:t>References</a:t>
            </a:r>
            <a:endParaRPr sz="1800" dirty="0">
              <a:solidFill>
                <a:srgbClr val="000000"/>
              </a:solidFill>
              <a:latin typeface="Calibri"/>
              <a:ea typeface="Calibri"/>
              <a:cs typeface="Calibri"/>
              <a:sym typeface="Calibri"/>
            </a:endParaRPr>
          </a:p>
        </p:txBody>
      </p:sp>
      <p:sp>
        <p:nvSpPr>
          <p:cNvPr id="259" name="Google Shape;259;p11"/>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260" name="Google Shape;260;p11"/>
          <p:cNvSpPr txBox="1"/>
          <p:nvPr/>
        </p:nvSpPr>
        <p:spPr>
          <a:xfrm>
            <a:off x="449262" y="1371219"/>
            <a:ext cx="8640762" cy="1754286"/>
          </a:xfrm>
          <a:prstGeom prst="rect">
            <a:avLst/>
          </a:prstGeom>
          <a:noFill/>
          <a:ln>
            <a:noFill/>
          </a:ln>
        </p:spPr>
        <p:txBody>
          <a:bodyPr spcFirstLastPara="1" wrap="square" lIns="91425" tIns="45700" rIns="91425" bIns="45700" anchor="t" anchorCtr="0">
            <a:spAutoFit/>
          </a:bodyPr>
          <a:lstStyle/>
          <a:p>
            <a:pPr marL="295275" indent="-171450">
              <a:buClr>
                <a:schemeClr val="dk1"/>
              </a:buClr>
              <a:buSzPts val="1200"/>
              <a:buFont typeface="Arial" panose="020B0604020202020204" pitchFamily="34" charset="0"/>
              <a:buChar char="•"/>
            </a:pPr>
            <a:r>
              <a:rPr lang="en-GB" sz="1200" dirty="0" err="1">
                <a:solidFill>
                  <a:schemeClr val="dk1"/>
                </a:solidFill>
                <a:latin typeface="Calibri"/>
                <a:ea typeface="Calibri"/>
                <a:cs typeface="Calibri"/>
                <a:sym typeface="Calibri"/>
              </a:rPr>
              <a:t>Esunge</a:t>
            </a:r>
            <a:r>
              <a:rPr lang="en-GB" sz="1200" dirty="0">
                <a:solidFill>
                  <a:schemeClr val="dk1"/>
                </a:solidFill>
                <a:latin typeface="Calibri"/>
                <a:ea typeface="Calibri"/>
                <a:cs typeface="Calibri"/>
                <a:sym typeface="Calibri"/>
              </a:rPr>
              <a:t>, J., &amp; </a:t>
            </a:r>
            <a:r>
              <a:rPr lang="en-GB" sz="1200" dirty="0" err="1">
                <a:solidFill>
                  <a:schemeClr val="dk1"/>
                </a:solidFill>
                <a:latin typeface="Calibri"/>
                <a:ea typeface="Calibri"/>
                <a:cs typeface="Calibri"/>
                <a:sym typeface="Calibri"/>
              </a:rPr>
              <a:t>Njong</a:t>
            </a:r>
            <a:r>
              <a:rPr lang="en-GB" sz="1200" dirty="0">
                <a:solidFill>
                  <a:schemeClr val="dk1"/>
                </a:solidFill>
                <a:latin typeface="Calibri"/>
                <a:ea typeface="Calibri"/>
                <a:cs typeface="Calibri"/>
                <a:sym typeface="Calibri"/>
              </a:rPr>
              <a:t>, J. J. (2020). Weather derivatives and the market price of risk. Journal of Stochastic Analysis, 1(3), 7.</a:t>
            </a:r>
          </a:p>
          <a:p>
            <a:pPr marL="295275" indent="-171450">
              <a:buClr>
                <a:schemeClr val="dk1"/>
              </a:buClr>
              <a:buSzPts val="1200"/>
              <a:buFont typeface="Arial" panose="020B0604020202020204" pitchFamily="34" charset="0"/>
              <a:buChar char="•"/>
            </a:pPr>
            <a:r>
              <a:rPr lang="en-GB" sz="1200" dirty="0" err="1">
                <a:solidFill>
                  <a:schemeClr val="dk1"/>
                </a:solidFill>
                <a:latin typeface="Calibri"/>
                <a:ea typeface="Calibri"/>
                <a:cs typeface="Calibri"/>
                <a:sym typeface="Calibri"/>
              </a:rPr>
              <a:t>Mraoua</a:t>
            </a:r>
            <a:r>
              <a:rPr lang="en-GB" sz="1200" dirty="0">
                <a:solidFill>
                  <a:schemeClr val="dk1"/>
                </a:solidFill>
                <a:latin typeface="Calibri"/>
                <a:ea typeface="Calibri"/>
                <a:cs typeface="Calibri"/>
                <a:sym typeface="Calibri"/>
              </a:rPr>
              <a:t>, M. (2007). Temperature stochastic </a:t>
            </a:r>
            <a:r>
              <a:rPr lang="en-GB" sz="1200" dirty="0" err="1">
                <a:solidFill>
                  <a:schemeClr val="dk1"/>
                </a:solidFill>
                <a:latin typeface="Calibri"/>
                <a:ea typeface="Calibri"/>
                <a:cs typeface="Calibri"/>
                <a:sym typeface="Calibri"/>
              </a:rPr>
              <a:t>modeling</a:t>
            </a:r>
            <a:r>
              <a:rPr lang="en-GB" sz="1200" dirty="0">
                <a:solidFill>
                  <a:schemeClr val="dk1"/>
                </a:solidFill>
                <a:latin typeface="Calibri"/>
                <a:ea typeface="Calibri"/>
                <a:cs typeface="Calibri"/>
                <a:sym typeface="Calibri"/>
              </a:rPr>
              <a:t> and weather derivatives pricing: empirical study with Moroccan data. Afrika </a:t>
            </a:r>
            <a:r>
              <a:rPr lang="en-GB" sz="1200" dirty="0" err="1">
                <a:solidFill>
                  <a:schemeClr val="dk1"/>
                </a:solidFill>
                <a:latin typeface="Calibri"/>
                <a:ea typeface="Calibri"/>
                <a:cs typeface="Calibri"/>
                <a:sym typeface="Calibri"/>
              </a:rPr>
              <a:t>Statistika</a:t>
            </a:r>
            <a:r>
              <a:rPr lang="en-GB" sz="1200" dirty="0">
                <a:solidFill>
                  <a:schemeClr val="dk1"/>
                </a:solidFill>
                <a:latin typeface="Calibri"/>
                <a:ea typeface="Calibri"/>
                <a:cs typeface="Calibri"/>
                <a:sym typeface="Calibri"/>
              </a:rPr>
              <a:t>, 2(1).</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Tindall, J. (2006). Weather derivatives: pricing and risk management applications. Institute of Actuaries of Australia.</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Considine, G. (2000). Introduction to weather derivatives. Weather derivatives group, Aquila energy, 1-10.</a:t>
            </a:r>
          </a:p>
          <a:p>
            <a:pPr marL="295275" indent="-171450">
              <a:buClr>
                <a:schemeClr val="dk1"/>
              </a:buClr>
              <a:buSzPts val="1200"/>
              <a:buFont typeface="Arial" panose="020B0604020202020204" pitchFamily="34" charset="0"/>
              <a:buChar char="•"/>
            </a:pPr>
            <a:r>
              <a:rPr lang="en-GB" sz="1200" dirty="0" err="1">
                <a:solidFill>
                  <a:schemeClr val="dk1"/>
                </a:solidFill>
                <a:latin typeface="Calibri"/>
                <a:ea typeface="Calibri"/>
                <a:cs typeface="Calibri"/>
                <a:sym typeface="Calibri"/>
              </a:rPr>
              <a:t>Bemš</a:t>
            </a:r>
            <a:r>
              <a:rPr lang="en-GB" sz="1200" dirty="0">
                <a:solidFill>
                  <a:schemeClr val="dk1"/>
                </a:solidFill>
                <a:latin typeface="Calibri"/>
                <a:ea typeface="Calibri"/>
                <a:cs typeface="Calibri"/>
                <a:sym typeface="Calibri"/>
              </a:rPr>
              <a:t>, J., &amp; Aydin, C. (2022). Introduction to weather derivatives. Wiley Interdisciplinary Reviews: Energy and Environment, 11(3), e426.</a:t>
            </a:r>
          </a:p>
          <a:p>
            <a:pPr marL="295275" indent="-171450">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Wang, Z., Li, P., Li, L., Huang, C., &amp; Liu, M. (2015). </a:t>
            </a:r>
            <a:r>
              <a:rPr lang="en-GB" sz="1200" dirty="0" err="1">
                <a:solidFill>
                  <a:schemeClr val="dk1"/>
                </a:solidFill>
                <a:latin typeface="Calibri"/>
                <a:ea typeface="Calibri"/>
                <a:cs typeface="Calibri"/>
                <a:sym typeface="Calibri"/>
              </a:rPr>
              <a:t>Modeling</a:t>
            </a:r>
            <a:r>
              <a:rPr lang="en-GB" sz="1200" dirty="0">
                <a:solidFill>
                  <a:schemeClr val="dk1"/>
                </a:solidFill>
                <a:latin typeface="Calibri"/>
                <a:ea typeface="Calibri"/>
                <a:cs typeface="Calibri"/>
                <a:sym typeface="Calibri"/>
              </a:rPr>
              <a:t> and forecasting average temperature for weather derivative pricing. Advances in Meteorology, 2015(1), 837293.</a:t>
            </a:r>
          </a:p>
        </p:txBody>
      </p:sp>
      <p:sp>
        <p:nvSpPr>
          <p:cNvPr id="2" name="Google Shape;231;p9">
            <a:extLst>
              <a:ext uri="{FF2B5EF4-FFF2-40B4-BE49-F238E27FC236}">
                <a16:creationId xmlns:a16="http://schemas.microsoft.com/office/drawing/2014/main" id="{132BE799-6B2A-791A-6A1F-368FBB35FDBF}"/>
              </a:ext>
            </a:extLst>
          </p:cNvPr>
          <p:cNvSpPr/>
          <p:nvPr/>
        </p:nvSpPr>
        <p:spPr>
          <a:xfrm>
            <a:off x="1196997" y="5990544"/>
            <a:ext cx="7893027"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i="1" dirty="0">
                <a:latin typeface="Calibri"/>
                <a:cs typeface="Calibri"/>
                <a:sym typeface="Calibri"/>
              </a:rPr>
              <a:t>APA style</a:t>
            </a:r>
            <a:endParaRPr lang="en-GB" dirty="0"/>
          </a:p>
        </p:txBody>
      </p:sp>
    </p:spTree>
    <p:extLst>
      <p:ext uri="{BB962C8B-B14F-4D97-AF65-F5344CB8AC3E}">
        <p14:creationId xmlns:p14="http://schemas.microsoft.com/office/powerpoint/2010/main" val="253685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3"/>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293" name="Google Shape;293;p13"/>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294" name="Google Shape;294;p13"/>
          <p:cNvSpPr/>
          <p:nvPr/>
        </p:nvSpPr>
        <p:spPr>
          <a:xfrm>
            <a:off x="449263" y="1149789"/>
            <a:ext cx="8641556" cy="4526733"/>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800" b="1">
              <a:solidFill>
                <a:schemeClr val="lt2"/>
              </a:solidFill>
              <a:latin typeface="Calibri"/>
              <a:ea typeface="Calibri"/>
              <a:cs typeface="Calibri"/>
              <a:sym typeface="Calibri"/>
            </a:endParaRPr>
          </a:p>
          <a:p>
            <a:pPr marL="0" marR="0" lvl="0" indent="0" algn="ctr" rtl="0">
              <a:spcBef>
                <a:spcPts val="0"/>
              </a:spcBef>
              <a:spcAft>
                <a:spcPts val="0"/>
              </a:spcAft>
              <a:buNone/>
            </a:pPr>
            <a:r>
              <a:rPr lang="en-GB" sz="4800" b="1">
                <a:solidFill>
                  <a:schemeClr val="lt2"/>
                </a:solidFill>
                <a:latin typeface="Calibri"/>
                <a:ea typeface="Calibri"/>
                <a:cs typeface="Calibri"/>
                <a:sym typeface="Calibri"/>
              </a:rPr>
              <a:t>Q&amp;A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4"/>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300" name="Google Shape;300;p14"/>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301" name="Google Shape;301;p14"/>
          <p:cNvSpPr/>
          <p:nvPr/>
        </p:nvSpPr>
        <p:spPr>
          <a:xfrm>
            <a:off x="449263" y="1026543"/>
            <a:ext cx="8640762" cy="496427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050" dirty="0">
                <a:solidFill>
                  <a:srgbClr val="000000"/>
                </a:solidFill>
                <a:latin typeface="Calibri"/>
                <a:ea typeface="Calibri"/>
                <a:cs typeface="Calibri"/>
                <a:sym typeface="Calibri"/>
              </a:rPr>
              <a:t>This presentation forms part of the </a:t>
            </a:r>
            <a:r>
              <a:rPr lang="en-GB" sz="1050" dirty="0" err="1">
                <a:solidFill>
                  <a:srgbClr val="000000"/>
                </a:solidFill>
                <a:latin typeface="Calibri"/>
                <a:ea typeface="Calibri"/>
                <a:cs typeface="Calibri"/>
                <a:sym typeface="Calibri"/>
              </a:rPr>
              <a:t>CapitOx</a:t>
            </a:r>
            <a:r>
              <a:rPr lang="en-GB" sz="1050" dirty="0">
                <a:solidFill>
                  <a:srgbClr val="000000"/>
                </a:solidFill>
                <a:latin typeface="Calibri"/>
                <a:ea typeface="Calibri"/>
                <a:cs typeface="Calibri"/>
                <a:sym typeface="Calibri"/>
              </a:rPr>
              <a:t> Quantitative Strategies Fund. All content presented in this document is intended for informational and educational purposes for the fund only and should not be considered as investment advice. The content has been assembled through publicly available information. The fund or owner(s) of this document do not assume any responsibility for the accuracy of the information used within this document and do not assume any liability for it.</a:t>
            </a:r>
            <a:endParaRPr sz="1050" b="1" dirty="0">
              <a:solidFill>
                <a:srgbClr val="FF0000"/>
              </a:solidFill>
              <a:latin typeface="Calibri"/>
              <a:ea typeface="Calibri"/>
              <a:cs typeface="Calibri"/>
              <a:sym typeface="Calibri"/>
            </a:endParaRPr>
          </a:p>
        </p:txBody>
      </p:sp>
      <p:sp>
        <p:nvSpPr>
          <p:cNvPr id="302" name="Google Shape;302;p14"/>
          <p:cNvSpPr/>
          <p:nvPr/>
        </p:nvSpPr>
        <p:spPr>
          <a:xfrm>
            <a:off x="450057" y="200025"/>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Disclaimer</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ctrTitle"/>
          </p:nvPr>
        </p:nvSpPr>
        <p:spPr>
          <a:xfrm>
            <a:off x="715447" y="1816400"/>
            <a:ext cx="810839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8" name="Google Shape;98;p2"/>
          <p:cNvSpPr txBox="1">
            <a:spLocks noGrp="1"/>
          </p:cNvSpPr>
          <p:nvPr>
            <p:ph type="subTitle" idx="1"/>
          </p:nvPr>
        </p:nvSpPr>
        <p:spPr>
          <a:xfrm>
            <a:off x="1192411" y="3667415"/>
            <a:ext cx="715446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99" name="Google Shape;99;p2"/>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100" name="Google Shape;100;p2"/>
          <p:cNvSpPr/>
          <p:nvPr/>
        </p:nvSpPr>
        <p:spPr>
          <a:xfrm>
            <a:off x="2708694" y="2376188"/>
            <a:ext cx="3812876" cy="2406770"/>
          </a:xfrm>
          <a:prstGeom prst="rect">
            <a:avLst/>
          </a:prstGeom>
          <a:solidFill>
            <a:schemeClr val="accent1"/>
          </a:solidFill>
          <a:ln w="12700" cap="flat" cmpd="sng">
            <a:solidFill>
              <a:srgbClr val="313D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Cover Page</a:t>
            </a:r>
            <a:endParaRPr/>
          </a:p>
        </p:txBody>
      </p:sp>
      <p:pic>
        <p:nvPicPr>
          <p:cNvPr id="101" name="Google Shape;101;p2"/>
          <p:cNvPicPr preferRelativeResize="0"/>
          <p:nvPr/>
        </p:nvPicPr>
        <p:blipFill rotWithShape="1">
          <a:blip r:embed="rId3">
            <a:alphaModFix/>
          </a:blip>
          <a:srcRect/>
          <a:stretch/>
        </p:blipFill>
        <p:spPr>
          <a:xfrm>
            <a:off x="443414" y="1056527"/>
            <a:ext cx="8640760" cy="4744945"/>
          </a:xfrm>
          <a:prstGeom prst="rect">
            <a:avLst/>
          </a:prstGeom>
          <a:noFill/>
          <a:ln>
            <a:noFill/>
          </a:ln>
        </p:spPr>
      </p:pic>
      <p:sp>
        <p:nvSpPr>
          <p:cNvPr id="102" name="Google Shape;102;p2"/>
          <p:cNvSpPr/>
          <p:nvPr/>
        </p:nvSpPr>
        <p:spPr>
          <a:xfrm>
            <a:off x="443414" y="1046592"/>
            <a:ext cx="8640760" cy="4754880"/>
          </a:xfrm>
          <a:prstGeom prst="rect">
            <a:avLst/>
          </a:prstGeom>
          <a:solidFill>
            <a:srgbClr val="D8D8D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3" name="Google Shape;103;p2"/>
          <p:cNvGrpSpPr/>
          <p:nvPr/>
        </p:nvGrpSpPr>
        <p:grpSpPr>
          <a:xfrm>
            <a:off x="695861" y="1443609"/>
            <a:ext cx="8223250" cy="600075"/>
            <a:chOff x="647700" y="1347787"/>
            <a:chExt cx="8223250" cy="600075"/>
          </a:xfrm>
        </p:grpSpPr>
        <p:sp>
          <p:nvSpPr>
            <p:cNvPr id="104" name="Google Shape;104;p2"/>
            <p:cNvSpPr/>
            <p:nvPr/>
          </p:nvSpPr>
          <p:spPr>
            <a:xfrm>
              <a:off x="1089025" y="1466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1" i="0" u="none" strike="noStrike" cap="none">
                  <a:solidFill>
                    <a:schemeClr val="lt1"/>
                  </a:solidFill>
                  <a:latin typeface="Calibri"/>
                  <a:ea typeface="Calibri"/>
                  <a:cs typeface="Calibri"/>
                  <a:sym typeface="Calibri"/>
                </a:rPr>
                <a:t>Idea and Evidence</a:t>
              </a:r>
              <a:endParaRPr/>
            </a:p>
          </p:txBody>
        </p:sp>
        <p:sp>
          <p:nvSpPr>
            <p:cNvPr id="105" name="Google Shape;105;p2"/>
            <p:cNvSpPr/>
            <p:nvPr/>
          </p:nvSpPr>
          <p:spPr>
            <a:xfrm>
              <a:off x="647700" y="1347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I.</a:t>
              </a:r>
              <a:endParaRPr/>
            </a:p>
          </p:txBody>
        </p:sp>
      </p:grpSp>
      <p:grpSp>
        <p:nvGrpSpPr>
          <p:cNvPr id="106" name="Google Shape;106;p2"/>
          <p:cNvGrpSpPr/>
          <p:nvPr/>
        </p:nvGrpSpPr>
        <p:grpSpPr>
          <a:xfrm>
            <a:off x="695861" y="2463020"/>
            <a:ext cx="8223250" cy="600075"/>
            <a:chOff x="647700" y="2157412"/>
            <a:chExt cx="8223250" cy="600075"/>
          </a:xfrm>
        </p:grpSpPr>
        <p:sp>
          <p:nvSpPr>
            <p:cNvPr id="107" name="Google Shape;107;p2"/>
            <p:cNvSpPr/>
            <p:nvPr/>
          </p:nvSpPr>
          <p:spPr>
            <a:xfrm>
              <a:off x="1089025" y="2276474"/>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Data</a:t>
              </a:r>
              <a:endParaRPr/>
            </a:p>
          </p:txBody>
        </p:sp>
        <p:sp>
          <p:nvSpPr>
            <p:cNvPr id="108" name="Google Shape;108;p2"/>
            <p:cNvSpPr/>
            <p:nvPr/>
          </p:nvSpPr>
          <p:spPr>
            <a:xfrm>
              <a:off x="647700" y="2157412"/>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II.</a:t>
              </a:r>
              <a:endParaRPr/>
            </a:p>
          </p:txBody>
        </p:sp>
      </p:grpSp>
      <p:grpSp>
        <p:nvGrpSpPr>
          <p:cNvPr id="109" name="Google Shape;109;p2"/>
          <p:cNvGrpSpPr/>
          <p:nvPr/>
        </p:nvGrpSpPr>
        <p:grpSpPr>
          <a:xfrm>
            <a:off x="695861" y="4501843"/>
            <a:ext cx="8223250" cy="600075"/>
            <a:chOff x="647700" y="4014787"/>
            <a:chExt cx="8223250" cy="600075"/>
          </a:xfrm>
        </p:grpSpPr>
        <p:sp>
          <p:nvSpPr>
            <p:cNvPr id="110" name="Google Shape;110;p2"/>
            <p:cNvSpPr/>
            <p:nvPr/>
          </p:nvSpPr>
          <p:spPr>
            <a:xfrm>
              <a:off x="1089025" y="4133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Q&amp;A</a:t>
              </a:r>
              <a:endParaRPr/>
            </a:p>
          </p:txBody>
        </p:sp>
        <p:sp>
          <p:nvSpPr>
            <p:cNvPr id="111" name="Google Shape;111;p2"/>
            <p:cNvSpPr/>
            <p:nvPr/>
          </p:nvSpPr>
          <p:spPr>
            <a:xfrm>
              <a:off x="647700" y="4014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IV.</a:t>
              </a:r>
              <a:endParaRPr/>
            </a:p>
          </p:txBody>
        </p:sp>
      </p:grpSp>
      <p:grpSp>
        <p:nvGrpSpPr>
          <p:cNvPr id="112" name="Google Shape;112;p2"/>
          <p:cNvGrpSpPr/>
          <p:nvPr/>
        </p:nvGrpSpPr>
        <p:grpSpPr>
          <a:xfrm>
            <a:off x="695861" y="3480000"/>
            <a:ext cx="8223250" cy="600075"/>
            <a:chOff x="647700" y="3112446"/>
            <a:chExt cx="8223250" cy="600075"/>
          </a:xfrm>
        </p:grpSpPr>
        <p:sp>
          <p:nvSpPr>
            <p:cNvPr id="113" name="Google Shape;113;p2"/>
            <p:cNvSpPr/>
            <p:nvPr/>
          </p:nvSpPr>
          <p:spPr>
            <a:xfrm>
              <a:off x="1089025" y="3231508"/>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Methods</a:t>
              </a:r>
              <a:endParaRPr/>
            </a:p>
          </p:txBody>
        </p:sp>
        <p:sp>
          <p:nvSpPr>
            <p:cNvPr id="114" name="Google Shape;114;p2"/>
            <p:cNvSpPr/>
            <p:nvPr/>
          </p:nvSpPr>
          <p:spPr>
            <a:xfrm>
              <a:off x="647700" y="3112446"/>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III.</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120" name="Google Shape;120;p3"/>
          <p:cNvSpPr/>
          <p:nvPr/>
        </p:nvSpPr>
        <p:spPr>
          <a:xfrm>
            <a:off x="1196997" y="5990544"/>
            <a:ext cx="7900113"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b="0" i="1" u="none" strike="noStrike" cap="none" dirty="0">
                <a:solidFill>
                  <a:srgbClr val="000000"/>
                </a:solidFill>
                <a:latin typeface="Calibri"/>
                <a:ea typeface="Calibri"/>
                <a:cs typeface="Calibri"/>
                <a:sym typeface="Calibri"/>
              </a:rPr>
              <a:t>Sources: CME, </a:t>
            </a:r>
            <a:r>
              <a:rPr lang="en-GB" sz="1100" b="0" i="1" u="none" strike="noStrike" cap="none" dirty="0" err="1">
                <a:solidFill>
                  <a:srgbClr val="000000"/>
                </a:solidFill>
                <a:latin typeface="Calibri"/>
                <a:ea typeface="Calibri"/>
                <a:cs typeface="Calibri"/>
                <a:sym typeface="Calibri"/>
              </a:rPr>
              <a:t>QuantPy</a:t>
            </a:r>
            <a:endParaRPr sz="1100" i="1" dirty="0">
              <a:solidFill>
                <a:srgbClr val="000000"/>
              </a:solidFill>
              <a:latin typeface="Calibri"/>
              <a:ea typeface="Calibri"/>
              <a:cs typeface="Calibri"/>
              <a:sym typeface="Calibri"/>
            </a:endParaRPr>
          </a:p>
        </p:txBody>
      </p:sp>
      <p:sp>
        <p:nvSpPr>
          <p:cNvPr id="121" name="Google Shape;121;p3"/>
          <p:cNvSpPr/>
          <p:nvPr/>
        </p:nvSpPr>
        <p:spPr>
          <a:xfrm>
            <a:off x="333618" y="512636"/>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Idea and Evidence</a:t>
            </a:r>
            <a:endParaRPr sz="1800">
              <a:solidFill>
                <a:srgbClr val="000000"/>
              </a:solidFill>
              <a:latin typeface="Calibri"/>
              <a:ea typeface="Calibri"/>
              <a:cs typeface="Calibri"/>
              <a:sym typeface="Calibri"/>
            </a:endParaRPr>
          </a:p>
        </p:txBody>
      </p:sp>
      <p:sp>
        <p:nvSpPr>
          <p:cNvPr id="123" name="Google Shape;123;p3"/>
          <p:cNvSpPr/>
          <p:nvPr/>
        </p:nvSpPr>
        <p:spPr>
          <a:xfrm>
            <a:off x="442177" y="1025486"/>
            <a:ext cx="4211823" cy="232872"/>
          </a:xfrm>
          <a:prstGeom prst="rect">
            <a:avLst/>
          </a:prstGeom>
          <a:solidFill>
            <a:srgbClr val="3036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u="none">
                <a:solidFill>
                  <a:schemeClr val="lt1"/>
                </a:solidFill>
                <a:latin typeface="Calibri"/>
                <a:ea typeface="Calibri"/>
                <a:cs typeface="Calibri"/>
                <a:sym typeface="Calibri"/>
              </a:rPr>
              <a:t>Overview</a:t>
            </a:r>
            <a:endParaRPr sz="1200" b="1" u="none">
              <a:solidFill>
                <a:schemeClr val="lt1"/>
              </a:solidFill>
              <a:latin typeface="Calibri"/>
              <a:ea typeface="Calibri"/>
              <a:cs typeface="Calibri"/>
              <a:sym typeface="Calibri"/>
            </a:endParaRPr>
          </a:p>
        </p:txBody>
      </p:sp>
      <p:sp>
        <p:nvSpPr>
          <p:cNvPr id="124" name="Google Shape;124;p3"/>
          <p:cNvSpPr/>
          <p:nvPr/>
        </p:nvSpPr>
        <p:spPr>
          <a:xfrm>
            <a:off x="442177" y="1334712"/>
            <a:ext cx="4213573" cy="175355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0" tIns="45700" rIns="91425" bIns="45700" anchor="t" anchorCtr="0">
            <a:noAutofit/>
          </a:bodyPr>
          <a:lstStyle/>
          <a:p>
            <a:pPr marL="295275" marR="0" lvl="0" indent="-171450" algn="l" rtl="0">
              <a:spcBef>
                <a:spcPts val="0"/>
              </a:spcBef>
              <a:spcAft>
                <a:spcPts val="0"/>
              </a:spcAft>
              <a:buClr>
                <a:schemeClr val="dk1"/>
              </a:buClr>
              <a:buSzPts val="1100"/>
              <a:buFont typeface="Arial"/>
              <a:buChar char="•"/>
            </a:pPr>
            <a:r>
              <a:rPr lang="en-GB" sz="1100" b="0" u="none">
                <a:solidFill>
                  <a:schemeClr val="dk1"/>
                </a:solidFill>
                <a:latin typeface="Calibri"/>
                <a:ea typeface="Calibri"/>
                <a:cs typeface="Calibri"/>
                <a:sym typeface="Calibri"/>
              </a:rPr>
              <a:t>Approximately 30% of US economy is directly affected by weather</a:t>
            </a:r>
            <a:endParaRPr/>
          </a:p>
          <a:p>
            <a:pPr marL="295275" marR="0" lvl="0" indent="-171450" algn="l" rtl="0">
              <a:spcBef>
                <a:spcPts val="0"/>
              </a:spcBef>
              <a:spcAft>
                <a:spcPts val="0"/>
              </a:spcAft>
              <a:buClr>
                <a:schemeClr val="dk1"/>
              </a:buClr>
              <a:buSzPts val="1100"/>
              <a:buFont typeface="Arial"/>
              <a:buChar char="•"/>
            </a:pPr>
            <a:r>
              <a:rPr lang="en-GB" sz="1100" b="0" u="none">
                <a:solidFill>
                  <a:schemeClr val="dk1"/>
                </a:solidFill>
                <a:latin typeface="Calibri"/>
                <a:ea typeface="Calibri"/>
                <a:cs typeface="Calibri"/>
                <a:sym typeface="Calibri"/>
              </a:rPr>
              <a:t>Weather derivatives can be utilised to reduce risk associated with potentially harmful weather conditions, including temperature, rain, snow or frost</a:t>
            </a:r>
            <a:endParaRPr/>
          </a:p>
          <a:p>
            <a:pPr marL="295275" marR="0" lvl="0" indent="-171450" algn="l" rtl="0">
              <a:spcBef>
                <a:spcPts val="0"/>
              </a:spcBef>
              <a:spcAft>
                <a:spcPts val="0"/>
              </a:spcAft>
              <a:buClr>
                <a:schemeClr val="dk1"/>
              </a:buClr>
              <a:buSzPts val="1100"/>
              <a:buFont typeface="Arial"/>
              <a:buChar char="•"/>
            </a:pPr>
            <a:r>
              <a:rPr lang="en-GB" sz="1100" b="0" u="none">
                <a:solidFill>
                  <a:schemeClr val="dk1"/>
                </a:solidFill>
                <a:latin typeface="Calibri"/>
                <a:ea typeface="Calibri"/>
                <a:cs typeface="Calibri"/>
                <a:sym typeface="Calibri"/>
              </a:rPr>
              <a:t>The first weather derivative was traded Over-the-counter (OTC) in 1996 when Aquila Energy structured a dual-commodity hedge for Consolidated Edison Co. </a:t>
            </a:r>
            <a:endParaRPr/>
          </a:p>
          <a:p>
            <a:pPr marL="295275" marR="0" lvl="0" indent="-171450" algn="l" rtl="0">
              <a:spcBef>
                <a:spcPts val="0"/>
              </a:spcBef>
              <a:spcAft>
                <a:spcPts val="0"/>
              </a:spcAft>
              <a:buClr>
                <a:schemeClr val="dk1"/>
              </a:buClr>
              <a:buSzPts val="1100"/>
              <a:buFont typeface="Arial"/>
              <a:buChar char="•"/>
            </a:pPr>
            <a:r>
              <a:rPr lang="en-GB" sz="1100" b="0" u="none">
                <a:solidFill>
                  <a:schemeClr val="dk1"/>
                </a:solidFill>
                <a:latin typeface="Calibri"/>
                <a:ea typeface="Calibri"/>
                <a:cs typeface="Calibri"/>
                <a:sym typeface="Calibri"/>
              </a:rPr>
              <a:t>As the market size increased, the Chicago Mercangile Exchange (CME) introduced exchange traded weather futures and option in 1999</a:t>
            </a:r>
            <a:endParaRPr sz="1300" b="0" u="none">
              <a:solidFill>
                <a:schemeClr val="dk1"/>
              </a:solidFill>
              <a:latin typeface="Calibri"/>
              <a:ea typeface="Calibri"/>
              <a:cs typeface="Calibri"/>
              <a:sym typeface="Calibri"/>
            </a:endParaRPr>
          </a:p>
        </p:txBody>
      </p:sp>
      <p:sp>
        <p:nvSpPr>
          <p:cNvPr id="125" name="Google Shape;125;p3"/>
          <p:cNvSpPr/>
          <p:nvPr/>
        </p:nvSpPr>
        <p:spPr>
          <a:xfrm>
            <a:off x="442178" y="3207185"/>
            <a:ext cx="4211821" cy="221815"/>
          </a:xfrm>
          <a:prstGeom prst="rect">
            <a:avLst/>
          </a:prstGeom>
          <a:solidFill>
            <a:srgbClr val="3036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u="none" dirty="0">
                <a:solidFill>
                  <a:schemeClr val="lt1"/>
                </a:solidFill>
                <a:latin typeface="Calibri"/>
                <a:ea typeface="Calibri"/>
                <a:cs typeface="Calibri"/>
                <a:sym typeface="Calibri"/>
              </a:rPr>
              <a:t>Evidence </a:t>
            </a:r>
            <a:endParaRPr sz="1200" b="1" u="none" dirty="0">
              <a:solidFill>
                <a:schemeClr val="lt1"/>
              </a:solidFill>
              <a:latin typeface="Calibri"/>
              <a:ea typeface="Calibri"/>
              <a:cs typeface="Calibri"/>
              <a:sym typeface="Calibri"/>
            </a:endParaRPr>
          </a:p>
        </p:txBody>
      </p:sp>
      <p:sp>
        <p:nvSpPr>
          <p:cNvPr id="126" name="Google Shape;126;p3"/>
          <p:cNvSpPr/>
          <p:nvPr/>
        </p:nvSpPr>
        <p:spPr>
          <a:xfrm>
            <a:off x="4802347" y="1025486"/>
            <a:ext cx="4288472" cy="232872"/>
          </a:xfrm>
          <a:prstGeom prst="rect">
            <a:avLst/>
          </a:prstGeom>
          <a:solidFill>
            <a:srgbClr val="3036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u="none">
                <a:solidFill>
                  <a:schemeClr val="lt1"/>
                </a:solidFill>
                <a:latin typeface="Calibri"/>
                <a:ea typeface="Calibri"/>
                <a:cs typeface="Calibri"/>
                <a:sym typeface="Calibri"/>
              </a:rPr>
              <a:t>Project Idea</a:t>
            </a:r>
            <a:endParaRPr sz="1200" b="1" u="none">
              <a:solidFill>
                <a:schemeClr val="lt1"/>
              </a:solidFill>
              <a:latin typeface="Calibri"/>
              <a:ea typeface="Calibri"/>
              <a:cs typeface="Calibri"/>
              <a:sym typeface="Calibri"/>
            </a:endParaRPr>
          </a:p>
        </p:txBody>
      </p:sp>
      <p:sp>
        <p:nvSpPr>
          <p:cNvPr id="127" name="Google Shape;127;p3"/>
          <p:cNvSpPr/>
          <p:nvPr/>
        </p:nvSpPr>
        <p:spPr>
          <a:xfrm>
            <a:off x="442176" y="3551325"/>
            <a:ext cx="4211823" cy="2281189"/>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0" tIns="45700" rIns="91425" bIns="45700" anchor="t" anchorCtr="0">
            <a:noAutofit/>
          </a:bodyPr>
          <a:lstStyle/>
          <a:p>
            <a:pPr marL="295275" marR="0" lvl="0" indent="-171450" algn="l" rtl="0">
              <a:spcBef>
                <a:spcPts val="0"/>
              </a:spcBef>
              <a:spcAft>
                <a:spcPts val="0"/>
              </a:spcAft>
              <a:buClr>
                <a:schemeClr val="dk1"/>
              </a:buClr>
              <a:buSzPts val="1100"/>
              <a:buFont typeface="Arial"/>
              <a:buChar char="•"/>
            </a:pPr>
            <a:r>
              <a:rPr lang="en-GB" sz="1100" dirty="0">
                <a:solidFill>
                  <a:schemeClr val="dk1"/>
                </a:solidFill>
                <a:latin typeface="Calibri"/>
                <a:ea typeface="Calibri"/>
                <a:cs typeface="Calibri"/>
                <a:sym typeface="Calibri"/>
              </a:rPr>
              <a:t>Temperature stochastic modelling and weather derivatives pricing: Empirical study with Moroccan data, Mohammed </a:t>
            </a:r>
            <a:r>
              <a:rPr lang="en-GB" sz="1100" dirty="0" err="1">
                <a:solidFill>
                  <a:schemeClr val="dk1"/>
                </a:solidFill>
                <a:latin typeface="Calibri"/>
                <a:ea typeface="Calibri"/>
                <a:cs typeface="Calibri"/>
                <a:sym typeface="Calibri"/>
              </a:rPr>
              <a:t>Mraoua</a:t>
            </a:r>
            <a:r>
              <a:rPr lang="en-GB" sz="1100" dirty="0">
                <a:solidFill>
                  <a:schemeClr val="dk1"/>
                </a:solidFill>
                <a:latin typeface="Calibri"/>
                <a:ea typeface="Calibri"/>
                <a:cs typeface="Calibri"/>
                <a:sym typeface="Calibri"/>
              </a:rPr>
              <a:t> and </a:t>
            </a:r>
            <a:r>
              <a:rPr lang="en-GB" sz="1100" dirty="0" err="1">
                <a:solidFill>
                  <a:schemeClr val="dk1"/>
                </a:solidFill>
                <a:latin typeface="Calibri"/>
                <a:ea typeface="Calibri"/>
                <a:cs typeface="Calibri"/>
                <a:sym typeface="Calibri"/>
              </a:rPr>
              <a:t>Driss</a:t>
            </a:r>
            <a:r>
              <a:rPr lang="en-GB" sz="1100" dirty="0">
                <a:solidFill>
                  <a:schemeClr val="dk1"/>
                </a:solidFill>
                <a:latin typeface="Calibri"/>
                <a:ea typeface="Calibri"/>
                <a:cs typeface="Calibri"/>
                <a:sym typeface="Calibri"/>
              </a:rPr>
              <a:t> Bari (2005)</a:t>
            </a:r>
            <a:endParaRPr dirty="0"/>
          </a:p>
          <a:p>
            <a:pPr marL="295275" marR="0" lvl="0" indent="-171450" algn="l" rtl="0">
              <a:spcBef>
                <a:spcPts val="0"/>
              </a:spcBef>
              <a:spcAft>
                <a:spcPts val="0"/>
              </a:spcAft>
              <a:buClr>
                <a:schemeClr val="dk1"/>
              </a:buClr>
              <a:buSzPts val="1100"/>
              <a:buFont typeface="Arial"/>
              <a:buChar char="•"/>
            </a:pPr>
            <a:r>
              <a:rPr lang="en-GB" sz="1100" dirty="0">
                <a:solidFill>
                  <a:schemeClr val="dk1"/>
                </a:solidFill>
                <a:latin typeface="Calibri"/>
                <a:ea typeface="Calibri"/>
                <a:cs typeface="Calibri"/>
                <a:sym typeface="Calibri"/>
              </a:rPr>
              <a:t>Weather Derivatives: Pricing and Risk Management Applications, Jon Tindall (2006)</a:t>
            </a:r>
            <a:endParaRPr dirty="0"/>
          </a:p>
          <a:p>
            <a:pPr marL="295275" marR="0" lvl="0" indent="-171450" algn="l" rtl="0">
              <a:spcBef>
                <a:spcPts val="0"/>
              </a:spcBef>
              <a:spcAft>
                <a:spcPts val="0"/>
              </a:spcAft>
              <a:buClr>
                <a:schemeClr val="dk1"/>
              </a:buClr>
              <a:buSzPts val="1100"/>
              <a:buFont typeface="Arial"/>
              <a:buChar char="•"/>
            </a:pPr>
            <a:r>
              <a:rPr lang="en-GB" sz="1100" dirty="0">
                <a:solidFill>
                  <a:schemeClr val="dk1"/>
                </a:solidFill>
                <a:latin typeface="Calibri"/>
                <a:ea typeface="Calibri"/>
                <a:cs typeface="Calibri"/>
                <a:sym typeface="Calibri"/>
              </a:rPr>
              <a:t>Weather Derivatives and the Market Price of Risk, Julius </a:t>
            </a:r>
            <a:r>
              <a:rPr lang="en-GB" sz="1100" dirty="0" err="1">
                <a:solidFill>
                  <a:schemeClr val="dk1"/>
                </a:solidFill>
                <a:latin typeface="Calibri"/>
                <a:ea typeface="Calibri"/>
                <a:cs typeface="Calibri"/>
                <a:sym typeface="Calibri"/>
              </a:rPr>
              <a:t>Esunge</a:t>
            </a:r>
            <a:r>
              <a:rPr lang="en-GB" sz="1100" dirty="0">
                <a:solidFill>
                  <a:schemeClr val="dk1"/>
                </a:solidFill>
                <a:latin typeface="Calibri"/>
                <a:ea typeface="Calibri"/>
                <a:cs typeface="Calibri"/>
                <a:sym typeface="Calibri"/>
              </a:rPr>
              <a:t> and James J. </a:t>
            </a:r>
            <a:r>
              <a:rPr lang="en-GB" sz="1100" dirty="0" err="1">
                <a:solidFill>
                  <a:schemeClr val="dk1"/>
                </a:solidFill>
                <a:latin typeface="Calibri"/>
                <a:ea typeface="Calibri"/>
                <a:cs typeface="Calibri"/>
                <a:sym typeface="Calibri"/>
              </a:rPr>
              <a:t>Njong</a:t>
            </a:r>
            <a:r>
              <a:rPr lang="en-GB" sz="1100" dirty="0">
                <a:solidFill>
                  <a:schemeClr val="dk1"/>
                </a:solidFill>
                <a:latin typeface="Calibri"/>
                <a:ea typeface="Calibri"/>
                <a:cs typeface="Calibri"/>
                <a:sym typeface="Calibri"/>
              </a:rPr>
              <a:t> (2020)</a:t>
            </a:r>
            <a:endParaRPr sz="1300" dirty="0">
              <a:solidFill>
                <a:schemeClr val="dk1"/>
              </a:solidFill>
              <a:latin typeface="Calibri"/>
              <a:ea typeface="Calibri"/>
              <a:cs typeface="Calibri"/>
              <a:sym typeface="Calibri"/>
            </a:endParaRPr>
          </a:p>
        </p:txBody>
      </p:sp>
      <p:sp>
        <p:nvSpPr>
          <p:cNvPr id="128" name="Google Shape;128;p3"/>
          <p:cNvSpPr/>
          <p:nvPr/>
        </p:nvSpPr>
        <p:spPr>
          <a:xfrm>
            <a:off x="4802347" y="1331310"/>
            <a:ext cx="4283139" cy="175355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0" tIns="45700" rIns="91425" bIns="45700" anchor="t" anchorCtr="0">
            <a:noAutofit/>
          </a:bodyPr>
          <a:lstStyle/>
          <a:p>
            <a:pPr marL="123825" marR="0" lvl="0" algn="l" rtl="0">
              <a:spcBef>
                <a:spcPts val="0"/>
              </a:spcBef>
              <a:spcAft>
                <a:spcPts val="0"/>
              </a:spcAft>
              <a:buClr>
                <a:schemeClr val="dk1"/>
              </a:buClr>
              <a:buSzPts val="1100"/>
            </a:pPr>
            <a:r>
              <a:rPr lang="en-GB" sz="1100" b="0" u="none" dirty="0">
                <a:solidFill>
                  <a:schemeClr val="dk1"/>
                </a:solidFill>
                <a:latin typeface="Calibri"/>
                <a:ea typeface="Calibri"/>
                <a:cs typeface="Calibri"/>
                <a:sym typeface="Calibri"/>
              </a:rPr>
              <a:t>Steps for the project: </a:t>
            </a:r>
            <a:endParaRPr dirty="0"/>
          </a:p>
          <a:p>
            <a:pPr marL="295275" marR="0" lvl="0" indent="-171450" algn="l" rtl="0">
              <a:spcBef>
                <a:spcPts val="0"/>
              </a:spcBef>
              <a:spcAft>
                <a:spcPts val="0"/>
              </a:spcAft>
              <a:buClr>
                <a:schemeClr val="dk1"/>
              </a:buClr>
              <a:buSzPts val="1100"/>
              <a:buFont typeface="Arial"/>
              <a:buChar char="•"/>
            </a:pPr>
            <a:r>
              <a:rPr lang="en-GB" sz="1100" b="0" u="none" dirty="0">
                <a:solidFill>
                  <a:schemeClr val="dk1"/>
                </a:solidFill>
                <a:latin typeface="Calibri"/>
                <a:ea typeface="Calibri"/>
                <a:cs typeface="Calibri"/>
                <a:sym typeface="Calibri"/>
              </a:rPr>
              <a:t>Select temperature data for NYC</a:t>
            </a:r>
          </a:p>
          <a:p>
            <a:pPr marL="295275" marR="0" lvl="0" indent="-171450" algn="l" rtl="0">
              <a:spcBef>
                <a:spcPts val="0"/>
              </a:spcBef>
              <a:spcAft>
                <a:spcPts val="0"/>
              </a:spcAft>
              <a:buClr>
                <a:schemeClr val="dk1"/>
              </a:buClr>
              <a:buSzPts val="1100"/>
              <a:buFont typeface="Arial"/>
              <a:buChar char="•"/>
            </a:pPr>
            <a:r>
              <a:rPr lang="en-GB" sz="1100" dirty="0">
                <a:solidFill>
                  <a:schemeClr val="dk1"/>
                </a:solidFill>
                <a:latin typeface="Calibri"/>
                <a:cs typeface="Calibri"/>
                <a:sym typeface="Calibri"/>
              </a:rPr>
              <a:t>Clean the data to only consider relevant quantities, i.e. min and max</a:t>
            </a:r>
            <a:endParaRPr dirty="0"/>
          </a:p>
          <a:p>
            <a:pPr marL="295275" marR="0" lvl="0" indent="-171450" algn="l" rtl="0">
              <a:spcBef>
                <a:spcPts val="0"/>
              </a:spcBef>
              <a:spcAft>
                <a:spcPts val="0"/>
              </a:spcAft>
              <a:buClr>
                <a:schemeClr val="dk1"/>
              </a:buClr>
              <a:buSzPts val="1100"/>
              <a:buFont typeface="Arial"/>
              <a:buChar char="•"/>
            </a:pPr>
            <a:r>
              <a:rPr lang="en-GB" sz="1100" b="0" u="none" dirty="0">
                <a:solidFill>
                  <a:schemeClr val="dk1"/>
                </a:solidFill>
                <a:latin typeface="Calibri"/>
                <a:ea typeface="Calibri"/>
                <a:cs typeface="Calibri"/>
                <a:sym typeface="Calibri"/>
              </a:rPr>
              <a:t>Find an appropriate model</a:t>
            </a:r>
          </a:p>
          <a:p>
            <a:pPr marL="295275" marR="0" lvl="0" indent="-171450" algn="l" rtl="0">
              <a:spcBef>
                <a:spcPts val="0"/>
              </a:spcBef>
              <a:spcAft>
                <a:spcPts val="0"/>
              </a:spcAft>
              <a:buClr>
                <a:schemeClr val="dk1"/>
              </a:buClr>
              <a:buSzPts val="1100"/>
              <a:buFont typeface="Arial"/>
              <a:buChar char="•"/>
            </a:pPr>
            <a:r>
              <a:rPr lang="en-GB" sz="1100" b="0" u="none" dirty="0">
                <a:solidFill>
                  <a:schemeClr val="dk1"/>
                </a:solidFill>
                <a:latin typeface="Calibri"/>
                <a:ea typeface="Calibri"/>
                <a:cs typeface="Calibri"/>
                <a:sym typeface="Calibri"/>
              </a:rPr>
              <a:t>Test the model</a:t>
            </a:r>
          </a:p>
          <a:p>
            <a:pPr marL="295275" marR="0" lvl="0" indent="-171450" algn="l" rtl="0">
              <a:spcBef>
                <a:spcPts val="0"/>
              </a:spcBef>
              <a:spcAft>
                <a:spcPts val="0"/>
              </a:spcAft>
              <a:buClr>
                <a:schemeClr val="dk1"/>
              </a:buClr>
              <a:buSzPts val="1100"/>
              <a:buFont typeface="Arial"/>
              <a:buChar char="•"/>
            </a:pPr>
            <a:r>
              <a:rPr lang="en-GB" sz="1100" b="0" u="none" dirty="0">
                <a:solidFill>
                  <a:schemeClr val="dk1"/>
                </a:solidFill>
                <a:latin typeface="Calibri"/>
                <a:ea typeface="Calibri"/>
                <a:cs typeface="Calibri"/>
                <a:sym typeface="Calibri"/>
              </a:rPr>
              <a:t>Price options by extrapolating from the model</a:t>
            </a:r>
          </a:p>
          <a:p>
            <a:pPr marL="295275" marR="0" lvl="0" indent="-171450" algn="l" rtl="0">
              <a:spcBef>
                <a:spcPts val="0"/>
              </a:spcBef>
              <a:spcAft>
                <a:spcPts val="0"/>
              </a:spcAft>
              <a:buClr>
                <a:schemeClr val="dk1"/>
              </a:buClr>
              <a:buSzPts val="1100"/>
              <a:buFont typeface="Arial"/>
              <a:buChar char="•"/>
            </a:pPr>
            <a:r>
              <a:rPr lang="en-US" sz="1100" b="0" u="none" dirty="0">
                <a:solidFill>
                  <a:schemeClr val="dk1"/>
                </a:solidFill>
                <a:latin typeface="Calibri"/>
                <a:ea typeface="Calibri"/>
                <a:cs typeface="Calibri"/>
                <a:sym typeface="Calibri"/>
              </a:rPr>
              <a:t>Compare the prices to historical data</a:t>
            </a:r>
            <a:endParaRPr dirty="0"/>
          </a:p>
          <a:p>
            <a:pPr marL="295275" marR="0" lvl="0" indent="-88900" algn="l" rtl="0">
              <a:spcBef>
                <a:spcPts val="0"/>
              </a:spcBef>
              <a:spcAft>
                <a:spcPts val="0"/>
              </a:spcAft>
              <a:buClr>
                <a:schemeClr val="lt1"/>
              </a:buClr>
              <a:buSzPts val="1300"/>
              <a:buFont typeface="Arial"/>
              <a:buNone/>
            </a:pPr>
            <a:endParaRPr sz="1300" b="0" u="none" dirty="0">
              <a:solidFill>
                <a:schemeClr val="dk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a:stretch/>
        </p:blipFill>
        <p:spPr>
          <a:xfrm>
            <a:off x="5026245" y="3504104"/>
            <a:ext cx="3617753" cy="2373206"/>
          </a:xfrm>
          <a:prstGeom prst="rect">
            <a:avLst/>
          </a:prstGeom>
          <a:noFill/>
          <a:ln>
            <a:noFill/>
          </a:ln>
        </p:spPr>
      </p:pic>
      <p:sp>
        <p:nvSpPr>
          <p:cNvPr id="130" name="Google Shape;130;p3"/>
          <p:cNvSpPr/>
          <p:nvPr/>
        </p:nvSpPr>
        <p:spPr>
          <a:xfrm>
            <a:off x="4802347" y="3207185"/>
            <a:ext cx="4294763" cy="221815"/>
          </a:xfrm>
          <a:prstGeom prst="rect">
            <a:avLst/>
          </a:prstGeom>
          <a:solidFill>
            <a:srgbClr val="30365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b="1" u="none" dirty="0">
                <a:solidFill>
                  <a:schemeClr val="lt1"/>
                </a:solidFill>
                <a:latin typeface="Calibri"/>
                <a:ea typeface="Calibri"/>
                <a:cs typeface="Calibri"/>
                <a:sym typeface="Calibri"/>
              </a:rPr>
              <a:t>Traded Volumes on the CME</a:t>
            </a:r>
            <a:endParaRPr sz="1200" b="1" u="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ctrTitle"/>
          </p:nvPr>
        </p:nvSpPr>
        <p:spPr>
          <a:xfrm>
            <a:off x="715447" y="1816400"/>
            <a:ext cx="810839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36" name="Google Shape;136;p4"/>
          <p:cNvSpPr txBox="1">
            <a:spLocks noGrp="1"/>
          </p:cNvSpPr>
          <p:nvPr>
            <p:ph type="subTitle" idx="1"/>
          </p:nvPr>
        </p:nvSpPr>
        <p:spPr>
          <a:xfrm>
            <a:off x="1192411" y="3667415"/>
            <a:ext cx="715446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137" name="Google Shape;137;p4"/>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138" name="Google Shape;138;p4"/>
          <p:cNvSpPr/>
          <p:nvPr/>
        </p:nvSpPr>
        <p:spPr>
          <a:xfrm>
            <a:off x="2708694" y="2376188"/>
            <a:ext cx="3812876" cy="2406770"/>
          </a:xfrm>
          <a:prstGeom prst="rect">
            <a:avLst/>
          </a:prstGeom>
          <a:solidFill>
            <a:schemeClr val="accent1"/>
          </a:solidFill>
          <a:ln w="12700" cap="flat" cmpd="sng">
            <a:solidFill>
              <a:srgbClr val="313D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Cover Page</a:t>
            </a:r>
            <a:endParaRPr/>
          </a:p>
        </p:txBody>
      </p:sp>
      <p:pic>
        <p:nvPicPr>
          <p:cNvPr id="139" name="Google Shape;139;p4"/>
          <p:cNvPicPr preferRelativeResize="0"/>
          <p:nvPr/>
        </p:nvPicPr>
        <p:blipFill rotWithShape="1">
          <a:blip r:embed="rId3">
            <a:alphaModFix/>
          </a:blip>
          <a:srcRect/>
          <a:stretch/>
        </p:blipFill>
        <p:spPr>
          <a:xfrm>
            <a:off x="443414" y="1056527"/>
            <a:ext cx="8640760" cy="4744945"/>
          </a:xfrm>
          <a:prstGeom prst="rect">
            <a:avLst/>
          </a:prstGeom>
          <a:noFill/>
          <a:ln>
            <a:noFill/>
          </a:ln>
        </p:spPr>
      </p:pic>
      <p:sp>
        <p:nvSpPr>
          <p:cNvPr id="140" name="Google Shape;140;p4"/>
          <p:cNvSpPr/>
          <p:nvPr/>
        </p:nvSpPr>
        <p:spPr>
          <a:xfrm>
            <a:off x="443414" y="1046592"/>
            <a:ext cx="8640760" cy="4754880"/>
          </a:xfrm>
          <a:prstGeom prst="rect">
            <a:avLst/>
          </a:prstGeom>
          <a:solidFill>
            <a:srgbClr val="D8D8D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1" name="Google Shape;141;p4"/>
          <p:cNvGrpSpPr/>
          <p:nvPr/>
        </p:nvGrpSpPr>
        <p:grpSpPr>
          <a:xfrm>
            <a:off x="695861" y="1443609"/>
            <a:ext cx="8223250" cy="600075"/>
            <a:chOff x="647700" y="1347787"/>
            <a:chExt cx="8223250" cy="600075"/>
          </a:xfrm>
        </p:grpSpPr>
        <p:sp>
          <p:nvSpPr>
            <p:cNvPr id="142" name="Google Shape;142;p4"/>
            <p:cNvSpPr/>
            <p:nvPr/>
          </p:nvSpPr>
          <p:spPr>
            <a:xfrm>
              <a:off x="1089025" y="1466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Idea and Evidence</a:t>
              </a:r>
              <a:endParaRPr/>
            </a:p>
          </p:txBody>
        </p:sp>
        <p:sp>
          <p:nvSpPr>
            <p:cNvPr id="143" name="Google Shape;143;p4"/>
            <p:cNvSpPr/>
            <p:nvPr/>
          </p:nvSpPr>
          <p:spPr>
            <a:xfrm>
              <a:off x="647700" y="1347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a:t>
              </a:r>
              <a:endParaRPr/>
            </a:p>
          </p:txBody>
        </p:sp>
      </p:grpSp>
      <p:grpSp>
        <p:nvGrpSpPr>
          <p:cNvPr id="144" name="Google Shape;144;p4"/>
          <p:cNvGrpSpPr/>
          <p:nvPr/>
        </p:nvGrpSpPr>
        <p:grpSpPr>
          <a:xfrm>
            <a:off x="695861" y="2463020"/>
            <a:ext cx="8223250" cy="600075"/>
            <a:chOff x="647700" y="2157412"/>
            <a:chExt cx="8223250" cy="600075"/>
          </a:xfrm>
        </p:grpSpPr>
        <p:sp>
          <p:nvSpPr>
            <p:cNvPr id="145" name="Google Shape;145;p4"/>
            <p:cNvSpPr/>
            <p:nvPr/>
          </p:nvSpPr>
          <p:spPr>
            <a:xfrm>
              <a:off x="1089025" y="2276474"/>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1">
                  <a:solidFill>
                    <a:schemeClr val="lt1"/>
                  </a:solidFill>
                  <a:latin typeface="Calibri"/>
                  <a:ea typeface="Calibri"/>
                  <a:cs typeface="Calibri"/>
                  <a:sym typeface="Calibri"/>
                </a:rPr>
                <a:t>Data</a:t>
              </a:r>
              <a:endParaRPr/>
            </a:p>
          </p:txBody>
        </p:sp>
        <p:sp>
          <p:nvSpPr>
            <p:cNvPr id="146" name="Google Shape;146;p4"/>
            <p:cNvSpPr/>
            <p:nvPr/>
          </p:nvSpPr>
          <p:spPr>
            <a:xfrm>
              <a:off x="647700" y="2157412"/>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a:t>
              </a:r>
              <a:endParaRPr/>
            </a:p>
          </p:txBody>
        </p:sp>
      </p:grpSp>
      <p:grpSp>
        <p:nvGrpSpPr>
          <p:cNvPr id="147" name="Google Shape;147;p4"/>
          <p:cNvGrpSpPr/>
          <p:nvPr/>
        </p:nvGrpSpPr>
        <p:grpSpPr>
          <a:xfrm>
            <a:off x="695861" y="4501843"/>
            <a:ext cx="8223250" cy="600075"/>
            <a:chOff x="647700" y="4014787"/>
            <a:chExt cx="8223250" cy="600075"/>
          </a:xfrm>
        </p:grpSpPr>
        <p:sp>
          <p:nvSpPr>
            <p:cNvPr id="148" name="Google Shape;148;p4"/>
            <p:cNvSpPr/>
            <p:nvPr/>
          </p:nvSpPr>
          <p:spPr>
            <a:xfrm>
              <a:off x="1089025" y="4133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Q&amp;A</a:t>
              </a:r>
              <a:endParaRPr/>
            </a:p>
          </p:txBody>
        </p:sp>
        <p:sp>
          <p:nvSpPr>
            <p:cNvPr id="149" name="Google Shape;149;p4"/>
            <p:cNvSpPr/>
            <p:nvPr/>
          </p:nvSpPr>
          <p:spPr>
            <a:xfrm>
              <a:off x="647700" y="4014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IV.</a:t>
              </a:r>
              <a:endParaRPr/>
            </a:p>
          </p:txBody>
        </p:sp>
      </p:grpSp>
      <p:grpSp>
        <p:nvGrpSpPr>
          <p:cNvPr id="150" name="Google Shape;150;p4"/>
          <p:cNvGrpSpPr/>
          <p:nvPr/>
        </p:nvGrpSpPr>
        <p:grpSpPr>
          <a:xfrm>
            <a:off x="695861" y="3480000"/>
            <a:ext cx="8223250" cy="600075"/>
            <a:chOff x="647700" y="3112446"/>
            <a:chExt cx="8223250" cy="600075"/>
          </a:xfrm>
        </p:grpSpPr>
        <p:sp>
          <p:nvSpPr>
            <p:cNvPr id="151" name="Google Shape;151;p4"/>
            <p:cNvSpPr/>
            <p:nvPr/>
          </p:nvSpPr>
          <p:spPr>
            <a:xfrm>
              <a:off x="1089025" y="3231508"/>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Methods</a:t>
              </a:r>
              <a:endParaRPr/>
            </a:p>
          </p:txBody>
        </p:sp>
        <p:sp>
          <p:nvSpPr>
            <p:cNvPr id="152" name="Google Shape;152;p4"/>
            <p:cNvSpPr/>
            <p:nvPr/>
          </p:nvSpPr>
          <p:spPr>
            <a:xfrm>
              <a:off x="647700" y="3112446"/>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III.</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158" name="Google Shape;158;p5"/>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Weather </a:t>
            </a:r>
            <a:r>
              <a:rPr lang="en-GB" b="1" dirty="0">
                <a:solidFill>
                  <a:schemeClr val="lt1"/>
                </a:solidFill>
                <a:latin typeface="Calibri"/>
                <a:ea typeface="Calibri"/>
                <a:cs typeface="Calibri"/>
                <a:sym typeface="Calibri"/>
              </a:rPr>
              <a:t>D</a:t>
            </a:r>
            <a:r>
              <a:rPr lang="en-GB" sz="1400" b="1" dirty="0">
                <a:solidFill>
                  <a:schemeClr val="lt1"/>
                </a:solidFill>
                <a:latin typeface="Calibri"/>
                <a:ea typeface="Calibri"/>
                <a:cs typeface="Calibri"/>
                <a:sym typeface="Calibri"/>
              </a:rPr>
              <a:t>ata – New York (40.73 N, 73.93 W)</a:t>
            </a:r>
            <a:endParaRPr sz="1400" b="1" dirty="0">
              <a:solidFill>
                <a:schemeClr val="lt1"/>
              </a:solidFill>
              <a:latin typeface="Calibri"/>
              <a:ea typeface="Calibri"/>
              <a:cs typeface="Calibri"/>
              <a:sym typeface="Calibri"/>
            </a:endParaRPr>
          </a:p>
        </p:txBody>
      </p:sp>
      <p:sp>
        <p:nvSpPr>
          <p:cNvPr id="159" name="Google Shape;159;p5"/>
          <p:cNvSpPr/>
          <p:nvPr/>
        </p:nvSpPr>
        <p:spPr>
          <a:xfrm>
            <a:off x="556532" y="3094248"/>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Sourcing – Open-</a:t>
            </a:r>
            <a:r>
              <a:rPr lang="en-GB" sz="1400" b="1" dirty="0" err="1">
                <a:solidFill>
                  <a:schemeClr val="lt1"/>
                </a:solidFill>
                <a:latin typeface="Calibri"/>
                <a:ea typeface="Calibri"/>
                <a:cs typeface="Calibri"/>
                <a:sym typeface="Calibri"/>
              </a:rPr>
              <a:t>Meteo</a:t>
            </a:r>
            <a:r>
              <a:rPr lang="en-GB" sz="1400" b="1" dirty="0">
                <a:solidFill>
                  <a:schemeClr val="lt1"/>
                </a:solidFill>
                <a:latin typeface="Calibri"/>
                <a:ea typeface="Calibri"/>
                <a:cs typeface="Calibri"/>
                <a:sym typeface="Calibri"/>
              </a:rPr>
              <a:t> API (Python library) &amp; various papers</a:t>
            </a:r>
            <a:endParaRPr b="1" dirty="0"/>
          </a:p>
        </p:txBody>
      </p:sp>
      <p:sp>
        <p:nvSpPr>
          <p:cNvPr id="160" name="Google Shape;160;p5"/>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dirty="0">
                <a:solidFill>
                  <a:srgbClr val="000000"/>
                </a:solidFill>
                <a:latin typeface="Calibri"/>
                <a:ea typeface="Calibri"/>
                <a:cs typeface="Calibri"/>
                <a:sym typeface="Calibri"/>
              </a:rPr>
              <a:t>Data Sourcing (I)</a:t>
            </a:r>
            <a:endParaRPr sz="1800" dirty="0">
              <a:solidFill>
                <a:srgbClr val="000000"/>
              </a:solidFill>
              <a:latin typeface="Calibri"/>
              <a:ea typeface="Calibri"/>
              <a:cs typeface="Calibri"/>
              <a:sym typeface="Calibri"/>
            </a:endParaRPr>
          </a:p>
        </p:txBody>
      </p:sp>
      <p:sp>
        <p:nvSpPr>
          <p:cNvPr id="161" name="Google Shape;161;p5"/>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62" name="Google Shape;162;p5"/>
              <p:cNvSpPr txBox="1"/>
              <p:nvPr/>
            </p:nvSpPr>
            <p:spPr>
              <a:xfrm>
                <a:off x="449262" y="1371219"/>
                <a:ext cx="8640762" cy="1597641"/>
              </a:xfrm>
              <a:prstGeom prst="rect">
                <a:avLst/>
              </a:prstGeom>
              <a:noFill/>
              <a:ln>
                <a:noFill/>
              </a:ln>
            </p:spPr>
            <p:txBody>
              <a:bodyPr spcFirstLastPara="1" wrap="square" lIns="91425" tIns="45700" rIns="91425" bIns="45700" anchor="t" anchorCtr="0">
                <a:spAutoFit/>
              </a:bodyPr>
              <a:lstStyle/>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Data:</a:t>
                </a: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Daily maximum, minimum, and mean temperatures since 1980</a:t>
                </a:r>
              </a:p>
              <a:p>
                <a:pPr marL="123825" marR="0" lvl="0" algn="l" rtl="0">
                  <a:spcBef>
                    <a:spcPts val="0"/>
                  </a:spcBef>
                  <a:spcAft>
                    <a:spcPts val="0"/>
                  </a:spcAft>
                  <a:buClr>
                    <a:schemeClr val="dk1"/>
                  </a:buClr>
                  <a:buSzPts val="1200"/>
                </a:pPr>
                <a:endParaRPr lang="en-GB" sz="1200" dirty="0">
                  <a:solidFill>
                    <a:schemeClr val="dk1"/>
                  </a:solidFill>
                  <a:latin typeface="Calibri"/>
                  <a:cs typeface="Calibri"/>
                  <a:sym typeface="Calibri"/>
                </a:endParaRPr>
              </a:p>
              <a:p>
                <a:pPr marL="123825" marR="0" lvl="0" algn="l" rtl="0">
                  <a:spcBef>
                    <a:spcPts val="0"/>
                  </a:spcBef>
                  <a:spcAft>
                    <a:spcPts val="0"/>
                  </a:spcAft>
                  <a:buClr>
                    <a:schemeClr val="dk1"/>
                  </a:buClr>
                  <a:buSzPts val="1200"/>
                </a:pPr>
                <a:r>
                  <a:rPr lang="en-GB" sz="1200" dirty="0">
                    <a:solidFill>
                      <a:schemeClr val="dk1"/>
                    </a:solidFill>
                    <a:latin typeface="Calibri"/>
                    <a:cs typeface="Calibri"/>
                    <a:sym typeface="Calibri"/>
                  </a:rPr>
                  <a:t>Definitions:</a:t>
                </a:r>
                <a:endParaRPr lang="en-GB" dirty="0"/>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Degree Days (DD): a given day is a Heating Degree Day (HDD) or Cooling Degree Day (CDD) when either of the following is non-zero: </a:t>
                </a:r>
                <a14:m>
                  <m:oMath xmlns:m="http://schemas.openxmlformats.org/officeDocument/2006/math">
                    <m:r>
                      <a:rPr lang="en-GB" sz="1200" b="0" i="1" smtClean="0">
                        <a:solidFill>
                          <a:schemeClr val="dk1"/>
                        </a:solidFill>
                        <a:latin typeface="Cambria Math" panose="02040503050406030204" pitchFamily="18" charset="0"/>
                        <a:ea typeface="Calibri"/>
                        <a:cs typeface="Calibri"/>
                        <a:sym typeface="Calibri"/>
                      </a:rPr>
                      <m:t>𝐻</m:t>
                    </m:r>
                    <m:r>
                      <a:rPr lang="en-US" sz="1200" b="0" i="1" smtClean="0">
                        <a:solidFill>
                          <a:schemeClr val="dk1"/>
                        </a:solidFill>
                        <a:latin typeface="Cambria Math" panose="02040503050406030204" pitchFamily="18" charset="0"/>
                        <a:ea typeface="Calibri"/>
                        <a:cs typeface="Calibri"/>
                        <a:sym typeface="Calibri"/>
                      </a:rPr>
                      <m:t>𝐷</m:t>
                    </m:r>
                    <m:sSub>
                      <m:sSubPr>
                        <m:ctrlPr>
                          <a:rPr lang="en-US" sz="1200" b="0" i="1" smtClean="0">
                            <a:solidFill>
                              <a:schemeClr val="dk1"/>
                            </a:solidFill>
                            <a:latin typeface="Cambria Math" panose="02040503050406030204" pitchFamily="18" charset="0"/>
                            <a:ea typeface="Calibri"/>
                            <a:cs typeface="Calibri"/>
                            <a:sym typeface="Calibri"/>
                          </a:rPr>
                        </m:ctrlPr>
                      </m:sSubPr>
                      <m:e>
                        <m:r>
                          <a:rPr lang="en-US" sz="1200" b="0" i="1" smtClean="0">
                            <a:solidFill>
                              <a:schemeClr val="dk1"/>
                            </a:solidFill>
                            <a:latin typeface="Cambria Math" panose="02040503050406030204" pitchFamily="18" charset="0"/>
                            <a:ea typeface="Calibri"/>
                            <a:cs typeface="Calibri"/>
                            <a:sym typeface="Calibri"/>
                          </a:rPr>
                          <m:t>𝐷</m:t>
                        </m:r>
                      </m:e>
                      <m:sub>
                        <m:r>
                          <a:rPr lang="en-US" sz="1200" b="0" i="1" smtClean="0">
                            <a:solidFill>
                              <a:schemeClr val="dk1"/>
                            </a:solidFill>
                            <a:latin typeface="Cambria Math" panose="02040503050406030204" pitchFamily="18" charset="0"/>
                            <a:ea typeface="Calibri"/>
                            <a:cs typeface="Calibri"/>
                            <a:sym typeface="Calibri"/>
                          </a:rPr>
                          <m:t>𝑛</m:t>
                        </m:r>
                      </m:sub>
                    </m:sSub>
                    <m:r>
                      <a:rPr lang="en-US" sz="1200" b="0" i="1" smtClean="0">
                        <a:solidFill>
                          <a:schemeClr val="dk1"/>
                        </a:solidFill>
                        <a:latin typeface="Cambria Math" panose="02040503050406030204" pitchFamily="18" charset="0"/>
                        <a:ea typeface="Calibri"/>
                        <a:cs typeface="Calibri"/>
                        <a:sym typeface="Calibri"/>
                      </a:rPr>
                      <m:t>=</m:t>
                    </m:r>
                    <m:func>
                      <m:funcPr>
                        <m:ctrlPr>
                          <a:rPr lang="en-US" sz="1200" b="0" i="1" smtClean="0">
                            <a:solidFill>
                              <a:schemeClr val="dk1"/>
                            </a:solidFill>
                            <a:latin typeface="Cambria Math" panose="02040503050406030204" pitchFamily="18" charset="0"/>
                            <a:ea typeface="Calibri"/>
                            <a:cs typeface="Calibri"/>
                            <a:sym typeface="Calibri"/>
                          </a:rPr>
                        </m:ctrlPr>
                      </m:funcPr>
                      <m:fName>
                        <m:r>
                          <m:rPr>
                            <m:sty m:val="p"/>
                          </m:rPr>
                          <a:rPr lang="en-US" sz="1200" b="0" i="0" smtClean="0">
                            <a:solidFill>
                              <a:schemeClr val="dk1"/>
                            </a:solidFill>
                            <a:latin typeface="Cambria Math" panose="02040503050406030204" pitchFamily="18" charset="0"/>
                            <a:ea typeface="Calibri"/>
                            <a:cs typeface="Calibri"/>
                            <a:sym typeface="Calibri"/>
                          </a:rPr>
                          <m:t>max</m:t>
                        </m:r>
                      </m:fName>
                      <m:e>
                        <m:d>
                          <m:dPr>
                            <m:ctrlPr>
                              <a:rPr lang="en-US" sz="1200" b="0" i="1" smtClean="0">
                                <a:solidFill>
                                  <a:schemeClr val="dk1"/>
                                </a:solidFill>
                                <a:latin typeface="Cambria Math" panose="02040503050406030204" pitchFamily="18" charset="0"/>
                                <a:ea typeface="Calibri"/>
                                <a:cs typeface="Calibri"/>
                                <a:sym typeface="Calibri"/>
                              </a:rPr>
                            </m:ctrlPr>
                          </m:dPr>
                          <m:e>
                            <m:r>
                              <a:rPr lang="en-US" sz="1200" b="0" i="1" smtClean="0">
                                <a:solidFill>
                                  <a:schemeClr val="dk1"/>
                                </a:solidFill>
                                <a:latin typeface="Cambria Math" panose="02040503050406030204" pitchFamily="18" charset="0"/>
                                <a:ea typeface="Calibri"/>
                                <a:cs typeface="Calibri"/>
                                <a:sym typeface="Calibri"/>
                              </a:rPr>
                              <m:t>0, </m:t>
                            </m:r>
                            <m:sSub>
                              <m:sSubPr>
                                <m:ctrlPr>
                                  <a:rPr lang="en-US" sz="1200" b="0" i="1" smtClean="0">
                                    <a:solidFill>
                                      <a:schemeClr val="dk1"/>
                                    </a:solidFill>
                                    <a:latin typeface="Cambria Math" panose="02040503050406030204" pitchFamily="18" charset="0"/>
                                    <a:ea typeface="Calibri"/>
                                    <a:cs typeface="Calibri"/>
                                    <a:sym typeface="Calibri"/>
                                  </a:rPr>
                                </m:ctrlPr>
                              </m:sSubPr>
                              <m:e>
                                <m:r>
                                  <a:rPr lang="en-US" sz="1200" b="0" i="1" smtClean="0">
                                    <a:solidFill>
                                      <a:schemeClr val="dk1"/>
                                    </a:solidFill>
                                    <a:latin typeface="Cambria Math" panose="02040503050406030204" pitchFamily="18" charset="0"/>
                                    <a:ea typeface="Calibri"/>
                                    <a:cs typeface="Calibri"/>
                                    <a:sym typeface="Calibri"/>
                                  </a:rPr>
                                  <m:t>𝑇</m:t>
                                </m:r>
                              </m:e>
                              <m:sub>
                                <m:r>
                                  <a:rPr lang="en-US" sz="1200" b="0" i="1" smtClean="0">
                                    <a:solidFill>
                                      <a:schemeClr val="dk1"/>
                                    </a:solidFill>
                                    <a:latin typeface="Cambria Math" panose="02040503050406030204" pitchFamily="18" charset="0"/>
                                    <a:ea typeface="Calibri"/>
                                    <a:cs typeface="Calibri"/>
                                    <a:sym typeface="Calibri"/>
                                  </a:rPr>
                                  <m:t>𝑟𝑒𝑓</m:t>
                                </m:r>
                              </m:sub>
                            </m:sSub>
                            <m:r>
                              <a:rPr lang="en-US" sz="1200" b="0" i="1" smtClean="0">
                                <a:solidFill>
                                  <a:schemeClr val="dk1"/>
                                </a:solidFill>
                                <a:latin typeface="Cambria Math" panose="02040503050406030204" pitchFamily="18" charset="0"/>
                                <a:ea typeface="Calibri"/>
                                <a:cs typeface="Calibri"/>
                                <a:sym typeface="Calibri"/>
                              </a:rPr>
                              <m:t>−</m:t>
                            </m:r>
                            <m:sSub>
                              <m:sSubPr>
                                <m:ctrlPr>
                                  <a:rPr lang="en-US" sz="1200" b="0" i="1" smtClean="0">
                                    <a:solidFill>
                                      <a:schemeClr val="dk1"/>
                                    </a:solidFill>
                                    <a:latin typeface="Cambria Math" panose="02040503050406030204" pitchFamily="18" charset="0"/>
                                    <a:ea typeface="Calibri"/>
                                    <a:cs typeface="Calibri"/>
                                    <a:sym typeface="Calibri"/>
                                  </a:rPr>
                                </m:ctrlPr>
                              </m:sSubPr>
                              <m:e>
                                <m:r>
                                  <a:rPr lang="en-US" sz="1200" b="0" i="1" smtClean="0">
                                    <a:solidFill>
                                      <a:schemeClr val="dk1"/>
                                    </a:solidFill>
                                    <a:latin typeface="Cambria Math" panose="02040503050406030204" pitchFamily="18" charset="0"/>
                                    <a:ea typeface="Calibri"/>
                                    <a:cs typeface="Calibri"/>
                                    <a:sym typeface="Calibri"/>
                                  </a:rPr>
                                  <m:t>𝑇</m:t>
                                </m:r>
                              </m:e>
                              <m:sub>
                                <m:r>
                                  <a:rPr lang="en-US" sz="1200" b="0" i="1" smtClean="0">
                                    <a:solidFill>
                                      <a:schemeClr val="dk1"/>
                                    </a:solidFill>
                                    <a:latin typeface="Cambria Math" panose="02040503050406030204" pitchFamily="18" charset="0"/>
                                    <a:ea typeface="Calibri"/>
                                    <a:cs typeface="Calibri"/>
                                    <a:sym typeface="Calibri"/>
                                  </a:rPr>
                                  <m:t>𝑛</m:t>
                                </m:r>
                              </m:sub>
                            </m:sSub>
                          </m:e>
                        </m:d>
                      </m:e>
                    </m:func>
                    <m:r>
                      <a:rPr lang="en-US" sz="1200" b="0" i="1" smtClean="0">
                        <a:solidFill>
                          <a:schemeClr val="dk1"/>
                        </a:solidFill>
                        <a:latin typeface="Cambria Math" panose="02040503050406030204" pitchFamily="18" charset="0"/>
                        <a:ea typeface="Calibri"/>
                        <a:cs typeface="Calibri"/>
                        <a:sym typeface="Calibri"/>
                      </a:rPr>
                      <m:t>,</m:t>
                    </m:r>
                    <m:r>
                      <a:rPr lang="en-US" sz="1200" b="0" i="1" smtClean="0">
                        <a:solidFill>
                          <a:schemeClr val="dk1"/>
                        </a:solidFill>
                        <a:latin typeface="Cambria Math" panose="02040503050406030204" pitchFamily="18" charset="0"/>
                        <a:ea typeface="Calibri"/>
                        <a:cs typeface="Calibri"/>
                        <a:sym typeface="Calibri"/>
                      </a:rPr>
                      <m:t>𝐶𝐷</m:t>
                    </m:r>
                    <m:sSub>
                      <m:sSubPr>
                        <m:ctrlPr>
                          <a:rPr lang="en-US" sz="1200" i="1">
                            <a:solidFill>
                              <a:schemeClr val="dk1"/>
                            </a:solidFill>
                            <a:latin typeface="Cambria Math" panose="02040503050406030204" pitchFamily="18" charset="0"/>
                            <a:ea typeface="Calibri"/>
                            <a:cs typeface="Calibri"/>
                            <a:sym typeface="Calibri"/>
                          </a:rPr>
                        </m:ctrlPr>
                      </m:sSubPr>
                      <m:e>
                        <m:r>
                          <a:rPr lang="en-US" sz="1200" b="0" i="1" smtClean="0">
                            <a:solidFill>
                              <a:schemeClr val="dk1"/>
                            </a:solidFill>
                            <a:latin typeface="Cambria Math" panose="02040503050406030204" pitchFamily="18" charset="0"/>
                            <a:ea typeface="Calibri"/>
                            <a:cs typeface="Calibri"/>
                            <a:sym typeface="Calibri"/>
                          </a:rPr>
                          <m:t>𝐷</m:t>
                        </m:r>
                      </m:e>
                      <m:sub>
                        <m:r>
                          <a:rPr lang="en-US" sz="1200" i="1">
                            <a:solidFill>
                              <a:schemeClr val="dk1"/>
                            </a:solidFill>
                            <a:latin typeface="Cambria Math" panose="02040503050406030204" pitchFamily="18" charset="0"/>
                            <a:ea typeface="Calibri"/>
                            <a:cs typeface="Calibri"/>
                            <a:sym typeface="Calibri"/>
                          </a:rPr>
                          <m:t>𝑛</m:t>
                        </m:r>
                      </m:sub>
                    </m:sSub>
                    <m:r>
                      <a:rPr lang="en-US" sz="1200" i="1">
                        <a:solidFill>
                          <a:schemeClr val="dk1"/>
                        </a:solidFill>
                        <a:latin typeface="Cambria Math" panose="02040503050406030204" pitchFamily="18" charset="0"/>
                        <a:ea typeface="Calibri"/>
                        <a:cs typeface="Calibri"/>
                        <a:sym typeface="Calibri"/>
                      </a:rPr>
                      <m:t>=</m:t>
                    </m:r>
                    <m:r>
                      <m:rPr>
                        <m:sty m:val="p"/>
                      </m:rPr>
                      <a:rPr lang="en-US" sz="1200">
                        <a:solidFill>
                          <a:schemeClr val="dk1"/>
                        </a:solidFill>
                        <a:latin typeface="Cambria Math" panose="02040503050406030204" pitchFamily="18" charset="0"/>
                        <a:ea typeface="Calibri"/>
                        <a:cs typeface="Calibri"/>
                        <a:sym typeface="Calibri"/>
                      </a:rPr>
                      <m:t>max</m:t>
                    </m:r>
                    <m:r>
                      <a:rPr lang="en-US" sz="1200" i="1">
                        <a:solidFill>
                          <a:schemeClr val="dk1"/>
                        </a:solidFill>
                        <a:latin typeface="Cambria Math" panose="02040503050406030204" pitchFamily="18" charset="0"/>
                        <a:ea typeface="Calibri"/>
                        <a:cs typeface="Calibri"/>
                        <a:sym typeface="Calibri"/>
                      </a:rPr>
                      <m:t>⁡(0, </m:t>
                    </m:r>
                    <m:sSub>
                      <m:sSubPr>
                        <m:ctrlPr>
                          <a:rPr lang="en-US" sz="1200" i="1">
                            <a:solidFill>
                              <a:schemeClr val="dk1"/>
                            </a:solidFill>
                            <a:latin typeface="Cambria Math" panose="02040503050406030204" pitchFamily="18" charset="0"/>
                            <a:ea typeface="Calibri"/>
                            <a:cs typeface="Calibri"/>
                            <a:sym typeface="Calibri"/>
                          </a:rPr>
                        </m:ctrlPr>
                      </m:sSubPr>
                      <m:e>
                        <m:r>
                          <a:rPr lang="en-US" sz="1200" i="1">
                            <a:solidFill>
                              <a:schemeClr val="dk1"/>
                            </a:solidFill>
                            <a:latin typeface="Cambria Math" panose="02040503050406030204" pitchFamily="18" charset="0"/>
                            <a:ea typeface="Calibri"/>
                            <a:cs typeface="Calibri"/>
                            <a:sym typeface="Calibri"/>
                          </a:rPr>
                          <m:t>𝑇</m:t>
                        </m:r>
                      </m:e>
                      <m:sub>
                        <m:r>
                          <a:rPr lang="en-US" sz="1200" b="0" i="1" smtClean="0">
                            <a:solidFill>
                              <a:schemeClr val="dk1"/>
                            </a:solidFill>
                            <a:latin typeface="Cambria Math" panose="02040503050406030204" pitchFamily="18" charset="0"/>
                            <a:ea typeface="Calibri"/>
                            <a:cs typeface="Calibri"/>
                            <a:sym typeface="Calibri"/>
                          </a:rPr>
                          <m:t>𝑛</m:t>
                        </m:r>
                      </m:sub>
                    </m:sSub>
                    <m:r>
                      <a:rPr lang="en-US" sz="1200" i="1">
                        <a:solidFill>
                          <a:schemeClr val="dk1"/>
                        </a:solidFill>
                        <a:latin typeface="Cambria Math" panose="02040503050406030204" pitchFamily="18" charset="0"/>
                        <a:ea typeface="Calibri"/>
                        <a:cs typeface="Calibri"/>
                        <a:sym typeface="Calibri"/>
                      </a:rPr>
                      <m:t>−</m:t>
                    </m:r>
                    <m:sSub>
                      <m:sSubPr>
                        <m:ctrlPr>
                          <a:rPr lang="en-US" sz="1200" i="1">
                            <a:solidFill>
                              <a:schemeClr val="dk1"/>
                            </a:solidFill>
                            <a:latin typeface="Cambria Math" panose="02040503050406030204" pitchFamily="18" charset="0"/>
                            <a:ea typeface="Calibri"/>
                            <a:cs typeface="Calibri"/>
                            <a:sym typeface="Calibri"/>
                          </a:rPr>
                        </m:ctrlPr>
                      </m:sSubPr>
                      <m:e>
                        <m:r>
                          <a:rPr lang="en-US" sz="1200" i="1">
                            <a:solidFill>
                              <a:schemeClr val="dk1"/>
                            </a:solidFill>
                            <a:latin typeface="Cambria Math" panose="02040503050406030204" pitchFamily="18" charset="0"/>
                            <a:ea typeface="Calibri"/>
                            <a:cs typeface="Calibri"/>
                            <a:sym typeface="Calibri"/>
                          </a:rPr>
                          <m:t>𝑇</m:t>
                        </m:r>
                      </m:e>
                      <m:sub>
                        <m:r>
                          <a:rPr lang="en-US" sz="1200" b="0" i="1" smtClean="0">
                            <a:solidFill>
                              <a:schemeClr val="dk1"/>
                            </a:solidFill>
                            <a:latin typeface="Cambria Math" panose="02040503050406030204" pitchFamily="18" charset="0"/>
                            <a:ea typeface="Calibri"/>
                            <a:cs typeface="Calibri"/>
                            <a:sym typeface="Calibri"/>
                          </a:rPr>
                          <m:t>𝑟𝑒𝑓</m:t>
                        </m:r>
                      </m:sub>
                    </m:sSub>
                    <m:r>
                      <a:rPr lang="en-US" sz="1200" i="1">
                        <a:solidFill>
                          <a:schemeClr val="dk1"/>
                        </a:solidFill>
                        <a:latin typeface="Cambria Math" panose="02040503050406030204" pitchFamily="18" charset="0"/>
                        <a:ea typeface="Calibri"/>
                        <a:cs typeface="Calibri"/>
                        <a:sym typeface="Calibri"/>
                      </a:rPr>
                      <m:t>)</m:t>
                    </m:r>
                  </m:oMath>
                </a14:m>
                <a:endParaRPr lang="en-GB" sz="1200" dirty="0">
                  <a:solidFill>
                    <a:schemeClr val="dk1"/>
                  </a:solidFill>
                  <a:latin typeface="Calibri"/>
                  <a:ea typeface="Calibri"/>
                  <a:cs typeface="Calibri"/>
                  <a:sym typeface="Calibri"/>
                </a:endParaRP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Reference temperature: standard in NYC is 18 °C</a:t>
                </a: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Expected payoff of an option: will be a function of the degree days considered (HDD or CDD) of the period</a:t>
                </a:r>
              </a:p>
            </p:txBody>
          </p:sp>
        </mc:Choice>
        <mc:Fallback xmlns="">
          <p:sp>
            <p:nvSpPr>
              <p:cNvPr id="162" name="Google Shape;162;p5"/>
              <p:cNvSpPr txBox="1">
                <a:spLocks noRot="1" noChangeAspect="1" noMove="1" noResize="1" noEditPoints="1" noAdjustHandles="1" noChangeArrowheads="1" noChangeShapeType="1" noTextEdit="1"/>
              </p:cNvSpPr>
              <p:nvPr/>
            </p:nvSpPr>
            <p:spPr>
              <a:xfrm>
                <a:off x="449262" y="1371219"/>
                <a:ext cx="8640762" cy="1597641"/>
              </a:xfrm>
              <a:prstGeom prst="rect">
                <a:avLst/>
              </a:prstGeom>
              <a:blipFill>
                <a:blip r:embed="rId3"/>
                <a:stretch>
                  <a:fillRect r="-294" b="-1587"/>
                </a:stretch>
              </a:blipFill>
              <a:ln>
                <a:noFill/>
              </a:ln>
            </p:spPr>
            <p:txBody>
              <a:bodyPr/>
              <a:lstStyle/>
              <a:p>
                <a:r>
                  <a:rPr lang="en-FR">
                    <a:noFill/>
                  </a:rPr>
                  <a:t> </a:t>
                </a:r>
              </a:p>
            </p:txBody>
          </p:sp>
        </mc:Fallback>
      </mc:AlternateContent>
      <p:sp>
        <p:nvSpPr>
          <p:cNvPr id="163" name="Google Shape;163;p5"/>
          <p:cNvSpPr txBox="1"/>
          <p:nvPr/>
        </p:nvSpPr>
        <p:spPr>
          <a:xfrm>
            <a:off x="545515" y="3535228"/>
            <a:ext cx="8640762" cy="276999"/>
          </a:xfrm>
          <a:prstGeom prst="rect">
            <a:avLst/>
          </a:prstGeom>
          <a:noFill/>
          <a:ln>
            <a:noFill/>
          </a:ln>
        </p:spPr>
        <p:txBody>
          <a:bodyPr spcFirstLastPara="1" wrap="square" lIns="91425" tIns="45700" rIns="91425" bIns="45700" anchor="t" anchorCtr="0">
            <a:spAutoFit/>
          </a:bodyPr>
          <a:lstStyle/>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Historical weather data reported daily for up to 80 years</a:t>
            </a:r>
            <a:endParaRPr sz="1200" dirty="0">
              <a:solidFill>
                <a:schemeClr val="dk1"/>
              </a:solidFill>
              <a:latin typeface="Calibri"/>
              <a:ea typeface="Calibri"/>
              <a:cs typeface="Calibri"/>
              <a:sym typeface="Calibri"/>
            </a:endParaRPr>
          </a:p>
        </p:txBody>
      </p:sp>
      <p:pic>
        <p:nvPicPr>
          <p:cNvPr id="164" name="Google Shape;164;p5"/>
          <p:cNvPicPr preferRelativeResize="0"/>
          <p:nvPr/>
        </p:nvPicPr>
        <p:blipFill rotWithShape="1">
          <a:blip r:embed="rId4">
            <a:alphaModFix/>
          </a:blip>
          <a:srcRect l="6225" r="10465"/>
          <a:stretch/>
        </p:blipFill>
        <p:spPr>
          <a:xfrm>
            <a:off x="132080" y="3999726"/>
            <a:ext cx="4215167" cy="1656700"/>
          </a:xfrm>
          <a:prstGeom prst="rect">
            <a:avLst/>
          </a:prstGeom>
          <a:noFill/>
          <a:ln>
            <a:noFill/>
          </a:ln>
        </p:spPr>
      </p:pic>
      <p:sp>
        <p:nvSpPr>
          <p:cNvPr id="166" name="Google Shape;166;p5"/>
          <p:cNvSpPr/>
          <p:nvPr/>
        </p:nvSpPr>
        <p:spPr>
          <a:xfrm>
            <a:off x="1196997" y="5990544"/>
            <a:ext cx="8113365" cy="7309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kumimoji="0" lang="en-GB" sz="1100" b="0" i="1" u="none" strike="noStrike" kern="0" cap="none" spc="0" normalizeH="0" baseline="0" noProof="0" dirty="0">
                <a:ln>
                  <a:noFill/>
                </a:ln>
                <a:solidFill>
                  <a:srgbClr val="000000"/>
                </a:solidFill>
                <a:effectLst/>
                <a:uLnTx/>
                <a:uFillTx/>
                <a:latin typeface="Calibri"/>
                <a:ea typeface="Calibri"/>
                <a:cs typeface="Calibri"/>
                <a:sym typeface="Calibri"/>
              </a:rPr>
              <a:t>Sample data for first 10 days of 1980 (left)</a:t>
            </a:r>
          </a:p>
          <a:p>
            <a:r>
              <a:rPr kumimoji="0" lang="en-GB" sz="1100" b="0" i="1" u="none" strike="noStrike" kern="0" cap="none" spc="0" normalizeH="0" baseline="0" noProof="0" dirty="0">
                <a:ln>
                  <a:noFill/>
                </a:ln>
                <a:solidFill>
                  <a:srgbClr val="000000"/>
                </a:solidFill>
                <a:effectLst/>
                <a:uLnTx/>
                <a:uFillTx/>
                <a:latin typeface="Calibri"/>
                <a:ea typeface="Calibri"/>
                <a:cs typeface="Calibri"/>
                <a:sym typeface="Calibri"/>
              </a:rPr>
              <a:t>Source: Open-</a:t>
            </a:r>
            <a:r>
              <a:rPr kumimoji="0" lang="en-GB" sz="1100" b="0" i="1" u="none" strike="noStrike" kern="0" cap="none" spc="0" normalizeH="0" baseline="0" noProof="0" dirty="0" err="1">
                <a:ln>
                  <a:noFill/>
                </a:ln>
                <a:solidFill>
                  <a:srgbClr val="000000"/>
                </a:solidFill>
                <a:effectLst/>
                <a:uLnTx/>
                <a:uFillTx/>
                <a:latin typeface="Calibri"/>
                <a:ea typeface="Calibri"/>
                <a:cs typeface="Calibri"/>
                <a:sym typeface="Calibri"/>
              </a:rPr>
              <a:t>Meteo</a:t>
            </a:r>
            <a:endParaRPr kumimoji="0" lang="en-GB" sz="1100" b="0" i="1"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rtl="0">
              <a:spcBef>
                <a:spcPts val="0"/>
              </a:spcBef>
              <a:spcAft>
                <a:spcPts val="0"/>
              </a:spcAft>
              <a:buNone/>
            </a:pPr>
            <a:r>
              <a:rPr lang="en-GB" sz="1100" i="1" dirty="0">
                <a:solidFill>
                  <a:srgbClr val="000000"/>
                </a:solidFill>
                <a:latin typeface="Calibri"/>
                <a:ea typeface="Calibri"/>
                <a:cs typeface="Calibri"/>
                <a:sym typeface="Calibri"/>
              </a:rPr>
              <a:t>Sample winter </a:t>
            </a:r>
            <a:r>
              <a:rPr lang="en-GB" sz="1100" i="1" dirty="0">
                <a:latin typeface="Calibri"/>
                <a:ea typeface="Calibri"/>
                <a:cs typeface="Calibri"/>
                <a:sym typeface="Calibri"/>
              </a:rPr>
              <a:t>HDD </a:t>
            </a:r>
            <a:r>
              <a:rPr lang="en-GB" sz="1100" i="1" dirty="0">
                <a:solidFill>
                  <a:srgbClr val="000000"/>
                </a:solidFill>
                <a:latin typeface="Calibri"/>
                <a:ea typeface="Calibri"/>
                <a:cs typeface="Calibri"/>
                <a:sym typeface="Calibri"/>
              </a:rPr>
              <a:t>weather derivatives data for 1979-1990 (right)</a:t>
            </a:r>
          </a:p>
          <a:p>
            <a:pPr marL="0" marR="0" lvl="0" indent="0" algn="l" rtl="0">
              <a:spcBef>
                <a:spcPts val="0"/>
              </a:spcBef>
              <a:spcAft>
                <a:spcPts val="0"/>
              </a:spcAft>
              <a:buNone/>
            </a:pPr>
            <a:r>
              <a:rPr lang="en-GB" sz="1100" i="1" dirty="0">
                <a:latin typeface="Calibri"/>
                <a:cs typeface="Calibri"/>
                <a:sym typeface="Calibri"/>
              </a:rPr>
              <a:t>Source: Cao M., Li A., Wei J., (2004) “Weather Derivatives: A New Class of Financial Instruments”</a:t>
            </a:r>
            <a:endParaRPr kumimoji="0" lang="en-FR" sz="1100" b="0" i="1"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4" name="Google Shape;181;p6">
            <a:extLst>
              <a:ext uri="{FF2B5EF4-FFF2-40B4-BE49-F238E27FC236}">
                <a16:creationId xmlns:a16="http://schemas.microsoft.com/office/drawing/2014/main" id="{9603C917-E24E-C9B0-FFE9-7839EFC397A4}"/>
              </a:ext>
            </a:extLst>
          </p:cNvPr>
          <p:cNvPicPr preferRelativeResize="0"/>
          <p:nvPr/>
        </p:nvPicPr>
        <p:blipFill rotWithShape="1">
          <a:blip r:embed="rId5">
            <a:alphaModFix/>
          </a:blip>
          <a:srcRect/>
          <a:stretch/>
        </p:blipFill>
        <p:spPr>
          <a:xfrm>
            <a:off x="4572000" y="3812227"/>
            <a:ext cx="4738362" cy="1795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ctrTitle"/>
          </p:nvPr>
        </p:nvSpPr>
        <p:spPr>
          <a:xfrm>
            <a:off x="715447" y="1816400"/>
            <a:ext cx="810839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7" name="Google Shape;187;p7"/>
          <p:cNvSpPr txBox="1">
            <a:spLocks noGrp="1"/>
          </p:cNvSpPr>
          <p:nvPr>
            <p:ph type="subTitle" idx="1"/>
          </p:nvPr>
        </p:nvSpPr>
        <p:spPr>
          <a:xfrm>
            <a:off x="1192411" y="3667415"/>
            <a:ext cx="715446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
        <p:nvSpPr>
          <p:cNvPr id="188" name="Google Shape;188;p7"/>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189" name="Google Shape;189;p7"/>
          <p:cNvSpPr/>
          <p:nvPr/>
        </p:nvSpPr>
        <p:spPr>
          <a:xfrm>
            <a:off x="2708694" y="2376188"/>
            <a:ext cx="3812876" cy="2406770"/>
          </a:xfrm>
          <a:prstGeom prst="rect">
            <a:avLst/>
          </a:prstGeom>
          <a:solidFill>
            <a:schemeClr val="accent1"/>
          </a:solidFill>
          <a:ln w="12700" cap="flat" cmpd="sng">
            <a:solidFill>
              <a:srgbClr val="313D4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Cover Page</a:t>
            </a:r>
            <a:endParaRPr/>
          </a:p>
        </p:txBody>
      </p:sp>
      <p:pic>
        <p:nvPicPr>
          <p:cNvPr id="190" name="Google Shape;190;p7"/>
          <p:cNvPicPr preferRelativeResize="0"/>
          <p:nvPr/>
        </p:nvPicPr>
        <p:blipFill rotWithShape="1">
          <a:blip r:embed="rId3">
            <a:alphaModFix/>
          </a:blip>
          <a:srcRect/>
          <a:stretch/>
        </p:blipFill>
        <p:spPr>
          <a:xfrm>
            <a:off x="443414" y="1056527"/>
            <a:ext cx="8640760" cy="4744945"/>
          </a:xfrm>
          <a:prstGeom prst="rect">
            <a:avLst/>
          </a:prstGeom>
          <a:noFill/>
          <a:ln>
            <a:noFill/>
          </a:ln>
        </p:spPr>
      </p:pic>
      <p:sp>
        <p:nvSpPr>
          <p:cNvPr id="191" name="Google Shape;191;p7"/>
          <p:cNvSpPr/>
          <p:nvPr/>
        </p:nvSpPr>
        <p:spPr>
          <a:xfrm>
            <a:off x="443414" y="1046592"/>
            <a:ext cx="8640760" cy="4754880"/>
          </a:xfrm>
          <a:prstGeom prst="rect">
            <a:avLst/>
          </a:prstGeom>
          <a:solidFill>
            <a:srgbClr val="D8D8D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2" name="Google Shape;192;p7"/>
          <p:cNvGrpSpPr/>
          <p:nvPr/>
        </p:nvGrpSpPr>
        <p:grpSpPr>
          <a:xfrm>
            <a:off x="695861" y="1443609"/>
            <a:ext cx="8223250" cy="600075"/>
            <a:chOff x="647700" y="1347787"/>
            <a:chExt cx="8223250" cy="600075"/>
          </a:xfrm>
        </p:grpSpPr>
        <p:sp>
          <p:nvSpPr>
            <p:cNvPr id="193" name="Google Shape;193;p7"/>
            <p:cNvSpPr/>
            <p:nvPr/>
          </p:nvSpPr>
          <p:spPr>
            <a:xfrm>
              <a:off x="1089025" y="1466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Idea and Evidence</a:t>
              </a:r>
              <a:endParaRPr/>
            </a:p>
          </p:txBody>
        </p:sp>
        <p:sp>
          <p:nvSpPr>
            <p:cNvPr id="194" name="Google Shape;194;p7"/>
            <p:cNvSpPr/>
            <p:nvPr/>
          </p:nvSpPr>
          <p:spPr>
            <a:xfrm>
              <a:off x="647700" y="1347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a:t>
              </a:r>
              <a:endParaRPr/>
            </a:p>
          </p:txBody>
        </p:sp>
      </p:grpSp>
      <p:grpSp>
        <p:nvGrpSpPr>
          <p:cNvPr id="195" name="Google Shape;195;p7"/>
          <p:cNvGrpSpPr/>
          <p:nvPr/>
        </p:nvGrpSpPr>
        <p:grpSpPr>
          <a:xfrm>
            <a:off x="695861" y="2463020"/>
            <a:ext cx="8223250" cy="600075"/>
            <a:chOff x="647700" y="2157412"/>
            <a:chExt cx="8223250" cy="600075"/>
          </a:xfrm>
        </p:grpSpPr>
        <p:sp>
          <p:nvSpPr>
            <p:cNvPr id="196" name="Google Shape;196;p7"/>
            <p:cNvSpPr/>
            <p:nvPr/>
          </p:nvSpPr>
          <p:spPr>
            <a:xfrm>
              <a:off x="1089025" y="2238374"/>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Data</a:t>
              </a:r>
              <a:endParaRPr/>
            </a:p>
          </p:txBody>
        </p:sp>
        <p:sp>
          <p:nvSpPr>
            <p:cNvPr id="197" name="Google Shape;197;p7"/>
            <p:cNvSpPr/>
            <p:nvPr/>
          </p:nvSpPr>
          <p:spPr>
            <a:xfrm>
              <a:off x="647700" y="2157412"/>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a:t>
              </a:r>
              <a:endParaRPr/>
            </a:p>
          </p:txBody>
        </p:sp>
      </p:grpSp>
      <p:grpSp>
        <p:nvGrpSpPr>
          <p:cNvPr id="198" name="Google Shape;198;p7"/>
          <p:cNvGrpSpPr/>
          <p:nvPr/>
        </p:nvGrpSpPr>
        <p:grpSpPr>
          <a:xfrm>
            <a:off x="695861" y="4501843"/>
            <a:ext cx="8223250" cy="600075"/>
            <a:chOff x="647700" y="4014787"/>
            <a:chExt cx="8223250" cy="600075"/>
          </a:xfrm>
        </p:grpSpPr>
        <p:sp>
          <p:nvSpPr>
            <p:cNvPr id="199" name="Google Shape;199;p7"/>
            <p:cNvSpPr/>
            <p:nvPr/>
          </p:nvSpPr>
          <p:spPr>
            <a:xfrm>
              <a:off x="1089025" y="4133849"/>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a:solidFill>
                    <a:schemeClr val="lt1"/>
                  </a:solidFill>
                  <a:latin typeface="Calibri"/>
                  <a:ea typeface="Calibri"/>
                  <a:cs typeface="Calibri"/>
                  <a:sym typeface="Calibri"/>
                </a:rPr>
                <a:t>Q&amp;A</a:t>
              </a:r>
              <a:endParaRPr/>
            </a:p>
          </p:txBody>
        </p:sp>
        <p:sp>
          <p:nvSpPr>
            <p:cNvPr id="200" name="Google Shape;200;p7"/>
            <p:cNvSpPr/>
            <p:nvPr/>
          </p:nvSpPr>
          <p:spPr>
            <a:xfrm>
              <a:off x="647700" y="4014787"/>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IV.</a:t>
              </a:r>
              <a:endParaRPr/>
            </a:p>
          </p:txBody>
        </p:sp>
      </p:grpSp>
      <p:grpSp>
        <p:nvGrpSpPr>
          <p:cNvPr id="201" name="Google Shape;201;p7"/>
          <p:cNvGrpSpPr/>
          <p:nvPr/>
        </p:nvGrpSpPr>
        <p:grpSpPr>
          <a:xfrm>
            <a:off x="695861" y="3480000"/>
            <a:ext cx="8223250" cy="600075"/>
            <a:chOff x="647700" y="3112446"/>
            <a:chExt cx="8223250" cy="600075"/>
          </a:xfrm>
        </p:grpSpPr>
        <p:sp>
          <p:nvSpPr>
            <p:cNvPr id="202" name="Google Shape;202;p7"/>
            <p:cNvSpPr/>
            <p:nvPr/>
          </p:nvSpPr>
          <p:spPr>
            <a:xfrm>
              <a:off x="1089025" y="3231508"/>
              <a:ext cx="7781925" cy="361950"/>
            </a:xfrm>
            <a:prstGeom prst="rect">
              <a:avLst/>
            </a:prstGeom>
            <a:solidFill>
              <a:srgbClr val="BFBFBF">
                <a:alpha val="49803"/>
              </a:srgbClr>
            </a:solidFill>
            <a:ln>
              <a:noFill/>
            </a:ln>
          </p:spPr>
          <p:txBody>
            <a:bodyPr spcFirstLastPara="1" wrap="square" lIns="91425" tIns="45700" rIns="91425" bIns="45700" anchor="ctr" anchorCtr="0">
              <a:noAutofit/>
            </a:bodyPr>
            <a:lstStyle/>
            <a:p>
              <a:pPr marL="252000" marR="0" lvl="0" indent="0" algn="l" rtl="0">
                <a:spcBef>
                  <a:spcPts val="0"/>
                </a:spcBef>
                <a:spcAft>
                  <a:spcPts val="0"/>
                </a:spcAft>
                <a:buNone/>
              </a:pPr>
              <a:r>
                <a:rPr lang="en-GB" sz="1800" b="1">
                  <a:solidFill>
                    <a:schemeClr val="lt1"/>
                  </a:solidFill>
                  <a:latin typeface="Calibri"/>
                  <a:ea typeface="Calibri"/>
                  <a:cs typeface="Calibri"/>
                  <a:sym typeface="Calibri"/>
                </a:rPr>
                <a:t>Methods</a:t>
              </a:r>
              <a:endParaRPr/>
            </a:p>
          </p:txBody>
        </p:sp>
        <p:sp>
          <p:nvSpPr>
            <p:cNvPr id="203" name="Google Shape;203;p7"/>
            <p:cNvSpPr/>
            <p:nvPr/>
          </p:nvSpPr>
          <p:spPr>
            <a:xfrm>
              <a:off x="647700" y="3112446"/>
              <a:ext cx="666750" cy="600075"/>
            </a:xfrm>
            <a:prstGeom prst="ellipse">
              <a:avLst/>
            </a:prstGeom>
            <a:solidFill>
              <a:srgbClr val="F6BF9A"/>
            </a:solidFill>
            <a:ln w="1905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III.</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09" name="Google Shape;209;p8"/>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a:solidFill>
                  <a:schemeClr val="lt1"/>
                </a:solidFill>
                <a:latin typeface="Calibri"/>
                <a:ea typeface="Calibri"/>
                <a:cs typeface="Calibri"/>
                <a:sym typeface="Calibri"/>
              </a:rPr>
              <a:t>Aim and Assumptions</a:t>
            </a:r>
            <a:endParaRPr/>
          </a:p>
        </p:txBody>
      </p:sp>
      <p:sp>
        <p:nvSpPr>
          <p:cNvPr id="210" name="Google Shape;210;p8"/>
          <p:cNvSpPr/>
          <p:nvPr/>
        </p:nvSpPr>
        <p:spPr>
          <a:xfrm>
            <a:off x="449262" y="2745784"/>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Methods – Fitting a model to temperature data</a:t>
            </a:r>
            <a:endParaRPr sz="1400" dirty="0">
              <a:solidFill>
                <a:schemeClr val="lt1"/>
              </a:solidFill>
              <a:latin typeface="Calibri"/>
              <a:ea typeface="Calibri"/>
              <a:cs typeface="Calibri"/>
              <a:sym typeface="Calibri"/>
            </a:endParaRPr>
          </a:p>
        </p:txBody>
      </p:sp>
      <p:sp>
        <p:nvSpPr>
          <p:cNvPr id="211" name="Google Shape;211;p8"/>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Methods (I)</a:t>
            </a:r>
            <a:endParaRPr sz="1800">
              <a:solidFill>
                <a:srgbClr val="000000"/>
              </a:solidFill>
              <a:latin typeface="Calibri"/>
              <a:ea typeface="Calibri"/>
              <a:cs typeface="Calibri"/>
              <a:sym typeface="Calibri"/>
            </a:endParaRPr>
          </a:p>
        </p:txBody>
      </p:sp>
      <p:sp>
        <p:nvSpPr>
          <p:cNvPr id="212" name="Google Shape;212;p8"/>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213" name="Google Shape;213;p8"/>
          <p:cNvSpPr txBox="1"/>
          <p:nvPr/>
        </p:nvSpPr>
        <p:spPr>
          <a:xfrm>
            <a:off x="449262" y="1371219"/>
            <a:ext cx="8640762" cy="1231066"/>
          </a:xfrm>
          <a:prstGeom prst="rect">
            <a:avLst/>
          </a:prstGeom>
          <a:noFill/>
          <a:ln>
            <a:noFill/>
          </a:ln>
        </p:spPr>
        <p:txBody>
          <a:bodyPr spcFirstLastPara="1" wrap="square" lIns="91425" tIns="45700" rIns="91425" bIns="45700" anchor="t" anchorCtr="0">
            <a:spAutoFit/>
          </a:bodyPr>
          <a:lstStyle/>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Aim: calculate the fair value of a temperature option to compare with the market</a:t>
            </a:r>
          </a:p>
          <a:p>
            <a:pPr marL="123825" marR="0" lvl="0" algn="l" rtl="0">
              <a:spcBef>
                <a:spcPts val="0"/>
              </a:spcBef>
              <a:spcAft>
                <a:spcPts val="0"/>
              </a:spcAft>
              <a:buClr>
                <a:schemeClr val="dk1"/>
              </a:buClr>
              <a:buSzPts val="1200"/>
            </a:pPr>
            <a:endParaRPr dirty="0"/>
          </a:p>
          <a:p>
            <a:pPr marL="295275" indent="-171450">
              <a:buClr>
                <a:schemeClr val="dk1"/>
              </a:buClr>
              <a:buSzPts val="1200"/>
              <a:buFont typeface="Arial"/>
              <a:buChar char="•"/>
            </a:pPr>
            <a:r>
              <a:rPr lang="en-GB" sz="1200" dirty="0">
                <a:solidFill>
                  <a:schemeClr val="dk1"/>
                </a:solidFill>
                <a:latin typeface="Calibri"/>
                <a:ea typeface="Calibri"/>
                <a:cs typeface="Calibri"/>
                <a:sym typeface="Calibri"/>
              </a:rPr>
              <a:t>Incomplete market: the underlying (temperature) is not tradable</a:t>
            </a:r>
            <a:endParaRPr dirty="0"/>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Assumptions: </a:t>
            </a:r>
            <a:endParaRPr dirty="0"/>
          </a:p>
          <a:p>
            <a:pPr marL="752475" marR="0" lvl="1" indent="-171450" algn="l" rtl="0">
              <a:spcBef>
                <a:spcPts val="0"/>
              </a:spcBef>
              <a:spcAft>
                <a:spcPts val="0"/>
              </a:spcAft>
              <a:buClr>
                <a:schemeClr val="dk1"/>
              </a:buClr>
              <a:buSzPts val="1200"/>
              <a:buFont typeface="Arial"/>
              <a:buChar char="•"/>
            </a:pPr>
            <a:r>
              <a:rPr lang="en-GB" sz="1200" b="0" i="0" u="none" strike="noStrike" cap="none" dirty="0">
                <a:solidFill>
                  <a:schemeClr val="dk1"/>
                </a:solidFill>
                <a:latin typeface="Calibri"/>
                <a:ea typeface="Calibri"/>
                <a:cs typeface="Calibri"/>
                <a:sym typeface="Calibri"/>
              </a:rPr>
              <a:t>A constant market price of risk (justified by the small size of the existing market)</a:t>
            </a:r>
            <a:endParaRPr dirty="0"/>
          </a:p>
          <a:p>
            <a:pPr marL="752475" marR="0" lvl="1" indent="-171450" algn="l" rtl="0">
              <a:spcBef>
                <a:spcPts val="0"/>
              </a:spcBef>
              <a:spcAft>
                <a:spcPts val="0"/>
              </a:spcAft>
              <a:buClr>
                <a:schemeClr val="dk1"/>
              </a:buClr>
              <a:buSzPts val="1200"/>
              <a:buFont typeface="Arial"/>
              <a:buChar char="•"/>
            </a:pPr>
            <a:r>
              <a:rPr lang="en-GB" sz="1200" b="0" i="0" u="none" strike="noStrike" cap="none" dirty="0">
                <a:solidFill>
                  <a:schemeClr val="dk1"/>
                </a:solidFill>
                <a:latin typeface="Calibri"/>
                <a:ea typeface="Calibri"/>
                <a:cs typeface="Calibri"/>
                <a:sym typeface="Calibri"/>
              </a:rPr>
              <a:t>A contract that pays one USD for each degree Celsius</a:t>
            </a:r>
            <a:endParaRPr sz="1200" b="0" i="0" u="none" strike="noStrike" cap="none"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14" name="Google Shape;214;p8"/>
              <p:cNvSpPr txBox="1"/>
              <p:nvPr/>
            </p:nvSpPr>
            <p:spPr>
              <a:xfrm>
                <a:off x="296862" y="3077542"/>
                <a:ext cx="8640762" cy="830956"/>
              </a:xfrm>
              <a:prstGeom prst="rect">
                <a:avLst/>
              </a:prstGeom>
              <a:noFill/>
              <a:ln>
                <a:noFill/>
              </a:ln>
            </p:spPr>
            <p:txBody>
              <a:bodyPr spcFirstLastPara="1" wrap="square" lIns="91425" tIns="45700" rIns="91425" bIns="45700" anchor="t" anchorCtr="0">
                <a:spAutoFit/>
              </a:bodyPr>
              <a:lstStyle/>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Seasonal variation:</a:t>
                </a:r>
              </a:p>
              <a:p>
                <a:pPr marL="295275" lvl="1" indent="-171450">
                  <a:buClr>
                    <a:schemeClr val="dk1"/>
                  </a:buClr>
                  <a:buSzPts val="1200"/>
                  <a:buFont typeface="Arial"/>
                  <a:buChar char="•"/>
                </a:pPr>
                <a:r>
                  <a:rPr lang="en-GB" sz="1200" dirty="0">
                    <a:solidFill>
                      <a:schemeClr val="dk1"/>
                    </a:solidFill>
                    <a:latin typeface="Calibri"/>
                    <a:ea typeface="Calibri"/>
                    <a:cs typeface="Calibri"/>
                    <a:sym typeface="Calibri"/>
                  </a:rPr>
                  <a:t>Test the simplest reasonable model: </a:t>
                </a:r>
                <a14:m>
                  <m:oMath xmlns:m="http://schemas.openxmlformats.org/officeDocument/2006/math">
                    <m:sSub>
                      <m:sSubPr>
                        <m:ctrlPr>
                          <a:rPr lang="en-GB" sz="1200" i="1">
                            <a:latin typeface="Cambria Math" panose="02040503050406030204" pitchFamily="18" charset="0"/>
                          </a:rPr>
                        </m:ctrlPr>
                      </m:sSubPr>
                      <m:e>
                        <m:r>
                          <a:rPr lang="en-GB" sz="1200" i="1" smtClean="0">
                            <a:latin typeface="Cambria Math" panose="02040503050406030204" pitchFamily="18" charset="0"/>
                          </a:rPr>
                          <m:t>𝑇</m:t>
                        </m:r>
                      </m:e>
                      <m:sub>
                        <m:r>
                          <a:rPr lang="en-US" sz="1200" i="1">
                            <a:latin typeface="Cambria Math" panose="02040503050406030204" pitchFamily="18" charset="0"/>
                          </a:rPr>
                          <m:t>𝑠𝑒𝑎𝑠𝑜𝑛𝑎𝑙</m:t>
                        </m:r>
                      </m:sub>
                    </m:sSub>
                    <m:r>
                      <a:rPr lang="en-GB" sz="1200" i="1">
                        <a:latin typeface="Cambria Math" panose="02040503050406030204" pitchFamily="18" charset="0"/>
                      </a:rPr>
                      <m:t>=</m:t>
                    </m:r>
                    <m:r>
                      <a:rPr lang="en-GB" sz="1200" i="1">
                        <a:latin typeface="Cambria Math" panose="02040503050406030204" pitchFamily="18" charset="0"/>
                      </a:rPr>
                      <m:t>𝛼</m:t>
                    </m:r>
                    <m:func>
                      <m:funcPr>
                        <m:ctrlPr>
                          <a:rPr lang="en-US" sz="1200" i="1">
                            <a:latin typeface="Cambria Math" panose="02040503050406030204" pitchFamily="18" charset="0"/>
                          </a:rPr>
                        </m:ctrlPr>
                      </m:funcPr>
                      <m:fName>
                        <m:r>
                          <m:rPr>
                            <m:sty m:val="p"/>
                          </m:rPr>
                          <a:rPr lang="en-GB" sz="1200">
                            <a:latin typeface="Cambria Math" panose="02040503050406030204" pitchFamily="18" charset="0"/>
                          </a:rPr>
                          <m:t>sin</m:t>
                        </m:r>
                      </m:fName>
                      <m:e>
                        <m:d>
                          <m:dPr>
                            <m:ctrlPr>
                              <a:rPr lang="en-GB" sz="1200" i="1">
                                <a:latin typeface="Cambria Math" panose="02040503050406030204" pitchFamily="18" charset="0"/>
                              </a:rPr>
                            </m:ctrlPr>
                          </m:dPr>
                          <m:e>
                            <m:r>
                              <a:rPr lang="en-GB" sz="1200" i="1">
                                <a:latin typeface="Cambria Math" panose="02040503050406030204" pitchFamily="18" charset="0"/>
                              </a:rPr>
                              <m:t>𝜔</m:t>
                            </m:r>
                            <m:r>
                              <a:rPr lang="en-GB" sz="1200" i="1">
                                <a:latin typeface="Cambria Math" panose="02040503050406030204" pitchFamily="18" charset="0"/>
                              </a:rPr>
                              <m:t>𝑡</m:t>
                            </m:r>
                            <m:r>
                              <a:rPr lang="en-GB" sz="1200" i="1">
                                <a:latin typeface="Cambria Math" panose="02040503050406030204" pitchFamily="18" charset="0"/>
                              </a:rPr>
                              <m:t> +</m:t>
                            </m:r>
                            <m:r>
                              <a:rPr lang="en-GB" sz="1200" i="1">
                                <a:latin typeface="Cambria Math" panose="02040503050406030204" pitchFamily="18" charset="0"/>
                              </a:rPr>
                              <m:t>𝜃</m:t>
                            </m:r>
                          </m:e>
                        </m:d>
                        <m:r>
                          <m:rPr>
                            <m:nor/>
                          </m:rPr>
                          <a:rPr lang="en-US" sz="1200" dirty="0"/>
                          <m:t> </m:t>
                        </m:r>
                      </m:e>
                    </m:func>
                  </m:oMath>
                </a14:m>
                <a:endParaRPr lang="en-FR" sz="1200" dirty="0"/>
              </a:p>
              <a:p>
                <a:pPr marL="295275" lvl="1" indent="-171450">
                  <a:buClr>
                    <a:schemeClr val="dk1"/>
                  </a:buClr>
                  <a:buSzPts val="1200"/>
                  <a:buFont typeface="Arial"/>
                  <a:buChar char="•"/>
                </a:pPr>
                <a:r>
                  <a:rPr lang="en-GB" sz="1200" dirty="0">
                    <a:solidFill>
                      <a:schemeClr val="dk1"/>
                    </a:solidFill>
                    <a:latin typeface="Calibri"/>
                    <a:ea typeface="Calibri"/>
                    <a:cs typeface="Calibri"/>
                    <a:sym typeface="Calibri"/>
                  </a:rPr>
                  <a:t>Compare with possible more complex models (e.g. multiple periodic terms)</a:t>
                </a:r>
              </a:p>
              <a:p>
                <a:pPr marL="295275" lvl="1" indent="-171450">
                  <a:buClr>
                    <a:schemeClr val="dk1"/>
                  </a:buClr>
                  <a:buSzPts val="1200"/>
                  <a:buFont typeface="Arial"/>
                  <a:buChar char="•"/>
                </a:pPr>
                <a:r>
                  <a:rPr lang="en-GB" sz="1200" dirty="0">
                    <a:solidFill>
                      <a:schemeClr val="dk1"/>
                    </a:solidFill>
                    <a:latin typeface="Calibri"/>
                    <a:ea typeface="Calibri"/>
                    <a:cs typeface="Calibri"/>
                    <a:sym typeface="Calibri"/>
                  </a:rPr>
                  <a:t>Favour simplicity</a:t>
                </a:r>
              </a:p>
            </p:txBody>
          </p:sp>
        </mc:Choice>
        <mc:Fallback xmlns="">
          <p:sp>
            <p:nvSpPr>
              <p:cNvPr id="214" name="Google Shape;214;p8"/>
              <p:cNvSpPr txBox="1">
                <a:spLocks noRot="1" noChangeAspect="1" noMove="1" noResize="1" noEditPoints="1" noAdjustHandles="1" noChangeArrowheads="1" noChangeShapeType="1" noTextEdit="1"/>
              </p:cNvSpPr>
              <p:nvPr/>
            </p:nvSpPr>
            <p:spPr>
              <a:xfrm>
                <a:off x="296862" y="3077542"/>
                <a:ext cx="8640762" cy="830956"/>
              </a:xfrm>
              <a:prstGeom prst="rect">
                <a:avLst/>
              </a:prstGeom>
              <a:blipFill>
                <a:blip r:embed="rId3"/>
                <a:stretch>
                  <a:fillRect b="-4545"/>
                </a:stretch>
              </a:blipFill>
              <a:ln>
                <a:noFill/>
              </a:ln>
            </p:spPr>
            <p:txBody>
              <a:bodyPr/>
              <a:lstStyle/>
              <a:p>
                <a:r>
                  <a:rPr lang="en-FR">
                    <a:noFill/>
                  </a:rPr>
                  <a:t> </a:t>
                </a:r>
              </a:p>
            </p:txBody>
          </p:sp>
        </mc:Fallback>
      </mc:AlternateContent>
      <p:sp>
        <p:nvSpPr>
          <p:cNvPr id="215" name="Google Shape;215;p8"/>
          <p:cNvSpPr/>
          <p:nvPr/>
        </p:nvSpPr>
        <p:spPr>
          <a:xfrm>
            <a:off x="1196997" y="5990544"/>
            <a:ext cx="7893027"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i="1" dirty="0">
                <a:latin typeface="Calibri"/>
                <a:ea typeface="Calibri"/>
                <a:cs typeface="Calibri"/>
                <a:sym typeface="Calibri"/>
              </a:rPr>
              <a:t>Smoothed temperature</a:t>
            </a:r>
            <a:r>
              <a:rPr lang="en-GB" sz="1100" i="1" dirty="0">
                <a:solidFill>
                  <a:srgbClr val="000000"/>
                </a:solidFill>
                <a:latin typeface="Calibri"/>
                <a:ea typeface="Calibri"/>
                <a:cs typeface="Calibri"/>
                <a:sym typeface="Calibri"/>
              </a:rPr>
              <a:t> data to identify trends</a:t>
            </a:r>
            <a:endParaRPr lang="en-GB" dirty="0"/>
          </a:p>
        </p:txBody>
      </p:sp>
      <mc:AlternateContent xmlns:mc="http://schemas.openxmlformats.org/markup-compatibility/2006" xmlns:a14="http://schemas.microsoft.com/office/drawing/2010/main">
        <mc:Choice Requires="a14">
          <p:sp>
            <p:nvSpPr>
              <p:cNvPr id="216" name="Google Shape;216;p8"/>
              <p:cNvSpPr txBox="1"/>
              <p:nvPr/>
            </p:nvSpPr>
            <p:spPr>
              <a:xfrm>
                <a:off x="296862" y="3860296"/>
                <a:ext cx="8640762" cy="461624"/>
              </a:xfrm>
              <a:prstGeom prst="rect">
                <a:avLst/>
              </a:prstGeom>
              <a:noFill/>
              <a:ln>
                <a:noFill/>
              </a:ln>
            </p:spPr>
            <p:txBody>
              <a:bodyPr spcFirstLastPara="1" wrap="square" lIns="91425" tIns="45700" rIns="91425" bIns="45700" anchor="t" anchorCtr="0">
                <a:spAutoFit/>
              </a:bodyPr>
              <a:lstStyle/>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Linear variation:</a:t>
                </a:r>
              </a:p>
              <a:p>
                <a:pPr marL="295275" marR="0" lvl="0" indent="-171450" algn="l" rtl="0">
                  <a:spcBef>
                    <a:spcPts val="0"/>
                  </a:spcBef>
                  <a:spcAft>
                    <a:spcPts val="0"/>
                  </a:spcAft>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Rolling mean suggests a standard linear model: </a:t>
                </a:r>
                <a14:m>
                  <m:oMath xmlns:m="http://schemas.openxmlformats.org/officeDocument/2006/math">
                    <m:sSub>
                      <m:sSubPr>
                        <m:ctrlPr>
                          <a:rPr lang="en-US" sz="1200" b="0" i="1" smtClean="0">
                            <a:solidFill>
                              <a:schemeClr val="dk1"/>
                            </a:solidFill>
                            <a:latin typeface="Cambria Math" panose="02040503050406030204" pitchFamily="18" charset="0"/>
                            <a:ea typeface="Calibri"/>
                            <a:cs typeface="Calibri"/>
                            <a:sym typeface="Calibri"/>
                          </a:rPr>
                        </m:ctrlPr>
                      </m:sSubPr>
                      <m:e>
                        <m:r>
                          <a:rPr lang="en-US" sz="1200" b="0" i="1" smtClean="0">
                            <a:solidFill>
                              <a:schemeClr val="dk1"/>
                            </a:solidFill>
                            <a:latin typeface="Cambria Math" panose="02040503050406030204" pitchFamily="18" charset="0"/>
                            <a:ea typeface="Calibri"/>
                            <a:cs typeface="Calibri"/>
                            <a:sym typeface="Calibri"/>
                          </a:rPr>
                          <m:t>𝑇</m:t>
                        </m:r>
                      </m:e>
                      <m:sub>
                        <m:r>
                          <a:rPr lang="en-US" sz="1200" b="0" i="1" smtClean="0">
                            <a:solidFill>
                              <a:schemeClr val="dk1"/>
                            </a:solidFill>
                            <a:latin typeface="Cambria Math" panose="02040503050406030204" pitchFamily="18" charset="0"/>
                            <a:ea typeface="Calibri"/>
                            <a:cs typeface="Calibri"/>
                            <a:sym typeface="Calibri"/>
                          </a:rPr>
                          <m:t>𝑙𝑖𝑛𝑒𝑎𝑟</m:t>
                        </m:r>
                      </m:sub>
                    </m:sSub>
                    <m:r>
                      <a:rPr lang="en-US" sz="1200" b="0" i="1" smtClean="0">
                        <a:solidFill>
                          <a:schemeClr val="dk1"/>
                        </a:solidFill>
                        <a:latin typeface="Cambria Math" panose="02040503050406030204" pitchFamily="18" charset="0"/>
                        <a:ea typeface="Calibri"/>
                        <a:cs typeface="Calibri"/>
                        <a:sym typeface="Calibri"/>
                      </a:rPr>
                      <m:t>=</m:t>
                    </m:r>
                    <m:r>
                      <a:rPr lang="en-US" sz="1200" b="0" i="1" smtClean="0">
                        <a:solidFill>
                          <a:schemeClr val="dk1"/>
                        </a:solidFill>
                        <a:latin typeface="Cambria Math" panose="02040503050406030204" pitchFamily="18" charset="0"/>
                        <a:ea typeface="Calibri"/>
                        <a:cs typeface="Calibri"/>
                        <a:sym typeface="Calibri"/>
                      </a:rPr>
                      <m:t>𝑎𝑡</m:t>
                    </m:r>
                    <m:r>
                      <a:rPr lang="en-US" sz="1200" b="0" i="1" smtClean="0">
                        <a:solidFill>
                          <a:schemeClr val="dk1"/>
                        </a:solidFill>
                        <a:latin typeface="Cambria Math" panose="02040503050406030204" pitchFamily="18" charset="0"/>
                        <a:ea typeface="Calibri"/>
                        <a:cs typeface="Calibri"/>
                        <a:sym typeface="Calibri"/>
                      </a:rPr>
                      <m:t>+</m:t>
                    </m:r>
                    <m:r>
                      <a:rPr lang="en-US" sz="1200" b="0" i="1" smtClean="0">
                        <a:solidFill>
                          <a:schemeClr val="dk1"/>
                        </a:solidFill>
                        <a:latin typeface="Cambria Math" panose="02040503050406030204" pitchFamily="18" charset="0"/>
                        <a:ea typeface="Calibri"/>
                        <a:cs typeface="Calibri"/>
                        <a:sym typeface="Calibri"/>
                      </a:rPr>
                      <m:t>𝑏</m:t>
                    </m:r>
                  </m:oMath>
                </a14:m>
                <a:endParaRPr lang="en-GB" sz="1200" dirty="0">
                  <a:solidFill>
                    <a:schemeClr val="dk1"/>
                  </a:solidFill>
                  <a:latin typeface="Calibri"/>
                  <a:ea typeface="Calibri"/>
                  <a:cs typeface="Calibri"/>
                  <a:sym typeface="Calibri"/>
                </a:endParaRPr>
              </a:p>
            </p:txBody>
          </p:sp>
        </mc:Choice>
        <mc:Fallback xmlns="">
          <p:sp>
            <p:nvSpPr>
              <p:cNvPr id="216" name="Google Shape;216;p8"/>
              <p:cNvSpPr txBox="1">
                <a:spLocks noRot="1" noChangeAspect="1" noMove="1" noResize="1" noEditPoints="1" noAdjustHandles="1" noChangeArrowheads="1" noChangeShapeType="1" noTextEdit="1"/>
              </p:cNvSpPr>
              <p:nvPr/>
            </p:nvSpPr>
            <p:spPr>
              <a:xfrm>
                <a:off x="296862" y="3860296"/>
                <a:ext cx="8640762" cy="461624"/>
              </a:xfrm>
              <a:prstGeom prst="rect">
                <a:avLst/>
              </a:prstGeom>
              <a:blipFill>
                <a:blip r:embed="rId4"/>
                <a:stretch>
                  <a:fillRect b="-7895"/>
                </a:stretch>
              </a:blipFill>
              <a:ln>
                <a:noFill/>
              </a:ln>
            </p:spPr>
            <p:txBody>
              <a:bodyPr/>
              <a:lstStyle/>
              <a:p>
                <a:r>
                  <a:rPr lang="en-FR">
                    <a:noFill/>
                  </a:rPr>
                  <a:t> </a:t>
                </a:r>
              </a:p>
            </p:txBody>
          </p:sp>
        </mc:Fallback>
      </mc:AlternateContent>
      <p:pic>
        <p:nvPicPr>
          <p:cNvPr id="219" name="Google Shape;219;p8"/>
          <p:cNvPicPr preferRelativeResize="0"/>
          <p:nvPr/>
        </p:nvPicPr>
        <p:blipFill rotWithShape="1">
          <a:blip r:embed="rId5">
            <a:alphaModFix/>
          </a:blip>
          <a:srcRect/>
          <a:stretch/>
        </p:blipFill>
        <p:spPr>
          <a:xfrm>
            <a:off x="5318235" y="3111566"/>
            <a:ext cx="3619390" cy="2627082"/>
          </a:xfrm>
          <a:prstGeom prst="rect">
            <a:avLst/>
          </a:prstGeom>
          <a:noFill/>
          <a:ln>
            <a:noFill/>
          </a:ln>
        </p:spPr>
      </p:pic>
      <p:pic>
        <p:nvPicPr>
          <p:cNvPr id="221" name="Google Shape;221;p8"/>
          <p:cNvPicPr preferRelativeResize="0"/>
          <p:nvPr/>
        </p:nvPicPr>
        <p:blipFill rotWithShape="1">
          <a:blip r:embed="rId6">
            <a:alphaModFix/>
          </a:blip>
          <a:srcRect/>
          <a:stretch/>
        </p:blipFill>
        <p:spPr>
          <a:xfrm>
            <a:off x="1011811" y="4324428"/>
            <a:ext cx="2839856" cy="159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a:spLocks noGrp="1"/>
          </p:cNvSpPr>
          <p:nvPr>
            <p:ph type="sldNum" idx="12"/>
          </p:nvPr>
        </p:nvSpPr>
        <p:spPr>
          <a:xfrm>
            <a:off x="6737122" y="6356352"/>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27" name="Google Shape;227;p9"/>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Results of fits</a:t>
            </a:r>
            <a:endParaRPr dirty="0"/>
          </a:p>
        </p:txBody>
      </p:sp>
      <p:sp>
        <p:nvSpPr>
          <p:cNvPr id="228" name="Google Shape;228;p9"/>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Methods (II)</a:t>
            </a:r>
            <a:endParaRPr sz="1800">
              <a:solidFill>
                <a:srgbClr val="000000"/>
              </a:solidFill>
              <a:latin typeface="Calibri"/>
              <a:ea typeface="Calibri"/>
              <a:cs typeface="Calibri"/>
              <a:sym typeface="Calibri"/>
            </a:endParaRPr>
          </a:p>
        </p:txBody>
      </p:sp>
      <p:sp>
        <p:nvSpPr>
          <p:cNvPr id="229" name="Google Shape;229;p9"/>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p:sp>
        <p:nvSpPr>
          <p:cNvPr id="230" name="Google Shape;230;p9"/>
          <p:cNvSpPr txBox="1"/>
          <p:nvPr/>
        </p:nvSpPr>
        <p:spPr>
          <a:xfrm>
            <a:off x="449262" y="1471578"/>
            <a:ext cx="8640762" cy="276959"/>
          </a:xfrm>
          <a:prstGeom prst="rect">
            <a:avLst/>
          </a:prstGeom>
          <a:noFill/>
          <a:ln>
            <a:noFill/>
          </a:ln>
        </p:spPr>
        <p:txBody>
          <a:bodyPr spcFirstLastPara="1" wrap="square" lIns="91425" tIns="45700" rIns="91425" bIns="45700" anchor="t" anchorCtr="0">
            <a:spAutoFit/>
          </a:bodyPr>
          <a:lstStyle/>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Testing the model:</a:t>
            </a:r>
          </a:p>
        </p:txBody>
      </p:sp>
      <p:sp>
        <p:nvSpPr>
          <p:cNvPr id="231" name="Google Shape;231;p9"/>
          <p:cNvSpPr/>
          <p:nvPr/>
        </p:nvSpPr>
        <p:spPr>
          <a:xfrm>
            <a:off x="1196997" y="5990544"/>
            <a:ext cx="7893027"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i="1" dirty="0">
                <a:solidFill>
                  <a:srgbClr val="000000"/>
                </a:solidFill>
                <a:latin typeface="Calibri"/>
                <a:ea typeface="Calibri"/>
                <a:cs typeface="Calibri"/>
                <a:sym typeface="Calibri"/>
              </a:rPr>
              <a:t>Model overlayed with actual data (left)</a:t>
            </a:r>
          </a:p>
          <a:p>
            <a:pPr marL="0" marR="0" lvl="0" indent="0" algn="l" rtl="0">
              <a:spcBef>
                <a:spcPts val="0"/>
              </a:spcBef>
              <a:spcAft>
                <a:spcPts val="0"/>
              </a:spcAft>
              <a:buNone/>
            </a:pPr>
            <a:r>
              <a:rPr lang="en-GB" sz="1100" i="1" dirty="0">
                <a:latin typeface="Calibri"/>
                <a:cs typeface="Calibri"/>
                <a:sym typeface="Calibri"/>
              </a:rPr>
              <a:t>Results of </a:t>
            </a:r>
            <a:r>
              <a:rPr lang="en-GB" sz="1100" i="1" dirty="0" err="1">
                <a:latin typeface="Calibri"/>
                <a:cs typeface="Calibri"/>
                <a:sym typeface="Calibri"/>
              </a:rPr>
              <a:t>seasonal_decompose</a:t>
            </a:r>
            <a:r>
              <a:rPr lang="en-GB" sz="1100" i="1" dirty="0">
                <a:latin typeface="Calibri"/>
                <a:cs typeface="Calibri"/>
                <a:sym typeface="Calibri"/>
              </a:rPr>
              <a:t> function (right)</a:t>
            </a:r>
            <a:endParaRPr lang="en-GB" dirty="0"/>
          </a:p>
        </p:txBody>
      </p:sp>
      <p:pic>
        <p:nvPicPr>
          <p:cNvPr id="5" name="Picture 4" descr="A graph of a trend&#10;&#10;Description automatically generated with medium confidence">
            <a:extLst>
              <a:ext uri="{FF2B5EF4-FFF2-40B4-BE49-F238E27FC236}">
                <a16:creationId xmlns:a16="http://schemas.microsoft.com/office/drawing/2014/main" id="{2DC94F21-5CC0-8BD9-8F3A-DAFA8128ACC7}"/>
              </a:ext>
            </a:extLst>
          </p:cNvPr>
          <p:cNvPicPr>
            <a:picLocks noChangeAspect="1"/>
          </p:cNvPicPr>
          <p:nvPr/>
        </p:nvPicPr>
        <p:blipFill>
          <a:blip r:embed="rId3"/>
          <a:stretch>
            <a:fillRect/>
          </a:stretch>
        </p:blipFill>
        <p:spPr>
          <a:xfrm>
            <a:off x="5955334" y="1930052"/>
            <a:ext cx="3414552" cy="2834987"/>
          </a:xfrm>
          <a:prstGeom prst="rect">
            <a:avLst/>
          </a:prstGeom>
        </p:spPr>
      </p:pic>
      <p:pic>
        <p:nvPicPr>
          <p:cNvPr id="7" name="Picture 6" descr="A graph showing a wave of data&#10;&#10;Description automatically generated with medium confidence">
            <a:extLst>
              <a:ext uri="{FF2B5EF4-FFF2-40B4-BE49-F238E27FC236}">
                <a16:creationId xmlns:a16="http://schemas.microsoft.com/office/drawing/2014/main" id="{38939A76-72C4-DE6A-7A4E-469728B782B0}"/>
              </a:ext>
            </a:extLst>
          </p:cNvPr>
          <p:cNvPicPr>
            <a:picLocks noChangeAspect="1"/>
          </p:cNvPicPr>
          <p:nvPr/>
        </p:nvPicPr>
        <p:blipFill>
          <a:blip r:embed="rId4"/>
          <a:stretch>
            <a:fillRect/>
          </a:stretch>
        </p:blipFill>
        <p:spPr>
          <a:xfrm>
            <a:off x="0" y="1886859"/>
            <a:ext cx="5862954" cy="21187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0" name="Google Shape;250;p10"/>
              <p:cNvSpPr txBox="1"/>
              <p:nvPr/>
            </p:nvSpPr>
            <p:spPr>
              <a:xfrm>
                <a:off x="242700" y="4051204"/>
                <a:ext cx="8640762" cy="1300252"/>
              </a:xfrm>
              <a:prstGeom prst="rect">
                <a:avLst/>
              </a:prstGeom>
              <a:noFill/>
              <a:ln>
                <a:noFill/>
              </a:ln>
            </p:spPr>
            <p:txBody>
              <a:bodyPr spcFirstLastPara="1" wrap="square" lIns="91425" tIns="45700" rIns="91425" bIns="45700" anchor="t" anchorCtr="0">
                <a:spAutoFit/>
              </a:bodyPr>
              <a:lstStyle/>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Dynamic volatility:</a:t>
                </a:r>
              </a:p>
              <a:p>
                <a:pPr marL="295275" marR="0" lvl="0" indent="-171450" algn="l" rtl="0">
                  <a:spcBef>
                    <a:spcPts val="0"/>
                  </a:spcBef>
                  <a:spcAft>
                    <a:spcPts val="0"/>
                  </a:spcAft>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The quadratic variation: </a:t>
                </a:r>
                <a14:m>
                  <m:oMath xmlns:m="http://schemas.openxmlformats.org/officeDocument/2006/math">
                    <m:sSubSup>
                      <m:sSubSupPr>
                        <m:ctrlPr>
                          <a:rPr lang="en-GB" sz="1200" i="1" dirty="0" smtClean="0">
                            <a:solidFill>
                              <a:schemeClr val="dk1"/>
                            </a:solidFill>
                            <a:latin typeface="Cambria Math" panose="02040503050406030204" pitchFamily="18" charset="0"/>
                            <a:cs typeface="Calibri"/>
                            <a:sym typeface="Calibri"/>
                          </a:rPr>
                        </m:ctrlPr>
                      </m:sSubSupPr>
                      <m:e>
                        <m:acc>
                          <m:accPr>
                            <m:chr m:val="̂"/>
                            <m:ctrlPr>
                              <a:rPr lang="en-GB" sz="1200" i="1" dirty="0" smtClean="0">
                                <a:solidFill>
                                  <a:schemeClr val="dk1"/>
                                </a:solidFill>
                                <a:latin typeface="Cambria Math" panose="02040503050406030204" pitchFamily="18" charset="0"/>
                                <a:cs typeface="Calibri"/>
                                <a:sym typeface="Calibri"/>
                              </a:rPr>
                            </m:ctrlPr>
                          </m:accPr>
                          <m:e>
                            <m:r>
                              <a:rPr lang="en-GB" sz="1200" i="1" dirty="0" smtClean="0">
                                <a:solidFill>
                                  <a:schemeClr val="dk1"/>
                                </a:solidFill>
                                <a:latin typeface="Cambria Math" panose="02040503050406030204" pitchFamily="18" charset="0"/>
                                <a:ea typeface="Calibri"/>
                                <a:cs typeface="Calibri"/>
                                <a:sym typeface="Calibri"/>
                              </a:rPr>
                              <m:t>𝜎</m:t>
                            </m:r>
                          </m:e>
                        </m:acc>
                      </m:e>
                      <m:sub>
                        <m:r>
                          <a:rPr lang="en-GB" sz="1200" i="1" dirty="0" smtClean="0">
                            <a:solidFill>
                              <a:schemeClr val="dk1"/>
                            </a:solidFill>
                            <a:latin typeface="Cambria Math" panose="02040503050406030204" pitchFamily="18" charset="0"/>
                            <a:ea typeface="Calibri"/>
                            <a:cs typeface="Calibri"/>
                            <a:sym typeface="Calibri"/>
                          </a:rPr>
                          <m:t>𝑡</m:t>
                        </m:r>
                      </m:sub>
                      <m:sup>
                        <m:r>
                          <a:rPr lang="en-GB" sz="1200" i="1" dirty="0" smtClean="0">
                            <a:solidFill>
                              <a:schemeClr val="dk1"/>
                            </a:solidFill>
                            <a:latin typeface="Cambria Math" panose="02040503050406030204" pitchFamily="18" charset="0"/>
                            <a:ea typeface="Calibri"/>
                            <a:cs typeface="Calibri"/>
                            <a:sym typeface="Calibri"/>
                          </a:rPr>
                          <m:t>2</m:t>
                        </m:r>
                      </m:sup>
                    </m:sSubSup>
                    <m:r>
                      <a:rPr lang="en-GB" sz="1200" i="1" dirty="0" smtClean="0">
                        <a:solidFill>
                          <a:schemeClr val="dk1"/>
                        </a:solidFill>
                        <a:latin typeface="Cambria Math" panose="02040503050406030204" pitchFamily="18" charset="0"/>
                        <a:ea typeface="Calibri"/>
                        <a:cs typeface="Calibri"/>
                        <a:sym typeface="Calibri"/>
                      </a:rPr>
                      <m:t> =</m:t>
                    </m:r>
                    <m:f>
                      <m:fPr>
                        <m:ctrlPr>
                          <a:rPr lang="en-US" sz="1200" b="0" i="1" dirty="0" smtClean="0">
                            <a:solidFill>
                              <a:schemeClr val="dk1"/>
                            </a:solidFill>
                            <a:latin typeface="Cambria Math" panose="02040503050406030204" pitchFamily="18" charset="0"/>
                            <a:ea typeface="Calibri"/>
                            <a:cs typeface="Calibri"/>
                            <a:sym typeface="Calibri"/>
                          </a:rPr>
                        </m:ctrlPr>
                      </m:fPr>
                      <m:num>
                        <m:r>
                          <a:rPr lang="en-US" sz="1200" b="0" i="1" dirty="0" smtClean="0">
                            <a:solidFill>
                              <a:schemeClr val="dk1"/>
                            </a:solidFill>
                            <a:latin typeface="Cambria Math" panose="02040503050406030204" pitchFamily="18" charset="0"/>
                            <a:ea typeface="Calibri"/>
                            <a:cs typeface="Calibri"/>
                            <a:sym typeface="Calibri"/>
                          </a:rPr>
                          <m:t>1</m:t>
                        </m:r>
                      </m:num>
                      <m:den>
                        <m:sSub>
                          <m:sSubPr>
                            <m:ctrlPr>
                              <a:rPr lang="en-GB" sz="1200" b="0" i="1" dirty="0" smtClean="0">
                                <a:solidFill>
                                  <a:schemeClr val="dk1"/>
                                </a:solidFill>
                                <a:latin typeface="Cambria Math" panose="02040503050406030204" pitchFamily="18" charset="0"/>
                                <a:ea typeface="Calibri"/>
                                <a:cs typeface="Calibri"/>
                                <a:sym typeface="Calibri"/>
                              </a:rPr>
                            </m:ctrlPr>
                          </m:sSubPr>
                          <m:e>
                            <m:r>
                              <a:rPr lang="en-GB" sz="1200" i="1" dirty="0">
                                <a:solidFill>
                                  <a:schemeClr val="dk1"/>
                                </a:solidFill>
                                <a:latin typeface="Cambria Math" panose="02040503050406030204" pitchFamily="18" charset="0"/>
                                <a:ea typeface="Calibri"/>
                                <a:cs typeface="Calibri"/>
                                <a:sym typeface="Calibri"/>
                              </a:rPr>
                              <m:t>𝑁</m:t>
                            </m:r>
                          </m:e>
                          <m:sub>
                            <m:r>
                              <a:rPr lang="en-GB" sz="1200" i="1" dirty="0">
                                <a:solidFill>
                                  <a:schemeClr val="dk1"/>
                                </a:solidFill>
                                <a:latin typeface="Cambria Math" panose="02040503050406030204" pitchFamily="18" charset="0"/>
                                <a:ea typeface="Calibri"/>
                                <a:cs typeface="Calibri"/>
                                <a:sym typeface="Calibri"/>
                              </a:rPr>
                              <m:t>𝑡</m:t>
                            </m:r>
                          </m:sub>
                        </m:sSub>
                      </m:den>
                    </m:f>
                    <m:nary>
                      <m:naryPr>
                        <m:chr m:val="∑"/>
                        <m:subHide m:val="on"/>
                        <m:supHide m:val="on"/>
                        <m:ctrlPr>
                          <a:rPr lang="en-GB" sz="1200" b="0" i="1" dirty="0" smtClean="0">
                            <a:solidFill>
                              <a:schemeClr val="dk1"/>
                            </a:solidFill>
                            <a:latin typeface="Cambria Math" panose="02040503050406030204" pitchFamily="18" charset="0"/>
                            <a:cs typeface="Calibri"/>
                            <a:sym typeface="Calibri"/>
                          </a:rPr>
                        </m:ctrlPr>
                      </m:naryPr>
                      <m:sub/>
                      <m:sup/>
                      <m:e>
                        <m:sSup>
                          <m:sSupPr>
                            <m:ctrlPr>
                              <a:rPr lang="en-GB" sz="1200" i="1" dirty="0">
                                <a:solidFill>
                                  <a:schemeClr val="dk1"/>
                                </a:solidFill>
                                <a:latin typeface="Cambria Math" panose="02040503050406030204" pitchFamily="18" charset="0"/>
                                <a:ea typeface="Calibri"/>
                                <a:cs typeface="Calibri"/>
                                <a:sym typeface="Calibri"/>
                              </a:rPr>
                            </m:ctrlPr>
                          </m:sSupPr>
                          <m:e>
                            <m:d>
                              <m:dPr>
                                <m:ctrlPr>
                                  <a:rPr lang="en-GB" sz="1200" i="1" dirty="0">
                                    <a:solidFill>
                                      <a:schemeClr val="dk1"/>
                                    </a:solidFill>
                                    <a:latin typeface="Cambria Math" panose="02040503050406030204" pitchFamily="18" charset="0"/>
                                    <a:ea typeface="Calibri"/>
                                    <a:cs typeface="Calibri"/>
                                    <a:sym typeface="Calibri"/>
                                  </a:rPr>
                                </m:ctrlPr>
                              </m:dPr>
                              <m:e>
                                <m:sSub>
                                  <m:sSubPr>
                                    <m:ctrlPr>
                                      <a:rPr lang="en-GB" sz="1200" i="1" dirty="0">
                                        <a:solidFill>
                                          <a:schemeClr val="dk1"/>
                                        </a:solidFill>
                                        <a:latin typeface="Cambria Math" panose="02040503050406030204" pitchFamily="18" charset="0"/>
                                        <a:ea typeface="Calibri"/>
                                        <a:cs typeface="Calibri"/>
                                        <a:sym typeface="Calibri"/>
                                      </a:rPr>
                                    </m:ctrlPr>
                                  </m:sSubPr>
                                  <m:e>
                                    <m:r>
                                      <a:rPr lang="en-GB" sz="1200" i="1" dirty="0">
                                        <a:solidFill>
                                          <a:schemeClr val="dk1"/>
                                        </a:solidFill>
                                        <a:latin typeface="Cambria Math" panose="02040503050406030204" pitchFamily="18" charset="0"/>
                                        <a:ea typeface="Calibri"/>
                                        <a:cs typeface="Calibri"/>
                                        <a:sym typeface="Calibri"/>
                                      </a:rPr>
                                      <m:t>𝑇</m:t>
                                    </m:r>
                                  </m:e>
                                  <m:sub>
                                    <m:r>
                                      <a:rPr lang="en-GB" sz="1200" i="1" dirty="0">
                                        <a:solidFill>
                                          <a:schemeClr val="dk1"/>
                                        </a:solidFill>
                                        <a:latin typeface="Cambria Math" panose="02040503050406030204" pitchFamily="18" charset="0"/>
                                        <a:ea typeface="Calibri"/>
                                        <a:cs typeface="Calibri"/>
                                        <a:sym typeface="Calibri"/>
                                      </a:rPr>
                                      <m:t>𝑖</m:t>
                                    </m:r>
                                    <m:r>
                                      <a:rPr lang="en-US" sz="1200" b="0" i="1" dirty="0" smtClean="0">
                                        <a:solidFill>
                                          <a:schemeClr val="dk1"/>
                                        </a:solidFill>
                                        <a:latin typeface="Cambria Math" panose="02040503050406030204" pitchFamily="18" charset="0"/>
                                        <a:ea typeface="Calibri"/>
                                        <a:cs typeface="Calibri"/>
                                        <a:sym typeface="Calibri"/>
                                      </a:rPr>
                                      <m:t>+1</m:t>
                                    </m:r>
                                  </m:sub>
                                </m:sSub>
                                <m:r>
                                  <a:rPr lang="en-GB" sz="1200" i="1" dirty="0">
                                    <a:solidFill>
                                      <a:schemeClr val="dk1"/>
                                    </a:solidFill>
                                    <a:latin typeface="Cambria Math" panose="02040503050406030204" pitchFamily="18" charset="0"/>
                                    <a:ea typeface="Calibri"/>
                                    <a:cs typeface="Calibri"/>
                                    <a:sym typeface="Calibri"/>
                                  </a:rPr>
                                  <m:t> − </m:t>
                                </m:r>
                                <m:sSub>
                                  <m:sSubPr>
                                    <m:ctrlPr>
                                      <a:rPr lang="en-GB" sz="1200" i="1" dirty="0" err="1">
                                        <a:solidFill>
                                          <a:schemeClr val="dk1"/>
                                        </a:solidFill>
                                        <a:latin typeface="Cambria Math" panose="02040503050406030204" pitchFamily="18" charset="0"/>
                                        <a:ea typeface="Calibri"/>
                                        <a:cs typeface="Calibri"/>
                                        <a:sym typeface="Calibri"/>
                                      </a:rPr>
                                    </m:ctrlPr>
                                  </m:sSubPr>
                                  <m:e>
                                    <m:r>
                                      <a:rPr lang="en-GB" sz="1200" i="1" dirty="0" err="1">
                                        <a:solidFill>
                                          <a:schemeClr val="dk1"/>
                                        </a:solidFill>
                                        <a:latin typeface="Cambria Math" panose="02040503050406030204" pitchFamily="18" charset="0"/>
                                        <a:ea typeface="Calibri"/>
                                        <a:cs typeface="Calibri"/>
                                        <a:sym typeface="Calibri"/>
                                      </a:rPr>
                                      <m:t>𝑇</m:t>
                                    </m:r>
                                  </m:e>
                                  <m:sub>
                                    <m:r>
                                      <a:rPr lang="en-GB" sz="1200" i="1" dirty="0" err="1">
                                        <a:solidFill>
                                          <a:schemeClr val="dk1"/>
                                        </a:solidFill>
                                        <a:latin typeface="Cambria Math" panose="02040503050406030204" pitchFamily="18" charset="0"/>
                                        <a:ea typeface="Calibri"/>
                                        <a:cs typeface="Calibri"/>
                                        <a:sym typeface="Calibri"/>
                                      </a:rPr>
                                      <m:t>𝑖</m:t>
                                    </m:r>
                                  </m:sub>
                                </m:sSub>
                              </m:e>
                            </m:d>
                          </m:e>
                          <m:sup>
                            <m:r>
                              <a:rPr lang="en-GB" sz="1200" i="1" dirty="0">
                                <a:solidFill>
                                  <a:schemeClr val="dk1"/>
                                </a:solidFill>
                                <a:latin typeface="Cambria Math" panose="02040503050406030204" pitchFamily="18" charset="0"/>
                                <a:ea typeface="Calibri"/>
                                <a:cs typeface="Calibri"/>
                                <a:sym typeface="Calibri"/>
                              </a:rPr>
                              <m:t>2</m:t>
                            </m:r>
                          </m:sup>
                        </m:sSup>
                      </m:e>
                    </m:nary>
                  </m:oMath>
                </a14:m>
                <a:endParaRPr lang="en-GB" sz="1200" dirty="0">
                  <a:solidFill>
                    <a:schemeClr val="dk1"/>
                  </a:solidFill>
                  <a:latin typeface="Calibri"/>
                  <a:ea typeface="Calibri"/>
                  <a:cs typeface="Calibri"/>
                  <a:sym typeface="Calibri"/>
                </a:endParaRPr>
              </a:p>
              <a:p>
                <a:pPr marL="295275" marR="0" lvl="0" indent="-171450" algn="l" rtl="0">
                  <a:spcBef>
                    <a:spcPts val="0"/>
                  </a:spcBef>
                  <a:spcAft>
                    <a:spcPts val="0"/>
                  </a:spcAft>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Calculated for each day of the year (1, …, 366)</a:t>
                </a:r>
              </a:p>
              <a:p>
                <a:pPr marL="295275" marR="0" lvl="0" indent="-171450" algn="l" rtl="0">
                  <a:spcBef>
                    <a:spcPts val="0"/>
                  </a:spcBef>
                  <a:spcAft>
                    <a:spcPts val="0"/>
                  </a:spcAft>
                  <a:buClr>
                    <a:schemeClr val="dk1"/>
                  </a:buClr>
                  <a:buSzPts val="1200"/>
                  <a:buFont typeface="Arial"/>
                  <a:buChar char="•"/>
                </a:pPr>
                <a:endParaRPr lang="en-GB" sz="1200" dirty="0">
                  <a:solidFill>
                    <a:schemeClr val="dk1"/>
                  </a:solidFill>
                  <a:latin typeface="Calibri"/>
                  <a:ea typeface="Calibri"/>
                  <a:cs typeface="Calibri"/>
                  <a:sym typeface="Calibri"/>
                </a:endParaRPr>
              </a:p>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A model of the volatility:</a:t>
                </a:r>
              </a:p>
              <a:p>
                <a:pPr marL="295275" marR="0" lvl="0" indent="-171450" algn="l" rtl="0">
                  <a:spcBef>
                    <a:spcPts val="0"/>
                  </a:spcBef>
                  <a:spcAft>
                    <a:spcPts val="0"/>
                  </a:spcAft>
                  <a:buClr>
                    <a:schemeClr val="dk1"/>
                  </a:buClr>
                  <a:buSzPts val="1200"/>
                  <a:buFont typeface="Arial" panose="020B0604020202020204" pitchFamily="34" charset="0"/>
                  <a:buChar char="•"/>
                </a:pPr>
                <a:r>
                  <a:rPr lang="en-GB" sz="1200" dirty="0" err="1">
                    <a:solidFill>
                      <a:schemeClr val="dk1"/>
                    </a:solidFill>
                    <a:latin typeface="Calibri"/>
                    <a:ea typeface="Calibri"/>
                    <a:cs typeface="Calibri"/>
                    <a:sym typeface="Calibri"/>
                  </a:rPr>
                  <a:t>Opt</a:t>
                </a:r>
                <a:r>
                  <a:rPr lang="en-GB" sz="1200" dirty="0">
                    <a:solidFill>
                      <a:schemeClr val="dk1"/>
                    </a:solidFill>
                    <a:latin typeface="Calibri"/>
                    <a:ea typeface="Calibri"/>
                    <a:cs typeface="Calibri"/>
                    <a:sym typeface="Calibri"/>
                  </a:rPr>
                  <a:t> for simplicity: a piecewise constant function calculated for each month</a:t>
                </a:r>
              </a:p>
            </p:txBody>
          </p:sp>
        </mc:Choice>
        <mc:Fallback xmlns="">
          <p:sp>
            <p:nvSpPr>
              <p:cNvPr id="250" name="Google Shape;250;p10"/>
              <p:cNvSpPr txBox="1">
                <a:spLocks noRot="1" noChangeAspect="1" noMove="1" noResize="1" noEditPoints="1" noAdjustHandles="1" noChangeArrowheads="1" noChangeShapeType="1" noTextEdit="1"/>
              </p:cNvSpPr>
              <p:nvPr/>
            </p:nvSpPr>
            <p:spPr>
              <a:xfrm>
                <a:off x="242700" y="4051204"/>
                <a:ext cx="8640762" cy="1300252"/>
              </a:xfrm>
              <a:prstGeom prst="rect">
                <a:avLst/>
              </a:prstGeom>
              <a:blipFill>
                <a:blip r:embed="rId3"/>
                <a:stretch>
                  <a:fillRect t="-3883" b="-1942"/>
                </a:stretch>
              </a:blipFill>
              <a:ln>
                <a:noFill/>
              </a:ln>
            </p:spPr>
            <p:txBody>
              <a:bodyPr/>
              <a:lstStyle/>
              <a:p>
                <a:r>
                  <a:rPr lang="en-FR">
                    <a:noFill/>
                  </a:rPr>
                  <a:t> </a:t>
                </a:r>
              </a:p>
            </p:txBody>
          </p:sp>
        </mc:Fallback>
      </mc:AlternateContent>
      <p:sp>
        <p:nvSpPr>
          <p:cNvPr id="240" name="Google Shape;240;p10"/>
          <p:cNvSpPr txBox="1">
            <a:spLocks noGrp="1"/>
          </p:cNvSpPr>
          <p:nvPr>
            <p:ph type="sldNum" idx="12"/>
          </p:nvPr>
        </p:nvSpPr>
        <p:spPr>
          <a:xfrm>
            <a:off x="6737122" y="5620375"/>
            <a:ext cx="21463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41" name="Google Shape;241;p10"/>
          <p:cNvSpPr/>
          <p:nvPr/>
        </p:nvSpPr>
        <p:spPr>
          <a:xfrm>
            <a:off x="449262" y="1026216"/>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Problem – </a:t>
            </a:r>
            <a:r>
              <a:rPr lang="en-GB" b="1" dirty="0">
                <a:solidFill>
                  <a:schemeClr val="lt1"/>
                </a:solidFill>
                <a:latin typeface="Calibri"/>
                <a:ea typeface="Calibri"/>
                <a:cs typeface="Calibri"/>
                <a:sym typeface="Calibri"/>
              </a:rPr>
              <a:t>D</a:t>
            </a:r>
            <a:r>
              <a:rPr lang="en-GB" sz="1400" b="1" dirty="0">
                <a:solidFill>
                  <a:schemeClr val="lt1"/>
                </a:solidFill>
                <a:latin typeface="Calibri"/>
                <a:ea typeface="Calibri"/>
                <a:cs typeface="Calibri"/>
                <a:sym typeface="Calibri"/>
              </a:rPr>
              <a:t>eviations from expectations</a:t>
            </a:r>
            <a:endParaRPr dirty="0"/>
          </a:p>
        </p:txBody>
      </p:sp>
      <p:sp>
        <p:nvSpPr>
          <p:cNvPr id="242" name="Google Shape;242;p10"/>
          <p:cNvSpPr/>
          <p:nvPr/>
        </p:nvSpPr>
        <p:spPr>
          <a:xfrm>
            <a:off x="381355" y="3684241"/>
            <a:ext cx="8640762" cy="299479"/>
          </a:xfrm>
          <a:prstGeom prst="rect">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r>
              <a:rPr lang="en-GB" sz="1400" b="1" dirty="0">
                <a:solidFill>
                  <a:schemeClr val="lt1"/>
                </a:solidFill>
                <a:latin typeface="Calibri"/>
                <a:ea typeface="Calibri"/>
                <a:cs typeface="Calibri"/>
                <a:sym typeface="Calibri"/>
              </a:rPr>
              <a:t>Volatility – A simple approach</a:t>
            </a:r>
            <a:endParaRPr dirty="0"/>
          </a:p>
        </p:txBody>
      </p:sp>
      <p:sp>
        <p:nvSpPr>
          <p:cNvPr id="243" name="Google Shape;243;p10"/>
          <p:cNvSpPr/>
          <p:nvPr/>
        </p:nvSpPr>
        <p:spPr>
          <a:xfrm>
            <a:off x="449262" y="591624"/>
            <a:ext cx="8640762"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rgbClr val="000000"/>
                </a:solidFill>
                <a:latin typeface="Calibri"/>
                <a:ea typeface="Calibri"/>
                <a:cs typeface="Calibri"/>
                <a:sym typeface="Calibri"/>
              </a:rPr>
              <a:t>Methods (III)</a:t>
            </a:r>
            <a:endParaRPr sz="1800">
              <a:solidFill>
                <a:srgbClr val="000000"/>
              </a:solidFill>
              <a:latin typeface="Calibri"/>
              <a:ea typeface="Calibri"/>
              <a:cs typeface="Calibri"/>
              <a:sym typeface="Calibri"/>
            </a:endParaRPr>
          </a:p>
        </p:txBody>
      </p:sp>
      <p:sp>
        <p:nvSpPr>
          <p:cNvPr id="244" name="Google Shape;244;p10"/>
          <p:cNvSpPr/>
          <p:nvPr/>
        </p:nvSpPr>
        <p:spPr>
          <a:xfrm>
            <a:off x="676275" y="546101"/>
            <a:ext cx="8414544" cy="390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2"/>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45" name="Google Shape;245;p10"/>
              <p:cNvSpPr txBox="1"/>
              <p:nvPr/>
            </p:nvSpPr>
            <p:spPr>
              <a:xfrm>
                <a:off x="449262" y="1371219"/>
                <a:ext cx="8640762" cy="2308284"/>
              </a:xfrm>
              <a:prstGeom prst="rect">
                <a:avLst/>
              </a:prstGeom>
              <a:noFill/>
              <a:ln>
                <a:noFill/>
              </a:ln>
            </p:spPr>
            <p:txBody>
              <a:bodyPr spcFirstLastPara="1" wrap="square" lIns="91425" tIns="45700" rIns="91425" bIns="45700" anchor="t" anchorCtr="0">
                <a:spAutoFit/>
              </a:bodyPr>
              <a:lstStyle/>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Problem: the calculated expectation of the daily temperature from the model is not equal to its long-run average</a:t>
                </a:r>
              </a:p>
              <a:p>
                <a:pPr marL="123825" marR="0" lvl="0" algn="l" rtl="0">
                  <a:spcBef>
                    <a:spcPts val="0"/>
                  </a:spcBef>
                  <a:spcAft>
                    <a:spcPts val="0"/>
                  </a:spcAft>
                  <a:buClr>
                    <a:schemeClr val="dk1"/>
                  </a:buClr>
                  <a:buSzPts val="1200"/>
                </a:pPr>
                <a:endParaRPr lang="en-GB" sz="1200" dirty="0">
                  <a:solidFill>
                    <a:schemeClr val="dk1"/>
                  </a:solidFill>
                  <a:latin typeface="Calibri"/>
                  <a:ea typeface="Calibri"/>
                  <a:cs typeface="Calibri"/>
                  <a:sym typeface="Calibri"/>
                </a:endParaRPr>
              </a:p>
              <a:p>
                <a:pPr marL="123825" marR="0" lvl="0" algn="l" rtl="0">
                  <a:spcBef>
                    <a:spcPts val="0"/>
                  </a:spcBef>
                  <a:spcAft>
                    <a:spcPts val="0"/>
                  </a:spcAft>
                  <a:buClr>
                    <a:schemeClr val="dk1"/>
                  </a:buClr>
                  <a:buSzPts val="1200"/>
                </a:pPr>
                <a:r>
                  <a:rPr lang="en-GB" sz="1200" dirty="0">
                    <a:solidFill>
                      <a:schemeClr val="dk1"/>
                    </a:solidFill>
                    <a:latin typeface="Calibri"/>
                    <a:ea typeface="Calibri"/>
                    <a:cs typeface="Calibri"/>
                    <a:sym typeface="Calibri"/>
                  </a:rPr>
                  <a:t>Solution:</a:t>
                </a:r>
              </a:p>
              <a:p>
                <a:pPr marL="295275" marR="0" lvl="0" indent="-171450" algn="l" rtl="0">
                  <a:spcBef>
                    <a:spcPts val="0"/>
                  </a:spcBef>
                  <a:spcAft>
                    <a:spcPts val="0"/>
                  </a:spcAft>
                  <a:buClr>
                    <a:schemeClr val="dk1"/>
                  </a:buClr>
                  <a:buSzPts val="1200"/>
                  <a:buFont typeface="Arial" panose="020B0604020202020204" pitchFamily="34" charset="0"/>
                  <a:buChar char="•"/>
                </a:pPr>
                <a:r>
                  <a:rPr lang="en-GB" sz="1200" dirty="0">
                    <a:solidFill>
                      <a:schemeClr val="dk1"/>
                    </a:solidFill>
                    <a:latin typeface="Calibri"/>
                    <a:ea typeface="Calibri"/>
                    <a:cs typeface="Calibri"/>
                    <a:sym typeface="Calibri"/>
                  </a:rPr>
                  <a:t>Use the standard model for temperature: a mean reverting Ornstein-</a:t>
                </a:r>
                <a:r>
                  <a:rPr lang="en-GB" sz="1200" dirty="0" err="1">
                    <a:solidFill>
                      <a:schemeClr val="dk1"/>
                    </a:solidFill>
                    <a:latin typeface="Calibri"/>
                    <a:ea typeface="Calibri"/>
                    <a:cs typeface="Calibri"/>
                    <a:sym typeface="Calibri"/>
                  </a:rPr>
                  <a:t>Uhlenbeck</a:t>
                </a:r>
                <a:r>
                  <a:rPr lang="en-GB" sz="1200" dirty="0">
                    <a:solidFill>
                      <a:schemeClr val="dk1"/>
                    </a:solidFill>
                    <a:latin typeface="Calibri"/>
                    <a:ea typeface="Calibri"/>
                    <a:cs typeface="Calibri"/>
                    <a:sym typeface="Calibri"/>
                  </a:rPr>
                  <a:t> (OU) process (because of its cyclical nature)</a:t>
                </a:r>
              </a:p>
              <a:p>
                <a:pPr marL="295275" marR="0" lvl="0" indent="-171450" algn="l" rtl="0">
                  <a:spcBef>
                    <a:spcPts val="0"/>
                  </a:spcBef>
                  <a:spcAft>
                    <a:spcPts val="0"/>
                  </a:spcAft>
                  <a:buClr>
                    <a:schemeClr val="dk1"/>
                  </a:buClr>
                  <a:buSzPts val="1200"/>
                  <a:buFont typeface="Arial"/>
                  <a:buChar char="•"/>
                </a:pPr>
                <a:r>
                  <a:rPr lang="en-GB" sz="1200" dirty="0">
                    <a:solidFill>
                      <a:schemeClr val="dk1"/>
                    </a:solidFill>
                    <a:latin typeface="Calibri"/>
                    <a:ea typeface="Calibri"/>
                    <a:cs typeface="Calibri"/>
                    <a:sym typeface="Calibri"/>
                  </a:rPr>
                  <a:t>Estimating the mean reversion parameter: discretise the stochastic process on a daily basis (Euler scheme)</a:t>
                </a:r>
              </a:p>
              <a:p>
                <a:pPr marL="295275" indent="-171450">
                  <a:buClr>
                    <a:schemeClr val="dk1"/>
                  </a:buClr>
                  <a:buSzPts val="1200"/>
                  <a:buFont typeface="Arial"/>
                  <a:buChar char="•"/>
                </a:pPr>
                <a:r>
                  <a:rPr lang="en-GB" sz="1200" dirty="0">
                    <a:solidFill>
                      <a:schemeClr val="dk1"/>
                    </a:solidFill>
                    <a:latin typeface="Calibri"/>
                    <a:ea typeface="Calibri"/>
                    <a:cs typeface="Calibri"/>
                    <a:sym typeface="Calibri"/>
                  </a:rPr>
                  <a:t>+ Include the standard modification: to account for partial autocorrelations, use an autoregressive model with one lag term (AR(1))</a:t>
                </a:r>
              </a:p>
              <a:p>
                <a:pPr marL="295275" marR="0" lvl="0" indent="-171450" algn="l" rtl="0">
                  <a:spcBef>
                    <a:spcPts val="0"/>
                  </a:spcBef>
                  <a:spcAft>
                    <a:spcPts val="0"/>
                  </a:spcAft>
                  <a:buClr>
                    <a:schemeClr val="dk1"/>
                  </a:buClr>
                  <a:buSzPts val="1200"/>
                  <a:buFont typeface="Arial"/>
                  <a:buChar char="•"/>
                </a:pPr>
                <a:endParaRPr lang="en-GB" sz="1200" dirty="0">
                  <a:solidFill>
                    <a:schemeClr val="dk1"/>
                  </a:solidFill>
                  <a:latin typeface="Calibri"/>
                  <a:cs typeface="Calibri"/>
                  <a:sym typeface="Calibri"/>
                </a:endParaRPr>
              </a:p>
              <a:p>
                <a:pPr marL="123825">
                  <a:buClr>
                    <a:schemeClr val="dk1"/>
                  </a:buClr>
                  <a:buSzPts val="1200"/>
                </a:pPr>
                <a:r>
                  <a:rPr kumimoji="0" lang="en-GB" sz="1200" b="0" i="0" u="none" strike="noStrike" kern="0" cap="none" spc="0" normalizeH="0" baseline="0" noProof="0" dirty="0">
                    <a:ln>
                      <a:noFill/>
                    </a:ln>
                    <a:solidFill>
                      <a:srgbClr val="303652"/>
                    </a:solidFill>
                    <a:effectLst/>
                    <a:uLnTx/>
                    <a:uFillTx/>
                    <a:latin typeface="Calibri"/>
                    <a:ea typeface="Calibri"/>
                    <a:cs typeface="Calibri"/>
                    <a:sym typeface="Calibri"/>
                  </a:rPr>
                  <a:t>Result: as desired, </a:t>
                </a:r>
                <a14:m>
                  <m:oMath xmlns:m="http://schemas.openxmlformats.org/officeDocument/2006/math">
                    <m:r>
                      <m:rPr>
                        <m:sty m:val="p"/>
                      </m:rPr>
                      <a:rPr lang="en-US" sz="1200" b="0" i="0" smtClean="0">
                        <a:latin typeface="Cambria Math" panose="02040503050406030204" pitchFamily="18" charset="0"/>
                      </a:rPr>
                      <m:t>E</m:t>
                    </m:r>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𝑡</m:t>
                            </m:r>
                          </m:sub>
                        </m:sSub>
                      </m:e>
                    </m:d>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𝑡</m:t>
                            </m:r>
                          </m:sub>
                        </m:sSub>
                      </m:e>
                    </m:acc>
                  </m:oMath>
                </a14:m>
                <a:endParaRPr lang="en-GB" sz="1200" i="1" dirty="0"/>
              </a:p>
              <a:p>
                <a:pPr marL="123825">
                  <a:buClr>
                    <a:schemeClr val="dk1"/>
                  </a:buClr>
                  <a:buSzPts val="1200"/>
                </a:pPr>
                <a:endParaRPr lang="en-GB" sz="1200" dirty="0">
                  <a:solidFill>
                    <a:srgbClr val="303652"/>
                  </a:solidFill>
                  <a:latin typeface="Calibri"/>
                  <a:cs typeface="Calibri"/>
                </a:endParaRPr>
              </a:p>
              <a:p>
                <a:pPr marL="123825">
                  <a:buClr>
                    <a:schemeClr val="dk1"/>
                  </a:buClr>
                  <a:buSzPts val="1200"/>
                </a:pPr>
                <a:r>
                  <a:rPr lang="en-GB" sz="1200" dirty="0">
                    <a:solidFill>
                      <a:srgbClr val="303652"/>
                    </a:solidFill>
                    <a:latin typeface="Calibri"/>
                    <a:cs typeface="Calibri"/>
                  </a:rPr>
                  <a:t>Implementation:</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sym typeface="Calibri"/>
                  </a:rPr>
                  <a:t>Applying </a:t>
                </a:r>
                <a:r>
                  <a:rPr lang="en-GB" sz="1200" dirty="0" err="1">
                    <a:solidFill>
                      <a:schemeClr val="dk1"/>
                    </a:solidFill>
                    <a:latin typeface="Calibri"/>
                    <a:cs typeface="Calibri"/>
                    <a:sym typeface="Calibri"/>
                  </a:rPr>
                  <a:t>Itô's</a:t>
                </a:r>
                <a:r>
                  <a:rPr lang="en-GB" sz="1200" dirty="0">
                    <a:solidFill>
                      <a:schemeClr val="dk1"/>
                    </a:solidFill>
                    <a:latin typeface="Calibri"/>
                    <a:cs typeface="Calibri"/>
                    <a:sym typeface="Calibri"/>
                  </a:rPr>
                  <a:t> lemma (the stochastic chain rule) to a stochastic differential equation</a:t>
                </a:r>
              </a:p>
              <a:p>
                <a:pPr marL="295275" indent="-171450">
                  <a:buClr>
                    <a:schemeClr val="dk1"/>
                  </a:buClr>
                  <a:buSzPts val="1200"/>
                  <a:buFont typeface="Arial" panose="020B0604020202020204" pitchFamily="34" charset="0"/>
                  <a:buChar char="•"/>
                </a:pPr>
                <a:r>
                  <a:rPr lang="en-GB" sz="1200" dirty="0">
                    <a:solidFill>
                      <a:schemeClr val="dk1"/>
                    </a:solidFill>
                    <a:latin typeface="Calibri"/>
                    <a:cs typeface="Calibri"/>
                    <a:sym typeface="Calibri"/>
                  </a:rPr>
                  <a:t>Method provided in references</a:t>
                </a:r>
                <a:endParaRPr lang="en-GB" sz="1200" dirty="0">
                  <a:solidFill>
                    <a:srgbClr val="303652"/>
                  </a:solidFill>
                  <a:latin typeface="Calibri"/>
                  <a:cs typeface="Calibri"/>
                </a:endParaRPr>
              </a:p>
            </p:txBody>
          </p:sp>
        </mc:Choice>
        <mc:Fallback xmlns="">
          <p:sp>
            <p:nvSpPr>
              <p:cNvPr id="245" name="Google Shape;245;p10"/>
              <p:cNvSpPr txBox="1">
                <a:spLocks noRot="1" noChangeAspect="1" noMove="1" noResize="1" noEditPoints="1" noAdjustHandles="1" noChangeArrowheads="1" noChangeShapeType="1" noTextEdit="1"/>
              </p:cNvSpPr>
              <p:nvPr/>
            </p:nvSpPr>
            <p:spPr>
              <a:xfrm>
                <a:off x="449262" y="1371219"/>
                <a:ext cx="8640762" cy="2308284"/>
              </a:xfrm>
              <a:prstGeom prst="rect">
                <a:avLst/>
              </a:prstGeom>
              <a:blipFill>
                <a:blip r:embed="rId4"/>
                <a:stretch>
                  <a:fillRect b="-1099"/>
                </a:stretch>
              </a:blipFill>
              <a:ln>
                <a:noFill/>
              </a:ln>
            </p:spPr>
            <p:txBody>
              <a:bodyPr/>
              <a:lstStyle/>
              <a:p>
                <a:r>
                  <a:rPr lang="en-FR">
                    <a:noFill/>
                  </a:rPr>
                  <a:t> </a:t>
                </a:r>
              </a:p>
            </p:txBody>
          </p:sp>
        </mc:Fallback>
      </mc:AlternateContent>
      <p:pic>
        <p:nvPicPr>
          <p:cNvPr id="5" name="Picture 4" descr="A graph with blue lines and numbers&#10;&#10;Description automatically generated">
            <a:extLst>
              <a:ext uri="{FF2B5EF4-FFF2-40B4-BE49-F238E27FC236}">
                <a16:creationId xmlns:a16="http://schemas.microsoft.com/office/drawing/2014/main" id="{242F7521-ADCE-F4E0-4721-B6D86B335AFE}"/>
              </a:ext>
            </a:extLst>
          </p:cNvPr>
          <p:cNvPicPr>
            <a:picLocks noChangeAspect="1"/>
          </p:cNvPicPr>
          <p:nvPr/>
        </p:nvPicPr>
        <p:blipFill>
          <a:blip r:embed="rId5"/>
          <a:stretch>
            <a:fillRect/>
          </a:stretch>
        </p:blipFill>
        <p:spPr>
          <a:xfrm>
            <a:off x="5764154" y="4017756"/>
            <a:ext cx="3119308" cy="1706671"/>
          </a:xfrm>
          <a:prstGeom prst="rect">
            <a:avLst/>
          </a:prstGeom>
        </p:spPr>
      </p:pic>
      <p:sp>
        <p:nvSpPr>
          <p:cNvPr id="6" name="Google Shape;231;p9">
            <a:extLst>
              <a:ext uri="{FF2B5EF4-FFF2-40B4-BE49-F238E27FC236}">
                <a16:creationId xmlns:a16="http://schemas.microsoft.com/office/drawing/2014/main" id="{CDFE2701-D6E0-6F85-0099-D9626D04E624}"/>
              </a:ext>
            </a:extLst>
          </p:cNvPr>
          <p:cNvSpPr/>
          <p:nvPr/>
        </p:nvSpPr>
        <p:spPr>
          <a:xfrm>
            <a:off x="1196998" y="5990544"/>
            <a:ext cx="7825120" cy="396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100" i="1" dirty="0">
                <a:latin typeface="Calibri"/>
                <a:cs typeface="Calibri"/>
                <a:sym typeface="Calibri"/>
              </a:rPr>
              <a:t>Dynamic volatility for each day of the year overlayed with a piecewise constant model</a:t>
            </a:r>
          </a:p>
          <a:p>
            <a:pPr marL="0" marR="0" lvl="0" indent="0" algn="l" rtl="0">
              <a:spcBef>
                <a:spcPts val="0"/>
              </a:spcBef>
              <a:spcAft>
                <a:spcPts val="0"/>
              </a:spcAft>
              <a:buNone/>
            </a:pPr>
            <a:r>
              <a:rPr lang="en-GB" sz="1100" i="1" dirty="0">
                <a:latin typeface="Calibri"/>
                <a:cs typeface="Calibri"/>
                <a:sym typeface="Calibri"/>
              </a:rPr>
              <a:t>Reference: </a:t>
            </a:r>
            <a:r>
              <a:rPr lang="en-GB" sz="1100" i="1" dirty="0" err="1">
                <a:latin typeface="Calibri"/>
                <a:cs typeface="Calibri"/>
                <a:sym typeface="Calibri"/>
              </a:rPr>
              <a:t>Esunge</a:t>
            </a:r>
            <a:r>
              <a:rPr lang="en-GB" sz="1100" i="1" dirty="0">
                <a:latin typeface="Calibri"/>
                <a:cs typeface="Calibri"/>
                <a:sym typeface="Calibri"/>
              </a:rPr>
              <a:t>, J., &amp; </a:t>
            </a:r>
            <a:r>
              <a:rPr lang="en-GB" sz="1100" i="1" dirty="0" err="1">
                <a:latin typeface="Calibri"/>
                <a:cs typeface="Calibri"/>
                <a:sym typeface="Calibri"/>
              </a:rPr>
              <a:t>Njong</a:t>
            </a:r>
            <a:r>
              <a:rPr lang="en-GB" sz="1100" i="1" dirty="0">
                <a:latin typeface="Calibri"/>
                <a:cs typeface="Calibri"/>
                <a:sym typeface="Calibri"/>
              </a:rPr>
              <a:t>, J. J. (2020). “Weather derivatives and the market price of risk”. Journal of Stochastic Analysis, 1(3), 7.</a:t>
            </a:r>
            <a:endParaRPr lang="en-GB" dirty="0"/>
          </a:p>
        </p:txBody>
      </p:sp>
    </p:spTree>
  </p:cSld>
  <p:clrMapOvr>
    <a:masterClrMapping/>
  </p:clrMapOvr>
</p:sld>
</file>

<file path=ppt/theme/theme1.xml><?xml version="1.0" encoding="utf-8"?>
<a:theme xmlns:a="http://schemas.openxmlformats.org/drawingml/2006/main" name="Office Theme">
  <a:themeElements>
    <a:clrScheme name="Custom 27">
      <a:dk1>
        <a:srgbClr val="303652"/>
      </a:dk1>
      <a:lt1>
        <a:srgbClr val="FFFFFF"/>
      </a:lt1>
      <a:dk2>
        <a:srgbClr val="828282"/>
      </a:dk2>
      <a:lt2>
        <a:srgbClr val="FFFFFF"/>
      </a:lt2>
      <a:accent1>
        <a:srgbClr val="44546A"/>
      </a:accent1>
      <a:accent2>
        <a:srgbClr val="2A6BA6"/>
      </a:accent2>
      <a:accent3>
        <a:srgbClr val="5B9BD5"/>
      </a:accent3>
      <a:accent4>
        <a:srgbClr val="954F72"/>
      </a:accent4>
      <a:accent5>
        <a:srgbClr val="F19759"/>
      </a:accent5>
      <a:accent6>
        <a:srgbClr val="FFC40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1284</Words>
  <Application>Microsoft Macintosh PowerPoint</Application>
  <PresentationFormat>Custom</PresentationFormat>
  <Paragraphs>164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G.Z. Pala</dc:creator>
  <cp:lastModifiedBy>Henri Abensour</cp:lastModifiedBy>
  <cp:revision>4</cp:revision>
  <dcterms:created xsi:type="dcterms:W3CDTF">2022-01-26T10:10:08Z</dcterms:created>
  <dcterms:modified xsi:type="dcterms:W3CDTF">2024-07-30T22:18:13Z</dcterms:modified>
</cp:coreProperties>
</file>