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6" r:id="rId4"/>
    <p:sldId id="277" r:id="rId5"/>
    <p:sldId id="260" r:id="rId6"/>
    <p:sldId id="258" r:id="rId7"/>
    <p:sldId id="273" r:id="rId8"/>
    <p:sldId id="261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4" r:id="rId18"/>
    <p:sldId id="275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6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1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21" Type="http://schemas.openxmlformats.org/officeDocument/2006/relationships/image" Target="../media/image44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20" Type="http://schemas.openxmlformats.org/officeDocument/2006/relationships/image" Target="../media/image43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23" Type="http://schemas.openxmlformats.org/officeDocument/2006/relationships/image" Target="../media/image4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Relationship Id="rId22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26" Type="http://schemas.openxmlformats.org/officeDocument/2006/relationships/image" Target="../media/image4.wmf"/><Relationship Id="rId3" Type="http://schemas.openxmlformats.org/officeDocument/2006/relationships/image" Target="../media/image27.wmf"/><Relationship Id="rId21" Type="http://schemas.openxmlformats.org/officeDocument/2006/relationships/image" Target="../media/image4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5" Type="http://schemas.openxmlformats.org/officeDocument/2006/relationships/image" Target="../media/image53.wmf"/><Relationship Id="rId2" Type="http://schemas.openxmlformats.org/officeDocument/2006/relationships/image" Target="../media/image26.wmf"/><Relationship Id="rId16" Type="http://schemas.openxmlformats.org/officeDocument/2006/relationships/image" Target="../media/image42.wmf"/><Relationship Id="rId20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24" Type="http://schemas.openxmlformats.org/officeDocument/2006/relationships/image" Target="../media/image52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23" Type="http://schemas.openxmlformats.org/officeDocument/2006/relationships/image" Target="../media/image51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Relationship Id="rId22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C318-5756-47BC-B90E-29F1D6DA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7BCA8-966D-4F0B-A19C-1AEB8EDA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AD6A5-5404-4365-8F95-A7E657FD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5DB45-2939-4505-A953-F804A2F1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2219-02B3-4082-A065-FE06620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66CB-D2A3-40BA-85ED-9F8B142C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47B0B-36CF-4C07-8160-D88A5C34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871D1-1B03-42A0-9F28-E87633A6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C1AFE-2ECE-4914-8CEC-0E21E38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D767F-F354-4AF3-9716-3EC0212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24D81-3645-48BA-AD8D-780015B6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7D30C-2048-4410-AC0A-DA0C7179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C96A-5B71-46F8-AAAC-5FA9D72D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56885-C23F-4E61-A38B-7226320C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F0995-D572-4872-92BF-1AA1447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07FE-C7C8-4A22-A11B-921ED2C6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67713-BB6B-42BD-B1DE-0FDA1D7A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670A-14A3-4729-84C1-B5E5D2F5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CDF0-EBD2-493F-A4BC-EFDD2AB0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0BA0B-6574-468D-9629-2B6CC89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53A1-025F-47F1-BB1D-60CE9D8A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A2EBA-7C8F-4835-8B9B-E00C6B49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8D733-0927-432A-BAEF-8DAF29F7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DF02F-1167-4664-B91E-D210A7BA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BAC2-9C78-45ED-A72F-AC38F70E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912D-7069-4D8F-A031-7EDF879C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37C7-2E32-4E86-A04F-2026E6AFF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8E543-C845-4DB5-84F5-2FF6C412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8AFE6-04A7-4FF5-B0C3-A800E0E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80047-2686-4659-B930-164D3259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26370-6B09-4C48-97A0-96A2D2C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FCC99-33D7-4A1E-AC82-5134B42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A8AA7-8A37-44B3-BF60-232B9815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45B7-F9C9-482A-9E14-0B7686A8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91C2-8294-42F2-B490-A128DF1D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762ABF-9109-4FC3-B0F6-7AAC0B0D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BE57EF-E432-4843-9288-A0E7254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51300-F5F7-406E-AFD2-A0DF8B67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3DFFF-BF82-411A-9352-53EC0597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402D3-04FE-4A47-AEA9-D102FE36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A2B25-5E69-408B-AC21-F994A65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1EBD29-5A57-473E-9E7C-4F053258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ED5A5-EAFB-4D18-8B77-04B98091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50477-3AC8-4A13-8240-F5D0F5CF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4BDCB-F128-4F3C-AA9C-F403AAF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1FE0C-E51A-4783-A5B8-E0CD1C8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699E1-095C-4CF3-9686-9A70B3BA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DA1DA-2386-439D-9EF7-B5F66DF6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3CC-BB87-46B3-90AE-1136D8D7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4F850-01DE-45C0-A433-FA573EC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8D241-A612-4E23-99FC-041B75F5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845D5-F67C-4999-948A-25E53127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331C-8DC3-4DCE-9118-97D5C09C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A3C74-FE98-4ECB-98B1-F594BFBD3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7BB69-0A12-4C57-9A2E-E2721300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ABC8B-903F-4388-BE68-A2F96B4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FB7A6-D931-469B-864B-7E33092B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1FF64-16A5-4C8B-8242-6CBD0441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38362-E6F6-4274-81AC-972591F1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A443A-388A-485C-AEF8-BFDB29CA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05B0A-FF92-4734-8FB3-919EC148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EB70-D751-4FA0-ACBD-727C53D7AE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282A2-91DA-49AE-B171-F6F72AAE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49F45-F8C3-4B66-B66A-4058EDA2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B21D-B8C0-492C-A2B0-F180D47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78.wmf"/><Relationship Id="rId7" Type="http://schemas.openxmlformats.org/officeDocument/2006/relationships/image" Target="../media/image79.png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77.wmf"/><Relationship Id="rId4" Type="http://schemas.openxmlformats.org/officeDocument/2006/relationships/image" Target="../media/image70.wmf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1.jpeg"/><Relationship Id="rId4" Type="http://schemas.openxmlformats.org/officeDocument/2006/relationships/image" Target="../media/image116.wmf"/><Relationship Id="rId9" Type="http://schemas.openxmlformats.org/officeDocument/2006/relationships/image" Target="../media/image1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.wmf"/><Relationship Id="rId26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39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49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42.wmf"/><Relationship Id="rId45" Type="http://schemas.openxmlformats.org/officeDocument/2006/relationships/oleObject" Target="../embeddings/oleObject4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4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Relationship Id="rId48" Type="http://schemas.openxmlformats.org/officeDocument/2006/relationships/image" Target="../media/image4.wmf"/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41.wmf"/><Relationship Id="rId46" Type="http://schemas.openxmlformats.org/officeDocument/2006/relationships/image" Target="../media/image45.wmf"/><Relationship Id="rId20" Type="http://schemas.openxmlformats.org/officeDocument/2006/relationships/image" Target="../media/image32.wmf"/><Relationship Id="rId41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7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48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2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9" Type="http://schemas.openxmlformats.org/officeDocument/2006/relationships/oleObject" Target="../embeddings/oleObject56.bin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63.bin"/><Relationship Id="rId53" Type="http://schemas.openxmlformats.org/officeDocument/2006/relationships/oleObject" Target="../embeddings/oleObject67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57.bin"/><Relationship Id="rId44" Type="http://schemas.openxmlformats.org/officeDocument/2006/relationships/image" Target="../media/image49.wmf"/><Relationship Id="rId52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59.bin"/><Relationship Id="rId43" Type="http://schemas.openxmlformats.org/officeDocument/2006/relationships/oleObject" Target="../embeddings/oleObject62.bin"/><Relationship Id="rId48" Type="http://schemas.openxmlformats.org/officeDocument/2006/relationships/image" Target="../media/image51.wmf"/><Relationship Id="rId8" Type="http://schemas.openxmlformats.org/officeDocument/2006/relationships/image" Target="../media/image27.wmf"/><Relationship Id="rId51" Type="http://schemas.openxmlformats.org/officeDocument/2006/relationships/oleObject" Target="../embeddings/oleObject66.bin"/><Relationship Id="rId3" Type="http://schemas.openxmlformats.org/officeDocument/2006/relationships/oleObject" Target="../embeddings/oleObject5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44.wmf"/><Relationship Id="rId46" Type="http://schemas.openxmlformats.org/officeDocument/2006/relationships/image" Target="../media/image50.wmf"/><Relationship Id="rId20" Type="http://schemas.openxmlformats.org/officeDocument/2006/relationships/image" Target="../media/image35.wmf"/><Relationship Id="rId41" Type="http://schemas.openxmlformats.org/officeDocument/2006/relationships/oleObject" Target="../embeddings/oleObject61.bin"/><Relationship Id="rId54" Type="http://schemas.openxmlformats.org/officeDocument/2006/relationships/image" Target="../media/image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49" Type="http://schemas.openxmlformats.org/officeDocument/2006/relationships/oleObject" Target="../embeddings/oleObject6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A0B3C7-2FFB-403D-B7A4-759FB5E3A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43372"/>
              </p:ext>
            </p:extLst>
          </p:nvPr>
        </p:nvGraphicFramePr>
        <p:xfrm>
          <a:off x="2169067" y="982181"/>
          <a:ext cx="5273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47CC6805-EE3D-4A0C-A296-77E73CBB3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067" y="982181"/>
                        <a:ext cx="52736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552A0A-AA3C-4DCC-8C95-DF6F6E7A8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15364"/>
              </p:ext>
            </p:extLst>
          </p:nvPr>
        </p:nvGraphicFramePr>
        <p:xfrm>
          <a:off x="8524875" y="938213"/>
          <a:ext cx="33067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5" imgW="2108160" imgH="571320" progId="Equation.DSMT4">
                  <p:embed/>
                </p:oleObj>
              </mc:Choice>
              <mc:Fallback>
                <p:oleObj name="Equation" r:id="rId5" imgW="2108160" imgH="57132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859846F8-18D6-46B3-8447-0E0621EC8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5" y="938213"/>
                        <a:ext cx="33067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21946851-673B-4B57-8569-2E1886BC0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41552"/>
              </p:ext>
            </p:extLst>
          </p:nvPr>
        </p:nvGraphicFramePr>
        <p:xfrm>
          <a:off x="1077636" y="5189651"/>
          <a:ext cx="59991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7" imgW="2095200" imgH="469800" progId="Equation.DSMT4">
                  <p:embed/>
                </p:oleObj>
              </mc:Choice>
              <mc:Fallback>
                <p:oleObj name="Equation" r:id="rId7" imgW="2095200" imgH="46980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2D1C66A4-13E2-4DCF-AC59-85D2FD235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36" y="5189651"/>
                        <a:ext cx="59991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789FB7E-73C9-48C5-8078-88FB7F6DA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73326"/>
              </p:ext>
            </p:extLst>
          </p:nvPr>
        </p:nvGraphicFramePr>
        <p:xfrm>
          <a:off x="8608085" y="5271037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39B5628-9D19-4DB8-924E-94BC26BF6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085" y="5271037"/>
                        <a:ext cx="256698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507CA1A4-7442-44C4-AE44-5B6DEEF8B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17092"/>
              </p:ext>
            </p:extLst>
          </p:nvPr>
        </p:nvGraphicFramePr>
        <p:xfrm>
          <a:off x="1482333" y="1972958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34" name="Object 2">
                        <a:extLst>
                          <a:ext uri="{FF2B5EF4-FFF2-40B4-BE49-F238E27FC236}">
                            <a16:creationId xmlns:a16="http://schemas.microsoft.com/office/drawing/2014/main" id="{FD2E9CCA-6B9C-4B41-8495-8B2D69DDC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33" y="1972958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>
            <a:extLst>
              <a:ext uri="{FF2B5EF4-FFF2-40B4-BE49-F238E27FC236}">
                <a16:creationId xmlns:a16="http://schemas.microsoft.com/office/drawing/2014/main" id="{78675C3A-45B8-45A6-BA88-11CDBC2DC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4129"/>
              </p:ext>
            </p:extLst>
          </p:nvPr>
        </p:nvGraphicFramePr>
        <p:xfrm>
          <a:off x="6001488" y="2302150"/>
          <a:ext cx="4048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3" imgW="1638000" imgH="266400" progId="Equation.DSMT4">
                  <p:embed/>
                </p:oleObj>
              </mc:Choice>
              <mc:Fallback>
                <p:oleObj name="Equation" r:id="rId13" imgW="1638000" imgH="266400" progId="Equation.DSMT4">
                  <p:embed/>
                  <p:pic>
                    <p:nvPicPr>
                      <p:cNvPr id="24" name="Object 38">
                        <a:extLst>
                          <a:ext uri="{FF2B5EF4-FFF2-40B4-BE49-F238E27FC236}">
                            <a16:creationId xmlns:a16="http://schemas.microsoft.com/office/drawing/2014/main" id="{B59AA146-C3F9-48C9-8D0D-41902F8F6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488" y="2302150"/>
                        <a:ext cx="40481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3">
            <a:extLst>
              <a:ext uri="{FF2B5EF4-FFF2-40B4-BE49-F238E27FC236}">
                <a16:creationId xmlns:a16="http://schemas.microsoft.com/office/drawing/2014/main" id="{CEBC8035-7115-4434-BFC7-DAE59320F3E4}"/>
              </a:ext>
            </a:extLst>
          </p:cNvPr>
          <p:cNvGrpSpPr>
            <a:grpSpLocks/>
          </p:cNvGrpSpPr>
          <p:nvPr/>
        </p:nvGrpSpPr>
        <p:grpSpPr bwMode="auto">
          <a:xfrm>
            <a:off x="1986479" y="2977445"/>
            <a:ext cx="4197350" cy="603250"/>
            <a:chOff x="335" y="3052"/>
            <a:chExt cx="2644" cy="380"/>
          </a:xfrm>
        </p:grpSpPr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8378C15E-C8F7-4B9D-86D1-CB24DADB8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19" name="Object 25">
              <a:extLst>
                <a:ext uri="{FF2B5EF4-FFF2-40B4-BE49-F238E27FC236}">
                  <a16:creationId xmlns:a16="http://schemas.microsoft.com/office/drawing/2014/main" id="{7C9FAF28-B976-4E7E-A2B6-537E3BAFF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公式" r:id="rId15" imgW="660113" imgH="203112" progId="Equation.3">
                    <p:embed/>
                  </p:oleObj>
                </mc:Choice>
                <mc:Fallback>
                  <p:oleObj name="公式" r:id="rId15" imgW="660113" imgH="203112" progId="Equation.3">
                    <p:embed/>
                    <p:pic>
                      <p:nvPicPr>
                        <p:cNvPr id="4" name="Object 25">
                          <a:extLst>
                            <a:ext uri="{FF2B5EF4-FFF2-40B4-BE49-F238E27FC236}">
                              <a16:creationId xmlns:a16="http://schemas.microsoft.com/office/drawing/2014/main" id="{529F7F64-D4CB-4346-BD3C-D35C0429F8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CC49104D-45CC-46D7-97B8-B407CCB59A22}"/>
              </a:ext>
            </a:extLst>
          </p:cNvPr>
          <p:cNvGrpSpPr>
            <a:grpSpLocks/>
          </p:cNvGrpSpPr>
          <p:nvPr/>
        </p:nvGrpSpPr>
        <p:grpSpPr bwMode="auto">
          <a:xfrm>
            <a:off x="2600867" y="3715116"/>
            <a:ext cx="5487988" cy="612775"/>
            <a:chOff x="346" y="3433"/>
            <a:chExt cx="3457" cy="386"/>
          </a:xfrm>
        </p:grpSpPr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BC4DA5AB-907D-42AA-955D-0DAF97A9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22" name="Object 28">
              <a:extLst>
                <a:ext uri="{FF2B5EF4-FFF2-40B4-BE49-F238E27FC236}">
                  <a16:creationId xmlns:a16="http://schemas.microsoft.com/office/drawing/2014/main" id="{21BD8BEA-3D09-4C41-9B81-EA36957591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公式" r:id="rId17" imgW="1091726" imgH="203112" progId="Equation.3">
                    <p:embed/>
                  </p:oleObj>
                </mc:Choice>
                <mc:Fallback>
                  <p:oleObj name="公式" r:id="rId17" imgW="1091726" imgH="203112" progId="Equation.3">
                    <p:embed/>
                    <p:pic>
                      <p:nvPicPr>
                        <p:cNvPr id="7" name="Object 28">
                          <a:extLst>
                            <a:ext uri="{FF2B5EF4-FFF2-40B4-BE49-F238E27FC236}">
                              <a16:creationId xmlns:a16="http://schemas.microsoft.com/office/drawing/2014/main" id="{C1DC34E4-5763-4972-A25A-2CC00306D1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E516B209-58D6-4654-92DB-34216F37BE3C}"/>
              </a:ext>
            </a:extLst>
          </p:cNvPr>
          <p:cNvGrpSpPr>
            <a:grpSpLocks/>
          </p:cNvGrpSpPr>
          <p:nvPr/>
        </p:nvGrpSpPr>
        <p:grpSpPr bwMode="auto">
          <a:xfrm>
            <a:off x="1986479" y="4324711"/>
            <a:ext cx="7343776" cy="682624"/>
            <a:chOff x="-57" y="3743"/>
            <a:chExt cx="4626" cy="430"/>
          </a:xfrm>
        </p:grpSpPr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59186938-CCD7-4376-B2D5-ECFFF86E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" y="374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25" name="Object 31">
              <a:extLst>
                <a:ext uri="{FF2B5EF4-FFF2-40B4-BE49-F238E27FC236}">
                  <a16:creationId xmlns:a16="http://schemas.microsoft.com/office/drawing/2014/main" id="{69F9FBAD-E7B3-49FB-85E6-CD59EC09F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530042"/>
                </p:ext>
              </p:extLst>
            </p:nvPr>
          </p:nvGraphicFramePr>
          <p:xfrm>
            <a:off x="1260" y="3754"/>
            <a:ext cx="330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19" imgW="1803240" imgH="228600" progId="Equation.DSMT4">
                    <p:embed/>
                  </p:oleObj>
                </mc:Choice>
                <mc:Fallback>
                  <p:oleObj name="Equation" r:id="rId19" imgW="1803240" imgH="228600" progId="Equation.DSMT4">
                    <p:embed/>
                    <p:pic>
                      <p:nvPicPr>
                        <p:cNvPr id="10" name="Object 31">
                          <a:extLst>
                            <a:ext uri="{FF2B5EF4-FFF2-40B4-BE49-F238E27FC236}">
                              <a16:creationId xmlns:a16="http://schemas.microsoft.com/office/drawing/2014/main" id="{3BD4BB02-F414-483B-B3FE-B8EF38BEB6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754"/>
                          <a:ext cx="3309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B6D55C1-4B93-4338-A4F3-277BF5A6F355}"/>
              </a:ext>
            </a:extLst>
          </p:cNvPr>
          <p:cNvSpPr/>
          <p:nvPr/>
        </p:nvSpPr>
        <p:spPr>
          <a:xfrm>
            <a:off x="312782" y="109697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氢原子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3D0F22-E6EC-4E4F-9DE6-CE1C8AB8D23E}"/>
              </a:ext>
            </a:extLst>
          </p:cNvPr>
          <p:cNvSpPr/>
          <p:nvPr/>
        </p:nvSpPr>
        <p:spPr>
          <a:xfrm>
            <a:off x="5058716" y="2423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</a:rPr>
              <a:t>重点：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8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581886AD-3D65-4C62-8306-0215958F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29" y="412178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根据空间量子化条件，分别求角量子数</a:t>
            </a:r>
            <a:r>
              <a:rPr lang="en-US" altLang="zh-CN" sz="2800" i="1" dirty="0">
                <a:solidFill>
                  <a:srgbClr val="FF0000"/>
                </a:solidFill>
              </a:rPr>
              <a:t>l 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zh-CN" altLang="en-US" sz="2800" dirty="0">
                <a:solidFill>
                  <a:srgbClr val="0000FF"/>
                </a:solidFill>
              </a:rPr>
              <a:t>时，</a:t>
            </a:r>
            <a:r>
              <a:rPr lang="zh-CN" altLang="en-US" sz="2800" dirty="0">
                <a:solidFill>
                  <a:srgbClr val="008000"/>
                </a:solidFill>
              </a:rPr>
              <a:t>其轨道角动量与外磁场方向（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E837869C-A4D6-4D93-B804-C3E7E7B68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093" y="2026010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解：</a:t>
            </a:r>
          </a:p>
        </p:txBody>
      </p:sp>
      <p:graphicFrame>
        <p:nvGraphicFramePr>
          <p:cNvPr id="4" name="对象 8">
            <a:extLst>
              <a:ext uri="{FF2B5EF4-FFF2-40B4-BE49-F238E27FC236}">
                <a16:creationId xmlns:a16="http://schemas.microsoft.com/office/drawing/2014/main" id="{5BEC05AC-2195-4C1F-A157-AF4D3F82F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4033"/>
              </p:ext>
            </p:extLst>
          </p:nvPr>
        </p:nvGraphicFramePr>
        <p:xfrm>
          <a:off x="2795118" y="2105384"/>
          <a:ext cx="36337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5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118" y="2105384"/>
                        <a:ext cx="36337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0">
            <a:extLst>
              <a:ext uri="{FF2B5EF4-FFF2-40B4-BE49-F238E27FC236}">
                <a16:creationId xmlns:a16="http://schemas.microsoft.com/office/drawing/2014/main" id="{E0F13CC2-76F1-49BD-9DC3-ADBC42122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92665"/>
              </p:ext>
            </p:extLst>
          </p:nvPr>
        </p:nvGraphicFramePr>
        <p:xfrm>
          <a:off x="2518893" y="3550008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93" y="3550008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1">
            <a:extLst>
              <a:ext uri="{FF2B5EF4-FFF2-40B4-BE49-F238E27FC236}">
                <a16:creationId xmlns:a16="http://schemas.microsoft.com/office/drawing/2014/main" id="{472E676D-8D4C-4FF7-B335-01A3CD272098}"/>
              </a:ext>
            </a:extLst>
          </p:cNvPr>
          <p:cNvGrpSpPr>
            <a:grpSpLocks/>
          </p:cNvGrpSpPr>
          <p:nvPr/>
        </p:nvGrpSpPr>
        <p:grpSpPr bwMode="auto">
          <a:xfrm>
            <a:off x="6694812" y="2287176"/>
            <a:ext cx="3579812" cy="4419600"/>
            <a:chOff x="3312" y="864"/>
            <a:chExt cx="2255" cy="2784"/>
          </a:xfrm>
        </p:grpSpPr>
        <p:pic>
          <p:nvPicPr>
            <p:cNvPr id="7" name="图片 13">
              <a:extLst>
                <a:ext uri="{FF2B5EF4-FFF2-40B4-BE49-F238E27FC236}">
                  <a16:creationId xmlns:a16="http://schemas.microsoft.com/office/drawing/2014/main" id="{11DC048B-E8A3-46B7-AAD9-81B7FC024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864"/>
              <a:ext cx="2029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15">
              <a:extLst>
                <a:ext uri="{FF2B5EF4-FFF2-40B4-BE49-F238E27FC236}">
                  <a16:creationId xmlns:a16="http://schemas.microsoft.com/office/drawing/2014/main" id="{CBD94F52-E030-4A93-9E34-262CAF403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008"/>
            <a:ext cx="81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Equation" r:id="rId8" imgW="571252" imgH="215806" progId="Equation.3">
                    <p:embed/>
                  </p:oleObj>
                </mc:Choice>
                <mc:Fallback>
                  <p:oleObj name="Equation" r:id="rId8" imgW="571252" imgH="215806" progId="Equation.3">
                    <p:embed/>
                    <p:pic>
                      <p:nvPicPr>
                        <p:cNvPr id="9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81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4">
              <a:extLst>
                <a:ext uri="{FF2B5EF4-FFF2-40B4-BE49-F238E27FC236}">
                  <a16:creationId xmlns:a16="http://schemas.microsoft.com/office/drawing/2014/main" id="{B0FACEDE-AD7F-4896-887F-6FBB62131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064"/>
            <a:ext cx="6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10" imgW="431613" imgH="228501" progId="Equation.3">
                    <p:embed/>
                  </p:oleObj>
                </mc:Choice>
                <mc:Fallback>
                  <p:oleObj name="Equation" r:id="rId10" imgW="431613" imgH="228501" progId="Equation.3">
                    <p:embed/>
                    <p:pic>
                      <p:nvPicPr>
                        <p:cNvPr id="1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64"/>
                          <a:ext cx="62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37">
              <a:extLst>
                <a:ext uri="{FF2B5EF4-FFF2-40B4-BE49-F238E27FC236}">
                  <a16:creationId xmlns:a16="http://schemas.microsoft.com/office/drawing/2014/main" id="{28836340-EEDD-4B1C-B976-C6AADF606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2" y="1344"/>
            <a:ext cx="5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6" name="Equation" r:id="rId12" imgW="431613" imgH="228501" progId="Equation.3">
                    <p:embed/>
                  </p:oleObj>
                </mc:Choice>
                <mc:Fallback>
                  <p:oleObj name="Equation" r:id="rId12" imgW="431613" imgH="228501" progId="Equation.3">
                    <p:embed/>
                    <p:pic>
                      <p:nvPicPr>
                        <p:cNvPr id="11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344"/>
                          <a:ext cx="5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38">
              <a:extLst>
                <a:ext uri="{FF2B5EF4-FFF2-40B4-BE49-F238E27FC236}">
                  <a16:creationId xmlns:a16="http://schemas.microsoft.com/office/drawing/2014/main" id="{9BAAC591-9845-4EE3-8E16-DE2442634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7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7" name="Equation" r:id="rId14" imgW="533169" imgH="228501" progId="Equation.3">
                    <p:embed/>
                  </p:oleObj>
                </mc:Choice>
                <mc:Fallback>
                  <p:oleObj name="Equation" r:id="rId14" imgW="533169" imgH="228501" progId="Equation.3">
                    <p:embed/>
                    <p:pic>
                      <p:nvPicPr>
                        <p:cNvPr id="12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7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22">
            <a:extLst>
              <a:ext uri="{FF2B5EF4-FFF2-40B4-BE49-F238E27FC236}">
                <a16:creationId xmlns:a16="http://schemas.microsoft.com/office/drawing/2014/main" id="{19E81019-A1A1-48BE-9C80-D084B40B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493" y="4921608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其轨道角动量与外磁场方向（</a:t>
            </a:r>
            <a:r>
              <a:rPr lang="en-US" altLang="zh-CN" sz="2800" i="1">
                <a:solidFill>
                  <a:srgbClr val="CC0000"/>
                </a:solidFill>
              </a:rPr>
              <a:t>z</a:t>
            </a:r>
            <a:r>
              <a:rPr lang="zh-CN" altLang="en-US" sz="2800">
                <a:solidFill>
                  <a:srgbClr val="CC0000"/>
                </a:solidFill>
              </a:rPr>
              <a:t>方向）的夹角的允许值分别为： </a:t>
            </a:r>
          </a:p>
        </p:txBody>
      </p:sp>
      <p:graphicFrame>
        <p:nvGraphicFramePr>
          <p:cNvPr id="13" name="对象 23">
            <a:extLst>
              <a:ext uri="{FF2B5EF4-FFF2-40B4-BE49-F238E27FC236}">
                <a16:creationId xmlns:a16="http://schemas.microsoft.com/office/drawing/2014/main" id="{8BB47208-3D16-41CB-A1D2-2AC1CF313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68427"/>
              </p:ext>
            </p:extLst>
          </p:nvPr>
        </p:nvGraphicFramePr>
        <p:xfrm>
          <a:off x="3052293" y="5759810"/>
          <a:ext cx="2228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16" imgW="825500" imgH="228600" progId="Equation.3">
                  <p:embed/>
                </p:oleObj>
              </mc:Choice>
              <mc:Fallback>
                <p:oleObj name="Equation" r:id="rId16" imgW="825500" imgH="228600" progId="Equation.3">
                  <p:embed/>
                  <p:pic>
                    <p:nvPicPr>
                      <p:cNvPr id="1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93" y="5759810"/>
                        <a:ext cx="2228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>
            <a:extLst>
              <a:ext uri="{FF2B5EF4-FFF2-40B4-BE49-F238E27FC236}">
                <a16:creationId xmlns:a16="http://schemas.microsoft.com/office/drawing/2014/main" id="{F5D9228E-AB0E-4E93-B322-65939ADB6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4508"/>
              </p:ext>
            </p:extLst>
          </p:nvPr>
        </p:nvGraphicFramePr>
        <p:xfrm>
          <a:off x="1055890" y="1364639"/>
          <a:ext cx="2117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18" imgW="1028254" imgH="317362" progId="Equation.3">
                  <p:embed/>
                </p:oleObj>
              </mc:Choice>
              <mc:Fallback>
                <p:oleObj name="公式" r:id="rId18" imgW="1028254" imgH="317362" progId="Equation.3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890" y="1364639"/>
                        <a:ext cx="2117725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>
            <a:extLst>
              <a:ext uri="{FF2B5EF4-FFF2-40B4-BE49-F238E27FC236}">
                <a16:creationId xmlns:a16="http://schemas.microsoft.com/office/drawing/2014/main" id="{6C90C2A1-1F45-4517-B8C7-56779EA82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7880"/>
              </p:ext>
            </p:extLst>
          </p:nvPr>
        </p:nvGraphicFramePr>
        <p:xfrm>
          <a:off x="7079288" y="1323423"/>
          <a:ext cx="1503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公式" r:id="rId20" imgW="723586" imgH="317362" progId="Equation.3">
                  <p:embed/>
                </p:oleObj>
              </mc:Choice>
              <mc:Fallback>
                <p:oleObj name="公式" r:id="rId20" imgW="723586" imgH="317362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288" y="1323423"/>
                        <a:ext cx="1503363" cy="657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>
            <a:extLst>
              <a:ext uri="{FF2B5EF4-FFF2-40B4-BE49-F238E27FC236}">
                <a16:creationId xmlns:a16="http://schemas.microsoft.com/office/drawing/2014/main" id="{8DC08409-5135-453D-94BB-B5FD75B2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693" y="1387234"/>
            <a:ext cx="3097213" cy="57246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FF0066"/>
                </a:solidFill>
              </a:rPr>
              <a:t>l </a:t>
            </a:r>
            <a:r>
              <a:rPr kumimoji="0" lang="en-US" altLang="zh-CN" b="1" dirty="0">
                <a:solidFill>
                  <a:srgbClr val="FF0066"/>
                </a:solidFill>
              </a:rPr>
              <a:t>= 0, 1, 2, 3, </a:t>
            </a:r>
            <a:r>
              <a:rPr kumimoji="0" lang="en-US" altLang="zh-CN" b="1" dirty="0">
                <a:solidFill>
                  <a:srgbClr val="FF0066"/>
                </a:solidFill>
                <a:sym typeface="Symbol" panose="05050102010706020507" pitchFamily="18" charset="2"/>
              </a:rPr>
              <a:t>, n1</a:t>
            </a:r>
            <a:endParaRPr kumimoji="0"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FFDB2530-FD12-4C4E-B8BA-9D00EE85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4" y="1405432"/>
            <a:ext cx="3144512" cy="57246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="1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kumimoji="0"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= 0, 1, 2, ···, </a:t>
            </a: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endParaRPr kumimoji="0"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1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D16464-15C2-488F-9DE2-48589430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042" y="73747"/>
            <a:ext cx="4914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</a:rPr>
              <a:t>电子径向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</a:rPr>
              <a:t>分布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EBB07C45-6282-4A23-9021-98FE35BE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598" y="632338"/>
            <a:ext cx="5606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考虑电子在 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r</a:t>
            </a:r>
            <a:r>
              <a:rPr kumimoji="1" lang="zh-CN" altLang="en-US" sz="2800" i="1" dirty="0">
                <a:solidFill>
                  <a:srgbClr val="FF0066"/>
                </a:solidFill>
              </a:rPr>
              <a:t>～ </a:t>
            </a:r>
            <a:r>
              <a:rPr kumimoji="1" lang="en-US" altLang="zh-CN" sz="2800" i="1" dirty="0" err="1">
                <a:solidFill>
                  <a:srgbClr val="FF0066"/>
                </a:solidFill>
              </a:rPr>
              <a:t>r</a:t>
            </a:r>
            <a:r>
              <a:rPr kumimoji="1" lang="en-US" altLang="zh-CN" sz="2800" dirty="0" err="1">
                <a:solidFill>
                  <a:srgbClr val="FF0066"/>
                </a:solidFill>
              </a:rPr>
              <a:t>+d</a:t>
            </a:r>
            <a:r>
              <a:rPr kumimoji="1" lang="en-US" altLang="zh-CN" sz="2800" i="1" dirty="0" err="1">
                <a:solidFill>
                  <a:srgbClr val="FF0066"/>
                </a:solidFill>
              </a:rPr>
              <a:t>r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球壳的</a:t>
            </a:r>
            <a:r>
              <a:rPr kumimoji="1" lang="zh-CN" altLang="en-US" sz="2800" dirty="0">
                <a:solidFill>
                  <a:srgbClr val="0000CC"/>
                </a:solidFill>
              </a:rPr>
              <a:t>概率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AFDCC-46CF-488B-93CD-60C48248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299" y="1863252"/>
            <a:ext cx="3949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rgbClr val="FF00FF"/>
                </a:solidFill>
              </a:rPr>
              <a:t>(</a:t>
            </a:r>
            <a:r>
              <a:rPr kumimoji="1" lang="zh-CN" altLang="en-US" sz="2600" dirty="0">
                <a:solidFill>
                  <a:srgbClr val="FF00FF"/>
                </a:solidFill>
              </a:rPr>
              <a:t>由于球谐函数是归一的</a:t>
            </a:r>
            <a:r>
              <a:rPr kumimoji="1" lang="en-US" altLang="zh-CN" sz="2600" dirty="0">
                <a:solidFill>
                  <a:srgbClr val="FF00FF"/>
                </a:solidFill>
              </a:rPr>
              <a:t>)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CFD94B9B-F614-4D89-8509-CD63E20CE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36197"/>
              </p:ext>
            </p:extLst>
          </p:nvPr>
        </p:nvGraphicFramePr>
        <p:xfrm>
          <a:off x="2083594" y="1136645"/>
          <a:ext cx="74247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" imgW="2387600" imgH="292100" progId="Equation.3">
                  <p:embed/>
                </p:oleObj>
              </mc:Choice>
              <mc:Fallback>
                <p:oleObj name="Equation" r:id="rId3" imgW="2387600" imgH="292100" progId="Equation.3">
                  <p:embed/>
                  <p:pic>
                    <p:nvPicPr>
                      <p:cNvPr id="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4" y="1136645"/>
                        <a:ext cx="74247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33F5A742-FE2E-45D8-AC49-9E2A8C0F0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92506"/>
              </p:ext>
            </p:extLst>
          </p:nvPr>
        </p:nvGraphicFramePr>
        <p:xfrm>
          <a:off x="3862387" y="1750542"/>
          <a:ext cx="2735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799753" imgH="241195" progId="Equation.3">
                  <p:embed/>
                </p:oleObj>
              </mc:Choice>
              <mc:Fallback>
                <p:oleObj name="Equation" r:id="rId5" imgW="799753" imgH="241195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7" y="1750542"/>
                        <a:ext cx="27352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12415B1B-DA38-4FCB-9D50-77A2B3BA2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57848"/>
              </p:ext>
            </p:extLst>
          </p:nvPr>
        </p:nvGraphicFramePr>
        <p:xfrm>
          <a:off x="3897314" y="2626842"/>
          <a:ext cx="22558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7" imgW="660113" imgH="241195" progId="Equation.3">
                  <p:embed/>
                </p:oleObj>
              </mc:Choice>
              <mc:Fallback>
                <p:oleObj name="Equation" r:id="rId7" imgW="660113" imgH="241195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4" y="2626842"/>
                        <a:ext cx="22558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5085D3F7-E030-454D-AC05-A07010FC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94" y="3713264"/>
            <a:ext cx="422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电子角向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分布</a:t>
            </a: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217A286B-4492-4333-993A-2B923C78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106"/>
              </p:ext>
            </p:extLst>
          </p:nvPr>
        </p:nvGraphicFramePr>
        <p:xfrm>
          <a:off x="2754146" y="4329910"/>
          <a:ext cx="74469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9" imgW="2565360" imgH="291960" progId="Equation.3">
                  <p:embed/>
                </p:oleObj>
              </mc:Choice>
              <mc:Fallback>
                <p:oleObj name="公式" r:id="rId9" imgW="2565360" imgH="291960" progId="Equation.3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146" y="4329910"/>
                        <a:ext cx="74469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E2F76836-B115-4CDA-B3D6-42F6F8236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15041"/>
              </p:ext>
            </p:extLst>
          </p:nvPr>
        </p:nvGraphicFramePr>
        <p:xfrm>
          <a:off x="5025858" y="5301461"/>
          <a:ext cx="33258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11" imgW="965160" imgH="279360" progId="Equation.3">
                  <p:embed/>
                </p:oleObj>
              </mc:Choice>
              <mc:Fallback>
                <p:oleObj name="公式" r:id="rId11" imgW="965160" imgH="279360" progId="Equation.3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858" y="5301461"/>
                        <a:ext cx="33258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1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8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C61CF69-9A1D-4DA4-8C2C-3A51A9476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6631"/>
              </p:ext>
            </p:extLst>
          </p:nvPr>
        </p:nvGraphicFramePr>
        <p:xfrm>
          <a:off x="3486412" y="187411"/>
          <a:ext cx="4956486" cy="109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2019240" imgH="444240" progId="Equation.DSMT4">
                  <p:embed/>
                </p:oleObj>
              </mc:Choice>
              <mc:Fallback>
                <p:oleObj name="Equation" r:id="rId3" imgW="201924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E5F48B7-C68A-4B77-951D-40CDBFAD4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412" y="187411"/>
                        <a:ext cx="4956486" cy="1090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>
            <a:extLst>
              <a:ext uri="{FF2B5EF4-FFF2-40B4-BE49-F238E27FC236}">
                <a16:creationId xmlns:a16="http://schemas.microsoft.com/office/drawing/2014/main" id="{EBBABA73-FC0A-4BC4-87FA-D2BB2BF3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05" y="1242632"/>
            <a:ext cx="422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计算电子角向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分布。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D2F9DC5-9CD5-4376-BAF1-542CA464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43" y="287352"/>
            <a:ext cx="21157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1905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练习：</a:t>
            </a:r>
            <a:r>
              <a:rPr kumimoji="1"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已知</a:t>
            </a: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A17356C3-DD75-454C-AC24-65A5D4257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29036"/>
              </p:ext>
            </p:extLst>
          </p:nvPr>
        </p:nvGraphicFramePr>
        <p:xfrm>
          <a:off x="1147968" y="1720895"/>
          <a:ext cx="49768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1714320" imgH="279360" progId="Equation.DSMT4">
                  <p:embed/>
                </p:oleObj>
              </mc:Choice>
              <mc:Fallback>
                <p:oleObj name="Equation" r:id="rId5" imgW="1714320" imgH="27936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98C76240-AD25-4179-993A-F47F6A887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68" y="1720895"/>
                        <a:ext cx="49768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14F216E6-1BA3-4009-AA97-EBFE9949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4" y="2999146"/>
            <a:ext cx="810878" cy="26964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862DEA6B-29CF-4D38-8A9E-2FF659562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88726"/>
              </p:ext>
            </p:extLst>
          </p:nvPr>
        </p:nvGraphicFramePr>
        <p:xfrm>
          <a:off x="6533700" y="1643393"/>
          <a:ext cx="34575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7" imgW="1002960" imgH="279360" progId="Equation.DSMT4">
                  <p:embed/>
                </p:oleObj>
              </mc:Choice>
              <mc:Fallback>
                <p:oleObj name="Equation" r:id="rId7" imgW="1002960" imgH="279360" progId="Equation.DSMT4">
                  <p:embed/>
                  <p:pic>
                    <p:nvPicPr>
                      <p:cNvPr id="8" name="Object 16">
                        <a:extLst>
                          <a:ext uri="{FF2B5EF4-FFF2-40B4-BE49-F238E27FC236}">
                            <a16:creationId xmlns:a16="http://schemas.microsoft.com/office/drawing/2014/main" id="{C20884E6-C7B2-4ABF-AF3F-DA7379FF4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700" y="1643393"/>
                        <a:ext cx="34575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3542210C-CE58-4CD5-994C-7F720BC14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85278"/>
              </p:ext>
            </p:extLst>
          </p:nvPr>
        </p:nvGraphicFramePr>
        <p:xfrm>
          <a:off x="866142" y="2274440"/>
          <a:ext cx="59959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9" imgW="1739880" imgH="533160" progId="Equation.DSMT4">
                  <p:embed/>
                </p:oleObj>
              </mc:Choice>
              <mc:Fallback>
                <p:oleObj name="Equation" r:id="rId9" imgW="1739880" imgH="533160" progId="Equation.DSMT4">
                  <p:embed/>
                  <p:pic>
                    <p:nvPicPr>
                      <p:cNvPr id="9" name="Object 16">
                        <a:extLst>
                          <a:ext uri="{FF2B5EF4-FFF2-40B4-BE49-F238E27FC236}">
                            <a16:creationId xmlns:a16="http://schemas.microsoft.com/office/drawing/2014/main" id="{2061A57A-FB6D-414B-8AA3-7D6E2D6EB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42" y="2274440"/>
                        <a:ext cx="59959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142F35A4-6E1C-48A3-8EE5-46AC6BBC8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09168"/>
              </p:ext>
            </p:extLst>
          </p:nvPr>
        </p:nvGraphicFramePr>
        <p:xfrm>
          <a:off x="6729251" y="2557507"/>
          <a:ext cx="55149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520B5296-14BD-40DF-B6B8-225B582E1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251" y="2557507"/>
                        <a:ext cx="55149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FBB25FBF-2866-4442-ACE5-14683123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4" y="4181788"/>
            <a:ext cx="810878" cy="26964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C52D17BA-29DD-4DD6-A0D4-3227EFB54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860805"/>
              </p:ext>
            </p:extLst>
          </p:nvPr>
        </p:nvGraphicFramePr>
        <p:xfrm>
          <a:off x="1741905" y="3668095"/>
          <a:ext cx="10026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3" imgW="3454200" imgH="393480" progId="Equation.DSMT4">
                  <p:embed/>
                </p:oleObj>
              </mc:Choice>
              <mc:Fallback>
                <p:oleObj name="Equation" r:id="rId13" imgW="3454200" imgH="393480" progId="Equation.DSMT4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A17356C3-DD75-454C-AC24-65A5D4257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05" y="3668095"/>
                        <a:ext cx="100266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FF082FD9-79B8-45BD-BA96-1016DD4F1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59602"/>
              </p:ext>
            </p:extLst>
          </p:nvPr>
        </p:nvGraphicFramePr>
        <p:xfrm>
          <a:off x="1321202" y="4679332"/>
          <a:ext cx="4289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5" imgW="1244520" imgH="393480" progId="Equation.DSMT4">
                  <p:embed/>
                </p:oleObj>
              </mc:Choice>
              <mc:Fallback>
                <p:oleObj name="Equation" r:id="rId15" imgW="1244520" imgH="39348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E0B84701-D753-4140-B710-6D2C2E5B3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202" y="4679332"/>
                        <a:ext cx="42894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2F72346B-B0FF-4CA1-A6D7-76DE200BB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64841"/>
              </p:ext>
            </p:extLst>
          </p:nvPr>
        </p:nvGraphicFramePr>
        <p:xfrm>
          <a:off x="5752144" y="4926696"/>
          <a:ext cx="19542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7" imgW="672840" imgH="203040" progId="Equation.DSMT4">
                  <p:embed/>
                </p:oleObj>
              </mc:Choice>
              <mc:Fallback>
                <p:oleObj name="Equation" r:id="rId17" imgW="672840" imgH="203040" progId="Equation.DSMT4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5F3BA86A-57D6-4A7F-9537-E52E188C1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144" y="4926696"/>
                        <a:ext cx="19542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59">
            <a:extLst>
              <a:ext uri="{FF2B5EF4-FFF2-40B4-BE49-F238E27FC236}">
                <a16:creationId xmlns:a16="http://schemas.microsoft.com/office/drawing/2014/main" id="{F78699B8-70C2-4635-B4D7-2A052D073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96" y="6175362"/>
            <a:ext cx="810878" cy="26964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C557BB39-6DB0-49F8-8274-2D39EDB80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44261"/>
              </p:ext>
            </p:extLst>
          </p:nvPr>
        </p:nvGraphicFramePr>
        <p:xfrm>
          <a:off x="4095873" y="5648023"/>
          <a:ext cx="50768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9" imgW="1473120" imgH="393480" progId="Equation.DSMT4">
                  <p:embed/>
                </p:oleObj>
              </mc:Choice>
              <mc:Fallback>
                <p:oleObj name="Equation" r:id="rId19" imgW="1473120" imgH="393480" progId="Equation.DSMT4">
                  <p:embed/>
                  <p:pic>
                    <p:nvPicPr>
                      <p:cNvPr id="12" name="Object 16">
                        <a:extLst>
                          <a:ext uri="{FF2B5EF4-FFF2-40B4-BE49-F238E27FC236}">
                            <a16:creationId xmlns:a16="http://schemas.microsoft.com/office/drawing/2014/main" id="{547DC48B-CB9B-4F9A-BBDF-E2A316229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873" y="5648023"/>
                        <a:ext cx="50768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BF9B668B-2950-4B5F-B282-A9916798C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96782"/>
              </p:ext>
            </p:extLst>
          </p:nvPr>
        </p:nvGraphicFramePr>
        <p:xfrm>
          <a:off x="4203460" y="192341"/>
          <a:ext cx="38925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3" imgW="1460160" imgH="469800" progId="Equation.3">
                  <p:embed/>
                </p:oleObj>
              </mc:Choice>
              <mc:Fallback>
                <p:oleObj name="公式" r:id="rId3" imgW="1460160" imgH="46980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460" y="192341"/>
                        <a:ext cx="38925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1701FD58-2665-4DF8-AF96-C65A3A2C7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46897"/>
              </p:ext>
            </p:extLst>
          </p:nvPr>
        </p:nvGraphicFramePr>
        <p:xfrm>
          <a:off x="2055814" y="3143251"/>
          <a:ext cx="71453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5" imgW="2311200" imgH="431640" progId="Equation.3">
                  <p:embed/>
                </p:oleObj>
              </mc:Choice>
              <mc:Fallback>
                <p:oleObj name="公式" r:id="rId5" imgW="2311200" imgH="43164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3143251"/>
                        <a:ext cx="71453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082D7401-88CA-4A66-B679-1D02334A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28" y="32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zh-CN" sz="2800" dirty="0">
                <a:solidFill>
                  <a:srgbClr val="0000FF"/>
                </a:solidFill>
              </a:rPr>
              <a:t>氢原子处在基态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B67445B-82C9-4259-80C7-BE370436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63" y="1508270"/>
            <a:ext cx="8676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solidFill>
                  <a:srgbClr val="FF0000"/>
                </a:solidFill>
              </a:rPr>
              <a:t>求：</a:t>
            </a:r>
            <a:r>
              <a:rPr lang="en-US" altLang="zh-CN" sz="2800" dirty="0">
                <a:solidFill>
                  <a:srgbClr val="009900"/>
                </a:solidFill>
              </a:rPr>
              <a:t>(1)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009900"/>
                </a:solidFill>
              </a:rPr>
              <a:t>的平均值；       </a:t>
            </a:r>
            <a:r>
              <a:rPr lang="en-US" altLang="zh-CN" sz="2800" dirty="0">
                <a:solidFill>
                  <a:srgbClr val="CC3300"/>
                </a:solidFill>
              </a:rPr>
              <a:t>(2)</a:t>
            </a:r>
            <a:r>
              <a:rPr lang="zh-CN" altLang="en-US" sz="2800" dirty="0">
                <a:solidFill>
                  <a:srgbClr val="CC3300"/>
                </a:solidFill>
              </a:rPr>
              <a:t>势能              的平均值；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94E425C-D6F8-4716-B6E3-C627EBBCAF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28947" y="2218645"/>
            <a:ext cx="8903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FF"/>
                </a:solidFill>
              </a:rPr>
              <a:t>(3)</a:t>
            </a:r>
            <a:r>
              <a:rPr kumimoji="1" lang="zh-CN" altLang="en-US" sz="2800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</a:rPr>
              <a:t>分布、</a:t>
            </a:r>
            <a:r>
              <a:rPr lang="zh-CN" altLang="en-US" sz="2800" dirty="0">
                <a:solidFill>
                  <a:srgbClr val="FF00FF"/>
                </a:solidFill>
              </a:rPr>
              <a:t>最可几半径；</a:t>
            </a:r>
            <a:r>
              <a:rPr lang="zh-CN" altLang="en-US" sz="2800" dirty="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(4)</a:t>
            </a:r>
            <a:r>
              <a:rPr lang="zh-CN" altLang="en-US" sz="2800" dirty="0">
                <a:solidFill>
                  <a:srgbClr val="0000FF"/>
                </a:solidFill>
              </a:rPr>
              <a:t>动能的平均值；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77200AB5-3EEC-452D-953D-BE7B6118E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0380"/>
              </p:ext>
            </p:extLst>
          </p:nvPr>
        </p:nvGraphicFramePr>
        <p:xfrm>
          <a:off x="9323904" y="3000376"/>
          <a:ext cx="13573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7" imgW="406048" imgH="393359" progId="Equation.3">
                  <p:embed/>
                </p:oleObj>
              </mc:Choice>
              <mc:Fallback>
                <p:oleObj name="Equation" r:id="rId7" imgW="406048" imgH="393359" progId="Equation.3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904" y="3000376"/>
                        <a:ext cx="13573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59D99984-900C-4A7B-883C-2A4ACF86D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99681"/>
              </p:ext>
            </p:extLst>
          </p:nvPr>
        </p:nvGraphicFramePr>
        <p:xfrm>
          <a:off x="2794000" y="4762175"/>
          <a:ext cx="54292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9" imgW="1167893" imgH="393529" progId="Equation.3">
                  <p:embed/>
                </p:oleObj>
              </mc:Choice>
              <mc:Fallback>
                <p:oleObj name="Equation" r:id="rId9" imgW="1167893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762175"/>
                        <a:ext cx="5429250" cy="180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6BD8833-51A3-447A-9877-D13471B82148}"/>
              </a:ext>
            </a:extLst>
          </p:cNvPr>
          <p:cNvSpPr/>
          <p:nvPr/>
        </p:nvSpPr>
        <p:spPr>
          <a:xfrm>
            <a:off x="2396811" y="2881640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解：</a:t>
            </a:r>
            <a:r>
              <a:rPr lang="en-US" altLang="zh-CN" sz="2800" b="1" dirty="0">
                <a:solidFill>
                  <a:srgbClr val="008000"/>
                </a:solidFill>
              </a:rPr>
              <a:t>(1)</a:t>
            </a:r>
          </a:p>
        </p:txBody>
      </p:sp>
      <p:graphicFrame>
        <p:nvGraphicFramePr>
          <p:cNvPr id="11" name="Object 2074">
            <a:extLst>
              <a:ext uri="{FF2B5EF4-FFF2-40B4-BE49-F238E27FC236}">
                <a16:creationId xmlns:a16="http://schemas.microsoft.com/office/drawing/2014/main" id="{CD9CB387-E047-4582-86CA-DB9A6D5B7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97399"/>
              </p:ext>
            </p:extLst>
          </p:nvPr>
        </p:nvGraphicFramePr>
        <p:xfrm>
          <a:off x="8223250" y="85725"/>
          <a:ext cx="36369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1" imgW="1473120" imgH="457200" progId="Equation.DSMT4">
                  <p:embed/>
                </p:oleObj>
              </mc:Choice>
              <mc:Fallback>
                <p:oleObj name="Equation" r:id="rId11" imgW="1473120" imgH="457200" progId="Equation.DSMT4">
                  <p:embed/>
                  <p:pic>
                    <p:nvPicPr>
                      <p:cNvPr id="11" name="Object 2074">
                        <a:extLst>
                          <a:ext uri="{FF2B5EF4-FFF2-40B4-BE49-F238E27FC236}">
                            <a16:creationId xmlns:a16="http://schemas.microsoft.com/office/drawing/2014/main" id="{E0E27849-C339-4201-B327-A339D630E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85725"/>
                        <a:ext cx="36369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EF61F673-3D1D-4580-A157-C081FA197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01182"/>
              </p:ext>
            </p:extLst>
          </p:nvPr>
        </p:nvGraphicFramePr>
        <p:xfrm>
          <a:off x="6684841" y="1214438"/>
          <a:ext cx="1073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3" imgW="520560" imgH="457200" progId="Equation.DSMT4">
                  <p:embed/>
                </p:oleObj>
              </mc:Choice>
              <mc:Fallback>
                <p:oleObj name="Equation" r:id="rId13" imgW="520560" imgH="457200" progId="Equation.DSMT4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841" y="1214438"/>
                        <a:ext cx="10731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4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8C3B736C-BF74-4FE8-9BE2-B4F62DC39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44894"/>
              </p:ext>
            </p:extLst>
          </p:nvPr>
        </p:nvGraphicFramePr>
        <p:xfrm>
          <a:off x="2189409" y="1733551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1733551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A1DB62A-6E23-4DB6-856F-6E4063F34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59787"/>
              </p:ext>
            </p:extLst>
          </p:nvPr>
        </p:nvGraphicFramePr>
        <p:xfrm>
          <a:off x="2189409" y="3714751"/>
          <a:ext cx="1949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596641" imgH="203112" progId="Equation.3">
                  <p:embed/>
                </p:oleObj>
              </mc:Choice>
              <mc:Fallback>
                <p:oleObj name="Equation" r:id="rId5" imgW="596641" imgH="203112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3714751"/>
                        <a:ext cx="1949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A893498-7522-401E-AC72-44C5B6A90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23902"/>
              </p:ext>
            </p:extLst>
          </p:nvPr>
        </p:nvGraphicFramePr>
        <p:xfrm>
          <a:off x="2403722" y="4286249"/>
          <a:ext cx="27860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722" y="4286249"/>
                        <a:ext cx="2786062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0932803-CD59-40E7-AD18-90E51D3D9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27979"/>
              </p:ext>
            </p:extLst>
          </p:nvPr>
        </p:nvGraphicFramePr>
        <p:xfrm>
          <a:off x="6064250" y="5250578"/>
          <a:ext cx="3714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155700" imgH="431800" progId="Equation.3">
                  <p:embed/>
                </p:oleObj>
              </mc:Choice>
              <mc:Fallback>
                <p:oleObj name="Equation" r:id="rId9" imgW="1155700" imgH="4318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250578"/>
                        <a:ext cx="3714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2AC5DA45-9101-4C2E-9694-9CC7D954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105490"/>
            <a:ext cx="2808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</a:t>
            </a: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695B762-DBA5-4205-8709-D9708A03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762716"/>
            <a:ext cx="133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                   </a:t>
            </a: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F3CDA96C-F257-411C-B694-A1674DD9C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17217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C9BD4D7-5DDC-4979-92CA-39A405C3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2772490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</a:t>
            </a:r>
            <a:endParaRPr lang="en-US" altLang="zh-CN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A79ECC9-9090-4483-862F-0D1B1EA3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160" y="2714259"/>
            <a:ext cx="7350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/>
              <a:t>                                     </a:t>
            </a:r>
            <a:endParaRPr lang="en-US" altLang="zh-CN" sz="800" dirty="0"/>
          </a:p>
          <a:p>
            <a:r>
              <a:rPr lang="en-US" altLang="zh-CN" sz="2800" dirty="0">
                <a:solidFill>
                  <a:srgbClr val="008000"/>
                </a:solidFill>
              </a:rPr>
              <a:t>       (3)</a:t>
            </a:r>
            <a:r>
              <a:rPr lang="zh-CN" altLang="en-US" sz="2800" dirty="0">
                <a:solidFill>
                  <a:srgbClr val="008000"/>
                </a:solidFill>
              </a:rPr>
              <a:t>电子出现在</a:t>
            </a:r>
            <a:r>
              <a:rPr lang="en-US" altLang="zh-CN" sz="2800" dirty="0" err="1">
                <a:solidFill>
                  <a:srgbClr val="FF0000"/>
                </a:solidFill>
              </a:rPr>
              <a:t>r~r+dr</a:t>
            </a:r>
            <a:r>
              <a:rPr lang="zh-CN" altLang="en-US" sz="2800" dirty="0">
                <a:solidFill>
                  <a:srgbClr val="008000"/>
                </a:solidFill>
              </a:rPr>
              <a:t>球壳内出现的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lang="zh-CN" altLang="en-US" sz="2800" dirty="0">
                <a:solidFill>
                  <a:srgbClr val="008000"/>
                </a:solidFill>
              </a:rPr>
              <a:t>为</a:t>
            </a:r>
          </a:p>
          <a:p>
            <a:r>
              <a:rPr lang="zh-CN" altLang="en-US" sz="1000" dirty="0"/>
              <a:t>             </a:t>
            </a:r>
            <a:endParaRPr lang="zh-CN" alt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BF0D8DF-A419-4B75-BA09-73E204A1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58461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A19C56C7-1019-47CD-9016-9A47D662C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94622"/>
              </p:ext>
            </p:extLst>
          </p:nvPr>
        </p:nvGraphicFramePr>
        <p:xfrm>
          <a:off x="4251325" y="67288"/>
          <a:ext cx="41608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346040" imgH="482400" progId="Equation.DSMT4">
                  <p:embed/>
                </p:oleObj>
              </mc:Choice>
              <mc:Fallback>
                <p:oleObj name="Equation" r:id="rId11" imgW="1346040" imgH="482400" progId="Equation.DSMT4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67288"/>
                        <a:ext cx="41608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>
            <a:extLst>
              <a:ext uri="{FF2B5EF4-FFF2-40B4-BE49-F238E27FC236}">
                <a16:creationId xmlns:a16="http://schemas.microsoft.com/office/drawing/2014/main" id="{C1027B6E-AEC6-4498-A5A5-108C28E7B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9329"/>
              </p:ext>
            </p:extLst>
          </p:nvPr>
        </p:nvGraphicFramePr>
        <p:xfrm>
          <a:off x="1418977" y="39504"/>
          <a:ext cx="23971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901440" imgH="482400" progId="Equation.DSMT4">
                  <p:embed/>
                </p:oleObj>
              </mc:Choice>
              <mc:Fallback>
                <p:oleObj name="Equation" r:id="rId13" imgW="901440" imgH="482400" progId="Equation.DSMT4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77" y="39504"/>
                        <a:ext cx="23971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68A207AD-7041-4B48-BAC5-4031926BE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86351"/>
              </p:ext>
            </p:extLst>
          </p:nvPr>
        </p:nvGraphicFramePr>
        <p:xfrm>
          <a:off x="1489075" y="1210579"/>
          <a:ext cx="5524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1841400" imgH="431640" progId="Equation.DSMT4">
                  <p:embed/>
                </p:oleObj>
              </mc:Choice>
              <mc:Fallback>
                <p:oleObj name="Equation" r:id="rId15" imgW="1841400" imgH="431640" progId="Equation.DSMT4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210579"/>
                        <a:ext cx="5524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58D23D2D-C3DE-4167-BB04-071C8C259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08706"/>
              </p:ext>
            </p:extLst>
          </p:nvPr>
        </p:nvGraphicFramePr>
        <p:xfrm>
          <a:off x="7259638" y="1214438"/>
          <a:ext cx="19462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7" imgW="723600" imgH="457200" progId="Equation.DSMT4">
                  <p:embed/>
                </p:oleObj>
              </mc:Choice>
              <mc:Fallback>
                <p:oleObj name="Equation" r:id="rId17" imgW="723600" imgH="457200" progId="Equation.DSMT4">
                  <p:embed/>
                  <p:pic>
                    <p:nvPicPr>
                      <p:cNvPr id="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1214438"/>
                        <a:ext cx="19462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>
            <a:extLst>
              <a:ext uri="{FF2B5EF4-FFF2-40B4-BE49-F238E27FC236}">
                <a16:creationId xmlns:a16="http://schemas.microsoft.com/office/drawing/2014/main" id="{CCB92D11-4D1F-4489-9648-2A6A7D1FA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99618"/>
              </p:ext>
            </p:extLst>
          </p:nvPr>
        </p:nvGraphicFramePr>
        <p:xfrm>
          <a:off x="4165600" y="3571875"/>
          <a:ext cx="476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19" imgW="1269720" imgH="279360" progId="Equation.3">
                  <p:embed/>
                </p:oleObj>
              </mc:Choice>
              <mc:Fallback>
                <p:oleObj name="公式" r:id="rId19" imgW="1269720" imgH="279360" progId="Equation.3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571875"/>
                        <a:ext cx="476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A3C126A-CB40-468B-A5C0-5AE66174432E}"/>
              </a:ext>
            </a:extLst>
          </p:cNvPr>
          <p:cNvSpPr/>
          <p:nvPr/>
        </p:nvSpPr>
        <p:spPr>
          <a:xfrm>
            <a:off x="3065348" y="585033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分布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662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3EBE0F9F-FCC1-49FC-B000-5744C0F98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97536"/>
              </p:ext>
            </p:extLst>
          </p:nvPr>
        </p:nvGraphicFramePr>
        <p:xfrm>
          <a:off x="2645569" y="37081"/>
          <a:ext cx="4972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69" y="37081"/>
                        <a:ext cx="4972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63A93EE6-0341-4236-855B-5A7547FC8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36453"/>
              </p:ext>
            </p:extLst>
          </p:nvPr>
        </p:nvGraphicFramePr>
        <p:xfrm>
          <a:off x="4179890" y="1311276"/>
          <a:ext cx="2689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90" y="1311276"/>
                        <a:ext cx="2689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BE6AF266-20A2-4603-8BC8-209DA1F20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22825"/>
              </p:ext>
            </p:extLst>
          </p:nvPr>
        </p:nvGraphicFramePr>
        <p:xfrm>
          <a:off x="3467100" y="3357562"/>
          <a:ext cx="57737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2463800" imgH="457200" progId="Equation.3">
                  <p:embed/>
                </p:oleObj>
              </mc:Choice>
              <mc:Fallback>
                <p:oleObj name="Equation" r:id="rId7" imgW="246380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357562"/>
                        <a:ext cx="577373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4F4223C-06ED-4022-AAB4-CCD2BB6E8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82369"/>
              </p:ext>
            </p:extLst>
          </p:nvPr>
        </p:nvGraphicFramePr>
        <p:xfrm>
          <a:off x="2184401" y="4500564"/>
          <a:ext cx="82454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9" imgW="2933700" imgH="457200" progId="Equation.3">
                  <p:embed/>
                </p:oleObj>
              </mc:Choice>
              <mc:Fallback>
                <p:oleObj name="Equation" r:id="rId9" imgW="2933700" imgH="4572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1" y="4500564"/>
                        <a:ext cx="82454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2742663D-540B-468C-AF94-7C408F4FE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29268"/>
              </p:ext>
            </p:extLst>
          </p:nvPr>
        </p:nvGraphicFramePr>
        <p:xfrm>
          <a:off x="2166939" y="2214564"/>
          <a:ext cx="77358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1" imgW="84734400" imgH="11582400" progId="Equation.3">
                  <p:embed/>
                </p:oleObj>
              </mc:Choice>
              <mc:Fallback>
                <p:oleObj name="Equation" r:id="rId11" imgW="84734400" imgH="115824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214564"/>
                        <a:ext cx="7735887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id="{AEFF1CA9-092A-44FC-920D-0DF9B10F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5490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00"/>
              <a:t> </a:t>
            </a:r>
            <a:endParaRPr lang="zh-CN" altLang="zh-CN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BF583045-FEBE-4F76-99B3-754C6551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06" y="356832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令 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26C2FFB0-CDED-4FF3-BEBF-09BD307B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2891553"/>
            <a:ext cx="729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</a:t>
            </a:r>
            <a:endParaRPr lang="en-US" altLang="zh-CN"/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CA0BEDD7-DEFC-45BD-A25C-5453C79CA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08970"/>
              </p:ext>
            </p:extLst>
          </p:nvPr>
        </p:nvGraphicFramePr>
        <p:xfrm>
          <a:off x="7881940" y="227012"/>
          <a:ext cx="23574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3" imgW="761669" imgH="228501" progId="Equation.3">
                  <p:embed/>
                </p:oleObj>
              </mc:Choice>
              <mc:Fallback>
                <p:oleObj name="Equation" r:id="rId13" imgW="761669" imgH="228501" progId="Equation.3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40" y="227012"/>
                        <a:ext cx="23574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BC5BE5F5-3BAE-4AB6-9D95-2D0F2A527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83154"/>
              </p:ext>
            </p:extLst>
          </p:nvPr>
        </p:nvGraphicFramePr>
        <p:xfrm>
          <a:off x="2560639" y="5543551"/>
          <a:ext cx="15001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5" imgW="533169" imgH="457002" progId="Equation.3">
                  <p:embed/>
                </p:oleObj>
              </mc:Choice>
              <mc:Fallback>
                <p:oleObj name="Equation" r:id="rId15" imgW="533169" imgH="457002" progId="Equation.3">
                  <p:embed/>
                  <p:pic>
                    <p:nvPicPr>
                      <p:cNvPr id="1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5543551"/>
                        <a:ext cx="15001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29">
            <a:extLst>
              <a:ext uri="{FF2B5EF4-FFF2-40B4-BE49-F238E27FC236}">
                <a16:creationId xmlns:a16="http://schemas.microsoft.com/office/drawing/2014/main" id="{EFC7CCAC-1C35-4F8F-AA94-9C45C11A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1571626"/>
            <a:ext cx="957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88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56FEBEDD-FD4B-4CBE-841A-C01FC77B9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20005"/>
              </p:ext>
            </p:extLst>
          </p:nvPr>
        </p:nvGraphicFramePr>
        <p:xfrm>
          <a:off x="2814928" y="1498650"/>
          <a:ext cx="3023495" cy="82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3" imgW="939600" imgH="253800" progId="Equation.3">
                  <p:embed/>
                </p:oleObj>
              </mc:Choice>
              <mc:Fallback>
                <p:oleObj name="公式" r:id="rId3" imgW="939600" imgH="253800" progId="Equation.3">
                  <p:embed/>
                  <p:pic>
                    <p:nvPicPr>
                      <p:cNvPr id="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928" y="1498650"/>
                        <a:ext cx="3023495" cy="821894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7058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DF8ADE5-0D5E-46DF-B809-025BD344E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55834"/>
              </p:ext>
            </p:extLst>
          </p:nvPr>
        </p:nvGraphicFramePr>
        <p:xfrm>
          <a:off x="3180054" y="3526121"/>
          <a:ext cx="1705332" cy="57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5" imgW="596880" imgH="228600" progId="Equation.3">
                  <p:embed/>
                </p:oleObj>
              </mc:Choice>
              <mc:Fallback>
                <p:oleObj name="公式" r:id="rId5" imgW="596880" imgH="228600" progId="Equation.3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054" y="3526121"/>
                        <a:ext cx="1705332" cy="57998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3137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115744D7-1868-41C6-B1AF-87102813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78" y="944184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电子自旋角动量大小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E84A6C-2D78-448C-9843-AE47B53C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78" y="2865057"/>
            <a:ext cx="3474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i="1" dirty="0">
                <a:solidFill>
                  <a:srgbClr val="C00000"/>
                </a:solidFill>
              </a:rPr>
              <a:t>S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在外磁场方向的投影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2C3E0EE-1C82-476C-B461-119687AB8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00941"/>
              </p:ext>
            </p:extLst>
          </p:nvPr>
        </p:nvGraphicFramePr>
        <p:xfrm>
          <a:off x="2816517" y="5902325"/>
          <a:ext cx="3021907" cy="68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7" imgW="1384200" imgH="279360" progId="Equation.3">
                  <p:embed/>
                </p:oleObj>
              </mc:Choice>
              <mc:Fallback>
                <p:oleObj name="公式" r:id="rId7" imgW="1384200" imgH="279360" progId="Equation.3">
                  <p:embed/>
                  <p:pic>
                    <p:nvPicPr>
                      <p:cNvPr id="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517" y="5902325"/>
                        <a:ext cx="3021907" cy="683832"/>
                      </a:xfrm>
                      <a:prstGeom prst="rect">
                        <a:avLst/>
                      </a:prstGeom>
                      <a:solidFill>
                        <a:srgbClr val="87119F">
                          <a:alpha val="2196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A2CCD41D-834E-46BE-9AFD-A03EF492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517" y="2284034"/>
            <a:ext cx="254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自旋量子数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CF7686E-B7C1-438F-B35F-0F41DB8D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866" y="4068384"/>
            <a:ext cx="447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自旋磁量子数 </a:t>
            </a:r>
            <a:r>
              <a:rPr kumimoji="1" lang="en-US" altLang="zh-CN" sz="2800" i="1" dirty="0" err="1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kumimoji="1" lang="en-US" altLang="zh-CN" sz="2800" i="1" baseline="-22000" dirty="0" err="1">
                <a:solidFill>
                  <a:srgbClr val="C00000"/>
                </a:solidFill>
                <a:ea typeface="楷体_GB2312" pitchFamily="49" charset="-122"/>
              </a:rPr>
              <a:t>s</a:t>
            </a:r>
            <a:r>
              <a:rPr kumimoji="1" lang="en-US" altLang="zh-CN" sz="2800" dirty="0">
                <a:solidFill>
                  <a:srgbClr val="0099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取值个数为              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E1ED611-E498-41FF-B856-5EDF2270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579" y="334582"/>
            <a:ext cx="1922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</a:rPr>
              <a:t>电子自旋</a:t>
            </a:r>
            <a:endParaRPr kumimoji="1"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B4167673-5915-4E94-8D9D-800CFD75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041" y="5135184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ea typeface="楷体_GB2312" pitchFamily="49" charset="-122"/>
              </a:rPr>
              <a:t>m</a:t>
            </a:r>
            <a:r>
              <a:rPr kumimoji="1" lang="en-US" altLang="zh-CN" sz="2800" baseline="-20000" dirty="0" err="1">
                <a:ea typeface="楷体_GB2312" pitchFamily="49" charset="-122"/>
              </a:rPr>
              <a:t>s</a:t>
            </a:r>
            <a:r>
              <a:rPr kumimoji="1" lang="en-US" altLang="zh-CN" sz="2800" baseline="-20000" dirty="0"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= </a:t>
            </a:r>
            <a:r>
              <a:rPr kumimoji="1" lang="en-US" altLang="zh-CN" dirty="0">
                <a:ea typeface="楷体_GB2312" pitchFamily="49" charset="-122"/>
              </a:rPr>
              <a:t>±1/2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8A4C4BC8-2E36-4E4C-894E-E9B0C00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55" y="4670045"/>
            <a:ext cx="1301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+1= 2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23C3FCAB-6F31-40E4-AE9A-7FBBFAD6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379" y="5141534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则</a:t>
            </a:r>
            <a:r>
              <a:rPr kumimoji="1" lang="zh-CN" altLang="en-US" sz="2800" i="1" dirty="0">
                <a:solidFill>
                  <a:srgbClr val="CC00CC"/>
                </a:solidFill>
                <a:ea typeface="楷体_GB2312" pitchFamily="49" charset="-122"/>
              </a:rPr>
              <a:t> </a:t>
            </a:r>
            <a:r>
              <a:rPr kumimoji="1" lang="zh-CN" altLang="en-US" sz="2800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i="1" dirty="0">
                <a:ea typeface="楷体_GB2312" pitchFamily="49" charset="-122"/>
              </a:rPr>
              <a:t>=</a:t>
            </a:r>
            <a:r>
              <a:rPr kumimoji="1" lang="en-US" altLang="zh-CN" sz="2800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1/2 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</a:p>
        </p:txBody>
      </p:sp>
      <p:pic>
        <p:nvPicPr>
          <p:cNvPr id="13" name="Picture 2" descr="电子自旋13">
            <a:extLst>
              <a:ext uri="{FF2B5EF4-FFF2-40B4-BE49-F238E27FC236}">
                <a16:creationId xmlns:a16="http://schemas.microsoft.com/office/drawing/2014/main" id="{AFFFC969-AD62-4986-B76F-4D98D744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17" y="1484646"/>
            <a:ext cx="327818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DF4C2628-1E5A-4DE2-ADAF-3FB82FB3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792" y="5761371"/>
            <a:ext cx="2687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电子自旋角动量在    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外磁场中的取向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2AA5893-BB90-4733-9636-B9755DABEB29}"/>
              </a:ext>
            </a:extLst>
          </p:cNvPr>
          <p:cNvGrpSpPr>
            <a:grpSpLocks/>
          </p:cNvGrpSpPr>
          <p:nvPr/>
        </p:nvGrpSpPr>
        <p:grpSpPr bwMode="auto">
          <a:xfrm>
            <a:off x="6892403" y="1484645"/>
            <a:ext cx="3276600" cy="4232275"/>
            <a:chOff x="3329" y="617"/>
            <a:chExt cx="2064" cy="2666"/>
          </a:xfrm>
        </p:grpSpPr>
        <p:pic>
          <p:nvPicPr>
            <p:cNvPr id="16" name="Picture 13" descr="电子自旋1">
              <a:extLst>
                <a:ext uri="{FF2B5EF4-FFF2-40B4-BE49-F238E27FC236}">
                  <a16:creationId xmlns:a16="http://schemas.microsoft.com/office/drawing/2014/main" id="{1CDAC332-5D18-475D-8604-4F49C3644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" y="617"/>
              <a:ext cx="2064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C7CF7512-2379-4D10-81A4-4145B301E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" y="2486"/>
              <a:ext cx="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Line 15">
            <a:extLst>
              <a:ext uri="{FF2B5EF4-FFF2-40B4-BE49-F238E27FC236}">
                <a16:creationId xmlns:a16="http://schemas.microsoft.com/office/drawing/2014/main" id="{F8F0E14C-9D0C-418B-9E4D-D74B28790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4815" y="2984831"/>
            <a:ext cx="106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22">
            <a:extLst>
              <a:ext uri="{FF2B5EF4-FFF2-40B4-BE49-F238E27FC236}">
                <a16:creationId xmlns:a16="http://schemas.microsoft.com/office/drawing/2014/main" id="{E11346D9-B419-43ED-9AE1-C2CAA9E97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39886"/>
              </p:ext>
            </p:extLst>
          </p:nvPr>
        </p:nvGraphicFramePr>
        <p:xfrm>
          <a:off x="8112978" y="745616"/>
          <a:ext cx="1546225" cy="59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2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78" y="745616"/>
                        <a:ext cx="1546225" cy="59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F62CB78-0752-49CD-86E4-0F6A8335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224" y="1544360"/>
            <a:ext cx="1362075" cy="4095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5B36FB-A5D5-4989-B6AE-CDB35FDF9E4E}"/>
              </a:ext>
            </a:extLst>
          </p:cNvPr>
          <p:cNvSpPr/>
          <p:nvPr/>
        </p:nvSpPr>
        <p:spPr>
          <a:xfrm>
            <a:off x="1991187" y="1968325"/>
            <a:ext cx="6955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革末实验证明了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04D4831-3E46-425B-867A-45C6BCE0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8" y="656945"/>
            <a:ext cx="7815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1.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密立根</a:t>
            </a:r>
            <a:r>
              <a:rPr lang="zh-CN" altLang="en-US" sz="3200" b="1" dirty="0">
                <a:solidFill>
                  <a:srgbClr val="008000"/>
                </a:solidFill>
                <a:latin typeface="+mn-ea"/>
              </a:rPr>
              <a:t>实验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和</a:t>
            </a:r>
            <a:r>
              <a:rPr lang="zh-CN" altLang="en-US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康普顿</a:t>
            </a:r>
            <a:r>
              <a:rPr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证明了</a:t>
            </a:r>
            <a:r>
              <a:rPr lang="en-US" altLang="zh-CN" sz="3200" b="1" dirty="0"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B7BBB-1B88-4226-B88A-CAADBBBF3C13}"/>
              </a:ext>
            </a:extLst>
          </p:cNvPr>
          <p:cNvSpPr/>
          <p:nvPr/>
        </p:nvSpPr>
        <p:spPr>
          <a:xfrm>
            <a:off x="6906316" y="2022947"/>
            <a:ext cx="3892412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德布罗意物质波理论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1DE75C-A796-4939-9056-D5FD783BD9AD}"/>
              </a:ext>
            </a:extLst>
          </p:cNvPr>
          <p:cNvSpPr/>
          <p:nvPr/>
        </p:nvSpPr>
        <p:spPr>
          <a:xfrm>
            <a:off x="8252514" y="727860"/>
            <a:ext cx="34934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光具有波粒二象性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F4713-5D5D-4BBC-970A-3866DF1ABC5A}"/>
              </a:ext>
            </a:extLst>
          </p:cNvPr>
          <p:cNvSpPr/>
          <p:nvPr/>
        </p:nvSpPr>
        <p:spPr>
          <a:xfrm>
            <a:off x="1991187" y="28690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</a:rPr>
              <a:t>3. </a:t>
            </a:r>
            <a:r>
              <a:rPr kumimoji="1" lang="zh-CN" altLang="en-US" sz="3200" b="1" dirty="0">
                <a:solidFill>
                  <a:srgbClr val="C00000"/>
                </a:solidFill>
              </a:rPr>
              <a:t>塞曼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实验证明了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EC3057-02C4-42E3-9466-B8624A563E70}"/>
              </a:ext>
            </a:extLst>
          </p:cNvPr>
          <p:cNvSpPr/>
          <p:nvPr/>
        </p:nvSpPr>
        <p:spPr>
          <a:xfrm>
            <a:off x="5053195" y="2915837"/>
            <a:ext cx="5540299" cy="584775"/>
          </a:xfrm>
          <a:prstGeom prst="rect">
            <a:avLst/>
          </a:prstGeom>
          <a:solidFill>
            <a:srgbClr val="0EF26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轨道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角动量空间取向的量子化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F7D9D91-BE3C-4BED-A3B6-8EC4453A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7" y="3802303"/>
            <a:ext cx="7487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/>
              <a:t>4.  </a:t>
            </a:r>
            <a:r>
              <a:rPr kumimoji="1" lang="zh-CN" altLang="en-US" sz="3200" dirty="0"/>
              <a:t>斯特恩</a:t>
            </a:r>
            <a:r>
              <a:rPr kumimoji="1" lang="en-US" altLang="zh-CN" sz="3200" dirty="0"/>
              <a:t>—</a:t>
            </a:r>
            <a:r>
              <a:rPr kumimoji="1" lang="zh-CN" altLang="en-US" sz="3200" dirty="0"/>
              <a:t>盖拉赫实验</a:t>
            </a:r>
            <a:r>
              <a:rPr lang="zh-CN" altLang="en-US" sz="3200" dirty="0"/>
              <a:t>证明了</a:t>
            </a:r>
            <a:r>
              <a:rPr lang="en-US" altLang="zh-CN" sz="3200" dirty="0"/>
              <a:t>_______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4FF287-D6C9-4C95-B1D3-886D83AE8CFA}"/>
              </a:ext>
            </a:extLst>
          </p:cNvPr>
          <p:cNvSpPr/>
          <p:nvPr/>
        </p:nvSpPr>
        <p:spPr>
          <a:xfrm>
            <a:off x="7242624" y="3856925"/>
            <a:ext cx="2236510" cy="584775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电子的自旋</a:t>
            </a:r>
            <a:endParaRPr lang="zh-CN" altLang="en-US" sz="3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DA45DE-48A5-43F0-96D4-36251C840EE6}"/>
              </a:ext>
            </a:extLst>
          </p:cNvPr>
          <p:cNvSpPr/>
          <p:nvPr/>
        </p:nvSpPr>
        <p:spPr>
          <a:xfrm>
            <a:off x="2155037" y="4964001"/>
            <a:ext cx="8290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9900CC"/>
                </a:solidFill>
              </a:rPr>
              <a:t>5. </a:t>
            </a:r>
            <a:r>
              <a:rPr lang="zh-CN" altLang="en-US" sz="3200" b="1" dirty="0">
                <a:solidFill>
                  <a:srgbClr val="FF0000"/>
                </a:solidFill>
              </a:rPr>
              <a:t>电子的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自旋量子数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，</a:t>
            </a:r>
            <a:r>
              <a:rPr lang="zh-CN" altLang="en-US" sz="3200" b="1" dirty="0">
                <a:solidFill>
                  <a:srgbClr val="008000"/>
                </a:solidFill>
              </a:rPr>
              <a:t>自旋角动量大小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8000"/>
                </a:solidFill>
              </a:rPr>
              <a:t>，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自旋</a:t>
            </a:r>
            <a:r>
              <a:rPr lang="zh-CN" altLang="en-US" sz="3200" b="1" dirty="0">
                <a:solidFill>
                  <a:srgbClr val="0000FF"/>
                </a:solidFill>
              </a:rPr>
              <a:t>磁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量子数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，</a:t>
            </a:r>
            <a:r>
              <a:rPr lang="zh-CN" altLang="en-US" sz="3200" b="1" dirty="0">
                <a:solidFill>
                  <a:srgbClr val="9900CC"/>
                </a:solidFill>
              </a:rPr>
              <a:t>自旋角动量在外磁场方向投影</a:t>
            </a:r>
            <a:r>
              <a:rPr kumimoji="1" lang="en-US" altLang="zh-CN" sz="3200" b="1" dirty="0">
                <a:solidFill>
                  <a:srgbClr val="9900CC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9900CC"/>
                </a:solidFill>
              </a:rPr>
              <a:t>。</a:t>
            </a:r>
            <a:endParaRPr lang="zh-CN" altLang="en-US" sz="3200" b="1" dirty="0">
              <a:solidFill>
                <a:srgbClr val="9900CC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5EFDB9F-015A-4F53-8D1B-D6E0E7EF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80378"/>
              </p:ext>
            </p:extLst>
          </p:nvPr>
        </p:nvGraphicFramePr>
        <p:xfrm>
          <a:off x="6109447" y="4574048"/>
          <a:ext cx="885055" cy="9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9447" y="4574048"/>
                        <a:ext cx="885055" cy="9460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0A5CE2BB-02F7-441D-B16B-C7CB75C01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37195"/>
              </p:ext>
            </p:extLst>
          </p:nvPr>
        </p:nvGraphicFramePr>
        <p:xfrm>
          <a:off x="2806754" y="5321270"/>
          <a:ext cx="1304073" cy="8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5" imgW="552569" imgH="361981" progId="Equation.3">
                  <p:embed/>
                </p:oleObj>
              </mc:Choice>
              <mc:Fallback>
                <p:oleObj name="公式" r:id="rId5" imgW="552569" imgH="361981" progId="Equation.3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54" y="5321270"/>
                        <a:ext cx="1304073" cy="820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29B78C2-2A0D-40EE-8AA4-74B1DB6D4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37839"/>
              </p:ext>
            </p:extLst>
          </p:nvPr>
        </p:nvGraphicFramePr>
        <p:xfrm>
          <a:off x="6906316" y="5284476"/>
          <a:ext cx="1052975" cy="81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316" y="5284476"/>
                        <a:ext cx="1052975" cy="812591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1F151CC4-E48C-4328-84FC-6EF0A0407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61439"/>
              </p:ext>
            </p:extLst>
          </p:nvPr>
        </p:nvGraphicFramePr>
        <p:xfrm>
          <a:off x="6109447" y="6051534"/>
          <a:ext cx="1204258" cy="73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9" imgW="647640" imgH="393480" progId="Equation.3">
                  <p:embed/>
                </p:oleObj>
              </mc:Choice>
              <mc:Fallback>
                <p:oleObj name="公式" r:id="rId9" imgW="647640" imgH="39348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47" y="6051534"/>
                        <a:ext cx="1204258" cy="73201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5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4EB16D75-BB20-4E53-8DC7-A68B6907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4" y="861884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</a:t>
            </a:r>
            <a:r>
              <a:rPr lang="zh-CN" altLang="en-US" sz="2800" dirty="0">
                <a:solidFill>
                  <a:srgbClr val="FF0000"/>
                </a:solidFill>
              </a:rPr>
              <a:t>电子自旋</a:t>
            </a:r>
            <a:r>
              <a:rPr lang="zh-CN" altLang="en-US" sz="2800" dirty="0">
                <a:solidFill>
                  <a:srgbClr val="008000"/>
                </a:solidFill>
              </a:rPr>
              <a:t>角动量</a:t>
            </a:r>
            <a:r>
              <a:rPr lang="zh-CN" altLang="en-US" sz="2800" dirty="0">
                <a:solidFill>
                  <a:srgbClr val="0000FF"/>
                </a:solidFill>
              </a:rPr>
              <a:t>空间量子化条件，求</a:t>
            </a:r>
            <a:r>
              <a:rPr lang="zh-CN" altLang="en-US" sz="2800" dirty="0">
                <a:solidFill>
                  <a:srgbClr val="FF0000"/>
                </a:solidFill>
              </a:rPr>
              <a:t>自旋</a:t>
            </a:r>
            <a:r>
              <a:rPr lang="zh-CN" altLang="en-US" sz="2800" dirty="0">
                <a:solidFill>
                  <a:srgbClr val="008000"/>
                </a:solidFill>
              </a:rPr>
              <a:t>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72F39A4-7491-4003-B3F5-191F522474D6}"/>
              </a:ext>
            </a:extLst>
          </p:cNvPr>
          <p:cNvGrpSpPr>
            <a:grpSpLocks/>
          </p:cNvGrpSpPr>
          <p:nvPr/>
        </p:nvGrpSpPr>
        <p:grpSpPr bwMode="auto">
          <a:xfrm>
            <a:off x="6817296" y="2024556"/>
            <a:ext cx="4019550" cy="4343400"/>
            <a:chOff x="3072" y="768"/>
            <a:chExt cx="2532" cy="2736"/>
          </a:xfrm>
        </p:grpSpPr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D6DFCC6C-F4D7-4458-888E-80E531A0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17">
              <a:extLst>
                <a:ext uri="{FF2B5EF4-FFF2-40B4-BE49-F238E27FC236}">
                  <a16:creationId xmlns:a16="http://schemas.microsoft.com/office/drawing/2014/main" id="{05352110-D71C-4A7E-9443-A3D62473C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297"/>
              <a:ext cx="961" cy="1920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C327ECD7-09F7-4FBC-AB40-206B052DE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9208BB55-79F0-4010-ADA0-52D7D1B02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F26B644D-69EF-487F-9A5D-FD6A4CA04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1FC265B9-8257-4F24-8DDB-66A753E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22">
              <a:extLst>
                <a:ext uri="{FF2B5EF4-FFF2-40B4-BE49-F238E27FC236}">
                  <a16:creationId xmlns:a16="http://schemas.microsoft.com/office/drawing/2014/main" id="{3963EEAD-1FC0-4DA1-AD62-F5522B5F3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200"/>
            <a:ext cx="99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公式" r:id="rId3" imgW="552569" imgH="361981" progId="Equation.3">
                    <p:embed/>
                  </p:oleObj>
                </mc:Choice>
                <mc:Fallback>
                  <p:oleObj name="公式" r:id="rId3" imgW="552569" imgH="361981" progId="Equation.3">
                    <p:embed/>
                    <p:pic>
                      <p:nvPicPr>
                        <p:cNvPr id="10" name="Object 22">
                          <a:extLst>
                            <a:ext uri="{FF2B5EF4-FFF2-40B4-BE49-F238E27FC236}">
                              <a16:creationId xmlns:a16="http://schemas.microsoft.com/office/drawing/2014/main" id="{48ADA75D-4BCE-403E-9D11-B92B884E33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00"/>
                          <a:ext cx="99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>
              <a:extLst>
                <a:ext uri="{FF2B5EF4-FFF2-40B4-BE49-F238E27FC236}">
                  <a16:creationId xmlns:a16="http://schemas.microsoft.com/office/drawing/2014/main" id="{0812176A-9B2D-4A60-A18B-EC6D067D45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36"/>
            <a:ext cx="7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公式" r:id="rId5" imgW="533403" imgH="342816" progId="Equation.3">
                    <p:embed/>
                  </p:oleObj>
                </mc:Choice>
                <mc:Fallback>
                  <p:oleObj name="公式" r:id="rId5" imgW="533403" imgH="342816" progId="Equation.3">
                    <p:embed/>
                    <p:pic>
                      <p:nvPicPr>
                        <p:cNvPr id="11" name="Object 23">
                          <a:extLst>
                            <a:ext uri="{FF2B5EF4-FFF2-40B4-BE49-F238E27FC236}">
                              <a16:creationId xmlns:a16="http://schemas.microsoft.com/office/drawing/2014/main" id="{2B19EAB1-505C-4827-A9CD-56665C7C0A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7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>
              <a:extLst>
                <a:ext uri="{FF2B5EF4-FFF2-40B4-BE49-F238E27FC236}">
                  <a16:creationId xmlns:a16="http://schemas.microsoft.com/office/drawing/2014/main" id="{537A970C-4150-49B0-B04C-80BA842D5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00"/>
            <a:ext cx="6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公式" r:id="rId7" imgW="419218" imgH="342816" progId="Equation.3">
                    <p:embed/>
                  </p:oleObj>
                </mc:Choice>
                <mc:Fallback>
                  <p:oleObj name="公式" r:id="rId7" imgW="419218" imgH="342816" progId="Equation.3">
                    <p:embed/>
                    <p:pic>
                      <p:nvPicPr>
                        <p:cNvPr id="12" name="Object 24">
                          <a:extLst>
                            <a:ext uri="{FF2B5EF4-FFF2-40B4-BE49-F238E27FC236}">
                              <a16:creationId xmlns:a16="http://schemas.microsoft.com/office/drawing/2014/main" id="{55FCAC80-4392-4965-B19C-8E93D0C9A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6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>
              <a:extLst>
                <a:ext uri="{FF2B5EF4-FFF2-40B4-BE49-F238E27FC236}">
                  <a16:creationId xmlns:a16="http://schemas.microsoft.com/office/drawing/2014/main" id="{C4FAC442-1B92-4834-8E91-65D190FC8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公式" r:id="rId9" imgW="47510" imgH="76121" progId="Equation.3">
                    <p:embed/>
                  </p:oleObj>
                </mc:Choice>
                <mc:Fallback>
                  <p:oleObj name="公式" r:id="rId9" imgW="47510" imgH="76121" progId="Equation.3">
                    <p:embed/>
                    <p:pic>
                      <p:nvPicPr>
                        <p:cNvPr id="13" name="Object 25">
                          <a:extLst>
                            <a:ext uri="{FF2B5EF4-FFF2-40B4-BE49-F238E27FC236}">
                              <a16:creationId xmlns:a16="http://schemas.microsoft.com/office/drawing/2014/main" id="{48CDEC56-A192-4BC9-B3F0-4E742EB8A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18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F581601E-7486-4474-9B41-32DADE4BB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FC29788C-F017-4867-A571-2C672450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28">
              <a:extLst>
                <a:ext uri="{FF2B5EF4-FFF2-40B4-BE49-F238E27FC236}">
                  <a16:creationId xmlns:a16="http://schemas.microsoft.com/office/drawing/2014/main" id="{1FB1623F-2060-43F2-95C9-996974207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112"/>
            <a:ext cx="2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公式" r:id="rId11" imgW="95289" imgH="114182" progId="Equation.3">
                    <p:embed/>
                  </p:oleObj>
                </mc:Choice>
                <mc:Fallback>
                  <p:oleObj name="公式" r:id="rId11" imgW="95289" imgH="114182" progId="Equation.3">
                    <p:embed/>
                    <p:pic>
                      <p:nvPicPr>
                        <p:cNvPr id="16" name="Object 28">
                          <a:extLst>
                            <a:ext uri="{FF2B5EF4-FFF2-40B4-BE49-F238E27FC236}">
                              <a16:creationId xmlns:a16="http://schemas.microsoft.com/office/drawing/2014/main" id="{C69B3B97-08B1-4CD8-B151-036532F42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2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52E22E65-4C9F-4882-A03E-B389A16B0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6664"/>
              </p:ext>
            </p:extLst>
          </p:nvPr>
        </p:nvGraphicFramePr>
        <p:xfrm>
          <a:off x="564134" y="2470643"/>
          <a:ext cx="49561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3" imgW="1409400" imgH="419040" progId="Equation.DSMT4">
                  <p:embed/>
                </p:oleObj>
              </mc:Choice>
              <mc:Fallback>
                <p:oleObj name="Equation" r:id="rId13" imgW="1409400" imgH="419040" progId="Equation.DSMT4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B7930DD5-7D69-45F6-8011-2D731084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4" y="2470643"/>
                        <a:ext cx="49561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5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78CDE5-70C9-4406-9832-79920F07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759" y="542618"/>
            <a:ext cx="697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</a:rPr>
              <a:t>15. </a:t>
            </a:r>
            <a:r>
              <a:rPr kumimoji="1" lang="zh-CN" altLang="en-US" sz="2800" dirty="0">
                <a:solidFill>
                  <a:srgbClr val="FF0000"/>
                </a:solidFill>
              </a:rPr>
              <a:t>描述原子中电子状态的四个量子数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9067B7-C408-4EC2-8C09-44A04689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485" y="1120468"/>
            <a:ext cx="678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(1) </a:t>
            </a:r>
            <a:r>
              <a:rPr kumimoji="1" lang="zh-CN" altLang="en-US" dirty="0">
                <a:solidFill>
                  <a:srgbClr val="0000FF"/>
                </a:solidFill>
              </a:rPr>
              <a:t>主量子数 </a:t>
            </a:r>
            <a:r>
              <a:rPr kumimoji="1" lang="en-US" altLang="zh-CN" i="1" dirty="0">
                <a:solidFill>
                  <a:srgbClr val="0000FF"/>
                </a:solidFill>
              </a:rPr>
              <a:t>n</a:t>
            </a:r>
            <a:r>
              <a:rPr kumimoji="1" lang="en-US" altLang="zh-CN" dirty="0">
                <a:solidFill>
                  <a:srgbClr val="0000FF"/>
                </a:solidFill>
              </a:rPr>
              <a:t>  ( 1 , 2 , 3, ……)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F27B-9D36-4F40-8621-2EE30A93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696" y="2320618"/>
            <a:ext cx="692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FF"/>
                </a:solidFill>
              </a:rPr>
              <a:t>(2) </a:t>
            </a:r>
            <a:r>
              <a:rPr kumimoji="1" lang="zh-CN" altLang="en-US">
                <a:solidFill>
                  <a:srgbClr val="FF00FF"/>
                </a:solidFill>
              </a:rPr>
              <a:t>角量子数  </a:t>
            </a:r>
            <a:r>
              <a:rPr kumimoji="1" lang="en-US" altLang="zh-CN" i="1">
                <a:solidFill>
                  <a:srgbClr val="FF00FF"/>
                </a:solidFill>
              </a:rPr>
              <a:t>l  </a:t>
            </a:r>
            <a:r>
              <a:rPr kumimoji="1" lang="en-US" altLang="zh-CN">
                <a:solidFill>
                  <a:srgbClr val="FF00FF"/>
                </a:solidFill>
              </a:rPr>
              <a:t>( 0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1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2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……. , </a:t>
            </a:r>
            <a:r>
              <a:rPr kumimoji="1" lang="en-US" altLang="zh-CN" i="1">
                <a:solidFill>
                  <a:srgbClr val="FF00FF"/>
                </a:solidFill>
              </a:rPr>
              <a:t>n </a:t>
            </a:r>
            <a:r>
              <a:rPr kumimoji="1" lang="en-US" altLang="zh-CN">
                <a:solidFill>
                  <a:srgbClr val="FF00FF"/>
                </a:solidFill>
              </a:rPr>
              <a:t>-1 )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2D762C-2E64-4C49-BE08-14F8D9C2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922" y="3563630"/>
            <a:ext cx="729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3300"/>
                </a:solidFill>
              </a:rPr>
              <a:t>(3) </a:t>
            </a:r>
            <a:r>
              <a:rPr kumimoji="1" lang="zh-CN" altLang="en-US" dirty="0">
                <a:solidFill>
                  <a:srgbClr val="CC3300"/>
                </a:solidFill>
              </a:rPr>
              <a:t>磁量子数  </a:t>
            </a:r>
            <a:r>
              <a:rPr kumimoji="1" lang="en-US" altLang="zh-CN" i="1" dirty="0">
                <a:solidFill>
                  <a:srgbClr val="CC3300"/>
                </a:solidFill>
              </a:rPr>
              <a:t>m</a:t>
            </a:r>
            <a:r>
              <a:rPr kumimoji="1" lang="en-US" altLang="zh-CN" i="1" baseline="-20000" dirty="0">
                <a:solidFill>
                  <a:srgbClr val="CC3300"/>
                </a:solidFill>
              </a:rPr>
              <a:t>l  </a:t>
            </a:r>
            <a:r>
              <a:rPr kumimoji="1" lang="en-US" altLang="zh-CN" dirty="0">
                <a:solidFill>
                  <a:srgbClr val="CC3300"/>
                </a:solidFill>
              </a:rPr>
              <a:t>( 0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±1</a:t>
            </a:r>
            <a:r>
              <a:rPr kumimoji="1" lang="zh-CN" altLang="en-US" dirty="0">
                <a:solidFill>
                  <a:srgbClr val="CC3300"/>
                </a:solidFill>
              </a:rPr>
              <a:t>， </a:t>
            </a:r>
            <a:r>
              <a:rPr kumimoji="1" lang="en-US" altLang="zh-CN" dirty="0">
                <a:solidFill>
                  <a:srgbClr val="CC3300"/>
                </a:solidFill>
              </a:rPr>
              <a:t>± 2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……. , ± </a:t>
            </a:r>
            <a:r>
              <a:rPr kumimoji="1" lang="en-US" altLang="zh-CN" i="1" dirty="0">
                <a:solidFill>
                  <a:srgbClr val="CC3300"/>
                </a:solidFill>
              </a:rPr>
              <a:t>l</a:t>
            </a:r>
            <a:r>
              <a:rPr kumimoji="1" lang="en-US" altLang="zh-CN" dirty="0">
                <a:solidFill>
                  <a:srgbClr val="CC3300"/>
                </a:solidFill>
              </a:rPr>
              <a:t> )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6B3151-8492-4D97-A841-09310DC8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147" y="4789180"/>
            <a:ext cx="701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CC00CC"/>
                </a:solidFill>
              </a:rPr>
              <a:t>(4) </a:t>
            </a:r>
            <a:r>
              <a:rPr kumimoji="1" lang="zh-CN" altLang="en-US" dirty="0">
                <a:solidFill>
                  <a:srgbClr val="CC00CC"/>
                </a:solidFill>
              </a:rPr>
              <a:t>自旋磁量子数  </a:t>
            </a:r>
            <a:r>
              <a:rPr kumimoji="1" lang="en-US" altLang="zh-CN" i="1" dirty="0" err="1">
                <a:solidFill>
                  <a:srgbClr val="CC00CC"/>
                </a:solidFill>
              </a:rPr>
              <a:t>m</a:t>
            </a:r>
            <a:r>
              <a:rPr kumimoji="1" lang="en-US" altLang="zh-CN" i="1" baseline="-20000" dirty="0" err="1">
                <a:solidFill>
                  <a:srgbClr val="CC00CC"/>
                </a:solidFill>
              </a:rPr>
              <a:t>s</a:t>
            </a:r>
            <a:r>
              <a:rPr kumimoji="1" lang="en-US" altLang="zh-CN" i="1" baseline="-20000" dirty="0">
                <a:solidFill>
                  <a:srgbClr val="CC00CC"/>
                </a:solidFill>
              </a:rPr>
              <a:t>  </a:t>
            </a:r>
            <a:r>
              <a:rPr kumimoji="1" lang="en-US" altLang="zh-CN" dirty="0">
                <a:solidFill>
                  <a:srgbClr val="CC00CC"/>
                </a:solidFill>
              </a:rPr>
              <a:t>( 1/2 ,  -1/2 )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7DD979-C875-4A1A-AED1-6231E147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310" y="172848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大体上决定了原子能量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317153-0227-463F-A534-B62037145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21" y="2896880"/>
            <a:ext cx="731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决定电子的轨道角动量大小，对能量也有稍许影响。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840FF2B-7261-4A79-879F-93DFC99D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71" y="418593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决定电子轨道角动量空间取向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AEC8E6B-9D2F-49D2-A1C4-3E5A94C2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22" y="5392430"/>
            <a:ext cx="452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决定电子自旋角动量空间取向</a:t>
            </a:r>
          </a:p>
        </p:txBody>
      </p:sp>
    </p:spTree>
    <p:extLst>
      <p:ext uri="{BB962C8B-B14F-4D97-AF65-F5344CB8AC3E}">
        <p14:creationId xmlns:p14="http://schemas.microsoft.com/office/powerpoint/2010/main" val="923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CA5B90CC-9AF3-41BC-8E9A-F05B3686252C}"/>
              </a:ext>
            </a:extLst>
          </p:cNvPr>
          <p:cNvGrpSpPr>
            <a:grpSpLocks/>
          </p:cNvGrpSpPr>
          <p:nvPr/>
        </p:nvGrpSpPr>
        <p:grpSpPr bwMode="auto">
          <a:xfrm>
            <a:off x="4991598" y="4975224"/>
            <a:ext cx="4197350" cy="603250"/>
            <a:chOff x="335" y="3052"/>
            <a:chExt cx="2644" cy="380"/>
          </a:xfrm>
        </p:grpSpPr>
        <p:sp>
          <p:nvSpPr>
            <p:cNvPr id="3" name="Text Box 24">
              <a:extLst>
                <a:ext uri="{FF2B5EF4-FFF2-40B4-BE49-F238E27FC236}">
                  <a16:creationId xmlns:a16="http://schemas.microsoft.com/office/drawing/2014/main" id="{55BADC60-6D8C-413C-A1E9-E6F338A53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4" name="Object 25">
              <a:extLst>
                <a:ext uri="{FF2B5EF4-FFF2-40B4-BE49-F238E27FC236}">
                  <a16:creationId xmlns:a16="http://schemas.microsoft.com/office/drawing/2014/main" id="{529F7F64-D4CB-4346-BD3C-D35C0429F8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公式" r:id="rId3" imgW="660113" imgH="203112" progId="Equation.3">
                    <p:embed/>
                  </p:oleObj>
                </mc:Choice>
                <mc:Fallback>
                  <p:oleObj name="公式" r:id="rId3" imgW="660113" imgH="203112" progId="Equation.3">
                    <p:embed/>
                    <p:pic>
                      <p:nvPicPr>
                        <p:cNvPr id="38" name="Object 25">
                          <a:extLst>
                            <a:ext uri="{FF2B5EF4-FFF2-40B4-BE49-F238E27FC236}">
                              <a16:creationId xmlns:a16="http://schemas.microsoft.com/office/drawing/2014/main" id="{C7AE9DAD-FC6F-43C7-8E1B-17EF7BBA2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867A7FD6-7721-4E82-8049-E2A62D0FEF70}"/>
              </a:ext>
            </a:extLst>
          </p:cNvPr>
          <p:cNvGrpSpPr>
            <a:grpSpLocks/>
          </p:cNvGrpSpPr>
          <p:nvPr/>
        </p:nvGrpSpPr>
        <p:grpSpPr bwMode="auto">
          <a:xfrm>
            <a:off x="5009060" y="5580064"/>
            <a:ext cx="5487988" cy="612775"/>
            <a:chOff x="346" y="3433"/>
            <a:chExt cx="3457" cy="386"/>
          </a:xfrm>
        </p:grpSpPr>
        <p:sp>
          <p:nvSpPr>
            <p:cNvPr id="6" name="Text Box 27">
              <a:extLst>
                <a:ext uri="{FF2B5EF4-FFF2-40B4-BE49-F238E27FC236}">
                  <a16:creationId xmlns:a16="http://schemas.microsoft.com/office/drawing/2014/main" id="{C798F639-9528-4992-BA38-95A522580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7" name="Object 28">
              <a:extLst>
                <a:ext uri="{FF2B5EF4-FFF2-40B4-BE49-F238E27FC236}">
                  <a16:creationId xmlns:a16="http://schemas.microsoft.com/office/drawing/2014/main" id="{C1DC34E4-5763-4972-A25A-2CC00306D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公式" r:id="rId5" imgW="1091726" imgH="203112" progId="Equation.3">
                    <p:embed/>
                  </p:oleObj>
                </mc:Choice>
                <mc:Fallback>
                  <p:oleObj name="公式" r:id="rId5" imgW="1091726" imgH="203112" progId="Equation.3">
                    <p:embed/>
                    <p:pic>
                      <p:nvPicPr>
                        <p:cNvPr id="41" name="Object 28">
                          <a:extLst>
                            <a:ext uri="{FF2B5EF4-FFF2-40B4-BE49-F238E27FC236}">
                              <a16:creationId xmlns:a16="http://schemas.microsoft.com/office/drawing/2014/main" id="{49407AAE-0D1F-4DEF-BF1E-299548114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9BA4BC12-1625-45BC-9B96-DF5EF97EEE08}"/>
              </a:ext>
            </a:extLst>
          </p:cNvPr>
          <p:cNvGrpSpPr>
            <a:grpSpLocks/>
          </p:cNvGrpSpPr>
          <p:nvPr/>
        </p:nvGrpSpPr>
        <p:grpSpPr bwMode="auto">
          <a:xfrm>
            <a:off x="4394672" y="6189663"/>
            <a:ext cx="7032626" cy="668337"/>
            <a:chOff x="-57" y="3743"/>
            <a:chExt cx="4430" cy="421"/>
          </a:xfrm>
        </p:grpSpPr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4EE75B7D-C1BE-4E1F-9BDE-3D5C81AE0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" y="374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10" name="Object 31">
              <a:extLst>
                <a:ext uri="{FF2B5EF4-FFF2-40B4-BE49-F238E27FC236}">
                  <a16:creationId xmlns:a16="http://schemas.microsoft.com/office/drawing/2014/main" id="{3BD4BB02-F414-483B-B3FE-B8EF38BEB6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635116"/>
                </p:ext>
              </p:extLst>
            </p:nvPr>
          </p:nvGraphicFramePr>
          <p:xfrm>
            <a:off x="1064" y="3745"/>
            <a:ext cx="330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7" imgW="1803240" imgH="228600" progId="Equation.DSMT4">
                    <p:embed/>
                  </p:oleObj>
                </mc:Choice>
                <mc:Fallback>
                  <p:oleObj name="Equation" r:id="rId7" imgW="1803240" imgH="228600" progId="Equation.DSMT4">
                    <p:embed/>
                    <p:pic>
                      <p:nvPicPr>
                        <p:cNvPr id="44" name="Object 31">
                          <a:extLst>
                            <a:ext uri="{FF2B5EF4-FFF2-40B4-BE49-F238E27FC236}">
                              <a16:creationId xmlns:a16="http://schemas.microsoft.com/office/drawing/2014/main" id="{7D4C6647-ADA9-49D3-8F15-B1AFC84B6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3745"/>
                          <a:ext cx="3309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02D17978-CA48-435A-9D00-56FF4152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74" y="1992368"/>
            <a:ext cx="8050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时能量的测量值为     的概率为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1DC90796-79D7-4C69-9D1E-0A313CAC7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13036"/>
              </p:ext>
            </p:extLst>
          </p:nvPr>
        </p:nvGraphicFramePr>
        <p:xfrm>
          <a:off x="5416721" y="2021377"/>
          <a:ext cx="420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A93809B6-F50C-41E4-A3EC-3DD6B488A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721" y="2021377"/>
                        <a:ext cx="420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92220B9-A75C-4567-B1EB-703D466F7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59767"/>
              </p:ext>
            </p:extLst>
          </p:nvPr>
        </p:nvGraphicFramePr>
        <p:xfrm>
          <a:off x="8232579" y="1849438"/>
          <a:ext cx="1952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1" imgW="685800" imgH="419040" progId="Equation.DSMT4">
                  <p:embed/>
                </p:oleObj>
              </mc:Choice>
              <mc:Fallback>
                <p:oleObj name="Equation" r:id="rId11" imgW="68580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22A7A58-9A5F-4EC1-8C91-4D38FA517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579" y="1849438"/>
                        <a:ext cx="19526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13E053B2-A6DB-4E3C-B0BE-A00B5B8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02" y="2835310"/>
            <a:ext cx="8510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角动量平方</a:t>
            </a:r>
            <a:r>
              <a:rPr lang="zh-CN" altLang="en-US" sz="2800" b="1" dirty="0">
                <a:solidFill>
                  <a:srgbClr val="FF00FF"/>
                </a:solidFill>
              </a:rPr>
              <a:t>的测量值为                的概率为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0248CBD2-8F7F-460B-9B16-1CBAD2679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1114"/>
              </p:ext>
            </p:extLst>
          </p:nvPr>
        </p:nvGraphicFramePr>
        <p:xfrm>
          <a:off x="6597354" y="2919910"/>
          <a:ext cx="1233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6BEC5223-70C1-45A7-B308-3785801B6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354" y="2919910"/>
                        <a:ext cx="1233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040AAB5-A139-42CC-AB59-DB60ABE91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39393"/>
              </p:ext>
            </p:extLst>
          </p:nvPr>
        </p:nvGraphicFramePr>
        <p:xfrm>
          <a:off x="10101286" y="2717050"/>
          <a:ext cx="1952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5" imgW="685800" imgH="419040" progId="Equation.DSMT4">
                  <p:embed/>
                </p:oleObj>
              </mc:Choice>
              <mc:Fallback>
                <p:oleObj name="Equation" r:id="rId15" imgW="6858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C60E702-79B1-43AC-832F-4DF480DB7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86" y="2717050"/>
                        <a:ext cx="19526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AD423352-51D6-4B14-BB5F-84AC6ACC8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8839"/>
              </p:ext>
            </p:extLst>
          </p:nvPr>
        </p:nvGraphicFramePr>
        <p:xfrm>
          <a:off x="1654347" y="185457"/>
          <a:ext cx="59991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7" imgW="2095200" imgH="469800" progId="Equation.DSMT4">
                  <p:embed/>
                </p:oleObj>
              </mc:Choice>
              <mc:Fallback>
                <p:oleObj name="Equation" r:id="rId17" imgW="2095200" imgH="46980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21946851-673B-4B57-8569-2E1886BC0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347" y="185457"/>
                        <a:ext cx="59991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>
            <a:extLst>
              <a:ext uri="{FF2B5EF4-FFF2-40B4-BE49-F238E27FC236}">
                <a16:creationId xmlns:a16="http://schemas.microsoft.com/office/drawing/2014/main" id="{FB113206-4B62-448E-BCC0-0CEFE2A74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75" y="3777917"/>
            <a:ext cx="8510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FF"/>
                </a:solidFill>
              </a:rPr>
              <a:t>时刻 </a:t>
            </a:r>
            <a:r>
              <a:rPr lang="en-US" altLang="zh-CN" sz="2800" b="1" dirty="0">
                <a:solidFill>
                  <a:srgbClr val="FF00FF"/>
                </a:solidFill>
              </a:rPr>
              <a:t>t  </a:t>
            </a:r>
            <a:r>
              <a:rPr lang="zh-CN" altLang="en-US" sz="2800" b="1" dirty="0">
                <a:solidFill>
                  <a:srgbClr val="FF00FF"/>
                </a:solidFill>
              </a:rPr>
              <a:t>时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角动量分量   </a:t>
            </a:r>
            <a:r>
              <a:rPr lang="zh-CN" altLang="en-US" sz="2800" b="1" dirty="0">
                <a:solidFill>
                  <a:srgbClr val="FF00FF"/>
                </a:solidFill>
              </a:rPr>
              <a:t>的测量值为           的概率为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00D6672-44B0-4069-ADCC-D4CD8D260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10425"/>
              </p:ext>
            </p:extLst>
          </p:nvPr>
        </p:nvGraphicFramePr>
        <p:xfrm>
          <a:off x="6948192" y="3782344"/>
          <a:ext cx="5889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9" imgW="266400" imgH="228600" progId="Equation.DSMT4">
                  <p:embed/>
                </p:oleObj>
              </mc:Choice>
              <mc:Fallback>
                <p:oleObj name="Equation" r:id="rId19" imgW="26640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0248CBD2-8F7F-460B-9B16-1CBAD2679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92" y="3782344"/>
                        <a:ext cx="5889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2899FC7-A845-4F42-94F4-3B63E660B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41272"/>
              </p:ext>
            </p:extLst>
          </p:nvPr>
        </p:nvGraphicFramePr>
        <p:xfrm>
          <a:off x="9968950" y="3817938"/>
          <a:ext cx="1193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21" imgW="419040" imgH="317160" progId="Equation.DSMT4">
                  <p:embed/>
                </p:oleObj>
              </mc:Choice>
              <mc:Fallback>
                <p:oleObj name="Equation" r:id="rId21" imgW="419040" imgH="3171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040AAB5-A139-42CC-AB59-DB60ABE91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8950" y="3817938"/>
                        <a:ext cx="11938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483EFEC6-0F43-4BDC-A2EB-D70238041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43907"/>
              </p:ext>
            </p:extLst>
          </p:nvPr>
        </p:nvGraphicFramePr>
        <p:xfrm>
          <a:off x="4518025" y="3819525"/>
          <a:ext cx="3921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000D6672-44B0-4069-ADCC-D4CD8D26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819525"/>
                        <a:ext cx="3921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E1F82CD-E89F-4630-9CA5-DCBEC8396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44404"/>
              </p:ext>
            </p:extLst>
          </p:nvPr>
        </p:nvGraphicFramePr>
        <p:xfrm>
          <a:off x="8685457" y="324260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25" imgW="901440" imgH="419040" progId="Equation.DSMT4">
                  <p:embed/>
                </p:oleObj>
              </mc:Choice>
              <mc:Fallback>
                <p:oleObj name="Equation" r:id="rId25" imgW="90144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789FB7E-73C9-48C5-8078-88FB7F6DA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457" y="324260"/>
                        <a:ext cx="256698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6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>
            <a:extLst>
              <a:ext uri="{FF2B5EF4-FFF2-40B4-BE49-F238E27FC236}">
                <a16:creationId xmlns:a16="http://schemas.microsoft.com/office/drawing/2014/main" id="{7CA11836-1AE2-4652-8A49-69D0A222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888397"/>
            <a:ext cx="74104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FF"/>
                </a:solidFill>
              </a:rPr>
              <a:t>在同一原子中，不可能有两个或两个以上的电子具有完全相同的四个量子数（即处于完全相同的状态）。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37E79724-F20C-4A5C-8E0E-7CB4A2FB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979" y="321659"/>
            <a:ext cx="41036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泡利不相容原理</a:t>
            </a:r>
            <a:r>
              <a:rPr lang="zh-CN" altLang="en-US" sz="2800" b="0" dirty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ea typeface="华文楷体" panose="02010600040101010101" pitchFamily="2" charset="-122"/>
              </a:rPr>
              <a:t>       </a:t>
            </a:r>
            <a:endParaRPr lang="zh-CN" altLang="en-US" sz="2800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D840B-53E8-4FC1-8A50-EA0AB6C7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95" y="3461206"/>
            <a:ext cx="4782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8. </a:t>
            </a:r>
            <a:r>
              <a:rPr lang="zh-CN" altLang="en-US" b="1">
                <a:solidFill>
                  <a:srgbClr val="9900CC"/>
                </a:solidFill>
              </a:rPr>
              <a:t>在主量子数</a:t>
            </a:r>
            <a:r>
              <a:rPr lang="en-US" altLang="zh-CN" b="1" i="1">
                <a:solidFill>
                  <a:srgbClr val="9900CC"/>
                </a:solidFill>
              </a:rPr>
              <a:t>n</a:t>
            </a:r>
            <a:r>
              <a:rPr lang="en-US" altLang="zh-CN" b="1">
                <a:solidFill>
                  <a:srgbClr val="9900CC"/>
                </a:solidFill>
              </a:rPr>
              <a:t> =2</a:t>
            </a:r>
            <a:r>
              <a:rPr lang="zh-CN" altLang="en-US" b="1">
                <a:solidFill>
                  <a:srgbClr val="9900CC"/>
                </a:solidFill>
              </a:rPr>
              <a:t>，自旋磁量子数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B5BD79-8CB3-45D2-8345-CD927555E1ED}"/>
              </a:ext>
            </a:extLst>
          </p:cNvPr>
          <p:cNvGrpSpPr>
            <a:grpSpLocks/>
          </p:cNvGrpSpPr>
          <p:nvPr/>
        </p:nvGrpSpPr>
        <p:grpSpPr bwMode="auto">
          <a:xfrm>
            <a:off x="1784545" y="3318976"/>
            <a:ext cx="8369300" cy="1252537"/>
            <a:chOff x="204" y="119"/>
            <a:chExt cx="5272" cy="789"/>
          </a:xfrm>
        </p:grpSpPr>
        <p:graphicFrame>
          <p:nvGraphicFramePr>
            <p:cNvPr id="8" name="Object 2">
              <a:extLst>
                <a:ext uri="{FF2B5EF4-FFF2-40B4-BE49-F238E27FC236}">
                  <a16:creationId xmlns:a16="http://schemas.microsoft.com/office/drawing/2014/main" id="{2D975BC1-4EEC-4AA2-8600-B0721DCEF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19"/>
            <a:ext cx="63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公式" r:id="rId3" imgW="482391" imgH="393529" progId="Equation.3">
                    <p:embed/>
                  </p:oleObj>
                </mc:Choice>
                <mc:Fallback>
                  <p:oleObj name="公式" r:id="rId3" imgW="482391" imgH="393529" progId="Equation.3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9"/>
                          <a:ext cx="63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8F774B87-C264-4379-9820-E4054900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617"/>
              <a:ext cx="5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CC"/>
                  </a:solidFill>
                </a:rPr>
                <a:t>的量子态中，能够填充的最大电子数是</a:t>
              </a:r>
              <a:r>
                <a:rPr lang="en-US" altLang="zh-CN" b="1">
                  <a:solidFill>
                    <a:srgbClr val="9900CC"/>
                  </a:solidFill>
                </a:rPr>
                <a:t>_________________</a:t>
              </a:r>
              <a:r>
                <a:rPr lang="zh-CN" altLang="en-US" b="1">
                  <a:solidFill>
                    <a:srgbClr val="9900CC"/>
                  </a:solidFill>
                </a:rPr>
                <a:t>．</a:t>
              </a:r>
            </a:p>
          </p:txBody>
        </p:sp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65BC0543-B76F-4970-BB67-F65165F1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645" y="38222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4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74920E3D-24C1-4F26-8383-2489DD54E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83011"/>
              </p:ext>
            </p:extLst>
          </p:nvPr>
        </p:nvGraphicFramePr>
        <p:xfrm>
          <a:off x="2071884" y="4542938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84" y="4542938"/>
                        <a:ext cx="158432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ECB50E1F-BCC4-45C0-B4D8-ED2B8189B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10955"/>
              </p:ext>
            </p:extLst>
          </p:nvPr>
        </p:nvGraphicFramePr>
        <p:xfrm>
          <a:off x="6248596" y="4542938"/>
          <a:ext cx="1527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公式" r:id="rId7" imgW="672808" imgH="393529" progId="Equation.3">
                  <p:embed/>
                </p:oleObj>
              </mc:Choice>
              <mc:Fallback>
                <p:oleObj name="公式" r:id="rId7" imgW="672808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596" y="4542938"/>
                        <a:ext cx="152717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38562E6A-750B-4D01-9D2D-8FDB84D23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16628"/>
              </p:ext>
            </p:extLst>
          </p:nvPr>
        </p:nvGraphicFramePr>
        <p:xfrm>
          <a:off x="4161033" y="4542938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公式" r:id="rId9" imgW="748975" imgH="393529" progId="Equation.3">
                  <p:embed/>
                </p:oleObj>
              </mc:Choice>
              <mc:Fallback>
                <p:oleObj name="公式" r:id="rId9" imgW="748975" imgH="393529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033" y="4542938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52B47A9-7122-41D4-A2F5-AAAD4A2D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349921"/>
              </p:ext>
            </p:extLst>
          </p:nvPr>
        </p:nvGraphicFramePr>
        <p:xfrm>
          <a:off x="8120258" y="4542938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公式" r:id="rId11" imgW="748975" imgH="393529" progId="Equation.3">
                  <p:embed/>
                </p:oleObj>
              </mc:Choice>
              <mc:Fallback>
                <p:oleObj name="公式" r:id="rId11" imgW="748975" imgH="393529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258" y="4542938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9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2950A-5970-41A5-8202-09A3AE00483A}"/>
              </a:ext>
            </a:extLst>
          </p:cNvPr>
          <p:cNvSpPr/>
          <p:nvPr/>
        </p:nvSpPr>
        <p:spPr>
          <a:xfrm>
            <a:off x="2380349" y="768611"/>
            <a:ext cx="4848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填空：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原子电子运动状态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56350DEA-41EE-470B-82E1-45C487EB3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313" y="768611"/>
            <a:ext cx="3074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CC3300"/>
                </a:solidFill>
              </a:rPr>
              <a:t>（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n, l, m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l 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, </a:t>
            </a:r>
            <a:r>
              <a:rPr kumimoji="1" lang="en-US" altLang="zh-CN" sz="32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3200" i="1" baseline="-25000" dirty="0" err="1">
                <a:solidFill>
                  <a:srgbClr val="CC3300"/>
                </a:solidFill>
              </a:rPr>
              <a:t>s</a:t>
            </a:r>
            <a:r>
              <a:rPr kumimoji="1" lang="zh-CN" altLang="en-US" sz="3200" dirty="0">
                <a:solidFill>
                  <a:srgbClr val="CC3300"/>
                </a:solidFill>
              </a:rPr>
              <a:t>）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87B3CCF-C873-4637-A9BA-0D04C04B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49" y="3542847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___, </a:t>
            </a:r>
            <a:r>
              <a:rPr kumimoji="1" lang="en-US" altLang="zh-CN" sz="3200" dirty="0">
                <a:solidFill>
                  <a:srgbClr val="009900"/>
                </a:solidFill>
              </a:rPr>
              <a:t>-1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sym typeface="Symbol" panose="05050102010706020507" pitchFamily="18" charset="2"/>
              </a:rPr>
              <a:t>-</a:t>
            </a:r>
            <a:r>
              <a:rPr kumimoji="1" lang="en-US" altLang="zh-CN" sz="3200" dirty="0">
                <a:solidFill>
                  <a:srgbClr val="FF00FF"/>
                </a:solidFill>
              </a:rPr>
              <a:t>1/2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1BF7BE3-461A-4B5B-94AE-072DF9A4E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64" y="4406004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0,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</a:rPr>
              <a:t>1/2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19735C1-3337-431E-818F-B448BA886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09" y="526916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0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____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5344F34-CF53-4DA2-A645-CC75F517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268491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___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____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21D297-2C73-4942-8056-CCFAC9351D62}"/>
              </a:ext>
            </a:extLst>
          </p:cNvPr>
          <p:cNvSpPr/>
          <p:nvPr/>
        </p:nvSpPr>
        <p:spPr>
          <a:xfrm>
            <a:off x="2400718" y="1407892"/>
            <a:ext cx="2897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/>
              <a:t>n=</a:t>
            </a:r>
            <a:r>
              <a:rPr lang="en-US" altLang="zh-CN" sz="3200" b="1" dirty="0"/>
              <a:t>1,2,3,4,</a:t>
            </a:r>
            <a:r>
              <a:rPr lang="en-US" altLang="zh-CN" sz="3200" b="1" i="1" dirty="0">
                <a:cs typeface="Times New Roman" panose="02020603050405020304" pitchFamily="18" charset="0"/>
              </a:rPr>
              <a:t>…</a:t>
            </a:r>
            <a:endParaRPr lang="zh-CN" altLang="en-US" sz="32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C478A-54CE-4479-B15F-1C1FBC9986C1}"/>
              </a:ext>
            </a:extLst>
          </p:cNvPr>
          <p:cNvSpPr/>
          <p:nvPr/>
        </p:nvSpPr>
        <p:spPr>
          <a:xfrm>
            <a:off x="5206391" y="1387183"/>
            <a:ext cx="3725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 = 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0, 1, 2,…, (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n-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1)</a:t>
            </a:r>
            <a:endParaRPr kumimoji="1" lang="en-US" altLang="zh-CN" sz="32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4AE4F5-E2F0-47E8-A175-7CEDDDF60984}"/>
              </a:ext>
            </a:extLst>
          </p:cNvPr>
          <p:cNvSpPr/>
          <p:nvPr/>
        </p:nvSpPr>
        <p:spPr>
          <a:xfrm>
            <a:off x="2400717" y="2100136"/>
            <a:ext cx="424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0000FF"/>
                </a:solidFill>
              </a:rPr>
              <a:t>m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=0,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1,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2, …,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C0D215-EEEF-421B-93BF-2D59C4941A7D}"/>
              </a:ext>
            </a:extLst>
          </p:cNvPr>
          <p:cNvSpPr/>
          <p:nvPr/>
        </p:nvSpPr>
        <p:spPr>
          <a:xfrm>
            <a:off x="6911771" y="2100135"/>
            <a:ext cx="1995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i="1" dirty="0" err="1">
                <a:solidFill>
                  <a:srgbClr val="009900"/>
                </a:solidFill>
              </a:rPr>
              <a:t>m</a:t>
            </a:r>
            <a:r>
              <a:rPr kumimoji="1" lang="en-US" altLang="zh-CN" sz="3200" b="1" i="1" baseline="-25000" dirty="0" err="1">
                <a:solidFill>
                  <a:srgbClr val="009900"/>
                </a:solidFill>
              </a:rPr>
              <a:t>s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=</a:t>
            </a:r>
            <a:r>
              <a:rPr kumimoji="1" lang="en-US" altLang="zh-CN" sz="3200" b="1" dirty="0">
                <a:solidFill>
                  <a:srgbClr val="0099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1/2</a:t>
            </a:r>
            <a:endParaRPr lang="zh-CN" altLang="en-US" sz="3200" b="1" dirty="0">
              <a:solidFill>
                <a:srgbClr val="009900"/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C9676B3-E4D9-4525-A9E6-B787811C4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6132318"/>
            <a:ext cx="466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4</a:t>
            </a:r>
            <a:r>
              <a:rPr kumimoji="1" lang="en-US" altLang="zh-CN" sz="3200" dirty="0">
                <a:solidFill>
                  <a:srgbClr val="0000FF"/>
                </a:solidFill>
              </a:rPr>
              <a:t>, 1,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 _____</a:t>
            </a:r>
            <a:r>
              <a:rPr kumimoji="1" lang="en-US" altLang="zh-CN" sz="3200" dirty="0">
                <a:solidFill>
                  <a:srgbClr val="0000FF"/>
                </a:solidFill>
              </a:rPr>
              <a:t> 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_____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6E38B7CD-5BE7-46EE-AD8D-3CC50D0E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51" y="10531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dirty="0"/>
          </a:p>
        </p:txBody>
      </p:sp>
      <p:pic>
        <p:nvPicPr>
          <p:cNvPr id="14" name="Picture 24" descr="4C70BBA977B88F3DF7393CB7443DAF2A">
            <a:extLst>
              <a:ext uri="{FF2B5EF4-FFF2-40B4-BE49-F238E27FC236}">
                <a16:creationId xmlns:a16="http://schemas.microsoft.com/office/drawing/2014/main" id="{6F86134E-9878-4BBD-BD48-72BDDF1497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41" y="1283776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252868-DBA2-475D-A9BF-9BA00C5486BD}"/>
              </a:ext>
            </a:extLst>
          </p:cNvPr>
          <p:cNvSpPr/>
          <p:nvPr/>
        </p:nvSpPr>
        <p:spPr>
          <a:xfrm>
            <a:off x="3698390" y="276282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E873C3-3A60-4FBF-A5B8-229983E9B303}"/>
              </a:ext>
            </a:extLst>
          </p:cNvPr>
          <p:cNvSpPr/>
          <p:nvPr/>
        </p:nvSpPr>
        <p:spPr>
          <a:xfrm>
            <a:off x="4620851" y="27261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98BA71-C61B-428B-89A5-C71B3F5C9CCE}"/>
              </a:ext>
            </a:extLst>
          </p:cNvPr>
          <p:cNvSpPr/>
          <p:nvPr/>
        </p:nvSpPr>
        <p:spPr>
          <a:xfrm>
            <a:off x="3698390" y="356483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516E25-63BE-48A1-BAEF-E8E2AE8DACF8}"/>
              </a:ext>
            </a:extLst>
          </p:cNvPr>
          <p:cNvSpPr/>
          <p:nvPr/>
        </p:nvSpPr>
        <p:spPr>
          <a:xfrm>
            <a:off x="4340349" y="443678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D2A20F-A98E-44E4-ABDC-BEF4A937FF2F}"/>
              </a:ext>
            </a:extLst>
          </p:cNvPr>
          <p:cNvSpPr/>
          <p:nvPr/>
        </p:nvSpPr>
        <p:spPr>
          <a:xfrm>
            <a:off x="4550439" y="5238383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1/2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1AC247-75B9-44EE-9CC2-29C11D95D0C9}"/>
              </a:ext>
            </a:extLst>
          </p:cNvPr>
          <p:cNvSpPr/>
          <p:nvPr/>
        </p:nvSpPr>
        <p:spPr>
          <a:xfrm>
            <a:off x="4008815" y="6093288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0, </a:t>
            </a:r>
            <a:r>
              <a:rPr kumimoji="1" lang="en-US" altLang="zh-CN" sz="28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b="1" dirty="0">
                <a:solidFill>
                  <a:srgbClr val="FF00FF"/>
                </a:solidFill>
              </a:rPr>
              <a:t>1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6A046B-8DAC-4DAB-A970-1E596EA4648F}"/>
              </a:ext>
            </a:extLst>
          </p:cNvPr>
          <p:cNvSpPr/>
          <p:nvPr/>
        </p:nvSpPr>
        <p:spPr>
          <a:xfrm>
            <a:off x="5216192" y="6062511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C00000"/>
                </a:solidFill>
              </a:rPr>
              <a:t>1/2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7EDE1-1DC6-47EF-924B-43A54267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23592"/>
            <a:ext cx="24658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氢原子的</a:t>
            </a:r>
            <a:r>
              <a:rPr lang="zh-CN" altLang="en-US" sz="2800" b="1" dirty="0">
                <a:solidFill>
                  <a:srgbClr val="009900"/>
                </a:solidFill>
              </a:rPr>
              <a:t>哈密顿算符可以写成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BB8C7A05-92C4-4715-9081-7DE83865C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69585"/>
              </p:ext>
            </p:extLst>
          </p:nvPr>
        </p:nvGraphicFramePr>
        <p:xfrm>
          <a:off x="2760793" y="182651"/>
          <a:ext cx="92138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2438280" imgH="507960" progId="Equation.DSMT4">
                  <p:embed/>
                </p:oleObj>
              </mc:Choice>
              <mc:Fallback>
                <p:oleObj name="Equation" r:id="rId3" imgW="2438280" imgH="50796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643EC16D-A75D-4B9D-A32D-A9E239041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93" y="182651"/>
                        <a:ext cx="92138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5D274554-48E2-4A9A-ADCC-CCE4CBDD8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28544"/>
              </p:ext>
            </p:extLst>
          </p:nvPr>
        </p:nvGraphicFramePr>
        <p:xfrm>
          <a:off x="3118593" y="2183718"/>
          <a:ext cx="2782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736560" imgH="304560" progId="Equation.DSMT4">
                  <p:embed/>
                </p:oleObj>
              </mc:Choice>
              <mc:Fallback>
                <p:oleObj name="Equation" r:id="rId5" imgW="736560" imgH="30456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EA4AF5C0-F7F2-4AB8-B11E-487984DEC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593" y="2183718"/>
                        <a:ext cx="2782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8556A240-7DD0-4DD4-935B-A2CDE1129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04999"/>
              </p:ext>
            </p:extLst>
          </p:nvPr>
        </p:nvGraphicFramePr>
        <p:xfrm>
          <a:off x="7876837" y="1955118"/>
          <a:ext cx="2371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7" imgW="749160" imgH="380880" progId="Equation.DSMT4">
                  <p:embed/>
                </p:oleObj>
              </mc:Choice>
              <mc:Fallback>
                <p:oleObj name="Equation" r:id="rId7" imgW="749160" imgH="380880" progId="Equation.DSMT4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5224A54F-3F71-49E6-9C80-6B305C514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837" y="1955118"/>
                        <a:ext cx="2371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F0A1245-BE0A-458D-AFAF-C46A1300F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26" y="2422170"/>
            <a:ext cx="2187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证明：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17D05752-4F9F-4464-9301-1406E29D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15" y="3482126"/>
            <a:ext cx="30034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力学量完全集为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08FD2AE3-8F17-4110-930F-260654DFA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11696"/>
              </p:ext>
            </p:extLst>
          </p:nvPr>
        </p:nvGraphicFramePr>
        <p:xfrm>
          <a:off x="4129139" y="3206639"/>
          <a:ext cx="18510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9" imgW="558720" imgH="291960" progId="Equation.DSMT4">
                  <p:embed/>
                </p:oleObj>
              </mc:Choice>
              <mc:Fallback>
                <p:oleObj name="Equation" r:id="rId9" imgW="558720" imgH="29196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F3C12BA-23A3-402A-85E3-57CC32E5F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39" y="3206639"/>
                        <a:ext cx="18510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800A91ED-4271-4C75-96DC-8F2FA545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19" y="4958006"/>
            <a:ext cx="2187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</a:rPr>
              <a:t>略。</a:t>
            </a:r>
          </a:p>
        </p:txBody>
      </p:sp>
    </p:spTree>
    <p:extLst>
      <p:ext uri="{BB962C8B-B14F-4D97-AF65-F5344CB8AC3E}">
        <p14:creationId xmlns:p14="http://schemas.microsoft.com/office/powerpoint/2010/main" val="7094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DA8F77B-71A2-498B-9504-BC7EBFFB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3592"/>
            <a:ext cx="27431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氢原子的能量</a:t>
            </a:r>
            <a:r>
              <a:rPr lang="zh-CN" altLang="en-US" sz="2800" b="1" dirty="0">
                <a:solidFill>
                  <a:srgbClr val="FF0000"/>
                </a:solidFill>
              </a:rPr>
              <a:t>本征方程</a:t>
            </a:r>
            <a:r>
              <a:rPr lang="zh-CN" altLang="en-US" sz="2800" b="1" dirty="0">
                <a:solidFill>
                  <a:srgbClr val="009900"/>
                </a:solidFill>
              </a:rPr>
              <a:t>可以写成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54F530B-4C07-453E-BA15-CAD81A00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85" y="1849526"/>
            <a:ext cx="981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</a:rPr>
              <a:t>确定能量本征波函数的径向部分满足的薛定谔方程。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CED95E02-543E-4460-9EB8-E64B97B82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31602"/>
              </p:ext>
            </p:extLst>
          </p:nvPr>
        </p:nvGraphicFramePr>
        <p:xfrm>
          <a:off x="3001638" y="66561"/>
          <a:ext cx="9190361" cy="166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2806560" imgH="583920" progId="Equation.DSMT4">
                  <p:embed/>
                </p:oleObj>
              </mc:Choice>
              <mc:Fallback>
                <p:oleObj name="Equation" r:id="rId3" imgW="2806560" imgH="58392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54CB4907-C383-42D7-B2D0-24124B86D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38" y="66561"/>
                        <a:ext cx="9190361" cy="1661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2D9573B-31FD-450F-B2FE-61DF6DE13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60384"/>
              </p:ext>
            </p:extLst>
          </p:nvPr>
        </p:nvGraphicFramePr>
        <p:xfrm>
          <a:off x="1094920" y="2513685"/>
          <a:ext cx="2782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736560" imgH="304560" progId="Equation.DSMT4">
                  <p:embed/>
                </p:oleObj>
              </mc:Choice>
              <mc:Fallback>
                <p:oleObj name="Equation" r:id="rId5" imgW="736560" imgH="30456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483A4A04-E88C-4DC8-B912-4D4717091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20" y="2513685"/>
                        <a:ext cx="2782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B40E835-2A74-4393-951B-15A0843EB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32636"/>
              </p:ext>
            </p:extLst>
          </p:nvPr>
        </p:nvGraphicFramePr>
        <p:xfrm>
          <a:off x="5037553" y="2383149"/>
          <a:ext cx="2371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7" imgW="749160" imgH="380880" progId="Equation.DSMT4">
                  <p:embed/>
                </p:oleObj>
              </mc:Choice>
              <mc:Fallback>
                <p:oleObj name="Equation" r:id="rId7" imgW="749160" imgH="38088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A9979B38-A924-479F-8A8B-5460CEC8B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553" y="2383149"/>
                        <a:ext cx="2371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058BE714-1444-493B-B8EB-CE83E6E9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03" y="2513685"/>
            <a:ext cx="887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FCC2C005-4398-4B8C-9C32-FF812A137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23295"/>
              </p:ext>
            </p:extLst>
          </p:nvPr>
        </p:nvGraphicFramePr>
        <p:xfrm>
          <a:off x="8370429" y="2500771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9" imgW="1231560" imgH="304560" progId="Equation.DSMT4">
                  <p:embed/>
                </p:oleObj>
              </mc:Choice>
              <mc:Fallback>
                <p:oleObj name="Equation" r:id="rId9" imgW="1231560" imgH="30456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2C712657-D039-470E-B89A-70DA94335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429" y="2500771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extLst>
              <a:ext uri="{FF2B5EF4-FFF2-40B4-BE49-F238E27FC236}">
                <a16:creationId xmlns:a16="http://schemas.microsoft.com/office/drawing/2014/main" id="{EAF0772B-390B-4058-9D10-86B0B762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95" y="3941403"/>
            <a:ext cx="1009338" cy="444394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A87D7A98-06B1-4589-90DF-76EEDE05B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87095"/>
              </p:ext>
            </p:extLst>
          </p:nvPr>
        </p:nvGraphicFramePr>
        <p:xfrm>
          <a:off x="2250398" y="3932871"/>
          <a:ext cx="4797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1" imgW="1790640" imgH="253800" progId="Equation.DSMT4">
                  <p:embed/>
                </p:oleObj>
              </mc:Choice>
              <mc:Fallback>
                <p:oleObj name="Equation" r:id="rId11" imgW="1790640" imgH="253800" progId="Equation.DSMT4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EA150ECC-D3B1-4DD2-82F9-59CCC5E13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98" y="3932871"/>
                        <a:ext cx="47974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extLst>
              <a:ext uri="{FF2B5EF4-FFF2-40B4-BE49-F238E27FC236}">
                <a16:creationId xmlns:a16="http://schemas.microsoft.com/office/drawing/2014/main" id="{4D302C8E-2798-4E8C-98FF-126BC693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64" y="5365171"/>
            <a:ext cx="1009338" cy="444394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DB27E05C-25CC-466A-924C-82E9DBC8C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4121"/>
              </p:ext>
            </p:extLst>
          </p:nvPr>
        </p:nvGraphicFramePr>
        <p:xfrm>
          <a:off x="1740733" y="4911093"/>
          <a:ext cx="89439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3" imgW="3593880" imgH="482400" progId="Equation.DSMT4">
                  <p:embed/>
                </p:oleObj>
              </mc:Choice>
              <mc:Fallback>
                <p:oleObj name="Equation" r:id="rId13" imgW="3593880" imgH="482400" progId="Equation.DSMT4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B9D4B7E9-5B2A-4674-9574-25BADCF6D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733" y="4911093"/>
                        <a:ext cx="89439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2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B07E582-44CE-4975-B7E2-9D9DA837BFA9}"/>
              </a:ext>
            </a:extLst>
          </p:cNvPr>
          <p:cNvGrpSpPr>
            <a:grpSpLocks/>
          </p:cNvGrpSpPr>
          <p:nvPr/>
        </p:nvGrpSpPr>
        <p:grpSpPr bwMode="auto">
          <a:xfrm>
            <a:off x="410839" y="1057362"/>
            <a:ext cx="11423653" cy="1512888"/>
            <a:chOff x="-627" y="926"/>
            <a:chExt cx="7196" cy="953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DA86E412-4B84-460B-B0DE-BB007A27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27" y="926"/>
              <a:ext cx="3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氢原子处于量子态</a:t>
              </a:r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4F0F3943-435B-4EA5-87E0-2CDA6399D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119706"/>
                </p:ext>
              </p:extLst>
            </p:nvPr>
          </p:nvGraphicFramePr>
          <p:xfrm>
            <a:off x="1886" y="933"/>
            <a:ext cx="468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Equation" r:id="rId3" imgW="4178160" imgH="253800" progId="Equation.DSMT4">
                    <p:embed/>
                  </p:oleObj>
                </mc:Choice>
                <mc:Fallback>
                  <p:oleObj name="Equation" r:id="rId3" imgW="4178160" imgH="253800" progId="Equation.DSMT4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30D9D9E8-3634-46B4-AAA8-7A479251B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933"/>
                          <a:ext cx="468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26EF00EE-775D-4242-B273-7A5B8D9A0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1278"/>
              <a:ext cx="680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FF"/>
                  </a:solidFill>
                </a:rPr>
                <a:t>已知基态能为       ，求能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量、</a:t>
              </a:r>
              <a:r>
                <a:rPr lang="zh-CN" altLang="en-US" sz="2800" b="1" dirty="0">
                  <a:solidFill>
                    <a:srgbClr val="FF00FF"/>
                  </a:solidFill>
                </a:rPr>
                <a:t>角动量平方及角动量</a:t>
              </a:r>
              <a:r>
                <a:rPr lang="en-US" altLang="zh-CN" sz="2800" b="1" dirty="0">
                  <a:solidFill>
                    <a:srgbClr val="FF00FF"/>
                  </a:solidFill>
                </a:rPr>
                <a:t>z</a:t>
              </a:r>
              <a:r>
                <a:rPr lang="zh-CN" altLang="en-US" sz="2800" b="1" dirty="0">
                  <a:solidFill>
                    <a:srgbClr val="FF00FF"/>
                  </a:solidFill>
                </a:rPr>
                <a:t>分量的可能值，相应概率和这些量的平均值</a:t>
              </a: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694E7B-0A94-4334-B3EF-A12C99243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393770"/>
              </p:ext>
            </p:extLst>
          </p:nvPr>
        </p:nvGraphicFramePr>
        <p:xfrm>
          <a:off x="1544638" y="2543175"/>
          <a:ext cx="9131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5" imgW="4178160" imgH="253800" progId="Equation.DSMT4">
                  <p:embed/>
                </p:oleObj>
              </mc:Choice>
              <mc:Fallback>
                <p:oleObj name="Equation" r:id="rId5" imgW="41781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9DFA199-99F5-4B40-A1CE-427F1EACD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543175"/>
                        <a:ext cx="9131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58B491-C756-44E7-9CFE-04E75F36E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929360"/>
              </p:ext>
            </p:extLst>
          </p:nvPr>
        </p:nvGraphicFramePr>
        <p:xfrm>
          <a:off x="2454275" y="3281363"/>
          <a:ext cx="25527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7" imgW="1117440" imgH="228600" progId="Equation.DSMT4">
                  <p:embed/>
                </p:oleObj>
              </mc:Choice>
              <mc:Fallback>
                <p:oleObj name="Equation" r:id="rId7" imgW="1117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7191C14-C397-4793-9DB6-147659E85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4275" y="3281363"/>
                        <a:ext cx="255270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9BFEA3-E66E-4C6B-B44A-D5D1BC642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76411"/>
              </p:ext>
            </p:extLst>
          </p:nvPr>
        </p:nvGraphicFramePr>
        <p:xfrm>
          <a:off x="5381625" y="3284538"/>
          <a:ext cx="29289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4B92258-4257-45B3-98C9-E9C0EF06B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1625" y="3284538"/>
                        <a:ext cx="292893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FAD71B6-723B-4837-967A-4FA1387C5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63657"/>
              </p:ext>
            </p:extLst>
          </p:nvPr>
        </p:nvGraphicFramePr>
        <p:xfrm>
          <a:off x="2555357" y="120734"/>
          <a:ext cx="31321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81C3A3FD-268D-475C-A5BE-98E026CF8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57" y="120734"/>
                        <a:ext cx="3132138" cy="7731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A0698F6A-0951-4ADD-9C1B-9E8EF7332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14110"/>
              </p:ext>
            </p:extLst>
          </p:nvPr>
        </p:nvGraphicFramePr>
        <p:xfrm>
          <a:off x="6111230" y="176186"/>
          <a:ext cx="40671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13" imgW="1638000" imgH="266400" progId="Equation.DSMT4">
                  <p:embed/>
                </p:oleObj>
              </mc:Choice>
              <mc:Fallback>
                <p:oleObj name="Equation" r:id="rId13" imgW="1638000" imgH="266400" progId="Equation.DSMT4">
                  <p:embed/>
                  <p:pic>
                    <p:nvPicPr>
                      <p:cNvPr id="10" name="Object 38">
                        <a:extLst>
                          <a:ext uri="{FF2B5EF4-FFF2-40B4-BE49-F238E27FC236}">
                            <a16:creationId xmlns:a16="http://schemas.microsoft.com/office/drawing/2014/main" id="{D99747C6-3496-456E-9A60-176BD75CA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230" y="176186"/>
                        <a:ext cx="4067175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65EE638-1BCC-4894-A8C5-6FAC4607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21781"/>
              </p:ext>
            </p:extLst>
          </p:nvPr>
        </p:nvGraphicFramePr>
        <p:xfrm>
          <a:off x="8582025" y="3303588"/>
          <a:ext cx="3016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7BF4384-9820-4E2A-BBC0-BCFC0F5C4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82025" y="3303588"/>
                        <a:ext cx="30162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AACB7DA-4697-4E14-94C6-73CE8940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89378"/>
              </p:ext>
            </p:extLst>
          </p:nvPr>
        </p:nvGraphicFramePr>
        <p:xfrm>
          <a:off x="2645246" y="3797274"/>
          <a:ext cx="452437" cy="4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B22DFA14-0988-4379-9E5C-3BCA1E307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46" y="3797274"/>
                        <a:ext cx="452437" cy="49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915A97F-4ADA-4AFB-951A-FE0C7D41D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29146"/>
              </p:ext>
            </p:extLst>
          </p:nvPr>
        </p:nvGraphicFramePr>
        <p:xfrm>
          <a:off x="3179938" y="1573113"/>
          <a:ext cx="392112" cy="5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15FB3691-133E-498F-9E3B-A09A224D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938" y="1573113"/>
                        <a:ext cx="392112" cy="5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F1DAF5B0-1945-4055-9E8E-B9694880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1888"/>
              </p:ext>
            </p:extLst>
          </p:nvPr>
        </p:nvGraphicFramePr>
        <p:xfrm>
          <a:off x="4456271" y="3903472"/>
          <a:ext cx="392112" cy="5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7CA669F6-6BA4-41F7-9EC1-DEA75F3BA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271" y="3903472"/>
                        <a:ext cx="392112" cy="5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C26789B5-D59C-4F2D-9F1B-77515E2F5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3270"/>
              </p:ext>
            </p:extLst>
          </p:nvPr>
        </p:nvGraphicFramePr>
        <p:xfrm>
          <a:off x="5859307" y="3850055"/>
          <a:ext cx="1484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21" imgW="672840" imgH="228600" progId="Equation.DSMT4">
                  <p:embed/>
                </p:oleObj>
              </mc:Choice>
              <mc:Fallback>
                <p:oleObj name="Equation" r:id="rId21" imgW="672840" imgH="228600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6B66AF82-1A64-4040-A6F3-64F891AA8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307" y="3850055"/>
                        <a:ext cx="14843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75F9F7FF-2264-4658-A82B-9B584B645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83398"/>
              </p:ext>
            </p:extLst>
          </p:nvPr>
        </p:nvGraphicFramePr>
        <p:xfrm>
          <a:off x="8528050" y="3875088"/>
          <a:ext cx="14843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23" imgW="672840" imgH="228600" progId="Equation.DSMT4">
                  <p:embed/>
                </p:oleObj>
              </mc:Choice>
              <mc:Fallback>
                <p:oleObj name="Equation" r:id="rId23" imgW="672840" imgH="228600" progId="Equation.DSMT4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8E133E82-A4AE-4E71-86E5-D0DEF9EF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0" y="3875088"/>
                        <a:ext cx="14843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7B3376F9-3F17-4BCA-B6DC-610DF2668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68370"/>
              </p:ext>
            </p:extLst>
          </p:nvPr>
        </p:nvGraphicFramePr>
        <p:xfrm>
          <a:off x="2662455" y="4546784"/>
          <a:ext cx="4524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25" imgW="177480" imgH="203040" progId="Equation.DSMT4">
                  <p:embed/>
                </p:oleObj>
              </mc:Choice>
              <mc:Fallback>
                <p:oleObj name="Equation" r:id="rId25" imgW="177480" imgH="203040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EA2BA09E-AB87-4FC6-9209-E624575FF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455" y="4546784"/>
                        <a:ext cx="4524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C66E60D2-3B41-490E-BBC0-85477380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82299"/>
              </p:ext>
            </p:extLst>
          </p:nvPr>
        </p:nvGraphicFramePr>
        <p:xfrm>
          <a:off x="4652327" y="4621181"/>
          <a:ext cx="64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27" imgW="253800" imgH="190440" progId="Equation.DSMT4">
                  <p:embed/>
                </p:oleObj>
              </mc:Choice>
              <mc:Fallback>
                <p:oleObj name="Equation" r:id="rId27" imgW="253800" imgH="19044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D073D566-7DFE-4314-ADFE-783306566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327" y="4621181"/>
                        <a:ext cx="64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2AF81FFF-CED0-4995-A140-34438D1A8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797232"/>
              </p:ext>
            </p:extLst>
          </p:nvPr>
        </p:nvGraphicFramePr>
        <p:xfrm>
          <a:off x="6697506" y="4621181"/>
          <a:ext cx="646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29" imgW="253800" imgH="203040" progId="Equation.DSMT4">
                  <p:embed/>
                </p:oleObj>
              </mc:Choice>
              <mc:Fallback>
                <p:oleObj name="Equation" r:id="rId29" imgW="253800" imgH="203040" progId="Equation.DSMT4">
                  <p:embed/>
                  <p:pic>
                    <p:nvPicPr>
                      <p:cNvPr id="19" name="Object 2">
                        <a:extLst>
                          <a:ext uri="{FF2B5EF4-FFF2-40B4-BE49-F238E27FC236}">
                            <a16:creationId xmlns:a16="http://schemas.microsoft.com/office/drawing/2014/main" id="{D9F9E0F4-19E6-4713-8333-0E9C7ACA6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506" y="4621181"/>
                        <a:ext cx="6461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38A2DC38-5DF5-4C80-9D6F-4DAEE172F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84025"/>
              </p:ext>
            </p:extLst>
          </p:nvPr>
        </p:nvGraphicFramePr>
        <p:xfrm>
          <a:off x="8801100" y="4687888"/>
          <a:ext cx="64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31" imgW="253800" imgH="190440" progId="Equation.DSMT4">
                  <p:embed/>
                </p:oleObj>
              </mc:Choice>
              <mc:Fallback>
                <p:oleObj name="Equation" r:id="rId31" imgW="253800" imgH="190440" progId="Equation.DSMT4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8DBE85E2-D843-48CC-93DB-DE7A247DD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1100" y="4687888"/>
                        <a:ext cx="64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E1A90244-6537-4AC7-A7CA-4B90A9B2F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63513"/>
              </p:ext>
            </p:extLst>
          </p:nvPr>
        </p:nvGraphicFramePr>
        <p:xfrm>
          <a:off x="2735054" y="5372582"/>
          <a:ext cx="4524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3526C432-25E6-47D0-9781-10BFC5E4F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054" y="5372582"/>
                        <a:ext cx="4524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33DAFB39-2F07-4DC9-A68E-F5138A979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4859"/>
              </p:ext>
            </p:extLst>
          </p:nvPr>
        </p:nvGraphicFramePr>
        <p:xfrm>
          <a:off x="4824413" y="5346700"/>
          <a:ext cx="3222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35" imgW="126720" imgH="164880" progId="Equation.DSMT4">
                  <p:embed/>
                </p:oleObj>
              </mc:Choice>
              <mc:Fallback>
                <p:oleObj name="Equation" r:id="rId35" imgW="126720" imgH="164880" progId="Equation.DSMT4">
                  <p:embed/>
                  <p:pic>
                    <p:nvPicPr>
                      <p:cNvPr id="22" name="Object 2">
                        <a:extLst>
                          <a:ext uri="{FF2B5EF4-FFF2-40B4-BE49-F238E27FC236}">
                            <a16:creationId xmlns:a16="http://schemas.microsoft.com/office/drawing/2014/main" id="{358C7D6E-53ED-446A-9CA1-C7EC791E7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5346700"/>
                        <a:ext cx="3222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F01D4E5A-BCFB-465F-9AE8-55CFCDF5B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7374"/>
              </p:ext>
            </p:extLst>
          </p:nvPr>
        </p:nvGraphicFramePr>
        <p:xfrm>
          <a:off x="6524625" y="5407025"/>
          <a:ext cx="741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37" imgW="291960" imgH="164880" progId="Equation.DSMT4">
                  <p:embed/>
                </p:oleObj>
              </mc:Choice>
              <mc:Fallback>
                <p:oleObj name="Equation" r:id="rId37" imgW="291960" imgH="164880" progId="Equation.DSMT4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06212298-0CB5-4BB5-BD47-681B1FABE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5407025"/>
                        <a:ext cx="741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2A28B390-E285-4165-8559-7103141CD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38820"/>
              </p:ext>
            </p:extLst>
          </p:nvPr>
        </p:nvGraphicFramePr>
        <p:xfrm>
          <a:off x="8780463" y="5434013"/>
          <a:ext cx="54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39" imgW="215640" imgH="164880" progId="Equation.DSMT4">
                  <p:embed/>
                </p:oleObj>
              </mc:Choice>
              <mc:Fallback>
                <p:oleObj name="Equation" r:id="rId39" imgW="215640" imgH="164880" progId="Equation.DSMT4">
                  <p:embed/>
                  <p:pic>
                    <p:nvPicPr>
                      <p:cNvPr id="24" name="Object 2">
                        <a:extLst>
                          <a:ext uri="{FF2B5EF4-FFF2-40B4-BE49-F238E27FC236}">
                            <a16:creationId xmlns:a16="http://schemas.microsoft.com/office/drawing/2014/main" id="{DA621E8C-5B5F-4FDB-9C1B-9B7A191A6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463" y="5434013"/>
                        <a:ext cx="54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4BAECCB9-35E8-48A4-BE74-059D8BDD3351}"/>
              </a:ext>
            </a:extLst>
          </p:cNvPr>
          <p:cNvSpPr/>
          <p:nvPr/>
        </p:nvSpPr>
        <p:spPr>
          <a:xfrm>
            <a:off x="2211050" y="61821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概率</a:t>
            </a:r>
            <a:endParaRPr lang="zh-CN" altLang="en-US" sz="2800" dirty="0"/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682C9372-D001-4C4D-B52D-C90B06796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77094"/>
              </p:ext>
            </p:extLst>
          </p:nvPr>
        </p:nvGraphicFramePr>
        <p:xfrm>
          <a:off x="4799703" y="6065159"/>
          <a:ext cx="292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41" imgW="152280" imgH="393480" progId="Equation.DSMT4">
                  <p:embed/>
                </p:oleObj>
              </mc:Choice>
              <mc:Fallback>
                <p:oleObj name="Equation" r:id="rId41" imgW="152280" imgH="39348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7B5C2C45-A2FE-4CAF-8958-83F34355C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703" y="6065159"/>
                        <a:ext cx="2921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3BFA3745-A919-4E77-8709-E3D31149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78324"/>
              </p:ext>
            </p:extLst>
          </p:nvPr>
        </p:nvGraphicFramePr>
        <p:xfrm>
          <a:off x="6965261" y="6060708"/>
          <a:ext cx="269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43" imgW="139680" imgH="393480" progId="Equation.DSMT4">
                  <p:embed/>
                </p:oleObj>
              </mc:Choice>
              <mc:Fallback>
                <p:oleObj name="Equation" r:id="rId43" imgW="139680" imgH="39348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84006F95-62A7-4CDE-B063-31BFF85E4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261" y="6060708"/>
                        <a:ext cx="2698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F2C9895F-FCB6-4F1D-A0F6-CC501BB22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36362"/>
              </p:ext>
            </p:extLst>
          </p:nvPr>
        </p:nvGraphicFramePr>
        <p:xfrm>
          <a:off x="9065072" y="6029690"/>
          <a:ext cx="2682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45" imgW="139680" imgH="393480" progId="Equation.DSMT4">
                  <p:embed/>
                </p:oleObj>
              </mc:Choice>
              <mc:Fallback>
                <p:oleObj name="Equation" r:id="rId45" imgW="139680" imgH="39348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D6A984C7-DD7E-4213-A20E-65C31ABF5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072" y="6029690"/>
                        <a:ext cx="2682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D5EB731-C85B-40D6-A8A0-5C2D0593C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73771"/>
              </p:ext>
            </p:extLst>
          </p:nvPr>
        </p:nvGraphicFramePr>
        <p:xfrm>
          <a:off x="21649" y="4825488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47" imgW="901440" imgH="419040" progId="Equation.DSMT4">
                  <p:embed/>
                </p:oleObj>
              </mc:Choice>
              <mc:Fallback>
                <p:oleObj name="Equation" r:id="rId47" imgW="90144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E1F82CD-E89F-4630-9CA5-DCBEC8396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9" y="4825488"/>
                        <a:ext cx="2566987" cy="1190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1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6AFD69F-1FF3-46C2-BFF3-3B5D540DD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2768"/>
              </p:ext>
            </p:extLst>
          </p:nvPr>
        </p:nvGraphicFramePr>
        <p:xfrm>
          <a:off x="1477182" y="92017"/>
          <a:ext cx="9131300" cy="66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3" imgW="4178160" imgH="253800" progId="Equation.DSMT4">
                  <p:embed/>
                </p:oleObj>
              </mc:Choice>
              <mc:Fallback>
                <p:oleObj name="Equation" r:id="rId3" imgW="4178160" imgH="253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8033C14-A0DD-4D6E-96C3-667528A9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82" y="92017"/>
                        <a:ext cx="9131300" cy="66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05F8603-69EE-4762-AEEE-AA4748536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4710"/>
              </p:ext>
            </p:extLst>
          </p:nvPr>
        </p:nvGraphicFramePr>
        <p:xfrm>
          <a:off x="2386819" y="838729"/>
          <a:ext cx="2552700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55DB76C-3064-460F-88DD-72C2FAE30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6819" y="838729"/>
                        <a:ext cx="2552700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DC5B75-7526-4F50-9140-729FA6411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63010"/>
              </p:ext>
            </p:extLst>
          </p:nvPr>
        </p:nvGraphicFramePr>
        <p:xfrm>
          <a:off x="5314169" y="841904"/>
          <a:ext cx="2928938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9A7227E-29A2-4D1C-96F4-41DA0113C1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169" y="841904"/>
                        <a:ext cx="2928938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25FA40-BF9A-4F4F-913B-3CE10FBDB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48420"/>
              </p:ext>
            </p:extLst>
          </p:nvPr>
        </p:nvGraphicFramePr>
        <p:xfrm>
          <a:off x="8514569" y="860954"/>
          <a:ext cx="3016250" cy="5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9" imgW="1320480" imgH="228600" progId="Equation.DSMT4">
                  <p:embed/>
                </p:oleObj>
              </mc:Choice>
              <mc:Fallback>
                <p:oleObj name="Equation" r:id="rId9" imgW="13204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CB42270-D1DB-499E-8BE0-BF2B12B59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4569" y="860954"/>
                        <a:ext cx="3016250" cy="5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4E049C5-F85C-46C7-B3E7-F35F3AEA1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78102"/>
              </p:ext>
            </p:extLst>
          </p:nvPr>
        </p:nvGraphicFramePr>
        <p:xfrm>
          <a:off x="2577790" y="1358006"/>
          <a:ext cx="452437" cy="5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7143DEDF-D436-42CF-AC61-F12BAB049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90" y="1358006"/>
                        <a:ext cx="452437" cy="545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E00CCDB-AE55-4B0F-B886-BD8C11D9F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30863"/>
              </p:ext>
            </p:extLst>
          </p:nvPr>
        </p:nvGraphicFramePr>
        <p:xfrm>
          <a:off x="4388815" y="1456304"/>
          <a:ext cx="392112" cy="6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D613E6C0-18E7-4950-A08C-ED1330377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815" y="1456304"/>
                        <a:ext cx="392112" cy="6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B6CDA15D-625A-4E8C-88A6-729D63C16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3148"/>
              </p:ext>
            </p:extLst>
          </p:nvPr>
        </p:nvGraphicFramePr>
        <p:xfrm>
          <a:off x="5791851" y="1402898"/>
          <a:ext cx="1484312" cy="6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15" imgW="672840" imgH="228600" progId="Equation.DSMT4">
                  <p:embed/>
                </p:oleObj>
              </mc:Choice>
              <mc:Fallback>
                <p:oleObj name="Equation" r:id="rId15" imgW="672840" imgH="2286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1A76758D-E2BF-4132-997B-0AC109676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851" y="1402898"/>
                        <a:ext cx="1484312" cy="62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9F5377B-5A0F-43DD-AA67-EDC32CEE6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17520"/>
              </p:ext>
            </p:extLst>
          </p:nvPr>
        </p:nvGraphicFramePr>
        <p:xfrm>
          <a:off x="8460594" y="1427931"/>
          <a:ext cx="1484313" cy="6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17" imgW="672840" imgH="228600" progId="Equation.DSMT4">
                  <p:embed/>
                </p:oleObj>
              </mc:Choice>
              <mc:Fallback>
                <p:oleObj name="Equation" r:id="rId17" imgW="672840" imgH="2286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8B5E25F1-6170-471E-9DE3-01401DC6C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594" y="1427931"/>
                        <a:ext cx="1484313" cy="62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7C3E4E51-DA3F-473E-B9DF-4D557EC84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12973"/>
              </p:ext>
            </p:extLst>
          </p:nvPr>
        </p:nvGraphicFramePr>
        <p:xfrm>
          <a:off x="2577790" y="2010697"/>
          <a:ext cx="452437" cy="57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004E3FAE-23A0-41A1-9BF4-52763627E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90" y="2010697"/>
                        <a:ext cx="452437" cy="57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253024A7-1C39-4D52-BD1E-C5C0519E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06402"/>
              </p:ext>
            </p:extLst>
          </p:nvPr>
        </p:nvGraphicFramePr>
        <p:xfrm>
          <a:off x="4584871" y="2182896"/>
          <a:ext cx="646113" cy="53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21" imgW="253800" imgH="190440" progId="Equation.DSMT4">
                  <p:embed/>
                </p:oleObj>
              </mc:Choice>
              <mc:Fallback>
                <p:oleObj name="Equation" r:id="rId21" imgW="253800" imgH="19044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36B0F8B0-CF1D-4E5A-9203-269CDF6DA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871" y="2182896"/>
                        <a:ext cx="646113" cy="53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CFA2F3A-1E7E-4DD6-8AD9-30FB8D17A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84573"/>
              </p:ext>
            </p:extLst>
          </p:nvPr>
        </p:nvGraphicFramePr>
        <p:xfrm>
          <a:off x="6630050" y="2179417"/>
          <a:ext cx="646113" cy="57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23" imgW="253800" imgH="203040" progId="Equation.DSMT4">
                  <p:embed/>
                </p:oleObj>
              </mc:Choice>
              <mc:Fallback>
                <p:oleObj name="Equation" r:id="rId23" imgW="253800" imgH="20304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40AF7790-9D0D-44CD-8F5F-F23AF4027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050" y="2179417"/>
                        <a:ext cx="646113" cy="57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546EA15F-C4B8-4639-AB28-74785FAE3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60530"/>
              </p:ext>
            </p:extLst>
          </p:nvPr>
        </p:nvGraphicFramePr>
        <p:xfrm>
          <a:off x="8733644" y="2249603"/>
          <a:ext cx="646113" cy="53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25" imgW="253800" imgH="190440" progId="Equation.DSMT4">
                  <p:embed/>
                </p:oleObj>
              </mc:Choice>
              <mc:Fallback>
                <p:oleObj name="Equation" r:id="rId25" imgW="253800" imgH="19044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D5C2DAAF-0A58-4E5C-B9B2-F24F4B5D1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644" y="2249603"/>
                        <a:ext cx="646113" cy="53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225E4B1F-50EC-487C-9DF9-FE1736659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06358"/>
              </p:ext>
            </p:extLst>
          </p:nvPr>
        </p:nvGraphicFramePr>
        <p:xfrm>
          <a:off x="2667021" y="2863235"/>
          <a:ext cx="452438" cy="6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F4A9981A-150A-414E-98E4-4FFD96B3C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21" y="2863235"/>
                        <a:ext cx="452438" cy="6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D67A945A-78BD-4BA1-82E0-0B39B2EBC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55603"/>
              </p:ext>
            </p:extLst>
          </p:nvPr>
        </p:nvGraphicFramePr>
        <p:xfrm>
          <a:off x="4756957" y="2915199"/>
          <a:ext cx="322262" cy="46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5E6A93EA-0701-43D7-BD71-B1CF7A133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57" y="2915199"/>
                        <a:ext cx="322262" cy="466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E6DC2DA1-1A74-4125-89C3-3D009F3FB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76499"/>
              </p:ext>
            </p:extLst>
          </p:nvPr>
        </p:nvGraphicFramePr>
        <p:xfrm>
          <a:off x="6457169" y="2975698"/>
          <a:ext cx="741363" cy="46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31" imgW="291960" imgH="164880" progId="Equation.DSMT4">
                  <p:embed/>
                </p:oleObj>
              </mc:Choice>
              <mc:Fallback>
                <p:oleObj name="Equation" r:id="rId31" imgW="291960" imgH="164880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651E7408-2D51-43C0-93A2-E0CE8E72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169" y="2975698"/>
                        <a:ext cx="741363" cy="46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9CFEA579-2E05-442B-A818-3EC9EEEAE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84117"/>
              </p:ext>
            </p:extLst>
          </p:nvPr>
        </p:nvGraphicFramePr>
        <p:xfrm>
          <a:off x="8713007" y="3002686"/>
          <a:ext cx="546100" cy="46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33" imgW="215640" imgH="164880" progId="Equation.DSMT4">
                  <p:embed/>
                </p:oleObj>
              </mc:Choice>
              <mc:Fallback>
                <p:oleObj name="Equation" r:id="rId33" imgW="215640" imgH="16488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D2A246AB-AC78-4A74-8617-0C0C01DB2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007" y="3002686"/>
                        <a:ext cx="546100" cy="46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F390853-3BEE-4C7E-A065-6C999D817566}"/>
              </a:ext>
            </a:extLst>
          </p:cNvPr>
          <p:cNvSpPr/>
          <p:nvPr/>
        </p:nvSpPr>
        <p:spPr>
          <a:xfrm>
            <a:off x="2143594" y="37967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概率</a:t>
            </a:r>
            <a:endParaRPr lang="zh-CN" altLang="en-US" sz="2800" dirty="0"/>
          </a:p>
        </p:txBody>
      </p:sp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6F2C605D-C2A9-4B81-B576-324FDB38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65288"/>
              </p:ext>
            </p:extLst>
          </p:nvPr>
        </p:nvGraphicFramePr>
        <p:xfrm>
          <a:off x="4925232" y="3452996"/>
          <a:ext cx="292100" cy="8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35" imgW="152280" imgH="393480" progId="Equation.DSMT4">
                  <p:embed/>
                </p:oleObj>
              </mc:Choice>
              <mc:Fallback>
                <p:oleObj name="Equation" r:id="rId35" imgW="152280" imgH="393480" progId="Equation.DSMT4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A5F1FD29-B460-4592-A669-66B2C08C7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32" y="3452996"/>
                        <a:ext cx="292100" cy="8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629CD3A5-E29C-48E2-8A0B-A23CF527B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84053"/>
              </p:ext>
            </p:extLst>
          </p:nvPr>
        </p:nvGraphicFramePr>
        <p:xfrm>
          <a:off x="6928657" y="3460761"/>
          <a:ext cx="269875" cy="84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37" imgW="139680" imgH="393480" progId="Equation.DSMT4">
                  <p:embed/>
                </p:oleObj>
              </mc:Choice>
              <mc:Fallback>
                <p:oleObj name="Equation" r:id="rId37" imgW="139680" imgH="39348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6C3FBD6A-FA61-4514-8A8B-1977AD8FF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657" y="3460761"/>
                        <a:ext cx="269875" cy="84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B4743C09-CF19-49D9-A97A-E4C7B303E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92011"/>
              </p:ext>
            </p:extLst>
          </p:nvPr>
        </p:nvGraphicFramePr>
        <p:xfrm>
          <a:off x="9014112" y="3453174"/>
          <a:ext cx="268288" cy="8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39" imgW="139680" imgH="393480" progId="Equation.DSMT4">
                  <p:embed/>
                </p:oleObj>
              </mc:Choice>
              <mc:Fallback>
                <p:oleObj name="Equation" r:id="rId39" imgW="139680" imgH="393480" progId="Equation.DSMT4">
                  <p:embed/>
                  <p:pic>
                    <p:nvPicPr>
                      <p:cNvPr id="22" name="Object 2">
                        <a:extLst>
                          <a:ext uri="{FF2B5EF4-FFF2-40B4-BE49-F238E27FC236}">
                            <a16:creationId xmlns:a16="http://schemas.microsoft.com/office/drawing/2014/main" id="{EB46F3A0-D097-4FAF-B445-5F7CA48E0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112" y="3453174"/>
                        <a:ext cx="268288" cy="84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87C949F5-8D1B-4669-A2F3-971799E0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64942"/>
              </p:ext>
            </p:extLst>
          </p:nvPr>
        </p:nvGraphicFramePr>
        <p:xfrm>
          <a:off x="2667022" y="4467723"/>
          <a:ext cx="452437" cy="56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41" imgW="152280" imgH="190440" progId="Equation.DSMT4">
                  <p:embed/>
                </p:oleObj>
              </mc:Choice>
              <mc:Fallback>
                <p:oleObj name="Equation" r:id="rId41" imgW="152280" imgH="190440" progId="Equation.DSMT4">
                  <p:embed/>
                  <p:pic>
                    <p:nvPicPr>
                      <p:cNvPr id="24" name="Object 2">
                        <a:extLst>
                          <a:ext uri="{FF2B5EF4-FFF2-40B4-BE49-F238E27FC236}">
                            <a16:creationId xmlns:a16="http://schemas.microsoft.com/office/drawing/2014/main" id="{0A2A7160-4AA9-4CF9-8EAC-0063C2F45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22" y="4467723"/>
                        <a:ext cx="452437" cy="56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7C768A46-48BF-47F2-B5F4-ABE94013A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07098"/>
              </p:ext>
            </p:extLst>
          </p:nvPr>
        </p:nvGraphicFramePr>
        <p:xfrm>
          <a:off x="4133850" y="4430713"/>
          <a:ext cx="21939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43" imgW="1143000" imgH="431640" progId="Equation.DSMT4">
                  <p:embed/>
                </p:oleObj>
              </mc:Choice>
              <mc:Fallback>
                <p:oleObj name="Equation" r:id="rId43" imgW="1143000" imgH="43164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40C5C221-7DD9-4379-BA2D-3ABD15036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430713"/>
                        <a:ext cx="21939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F237C4C5-6C3F-4D72-9A92-2306E97E9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6732"/>
              </p:ext>
            </p:extLst>
          </p:nvPr>
        </p:nvGraphicFramePr>
        <p:xfrm>
          <a:off x="2335012" y="5315868"/>
          <a:ext cx="4841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45" imgW="190440" imgH="228600" progId="Equation.DSMT4">
                  <p:embed/>
                </p:oleObj>
              </mc:Choice>
              <mc:Fallback>
                <p:oleObj name="Equation" r:id="rId45" imgW="190440" imgH="228600" progId="Equation.DSMT4">
                  <p:embed/>
                  <p:pic>
                    <p:nvPicPr>
                      <p:cNvPr id="26" name="Object 2">
                        <a:extLst>
                          <a:ext uri="{FF2B5EF4-FFF2-40B4-BE49-F238E27FC236}">
                            <a16:creationId xmlns:a16="http://schemas.microsoft.com/office/drawing/2014/main" id="{746E392A-7E57-440F-BD26-75EC3C59A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12" y="5315868"/>
                        <a:ext cx="4841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2C174ACA-FBB5-4264-B2C3-2F334012D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73851"/>
              </p:ext>
            </p:extLst>
          </p:nvPr>
        </p:nvGraphicFramePr>
        <p:xfrm>
          <a:off x="3716338" y="5284788"/>
          <a:ext cx="43783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47" imgW="1663560" imgH="431640" progId="Equation.DSMT4">
                  <p:embed/>
                </p:oleObj>
              </mc:Choice>
              <mc:Fallback>
                <p:oleObj name="Equation" r:id="rId47" imgW="1663560" imgH="43164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F8D86ED8-5D5E-4347-8EB3-7BAD3F215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284788"/>
                        <a:ext cx="43783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B32999D6-69BA-4814-9CA7-8E0FA51B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59972"/>
              </p:ext>
            </p:extLst>
          </p:nvPr>
        </p:nvGraphicFramePr>
        <p:xfrm>
          <a:off x="2366714" y="6087141"/>
          <a:ext cx="484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49" imgW="190440" imgH="253800" progId="Equation.DSMT4">
                  <p:embed/>
                </p:oleObj>
              </mc:Choice>
              <mc:Fallback>
                <p:oleObj name="Equation" r:id="rId49" imgW="190440" imgH="25380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C2D686A7-F7F3-4A77-93B0-6CC94D29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714" y="6087141"/>
                        <a:ext cx="4841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2A190BE5-2CA5-405C-ABCE-2719ED628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58202"/>
              </p:ext>
            </p:extLst>
          </p:nvPr>
        </p:nvGraphicFramePr>
        <p:xfrm>
          <a:off x="3779838" y="6045200"/>
          <a:ext cx="27638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51" imgW="1434960" imgH="431640" progId="Equation.DSMT4">
                  <p:embed/>
                </p:oleObj>
              </mc:Choice>
              <mc:Fallback>
                <p:oleObj name="Equation" r:id="rId51" imgW="1434960" imgH="431640" progId="Equation.DSMT4">
                  <p:embed/>
                  <p:pic>
                    <p:nvPicPr>
                      <p:cNvPr id="29" name="Object 2">
                        <a:extLst>
                          <a:ext uri="{FF2B5EF4-FFF2-40B4-BE49-F238E27FC236}">
                            <a16:creationId xmlns:a16="http://schemas.microsoft.com/office/drawing/2014/main" id="{398EF9FD-8CBF-4E47-B9DF-DD0C4B2C6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045200"/>
                        <a:ext cx="27638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4174597-96A9-41D6-9367-212630499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31988"/>
              </p:ext>
            </p:extLst>
          </p:nvPr>
        </p:nvGraphicFramePr>
        <p:xfrm>
          <a:off x="9324988" y="4903208"/>
          <a:ext cx="25669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Equation" r:id="rId53" imgW="901440" imgH="419040" progId="Equation.DSMT4">
                  <p:embed/>
                </p:oleObj>
              </mc:Choice>
              <mc:Fallback>
                <p:oleObj name="Equation" r:id="rId53" imgW="90144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3D5EB731-C85B-40D6-A8A0-5C2D0593C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88" y="4903208"/>
                        <a:ext cx="2566987" cy="1190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64AB96-A536-4BB3-9FC5-3D383899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89" y="476252"/>
            <a:ext cx="406200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FF"/>
                </a:solidFill>
              </a:rPr>
              <a:t>（</a:t>
            </a:r>
            <a:r>
              <a:rPr lang="en-US" altLang="zh-CN" sz="2800" dirty="0">
                <a:solidFill>
                  <a:srgbClr val="FF00FF"/>
                </a:solidFill>
              </a:rPr>
              <a:t>2</a:t>
            </a:r>
            <a:r>
              <a:rPr lang="zh-CN" altLang="en-US" sz="2800" dirty="0">
                <a:solidFill>
                  <a:srgbClr val="FF00FF"/>
                </a:solidFill>
              </a:rPr>
              <a:t>）</a:t>
            </a: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lang="zh-CN" altLang="en-US" sz="2800" dirty="0">
                <a:solidFill>
                  <a:srgbClr val="FF00FF"/>
                </a:solidFill>
              </a:rPr>
              <a:t>角动量量子化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8145C6-1FFE-4848-ABBA-F1890A9C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75" y="1285877"/>
            <a:ext cx="436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电子绕核转动的角动量 的大小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ECFAD-C922-462A-9513-C31B8D9A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864" y="2282825"/>
            <a:ext cx="6092825" cy="4635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角量子数      </a:t>
            </a:r>
            <a:r>
              <a:rPr lang="en-US" altLang="zh-CN" i="1" dirty="0"/>
              <a:t>l </a:t>
            </a:r>
            <a:r>
              <a:rPr lang="en-US" altLang="zh-CN" dirty="0"/>
              <a:t>= 0 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， </a:t>
            </a:r>
            <a:r>
              <a:rPr lang="en-US" altLang="zh-CN" dirty="0"/>
              <a:t>…… , 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1C9718-AC86-43AA-A26D-0DC04ECB5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183567"/>
              </p:ext>
            </p:extLst>
          </p:nvPr>
        </p:nvGraphicFramePr>
        <p:xfrm>
          <a:off x="6951995" y="1111250"/>
          <a:ext cx="2214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863225" imgH="253890" progId="Equation.3">
                  <p:embed/>
                </p:oleObj>
              </mc:Choice>
              <mc:Fallback>
                <p:oleObj name="Equation" r:id="rId3" imgW="863225" imgH="253890" progId="Equation.3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95" y="1111250"/>
                        <a:ext cx="22145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6E870F-B207-4002-8503-E75132A7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626" y="3581402"/>
            <a:ext cx="478336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（</a:t>
            </a:r>
            <a:r>
              <a:rPr lang="en-US" altLang="zh-CN" sz="2800" dirty="0">
                <a:solidFill>
                  <a:srgbClr val="CC3300"/>
                </a:solidFill>
              </a:rPr>
              <a:t>3</a:t>
            </a:r>
            <a:r>
              <a:rPr lang="zh-CN" altLang="en-US" sz="2800" dirty="0">
                <a:solidFill>
                  <a:srgbClr val="CC3300"/>
                </a:solidFill>
              </a:rPr>
              <a:t>）</a:t>
            </a: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lang="zh-CN" altLang="en-US" sz="2800" dirty="0">
                <a:solidFill>
                  <a:srgbClr val="CC3300"/>
                </a:solidFill>
              </a:rPr>
              <a:t>角动量空间量子化 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188F0C-FC78-455E-89AD-042B769C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26" y="4572002"/>
            <a:ext cx="599523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9900"/>
                </a:solidFill>
              </a:rPr>
              <a:t>轨道角动量 的在外磁场方向</a:t>
            </a:r>
            <a:r>
              <a:rPr lang="en-US" altLang="zh-CN" sz="2800" i="1" dirty="0">
                <a:solidFill>
                  <a:srgbClr val="009900"/>
                </a:solidFill>
              </a:rPr>
              <a:t>Z </a:t>
            </a:r>
            <a:r>
              <a:rPr lang="zh-CN" altLang="en-US" sz="2800" dirty="0">
                <a:solidFill>
                  <a:srgbClr val="009900"/>
                </a:solidFill>
              </a:rPr>
              <a:t>的投影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E49D073-FE91-4CC6-9DEC-7CDB3BA2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675" y="2971802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1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</a:rPr>
              <a:t>= 0 </a:t>
            </a:r>
            <a:r>
              <a:rPr lang="zh-CN" altLang="en-US" dirty="0">
                <a:solidFill>
                  <a:srgbClr val="0000FF"/>
                </a:solidFill>
              </a:rPr>
              <a:t>。当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可以取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1  … 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A825E0D-A5C1-4EE6-B86E-59500F52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877" y="20574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CC"/>
                </a:solidFill>
              </a:rPr>
              <a:t>注意可取值的范围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AC288929-3805-4158-BF7F-4EAECE9A3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922926"/>
              </p:ext>
            </p:extLst>
          </p:nvPr>
        </p:nvGraphicFramePr>
        <p:xfrm>
          <a:off x="8237869" y="4524364"/>
          <a:ext cx="1857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571252" imgH="228501" progId="Equation.3">
                  <p:embed/>
                </p:oleObj>
              </mc:Choice>
              <mc:Fallback>
                <p:oleObj name="Equation" r:id="rId5" imgW="571252" imgH="228501" progId="Equation.3">
                  <p:embed/>
                  <p:pic>
                    <p:nvPicPr>
                      <p:cNvPr id="2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869" y="4524364"/>
                        <a:ext cx="1857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>
            <a:extLst>
              <a:ext uri="{FF2B5EF4-FFF2-40B4-BE49-F238E27FC236}">
                <a16:creationId xmlns:a16="http://schemas.microsoft.com/office/drawing/2014/main" id="{6FFDA5E9-7ECE-499C-A819-B9F0042E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664" y="5375275"/>
            <a:ext cx="6169025" cy="463550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磁量子数      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 = 0 , </a:t>
            </a:r>
            <a:r>
              <a:rPr lang="en-US" altLang="zh-CN" sz="2000"/>
              <a:t>±</a:t>
            </a:r>
            <a:r>
              <a:rPr lang="en-US" altLang="zh-CN"/>
              <a:t>1 , </a:t>
            </a:r>
            <a:r>
              <a:rPr lang="en-US" altLang="zh-CN" sz="2000"/>
              <a:t>±</a:t>
            </a:r>
            <a:r>
              <a:rPr lang="en-US" altLang="zh-CN"/>
              <a:t>2 , …… , </a:t>
            </a:r>
            <a:r>
              <a:rPr lang="en-US" altLang="zh-CN" sz="2000"/>
              <a:t>±</a:t>
            </a:r>
            <a:r>
              <a:rPr lang="en-US" altLang="zh-CN" i="1"/>
              <a:t>l</a:t>
            </a:r>
            <a:r>
              <a:rPr lang="en-US" altLang="zh-CN"/>
              <a:t> 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1CE298-CCBD-4F23-BFD6-5DEAECCF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677" y="51816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注意可取值的范围</a:t>
            </a:r>
          </a:p>
        </p:txBody>
      </p:sp>
    </p:spTree>
    <p:extLst>
      <p:ext uri="{BB962C8B-B14F-4D97-AF65-F5344CB8AC3E}">
        <p14:creationId xmlns:p14="http://schemas.microsoft.com/office/powerpoint/2010/main" val="34186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E588A86-B8B4-4983-92BA-1AA99896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38907"/>
            <a:ext cx="7113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</a:rPr>
              <a:t>轨道</a:t>
            </a:r>
            <a:r>
              <a:rPr kumimoji="1" lang="zh-CN" altLang="en-US" sz="3200" dirty="0">
                <a:solidFill>
                  <a:srgbClr val="C00000"/>
                </a:solidFill>
              </a:rPr>
              <a:t>角动量空间量子化的经典矢量模型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26E2AD62-01E4-4BBB-AEF6-5C476AADAE84}"/>
              </a:ext>
            </a:extLst>
          </p:cNvPr>
          <p:cNvGrpSpPr>
            <a:grpSpLocks/>
          </p:cNvGrpSpPr>
          <p:nvPr/>
        </p:nvGrpSpPr>
        <p:grpSpPr bwMode="auto">
          <a:xfrm>
            <a:off x="2608264" y="736600"/>
            <a:ext cx="3665537" cy="3024188"/>
            <a:chOff x="935" y="2184"/>
            <a:chExt cx="2309" cy="1905"/>
          </a:xfrm>
        </p:grpSpPr>
        <p:graphicFrame>
          <p:nvGraphicFramePr>
            <p:cNvPr id="4" name="Object 11">
              <a:extLst>
                <a:ext uri="{FF2B5EF4-FFF2-40B4-BE49-F238E27FC236}">
                  <a16:creationId xmlns:a16="http://schemas.microsoft.com/office/drawing/2014/main" id="{B54BF320-A976-4CE5-8A7D-EE0F17350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6" y="2842"/>
            <a:ext cx="56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公式" r:id="rId3" imgW="114120" imgH="215640" progId="Equation.3">
                    <p:embed/>
                  </p:oleObj>
                </mc:Choice>
                <mc:Fallback>
                  <p:oleObj name="公式" r:id="rId3" imgW="114120" imgH="215640" progId="Equation.3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2842"/>
                          <a:ext cx="56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2">
              <a:extLst>
                <a:ext uri="{FF2B5EF4-FFF2-40B4-BE49-F238E27FC236}">
                  <a16:creationId xmlns:a16="http://schemas.microsoft.com/office/drawing/2014/main" id="{F41E7DEB-52E4-4D41-9174-91F4EE04B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6" y="2404"/>
            <a:ext cx="14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5" imgW="1384200" imgH="253800" progId="Equation.3">
                    <p:embed/>
                  </p:oleObj>
                </mc:Choice>
                <mc:Fallback>
                  <p:oleObj name="Equation" r:id="rId5" imgW="1384200" imgH="25380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404"/>
                          <a:ext cx="147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08CC9205-9C43-40EF-A13B-E3E8E91C6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309"/>
              <a:ext cx="0" cy="1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EF09DA64-D7AD-45EF-B97D-FDD13E9A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3256"/>
              <a:ext cx="828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633F333C-6B2B-40EA-A35E-8C483AB56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96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34C0481C-0AE1-49FE-90FA-5EBBAB81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967"/>
              <a:ext cx="6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542F4F38-C0D7-4D35-AE74-1BFF7D63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711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439FB626-CAB6-4E4B-89E7-35812B4C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552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6A6CB8A1-189F-45DE-80A8-8D84B6B2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845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D11DB19-35A7-4686-868A-E977A2F1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955"/>
              <a:ext cx="727" cy="3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AF5F3C1E-ACE1-4B56-8AC6-21FFAE2E6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711"/>
              <a:ext cx="459" cy="5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DF5ADB8E-898E-4084-922D-2415189DF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260"/>
              <a:ext cx="727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B15F5634-07C8-4819-9337-60467DA90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260"/>
              <a:ext cx="459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AEC5E51E-12B8-4072-B1B5-3BE6EE701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1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/>
                <a:t>0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8FE312E-D16D-4B53-B558-4F89B1CB0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371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-2</a:t>
              </a:r>
              <a:endParaRPr kumimoji="1" lang="en-US" altLang="zh-CN"/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3F2469E9-1E02-4598-80B4-E0B76D59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</a:t>
              </a:r>
              <a:endParaRPr kumimoji="1" lang="en-US" altLang="zh-CN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9AD9E35E-3B6D-4D81-A3B4-8F1558031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533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ym typeface="MT Extra" panose="05050102010205020202" pitchFamily="18" charset="2"/>
                </a:rPr>
                <a:t>L</a:t>
              </a:r>
              <a:r>
                <a:rPr kumimoji="1" lang="en-US" altLang="zh-CN" i="1" baseline="-25000">
                  <a:sym typeface="MT Extra" panose="05050102010205020202" pitchFamily="18" charset="2"/>
                </a:rPr>
                <a:t>z</a:t>
              </a:r>
              <a:r>
                <a:rPr kumimoji="1" lang="en-US" altLang="zh-CN" i="1">
                  <a:sym typeface="MT Extra" panose="05050102010205020202" pitchFamily="18" charset="2"/>
                </a:rPr>
                <a:t> =</a:t>
              </a:r>
              <a:r>
                <a:rPr kumimoji="1" lang="en-US" altLang="zh-CN">
                  <a:sym typeface="MT Extra" panose="05050102010205020202" pitchFamily="18" charset="2"/>
                </a:rPr>
                <a:t>2</a:t>
              </a:r>
              <a:endParaRPr kumimoji="1" lang="en-US" altLang="zh-CN"/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24119B8F-AB39-4B20-993E-8557383F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340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ym typeface="MT Extra" panose="05050102010205020202" pitchFamily="18" charset="2"/>
                </a:rPr>
                <a:t>-</a:t>
              </a:r>
              <a:endParaRPr kumimoji="1" lang="en-US" altLang="zh-CN"/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7C1914EA-C0E4-4E0D-8E56-A3898776D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2184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L</a:t>
              </a:r>
              <a:r>
                <a:rPr kumimoji="1" lang="en-US" altLang="zh-CN" i="1" baseline="-25000"/>
                <a:t>z</a:t>
              </a:r>
              <a:endParaRPr kumimoji="1" lang="en-US" altLang="zh-CN"/>
            </a:p>
          </p:txBody>
        </p:sp>
      </p:grpSp>
      <p:sp>
        <p:nvSpPr>
          <p:cNvPr id="23" name="Arc 30">
            <a:extLst>
              <a:ext uri="{FF2B5EF4-FFF2-40B4-BE49-F238E27FC236}">
                <a16:creationId xmlns:a16="http://schemas.microsoft.com/office/drawing/2014/main" id="{BF6CDC53-187D-4EBE-8DF5-BE8030164824}"/>
              </a:ext>
            </a:extLst>
          </p:cNvPr>
          <p:cNvSpPr>
            <a:spLocks/>
          </p:cNvSpPr>
          <p:nvPr/>
        </p:nvSpPr>
        <p:spPr bwMode="auto">
          <a:xfrm>
            <a:off x="3744912" y="1410077"/>
            <a:ext cx="1308893" cy="2123699"/>
          </a:xfrm>
          <a:custGeom>
            <a:avLst/>
            <a:gdLst>
              <a:gd name="T0" fmla="*/ 0 w 21757"/>
              <a:gd name="T1" fmla="*/ 0 h 43200"/>
              <a:gd name="T2" fmla="*/ 0 w 21757"/>
              <a:gd name="T3" fmla="*/ 0 h 43200"/>
              <a:gd name="T4" fmla="*/ 0 w 21757"/>
              <a:gd name="T5" fmla="*/ 0 h 43200"/>
              <a:gd name="T6" fmla="*/ 0 60000 65536"/>
              <a:gd name="T7" fmla="*/ 0 60000 65536"/>
              <a:gd name="T8" fmla="*/ 0 60000 65536"/>
              <a:gd name="T9" fmla="*/ 0 w 21757"/>
              <a:gd name="T10" fmla="*/ 0 h 43200"/>
              <a:gd name="T11" fmla="*/ 21757 w 2175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57" h="43200" fill="none" extrusionOk="0">
                <a:moveTo>
                  <a:pt x="105" y="0"/>
                </a:moveTo>
                <a:cubicBezTo>
                  <a:pt x="122" y="0"/>
                  <a:pt x="139" y="-1"/>
                  <a:pt x="157" y="0"/>
                </a:cubicBezTo>
                <a:cubicBezTo>
                  <a:pt x="12086" y="0"/>
                  <a:pt x="21757" y="9670"/>
                  <a:pt x="21757" y="21600"/>
                </a:cubicBezTo>
                <a:cubicBezTo>
                  <a:pt x="21757" y="33529"/>
                  <a:pt x="12086" y="43200"/>
                  <a:pt x="157" y="43200"/>
                </a:cubicBezTo>
                <a:cubicBezTo>
                  <a:pt x="104" y="43200"/>
                  <a:pt x="52" y="43199"/>
                  <a:pt x="-1" y="43199"/>
                </a:cubicBezTo>
              </a:path>
              <a:path w="21757" h="43200" stroke="0" extrusionOk="0">
                <a:moveTo>
                  <a:pt x="105" y="0"/>
                </a:moveTo>
                <a:cubicBezTo>
                  <a:pt x="122" y="0"/>
                  <a:pt x="139" y="-1"/>
                  <a:pt x="157" y="0"/>
                </a:cubicBezTo>
                <a:cubicBezTo>
                  <a:pt x="12086" y="0"/>
                  <a:pt x="21757" y="9670"/>
                  <a:pt x="21757" y="21600"/>
                </a:cubicBezTo>
                <a:cubicBezTo>
                  <a:pt x="21757" y="33529"/>
                  <a:pt x="12086" y="43200"/>
                  <a:pt x="157" y="43200"/>
                </a:cubicBezTo>
                <a:cubicBezTo>
                  <a:pt x="104" y="43200"/>
                  <a:pt x="52" y="43199"/>
                  <a:pt x="-1" y="43199"/>
                </a:cubicBezTo>
                <a:lnTo>
                  <a:pt x="157" y="21600"/>
                </a:lnTo>
                <a:lnTo>
                  <a:pt x="105" y="0"/>
                </a:lnTo>
                <a:close/>
              </a:path>
            </a:pathLst>
          </a:custGeom>
          <a:noFill/>
          <a:ln w="28575" cap="rnd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ED4DE105-E439-4A4B-A6C3-831F597F857E}"/>
              </a:ext>
            </a:extLst>
          </p:cNvPr>
          <p:cNvGrpSpPr>
            <a:grpSpLocks/>
          </p:cNvGrpSpPr>
          <p:nvPr/>
        </p:nvGrpSpPr>
        <p:grpSpPr bwMode="auto">
          <a:xfrm>
            <a:off x="7009904" y="900114"/>
            <a:ext cx="2635250" cy="2568575"/>
            <a:chOff x="3116" y="2436"/>
            <a:chExt cx="1660" cy="1618"/>
          </a:xfrm>
        </p:grpSpPr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2496FEA9-224E-44CD-9618-255357574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2814"/>
              <a:ext cx="876" cy="876"/>
              <a:chOff x="3492" y="2694"/>
              <a:chExt cx="900" cy="1092"/>
            </a:xfrm>
          </p:grpSpPr>
          <p:sp>
            <p:nvSpPr>
              <p:cNvPr id="41" name="AutoShape 37">
                <a:extLst>
                  <a:ext uri="{FF2B5EF4-FFF2-40B4-BE49-F238E27FC236}">
                    <a16:creationId xmlns:a16="http://schemas.microsoft.com/office/drawing/2014/main" id="{13A21ECA-8E12-4D73-89C4-79D33B66A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2886"/>
                <a:ext cx="900" cy="9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104 w 21600"/>
                  <a:gd name="T13" fmla="*/ 7104 h 21600"/>
                  <a:gd name="T14" fmla="*/ 14496 w 21600"/>
                  <a:gd name="T15" fmla="*/ 1449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614" y="21600"/>
                    </a:lnTo>
                    <a:lnTo>
                      <a:pt x="1098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2F76"/>
                  </a:gs>
                  <a:gs pos="50000">
                    <a:srgbClr val="3366FF"/>
                  </a:gs>
                  <a:gs pos="100000">
                    <a:srgbClr val="182F7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38">
                <a:extLst>
                  <a:ext uri="{FF2B5EF4-FFF2-40B4-BE49-F238E27FC236}">
                    <a16:creationId xmlns:a16="http://schemas.microsoft.com/office/drawing/2014/main" id="{1CE9722B-8584-4061-85AD-1ED514B7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" y="2694"/>
                <a:ext cx="900" cy="360"/>
              </a:xfrm>
              <a:prstGeom prst="ellipse">
                <a:avLst/>
              </a:prstGeom>
              <a:gradFill rotWithShape="0">
                <a:gsLst>
                  <a:gs pos="0">
                    <a:srgbClr val="3366FF"/>
                  </a:gs>
                  <a:gs pos="50000">
                    <a:srgbClr val="182F76"/>
                  </a:gs>
                  <a:gs pos="100000">
                    <a:srgbClr val="3366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5E4A9DF6-072C-446D-AC61-4E5FBB6A3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2562"/>
              <a:ext cx="0" cy="52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0">
              <a:extLst>
                <a:ext uri="{FF2B5EF4-FFF2-40B4-BE49-F238E27FC236}">
                  <a16:creationId xmlns:a16="http://schemas.microsoft.com/office/drawing/2014/main" id="{F1D3484D-6C79-4E51-91F1-693B2AA86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2" y="3690"/>
              <a:ext cx="6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1">
              <a:extLst>
                <a:ext uri="{FF2B5EF4-FFF2-40B4-BE49-F238E27FC236}">
                  <a16:creationId xmlns:a16="http://schemas.microsoft.com/office/drawing/2014/main" id="{C6CC6717-2F18-45BA-B7DB-5CB1573AE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8" y="3678"/>
              <a:ext cx="42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A69F74A8-0029-4C9E-AE4C-6A27AC52D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3066"/>
              <a:ext cx="240" cy="6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43">
              <a:extLst>
                <a:ext uri="{FF2B5EF4-FFF2-40B4-BE49-F238E27FC236}">
                  <a16:creationId xmlns:a16="http://schemas.microsoft.com/office/drawing/2014/main" id="{E96F4643-D6D3-4078-A8C5-2A42EB37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43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L</a:t>
              </a:r>
              <a:r>
                <a:rPr kumimoji="1" lang="en-US" altLang="zh-CN" i="1" baseline="-25000"/>
                <a:t>z</a:t>
              </a:r>
            </a:p>
          </p:txBody>
        </p:sp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916A7D6C-F2D2-4130-9DB2-9A058C4FB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678"/>
              <a:ext cx="94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531A3565-E176-40A5-8440-B4EE83E62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58"/>
              <a:ext cx="972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DDA40EB9-7214-4F49-8882-25BCBA2B2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168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ym typeface="MT Extra" panose="05050102010205020202" pitchFamily="18" charset="2"/>
                </a:rPr>
                <a:t>L</a:t>
              </a:r>
              <a:r>
                <a:rPr kumimoji="1" lang="en-US" altLang="zh-CN" i="1" baseline="-25000">
                  <a:sym typeface="MT Extra" panose="05050102010205020202" pitchFamily="18" charset="2"/>
                </a:rPr>
                <a:t>z</a:t>
              </a:r>
              <a:r>
                <a:rPr kumimoji="1" lang="en-US" altLang="zh-CN" i="1">
                  <a:sym typeface="MT Extra" panose="05050102010205020202" pitchFamily="18" charset="2"/>
                </a:rPr>
                <a:t> =</a:t>
              </a:r>
              <a:r>
                <a:rPr kumimoji="1" lang="en-US" altLang="zh-CN">
                  <a:sym typeface="MT Extra" panose="05050102010205020202" pitchFamily="18" charset="2"/>
                </a:rPr>
                <a:t>2</a:t>
              </a:r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2E8D0FB8-6222-47D3-BB18-449353295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958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696A770C-79E0-4DE1-868C-432ABB3BA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87FC49B3-7314-4C56-87ED-C283D6C90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2" y="3108"/>
              <a:ext cx="0" cy="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723849F4-41BF-4B80-BF18-DBF263DDB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684"/>
              <a:ext cx="252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A2EC14D3-17CA-450B-93B8-B936521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3720"/>
              <a:ext cx="156" cy="24"/>
            </a:xfrm>
            <a:custGeom>
              <a:avLst/>
              <a:gdLst>
                <a:gd name="T0" fmla="*/ 0 w 156"/>
                <a:gd name="T1" fmla="*/ 0 h 24"/>
                <a:gd name="T2" fmla="*/ 96 w 156"/>
                <a:gd name="T3" fmla="*/ 24 h 24"/>
                <a:gd name="T4" fmla="*/ 156 w 156"/>
                <a:gd name="T5" fmla="*/ 0 h 24"/>
                <a:gd name="T6" fmla="*/ 0 60000 65536"/>
                <a:gd name="T7" fmla="*/ 0 60000 65536"/>
                <a:gd name="T8" fmla="*/ 0 60000 65536"/>
                <a:gd name="T9" fmla="*/ 0 w 156"/>
                <a:gd name="T10" fmla="*/ 0 h 24"/>
                <a:gd name="T11" fmla="*/ 156 w 156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24">
                  <a:moveTo>
                    <a:pt x="0" y="0"/>
                  </a:moveTo>
                  <a:cubicBezTo>
                    <a:pt x="35" y="12"/>
                    <a:pt x="70" y="24"/>
                    <a:pt x="96" y="24"/>
                  </a:cubicBezTo>
                  <a:cubicBezTo>
                    <a:pt x="122" y="24"/>
                    <a:pt x="139" y="12"/>
                    <a:pt x="156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54B9B2C6-6F11-45E3-AEB0-AD0C748E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746"/>
              <a:ext cx="32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i="1">
                  <a:ea typeface="黑体" panose="02010609060101010101" pitchFamily="49" charset="-122"/>
                  <a:sym typeface="Symbol" panose="05050102010706020507" pitchFamily="18" charset="2"/>
                </a:rPr>
                <a:t></a:t>
              </a:r>
            </a:p>
          </p:txBody>
        </p:sp>
        <p:graphicFrame>
          <p:nvGraphicFramePr>
            <p:cNvPr id="40" name="Object 53">
              <a:extLst>
                <a:ext uri="{FF2B5EF4-FFF2-40B4-BE49-F238E27FC236}">
                  <a16:creationId xmlns:a16="http://schemas.microsoft.com/office/drawing/2014/main" id="{8FD5F232-ABE8-4E2C-957B-0B5CAED7D9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9" y="2787"/>
            <a:ext cx="2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7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787"/>
                          <a:ext cx="2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3">
            <a:extLst>
              <a:ext uri="{FF2B5EF4-FFF2-40B4-BE49-F238E27FC236}">
                <a16:creationId xmlns:a16="http://schemas.microsoft.com/office/drawing/2014/main" id="{A9456EB4-3C00-476A-8D2F-54E7BCAEFCAC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4521201"/>
            <a:ext cx="7829550" cy="523875"/>
            <a:chOff x="457" y="1184"/>
            <a:chExt cx="4932" cy="33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89C9BAC9-53EC-4C20-A484-51DB68D4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184"/>
              <a:ext cx="49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FF"/>
                  </a:solidFill>
                </a:rPr>
                <a:t>该矢量在</a:t>
              </a:r>
              <a:r>
                <a:rPr kumimoji="1" lang="en-US" altLang="zh-CN" sz="2800" i="1" dirty="0" err="1"/>
                <a:t>L</a:t>
              </a:r>
              <a:r>
                <a:rPr kumimoji="1" lang="en-US" altLang="zh-CN" sz="2800" i="1" baseline="-25000" dirty="0" err="1"/>
                <a:t>z</a:t>
              </a:r>
              <a:r>
                <a:rPr kumimoji="1" lang="zh-CN" altLang="en-US" sz="2800" dirty="0">
                  <a:solidFill>
                    <a:srgbClr val="FF00FF"/>
                  </a:solidFill>
                </a:rPr>
                <a:t>轴上的投影在           到         之间。</a:t>
              </a:r>
            </a:p>
          </p:txBody>
        </p:sp>
        <p:graphicFrame>
          <p:nvGraphicFramePr>
            <p:cNvPr id="45" name="Object 5">
              <a:extLst>
                <a:ext uri="{FF2B5EF4-FFF2-40B4-BE49-F238E27FC236}">
                  <a16:creationId xmlns:a16="http://schemas.microsoft.com/office/drawing/2014/main" id="{6E77993B-57DF-4EC5-A337-09E46D78CB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8742"/>
                </p:ext>
              </p:extLst>
            </p:nvPr>
          </p:nvGraphicFramePr>
          <p:xfrm>
            <a:off x="3008" y="1226"/>
            <a:ext cx="4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9" imgW="279360" imgH="177480" progId="Equation.3">
                    <p:embed/>
                  </p:oleObj>
                </mc:Choice>
                <mc:Fallback>
                  <p:oleObj name="Equation" r:id="rId9" imgW="279360" imgH="177480" progId="Equation.3">
                    <p:embed/>
                    <p:pic>
                      <p:nvPicPr>
                        <p:cNvPr id="7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226"/>
                          <a:ext cx="49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">
              <a:extLst>
                <a:ext uri="{FF2B5EF4-FFF2-40B4-BE49-F238E27FC236}">
                  <a16:creationId xmlns:a16="http://schemas.microsoft.com/office/drawing/2014/main" id="{AF363ABE-F6CA-475A-A8AE-98A411B897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506673"/>
                </p:ext>
              </p:extLst>
            </p:nvPr>
          </p:nvGraphicFramePr>
          <p:xfrm>
            <a:off x="3970" y="1197"/>
            <a:ext cx="25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197"/>
                          <a:ext cx="25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30">
            <a:extLst>
              <a:ext uri="{FF2B5EF4-FFF2-40B4-BE49-F238E27FC236}">
                <a16:creationId xmlns:a16="http://schemas.microsoft.com/office/drawing/2014/main" id="{71984DBB-B0DC-4748-8708-9C5F2AACE8E3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3959226"/>
            <a:ext cx="8485188" cy="571500"/>
            <a:chOff x="476" y="734"/>
            <a:chExt cx="5345" cy="360"/>
          </a:xfrm>
        </p:grpSpPr>
        <p:grpSp>
          <p:nvGrpSpPr>
            <p:cNvPr id="48" name="Group 31">
              <a:extLst>
                <a:ext uri="{FF2B5EF4-FFF2-40B4-BE49-F238E27FC236}">
                  <a16:creationId xmlns:a16="http://schemas.microsoft.com/office/drawing/2014/main" id="{B1AD94D7-2AFB-44B4-AF79-C2B551BAB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734"/>
              <a:ext cx="5335" cy="360"/>
              <a:chOff x="494" y="753"/>
              <a:chExt cx="5440" cy="360"/>
            </a:xfrm>
          </p:grpSpPr>
          <p:sp>
            <p:nvSpPr>
              <p:cNvPr id="50" name="Rectangle 32">
                <a:extLst>
                  <a:ext uri="{FF2B5EF4-FFF2-40B4-BE49-F238E27FC236}">
                    <a16:creationId xmlns:a16="http://schemas.microsoft.com/office/drawing/2014/main" id="{197CFDB7-2961-4C5E-B987-721015C0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774"/>
                <a:ext cx="544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008000"/>
                    </a:solidFill>
                  </a:rPr>
                  <a:t>将角动量想象为一长度为                           的经典矢量 </a:t>
                </a:r>
              </a:p>
            </p:txBody>
          </p:sp>
          <p:graphicFrame>
            <p:nvGraphicFramePr>
              <p:cNvPr id="51" name="Object 33">
                <a:extLst>
                  <a:ext uri="{FF2B5EF4-FFF2-40B4-BE49-F238E27FC236}">
                    <a16:creationId xmlns:a16="http://schemas.microsoft.com/office/drawing/2014/main" id="{3B7BF21D-97E2-4D14-86D3-337922A367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616704"/>
                  </p:ext>
                </p:extLst>
              </p:nvPr>
            </p:nvGraphicFramePr>
            <p:xfrm>
              <a:off x="3130" y="753"/>
              <a:ext cx="136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3" name="Equation" r:id="rId13" imgW="901440" imgH="253800" progId="Equation.3">
                      <p:embed/>
                    </p:oleObj>
                  </mc:Choice>
                  <mc:Fallback>
                    <p:oleObj name="Equation" r:id="rId13" imgW="901440" imgH="253800" progId="Equation.3">
                      <p:embed/>
                      <p:pic>
                        <p:nvPicPr>
                          <p:cNvPr id="85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753"/>
                            <a:ext cx="1364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Object 34">
              <a:extLst>
                <a:ext uri="{FF2B5EF4-FFF2-40B4-BE49-F238E27FC236}">
                  <a16:creationId xmlns:a16="http://schemas.microsoft.com/office/drawing/2014/main" id="{EB0DD17F-0F9C-42BE-9022-1B0A2E1132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485748"/>
                </p:ext>
              </p:extLst>
            </p:nvPr>
          </p:nvGraphicFramePr>
          <p:xfrm>
            <a:off x="5611" y="780"/>
            <a:ext cx="2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15" imgW="152280" imgH="203040" progId="Equation.3">
                    <p:embed/>
                  </p:oleObj>
                </mc:Choice>
                <mc:Fallback>
                  <p:oleObj name="Equation" r:id="rId15" imgW="152280" imgH="203040" progId="Equation.3">
                    <p:embed/>
                    <p:pic>
                      <p:nvPicPr>
                        <p:cNvPr id="83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1" y="780"/>
                          <a:ext cx="2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5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7BD670BE-C579-4AE0-812C-C816E7C4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28" y="297249"/>
            <a:ext cx="792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9900"/>
                </a:solidFill>
              </a:rPr>
              <a:t>根据</a:t>
            </a:r>
            <a:r>
              <a:rPr lang="zh-CN" altLang="en-US" sz="2800" dirty="0">
                <a:solidFill>
                  <a:srgbClr val="C00000"/>
                </a:solidFill>
              </a:rPr>
              <a:t>玻尔的老量子理论</a:t>
            </a:r>
            <a:r>
              <a:rPr lang="zh-CN" altLang="en-US" sz="2800" dirty="0">
                <a:solidFill>
                  <a:srgbClr val="009900"/>
                </a:solidFill>
              </a:rPr>
              <a:t>，氢原子中量子态为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9900"/>
                </a:solidFill>
              </a:rPr>
              <a:t>的电子的轨道</a:t>
            </a:r>
            <a:r>
              <a:rPr kumimoji="1"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9900"/>
                </a:solidFill>
              </a:rPr>
              <a:t>=______________</a:t>
            </a:r>
            <a:r>
              <a:rPr lang="zh-CN" altLang="en-US" sz="2800" dirty="0">
                <a:solidFill>
                  <a:srgbClr val="009900"/>
                </a:solidFill>
              </a:rPr>
              <a:t>。</a:t>
            </a:r>
            <a:endParaRPr lang="en-US" altLang="zh-CN" sz="2800" dirty="0">
              <a:solidFill>
                <a:srgbClr val="009900"/>
              </a:solidFill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根据量子力学理论，氢原子中主量子数为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的电</a:t>
            </a:r>
            <a:r>
              <a:rPr lang="zh-CN" altLang="en-US" sz="2800" dirty="0">
                <a:solidFill>
                  <a:srgbClr val="0000CC"/>
                </a:solidFill>
              </a:rPr>
              <a:t>子的轨道</a:t>
            </a:r>
            <a:r>
              <a:rPr kumimoji="1"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00CC"/>
                </a:solidFill>
              </a:rPr>
              <a:t>=______________</a:t>
            </a:r>
            <a:r>
              <a:rPr lang="zh-CN" altLang="en-US" sz="2800" dirty="0">
                <a:solidFill>
                  <a:srgbClr val="0000CC"/>
                </a:solidFill>
              </a:rPr>
              <a:t> 。当主量子数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=3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时，</a:t>
            </a:r>
            <a:r>
              <a:rPr lang="zh-CN" altLang="en-US" sz="2800" dirty="0">
                <a:solidFill>
                  <a:srgbClr val="FF00FF"/>
                </a:solidFill>
              </a:rPr>
              <a:t>电子轨道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角动量</a:t>
            </a:r>
            <a:r>
              <a:rPr lang="zh-CN" altLang="en-US" sz="2800" dirty="0">
                <a:solidFill>
                  <a:srgbClr val="FF00FF"/>
                </a:solidFill>
              </a:rPr>
              <a:t>的可能取值为</a:t>
            </a:r>
            <a:r>
              <a:rPr lang="en-US" altLang="zh-CN" sz="2800" dirty="0">
                <a:solidFill>
                  <a:srgbClr val="FF00FF"/>
                </a:solidFill>
              </a:rPr>
              <a:t>_______</a:t>
            </a:r>
            <a:r>
              <a:rPr lang="zh-CN" altLang="en-US" sz="2800" dirty="0">
                <a:solidFill>
                  <a:srgbClr val="FF00FF"/>
                </a:solidFill>
              </a:rPr>
              <a:t>。</a:t>
            </a:r>
          </a:p>
        </p:txBody>
      </p:sp>
      <p:graphicFrame>
        <p:nvGraphicFramePr>
          <p:cNvPr id="3" name="对象 9">
            <a:extLst>
              <a:ext uri="{FF2B5EF4-FFF2-40B4-BE49-F238E27FC236}">
                <a16:creationId xmlns:a16="http://schemas.microsoft.com/office/drawing/2014/main" id="{F8CCB0F6-23BE-4FE4-9203-6D7303658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63029"/>
              </p:ext>
            </p:extLst>
          </p:nvPr>
        </p:nvGraphicFramePr>
        <p:xfrm>
          <a:off x="6582582" y="1156712"/>
          <a:ext cx="1185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11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582" y="1156712"/>
                        <a:ext cx="11858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9">
            <a:extLst>
              <a:ext uri="{FF2B5EF4-FFF2-40B4-BE49-F238E27FC236}">
                <a16:creationId xmlns:a16="http://schemas.microsoft.com/office/drawing/2014/main" id="{F638BAEB-BDF7-42DE-90F2-1EA17DEC9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19669"/>
              </p:ext>
            </p:extLst>
          </p:nvPr>
        </p:nvGraphicFramePr>
        <p:xfrm>
          <a:off x="4737114" y="281880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914400" imgH="254000" progId="Equation.3">
                  <p:embed/>
                </p:oleObj>
              </mc:Choice>
              <mc:Fallback>
                <p:oleObj name="Equation" r:id="rId5" imgW="914400" imgH="254000" progId="Equation.3">
                  <p:embed/>
                  <p:pic>
                    <p:nvPicPr>
                      <p:cNvPr id="1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14" y="281880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1">
            <a:extLst>
              <a:ext uri="{FF2B5EF4-FFF2-40B4-BE49-F238E27FC236}">
                <a16:creationId xmlns:a16="http://schemas.microsoft.com/office/drawing/2014/main" id="{B9E28F1F-A3D0-443E-B9C4-0F1D187AA198}"/>
              </a:ext>
            </a:extLst>
          </p:cNvPr>
          <p:cNvGrpSpPr>
            <a:grpSpLocks/>
          </p:cNvGrpSpPr>
          <p:nvPr/>
        </p:nvGrpSpPr>
        <p:grpSpPr bwMode="auto">
          <a:xfrm>
            <a:off x="7794402" y="3540698"/>
            <a:ext cx="3581400" cy="812800"/>
            <a:chOff x="336" y="2160"/>
            <a:chExt cx="2256" cy="512"/>
          </a:xfrm>
          <a:solidFill>
            <a:srgbClr val="FFFF00"/>
          </a:solidFill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88C2BC1A-1FE1-4743-850C-FFE7353861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173428"/>
                </p:ext>
              </p:extLst>
            </p:nvPr>
          </p:nvGraphicFramePr>
          <p:xfrm>
            <a:off x="921" y="2160"/>
            <a:ext cx="6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7" imgW="304536" imgH="215713" progId="Equation.3">
                    <p:embed/>
                  </p:oleObj>
                </mc:Choice>
                <mc:Fallback>
                  <p:oleObj name="Equation" r:id="rId7" imgW="304536" imgH="215713" progId="Equation.3">
                    <p:embed/>
                    <p:pic>
                      <p:nvPicPr>
                        <p:cNvPr id="21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2160"/>
                          <a:ext cx="61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7">
              <a:extLst>
                <a:ext uri="{FF2B5EF4-FFF2-40B4-BE49-F238E27FC236}">
                  <a16:creationId xmlns:a16="http://schemas.microsoft.com/office/drawing/2014/main" id="{00282F0E-7627-4F8C-AEB2-F61647764E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208"/>
            <a:ext cx="6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9" imgW="304668" imgH="228501" progId="Equation.3">
                    <p:embed/>
                  </p:oleObj>
                </mc:Choice>
                <mc:Fallback>
                  <p:oleObj name="Equation" r:id="rId9" imgW="304668" imgH="228501" progId="Equation.3">
                    <p:embed/>
                    <p:pic>
                      <p:nvPicPr>
                        <p:cNvPr id="22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8"/>
                          <a:ext cx="6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4">
              <a:extLst>
                <a:ext uri="{FF2B5EF4-FFF2-40B4-BE49-F238E27FC236}">
                  <a16:creationId xmlns:a16="http://schemas.microsoft.com/office/drawing/2014/main" id="{59D8C3F0-ADCF-4DA3-B99C-C4A54D0F5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256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23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256"/>
                          <a:ext cx="24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22">
            <a:extLst>
              <a:ext uri="{FF2B5EF4-FFF2-40B4-BE49-F238E27FC236}">
                <a16:creationId xmlns:a16="http://schemas.microsoft.com/office/drawing/2014/main" id="{98EF3C7F-5581-4990-8FEB-B1E1EF79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89" y="6145098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n=3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i="1" dirty="0">
                <a:solidFill>
                  <a:srgbClr val="CC0000"/>
                </a:solidFill>
              </a:rPr>
              <a:t>l</a:t>
            </a:r>
            <a:r>
              <a:rPr lang="en-US" altLang="zh-CN" sz="2800" i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的可能取值为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197E815B-D41D-4B11-B781-C94297A1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09093"/>
              </p:ext>
            </p:extLst>
          </p:nvPr>
        </p:nvGraphicFramePr>
        <p:xfrm>
          <a:off x="2947208" y="4533933"/>
          <a:ext cx="65008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3" imgW="2349500" imgH="254000" progId="Equation.3">
                  <p:embed/>
                </p:oleObj>
              </mc:Choice>
              <mc:Fallback>
                <p:oleObj name="Equation" r:id="rId13" imgW="2349500" imgH="254000" progId="Equation.3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208" y="4533933"/>
                        <a:ext cx="650081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EC3BB24-C5AC-49FA-8337-B0FFD1F9D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85229"/>
              </p:ext>
            </p:extLst>
          </p:nvPr>
        </p:nvGraphicFramePr>
        <p:xfrm>
          <a:off x="2643328" y="5356171"/>
          <a:ext cx="71247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5" imgW="2197100" imgH="228600" progId="Equation.3">
                  <p:embed/>
                </p:oleObj>
              </mc:Choice>
              <mc:Fallback>
                <p:oleObj name="Equation" r:id="rId15" imgW="2197100" imgH="22860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328" y="5356171"/>
                        <a:ext cx="71247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936</Words>
  <Application>Microsoft Office PowerPoint</Application>
  <PresentationFormat>宽屏</PresentationFormat>
  <Paragraphs>125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等线</vt:lpstr>
      <vt:lpstr>等线 Light</vt:lpstr>
      <vt:lpstr>黑体</vt:lpstr>
      <vt:lpstr>华文楷体</vt:lpstr>
      <vt:lpstr>楷体_GB2312</vt:lpstr>
      <vt:lpstr>宋体</vt:lpstr>
      <vt:lpstr>Arial</vt:lpstr>
      <vt:lpstr>MT Extra</vt:lpstr>
      <vt:lpstr>Symbol</vt:lpstr>
      <vt:lpstr>Times New Roman</vt:lpstr>
      <vt:lpstr>Wingdings</vt:lpstr>
      <vt:lpstr>Office 主题​​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WangXZ</dc:creator>
  <cp:lastModifiedBy>WangXZ</cp:lastModifiedBy>
  <cp:revision>12</cp:revision>
  <dcterms:created xsi:type="dcterms:W3CDTF">2022-05-07T00:36:32Z</dcterms:created>
  <dcterms:modified xsi:type="dcterms:W3CDTF">2023-05-12T21:42:54Z</dcterms:modified>
</cp:coreProperties>
</file>