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handoutMasterIdLst>
    <p:handoutMasterId r:id="rId91"/>
  </p:handoutMasterIdLst>
  <p:sldIdLst>
    <p:sldId id="747" r:id="rId2"/>
    <p:sldId id="759" r:id="rId3"/>
    <p:sldId id="748" r:id="rId4"/>
    <p:sldId id="494" r:id="rId5"/>
    <p:sldId id="504" r:id="rId6"/>
    <p:sldId id="607" r:id="rId7"/>
    <p:sldId id="610" r:id="rId8"/>
    <p:sldId id="611" r:id="rId9"/>
    <p:sldId id="495" r:id="rId10"/>
    <p:sldId id="496" r:id="rId11"/>
    <p:sldId id="497" r:id="rId12"/>
    <p:sldId id="501" r:id="rId13"/>
    <p:sldId id="609" r:id="rId14"/>
    <p:sldId id="499" r:id="rId15"/>
    <p:sldId id="506" r:id="rId16"/>
    <p:sldId id="613" r:id="rId17"/>
    <p:sldId id="500" r:id="rId18"/>
    <p:sldId id="507" r:id="rId19"/>
    <p:sldId id="508" r:id="rId20"/>
    <p:sldId id="509" r:id="rId21"/>
    <p:sldId id="526" r:id="rId22"/>
    <p:sldId id="528" r:id="rId23"/>
    <p:sldId id="529" r:id="rId24"/>
    <p:sldId id="530" r:id="rId25"/>
    <p:sldId id="279" r:id="rId26"/>
    <p:sldId id="281" r:id="rId27"/>
    <p:sldId id="763" r:id="rId28"/>
    <p:sldId id="764" r:id="rId29"/>
    <p:sldId id="757" r:id="rId30"/>
    <p:sldId id="761" r:id="rId31"/>
    <p:sldId id="760" r:id="rId32"/>
    <p:sldId id="762" r:id="rId33"/>
    <p:sldId id="283" r:id="rId34"/>
    <p:sldId id="700" r:id="rId35"/>
    <p:sldId id="701" r:id="rId36"/>
    <p:sldId id="543" r:id="rId37"/>
    <p:sldId id="531" r:id="rId38"/>
    <p:sldId id="581" r:id="rId39"/>
    <p:sldId id="653" r:id="rId40"/>
    <p:sldId id="566" r:id="rId41"/>
    <p:sldId id="545" r:id="rId42"/>
    <p:sldId id="724" r:id="rId43"/>
    <p:sldId id="727" r:id="rId44"/>
    <p:sldId id="544" r:id="rId45"/>
    <p:sldId id="567" r:id="rId46"/>
    <p:sldId id="568" r:id="rId47"/>
    <p:sldId id="569" r:id="rId48"/>
    <p:sldId id="669" r:id="rId49"/>
    <p:sldId id="728" r:id="rId50"/>
    <p:sldId id="729" r:id="rId51"/>
    <p:sldId id="672" r:id="rId52"/>
    <p:sldId id="624" r:id="rId53"/>
    <p:sldId id="629" r:id="rId54"/>
    <p:sldId id="630" r:id="rId55"/>
    <p:sldId id="631" r:id="rId56"/>
    <p:sldId id="638" r:id="rId57"/>
    <p:sldId id="640" r:id="rId58"/>
    <p:sldId id="646" r:id="rId59"/>
    <p:sldId id="642" r:id="rId60"/>
    <p:sldId id="291" r:id="rId61"/>
    <p:sldId id="632" r:id="rId62"/>
    <p:sldId id="725" r:id="rId63"/>
    <p:sldId id="548" r:id="rId64"/>
    <p:sldId id="539" r:id="rId65"/>
    <p:sldId id="703" r:id="rId66"/>
    <p:sldId id="702" r:id="rId67"/>
    <p:sldId id="614" r:id="rId68"/>
    <p:sldId id="707" r:id="rId69"/>
    <p:sldId id="296" r:id="rId70"/>
    <p:sldId id="297" r:id="rId71"/>
    <p:sldId id="533" r:id="rId72"/>
    <p:sldId id="549" r:id="rId73"/>
    <p:sldId id="765" r:id="rId74"/>
    <p:sldId id="550" r:id="rId75"/>
    <p:sldId id="554" r:id="rId76"/>
    <p:sldId id="555" r:id="rId77"/>
    <p:sldId id="749" r:id="rId78"/>
    <p:sldId id="752" r:id="rId79"/>
    <p:sldId id="750" r:id="rId80"/>
    <p:sldId id="556" r:id="rId81"/>
    <p:sldId id="657" r:id="rId82"/>
    <p:sldId id="658" r:id="rId83"/>
    <p:sldId id="659" r:id="rId84"/>
    <p:sldId id="755" r:id="rId85"/>
    <p:sldId id="756" r:id="rId86"/>
    <p:sldId id="751" r:id="rId87"/>
    <p:sldId id="753" r:id="rId88"/>
    <p:sldId id="758" r:id="rId89"/>
  </p:sldIdLst>
  <p:sldSz cx="12192000" cy="6858000"/>
  <p:notesSz cx="6858000" cy="9144000"/>
  <p:defaultTextStyle>
    <a:defPPr>
      <a:defRPr lang="zh-CN"/>
    </a:defPPr>
    <a:lvl1pPr algn="l" rtl="0" fontAlgn="base">
      <a:spcBef>
        <a:spcPct val="0"/>
      </a:spcBef>
      <a:spcAft>
        <a:spcPct val="0"/>
      </a:spcAft>
      <a:defRPr kumimoji="1" sz="2600" i="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600" i="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600" i="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600" i="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600"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600"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600"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600"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600"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9900"/>
    <a:srgbClr val="0000FF"/>
    <a:srgbClr val="66FF33"/>
    <a:srgbClr val="33CC33"/>
    <a:srgbClr val="00FFFF"/>
    <a:srgbClr val="FF3300"/>
    <a:srgbClr val="9900CC"/>
    <a:srgbClr val="00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6372" autoAdjust="0"/>
  </p:normalViewPr>
  <p:slideViewPr>
    <p:cSldViewPr>
      <p:cViewPr varScale="1">
        <p:scale>
          <a:sx n="68" d="100"/>
          <a:sy n="68" d="100"/>
        </p:scale>
        <p:origin x="606" y="51"/>
      </p:cViewPr>
      <p:guideLst>
        <p:guide orient="horz" pos="2160"/>
        <p:guide pos="3840"/>
      </p:guideLst>
    </p:cSldViewPr>
  </p:slideViewPr>
  <p:outlineViewPr>
    <p:cViewPr>
      <p:scale>
        <a:sx n="33" d="100"/>
        <a:sy n="33" d="100"/>
      </p:scale>
      <p:origin x="0" y="9486"/>
    </p:cViewPr>
  </p:outlineViewPr>
  <p:notesTextViewPr>
    <p:cViewPr>
      <p:scale>
        <a:sx n="100" d="100"/>
        <a:sy n="100" d="100"/>
      </p:scale>
      <p:origin x="0" y="0"/>
    </p:cViewPr>
  </p:notesTextViewPr>
  <p:sorterViewPr>
    <p:cViewPr>
      <p:scale>
        <a:sx n="43" d="100"/>
        <a:sy n="43" d="100"/>
      </p:scale>
      <p:origin x="0" y="4734"/>
    </p:cViewPr>
  </p:sorterViewPr>
  <p:notesViewPr>
    <p:cSldViewPr>
      <p:cViewPr varScale="1">
        <p:scale>
          <a:sx n="35" d="100"/>
          <a:sy n="35" d="100"/>
        </p:scale>
        <p:origin x="-150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wmf"/><Relationship Id="rId1" Type="http://schemas.openxmlformats.org/officeDocument/2006/relationships/image" Target="../media/image46.wmf"/><Relationship Id="rId5" Type="http://schemas.openxmlformats.org/officeDocument/2006/relationships/image" Target="../media/image50.wmf"/><Relationship Id="rId4"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wmf"/><Relationship Id="rId1" Type="http://schemas.openxmlformats.org/officeDocument/2006/relationships/image" Target="../media/image5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71.emf"/><Relationship Id="rId1" Type="http://schemas.openxmlformats.org/officeDocument/2006/relationships/image" Target="../media/image70.png"/><Relationship Id="rId5" Type="http://schemas.openxmlformats.org/officeDocument/2006/relationships/image" Target="../media/image73.wmf"/><Relationship Id="rId4" Type="http://schemas.openxmlformats.org/officeDocument/2006/relationships/image" Target="../media/image72.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75.wmf"/><Relationship Id="rId1" Type="http://schemas.openxmlformats.org/officeDocument/2006/relationships/image" Target="../media/image7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65.wmf"/><Relationship Id="rId1" Type="http://schemas.openxmlformats.org/officeDocument/2006/relationships/image" Target="../media/image85.wmf"/><Relationship Id="rId4" Type="http://schemas.openxmlformats.org/officeDocument/2006/relationships/image" Target="../media/image8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5.wmf"/><Relationship Id="rId5" Type="http://schemas.openxmlformats.org/officeDocument/2006/relationships/image" Target="../media/image87.wmf"/><Relationship Id="rId4" Type="http://schemas.openxmlformats.org/officeDocument/2006/relationships/image" Target="../media/image72.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image" Target="../media/image6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image" Target="../media/image92.wmf"/><Relationship Id="rId4" Type="http://schemas.openxmlformats.org/officeDocument/2006/relationships/image" Target="../media/image9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image" Target="../media/image96.wmf"/><Relationship Id="rId4" Type="http://schemas.openxmlformats.org/officeDocument/2006/relationships/image" Target="../media/image9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image" Target="../media/image98.wmf"/><Relationship Id="rId5" Type="http://schemas.openxmlformats.org/officeDocument/2006/relationships/image" Target="../media/image100.wmf"/><Relationship Id="rId4" Type="http://schemas.openxmlformats.org/officeDocument/2006/relationships/image" Target="../media/image9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image" Target="../media/image92.wmf"/><Relationship Id="rId6" Type="http://schemas.openxmlformats.org/officeDocument/2006/relationships/image" Target="../media/image100.wmf"/><Relationship Id="rId5" Type="http://schemas.openxmlformats.org/officeDocument/2006/relationships/image" Target="../media/image102.wmf"/><Relationship Id="rId4" Type="http://schemas.openxmlformats.org/officeDocument/2006/relationships/image" Target="../media/image10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wmf"/><Relationship Id="rId1" Type="http://schemas.openxmlformats.org/officeDocument/2006/relationships/image" Target="../media/image11.emf"/><Relationship Id="rId4"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image" Target="../media/image104.wmf"/><Relationship Id="rId1" Type="http://schemas.openxmlformats.org/officeDocument/2006/relationships/image" Target="../media/image103.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9.emf"/><Relationship Id="rId7" Type="http://schemas.openxmlformats.org/officeDocument/2006/relationships/image" Target="../media/image113.wmf"/><Relationship Id="rId2" Type="http://schemas.openxmlformats.org/officeDocument/2006/relationships/image" Target="../media/image108.emf"/><Relationship Id="rId1" Type="http://schemas.openxmlformats.org/officeDocument/2006/relationships/image" Target="../media/image107.emf"/><Relationship Id="rId6" Type="http://schemas.openxmlformats.org/officeDocument/2006/relationships/image" Target="../media/image112.emf"/><Relationship Id="rId5" Type="http://schemas.openxmlformats.org/officeDocument/2006/relationships/image" Target="../media/image111.emf"/><Relationship Id="rId4" Type="http://schemas.openxmlformats.org/officeDocument/2006/relationships/image" Target="../media/image110.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7.wmf"/><Relationship Id="rId7" Type="http://schemas.openxmlformats.org/officeDocument/2006/relationships/image" Target="../media/image121.wmf"/><Relationship Id="rId2" Type="http://schemas.openxmlformats.org/officeDocument/2006/relationships/image" Target="../media/image116.wmf"/><Relationship Id="rId1" Type="http://schemas.openxmlformats.org/officeDocument/2006/relationships/image" Target="../media/image115.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image" Target="../media/image92.wmf"/><Relationship Id="rId5" Type="http://schemas.openxmlformats.org/officeDocument/2006/relationships/image" Target="../media/image125.wmf"/><Relationship Id="rId4" Type="http://schemas.openxmlformats.org/officeDocument/2006/relationships/image" Target="../media/image124.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image" Target="../media/image92.wmf"/><Relationship Id="rId6" Type="http://schemas.openxmlformats.org/officeDocument/2006/relationships/image" Target="../media/image127.wmf"/><Relationship Id="rId5" Type="http://schemas.openxmlformats.org/officeDocument/2006/relationships/image" Target="../media/image126.wmf"/><Relationship Id="rId4" Type="http://schemas.openxmlformats.org/officeDocument/2006/relationships/image" Target="../media/image12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127.wmf"/><Relationship Id="rId1" Type="http://schemas.openxmlformats.org/officeDocument/2006/relationships/image" Target="../media/image128.emf"/><Relationship Id="rId4" Type="http://schemas.openxmlformats.org/officeDocument/2006/relationships/image" Target="../media/image129.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33.wmf"/><Relationship Id="rId1" Type="http://schemas.openxmlformats.org/officeDocument/2006/relationships/image" Target="../media/image132.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35.emf"/><Relationship Id="rId2" Type="http://schemas.openxmlformats.org/officeDocument/2006/relationships/image" Target="../media/image134.emf"/><Relationship Id="rId1" Type="http://schemas.openxmlformats.org/officeDocument/2006/relationships/image" Target="../media/image132.wmf"/><Relationship Id="rId5" Type="http://schemas.openxmlformats.org/officeDocument/2006/relationships/image" Target="../media/image137.emf"/><Relationship Id="rId4" Type="http://schemas.openxmlformats.org/officeDocument/2006/relationships/image" Target="../media/image136.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38.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8.wmf"/><Relationship Id="rId1" Type="http://schemas.openxmlformats.org/officeDocument/2006/relationships/image" Target="../media/image20.wmf"/><Relationship Id="rId5" Type="http://schemas.openxmlformats.org/officeDocument/2006/relationships/image" Target="../media/image141.wmf"/><Relationship Id="rId4" Type="http://schemas.openxmlformats.org/officeDocument/2006/relationships/image" Target="../media/image140.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e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e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44.emf"/><Relationship Id="rId2" Type="http://schemas.openxmlformats.org/officeDocument/2006/relationships/image" Target="../media/image143.emf"/><Relationship Id="rId1" Type="http://schemas.openxmlformats.org/officeDocument/2006/relationships/image" Target="../media/image142.emf"/><Relationship Id="rId4" Type="http://schemas.openxmlformats.org/officeDocument/2006/relationships/image" Target="../media/image145.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48.emf"/><Relationship Id="rId2" Type="http://schemas.openxmlformats.org/officeDocument/2006/relationships/image" Target="../media/image147.emf"/><Relationship Id="rId1" Type="http://schemas.openxmlformats.org/officeDocument/2006/relationships/image" Target="../media/image146.emf"/><Relationship Id="rId5" Type="http://schemas.openxmlformats.org/officeDocument/2006/relationships/image" Target="../media/image150.emf"/><Relationship Id="rId4" Type="http://schemas.openxmlformats.org/officeDocument/2006/relationships/image" Target="../media/image149.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53.emf"/><Relationship Id="rId2" Type="http://schemas.openxmlformats.org/officeDocument/2006/relationships/image" Target="../media/image152.emf"/><Relationship Id="rId1" Type="http://schemas.openxmlformats.org/officeDocument/2006/relationships/image" Target="../media/image151.wmf"/><Relationship Id="rId5" Type="http://schemas.openxmlformats.org/officeDocument/2006/relationships/image" Target="../media/image155.emf"/><Relationship Id="rId4" Type="http://schemas.openxmlformats.org/officeDocument/2006/relationships/image" Target="../media/image154.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46.emf"/><Relationship Id="rId1" Type="http://schemas.openxmlformats.org/officeDocument/2006/relationships/image" Target="../media/image145.emf"/><Relationship Id="rId5" Type="http://schemas.openxmlformats.org/officeDocument/2006/relationships/image" Target="../media/image157.wmf"/><Relationship Id="rId4" Type="http://schemas.openxmlformats.org/officeDocument/2006/relationships/image" Target="../media/image148.e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155.emf"/><Relationship Id="rId3" Type="http://schemas.openxmlformats.org/officeDocument/2006/relationships/image" Target="../media/image144.emf"/><Relationship Id="rId7" Type="http://schemas.openxmlformats.org/officeDocument/2006/relationships/image" Target="../media/image150.emf"/><Relationship Id="rId2" Type="http://schemas.openxmlformats.org/officeDocument/2006/relationships/image" Target="../media/image143.emf"/><Relationship Id="rId1" Type="http://schemas.openxmlformats.org/officeDocument/2006/relationships/image" Target="../media/image142.emf"/><Relationship Id="rId6" Type="http://schemas.openxmlformats.org/officeDocument/2006/relationships/image" Target="../media/image158.wmf"/><Relationship Id="rId5" Type="http://schemas.openxmlformats.org/officeDocument/2006/relationships/image" Target="../media/image147.emf"/><Relationship Id="rId10" Type="http://schemas.openxmlformats.org/officeDocument/2006/relationships/image" Target="../media/image159.wmf"/><Relationship Id="rId4" Type="http://schemas.openxmlformats.org/officeDocument/2006/relationships/image" Target="../media/image146.emf"/><Relationship Id="rId9" Type="http://schemas.openxmlformats.org/officeDocument/2006/relationships/image" Target="../media/image152.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5" Type="http://schemas.openxmlformats.org/officeDocument/2006/relationships/image" Target="../media/image164.wmf"/><Relationship Id="rId4" Type="http://schemas.openxmlformats.org/officeDocument/2006/relationships/image" Target="../media/image163.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 Id="rId6" Type="http://schemas.openxmlformats.org/officeDocument/2006/relationships/image" Target="../media/image170.wmf"/><Relationship Id="rId5" Type="http://schemas.openxmlformats.org/officeDocument/2006/relationships/image" Target="../media/image169.wmf"/><Relationship Id="rId4" Type="http://schemas.openxmlformats.org/officeDocument/2006/relationships/image" Target="../media/image168.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71.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72.wmf"/><Relationship Id="rId5" Type="http://schemas.openxmlformats.org/officeDocument/2006/relationships/image" Target="../media/image173.wmf"/><Relationship Id="rId4" Type="http://schemas.openxmlformats.org/officeDocument/2006/relationships/image" Target="../media/image162.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2.wmf"/><Relationship Id="rId4" Type="http://schemas.openxmlformats.org/officeDocument/2006/relationships/image" Target="../media/image21.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 Id="rId4" Type="http://schemas.openxmlformats.org/officeDocument/2006/relationships/image" Target="../media/image180.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 Id="rId6" Type="http://schemas.openxmlformats.org/officeDocument/2006/relationships/image" Target="../media/image186.wmf"/><Relationship Id="rId5" Type="http://schemas.openxmlformats.org/officeDocument/2006/relationships/image" Target="../media/image185.wmf"/><Relationship Id="rId4" Type="http://schemas.openxmlformats.org/officeDocument/2006/relationships/image" Target="../media/image184.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 Id="rId6" Type="http://schemas.openxmlformats.org/officeDocument/2006/relationships/image" Target="../media/image192.wmf"/><Relationship Id="rId5" Type="http://schemas.openxmlformats.org/officeDocument/2006/relationships/image" Target="../media/image191.wmf"/><Relationship Id="rId4" Type="http://schemas.openxmlformats.org/officeDocument/2006/relationships/image" Target="../media/image190.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199.wmf"/><Relationship Id="rId3" Type="http://schemas.openxmlformats.org/officeDocument/2006/relationships/image" Target="../media/image194.wmf"/><Relationship Id="rId7" Type="http://schemas.openxmlformats.org/officeDocument/2006/relationships/image" Target="../media/image198.wmf"/><Relationship Id="rId2" Type="http://schemas.openxmlformats.org/officeDocument/2006/relationships/image" Target="../media/image188.wmf"/><Relationship Id="rId1" Type="http://schemas.openxmlformats.org/officeDocument/2006/relationships/image" Target="../media/image193.wmf"/><Relationship Id="rId6" Type="http://schemas.openxmlformats.org/officeDocument/2006/relationships/image" Target="../media/image197.wmf"/><Relationship Id="rId5" Type="http://schemas.openxmlformats.org/officeDocument/2006/relationships/image" Target="../media/image196.wmf"/><Relationship Id="rId4" Type="http://schemas.openxmlformats.org/officeDocument/2006/relationships/image" Target="../media/image195.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01.wmf"/><Relationship Id="rId7" Type="http://schemas.openxmlformats.org/officeDocument/2006/relationships/image" Target="../media/image205.wmf"/><Relationship Id="rId2" Type="http://schemas.openxmlformats.org/officeDocument/2006/relationships/image" Target="../media/image188.wmf"/><Relationship Id="rId1" Type="http://schemas.openxmlformats.org/officeDocument/2006/relationships/image" Target="../media/image200.wmf"/><Relationship Id="rId6" Type="http://schemas.openxmlformats.org/officeDocument/2006/relationships/image" Target="../media/image204.wmf"/><Relationship Id="rId5" Type="http://schemas.openxmlformats.org/officeDocument/2006/relationships/image" Target="../media/image203.wmf"/><Relationship Id="rId4" Type="http://schemas.openxmlformats.org/officeDocument/2006/relationships/image" Target="../media/image20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14.wmf"/><Relationship Id="rId1" Type="http://schemas.openxmlformats.org/officeDocument/2006/relationships/image" Target="../media/image19.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19.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14.wmf"/><Relationship Id="rId1" Type="http://schemas.openxmlformats.org/officeDocument/2006/relationships/image" Target="../media/image33.wmf"/><Relationship Id="rId4"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9.wmf"/><Relationship Id="rId2" Type="http://schemas.openxmlformats.org/officeDocument/2006/relationships/image" Target="../media/image27.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256003"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56004"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256005"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3C0D3AB-6656-4EDE-8D12-49A22A4FC8F3}" type="slidenum">
              <a:rPr lang="en-US" altLang="zh-CN"/>
              <a:pPr/>
              <a:t>‹#›</a:t>
            </a:fld>
            <a:endParaRPr lang="en-US" altLang="zh-CN"/>
          </a:p>
        </p:txBody>
      </p:sp>
    </p:spTree>
    <p:extLst>
      <p:ext uri="{BB962C8B-B14F-4D97-AF65-F5344CB8AC3E}">
        <p14:creationId xmlns:p14="http://schemas.microsoft.com/office/powerpoint/2010/main" val="3455089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i="0"/>
            </a:lvl1pPr>
          </a:lstStyle>
          <a:p>
            <a:pPr>
              <a:defRPr/>
            </a:pPr>
            <a:endParaRPr lang="en-US" altLang="zh-CN"/>
          </a:p>
        </p:txBody>
      </p:sp>
      <p:sp>
        <p:nvSpPr>
          <p:cNvPr id="102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i="0"/>
            </a:lvl1pPr>
          </a:lstStyle>
          <a:p>
            <a:pPr>
              <a:defRPr/>
            </a:pPr>
            <a:endParaRPr lang="en-US" altLang="zh-CN"/>
          </a:p>
        </p:txBody>
      </p:sp>
      <p:sp>
        <p:nvSpPr>
          <p:cNvPr id="15155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i="0"/>
            </a:lvl1pPr>
          </a:lstStyle>
          <a:p>
            <a:pPr>
              <a:defRPr/>
            </a:pPr>
            <a:endParaRPr lang="en-US" altLang="zh-CN"/>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i="0"/>
            </a:lvl1pPr>
          </a:lstStyle>
          <a:p>
            <a:fld id="{B76A63E3-BC71-40C1-AF7E-C8FBE6BBF0A9}" type="slidenum">
              <a:rPr lang="en-US" altLang="zh-CN"/>
              <a:pPr/>
              <a:t>‹#›</a:t>
            </a:fld>
            <a:endParaRPr lang="en-US" altLang="zh-CN"/>
          </a:p>
        </p:txBody>
      </p:sp>
    </p:spTree>
    <p:extLst>
      <p:ext uri="{BB962C8B-B14F-4D97-AF65-F5344CB8AC3E}">
        <p14:creationId xmlns:p14="http://schemas.microsoft.com/office/powerpoint/2010/main" val="5837383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fld id="{6C35E523-EA2A-4A24-BB98-114F50B8DF2B}" type="slidenum">
              <a:rPr lang="en-US" altLang="zh-CN" sz="1200" i="0"/>
              <a:pPr eaLnBrk="1" hangingPunct="1"/>
              <a:t>25</a:t>
            </a:fld>
            <a:endParaRPr lang="en-US" altLang="zh-CN" sz="1200" i="0"/>
          </a:p>
        </p:txBody>
      </p:sp>
      <p:sp>
        <p:nvSpPr>
          <p:cNvPr id="152579" name="Rectangle 2"/>
          <p:cNvSpPr>
            <a:spLocks noGrp="1" noRot="1" noChangeAspect="1" noChangeArrowheads="1" noTextEdit="1"/>
          </p:cNvSpPr>
          <p:nvPr>
            <p:ph type="sldImg"/>
          </p:nvPr>
        </p:nvSpPr>
        <p:spPr>
          <a:xfrm>
            <a:off x="381000" y="685800"/>
            <a:ext cx="6096000" cy="3429000"/>
          </a:xfrm>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c</a:t>
            </a:r>
          </a:p>
        </p:txBody>
      </p:sp>
    </p:spTree>
    <p:extLst>
      <p:ext uri="{BB962C8B-B14F-4D97-AF65-F5344CB8AC3E}">
        <p14:creationId xmlns:p14="http://schemas.microsoft.com/office/powerpoint/2010/main" val="1243052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fld id="{32939037-BB85-4DEA-91DE-C631CF0FD06C}" type="slidenum">
              <a:rPr lang="en-US" altLang="zh-CN" sz="1200" i="0"/>
              <a:pPr eaLnBrk="1" hangingPunct="1"/>
              <a:t>60</a:t>
            </a:fld>
            <a:endParaRPr lang="en-US" altLang="zh-CN" sz="1200" i="0"/>
          </a:p>
        </p:txBody>
      </p:sp>
      <p:sp>
        <p:nvSpPr>
          <p:cNvPr id="153603" name="Rectangle 2"/>
          <p:cNvSpPr>
            <a:spLocks noGrp="1" noRot="1" noChangeAspect="1" noChangeArrowheads="1" noTextEdit="1"/>
          </p:cNvSpPr>
          <p:nvPr>
            <p:ph type="sldImg"/>
          </p:nvPr>
        </p:nvSpPr>
        <p:spPr>
          <a:xfrm>
            <a:off x="381000" y="685800"/>
            <a:ext cx="6096000" cy="3429000"/>
          </a:xfrm>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c</a:t>
            </a:r>
          </a:p>
        </p:txBody>
      </p:sp>
    </p:spTree>
    <p:extLst>
      <p:ext uri="{BB962C8B-B14F-4D97-AF65-F5344CB8AC3E}">
        <p14:creationId xmlns:p14="http://schemas.microsoft.com/office/powerpoint/2010/main" val="1631541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a:xfrm>
            <a:off x="381000" y="685800"/>
            <a:ext cx="6096000" cy="3429000"/>
          </a:xfrm>
          <a:ln/>
        </p:spPr>
      </p:sp>
      <p:sp>
        <p:nvSpPr>
          <p:cNvPr id="154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4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fld id="{B8ECFA9E-B32E-489F-ABA5-42400297D17C}" type="slidenum">
              <a:rPr lang="en-US" altLang="zh-CN" sz="1200" i="0"/>
              <a:pPr eaLnBrk="1" hangingPunct="1"/>
              <a:t>64</a:t>
            </a:fld>
            <a:endParaRPr lang="en-US" altLang="zh-CN" sz="1200" i="0"/>
          </a:p>
        </p:txBody>
      </p:sp>
    </p:spTree>
    <p:extLst>
      <p:ext uri="{BB962C8B-B14F-4D97-AF65-F5344CB8AC3E}">
        <p14:creationId xmlns:p14="http://schemas.microsoft.com/office/powerpoint/2010/main" val="1757301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xfrm>
            <a:off x="381000" y="685800"/>
            <a:ext cx="6096000" cy="3429000"/>
          </a:xfrm>
          <a:ln/>
        </p:spPr>
      </p:sp>
      <p:sp>
        <p:nvSpPr>
          <p:cNvPr id="155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56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fld id="{EE90A01D-2F34-4E89-B332-3EE6B5BA3ACB}" type="slidenum">
              <a:rPr lang="en-US" altLang="zh-CN" sz="1200" i="0"/>
              <a:pPr eaLnBrk="1" hangingPunct="1"/>
              <a:t>67</a:t>
            </a:fld>
            <a:endParaRPr lang="en-US" altLang="zh-CN" sz="1200" i="0"/>
          </a:p>
        </p:txBody>
      </p:sp>
    </p:spTree>
    <p:extLst>
      <p:ext uri="{BB962C8B-B14F-4D97-AF65-F5344CB8AC3E}">
        <p14:creationId xmlns:p14="http://schemas.microsoft.com/office/powerpoint/2010/main" val="805720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fld id="{E9DB8766-3D62-42F6-A26F-A7E97166E5FD}" type="slidenum">
              <a:rPr lang="en-US" altLang="zh-CN" sz="1200" i="0"/>
              <a:pPr eaLnBrk="1" hangingPunct="1"/>
              <a:t>69</a:t>
            </a:fld>
            <a:endParaRPr lang="en-US" altLang="zh-CN" sz="1200" i="0"/>
          </a:p>
        </p:txBody>
      </p:sp>
      <p:sp>
        <p:nvSpPr>
          <p:cNvPr id="156675" name="Rectangle 2"/>
          <p:cNvSpPr>
            <a:spLocks noGrp="1" noRot="1" noChangeAspect="1" noChangeArrowheads="1" noTextEdit="1"/>
          </p:cNvSpPr>
          <p:nvPr>
            <p:ph type="sldImg"/>
          </p:nvPr>
        </p:nvSpPr>
        <p:spPr>
          <a:xfrm>
            <a:off x="381000" y="685800"/>
            <a:ext cx="6096000" cy="3429000"/>
          </a:xfrm>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c</a:t>
            </a:r>
          </a:p>
        </p:txBody>
      </p:sp>
    </p:spTree>
    <p:extLst>
      <p:ext uri="{BB962C8B-B14F-4D97-AF65-F5344CB8AC3E}">
        <p14:creationId xmlns:p14="http://schemas.microsoft.com/office/powerpoint/2010/main" val="1847931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fld id="{622B1AFB-3B43-4937-AE3E-71940B5D6027}" type="slidenum">
              <a:rPr lang="en-US" altLang="zh-CN" sz="1200" i="0"/>
              <a:pPr eaLnBrk="1" hangingPunct="1"/>
              <a:t>70</a:t>
            </a:fld>
            <a:endParaRPr lang="en-US" altLang="zh-CN" sz="1200" i="0"/>
          </a:p>
        </p:txBody>
      </p:sp>
      <p:sp>
        <p:nvSpPr>
          <p:cNvPr id="157699" name="Rectangle 2"/>
          <p:cNvSpPr>
            <a:spLocks noGrp="1" noRot="1" noChangeAspect="1" noChangeArrowheads="1" noTextEdit="1"/>
          </p:cNvSpPr>
          <p:nvPr>
            <p:ph type="sldImg"/>
          </p:nvPr>
        </p:nvSpPr>
        <p:spPr>
          <a:xfrm>
            <a:off x="381000" y="685800"/>
            <a:ext cx="6096000" cy="3429000"/>
          </a:xfrm>
          <a:ln/>
        </p:spPr>
      </p:sp>
      <p:sp>
        <p:nvSpPr>
          <p:cNvPr id="177155" name="Rectangle 3"/>
          <p:cNvSpPr>
            <a:spLocks noGrp="1" noChangeArrowheads="1"/>
          </p:cNvSpPr>
          <p:nvPr>
            <p:ph type="body" idx="1"/>
          </p:nvPr>
        </p:nvSpPr>
        <p:spPr/>
        <p:txBody>
          <a:bodyPr/>
          <a:lstStyle/>
          <a:p>
            <a:pPr eaLnBrk="1" hangingPunct="1">
              <a:defRPr/>
            </a:pPr>
            <a:r>
              <a:rPr lang="zh-CN" altLang="en-US" sz="2600" b="1">
                <a:solidFill>
                  <a:srgbClr val="FF0000"/>
                </a:solidFill>
                <a:effectLst>
                  <a:outerShdw blurRad="38100" dist="38100" dir="2700000" algn="tl">
                    <a:srgbClr val="C0C0C0"/>
                  </a:outerShdw>
                </a:effectLst>
              </a:rPr>
              <a:t>玻尔对普朗克量子论的评价</a:t>
            </a:r>
          </a:p>
          <a:p>
            <a:pPr eaLnBrk="1" hangingPunct="1">
              <a:defRPr/>
            </a:pPr>
            <a:r>
              <a:rPr lang="zh-CN" altLang="en-US" sz="2600" b="1">
                <a:effectLst>
                  <a:outerShdw blurRad="38100" dist="38100" dir="2700000" algn="tl">
                    <a:srgbClr val="C0C0C0"/>
                  </a:outerShdw>
                </a:effectLst>
              </a:rPr>
              <a:t>“在科学史上很难找到其它发现能象普朗克的基本作用量子一样在仅仅一代人的短时间里产生如此非凡的结果</a:t>
            </a:r>
            <a:r>
              <a:rPr lang="en-US" altLang="zh-CN" sz="2600" b="1">
                <a:effectLst>
                  <a:outerShdw blurRad="38100" dist="38100" dir="2700000" algn="tl">
                    <a:srgbClr val="C0C0C0"/>
                  </a:outerShdw>
                </a:effectLst>
              </a:rPr>
              <a:t>…</a:t>
            </a:r>
            <a:r>
              <a:rPr lang="zh-CN" altLang="en-US" sz="2600" b="1">
                <a:effectLst>
                  <a:outerShdw blurRad="38100" dist="38100" dir="2700000" algn="tl">
                    <a:srgbClr val="C0C0C0"/>
                  </a:outerShdw>
                </a:effectLst>
              </a:rPr>
              <a:t>这个发现将人类的观念</a:t>
            </a:r>
            <a:r>
              <a:rPr lang="en-US" altLang="zh-CN" sz="2600" b="1">
                <a:effectLst>
                  <a:outerShdw blurRad="38100" dist="38100" dir="2700000" algn="tl">
                    <a:srgbClr val="C0C0C0"/>
                  </a:outerShdw>
                </a:effectLst>
              </a:rPr>
              <a:t>——</a:t>
            </a:r>
            <a:r>
              <a:rPr lang="zh-CN" altLang="en-US" sz="2600" b="1">
                <a:effectLst>
                  <a:outerShdw blurRad="38100" dist="38100" dir="2700000" algn="tl">
                    <a:srgbClr val="C0C0C0"/>
                  </a:outerShdw>
                </a:effectLst>
              </a:rPr>
              <a:t>不仅是有关经典科学的观念，而且是有关通常思维方式的观念</a:t>
            </a:r>
            <a:r>
              <a:rPr lang="en-US" altLang="zh-CN" sz="2600" b="1">
                <a:effectLst>
                  <a:outerShdw blurRad="38100" dist="38100" dir="2700000" algn="tl">
                    <a:srgbClr val="C0C0C0"/>
                  </a:outerShdw>
                </a:effectLst>
              </a:rPr>
              <a:t>——</a:t>
            </a:r>
            <a:r>
              <a:rPr lang="zh-CN" altLang="en-US" sz="2600" b="1">
                <a:effectLst>
                  <a:outerShdw blurRad="38100" dist="38100" dir="2700000" algn="tl">
                    <a:srgbClr val="C0C0C0"/>
                  </a:outerShdw>
                </a:effectLst>
              </a:rPr>
              <a:t>的基础砸得粉碎，知识的如此的神奇进展，应归功于人们从传统的思想束缚下获得的这一解放。”</a:t>
            </a:r>
          </a:p>
          <a:p>
            <a:pPr eaLnBrk="1" hangingPunct="1">
              <a:defRPr/>
            </a:pPr>
            <a:r>
              <a:rPr lang="zh-CN" altLang="en-US" sz="2600" b="1">
                <a:solidFill>
                  <a:srgbClr val="FF0000"/>
                </a:solidFill>
                <a:effectLst>
                  <a:outerShdw blurRad="38100" dist="38100" dir="2700000" algn="tl">
                    <a:srgbClr val="C0C0C0"/>
                  </a:outerShdw>
                </a:effectLst>
              </a:rPr>
              <a:t>爱因斯坦在</a:t>
            </a:r>
            <a:r>
              <a:rPr lang="en-US" altLang="zh-CN" sz="2600" b="1">
                <a:solidFill>
                  <a:srgbClr val="FF0000"/>
                </a:solidFill>
                <a:effectLst>
                  <a:outerShdw blurRad="38100" dist="38100" dir="2700000" algn="tl">
                    <a:srgbClr val="C0C0C0"/>
                  </a:outerShdw>
                </a:effectLst>
              </a:rPr>
              <a:t>1918</a:t>
            </a:r>
            <a:r>
              <a:rPr lang="zh-CN" altLang="en-US" sz="2600" b="1">
                <a:solidFill>
                  <a:srgbClr val="FF0000"/>
                </a:solidFill>
                <a:effectLst>
                  <a:outerShdw blurRad="38100" dist="38100" dir="2700000" algn="tl">
                    <a:srgbClr val="C0C0C0"/>
                  </a:outerShdw>
                </a:effectLst>
              </a:rPr>
              <a:t>年</a:t>
            </a:r>
            <a:r>
              <a:rPr lang="en-US" altLang="zh-CN" sz="2600" b="1">
                <a:solidFill>
                  <a:srgbClr val="FF0000"/>
                </a:solidFill>
                <a:effectLst>
                  <a:outerShdw blurRad="38100" dist="38100" dir="2700000" algn="tl">
                    <a:srgbClr val="C0C0C0"/>
                  </a:outerShdw>
                </a:effectLst>
              </a:rPr>
              <a:t>4</a:t>
            </a:r>
            <a:r>
              <a:rPr lang="zh-CN" altLang="en-US" sz="2600" b="1">
                <a:solidFill>
                  <a:srgbClr val="FF0000"/>
                </a:solidFill>
                <a:effectLst>
                  <a:outerShdw blurRad="38100" dist="38100" dir="2700000" algn="tl">
                    <a:srgbClr val="C0C0C0"/>
                  </a:outerShdw>
                </a:effectLst>
              </a:rPr>
              <a:t>月普朗克六十岁生日庆祝会上的一段讲话：</a:t>
            </a:r>
            <a:endParaRPr lang="zh-CN" altLang="en-US" sz="2600" b="1">
              <a:effectLst>
                <a:outerShdw blurRad="38100" dist="38100" dir="2700000" algn="tl">
                  <a:srgbClr val="C0C0C0"/>
                </a:outerShdw>
              </a:effectLst>
            </a:endParaRPr>
          </a:p>
          <a:p>
            <a:pPr eaLnBrk="1" hangingPunct="1">
              <a:spcBef>
                <a:spcPct val="0"/>
              </a:spcBef>
              <a:defRPr/>
            </a:pPr>
            <a:r>
              <a:rPr lang="zh-CN" altLang="en-US" sz="2600" b="1">
                <a:effectLst>
                  <a:outerShdw blurRad="38100" dist="38100" dir="2700000" algn="tl">
                    <a:srgbClr val="C0C0C0"/>
                  </a:outerShdw>
                </a:effectLst>
              </a:rPr>
              <a:t>“在科学的殿堂里有各种各样的人：有人爱科学是  为了满足智力上的快感；有人是为了纯粹功利的目的，而普朗克热爱科学是为了得到现象世界那  些普遍的基本规律，</a:t>
            </a:r>
            <a:r>
              <a:rPr lang="en-US" altLang="zh-CN" sz="2600" b="1">
                <a:effectLst>
                  <a:outerShdw blurRad="38100" dist="38100" dir="2700000" algn="tl">
                    <a:srgbClr val="C0C0C0"/>
                  </a:outerShdw>
                </a:effectLst>
              </a:rPr>
              <a:t>… …</a:t>
            </a:r>
            <a:r>
              <a:rPr lang="zh-CN" altLang="en-US" sz="2600" b="1">
                <a:effectLst>
                  <a:outerShdw blurRad="38100" dist="38100" dir="2700000" algn="tl">
                    <a:srgbClr val="C0C0C0"/>
                  </a:outerShdw>
                </a:effectLst>
              </a:rPr>
              <a:t>他成了一个</a:t>
            </a:r>
            <a:r>
              <a:rPr lang="zh-CN" altLang="en-US" sz="2600" b="1">
                <a:solidFill>
                  <a:srgbClr val="0000FF"/>
                </a:solidFill>
                <a:effectLst>
                  <a:outerShdw blurRad="38100" dist="38100" dir="2700000" algn="tl">
                    <a:srgbClr val="C0C0C0"/>
                  </a:outerShdw>
                </a:effectLst>
              </a:rPr>
              <a:t>以伟大的创造性观念造福于世界的人</a:t>
            </a:r>
            <a:r>
              <a:rPr lang="zh-CN" altLang="en-US" sz="2600" b="1">
                <a:solidFill>
                  <a:srgbClr val="3333FF"/>
                </a:solidFill>
                <a:effectLst>
                  <a:outerShdw blurRad="38100" dist="38100" dir="2700000" algn="tl">
                    <a:srgbClr val="C0C0C0"/>
                  </a:outerShdw>
                </a:effectLst>
              </a:rPr>
              <a:t>。</a:t>
            </a:r>
            <a:r>
              <a:rPr lang="zh-CN" altLang="en-US" sz="2600" b="1">
                <a:effectLst>
                  <a:outerShdw blurRad="38100" dist="38100" dir="2700000" algn="tl">
                    <a:srgbClr val="C0C0C0"/>
                  </a:outerShdw>
                </a:effectLst>
                <a:latin typeface="宋体" pitchFamily="2" charset="-122"/>
              </a:rPr>
              <a:t>能量不连续的概念与经典物理学是完全不相容的！普朗克本人也有很多的困惑和彷徨 </a:t>
            </a:r>
            <a:r>
              <a:rPr lang="en-US" altLang="zh-CN" sz="2600" b="1">
                <a:effectLst>
                  <a:outerShdw blurRad="38100" dist="38100" dir="2700000" algn="tl">
                    <a:srgbClr val="C0C0C0"/>
                  </a:outerShdw>
                </a:effectLst>
                <a:latin typeface="Times New Roman"/>
              </a:rPr>
              <a:t>·</a:t>
            </a:r>
            <a:r>
              <a:rPr lang="en-US" altLang="zh-CN" sz="2600" b="1">
                <a:effectLst>
                  <a:outerShdw blurRad="38100" dist="38100" dir="2700000" algn="tl">
                    <a:srgbClr val="C0C0C0"/>
                  </a:outerShdw>
                </a:effectLst>
                <a:latin typeface="宋体" pitchFamily="2" charset="-122"/>
              </a:rPr>
              <a:t> </a:t>
            </a:r>
            <a:r>
              <a:rPr lang="en-US" altLang="zh-CN" sz="2600" b="1">
                <a:effectLst>
                  <a:outerShdw blurRad="38100" dist="38100" dir="2700000" algn="tl">
                    <a:srgbClr val="C0C0C0"/>
                  </a:outerShdw>
                </a:effectLst>
                <a:latin typeface="Times New Roman"/>
              </a:rPr>
              <a:t>·</a:t>
            </a:r>
            <a:r>
              <a:rPr lang="en-US" altLang="zh-CN" sz="2600" b="1">
                <a:effectLst>
                  <a:outerShdw blurRad="38100" dist="38100" dir="2700000" algn="tl">
                    <a:srgbClr val="C0C0C0"/>
                  </a:outerShdw>
                </a:effectLst>
                <a:latin typeface="宋体" pitchFamily="2" charset="-122"/>
              </a:rPr>
              <a:t> </a:t>
            </a:r>
            <a:r>
              <a:rPr lang="en-US" altLang="zh-CN" sz="2600" b="1">
                <a:effectLst>
                  <a:outerShdw blurRad="38100" dist="38100" dir="2700000" algn="tl">
                    <a:srgbClr val="C0C0C0"/>
                  </a:outerShdw>
                </a:effectLst>
                <a:latin typeface="Times New Roman"/>
              </a:rPr>
              <a:t>·</a:t>
            </a:r>
            <a:r>
              <a:rPr lang="en-US" altLang="zh-CN" sz="2600" b="1">
                <a:effectLst>
                  <a:outerShdw blurRad="38100" dist="38100" dir="2700000" algn="tl">
                    <a:srgbClr val="C0C0C0"/>
                  </a:outerShdw>
                </a:effectLst>
                <a:latin typeface="宋体" pitchFamily="2" charset="-122"/>
              </a:rPr>
              <a:t> </a:t>
            </a:r>
            <a:r>
              <a:rPr lang="en-US" altLang="zh-CN" sz="2600" b="1">
                <a:effectLst>
                  <a:outerShdw blurRad="38100" dist="38100" dir="2700000" algn="tl">
                    <a:srgbClr val="C0C0C0"/>
                  </a:outerShdw>
                </a:effectLst>
                <a:latin typeface="Times New Roman"/>
              </a:rPr>
              <a:t>·</a:t>
            </a:r>
            <a:endParaRPr lang="en-US" altLang="zh-CN" sz="2600" b="1">
              <a:effectLst>
                <a:outerShdw blurRad="38100" dist="38100" dir="2700000" algn="tl">
                  <a:srgbClr val="C0C0C0"/>
                </a:outerShdw>
              </a:effectLst>
              <a:latin typeface="宋体" pitchFamily="2" charset="-122"/>
            </a:endParaRPr>
          </a:p>
          <a:p>
            <a:pPr eaLnBrk="1" hangingPunct="1">
              <a:spcBef>
                <a:spcPct val="0"/>
              </a:spcBef>
              <a:defRPr/>
            </a:pPr>
            <a:endParaRPr lang="en-US" altLang="zh-CN" sz="2600" b="1">
              <a:effectLst>
                <a:outerShdw blurRad="38100" dist="38100" dir="2700000" algn="tl">
                  <a:srgbClr val="C0C0C0"/>
                </a:outerShdw>
              </a:effectLst>
            </a:endParaRPr>
          </a:p>
          <a:p>
            <a:pPr eaLnBrk="1" hangingPunct="1">
              <a:spcBef>
                <a:spcPct val="0"/>
              </a:spcBef>
              <a:defRPr/>
            </a:pPr>
            <a:endParaRPr lang="en-US" altLang="zh-CN" sz="2600" b="1">
              <a:effectLst>
                <a:outerShdw blurRad="38100" dist="38100" dir="2700000" algn="tl">
                  <a:srgbClr val="C0C0C0"/>
                </a:outerShdw>
              </a:effectLst>
            </a:endParaRPr>
          </a:p>
          <a:p>
            <a:pPr eaLnBrk="1" hangingPunct="1">
              <a:defRPr/>
            </a:pPr>
            <a:endParaRPr lang="en-US" altLang="zh-CN" sz="2600" b="1">
              <a:effectLst>
                <a:outerShdw blurRad="38100" dist="38100" dir="2700000" algn="tl">
                  <a:srgbClr val="C0C0C0"/>
                </a:outerShdw>
              </a:effectLst>
            </a:endParaRPr>
          </a:p>
          <a:p>
            <a:pPr eaLnBrk="1" hangingPunct="1">
              <a:defRPr/>
            </a:pPr>
            <a:endParaRPr lang="en-US" altLang="zh-CN" sz="2600" b="1">
              <a:effectLst>
                <a:outerShdw blurRad="38100" dist="38100" dir="2700000" algn="tl">
                  <a:srgbClr val="C0C0C0"/>
                </a:outerShdw>
              </a:effectLst>
            </a:endParaRPr>
          </a:p>
          <a:p>
            <a:pPr eaLnBrk="1" hangingPunct="1">
              <a:defRPr/>
            </a:pPr>
            <a:endParaRPr lang="en-US" altLang="zh-CN" sz="2600" b="1">
              <a:effectLst>
                <a:outerShdw blurRad="38100" dist="38100" dir="2700000" algn="tl">
                  <a:srgbClr val="C0C0C0"/>
                </a:outerShdw>
              </a:effectLst>
            </a:endParaRPr>
          </a:p>
        </p:txBody>
      </p:sp>
    </p:spTree>
    <p:extLst>
      <p:ext uri="{BB962C8B-B14F-4D97-AF65-F5344CB8AC3E}">
        <p14:creationId xmlns:p14="http://schemas.microsoft.com/office/powerpoint/2010/main" val="290142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80E88B2-1A15-4879-8141-A1E7648CB68F}" type="slidenum">
              <a:rPr lang="en-US" altLang="zh-CN"/>
              <a:pPr/>
              <a:t>‹#›</a:t>
            </a:fld>
            <a:endParaRPr lang="en-US" altLang="zh-CN"/>
          </a:p>
        </p:txBody>
      </p:sp>
    </p:spTree>
    <p:extLst>
      <p:ext uri="{BB962C8B-B14F-4D97-AF65-F5344CB8AC3E}">
        <p14:creationId xmlns:p14="http://schemas.microsoft.com/office/powerpoint/2010/main" val="577308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F9859F0-F060-4556-9409-8F6AC606D031}" type="slidenum">
              <a:rPr lang="en-US" altLang="zh-CN"/>
              <a:pPr/>
              <a:t>‹#›</a:t>
            </a:fld>
            <a:endParaRPr lang="en-US" altLang="zh-CN"/>
          </a:p>
        </p:txBody>
      </p:sp>
    </p:spTree>
    <p:extLst>
      <p:ext uri="{BB962C8B-B14F-4D97-AF65-F5344CB8AC3E}">
        <p14:creationId xmlns:p14="http://schemas.microsoft.com/office/powerpoint/2010/main" val="2336111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3000" y="609600"/>
            <a:ext cx="26162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09600"/>
            <a:ext cx="76454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6855427-D15C-4C44-816F-F48EAD101490}" type="slidenum">
              <a:rPr lang="en-US" altLang="zh-CN"/>
              <a:pPr/>
              <a:t>‹#›</a:t>
            </a:fld>
            <a:endParaRPr lang="en-US" altLang="zh-CN"/>
          </a:p>
        </p:txBody>
      </p:sp>
    </p:spTree>
    <p:extLst>
      <p:ext uri="{BB962C8B-B14F-4D97-AF65-F5344CB8AC3E}">
        <p14:creationId xmlns:p14="http://schemas.microsoft.com/office/powerpoint/2010/main" val="924999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5D28DD2F-4D6B-483C-A293-3F057CA4011C}" type="slidenum">
              <a:rPr lang="en-US" altLang="zh-CN"/>
              <a:pPr/>
              <a:t>‹#›</a:t>
            </a:fld>
            <a:endParaRPr lang="en-US" altLang="zh-CN"/>
          </a:p>
        </p:txBody>
      </p:sp>
    </p:spTree>
    <p:extLst>
      <p:ext uri="{BB962C8B-B14F-4D97-AF65-F5344CB8AC3E}">
        <p14:creationId xmlns:p14="http://schemas.microsoft.com/office/powerpoint/2010/main" val="3964414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68263F8-4CD8-4AEE-9C47-8158E72C3C6C}" type="slidenum">
              <a:rPr lang="en-US" altLang="zh-CN"/>
              <a:pPr/>
              <a:t>‹#›</a:t>
            </a:fld>
            <a:endParaRPr lang="en-US" altLang="zh-CN"/>
          </a:p>
        </p:txBody>
      </p:sp>
    </p:spTree>
    <p:extLst>
      <p:ext uri="{BB962C8B-B14F-4D97-AF65-F5344CB8AC3E}">
        <p14:creationId xmlns:p14="http://schemas.microsoft.com/office/powerpoint/2010/main" val="406449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EB2FBBDB-A245-4588-93B7-7D95F9E72163}" type="slidenum">
              <a:rPr lang="en-US" altLang="zh-CN"/>
              <a:pPr/>
              <a:t>‹#›</a:t>
            </a:fld>
            <a:endParaRPr lang="en-US" altLang="zh-CN"/>
          </a:p>
        </p:txBody>
      </p:sp>
    </p:spTree>
    <p:extLst>
      <p:ext uri="{BB962C8B-B14F-4D97-AF65-F5344CB8AC3E}">
        <p14:creationId xmlns:p14="http://schemas.microsoft.com/office/powerpoint/2010/main" val="66485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65FFF763-3246-4A79-968D-88ECF2C09218}" type="slidenum">
              <a:rPr lang="en-US" altLang="zh-CN"/>
              <a:pPr/>
              <a:t>‹#›</a:t>
            </a:fld>
            <a:endParaRPr lang="en-US" altLang="zh-CN"/>
          </a:p>
        </p:txBody>
      </p:sp>
    </p:spTree>
    <p:extLst>
      <p:ext uri="{BB962C8B-B14F-4D97-AF65-F5344CB8AC3E}">
        <p14:creationId xmlns:p14="http://schemas.microsoft.com/office/powerpoint/2010/main" val="379363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D4CFFF4D-B7D5-44D2-AEA7-8CFA0BA624FE}" type="slidenum">
              <a:rPr lang="en-US" altLang="zh-CN"/>
              <a:pPr/>
              <a:t>‹#›</a:t>
            </a:fld>
            <a:endParaRPr lang="en-US" altLang="zh-CN"/>
          </a:p>
        </p:txBody>
      </p:sp>
    </p:spTree>
    <p:extLst>
      <p:ext uri="{BB962C8B-B14F-4D97-AF65-F5344CB8AC3E}">
        <p14:creationId xmlns:p14="http://schemas.microsoft.com/office/powerpoint/2010/main" val="216597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3B058524-85BA-468D-A2EB-C2916C19DB7D}" type="slidenum">
              <a:rPr lang="en-US" altLang="zh-CN"/>
              <a:pPr/>
              <a:t>‹#›</a:t>
            </a:fld>
            <a:endParaRPr lang="en-US" altLang="zh-CN"/>
          </a:p>
        </p:txBody>
      </p:sp>
    </p:spTree>
    <p:extLst>
      <p:ext uri="{BB962C8B-B14F-4D97-AF65-F5344CB8AC3E}">
        <p14:creationId xmlns:p14="http://schemas.microsoft.com/office/powerpoint/2010/main" val="2057623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F8E1C3E9-D14E-402C-BDEA-77CECDF56264}" type="slidenum">
              <a:rPr lang="en-US" altLang="zh-CN"/>
              <a:pPr/>
              <a:t>‹#›</a:t>
            </a:fld>
            <a:endParaRPr lang="en-US" altLang="zh-CN"/>
          </a:p>
        </p:txBody>
      </p:sp>
    </p:spTree>
    <p:extLst>
      <p:ext uri="{BB962C8B-B14F-4D97-AF65-F5344CB8AC3E}">
        <p14:creationId xmlns:p14="http://schemas.microsoft.com/office/powerpoint/2010/main" val="238551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12DE00AF-7837-480D-BD63-19097A2F9C76}" type="slidenum">
              <a:rPr lang="en-US" altLang="zh-CN"/>
              <a:pPr/>
              <a:t>‹#›</a:t>
            </a:fld>
            <a:endParaRPr lang="en-US" altLang="zh-CN"/>
          </a:p>
        </p:txBody>
      </p:sp>
    </p:spTree>
    <p:extLst>
      <p:ext uri="{BB962C8B-B14F-4D97-AF65-F5344CB8AC3E}">
        <p14:creationId xmlns:p14="http://schemas.microsoft.com/office/powerpoint/2010/main" val="905825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160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09600" y="6400800"/>
            <a:ext cx="2235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i="0"/>
            </a:lvl1pPr>
          </a:lstStyle>
          <a:p>
            <a:pPr>
              <a:defRPr/>
            </a:pPr>
            <a:endParaRPr lang="en-US" altLang="zh-CN"/>
          </a:p>
        </p:txBody>
      </p:sp>
      <p:sp>
        <p:nvSpPr>
          <p:cNvPr id="1029" name="Rectangle 5"/>
          <p:cNvSpPr>
            <a:spLocks noGrp="1" noChangeArrowheads="1"/>
          </p:cNvSpPr>
          <p:nvPr>
            <p:ph type="ftr" sz="quarter" idx="3"/>
          </p:nvPr>
        </p:nvSpPr>
        <p:spPr bwMode="auto">
          <a:xfrm>
            <a:off x="5283200" y="6477000"/>
            <a:ext cx="2235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i="0"/>
            </a:lvl1pPr>
          </a:lstStyle>
          <a:p>
            <a:pPr>
              <a:defRPr/>
            </a:pPr>
            <a:endParaRPr lang="en-US" altLang="zh-CN"/>
          </a:p>
        </p:txBody>
      </p:sp>
      <p:sp>
        <p:nvSpPr>
          <p:cNvPr id="1030" name="Rectangle 6"/>
          <p:cNvSpPr>
            <a:spLocks noGrp="1" noChangeArrowheads="1"/>
          </p:cNvSpPr>
          <p:nvPr>
            <p:ph type="sldNum" sz="quarter" idx="4"/>
          </p:nvPr>
        </p:nvSpPr>
        <p:spPr bwMode="auto">
          <a:xfrm>
            <a:off x="3149600" y="6400800"/>
            <a:ext cx="2032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i="0"/>
            </a:lvl1pPr>
          </a:lstStyle>
          <a:p>
            <a:fld id="{50B377D0-125A-44D3-A24E-4B40B214BFC7}" type="slidenum">
              <a:rPr lang="en-US" altLang="zh-CN"/>
              <a:pPr/>
              <a:t>‹#›</a:t>
            </a:fld>
            <a:endParaRPr lang="en-US" altLang="zh-CN"/>
          </a:p>
        </p:txBody>
      </p:sp>
      <p:sp>
        <p:nvSpPr>
          <p:cNvPr id="1038" name="AutoShape 14">
            <a:hlinkClick r:id="" action="ppaction://hlinkshowjump?jump=nextslide" highlightClick="1"/>
          </p:cNvPr>
          <p:cNvSpPr>
            <a:spLocks noChangeArrowheads="1"/>
          </p:cNvSpPr>
          <p:nvPr userDrawn="1"/>
        </p:nvSpPr>
        <p:spPr bwMode="auto">
          <a:xfrm>
            <a:off x="9567333" y="6594476"/>
            <a:ext cx="863600" cy="252413"/>
          </a:xfrm>
          <a:prstGeom prst="actionButtonForwardNex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28575">
            <a:noFill/>
            <a:miter lim="800000"/>
            <a:headEnd/>
            <a:tailEnd/>
          </a:ln>
          <a:effectLst/>
        </p:spPr>
        <p:txBody>
          <a:bodyPr wrap="none" anchor="ctr"/>
          <a:lstStyle/>
          <a:p>
            <a:pPr>
              <a:defRPr/>
            </a:pPr>
            <a:endParaRPr lang="zh-CN" altLang="en-US" sz="2600"/>
          </a:p>
        </p:txBody>
      </p:sp>
      <p:sp>
        <p:nvSpPr>
          <p:cNvPr id="1039" name="AutoShape 15">
            <a:hlinkClick r:id="" action="ppaction://hlinkshowjump?jump=lastslide" highlightClick="1"/>
          </p:cNvPr>
          <p:cNvSpPr>
            <a:spLocks noChangeArrowheads="1"/>
          </p:cNvSpPr>
          <p:nvPr userDrawn="1"/>
        </p:nvSpPr>
        <p:spPr bwMode="auto">
          <a:xfrm>
            <a:off x="11328400" y="6594476"/>
            <a:ext cx="863600" cy="252413"/>
          </a:xfrm>
          <a:prstGeom prst="actionButtonEnd">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28575">
            <a:noFill/>
            <a:miter lim="800000"/>
            <a:headEnd/>
            <a:tailEnd/>
          </a:ln>
          <a:effectLst/>
        </p:spPr>
        <p:txBody>
          <a:bodyPr wrap="none" anchor="ctr"/>
          <a:lstStyle/>
          <a:p>
            <a:pPr>
              <a:defRPr/>
            </a:pPr>
            <a:endParaRPr lang="zh-CN" altLang="en-US" sz="2600"/>
          </a:p>
        </p:txBody>
      </p:sp>
      <p:sp>
        <p:nvSpPr>
          <p:cNvPr id="1040" name="AutoShape 16">
            <a:hlinkClick r:id="rId13" action="ppaction://hlinksldjump" highlightClick="1"/>
          </p:cNvPr>
          <p:cNvSpPr>
            <a:spLocks noChangeArrowheads="1"/>
          </p:cNvSpPr>
          <p:nvPr userDrawn="1"/>
        </p:nvSpPr>
        <p:spPr bwMode="auto">
          <a:xfrm>
            <a:off x="10449984" y="6594476"/>
            <a:ext cx="863600" cy="252413"/>
          </a:xfrm>
          <a:prstGeom prst="actionButtonBeginning">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28575">
            <a:noFill/>
            <a:miter lim="800000"/>
            <a:headEnd/>
            <a:tailEnd/>
          </a:ln>
          <a:effectLst/>
        </p:spPr>
        <p:txBody>
          <a:bodyPr wrap="none" anchor="ctr"/>
          <a:lstStyle/>
          <a:p>
            <a:pPr>
              <a:defRPr/>
            </a:pPr>
            <a:endParaRPr lang="zh-CN" altLang="en-US" sz="2600"/>
          </a:p>
        </p:txBody>
      </p:sp>
      <p:sp>
        <p:nvSpPr>
          <p:cNvPr id="1041" name="AutoShape 17">
            <a:hlinkClick r:id="" action="ppaction://hlinkshowjump?jump=firstslide" highlightClick="1"/>
          </p:cNvPr>
          <p:cNvSpPr>
            <a:spLocks noChangeArrowheads="1"/>
          </p:cNvSpPr>
          <p:nvPr userDrawn="1"/>
        </p:nvSpPr>
        <p:spPr bwMode="auto">
          <a:xfrm>
            <a:off x="7806267" y="6594476"/>
            <a:ext cx="863600" cy="252413"/>
          </a:xfrm>
          <a:prstGeom prst="actionButtonHome">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28575">
            <a:noFill/>
            <a:miter lim="800000"/>
            <a:headEnd/>
            <a:tailEnd/>
          </a:ln>
          <a:effectLst/>
        </p:spPr>
        <p:txBody>
          <a:bodyPr wrap="none" anchor="ctr"/>
          <a:lstStyle/>
          <a:p>
            <a:pPr>
              <a:defRPr/>
            </a:pPr>
            <a:endParaRPr lang="zh-CN" altLang="en-US" sz="2600"/>
          </a:p>
        </p:txBody>
      </p:sp>
      <p:sp>
        <p:nvSpPr>
          <p:cNvPr id="1042" name="AutoShape 18">
            <a:hlinkClick r:id="" action="ppaction://hlinkshowjump?jump=previousslide" highlightClick="1"/>
          </p:cNvPr>
          <p:cNvSpPr>
            <a:spLocks noChangeArrowheads="1"/>
          </p:cNvSpPr>
          <p:nvPr userDrawn="1"/>
        </p:nvSpPr>
        <p:spPr bwMode="auto">
          <a:xfrm>
            <a:off x="8686800" y="6594476"/>
            <a:ext cx="863600" cy="252413"/>
          </a:xfrm>
          <a:prstGeom prst="actionButtonBackPrevious">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28575">
            <a:noFill/>
            <a:miter lim="800000"/>
            <a:headEnd/>
            <a:tailEnd/>
          </a:ln>
          <a:effectLst/>
        </p:spPr>
        <p:txBody>
          <a:bodyPr wrap="none" anchor="ctr"/>
          <a:lstStyle/>
          <a:p>
            <a:pPr>
              <a:defRPr/>
            </a:pPr>
            <a:endParaRPr lang="zh-CN" altLang="en-US" sz="26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60.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wmf"/></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6.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5.bin"/><Relationship Id="rId10" Type="http://schemas.openxmlformats.org/officeDocument/2006/relationships/image" Target="../media/image14.wmf"/><Relationship Id="rId4" Type="http://schemas.openxmlformats.org/officeDocument/2006/relationships/image" Target="../media/image11.emf"/><Relationship Id="rId9"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oleObject" Target="../embeddings/oleObject9.bin"/><Relationship Id="rId18" Type="http://schemas.openxmlformats.org/officeDocument/2006/relationships/image" Target="../media/image18.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5.wmf"/><Relationship Id="rId17" Type="http://schemas.openxmlformats.org/officeDocument/2006/relationships/oleObject" Target="../embeddings/oleObject11.bin"/><Relationship Id="rId2" Type="http://schemas.openxmlformats.org/officeDocument/2006/relationships/slideLayout" Target="../slideLayouts/slideLayout7.xml"/><Relationship Id="rId16" Type="http://schemas.openxmlformats.org/officeDocument/2006/relationships/image" Target="../media/image17.wmf"/><Relationship Id="rId1" Type="http://schemas.openxmlformats.org/officeDocument/2006/relationships/vmlDrawing" Target="../drawings/vmlDrawing4.vml"/><Relationship Id="rId6" Type="http://schemas.openxmlformats.org/officeDocument/2006/relationships/image" Target="../media/image12.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14.wmf"/><Relationship Id="rId4" Type="http://schemas.openxmlformats.org/officeDocument/2006/relationships/image" Target="../media/image11.emf"/><Relationship Id="rId9" Type="http://schemas.openxmlformats.org/officeDocument/2006/relationships/oleObject" Target="../embeddings/oleObject7.bin"/><Relationship Id="rId14" Type="http://schemas.openxmlformats.org/officeDocument/2006/relationships/image" Target="../media/image16.wmf"/></Relationships>
</file>

<file path=ppt/slides/_rels/slide2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0.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21.wmf"/><Relationship Id="rId4" Type="http://schemas.openxmlformats.org/officeDocument/2006/relationships/image" Target="../media/image19.wmf"/><Relationship Id="rId9" Type="http://schemas.openxmlformats.org/officeDocument/2006/relationships/oleObject" Target="../embeddings/oleObject15.bin"/></Relationships>
</file>

<file path=ppt/slides/_rels/slide29.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21.bin"/><Relationship Id="rId3" Type="http://schemas.openxmlformats.org/officeDocument/2006/relationships/oleObject" Target="../embeddings/oleObject12.bin"/><Relationship Id="rId7" Type="http://schemas.openxmlformats.org/officeDocument/2006/relationships/oleObject" Target="../embeddings/oleObject18.bin"/><Relationship Id="rId12"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4.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24.wmf"/><Relationship Id="rId4" Type="http://schemas.openxmlformats.org/officeDocument/2006/relationships/image" Target="../media/image19.wmf"/><Relationship Id="rId9" Type="http://schemas.openxmlformats.org/officeDocument/2006/relationships/oleObject" Target="../embeddings/oleObject19.bin"/><Relationship Id="rId14" Type="http://schemas.openxmlformats.org/officeDocument/2006/relationships/image" Target="../media/image2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26.bin"/><Relationship Id="rId3" Type="http://schemas.openxmlformats.org/officeDocument/2006/relationships/oleObject" Target="../embeddings/oleObject12.bin"/><Relationship Id="rId7" Type="http://schemas.openxmlformats.org/officeDocument/2006/relationships/oleObject" Target="../embeddings/oleObject23.bin"/><Relationship Id="rId12" Type="http://schemas.openxmlformats.org/officeDocument/2006/relationships/image" Target="../media/image30.wmf"/><Relationship Id="rId2" Type="http://schemas.openxmlformats.org/officeDocument/2006/relationships/slideLayout" Target="../slideLayouts/slideLayout7.xml"/><Relationship Id="rId16" Type="http://schemas.openxmlformats.org/officeDocument/2006/relationships/image" Target="../media/image32.wmf"/><Relationship Id="rId1" Type="http://schemas.openxmlformats.org/officeDocument/2006/relationships/vmlDrawing" Target="../drawings/vmlDrawing7.vml"/><Relationship Id="rId6" Type="http://schemas.openxmlformats.org/officeDocument/2006/relationships/image" Target="../media/image27.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29.wmf"/><Relationship Id="rId4" Type="http://schemas.openxmlformats.org/officeDocument/2006/relationships/image" Target="../media/image19.wmf"/><Relationship Id="rId9" Type="http://schemas.openxmlformats.org/officeDocument/2006/relationships/oleObject" Target="../embeddings/oleObject24.bin"/><Relationship Id="rId14" Type="http://schemas.openxmlformats.org/officeDocument/2006/relationships/image" Target="../media/image31.wmf"/></Relationships>
</file>

<file path=ppt/slides/_rels/slide31.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8.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4.wmf"/><Relationship Id="rId5" Type="http://schemas.openxmlformats.org/officeDocument/2006/relationships/oleObject" Target="../embeddings/oleObject17.bin"/><Relationship Id="rId10" Type="http://schemas.openxmlformats.org/officeDocument/2006/relationships/image" Target="../media/image35.wmf"/><Relationship Id="rId4" Type="http://schemas.openxmlformats.org/officeDocument/2006/relationships/image" Target="../media/image33.wmf"/><Relationship Id="rId9" Type="http://schemas.openxmlformats.org/officeDocument/2006/relationships/oleObject" Target="../embeddings/oleObject30.bin"/></Relationships>
</file>

<file path=ppt/slides/_rels/slide32.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36.bin"/><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7.wmf"/><Relationship Id="rId2" Type="http://schemas.openxmlformats.org/officeDocument/2006/relationships/slideLayout" Target="../slideLayouts/slideLayout7.xml"/><Relationship Id="rId16" Type="http://schemas.openxmlformats.org/officeDocument/2006/relationships/image" Target="../media/image39.wmf"/><Relationship Id="rId1" Type="http://schemas.openxmlformats.org/officeDocument/2006/relationships/vmlDrawing" Target="../drawings/vmlDrawing9.vml"/><Relationship Id="rId6" Type="http://schemas.openxmlformats.org/officeDocument/2006/relationships/image" Target="../media/image27.w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oleObject" Target="../embeddings/oleObject37.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4.bin"/><Relationship Id="rId14" Type="http://schemas.openxmlformats.org/officeDocument/2006/relationships/image" Target="../media/image3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1.wmf"/><Relationship Id="rId5" Type="http://schemas.openxmlformats.org/officeDocument/2006/relationships/oleObject" Target="../embeddings/oleObject39.bin"/><Relationship Id="rId4" Type="http://schemas.openxmlformats.org/officeDocument/2006/relationships/image" Target="../media/image40.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3.wmf"/><Relationship Id="rId5" Type="http://schemas.openxmlformats.org/officeDocument/2006/relationships/oleObject" Target="../embeddings/oleObject41.bin"/><Relationship Id="rId4" Type="http://schemas.openxmlformats.org/officeDocument/2006/relationships/image" Target="../media/image42.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44.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45.wmf"/></Relationships>
</file>

<file path=ppt/slides/_rels/slide38.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50.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7.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7.bin"/></Relationships>
</file>

<file path=ppt/slides/_rels/slide39.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55.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2.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52.bin"/><Relationship Id="rId14" Type="http://schemas.openxmlformats.org/officeDocument/2006/relationships/image" Target="../media/image5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8.wmf"/><Relationship Id="rId5" Type="http://schemas.openxmlformats.org/officeDocument/2006/relationships/oleObject" Target="../embeddings/oleObject56.bin"/><Relationship Id="rId4" Type="http://schemas.openxmlformats.org/officeDocument/2006/relationships/image" Target="../media/image57.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62.jpeg"/><Relationship Id="rId5" Type="http://schemas.openxmlformats.org/officeDocument/2006/relationships/image" Target="../media/image61.jpeg"/><Relationship Id="rId4" Type="http://schemas.openxmlformats.org/officeDocument/2006/relationships/image" Target="../media/image60.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oleObject" Target="../embeddings/oleObject59.bin"/><Relationship Id="rId7" Type="http://schemas.openxmlformats.org/officeDocument/2006/relationships/image" Target="../media/image66.jpg"/><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4.wmf"/><Relationship Id="rId5" Type="http://schemas.openxmlformats.org/officeDocument/2006/relationships/oleObject" Target="../embeddings/oleObject60.bin"/><Relationship Id="rId4" Type="http://schemas.openxmlformats.org/officeDocument/2006/relationships/image" Target="../media/image63.wmf"/><Relationship Id="rId9" Type="http://schemas.openxmlformats.org/officeDocument/2006/relationships/image" Target="../media/image65.wmf"/></Relationships>
</file>

<file path=ppt/slides/_rels/slide43.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67.wmf"/><Relationship Id="rId5" Type="http://schemas.openxmlformats.org/officeDocument/2006/relationships/oleObject" Target="../embeddings/oleObject62.bin"/><Relationship Id="rId4" Type="http://schemas.openxmlformats.org/officeDocument/2006/relationships/image" Target="../media/image65.wmf"/><Relationship Id="rId9" Type="http://schemas.openxmlformats.org/officeDocument/2006/relationships/image" Target="../media/image69.jpg"/></Relationships>
</file>

<file path=ppt/slides/_rels/slide44.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73.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71.emf"/><Relationship Id="rId11" Type="http://schemas.openxmlformats.org/officeDocument/2006/relationships/oleObject" Target="../embeddings/oleObject68.bin"/><Relationship Id="rId5" Type="http://schemas.openxmlformats.org/officeDocument/2006/relationships/oleObject" Target="../embeddings/oleObject65.bin"/><Relationship Id="rId10" Type="http://schemas.openxmlformats.org/officeDocument/2006/relationships/image" Target="../media/image72.emf"/><Relationship Id="rId4" Type="http://schemas.openxmlformats.org/officeDocument/2006/relationships/image" Target="../media/image70.png"/><Relationship Id="rId9" Type="http://schemas.openxmlformats.org/officeDocument/2006/relationships/oleObject" Target="../embeddings/oleObject67.bin"/></Relationships>
</file>

<file path=ppt/slides/_rels/slide45.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image" Target="../media/image76.jpg"/><Relationship Id="rId7"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77.jpeg"/><Relationship Id="rId5" Type="http://schemas.openxmlformats.org/officeDocument/2006/relationships/image" Target="../media/image74.wmf"/><Relationship Id="rId10" Type="http://schemas.openxmlformats.org/officeDocument/2006/relationships/image" Target="../media/image65.wmf"/><Relationship Id="rId4" Type="http://schemas.openxmlformats.org/officeDocument/2006/relationships/oleObject" Target="../embeddings/oleObject69.bin"/><Relationship Id="rId9" Type="http://schemas.openxmlformats.org/officeDocument/2006/relationships/oleObject" Target="../embeddings/oleObject71.bin"/></Relationships>
</file>

<file path=ppt/slides/_rels/slide4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image" Target="../media/image80.jpeg"/><Relationship Id="rId1" Type="http://schemas.openxmlformats.org/officeDocument/2006/relationships/slideLayout" Target="../slideLayouts/slideLayout7.xml"/><Relationship Id="rId5" Type="http://schemas.openxmlformats.org/officeDocument/2006/relationships/image" Target="../media/image83.jpeg"/><Relationship Id="rId4" Type="http://schemas.openxmlformats.org/officeDocument/2006/relationships/image" Target="../media/image82.jpeg"/></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84.gif"/><Relationship Id="rId4" Type="http://schemas.openxmlformats.org/officeDocument/2006/relationships/image" Target="../media/image72.e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oleObject" Target="../embeddings/oleObject73.bin"/><Relationship Id="rId7" Type="http://schemas.openxmlformats.org/officeDocument/2006/relationships/image" Target="../media/image65.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61.bin"/><Relationship Id="rId11" Type="http://schemas.openxmlformats.org/officeDocument/2006/relationships/image" Target="../media/image86.wmf"/><Relationship Id="rId5" Type="http://schemas.openxmlformats.org/officeDocument/2006/relationships/image" Target="../media/image66.jpg"/><Relationship Id="rId10" Type="http://schemas.openxmlformats.org/officeDocument/2006/relationships/oleObject" Target="../embeddings/oleObject74.bin"/><Relationship Id="rId4" Type="http://schemas.openxmlformats.org/officeDocument/2006/relationships/image" Target="../media/image85.wmf"/><Relationship Id="rId9" Type="http://schemas.openxmlformats.org/officeDocument/2006/relationships/image" Target="../media/image7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image" Target="../media/image87.wmf"/><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67.wmf"/><Relationship Id="rId11" Type="http://schemas.openxmlformats.org/officeDocument/2006/relationships/image" Target="../media/image72.emf"/><Relationship Id="rId5" Type="http://schemas.openxmlformats.org/officeDocument/2006/relationships/oleObject" Target="../embeddings/oleObject62.bin"/><Relationship Id="rId10" Type="http://schemas.openxmlformats.org/officeDocument/2006/relationships/oleObject" Target="../embeddings/oleObject72.bin"/><Relationship Id="rId4" Type="http://schemas.openxmlformats.org/officeDocument/2006/relationships/image" Target="../media/image65.wmf"/><Relationship Id="rId9" Type="http://schemas.openxmlformats.org/officeDocument/2006/relationships/image" Target="../media/image69.jpg"/></Relationships>
</file>

<file path=ppt/slides/_rels/slide51.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88.png"/><Relationship Id="rId7"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91.png"/><Relationship Id="rId11" Type="http://schemas.openxmlformats.org/officeDocument/2006/relationships/image" Target="../media/image84.gif"/><Relationship Id="rId5" Type="http://schemas.openxmlformats.org/officeDocument/2006/relationships/image" Target="../media/image90.png"/><Relationship Id="rId10" Type="http://schemas.openxmlformats.org/officeDocument/2006/relationships/image" Target="../media/image72.emf"/><Relationship Id="rId4" Type="http://schemas.openxmlformats.org/officeDocument/2006/relationships/image" Target="../media/image89.png"/><Relationship Id="rId9" Type="http://schemas.openxmlformats.org/officeDocument/2006/relationships/oleObject" Target="../embeddings/oleObject77.bin"/></Relationships>
</file>

<file path=ppt/slides/_rels/slide52.xml.rels><?xml version="1.0" encoding="UTF-8" standalone="yes"?>
<Relationships xmlns="http://schemas.openxmlformats.org/package/2006/relationships"><Relationship Id="rId8" Type="http://schemas.openxmlformats.org/officeDocument/2006/relationships/image" Target="../media/image94.e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93.emf"/><Relationship Id="rId5" Type="http://schemas.openxmlformats.org/officeDocument/2006/relationships/oleObject" Target="../embeddings/oleObject79.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81.bin"/></Relationships>
</file>

<file path=ppt/slides/_rels/slide53.xml.rels><?xml version="1.0" encoding="UTF-8" standalone="yes"?>
<Relationships xmlns="http://schemas.openxmlformats.org/package/2006/relationships"><Relationship Id="rId8" Type="http://schemas.openxmlformats.org/officeDocument/2006/relationships/image" Target="../media/image94.e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93.emf"/><Relationship Id="rId5" Type="http://schemas.openxmlformats.org/officeDocument/2006/relationships/oleObject" Target="../embeddings/oleObject83.bin"/><Relationship Id="rId10" Type="http://schemas.openxmlformats.org/officeDocument/2006/relationships/image" Target="../media/image97.wmf"/><Relationship Id="rId4" Type="http://schemas.openxmlformats.org/officeDocument/2006/relationships/image" Target="../media/image96.wmf"/><Relationship Id="rId9" Type="http://schemas.openxmlformats.org/officeDocument/2006/relationships/oleObject" Target="../embeddings/oleObject85.bin"/></Relationships>
</file>

<file path=ppt/slides/_rels/slide54.xml.rels><?xml version="1.0" encoding="UTF-8" standalone="yes"?>
<Relationships xmlns="http://schemas.openxmlformats.org/package/2006/relationships"><Relationship Id="rId8" Type="http://schemas.openxmlformats.org/officeDocument/2006/relationships/image" Target="../media/image94.e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100.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93.e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99.wmf"/><Relationship Id="rId4" Type="http://schemas.openxmlformats.org/officeDocument/2006/relationships/image" Target="../media/image98.wmf"/><Relationship Id="rId9" Type="http://schemas.openxmlformats.org/officeDocument/2006/relationships/oleObject" Target="../embeddings/oleObject89.bin"/></Relationships>
</file>

<file path=ppt/slides/_rels/slide55.xml.rels><?xml version="1.0" encoding="UTF-8" standalone="yes"?>
<Relationships xmlns="http://schemas.openxmlformats.org/package/2006/relationships"><Relationship Id="rId8" Type="http://schemas.openxmlformats.org/officeDocument/2006/relationships/image" Target="../media/image94.emf"/><Relationship Id="rId13" Type="http://schemas.openxmlformats.org/officeDocument/2006/relationships/oleObject" Target="../embeddings/oleObject96.bin"/><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102.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93.emf"/><Relationship Id="rId11" Type="http://schemas.openxmlformats.org/officeDocument/2006/relationships/oleObject" Target="../embeddings/oleObject95.bin"/><Relationship Id="rId5" Type="http://schemas.openxmlformats.org/officeDocument/2006/relationships/oleObject" Target="../embeddings/oleObject92.bin"/><Relationship Id="rId10" Type="http://schemas.openxmlformats.org/officeDocument/2006/relationships/image" Target="../media/image101.wmf"/><Relationship Id="rId4" Type="http://schemas.openxmlformats.org/officeDocument/2006/relationships/image" Target="../media/image92.wmf"/><Relationship Id="rId9" Type="http://schemas.openxmlformats.org/officeDocument/2006/relationships/oleObject" Target="../embeddings/oleObject94.bin"/><Relationship Id="rId14" Type="http://schemas.openxmlformats.org/officeDocument/2006/relationships/image" Target="../media/image100.wmf"/></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99.bin"/><Relationship Id="rId3" Type="http://schemas.openxmlformats.org/officeDocument/2006/relationships/image" Target="../media/image106.gif"/><Relationship Id="rId7" Type="http://schemas.openxmlformats.org/officeDocument/2006/relationships/image" Target="../media/image104.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98.bin"/><Relationship Id="rId5" Type="http://schemas.openxmlformats.org/officeDocument/2006/relationships/image" Target="../media/image103.wmf"/><Relationship Id="rId4" Type="http://schemas.openxmlformats.org/officeDocument/2006/relationships/oleObject" Target="../embeddings/oleObject97.bin"/><Relationship Id="rId9" Type="http://schemas.openxmlformats.org/officeDocument/2006/relationships/image" Target="../media/image105.emf"/></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02.bin"/><Relationship Id="rId13" Type="http://schemas.openxmlformats.org/officeDocument/2006/relationships/image" Target="../media/image111.emf"/><Relationship Id="rId3" Type="http://schemas.openxmlformats.org/officeDocument/2006/relationships/image" Target="../media/image114.gif"/><Relationship Id="rId7" Type="http://schemas.openxmlformats.org/officeDocument/2006/relationships/image" Target="../media/image108.emf"/><Relationship Id="rId12" Type="http://schemas.openxmlformats.org/officeDocument/2006/relationships/oleObject" Target="../embeddings/oleObject104.bin"/><Relationship Id="rId17" Type="http://schemas.openxmlformats.org/officeDocument/2006/relationships/image" Target="../media/image113.wmf"/><Relationship Id="rId2" Type="http://schemas.openxmlformats.org/officeDocument/2006/relationships/slideLayout" Target="../slideLayouts/slideLayout7.xml"/><Relationship Id="rId16" Type="http://schemas.openxmlformats.org/officeDocument/2006/relationships/oleObject" Target="../embeddings/oleObject106.bin"/><Relationship Id="rId1" Type="http://schemas.openxmlformats.org/officeDocument/2006/relationships/vmlDrawing" Target="../drawings/vmlDrawing31.vml"/><Relationship Id="rId6" Type="http://schemas.openxmlformats.org/officeDocument/2006/relationships/oleObject" Target="../embeddings/oleObject101.bin"/><Relationship Id="rId11" Type="http://schemas.openxmlformats.org/officeDocument/2006/relationships/image" Target="../media/image110.emf"/><Relationship Id="rId5" Type="http://schemas.openxmlformats.org/officeDocument/2006/relationships/image" Target="../media/image107.emf"/><Relationship Id="rId15" Type="http://schemas.openxmlformats.org/officeDocument/2006/relationships/image" Target="../media/image112.emf"/><Relationship Id="rId10" Type="http://schemas.openxmlformats.org/officeDocument/2006/relationships/oleObject" Target="../embeddings/oleObject103.bin"/><Relationship Id="rId4" Type="http://schemas.openxmlformats.org/officeDocument/2006/relationships/oleObject" Target="../embeddings/oleObject100.bin"/><Relationship Id="rId9" Type="http://schemas.openxmlformats.org/officeDocument/2006/relationships/image" Target="../media/image109.emf"/><Relationship Id="rId14" Type="http://schemas.openxmlformats.org/officeDocument/2006/relationships/oleObject" Target="../embeddings/oleObject105.bin"/></Relationships>
</file>

<file path=ppt/slides/_rels/slide58.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112.bin"/><Relationship Id="rId3" Type="http://schemas.openxmlformats.org/officeDocument/2006/relationships/oleObject" Target="../embeddings/oleObject107.bin"/><Relationship Id="rId7" Type="http://schemas.openxmlformats.org/officeDocument/2006/relationships/oleObject" Target="../embeddings/oleObject109.bin"/><Relationship Id="rId12" Type="http://schemas.openxmlformats.org/officeDocument/2006/relationships/image" Target="../media/image119.wmf"/><Relationship Id="rId2" Type="http://schemas.openxmlformats.org/officeDocument/2006/relationships/slideLayout" Target="../slideLayouts/slideLayout7.xml"/><Relationship Id="rId16" Type="http://schemas.openxmlformats.org/officeDocument/2006/relationships/image" Target="../media/image121.wmf"/><Relationship Id="rId1" Type="http://schemas.openxmlformats.org/officeDocument/2006/relationships/vmlDrawing" Target="../drawings/vmlDrawing32.vml"/><Relationship Id="rId6" Type="http://schemas.openxmlformats.org/officeDocument/2006/relationships/image" Target="../media/image116.wmf"/><Relationship Id="rId11" Type="http://schemas.openxmlformats.org/officeDocument/2006/relationships/oleObject" Target="../embeddings/oleObject111.bin"/><Relationship Id="rId5" Type="http://schemas.openxmlformats.org/officeDocument/2006/relationships/oleObject" Target="../embeddings/oleObject108.bin"/><Relationship Id="rId15" Type="http://schemas.openxmlformats.org/officeDocument/2006/relationships/oleObject" Target="../embeddings/oleObject113.bin"/><Relationship Id="rId10" Type="http://schemas.openxmlformats.org/officeDocument/2006/relationships/image" Target="../media/image118.wmf"/><Relationship Id="rId4" Type="http://schemas.openxmlformats.org/officeDocument/2006/relationships/image" Target="../media/image115.wmf"/><Relationship Id="rId9" Type="http://schemas.openxmlformats.org/officeDocument/2006/relationships/oleObject" Target="../embeddings/oleObject110.bin"/><Relationship Id="rId14" Type="http://schemas.openxmlformats.org/officeDocument/2006/relationships/image" Target="../media/image120.wmf"/></Relationships>
</file>

<file path=ppt/slides/_rels/slide59.xml.rels><?xml version="1.0" encoding="UTF-8" standalone="yes"?>
<Relationships xmlns="http://schemas.openxmlformats.org/package/2006/relationships"><Relationship Id="rId3" Type="http://schemas.openxmlformats.org/officeDocument/2006/relationships/image" Target="../media/image123.gif"/><Relationship Id="rId2" Type="http://schemas.openxmlformats.org/officeDocument/2006/relationships/image" Target="../media/image122.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14.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8" Type="http://schemas.openxmlformats.org/officeDocument/2006/relationships/image" Target="../media/image94.emf"/><Relationship Id="rId3" Type="http://schemas.openxmlformats.org/officeDocument/2006/relationships/oleObject" Target="../embeddings/oleObject114.bin"/><Relationship Id="rId7" Type="http://schemas.openxmlformats.org/officeDocument/2006/relationships/oleObject" Target="../embeddings/oleObject116.bin"/><Relationship Id="rId12" Type="http://schemas.openxmlformats.org/officeDocument/2006/relationships/image" Target="../media/image125.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93.emf"/><Relationship Id="rId11" Type="http://schemas.openxmlformats.org/officeDocument/2006/relationships/oleObject" Target="../embeddings/oleObject118.bin"/><Relationship Id="rId5" Type="http://schemas.openxmlformats.org/officeDocument/2006/relationships/oleObject" Target="../embeddings/oleObject115.bin"/><Relationship Id="rId10" Type="http://schemas.openxmlformats.org/officeDocument/2006/relationships/image" Target="../media/image124.wmf"/><Relationship Id="rId4" Type="http://schemas.openxmlformats.org/officeDocument/2006/relationships/image" Target="../media/image92.wmf"/><Relationship Id="rId9" Type="http://schemas.openxmlformats.org/officeDocument/2006/relationships/oleObject" Target="../embeddings/oleObject117.bin"/></Relationships>
</file>

<file path=ppt/slides/_rels/slide62.xml.rels><?xml version="1.0" encoding="UTF-8" standalone="yes"?>
<Relationships xmlns="http://schemas.openxmlformats.org/package/2006/relationships"><Relationship Id="rId8" Type="http://schemas.openxmlformats.org/officeDocument/2006/relationships/image" Target="../media/image94.emf"/><Relationship Id="rId13" Type="http://schemas.openxmlformats.org/officeDocument/2006/relationships/oleObject" Target="../embeddings/oleObject120.bin"/><Relationship Id="rId3" Type="http://schemas.openxmlformats.org/officeDocument/2006/relationships/oleObject" Target="../embeddings/oleObject114.bin"/><Relationship Id="rId7" Type="http://schemas.openxmlformats.org/officeDocument/2006/relationships/oleObject" Target="../embeddings/oleObject116.bin"/><Relationship Id="rId12" Type="http://schemas.openxmlformats.org/officeDocument/2006/relationships/image" Target="../media/image126.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93.emf"/><Relationship Id="rId11" Type="http://schemas.openxmlformats.org/officeDocument/2006/relationships/oleObject" Target="../embeddings/oleObject119.bin"/><Relationship Id="rId5" Type="http://schemas.openxmlformats.org/officeDocument/2006/relationships/oleObject" Target="../embeddings/oleObject115.bin"/><Relationship Id="rId10" Type="http://schemas.openxmlformats.org/officeDocument/2006/relationships/image" Target="../media/image124.wmf"/><Relationship Id="rId4" Type="http://schemas.openxmlformats.org/officeDocument/2006/relationships/image" Target="../media/image92.wmf"/><Relationship Id="rId9" Type="http://schemas.openxmlformats.org/officeDocument/2006/relationships/oleObject" Target="../embeddings/oleObject117.bin"/><Relationship Id="rId14" Type="http://schemas.openxmlformats.org/officeDocument/2006/relationships/image" Target="../media/image127.wmf"/></Relationships>
</file>

<file path=ppt/slides/_rels/slide63.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121.bin"/><Relationship Id="rId7" Type="http://schemas.openxmlformats.org/officeDocument/2006/relationships/oleObject" Target="../embeddings/oleObject123.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27.wmf"/><Relationship Id="rId5" Type="http://schemas.openxmlformats.org/officeDocument/2006/relationships/oleObject" Target="../embeddings/oleObject122.bin"/><Relationship Id="rId10" Type="http://schemas.openxmlformats.org/officeDocument/2006/relationships/image" Target="../media/image129.wmf"/><Relationship Id="rId4" Type="http://schemas.openxmlformats.org/officeDocument/2006/relationships/image" Target="../media/image128.emf"/><Relationship Id="rId9" Type="http://schemas.openxmlformats.org/officeDocument/2006/relationships/oleObject" Target="../embeddings/oleObject124.bin"/></Relationships>
</file>

<file path=ppt/slides/_rels/slide6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4.gif"/></Relationships>
</file>

<file path=ppt/slides/_rels/slide68.xml.rels><?xml version="1.0" encoding="UTF-8" standalone="yes"?>
<Relationships xmlns="http://schemas.openxmlformats.org/package/2006/relationships"><Relationship Id="rId3" Type="http://schemas.openxmlformats.org/officeDocument/2006/relationships/image" Target="../media/image114.gif"/><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26.bin"/><Relationship Id="rId3" Type="http://schemas.openxmlformats.org/officeDocument/2006/relationships/notesSlide" Target="../notesSlides/notesSlide5.xml"/><Relationship Id="rId7" Type="http://schemas.openxmlformats.org/officeDocument/2006/relationships/image" Target="../media/image132.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125.bin"/><Relationship Id="rId5" Type="http://schemas.openxmlformats.org/officeDocument/2006/relationships/image" Target="../media/image114.gif"/><Relationship Id="rId4" Type="http://schemas.openxmlformats.org/officeDocument/2006/relationships/image" Target="../media/image131.png"/><Relationship Id="rId9" Type="http://schemas.openxmlformats.org/officeDocument/2006/relationships/image" Target="../media/image133.wmf"/></Relationships>
</file>

<file path=ppt/slides/_rels/slide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129.bin"/><Relationship Id="rId13" Type="http://schemas.openxmlformats.org/officeDocument/2006/relationships/image" Target="../media/image137.emf"/><Relationship Id="rId3" Type="http://schemas.openxmlformats.org/officeDocument/2006/relationships/notesSlide" Target="../notesSlides/notesSlide6.xml"/><Relationship Id="rId7" Type="http://schemas.openxmlformats.org/officeDocument/2006/relationships/image" Target="../media/image134.emf"/><Relationship Id="rId12" Type="http://schemas.openxmlformats.org/officeDocument/2006/relationships/oleObject" Target="../embeddings/oleObject131.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128.bin"/><Relationship Id="rId11" Type="http://schemas.openxmlformats.org/officeDocument/2006/relationships/image" Target="../media/image136.emf"/><Relationship Id="rId5" Type="http://schemas.openxmlformats.org/officeDocument/2006/relationships/image" Target="../media/image132.wmf"/><Relationship Id="rId10" Type="http://schemas.openxmlformats.org/officeDocument/2006/relationships/oleObject" Target="../embeddings/oleObject130.bin"/><Relationship Id="rId4" Type="http://schemas.openxmlformats.org/officeDocument/2006/relationships/oleObject" Target="../embeddings/oleObject127.bin"/><Relationship Id="rId9" Type="http://schemas.openxmlformats.org/officeDocument/2006/relationships/image" Target="../media/image135.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138.emf"/></Relationships>
</file>

<file path=ppt/slides/_rels/slide73.x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oleObject" Target="../embeddings/oleObject133.bin"/><Relationship Id="rId7" Type="http://schemas.openxmlformats.org/officeDocument/2006/relationships/oleObject" Target="../embeddings/oleObject135.bin"/><Relationship Id="rId12" Type="http://schemas.openxmlformats.org/officeDocument/2006/relationships/image" Target="../media/image141.wmf"/><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8.wmf"/><Relationship Id="rId11" Type="http://schemas.openxmlformats.org/officeDocument/2006/relationships/oleObject" Target="../embeddings/oleObject137.bin"/><Relationship Id="rId5" Type="http://schemas.openxmlformats.org/officeDocument/2006/relationships/oleObject" Target="../embeddings/oleObject134.bin"/><Relationship Id="rId10" Type="http://schemas.openxmlformats.org/officeDocument/2006/relationships/image" Target="../media/image140.wmf"/><Relationship Id="rId4" Type="http://schemas.openxmlformats.org/officeDocument/2006/relationships/image" Target="../media/image20.wmf"/><Relationship Id="rId9" Type="http://schemas.openxmlformats.org/officeDocument/2006/relationships/oleObject" Target="../embeddings/oleObject136.bin"/></Relationships>
</file>

<file path=ppt/slides/_rels/slide74.xml.rels><?xml version="1.0" encoding="UTF-8" standalone="yes"?>
<Relationships xmlns="http://schemas.openxmlformats.org/package/2006/relationships"><Relationship Id="rId8" Type="http://schemas.openxmlformats.org/officeDocument/2006/relationships/image" Target="../media/image144.emf"/><Relationship Id="rId3" Type="http://schemas.openxmlformats.org/officeDocument/2006/relationships/oleObject" Target="../embeddings/oleObject138.bin"/><Relationship Id="rId7" Type="http://schemas.openxmlformats.org/officeDocument/2006/relationships/oleObject" Target="../embeddings/oleObject140.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43.emf"/><Relationship Id="rId5" Type="http://schemas.openxmlformats.org/officeDocument/2006/relationships/oleObject" Target="../embeddings/oleObject139.bin"/><Relationship Id="rId10" Type="http://schemas.openxmlformats.org/officeDocument/2006/relationships/image" Target="../media/image145.emf"/><Relationship Id="rId4" Type="http://schemas.openxmlformats.org/officeDocument/2006/relationships/image" Target="../media/image142.emf"/><Relationship Id="rId9" Type="http://schemas.openxmlformats.org/officeDocument/2006/relationships/oleObject" Target="../embeddings/oleObject141.bin"/></Relationships>
</file>

<file path=ppt/slides/_rels/slide75.xml.rels><?xml version="1.0" encoding="UTF-8" standalone="yes"?>
<Relationships xmlns="http://schemas.openxmlformats.org/package/2006/relationships"><Relationship Id="rId8" Type="http://schemas.openxmlformats.org/officeDocument/2006/relationships/image" Target="../media/image148.emf"/><Relationship Id="rId3" Type="http://schemas.openxmlformats.org/officeDocument/2006/relationships/oleObject" Target="../embeddings/oleObject142.bin"/><Relationship Id="rId7" Type="http://schemas.openxmlformats.org/officeDocument/2006/relationships/oleObject" Target="../embeddings/oleObject144.bin"/><Relationship Id="rId12" Type="http://schemas.openxmlformats.org/officeDocument/2006/relationships/image" Target="../media/image150.e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47.emf"/><Relationship Id="rId11" Type="http://schemas.openxmlformats.org/officeDocument/2006/relationships/oleObject" Target="../embeddings/oleObject146.bin"/><Relationship Id="rId5" Type="http://schemas.openxmlformats.org/officeDocument/2006/relationships/oleObject" Target="../embeddings/oleObject143.bin"/><Relationship Id="rId10" Type="http://schemas.openxmlformats.org/officeDocument/2006/relationships/image" Target="../media/image149.emf"/><Relationship Id="rId4" Type="http://schemas.openxmlformats.org/officeDocument/2006/relationships/image" Target="../media/image146.emf"/><Relationship Id="rId9" Type="http://schemas.openxmlformats.org/officeDocument/2006/relationships/oleObject" Target="../embeddings/oleObject145.bin"/></Relationships>
</file>

<file path=ppt/slides/_rels/slide76.xml.rels><?xml version="1.0" encoding="UTF-8" standalone="yes"?>
<Relationships xmlns="http://schemas.openxmlformats.org/package/2006/relationships"><Relationship Id="rId8" Type="http://schemas.openxmlformats.org/officeDocument/2006/relationships/image" Target="../media/image153.emf"/><Relationship Id="rId3" Type="http://schemas.openxmlformats.org/officeDocument/2006/relationships/oleObject" Target="../embeddings/oleObject147.bin"/><Relationship Id="rId7" Type="http://schemas.openxmlformats.org/officeDocument/2006/relationships/oleObject" Target="../embeddings/oleObject149.bin"/><Relationship Id="rId12" Type="http://schemas.openxmlformats.org/officeDocument/2006/relationships/image" Target="../media/image155.e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152.emf"/><Relationship Id="rId11" Type="http://schemas.openxmlformats.org/officeDocument/2006/relationships/oleObject" Target="../embeddings/oleObject151.bin"/><Relationship Id="rId5" Type="http://schemas.openxmlformats.org/officeDocument/2006/relationships/oleObject" Target="../embeddings/oleObject148.bin"/><Relationship Id="rId10" Type="http://schemas.openxmlformats.org/officeDocument/2006/relationships/image" Target="../media/image154.emf"/><Relationship Id="rId4" Type="http://schemas.openxmlformats.org/officeDocument/2006/relationships/image" Target="../media/image151.wmf"/><Relationship Id="rId9" Type="http://schemas.openxmlformats.org/officeDocument/2006/relationships/oleObject" Target="../embeddings/oleObject150.bin"/></Relationships>
</file>

<file path=ppt/slides/_rels/slide77.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oleObject" Target="../embeddings/oleObject152.bin"/><Relationship Id="rId7" Type="http://schemas.openxmlformats.org/officeDocument/2006/relationships/oleObject" Target="../embeddings/oleObject153.bin"/><Relationship Id="rId12" Type="http://schemas.openxmlformats.org/officeDocument/2006/relationships/image" Target="../media/image157.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46.emf"/><Relationship Id="rId11" Type="http://schemas.openxmlformats.org/officeDocument/2006/relationships/oleObject" Target="../embeddings/oleObject154.bin"/><Relationship Id="rId5" Type="http://schemas.openxmlformats.org/officeDocument/2006/relationships/oleObject" Target="../embeddings/oleObject142.bin"/><Relationship Id="rId10" Type="http://schemas.openxmlformats.org/officeDocument/2006/relationships/image" Target="../media/image148.emf"/><Relationship Id="rId4" Type="http://schemas.openxmlformats.org/officeDocument/2006/relationships/image" Target="../media/image145.emf"/><Relationship Id="rId9" Type="http://schemas.openxmlformats.org/officeDocument/2006/relationships/oleObject" Target="../embeddings/oleObject144.bin"/></Relationships>
</file>

<file path=ppt/slides/_rels/slide78.xml.rels><?xml version="1.0" encoding="UTF-8" standalone="yes"?>
<Relationships xmlns="http://schemas.openxmlformats.org/package/2006/relationships"><Relationship Id="rId8" Type="http://schemas.openxmlformats.org/officeDocument/2006/relationships/image" Target="../media/image144.emf"/><Relationship Id="rId13" Type="http://schemas.openxmlformats.org/officeDocument/2006/relationships/oleObject" Target="../embeddings/oleObject156.bin"/><Relationship Id="rId18" Type="http://schemas.openxmlformats.org/officeDocument/2006/relationships/image" Target="../media/image155.emf"/><Relationship Id="rId3" Type="http://schemas.openxmlformats.org/officeDocument/2006/relationships/oleObject" Target="../embeddings/oleObject138.bin"/><Relationship Id="rId21" Type="http://schemas.openxmlformats.org/officeDocument/2006/relationships/oleObject" Target="../embeddings/oleObject157.bin"/><Relationship Id="rId7" Type="http://schemas.openxmlformats.org/officeDocument/2006/relationships/oleObject" Target="../embeddings/oleObject140.bin"/><Relationship Id="rId12" Type="http://schemas.openxmlformats.org/officeDocument/2006/relationships/image" Target="../media/image147.emf"/><Relationship Id="rId17" Type="http://schemas.openxmlformats.org/officeDocument/2006/relationships/oleObject" Target="../embeddings/oleObject151.bin"/><Relationship Id="rId2" Type="http://schemas.openxmlformats.org/officeDocument/2006/relationships/slideLayout" Target="../slideLayouts/slideLayout7.xml"/><Relationship Id="rId16" Type="http://schemas.openxmlformats.org/officeDocument/2006/relationships/image" Target="../media/image150.emf"/><Relationship Id="rId20" Type="http://schemas.openxmlformats.org/officeDocument/2006/relationships/image" Target="../media/image152.emf"/><Relationship Id="rId1" Type="http://schemas.openxmlformats.org/officeDocument/2006/relationships/vmlDrawing" Target="../drawings/vmlDrawing44.vml"/><Relationship Id="rId6" Type="http://schemas.openxmlformats.org/officeDocument/2006/relationships/image" Target="../media/image143.emf"/><Relationship Id="rId11" Type="http://schemas.openxmlformats.org/officeDocument/2006/relationships/oleObject" Target="../embeddings/oleObject143.bin"/><Relationship Id="rId5" Type="http://schemas.openxmlformats.org/officeDocument/2006/relationships/oleObject" Target="../embeddings/oleObject155.bin"/><Relationship Id="rId15" Type="http://schemas.openxmlformats.org/officeDocument/2006/relationships/oleObject" Target="../embeddings/oleObject146.bin"/><Relationship Id="rId10" Type="http://schemas.openxmlformats.org/officeDocument/2006/relationships/image" Target="../media/image146.emf"/><Relationship Id="rId19" Type="http://schemas.openxmlformats.org/officeDocument/2006/relationships/oleObject" Target="../embeddings/oleObject148.bin"/><Relationship Id="rId4" Type="http://schemas.openxmlformats.org/officeDocument/2006/relationships/image" Target="../media/image142.emf"/><Relationship Id="rId9" Type="http://schemas.openxmlformats.org/officeDocument/2006/relationships/oleObject" Target="../embeddings/oleObject142.bin"/><Relationship Id="rId14" Type="http://schemas.openxmlformats.org/officeDocument/2006/relationships/image" Target="../media/image158.wmf"/><Relationship Id="rId22" Type="http://schemas.openxmlformats.org/officeDocument/2006/relationships/image" Target="../media/image159.wmf"/></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160.bin"/><Relationship Id="rId13" Type="http://schemas.openxmlformats.org/officeDocument/2006/relationships/image" Target="../media/image164.wmf"/><Relationship Id="rId3" Type="http://schemas.openxmlformats.org/officeDocument/2006/relationships/image" Target="../media/image69.jpg"/><Relationship Id="rId7" Type="http://schemas.openxmlformats.org/officeDocument/2006/relationships/image" Target="../media/image161.wmf"/><Relationship Id="rId12" Type="http://schemas.openxmlformats.org/officeDocument/2006/relationships/oleObject" Target="../embeddings/oleObject162.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oleObject" Target="../embeddings/oleObject159.bin"/><Relationship Id="rId11" Type="http://schemas.openxmlformats.org/officeDocument/2006/relationships/image" Target="../media/image163.wmf"/><Relationship Id="rId5" Type="http://schemas.openxmlformats.org/officeDocument/2006/relationships/image" Target="../media/image160.wmf"/><Relationship Id="rId10" Type="http://schemas.openxmlformats.org/officeDocument/2006/relationships/oleObject" Target="../embeddings/oleObject161.bin"/><Relationship Id="rId4" Type="http://schemas.openxmlformats.org/officeDocument/2006/relationships/oleObject" Target="../embeddings/oleObject158.bin"/><Relationship Id="rId9" Type="http://schemas.openxmlformats.org/officeDocument/2006/relationships/image" Target="../media/image16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166.bin"/><Relationship Id="rId13" Type="http://schemas.openxmlformats.org/officeDocument/2006/relationships/oleObject" Target="../embeddings/oleObject169.bin"/><Relationship Id="rId3" Type="http://schemas.openxmlformats.org/officeDocument/2006/relationships/oleObject" Target="../embeddings/oleObject163.bin"/><Relationship Id="rId7" Type="http://schemas.openxmlformats.org/officeDocument/2006/relationships/oleObject" Target="../embeddings/oleObject165.bin"/><Relationship Id="rId12" Type="http://schemas.openxmlformats.org/officeDocument/2006/relationships/image" Target="../media/image168.wmf"/><Relationship Id="rId2" Type="http://schemas.openxmlformats.org/officeDocument/2006/relationships/slideLayout" Target="../slideLayouts/slideLayout7.xml"/><Relationship Id="rId16" Type="http://schemas.openxmlformats.org/officeDocument/2006/relationships/image" Target="../media/image170.wmf"/><Relationship Id="rId1" Type="http://schemas.openxmlformats.org/officeDocument/2006/relationships/vmlDrawing" Target="../drawings/vmlDrawing46.vml"/><Relationship Id="rId6" Type="http://schemas.openxmlformats.org/officeDocument/2006/relationships/image" Target="../media/image166.wmf"/><Relationship Id="rId11" Type="http://schemas.openxmlformats.org/officeDocument/2006/relationships/oleObject" Target="../embeddings/oleObject168.bin"/><Relationship Id="rId5" Type="http://schemas.openxmlformats.org/officeDocument/2006/relationships/oleObject" Target="../embeddings/oleObject164.bin"/><Relationship Id="rId15" Type="http://schemas.openxmlformats.org/officeDocument/2006/relationships/oleObject" Target="../embeddings/oleObject170.bin"/><Relationship Id="rId10" Type="http://schemas.openxmlformats.org/officeDocument/2006/relationships/image" Target="../media/image167.wmf"/><Relationship Id="rId4" Type="http://schemas.openxmlformats.org/officeDocument/2006/relationships/image" Target="../media/image165.wmf"/><Relationship Id="rId9" Type="http://schemas.openxmlformats.org/officeDocument/2006/relationships/oleObject" Target="../embeddings/oleObject167.bin"/><Relationship Id="rId14" Type="http://schemas.openxmlformats.org/officeDocument/2006/relationships/image" Target="../media/image169.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71.bin"/><Relationship Id="rId2" Type="http://schemas.openxmlformats.org/officeDocument/2006/relationships/slideLayout" Target="../slideLayouts/slideLayout7.xml"/><Relationship Id="rId1" Type="http://schemas.openxmlformats.org/officeDocument/2006/relationships/vmlDrawing" Target="../drawings/vmlDrawing47.vml"/><Relationship Id="rId5" Type="http://schemas.openxmlformats.org/officeDocument/2006/relationships/image" Target="../media/image69.jpg"/><Relationship Id="rId4" Type="http://schemas.openxmlformats.org/officeDocument/2006/relationships/image" Target="../media/image171.wmf"/></Relationships>
</file>

<file path=ppt/slides/_rels/slide82.xml.rels><?xml version="1.0" encoding="UTF-8" standalone="yes"?>
<Relationships xmlns="http://schemas.openxmlformats.org/package/2006/relationships"><Relationship Id="rId8" Type="http://schemas.openxmlformats.org/officeDocument/2006/relationships/image" Target="../media/image161.wmf"/><Relationship Id="rId13" Type="http://schemas.openxmlformats.org/officeDocument/2006/relationships/image" Target="../media/image69.jpg"/><Relationship Id="rId3" Type="http://schemas.openxmlformats.org/officeDocument/2006/relationships/oleObject" Target="../embeddings/oleObject172.bin"/><Relationship Id="rId7" Type="http://schemas.openxmlformats.org/officeDocument/2006/relationships/oleObject" Target="../embeddings/oleObject159.bin"/><Relationship Id="rId12" Type="http://schemas.openxmlformats.org/officeDocument/2006/relationships/image" Target="../media/image173.wmf"/><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160.wmf"/><Relationship Id="rId11" Type="http://schemas.openxmlformats.org/officeDocument/2006/relationships/oleObject" Target="../embeddings/oleObject173.bin"/><Relationship Id="rId5" Type="http://schemas.openxmlformats.org/officeDocument/2006/relationships/oleObject" Target="../embeddings/oleObject158.bin"/><Relationship Id="rId10" Type="http://schemas.openxmlformats.org/officeDocument/2006/relationships/image" Target="../media/image162.wmf"/><Relationship Id="rId4" Type="http://schemas.openxmlformats.org/officeDocument/2006/relationships/image" Target="../media/image172.wmf"/><Relationship Id="rId9" Type="http://schemas.openxmlformats.org/officeDocument/2006/relationships/oleObject" Target="../embeddings/oleObject160.bin"/></Relationships>
</file>

<file path=ppt/slides/_rels/slide83.xml.rels><?xml version="1.0" encoding="UTF-8" standalone="yes"?>
<Relationships xmlns="http://schemas.openxmlformats.org/package/2006/relationships"><Relationship Id="rId8" Type="http://schemas.openxmlformats.org/officeDocument/2006/relationships/image" Target="../media/image176.wmf"/><Relationship Id="rId3" Type="http://schemas.openxmlformats.org/officeDocument/2006/relationships/oleObject" Target="../embeddings/oleObject174.bin"/><Relationship Id="rId7" Type="http://schemas.openxmlformats.org/officeDocument/2006/relationships/oleObject" Target="../embeddings/oleObject176.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175.wmf"/><Relationship Id="rId5" Type="http://schemas.openxmlformats.org/officeDocument/2006/relationships/oleObject" Target="../embeddings/oleObject175.bin"/><Relationship Id="rId4" Type="http://schemas.openxmlformats.org/officeDocument/2006/relationships/image" Target="../media/image174.wmf"/></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179.bin"/><Relationship Id="rId3" Type="http://schemas.openxmlformats.org/officeDocument/2006/relationships/image" Target="../media/image69.jpg"/><Relationship Id="rId7" Type="http://schemas.openxmlformats.org/officeDocument/2006/relationships/image" Target="../media/image178.wmf"/><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oleObject" Target="../embeddings/oleObject178.bin"/><Relationship Id="rId11" Type="http://schemas.openxmlformats.org/officeDocument/2006/relationships/image" Target="../media/image180.wmf"/><Relationship Id="rId5" Type="http://schemas.openxmlformats.org/officeDocument/2006/relationships/image" Target="../media/image177.wmf"/><Relationship Id="rId10" Type="http://schemas.openxmlformats.org/officeDocument/2006/relationships/oleObject" Target="../embeddings/oleObject180.bin"/><Relationship Id="rId4" Type="http://schemas.openxmlformats.org/officeDocument/2006/relationships/oleObject" Target="../embeddings/oleObject177.bin"/><Relationship Id="rId9" Type="http://schemas.openxmlformats.org/officeDocument/2006/relationships/image" Target="../media/image179.wmf"/></Relationships>
</file>

<file path=ppt/slides/_rels/slide85.xml.rels><?xml version="1.0" encoding="UTF-8" standalone="yes"?>
<Relationships xmlns="http://schemas.openxmlformats.org/package/2006/relationships"><Relationship Id="rId8" Type="http://schemas.openxmlformats.org/officeDocument/2006/relationships/image" Target="../media/image183.wmf"/><Relationship Id="rId13" Type="http://schemas.openxmlformats.org/officeDocument/2006/relationships/oleObject" Target="../embeddings/oleObject186.bin"/><Relationship Id="rId3" Type="http://schemas.openxmlformats.org/officeDocument/2006/relationships/oleObject" Target="../embeddings/oleObject181.bin"/><Relationship Id="rId7" Type="http://schemas.openxmlformats.org/officeDocument/2006/relationships/oleObject" Target="../embeddings/oleObject183.bin"/><Relationship Id="rId12" Type="http://schemas.openxmlformats.org/officeDocument/2006/relationships/image" Target="../media/image185.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182.wmf"/><Relationship Id="rId11" Type="http://schemas.openxmlformats.org/officeDocument/2006/relationships/oleObject" Target="../embeddings/oleObject185.bin"/><Relationship Id="rId5" Type="http://schemas.openxmlformats.org/officeDocument/2006/relationships/oleObject" Target="../embeddings/oleObject182.bin"/><Relationship Id="rId10" Type="http://schemas.openxmlformats.org/officeDocument/2006/relationships/image" Target="../media/image184.wmf"/><Relationship Id="rId4" Type="http://schemas.openxmlformats.org/officeDocument/2006/relationships/image" Target="../media/image181.wmf"/><Relationship Id="rId9" Type="http://schemas.openxmlformats.org/officeDocument/2006/relationships/oleObject" Target="../embeddings/oleObject184.bin"/><Relationship Id="rId14" Type="http://schemas.openxmlformats.org/officeDocument/2006/relationships/image" Target="../media/image186.wmf"/></Relationships>
</file>

<file path=ppt/slides/_rels/slide86.xml.rels><?xml version="1.0" encoding="UTF-8" standalone="yes"?>
<Relationships xmlns="http://schemas.openxmlformats.org/package/2006/relationships"><Relationship Id="rId8" Type="http://schemas.openxmlformats.org/officeDocument/2006/relationships/image" Target="../media/image189.wmf"/><Relationship Id="rId13" Type="http://schemas.openxmlformats.org/officeDocument/2006/relationships/oleObject" Target="../embeddings/oleObject192.bin"/><Relationship Id="rId3" Type="http://schemas.openxmlformats.org/officeDocument/2006/relationships/oleObject" Target="../embeddings/oleObject187.bin"/><Relationship Id="rId7" Type="http://schemas.openxmlformats.org/officeDocument/2006/relationships/oleObject" Target="../embeddings/oleObject189.bin"/><Relationship Id="rId12" Type="http://schemas.openxmlformats.org/officeDocument/2006/relationships/image" Target="../media/image191.wmf"/><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188.wmf"/><Relationship Id="rId11" Type="http://schemas.openxmlformats.org/officeDocument/2006/relationships/oleObject" Target="../embeddings/oleObject191.bin"/><Relationship Id="rId5" Type="http://schemas.openxmlformats.org/officeDocument/2006/relationships/oleObject" Target="../embeddings/oleObject188.bin"/><Relationship Id="rId10" Type="http://schemas.openxmlformats.org/officeDocument/2006/relationships/image" Target="../media/image190.wmf"/><Relationship Id="rId4" Type="http://schemas.openxmlformats.org/officeDocument/2006/relationships/image" Target="../media/image187.wmf"/><Relationship Id="rId9" Type="http://schemas.openxmlformats.org/officeDocument/2006/relationships/oleObject" Target="../embeddings/oleObject190.bin"/><Relationship Id="rId14" Type="http://schemas.openxmlformats.org/officeDocument/2006/relationships/image" Target="../media/image192.wmf"/></Relationships>
</file>

<file path=ppt/slides/_rels/slide87.xml.rels><?xml version="1.0" encoding="UTF-8" standalone="yes"?>
<Relationships xmlns="http://schemas.openxmlformats.org/package/2006/relationships"><Relationship Id="rId8" Type="http://schemas.openxmlformats.org/officeDocument/2006/relationships/image" Target="../media/image194.wmf"/><Relationship Id="rId13" Type="http://schemas.openxmlformats.org/officeDocument/2006/relationships/oleObject" Target="../embeddings/oleObject197.bin"/><Relationship Id="rId18" Type="http://schemas.openxmlformats.org/officeDocument/2006/relationships/image" Target="../media/image199.wmf"/><Relationship Id="rId3" Type="http://schemas.openxmlformats.org/officeDocument/2006/relationships/oleObject" Target="../embeddings/oleObject193.bin"/><Relationship Id="rId7" Type="http://schemas.openxmlformats.org/officeDocument/2006/relationships/oleObject" Target="../embeddings/oleObject194.bin"/><Relationship Id="rId12" Type="http://schemas.openxmlformats.org/officeDocument/2006/relationships/image" Target="../media/image196.wmf"/><Relationship Id="rId17" Type="http://schemas.openxmlformats.org/officeDocument/2006/relationships/oleObject" Target="../embeddings/oleObject199.bin"/><Relationship Id="rId2" Type="http://schemas.openxmlformats.org/officeDocument/2006/relationships/slideLayout" Target="../slideLayouts/slideLayout7.xml"/><Relationship Id="rId16" Type="http://schemas.openxmlformats.org/officeDocument/2006/relationships/image" Target="../media/image198.wmf"/><Relationship Id="rId1" Type="http://schemas.openxmlformats.org/officeDocument/2006/relationships/vmlDrawing" Target="../drawings/vmlDrawing53.vml"/><Relationship Id="rId6" Type="http://schemas.openxmlformats.org/officeDocument/2006/relationships/image" Target="../media/image188.wmf"/><Relationship Id="rId11" Type="http://schemas.openxmlformats.org/officeDocument/2006/relationships/oleObject" Target="../embeddings/oleObject196.bin"/><Relationship Id="rId5" Type="http://schemas.openxmlformats.org/officeDocument/2006/relationships/oleObject" Target="../embeddings/oleObject188.bin"/><Relationship Id="rId15" Type="http://schemas.openxmlformats.org/officeDocument/2006/relationships/oleObject" Target="../embeddings/oleObject198.bin"/><Relationship Id="rId10" Type="http://schemas.openxmlformats.org/officeDocument/2006/relationships/image" Target="../media/image195.wmf"/><Relationship Id="rId4" Type="http://schemas.openxmlformats.org/officeDocument/2006/relationships/image" Target="../media/image193.wmf"/><Relationship Id="rId9" Type="http://schemas.openxmlformats.org/officeDocument/2006/relationships/oleObject" Target="../embeddings/oleObject195.bin"/><Relationship Id="rId14" Type="http://schemas.openxmlformats.org/officeDocument/2006/relationships/image" Target="../media/image197.wmf"/></Relationships>
</file>

<file path=ppt/slides/_rels/slide88.xml.rels><?xml version="1.0" encoding="UTF-8" standalone="yes"?>
<Relationships xmlns="http://schemas.openxmlformats.org/package/2006/relationships"><Relationship Id="rId8" Type="http://schemas.openxmlformats.org/officeDocument/2006/relationships/image" Target="../media/image201.wmf"/><Relationship Id="rId13" Type="http://schemas.openxmlformats.org/officeDocument/2006/relationships/oleObject" Target="../embeddings/oleObject204.bin"/><Relationship Id="rId3" Type="http://schemas.openxmlformats.org/officeDocument/2006/relationships/oleObject" Target="../embeddings/oleObject200.bin"/><Relationship Id="rId7" Type="http://schemas.openxmlformats.org/officeDocument/2006/relationships/oleObject" Target="../embeddings/oleObject201.bin"/><Relationship Id="rId12" Type="http://schemas.openxmlformats.org/officeDocument/2006/relationships/image" Target="../media/image203.wmf"/><Relationship Id="rId2" Type="http://schemas.openxmlformats.org/officeDocument/2006/relationships/slideLayout" Target="../slideLayouts/slideLayout7.xml"/><Relationship Id="rId16" Type="http://schemas.openxmlformats.org/officeDocument/2006/relationships/image" Target="../media/image205.wmf"/><Relationship Id="rId1" Type="http://schemas.openxmlformats.org/officeDocument/2006/relationships/vmlDrawing" Target="../drawings/vmlDrawing54.vml"/><Relationship Id="rId6" Type="http://schemas.openxmlformats.org/officeDocument/2006/relationships/image" Target="../media/image188.wmf"/><Relationship Id="rId11" Type="http://schemas.openxmlformats.org/officeDocument/2006/relationships/oleObject" Target="../embeddings/oleObject203.bin"/><Relationship Id="rId5" Type="http://schemas.openxmlformats.org/officeDocument/2006/relationships/oleObject" Target="../embeddings/oleObject188.bin"/><Relationship Id="rId15" Type="http://schemas.openxmlformats.org/officeDocument/2006/relationships/oleObject" Target="../embeddings/oleObject205.bin"/><Relationship Id="rId10" Type="http://schemas.openxmlformats.org/officeDocument/2006/relationships/image" Target="../media/image202.wmf"/><Relationship Id="rId4" Type="http://schemas.openxmlformats.org/officeDocument/2006/relationships/image" Target="../media/image200.wmf"/><Relationship Id="rId9" Type="http://schemas.openxmlformats.org/officeDocument/2006/relationships/oleObject" Target="../embeddings/oleObject202.bin"/><Relationship Id="rId14" Type="http://schemas.openxmlformats.org/officeDocument/2006/relationships/image" Target="../media/image20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8">
            <a:extLst>
              <a:ext uri="{FF2B5EF4-FFF2-40B4-BE49-F238E27FC236}">
                <a16:creationId xmlns:a16="http://schemas.microsoft.com/office/drawing/2014/main" id="{94CEB9A6-159E-4880-8605-0D0A8BB1E9C3}"/>
              </a:ext>
            </a:extLst>
          </p:cNvPr>
          <p:cNvSpPr>
            <a:spLocks noChangeArrowheads="1"/>
          </p:cNvSpPr>
          <p:nvPr/>
        </p:nvSpPr>
        <p:spPr bwMode="auto">
          <a:xfrm>
            <a:off x="3387994" y="286812"/>
            <a:ext cx="430117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kumimoji="0" lang="zh-CN" altLang="en-US" sz="4000" b="1" i="0" dirty="0">
                <a:solidFill>
                  <a:srgbClr val="FF0000"/>
                </a:solidFill>
                <a:latin typeface="宋体" panose="02010600030101010101" pitchFamily="2" charset="-122"/>
                <a:cs typeface="Times New Roman" panose="02020603050405020304" pitchFamily="18" charset="0"/>
              </a:rPr>
              <a:t>大学物理教学要求</a:t>
            </a:r>
            <a:endParaRPr kumimoji="0" lang="en-US" altLang="zh-CN" sz="4000" b="1" i="0" dirty="0">
              <a:solidFill>
                <a:srgbClr val="FF0000"/>
              </a:solidFill>
              <a:latin typeface="宋体" panose="02010600030101010101" pitchFamily="2" charset="-122"/>
              <a:cs typeface="Times New Roman" panose="02020603050405020304" pitchFamily="18" charset="0"/>
            </a:endParaRPr>
          </a:p>
        </p:txBody>
      </p:sp>
      <p:sp>
        <p:nvSpPr>
          <p:cNvPr id="7" name="矩形 15">
            <a:extLst>
              <a:ext uri="{FF2B5EF4-FFF2-40B4-BE49-F238E27FC236}">
                <a16:creationId xmlns:a16="http://schemas.microsoft.com/office/drawing/2014/main" id="{978AD834-500F-45F7-826B-0D042C7D6882}"/>
              </a:ext>
            </a:extLst>
          </p:cNvPr>
          <p:cNvSpPr>
            <a:spLocks noChangeArrowheads="1"/>
          </p:cNvSpPr>
          <p:nvPr/>
        </p:nvSpPr>
        <p:spPr bwMode="auto">
          <a:xfrm>
            <a:off x="3382695" y="1984384"/>
            <a:ext cx="3578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期末考试成绩占</a:t>
            </a:r>
            <a:r>
              <a:rPr lang="en-US" altLang="zh-CN" sz="2800" b="1" i="0" kern="0" dirty="0">
                <a:solidFill>
                  <a:srgbClr val="C00000"/>
                </a:solidFill>
              </a:rPr>
              <a:t>6</a:t>
            </a:r>
            <a:r>
              <a:rPr kumimoji="1" lang="en-US" altLang="zh-CN" sz="28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0%</a:t>
            </a:r>
            <a:endParaRPr kumimoji="1" lang="zh-CN" altLang="en-US" sz="28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 name="矩形 7">
            <a:extLst>
              <a:ext uri="{FF2B5EF4-FFF2-40B4-BE49-F238E27FC236}">
                <a16:creationId xmlns:a16="http://schemas.microsoft.com/office/drawing/2014/main" id="{EBE77BB6-7AD8-41A4-9311-5F7E23F7E8D6}"/>
              </a:ext>
            </a:extLst>
          </p:cNvPr>
          <p:cNvSpPr>
            <a:spLocks noChangeArrowheads="1"/>
          </p:cNvSpPr>
          <p:nvPr/>
        </p:nvSpPr>
        <p:spPr bwMode="auto">
          <a:xfrm>
            <a:off x="713830" y="1161498"/>
            <a:ext cx="93714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None/>
              <a:defRPr/>
            </a:pPr>
            <a:r>
              <a:rPr kumimoji="1" lang="zh-CN" altLang="en-US" sz="2800" b="1" i="0" u="none" strike="noStrike" kern="0" cap="none" spc="0" normalizeH="0" baseline="0" noProof="0" dirty="0">
                <a:ln>
                  <a:noFill/>
                </a:ln>
                <a:solidFill>
                  <a:srgbClr val="FF00FF"/>
                </a:solidFill>
                <a:effectLst/>
                <a:uLnTx/>
                <a:uFillTx/>
                <a:latin typeface="Times New Roman" panose="02020603050405020304" pitchFamily="18" charset="0"/>
                <a:ea typeface="宋体" panose="02010600030101010101" pitchFamily="2" charset="-122"/>
              </a:rPr>
              <a:t>平时成绩</a:t>
            </a:r>
            <a:r>
              <a:rPr kumimoji="1" lang="en-US" altLang="zh-CN" sz="28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40</a:t>
            </a:r>
            <a:r>
              <a:rPr lang="en-US" altLang="zh-CN" sz="2800" b="1" i="0" kern="0" dirty="0"/>
              <a:t> %</a:t>
            </a:r>
            <a:r>
              <a:rPr lang="en-US" altLang="zh-CN" sz="2800" b="1" i="0" kern="0" dirty="0">
                <a:solidFill>
                  <a:srgbClr val="C00000"/>
                </a:solidFill>
              </a:rPr>
              <a:t> </a:t>
            </a:r>
            <a:r>
              <a:rPr kumimoji="1" lang="zh-CN" altLang="en-US" sz="2800" b="1" i="0" u="none" strike="noStrike" kern="0" cap="none" spc="0" normalizeH="0" baseline="0" noProof="0" dirty="0">
                <a:ln>
                  <a:noFill/>
                </a:ln>
                <a:solidFill>
                  <a:srgbClr val="FF00FF"/>
                </a:solidFill>
                <a:effectLst/>
                <a:uLnTx/>
                <a:uFillTx/>
                <a:latin typeface="Times New Roman" panose="02020603050405020304" pitchFamily="18" charset="0"/>
                <a:ea typeface="宋体" panose="02010600030101010101" pitchFamily="2" charset="-122"/>
              </a:rPr>
              <a:t>：</a:t>
            </a:r>
            <a:r>
              <a:rPr kumimoji="1" lang="zh-CN" altLang="en-US" sz="2800" b="1" i="0"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平时作业</a:t>
            </a:r>
            <a:r>
              <a:rPr kumimoji="1" lang="zh-CN" altLang="en-US" sz="28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占</a:t>
            </a:r>
            <a:r>
              <a:rPr lang="en-US" altLang="zh-CN" sz="2800" b="1" i="0" kern="0" dirty="0">
                <a:solidFill>
                  <a:srgbClr val="C00000"/>
                </a:solidFill>
              </a:rPr>
              <a:t>2</a:t>
            </a:r>
            <a:r>
              <a:rPr kumimoji="1" lang="en-US" altLang="zh-CN" sz="28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5%</a:t>
            </a:r>
            <a:r>
              <a:rPr kumimoji="1" lang="zh-CN" altLang="en-US" sz="28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a:t>
            </a:r>
            <a:r>
              <a:rPr lang="zh-CN" altLang="en-US" sz="2800" b="1" i="0" kern="0" dirty="0">
                <a:solidFill>
                  <a:srgbClr val="660066"/>
                </a:solidFill>
              </a:rPr>
              <a:t>课堂练习及考试</a:t>
            </a:r>
            <a:r>
              <a:rPr lang="zh-CN" altLang="en-US" sz="2800" b="1" i="0" kern="0" dirty="0">
                <a:solidFill>
                  <a:srgbClr val="A50021"/>
                </a:solidFill>
              </a:rPr>
              <a:t>占</a:t>
            </a:r>
            <a:r>
              <a:rPr lang="en-US" altLang="zh-CN" sz="2800" b="1" i="0" kern="0" dirty="0">
                <a:solidFill>
                  <a:srgbClr val="A50021"/>
                </a:solidFill>
              </a:rPr>
              <a:t>15%</a:t>
            </a:r>
            <a:endParaRPr lang="zh-CN" altLang="en-US" sz="2800" i="0" kern="0" dirty="0">
              <a:solidFill>
                <a:srgbClr val="000000"/>
              </a:solidFill>
            </a:endParaRPr>
          </a:p>
        </p:txBody>
      </p:sp>
      <p:sp>
        <p:nvSpPr>
          <p:cNvPr id="10" name="矩形 6">
            <a:extLst>
              <a:ext uri="{FF2B5EF4-FFF2-40B4-BE49-F238E27FC236}">
                <a16:creationId xmlns:a16="http://schemas.microsoft.com/office/drawing/2014/main" id="{E0DBFD53-8E7C-4A47-B970-9364B8A2E4F2}"/>
              </a:ext>
            </a:extLst>
          </p:cNvPr>
          <p:cNvSpPr>
            <a:spLocks noChangeArrowheads="1"/>
          </p:cNvSpPr>
          <p:nvPr/>
        </p:nvSpPr>
        <p:spPr bwMode="auto">
          <a:xfrm>
            <a:off x="1429112" y="2764012"/>
            <a:ext cx="2709396" cy="523220"/>
          </a:xfrm>
          <a:prstGeom prst="rect">
            <a:avLst/>
          </a:prstGeom>
          <a:noFill/>
          <a:ln w="9525">
            <a:noFill/>
            <a:miter lim="800000"/>
            <a:headEnd/>
            <a:tailEnd/>
          </a:ln>
        </p:spPr>
        <p:txBody>
          <a:bodyPr wrap="none">
            <a:spAutoFit/>
          </a:bodyPr>
          <a:lstStyle/>
          <a:p>
            <a:pPr>
              <a:defRPr/>
            </a:pPr>
            <a:r>
              <a:rPr lang="zh-CN" altLang="en-US" sz="2800" b="1" i="0" kern="0" dirty="0">
                <a:solidFill>
                  <a:srgbClr val="009900"/>
                </a:solidFill>
                <a:latin typeface="宋体" pitchFamily="2" charset="-122"/>
                <a:ea typeface="宋体" panose="02010600030101010101" pitchFamily="2" charset="-122"/>
              </a:rPr>
              <a:t>准备两个作业本</a:t>
            </a:r>
            <a:endParaRPr lang="zh-CN" altLang="en-US" sz="2800" b="1" i="0" kern="0" dirty="0">
              <a:solidFill>
                <a:srgbClr val="009900"/>
              </a:solidFill>
              <a:ea typeface="宋体" panose="02010600030101010101" pitchFamily="2" charset="-122"/>
            </a:endParaRPr>
          </a:p>
        </p:txBody>
      </p:sp>
      <p:sp>
        <p:nvSpPr>
          <p:cNvPr id="11" name="矩形 6">
            <a:extLst>
              <a:ext uri="{FF2B5EF4-FFF2-40B4-BE49-F238E27FC236}">
                <a16:creationId xmlns:a16="http://schemas.microsoft.com/office/drawing/2014/main" id="{AFA554A3-67CF-4447-8DC6-1704B3F34E7C}"/>
              </a:ext>
            </a:extLst>
          </p:cNvPr>
          <p:cNvSpPr>
            <a:spLocks noChangeArrowheads="1"/>
          </p:cNvSpPr>
          <p:nvPr/>
        </p:nvSpPr>
        <p:spPr bwMode="auto">
          <a:xfrm>
            <a:off x="6131660" y="2687465"/>
            <a:ext cx="3610284" cy="523220"/>
          </a:xfrm>
          <a:prstGeom prst="rect">
            <a:avLst/>
          </a:prstGeom>
          <a:noFill/>
          <a:ln w="9525">
            <a:noFill/>
            <a:miter lim="800000"/>
            <a:headEnd/>
            <a:tailEnd/>
          </a:ln>
        </p:spPr>
        <p:txBody>
          <a:bodyPr wrap="none">
            <a:spAutoFit/>
          </a:bodyPr>
          <a:lstStyle/>
          <a:p>
            <a:pPr>
              <a:defRPr/>
            </a:pPr>
            <a:r>
              <a:rPr lang="zh-CN" altLang="en-US" sz="2800" b="1" i="0" kern="0" dirty="0">
                <a:solidFill>
                  <a:srgbClr val="CC3300"/>
                </a:solidFill>
                <a:latin typeface="宋体" pitchFamily="2" charset="-122"/>
                <a:ea typeface="宋体" panose="02010600030101010101" pitchFamily="2" charset="-122"/>
              </a:rPr>
              <a:t>准备一个课堂练习本</a:t>
            </a:r>
            <a:r>
              <a:rPr lang="zh-CN" altLang="en-US" sz="2800" b="1" i="0" kern="0" dirty="0">
                <a:solidFill>
                  <a:srgbClr val="CC3300"/>
                </a:solidFill>
                <a:ea typeface="宋体" panose="02010600030101010101" pitchFamily="2" charset="-122"/>
              </a:rPr>
              <a:t>  </a:t>
            </a:r>
          </a:p>
        </p:txBody>
      </p:sp>
      <p:sp>
        <p:nvSpPr>
          <p:cNvPr id="12" name="矩形 11">
            <a:extLst>
              <a:ext uri="{FF2B5EF4-FFF2-40B4-BE49-F238E27FC236}">
                <a16:creationId xmlns:a16="http://schemas.microsoft.com/office/drawing/2014/main" id="{558CB4DD-55F6-47B3-A716-C1A73F3E676D}"/>
              </a:ext>
            </a:extLst>
          </p:cNvPr>
          <p:cNvSpPr/>
          <p:nvPr/>
        </p:nvSpPr>
        <p:spPr>
          <a:xfrm>
            <a:off x="637599" y="3724797"/>
            <a:ext cx="4152099" cy="523220"/>
          </a:xfrm>
          <a:prstGeom prst="rect">
            <a:avLst/>
          </a:prstGeom>
        </p:spPr>
        <p:txBody>
          <a:bodyPr wrap="none">
            <a:spAutoFit/>
          </a:bodyPr>
          <a:lstStyle/>
          <a:p>
            <a:pPr eaLnBrk="0" fontAlgn="base" hangingPunct="0">
              <a:spcBef>
                <a:spcPct val="0"/>
              </a:spcBef>
              <a:spcAft>
                <a:spcPct val="0"/>
              </a:spcAft>
            </a:pPr>
            <a:r>
              <a:rPr lang="zh-CN" altLang="en-US" sz="2800" b="1" i="0" kern="0" dirty="0">
                <a:solidFill>
                  <a:srgbClr val="FF00FF"/>
                </a:solidFill>
                <a:latin typeface="宋体" pitchFamily="2" charset="-122"/>
                <a:ea typeface="宋体" panose="02010600030101010101" pitchFamily="2" charset="-122"/>
              </a:rPr>
              <a:t>每位同学必须准时上课。</a:t>
            </a:r>
            <a:endParaRPr kumimoji="1" lang="zh-CN" altLang="en-US" sz="2800" i="0" dirty="0">
              <a:solidFill>
                <a:srgbClr val="000000"/>
              </a:solidFill>
              <a:ea typeface="宋体" panose="02010600030101010101" pitchFamily="2" charset="-122"/>
            </a:endParaRPr>
          </a:p>
        </p:txBody>
      </p:sp>
      <p:sp>
        <p:nvSpPr>
          <p:cNvPr id="13" name="矩形 12">
            <a:extLst>
              <a:ext uri="{FF2B5EF4-FFF2-40B4-BE49-F238E27FC236}">
                <a16:creationId xmlns:a16="http://schemas.microsoft.com/office/drawing/2014/main" id="{44364812-D9D1-4DD2-B5B0-39FFFB23BD65}"/>
              </a:ext>
            </a:extLst>
          </p:cNvPr>
          <p:cNvSpPr/>
          <p:nvPr/>
        </p:nvSpPr>
        <p:spPr>
          <a:xfrm>
            <a:off x="4703773" y="3681566"/>
            <a:ext cx="2709396" cy="523220"/>
          </a:xfrm>
          <a:prstGeom prst="rect">
            <a:avLst/>
          </a:prstGeom>
        </p:spPr>
        <p:txBody>
          <a:bodyPr wrap="none">
            <a:spAutoFit/>
          </a:bodyPr>
          <a:lstStyle/>
          <a:p>
            <a:pPr eaLnBrk="0" fontAlgn="base" hangingPunct="0">
              <a:spcBef>
                <a:spcPct val="0"/>
              </a:spcBef>
              <a:spcAft>
                <a:spcPct val="0"/>
              </a:spcAft>
            </a:pPr>
            <a:r>
              <a:rPr lang="zh-CN" altLang="en-US" sz="2800" b="1" i="0" kern="0" dirty="0">
                <a:solidFill>
                  <a:srgbClr val="00B0F0"/>
                </a:solidFill>
                <a:latin typeface="宋体" pitchFamily="2" charset="-122"/>
                <a:ea typeface="宋体" panose="02010600030101010101" pitchFamily="2" charset="-122"/>
              </a:rPr>
              <a:t>有事必须请假</a:t>
            </a:r>
            <a:r>
              <a:rPr lang="zh-CN" altLang="en-US" sz="2800" b="1" i="0" kern="0" dirty="0">
                <a:solidFill>
                  <a:srgbClr val="FF00FF"/>
                </a:solidFill>
                <a:latin typeface="宋体" pitchFamily="2" charset="-122"/>
                <a:ea typeface="宋体" panose="02010600030101010101" pitchFamily="2" charset="-122"/>
              </a:rPr>
              <a:t>。</a:t>
            </a:r>
            <a:endParaRPr kumimoji="1" lang="zh-CN" altLang="en-US" sz="2800" i="0" dirty="0">
              <a:solidFill>
                <a:srgbClr val="000000"/>
              </a:solidFill>
              <a:ea typeface="宋体" panose="02010600030101010101" pitchFamily="2" charset="-122"/>
            </a:endParaRPr>
          </a:p>
        </p:txBody>
      </p:sp>
      <p:sp>
        <p:nvSpPr>
          <p:cNvPr id="14" name="矩形 13">
            <a:extLst>
              <a:ext uri="{FF2B5EF4-FFF2-40B4-BE49-F238E27FC236}">
                <a16:creationId xmlns:a16="http://schemas.microsoft.com/office/drawing/2014/main" id="{BA6F42C7-57B7-4F2D-AF6D-792BCE890726}"/>
              </a:ext>
            </a:extLst>
          </p:cNvPr>
          <p:cNvSpPr>
            <a:spLocks noChangeArrowheads="1"/>
          </p:cNvSpPr>
          <p:nvPr/>
        </p:nvSpPr>
        <p:spPr bwMode="auto">
          <a:xfrm>
            <a:off x="7585148" y="3663799"/>
            <a:ext cx="3986651" cy="523220"/>
          </a:xfrm>
          <a:prstGeom prst="rect">
            <a:avLst/>
          </a:prstGeom>
          <a:noFill/>
          <a:ln w="9525">
            <a:noFill/>
            <a:miter lim="800000"/>
            <a:headEnd/>
            <a:tailEnd/>
          </a:ln>
        </p:spPr>
        <p:txBody>
          <a:bodyPr wrap="square">
            <a:spAutoFit/>
          </a:bodyPr>
          <a:lstStyle/>
          <a:p>
            <a:pPr>
              <a:defRPr/>
            </a:pPr>
            <a:r>
              <a:rPr lang="zh-CN" altLang="en-US" sz="2800" b="1" i="0" kern="0" dirty="0">
                <a:solidFill>
                  <a:srgbClr val="A50021"/>
                </a:solidFill>
                <a:latin typeface="宋体" pitchFamily="2" charset="-122"/>
                <a:ea typeface="宋体" panose="02010600030101010101" pitchFamily="2" charset="-122"/>
              </a:rPr>
              <a:t>必须准时交作业本。</a:t>
            </a:r>
            <a:endParaRPr lang="zh-CN" altLang="en-US" sz="2800" b="1" i="0" kern="0" dirty="0">
              <a:solidFill>
                <a:srgbClr val="A50021"/>
              </a:solidFill>
              <a:ea typeface="宋体" panose="02010600030101010101" pitchFamily="2" charset="-122"/>
            </a:endParaRPr>
          </a:p>
        </p:txBody>
      </p:sp>
      <p:sp>
        <p:nvSpPr>
          <p:cNvPr id="15" name="矩形 5">
            <a:extLst>
              <a:ext uri="{FF2B5EF4-FFF2-40B4-BE49-F238E27FC236}">
                <a16:creationId xmlns:a16="http://schemas.microsoft.com/office/drawing/2014/main" id="{982DD44B-78A3-4B9E-AAD7-4B3E70953BE8}"/>
              </a:ext>
            </a:extLst>
          </p:cNvPr>
          <p:cNvSpPr>
            <a:spLocks noChangeArrowheads="1"/>
          </p:cNvSpPr>
          <p:nvPr/>
        </p:nvSpPr>
        <p:spPr bwMode="auto">
          <a:xfrm>
            <a:off x="2066925" y="5513606"/>
            <a:ext cx="76438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kumimoji="0" lang="en-US" altLang="zh-CN" sz="2800" b="1" i="0">
                <a:solidFill>
                  <a:srgbClr val="000000"/>
                </a:solidFill>
                <a:latin typeface="宋体" panose="02010600030101010101" pitchFamily="2" charset="-122"/>
                <a:cs typeface="Times New Roman" panose="02020603050405020304" pitchFamily="18" charset="0"/>
              </a:rPr>
              <a:t>  </a:t>
            </a:r>
          </a:p>
        </p:txBody>
      </p:sp>
      <p:sp>
        <p:nvSpPr>
          <p:cNvPr id="16" name="矩形 15">
            <a:extLst>
              <a:ext uri="{FF2B5EF4-FFF2-40B4-BE49-F238E27FC236}">
                <a16:creationId xmlns:a16="http://schemas.microsoft.com/office/drawing/2014/main" id="{CF9CA11E-D8A7-4510-96A5-2DF4D3F14471}"/>
              </a:ext>
            </a:extLst>
          </p:cNvPr>
          <p:cNvSpPr>
            <a:spLocks noChangeArrowheads="1"/>
          </p:cNvSpPr>
          <p:nvPr/>
        </p:nvSpPr>
        <p:spPr bwMode="auto">
          <a:xfrm>
            <a:off x="2333870" y="5382185"/>
            <a:ext cx="5421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a:ln>
                  <a:noFill/>
                </a:ln>
                <a:solidFill>
                  <a:srgbClr val="FF00FF"/>
                </a:solidFill>
                <a:effectLst/>
                <a:uLnTx/>
                <a:uFillTx/>
                <a:latin typeface="宋体" panose="02010600030101010101" pitchFamily="2" charset="-122"/>
                <a:ea typeface="宋体" panose="02010600030101010101" pitchFamily="2" charset="-122"/>
                <a:cs typeface="Times New Roman" panose="02020603050405020304" pitchFamily="18" charset="0"/>
              </a:rPr>
              <a:t>联系电话</a:t>
            </a:r>
            <a:r>
              <a:rPr kumimoji="0" lang="zh-CN" altLang="en-US" sz="2800" b="1" i="0" u="none" strike="noStrike" kern="0" cap="none" spc="0" normalizeH="0" baseline="0" noProof="0" dirty="0">
                <a:ln>
                  <a:noFill/>
                </a:ln>
                <a:solidFill>
                  <a:srgbClr val="008E40"/>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en-US" altLang="zh-CN" sz="2800" b="1" i="0" u="none" strike="noStrike" kern="0" cap="none" spc="0" normalizeH="0" baseline="0" noProof="0" dirty="0">
                <a:ln>
                  <a:noFill/>
                </a:ln>
                <a:solidFill>
                  <a:srgbClr val="008E40"/>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18964667581 </a:t>
            </a:r>
            <a:endParaRPr kumimoji="1" lang="zh-CN" altLang="en-US" sz="2800" b="0" i="0" u="none" strike="noStrike" kern="0" cap="none" spc="0" normalizeH="0" baseline="0" noProof="0" dirty="0">
              <a:ln>
                <a:noFill/>
              </a:ln>
              <a:solidFill>
                <a:srgbClr val="000000"/>
              </a:solidFill>
              <a:effectLst/>
              <a:uLnTx/>
              <a:uFillTx/>
              <a:ea typeface="宋体" panose="02010600030101010101" pitchFamily="2" charset="-122"/>
            </a:endParaRPr>
          </a:p>
        </p:txBody>
      </p:sp>
      <p:sp>
        <p:nvSpPr>
          <p:cNvPr id="17" name="矩形 16">
            <a:extLst>
              <a:ext uri="{FF2B5EF4-FFF2-40B4-BE49-F238E27FC236}">
                <a16:creationId xmlns:a16="http://schemas.microsoft.com/office/drawing/2014/main" id="{847AB941-CF67-4042-B479-B167FEABD00D}"/>
              </a:ext>
            </a:extLst>
          </p:cNvPr>
          <p:cNvSpPr>
            <a:spLocks noChangeArrowheads="1"/>
          </p:cNvSpPr>
          <p:nvPr/>
        </p:nvSpPr>
        <p:spPr bwMode="auto">
          <a:xfrm>
            <a:off x="2357123" y="6168247"/>
            <a:ext cx="63629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电子邮件：</a:t>
            </a:r>
            <a:r>
              <a:rPr kumimoji="0" lang="en-US" altLang="zh-CN" sz="2800" b="1" i="0" u="none" strike="noStrike" kern="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Times New Roman" panose="02020603050405020304" pitchFamily="18" charset="0"/>
              </a:rPr>
              <a:t>xzwang@sjtu.edu.cn</a:t>
            </a:r>
            <a:endParaRPr kumimoji="1" lang="zh-CN" altLang="en-US" sz="2800" b="0" i="0" u="none" strike="noStrike" kern="0" cap="none" spc="0" normalizeH="0" baseline="0" noProof="0" dirty="0">
              <a:ln>
                <a:noFill/>
              </a:ln>
              <a:solidFill>
                <a:srgbClr val="A50021"/>
              </a:solidFill>
              <a:effectLst/>
              <a:uLnTx/>
              <a:uFillTx/>
              <a:ea typeface="宋体" panose="02010600030101010101" pitchFamily="2" charset="-122"/>
            </a:endParaRPr>
          </a:p>
        </p:txBody>
      </p:sp>
    </p:spTree>
    <p:extLst>
      <p:ext uri="{BB962C8B-B14F-4D97-AF65-F5344CB8AC3E}">
        <p14:creationId xmlns:p14="http://schemas.microsoft.com/office/powerpoint/2010/main" val="419343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ircle(in)">
                                      <p:cBhvr>
                                        <p:cTn id="28" dur="20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heel(1)">
                                      <p:cBhvr>
                                        <p:cTn id="33" dur="20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ppt_x"/>
                                          </p:val>
                                        </p:tav>
                                        <p:tav tm="100000">
                                          <p:val>
                                            <p:strVal val="#ppt_x"/>
                                          </p:val>
                                        </p:tav>
                                      </p:tavLst>
                                    </p:anim>
                                    <p:anim calcmode="lin" valueType="num">
                                      <p:cBhvr additive="base">
                                        <p:cTn id="4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1000"/>
                                        <p:tgtEl>
                                          <p:spTgt spid="17"/>
                                        </p:tgtEl>
                                      </p:cBhvr>
                                    </p:animEffect>
                                    <p:anim calcmode="lin" valueType="num">
                                      <p:cBhvr>
                                        <p:cTn id="51" dur="1000" fill="hold"/>
                                        <p:tgtEl>
                                          <p:spTgt spid="17"/>
                                        </p:tgtEl>
                                        <p:attrNameLst>
                                          <p:attrName>ppt_x</p:attrName>
                                        </p:attrNameLst>
                                      </p:cBhvr>
                                      <p:tavLst>
                                        <p:tav tm="0">
                                          <p:val>
                                            <p:strVal val="#ppt_x"/>
                                          </p:val>
                                        </p:tav>
                                        <p:tav tm="100000">
                                          <p:val>
                                            <p:strVal val="#ppt_x"/>
                                          </p:val>
                                        </p:tav>
                                      </p:tavLst>
                                    </p:anim>
                                    <p:anim calcmode="lin" valueType="num">
                                      <p:cBhvr>
                                        <p:cTn id="5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2" grpId="0"/>
      <p:bldP spid="13" grpId="0"/>
      <p:bldP spid="14" grpId="0"/>
      <p:bldP spid="16"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a:xfrm>
            <a:off x="1905000" y="381000"/>
            <a:ext cx="4191000" cy="685800"/>
          </a:xfrm>
          <a:prstGeom prst="rect">
            <a:avLst/>
          </a:prstGeom>
          <a:gradFill rotWithShape="1">
            <a:gsLst>
              <a:gs pos="0">
                <a:srgbClr val="FF00FF"/>
              </a:gs>
              <a:gs pos="50000">
                <a:schemeClr val="bg1"/>
              </a:gs>
              <a:gs pos="100000">
                <a:srgbClr val="FF00FF"/>
              </a:gs>
            </a:gsLst>
            <a:lin ang="5400000" scaled="1"/>
          </a:gradFill>
          <a:effectLst>
            <a:outerShdw dist="107763" dir="18900000" algn="ctr" rotWithShape="0">
              <a:srgbClr val="0000FF"/>
            </a:outerShdw>
          </a:effectLst>
        </p:spPr>
        <p:txBody>
          <a:bodyPr/>
          <a:lstStyle/>
          <a:p>
            <a:pPr algn="ctr">
              <a:defRPr/>
            </a:pPr>
            <a:r>
              <a:rPr lang="en-US" altLang="zh-CN" sz="4000" i="0" kern="0">
                <a:solidFill>
                  <a:schemeClr val="tx2"/>
                </a:solidFill>
                <a:latin typeface="+mj-lt"/>
                <a:ea typeface="+mj-ea"/>
                <a:cs typeface="+mj-cs"/>
              </a:rPr>
              <a:t>X--</a:t>
            </a:r>
            <a:r>
              <a:rPr lang="zh-CN" altLang="en-US" sz="4000" i="0" kern="0">
                <a:solidFill>
                  <a:schemeClr val="tx2"/>
                </a:solidFill>
                <a:latin typeface="+mj-lt"/>
                <a:ea typeface="+mj-ea"/>
                <a:cs typeface="+mj-cs"/>
              </a:rPr>
              <a:t>射线的发现</a:t>
            </a:r>
          </a:p>
        </p:txBody>
      </p:sp>
      <p:sp>
        <p:nvSpPr>
          <p:cNvPr id="3" name="Rectangle 3"/>
          <p:cNvSpPr txBox="1">
            <a:spLocks noChangeArrowheads="1"/>
          </p:cNvSpPr>
          <p:nvPr/>
        </p:nvSpPr>
        <p:spPr>
          <a:xfrm>
            <a:off x="1524000" y="1066800"/>
            <a:ext cx="4648200" cy="4876800"/>
          </a:xfrm>
          <a:prstGeom prst="rect">
            <a:avLst/>
          </a:prstGeom>
        </p:spPr>
        <p:txBody>
          <a:bodyPr/>
          <a:lstStyle/>
          <a:p>
            <a:pPr marL="342900" indent="-342900">
              <a:spcBef>
                <a:spcPct val="20000"/>
              </a:spcBef>
              <a:buFontTx/>
              <a:buChar char="•"/>
              <a:defRPr/>
            </a:pPr>
            <a:r>
              <a:rPr lang="zh-CN" altLang="en-US" sz="2400" b="1" i="0" kern="0" dirty="0">
                <a:solidFill>
                  <a:srgbClr val="008000"/>
                </a:solidFill>
                <a:latin typeface="+mn-lt"/>
                <a:ea typeface="+mn-ea"/>
              </a:rPr>
              <a:t>德国维尔兹堡大学校长物理学家伦琴为了探明阴极射线的性质，重复赫兹、勒纳德等人的实验。</a:t>
            </a:r>
            <a:r>
              <a:rPr lang="en-US" altLang="zh-CN" sz="2400" b="1" i="0" kern="0" dirty="0">
                <a:solidFill>
                  <a:srgbClr val="008000"/>
                </a:solidFill>
                <a:latin typeface="+mn-lt"/>
                <a:ea typeface="+mn-ea"/>
              </a:rPr>
              <a:t>1895.11.8</a:t>
            </a:r>
            <a:r>
              <a:rPr lang="zh-CN" altLang="en-US" sz="2400" b="1" i="0" kern="0" dirty="0">
                <a:solidFill>
                  <a:srgbClr val="008000"/>
                </a:solidFill>
                <a:latin typeface="+mn-lt"/>
                <a:ea typeface="+mn-ea"/>
              </a:rPr>
              <a:t>日晚，为了防止外界对放电管的影响，也不使管内光外泻，用黑纸把管包了起来，却以外发现一米外的荧光屏发光。他断定这是一种新的射线。</a:t>
            </a:r>
          </a:p>
          <a:p>
            <a:pPr marL="342900" indent="-342900">
              <a:spcBef>
                <a:spcPct val="20000"/>
              </a:spcBef>
              <a:buFontTx/>
              <a:buChar char="•"/>
              <a:defRPr/>
            </a:pPr>
            <a:r>
              <a:rPr lang="zh-CN" altLang="en-US" sz="2400" b="1" i="0" kern="0" dirty="0">
                <a:latin typeface="+mn-lt"/>
                <a:ea typeface="+mn-ea"/>
              </a:rPr>
              <a:t>为了进一步研究新射线的性质，伦琴连续六周吃住在实验室，用各种方法反复进行实验。</a:t>
            </a:r>
          </a:p>
        </p:txBody>
      </p:sp>
      <p:sp>
        <p:nvSpPr>
          <p:cNvPr id="4" name="Rectangle 4"/>
          <p:cNvSpPr txBox="1">
            <a:spLocks noChangeArrowheads="1"/>
          </p:cNvSpPr>
          <p:nvPr/>
        </p:nvSpPr>
        <p:spPr>
          <a:xfrm>
            <a:off x="6324600" y="457200"/>
            <a:ext cx="4343400" cy="5791200"/>
          </a:xfrm>
          <a:prstGeom prst="rect">
            <a:avLst/>
          </a:prstGeom>
        </p:spPr>
        <p:txBody>
          <a:bodyPr/>
          <a:lstStyle/>
          <a:p>
            <a:pPr marL="342900" indent="-342900">
              <a:lnSpc>
                <a:spcPct val="90000"/>
              </a:lnSpc>
              <a:spcBef>
                <a:spcPct val="20000"/>
              </a:spcBef>
              <a:buFontTx/>
              <a:buChar char="•"/>
              <a:defRPr/>
            </a:pPr>
            <a:r>
              <a:rPr lang="en-US" altLang="zh-CN" sz="2400" b="1" i="0" kern="0" dirty="0">
                <a:solidFill>
                  <a:srgbClr val="0000CC"/>
                </a:solidFill>
                <a:latin typeface="+mn-lt"/>
                <a:ea typeface="+mn-ea"/>
              </a:rPr>
              <a:t>12</a:t>
            </a:r>
            <a:r>
              <a:rPr lang="zh-CN" altLang="en-US" sz="2400" b="1" i="0" kern="0" dirty="0">
                <a:solidFill>
                  <a:srgbClr val="0000CC"/>
                </a:solidFill>
                <a:latin typeface="+mn-lt"/>
                <a:ea typeface="+mn-ea"/>
              </a:rPr>
              <a:t>月</a:t>
            </a:r>
            <a:r>
              <a:rPr lang="en-US" altLang="zh-CN" sz="2400" b="1" i="0" kern="0" dirty="0">
                <a:solidFill>
                  <a:srgbClr val="0000CC"/>
                </a:solidFill>
                <a:latin typeface="+mn-lt"/>
                <a:ea typeface="+mn-ea"/>
              </a:rPr>
              <a:t>22</a:t>
            </a:r>
            <a:r>
              <a:rPr lang="zh-CN" altLang="en-US" sz="2400" b="1" i="0" kern="0" dirty="0">
                <a:solidFill>
                  <a:srgbClr val="0000CC"/>
                </a:solidFill>
                <a:latin typeface="+mn-lt"/>
                <a:ea typeface="+mn-ea"/>
              </a:rPr>
              <a:t>日伦琴夫人来到实验室，伦琴为其拍下了左手照片</a:t>
            </a:r>
          </a:p>
          <a:p>
            <a:pPr marL="342900" indent="-342900">
              <a:lnSpc>
                <a:spcPct val="90000"/>
              </a:lnSpc>
              <a:spcBef>
                <a:spcPct val="20000"/>
              </a:spcBef>
              <a:buFontTx/>
              <a:buChar char="•"/>
              <a:defRPr/>
            </a:pPr>
            <a:r>
              <a:rPr lang="en-US" altLang="zh-CN" sz="2400" b="1" i="0" kern="0" dirty="0">
                <a:solidFill>
                  <a:srgbClr val="00B0F0"/>
                </a:solidFill>
                <a:latin typeface="+mn-lt"/>
                <a:ea typeface="+mn-ea"/>
              </a:rPr>
              <a:t>1895.12.28</a:t>
            </a:r>
            <a:r>
              <a:rPr lang="zh-CN" altLang="en-US" sz="2400" b="1" i="0" kern="0" dirty="0">
                <a:solidFill>
                  <a:srgbClr val="00B0F0"/>
                </a:solidFill>
                <a:latin typeface="+mn-lt"/>
                <a:ea typeface="+mn-ea"/>
              </a:rPr>
              <a:t>日伦琴将</a:t>
            </a:r>
            <a:r>
              <a:rPr lang="en-US" altLang="zh-CN" sz="2400" b="1" i="0" kern="0" dirty="0">
                <a:solidFill>
                  <a:srgbClr val="00B0F0"/>
                </a:solidFill>
                <a:latin typeface="+mn-lt"/>
                <a:ea typeface="+mn-ea"/>
              </a:rPr>
              <a:t>《</a:t>
            </a:r>
            <a:r>
              <a:rPr lang="zh-CN" altLang="en-US" sz="2400" b="1" i="0" kern="0" dirty="0">
                <a:solidFill>
                  <a:srgbClr val="00B0F0"/>
                </a:solidFill>
                <a:latin typeface="+mn-lt"/>
                <a:ea typeface="+mn-ea"/>
              </a:rPr>
              <a:t>论一种新的射线</a:t>
            </a:r>
            <a:r>
              <a:rPr lang="en-US" altLang="zh-CN" sz="2400" b="1" i="0" kern="0" dirty="0">
                <a:solidFill>
                  <a:srgbClr val="00B0F0"/>
                </a:solidFill>
                <a:latin typeface="+mn-lt"/>
                <a:ea typeface="+mn-ea"/>
              </a:rPr>
              <a:t>》</a:t>
            </a:r>
            <a:r>
              <a:rPr lang="zh-CN" altLang="en-US" sz="2400" b="1" i="0" kern="0" dirty="0">
                <a:solidFill>
                  <a:srgbClr val="00B0F0"/>
                </a:solidFill>
                <a:latin typeface="+mn-lt"/>
                <a:ea typeface="+mn-ea"/>
              </a:rPr>
              <a:t>递交给了维尔兹堡物理学医学学会，总结了其部分性质：直线传播、不被棱镜反射和折射、不被磁场偏转、使照相底片感光，能显示盒子里的砝码、猎枪弹膛、人手指骨的轮廓等。</a:t>
            </a:r>
          </a:p>
          <a:p>
            <a:pPr marL="342900" indent="-342900">
              <a:lnSpc>
                <a:spcPct val="90000"/>
              </a:lnSpc>
              <a:spcBef>
                <a:spcPct val="20000"/>
              </a:spcBef>
              <a:buFontTx/>
              <a:buChar char="•"/>
              <a:defRPr/>
            </a:pPr>
            <a:r>
              <a:rPr lang="en-US" altLang="zh-CN" sz="2400" b="1" i="0" kern="0" dirty="0">
                <a:solidFill>
                  <a:srgbClr val="008000"/>
                </a:solidFill>
                <a:latin typeface="+mn-lt"/>
                <a:ea typeface="+mn-ea"/>
              </a:rPr>
              <a:t>1896</a:t>
            </a:r>
            <a:r>
              <a:rPr lang="zh-CN" altLang="en-US" sz="2400" b="1" i="0" kern="0" dirty="0">
                <a:solidFill>
                  <a:srgbClr val="008000"/>
                </a:solidFill>
                <a:latin typeface="+mn-lt"/>
                <a:ea typeface="+mn-ea"/>
              </a:rPr>
              <a:t>年元旦伦琴将论文和</a:t>
            </a:r>
            <a:r>
              <a:rPr lang="en-US" altLang="zh-CN" sz="2400" b="1" i="0" kern="0" dirty="0">
                <a:solidFill>
                  <a:srgbClr val="008000"/>
                </a:solidFill>
                <a:latin typeface="+mn-lt"/>
                <a:ea typeface="+mn-ea"/>
              </a:rPr>
              <a:t>X</a:t>
            </a:r>
            <a:r>
              <a:rPr lang="zh-CN" altLang="en-US" sz="2400" b="1" i="0" kern="0" dirty="0">
                <a:solidFill>
                  <a:srgbClr val="008000"/>
                </a:solidFill>
                <a:latin typeface="+mn-lt"/>
                <a:ea typeface="+mn-ea"/>
              </a:rPr>
              <a:t>射线照片寄出，</a:t>
            </a:r>
            <a:r>
              <a:rPr lang="en-US" altLang="zh-CN" sz="2400" b="1" i="0" kern="0" dirty="0">
                <a:solidFill>
                  <a:srgbClr val="008000"/>
                </a:solidFill>
                <a:latin typeface="+mn-lt"/>
                <a:ea typeface="+mn-ea"/>
              </a:rPr>
              <a:t>1</a:t>
            </a:r>
            <a:r>
              <a:rPr lang="zh-CN" altLang="en-US" sz="2400" b="1" i="0" kern="0" dirty="0">
                <a:solidFill>
                  <a:srgbClr val="008000"/>
                </a:solidFill>
                <a:latin typeface="+mn-lt"/>
                <a:ea typeface="+mn-ea"/>
              </a:rPr>
              <a:t>月</a:t>
            </a:r>
            <a:r>
              <a:rPr lang="en-US" altLang="zh-CN" sz="2400" b="1" i="0" kern="0" dirty="0">
                <a:solidFill>
                  <a:srgbClr val="008000"/>
                </a:solidFill>
                <a:latin typeface="+mn-lt"/>
                <a:ea typeface="+mn-ea"/>
              </a:rPr>
              <a:t>4</a:t>
            </a:r>
            <a:r>
              <a:rPr lang="zh-CN" altLang="en-US" sz="2400" b="1" i="0" kern="0" dirty="0">
                <a:solidFill>
                  <a:srgbClr val="008000"/>
                </a:solidFill>
                <a:latin typeface="+mn-lt"/>
                <a:ea typeface="+mn-ea"/>
              </a:rPr>
              <a:t>日在柏林展出，</a:t>
            </a:r>
            <a:r>
              <a:rPr lang="en-US" altLang="zh-CN" sz="2400" b="1" i="0" kern="0" dirty="0">
                <a:solidFill>
                  <a:srgbClr val="008000"/>
                </a:solidFill>
                <a:latin typeface="+mn-lt"/>
                <a:ea typeface="+mn-ea"/>
              </a:rPr>
              <a:t>1.5</a:t>
            </a:r>
            <a:r>
              <a:rPr lang="zh-CN" altLang="en-US" sz="2400" b="1" i="0" kern="0" dirty="0">
                <a:solidFill>
                  <a:srgbClr val="008000"/>
                </a:solidFill>
                <a:latin typeface="+mn-lt"/>
                <a:ea typeface="+mn-ea"/>
              </a:rPr>
              <a:t>日维也纳</a:t>
            </a:r>
            <a:r>
              <a:rPr lang="en-US" altLang="zh-CN" sz="2400" b="1" i="0" kern="0" dirty="0">
                <a:solidFill>
                  <a:srgbClr val="008000"/>
                </a:solidFill>
                <a:latin typeface="+mn-lt"/>
                <a:ea typeface="+mn-ea"/>
              </a:rPr>
              <a:t>《</a:t>
            </a:r>
            <a:r>
              <a:rPr lang="zh-CN" altLang="en-US" sz="2400" b="1" i="0" kern="0" dirty="0">
                <a:solidFill>
                  <a:srgbClr val="008000"/>
                </a:solidFill>
                <a:latin typeface="+mn-lt"/>
                <a:ea typeface="+mn-ea"/>
              </a:rPr>
              <a:t>新闻报</a:t>
            </a:r>
            <a:r>
              <a:rPr lang="en-US" altLang="zh-CN" sz="2400" b="1" i="0" kern="0" dirty="0">
                <a:solidFill>
                  <a:srgbClr val="008000"/>
                </a:solidFill>
                <a:latin typeface="+mn-lt"/>
                <a:ea typeface="+mn-ea"/>
              </a:rPr>
              <a:t>》</a:t>
            </a:r>
            <a:r>
              <a:rPr lang="zh-CN" altLang="en-US" sz="2400" b="1" i="0" kern="0" dirty="0">
                <a:solidFill>
                  <a:srgbClr val="008000"/>
                </a:solidFill>
                <a:latin typeface="+mn-lt"/>
                <a:ea typeface="+mn-ea"/>
              </a:rPr>
              <a:t>报道，第二天轰动全世界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dissolve">
                                      <p:cBhvr>
                                        <p:cTn id="13" dur="500"/>
                                        <p:tgtEl>
                                          <p:spTgt spid="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dissolve">
                                      <p:cBhvr>
                                        <p:cTn id="18" dur="500"/>
                                        <p:tgtEl>
                                          <p:spTgt spid="3">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dissolve">
                                      <p:cBhvr>
                                        <p:cTn id="23" dur="500"/>
                                        <p:tgtEl>
                                          <p:spTgt spid="4">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dissolve">
                                      <p:cBhvr>
                                        <p:cTn id="28" dur="500"/>
                                        <p:tgtEl>
                                          <p:spTgt spid="4">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dissolve">
                                      <p:cBhvr>
                                        <p:cTn id="3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a:xfrm>
            <a:off x="1828800" y="0"/>
            <a:ext cx="6705600" cy="914400"/>
          </a:xfrm>
          <a:prstGeom prst="rect">
            <a:avLst/>
          </a:prstGeom>
          <a:gradFill rotWithShape="1">
            <a:gsLst>
              <a:gs pos="0">
                <a:srgbClr val="FF00FF"/>
              </a:gs>
              <a:gs pos="50000">
                <a:schemeClr val="bg1"/>
              </a:gs>
              <a:gs pos="100000">
                <a:srgbClr val="FF00FF"/>
              </a:gs>
            </a:gsLst>
            <a:lin ang="5400000" scaled="1"/>
          </a:gradFill>
          <a:effectLst>
            <a:outerShdw dist="107763" dir="18900000" algn="ctr" rotWithShape="0">
              <a:srgbClr val="0000FF"/>
            </a:outerShdw>
          </a:effectLst>
        </p:spPr>
        <p:txBody>
          <a:bodyPr/>
          <a:lstStyle/>
          <a:p>
            <a:pPr algn="ctr">
              <a:defRPr/>
            </a:pPr>
            <a:r>
              <a:rPr lang="zh-CN" altLang="en-US" sz="4400" i="0" kern="0">
                <a:solidFill>
                  <a:schemeClr val="tx2"/>
                </a:solidFill>
                <a:latin typeface="+mj-lt"/>
                <a:ea typeface="+mj-ea"/>
                <a:cs typeface="+mj-cs"/>
              </a:rPr>
              <a:t>天然放射性现象的发现</a:t>
            </a:r>
          </a:p>
        </p:txBody>
      </p:sp>
      <p:sp>
        <p:nvSpPr>
          <p:cNvPr id="3" name="Rectangle 3"/>
          <p:cNvSpPr txBox="1">
            <a:spLocks noChangeArrowheads="1"/>
          </p:cNvSpPr>
          <p:nvPr/>
        </p:nvSpPr>
        <p:spPr>
          <a:xfrm>
            <a:off x="1752600" y="914400"/>
            <a:ext cx="4267200" cy="5638800"/>
          </a:xfrm>
          <a:prstGeom prst="rect">
            <a:avLst/>
          </a:prstGeom>
        </p:spPr>
        <p:txBody>
          <a:bodyPr/>
          <a:lstStyle/>
          <a:p>
            <a:pPr marL="342900" indent="-342900">
              <a:lnSpc>
                <a:spcPct val="90000"/>
              </a:lnSpc>
              <a:spcBef>
                <a:spcPct val="20000"/>
              </a:spcBef>
              <a:buFontTx/>
              <a:buChar char="•"/>
              <a:defRPr/>
            </a:pPr>
            <a:r>
              <a:rPr lang="zh-CN" altLang="en-US" sz="2400" b="1" i="0" kern="0" dirty="0">
                <a:solidFill>
                  <a:srgbClr val="008000"/>
                </a:solidFill>
                <a:latin typeface="+mn-lt"/>
                <a:ea typeface="+mn-ea"/>
              </a:rPr>
              <a:t>贝克勒尔</a:t>
            </a:r>
            <a:r>
              <a:rPr lang="en-US" altLang="zh-CN" sz="2400" b="1" i="0" kern="0" dirty="0">
                <a:solidFill>
                  <a:srgbClr val="008000"/>
                </a:solidFill>
                <a:latin typeface="+mn-lt"/>
                <a:ea typeface="+mn-ea"/>
              </a:rPr>
              <a:t>[</a:t>
            </a:r>
            <a:r>
              <a:rPr lang="zh-CN" altLang="en-US" sz="2400" b="1" i="0" kern="0" dirty="0">
                <a:solidFill>
                  <a:srgbClr val="008000"/>
                </a:solidFill>
                <a:latin typeface="+mn-lt"/>
                <a:ea typeface="+mn-ea"/>
              </a:rPr>
              <a:t>法</a:t>
            </a:r>
            <a:r>
              <a:rPr lang="en-US" altLang="zh-CN" sz="2400" b="1" i="0" kern="0" dirty="0">
                <a:solidFill>
                  <a:srgbClr val="008000"/>
                </a:solidFill>
                <a:latin typeface="+mn-lt"/>
                <a:ea typeface="+mn-ea"/>
              </a:rPr>
              <a:t>]</a:t>
            </a:r>
            <a:r>
              <a:rPr lang="zh-CN" altLang="en-US" sz="2400" b="1" i="0" kern="0" dirty="0">
                <a:solidFill>
                  <a:srgbClr val="008000"/>
                </a:solidFill>
                <a:latin typeface="+mn-lt"/>
                <a:ea typeface="+mn-ea"/>
              </a:rPr>
              <a:t>研究</a:t>
            </a:r>
            <a:r>
              <a:rPr lang="en-US" altLang="zh-CN" sz="2400" b="1" i="0" kern="0" dirty="0">
                <a:solidFill>
                  <a:srgbClr val="008000"/>
                </a:solidFill>
                <a:latin typeface="+mn-lt"/>
                <a:ea typeface="+mn-ea"/>
              </a:rPr>
              <a:t>X</a:t>
            </a:r>
            <a:r>
              <a:rPr lang="zh-CN" altLang="en-US" sz="2400" b="1" i="0" kern="0" dirty="0">
                <a:solidFill>
                  <a:srgbClr val="008000"/>
                </a:solidFill>
                <a:latin typeface="+mn-lt"/>
                <a:ea typeface="+mn-ea"/>
              </a:rPr>
              <a:t>射线的来源，他选用硫酸钾铀酰做材料。</a:t>
            </a:r>
            <a:r>
              <a:rPr lang="en-US" altLang="zh-CN" sz="2400" b="1" i="0" kern="0" dirty="0">
                <a:solidFill>
                  <a:srgbClr val="008000"/>
                </a:solidFill>
                <a:latin typeface="+mn-lt"/>
                <a:ea typeface="+mn-ea"/>
              </a:rPr>
              <a:t>1896.2.24</a:t>
            </a:r>
            <a:r>
              <a:rPr lang="zh-CN" altLang="en-US" sz="2400" b="1" i="0" kern="0" dirty="0">
                <a:solidFill>
                  <a:srgbClr val="008000"/>
                </a:solidFill>
                <a:latin typeface="+mn-lt"/>
                <a:ea typeface="+mn-ea"/>
              </a:rPr>
              <a:t>日他向法国科学院报告说：“磷光物质射出能穿透不透光纸的辐射”。</a:t>
            </a:r>
          </a:p>
          <a:p>
            <a:pPr marL="342900" indent="-342900">
              <a:lnSpc>
                <a:spcPct val="90000"/>
              </a:lnSpc>
              <a:spcBef>
                <a:spcPct val="20000"/>
              </a:spcBef>
              <a:buFontTx/>
              <a:buChar char="•"/>
              <a:defRPr/>
            </a:pPr>
            <a:r>
              <a:rPr lang="zh-CN" altLang="en-US" sz="2400" b="1" i="0" kern="0" dirty="0">
                <a:latin typeface="+mn-lt"/>
                <a:ea typeface="+mn-ea"/>
              </a:rPr>
              <a:t>贝克勒尔报告后继续实验，正巧一连几个阴雨天，他把铀盐和底片一起放进抽屉。</a:t>
            </a:r>
            <a:r>
              <a:rPr lang="en-US" altLang="zh-CN" sz="2400" b="1" i="0" kern="0" dirty="0">
                <a:latin typeface="+mn-lt"/>
                <a:ea typeface="+mn-ea"/>
              </a:rPr>
              <a:t>3</a:t>
            </a:r>
            <a:r>
              <a:rPr lang="zh-CN" altLang="en-US" sz="2400" b="1" i="0" kern="0" dirty="0">
                <a:latin typeface="+mn-lt"/>
                <a:ea typeface="+mn-ea"/>
              </a:rPr>
              <a:t>月</a:t>
            </a:r>
            <a:r>
              <a:rPr lang="en-US" altLang="zh-CN" sz="2400" b="1" i="0" kern="0" dirty="0">
                <a:latin typeface="+mn-lt"/>
                <a:ea typeface="+mn-ea"/>
              </a:rPr>
              <a:t>1</a:t>
            </a:r>
            <a:r>
              <a:rPr lang="zh-CN" altLang="en-US" sz="2400" b="1" i="0" kern="0" dirty="0">
                <a:latin typeface="+mn-lt"/>
                <a:ea typeface="+mn-ea"/>
              </a:rPr>
              <a:t>日，他先检查质量冲洗后，底片明显感光。即使照相底片感光的射线与磷光无任何关系，是铀盐发出的射线。</a:t>
            </a:r>
          </a:p>
          <a:p>
            <a:pPr marL="342900" indent="-342900">
              <a:lnSpc>
                <a:spcPct val="90000"/>
              </a:lnSpc>
              <a:spcBef>
                <a:spcPct val="20000"/>
              </a:spcBef>
              <a:buFontTx/>
              <a:buChar char="•"/>
              <a:defRPr/>
            </a:pPr>
            <a:r>
              <a:rPr lang="zh-CN" altLang="en-US" sz="2400" b="1" i="0" kern="0" dirty="0">
                <a:solidFill>
                  <a:srgbClr val="0000CC"/>
                </a:solidFill>
                <a:latin typeface="+mn-lt"/>
                <a:ea typeface="+mn-ea"/>
              </a:rPr>
              <a:t>此后，又发现只要有铀元素存在，就有这种射线产生。当时叫“贝克勒尔”射线。</a:t>
            </a:r>
          </a:p>
          <a:p>
            <a:pPr marL="342900" indent="-342900">
              <a:lnSpc>
                <a:spcPct val="90000"/>
              </a:lnSpc>
              <a:spcBef>
                <a:spcPct val="20000"/>
              </a:spcBef>
              <a:buFontTx/>
              <a:buChar char="•"/>
              <a:defRPr/>
            </a:pPr>
            <a:endParaRPr lang="en-US" altLang="zh-CN" sz="2400" b="1" i="0" kern="0" dirty="0">
              <a:latin typeface="+mn-lt"/>
              <a:ea typeface="+mn-ea"/>
            </a:endParaRPr>
          </a:p>
        </p:txBody>
      </p:sp>
      <p:sp>
        <p:nvSpPr>
          <p:cNvPr id="4" name="Rectangle 4"/>
          <p:cNvSpPr txBox="1">
            <a:spLocks noChangeArrowheads="1"/>
          </p:cNvSpPr>
          <p:nvPr/>
        </p:nvSpPr>
        <p:spPr>
          <a:xfrm>
            <a:off x="5791200" y="838200"/>
            <a:ext cx="4876800" cy="5638800"/>
          </a:xfrm>
          <a:prstGeom prst="rect">
            <a:avLst/>
          </a:prstGeom>
        </p:spPr>
        <p:txBody>
          <a:bodyPr/>
          <a:lstStyle/>
          <a:p>
            <a:pPr marL="342900" indent="-342900">
              <a:lnSpc>
                <a:spcPct val="90000"/>
              </a:lnSpc>
              <a:spcBef>
                <a:spcPct val="20000"/>
              </a:spcBef>
              <a:buFontTx/>
              <a:buChar char="•"/>
              <a:defRPr/>
            </a:pPr>
            <a:r>
              <a:rPr lang="en-US" altLang="zh-CN" sz="2400" b="1" i="0" kern="0" dirty="0">
                <a:solidFill>
                  <a:srgbClr val="6600CC"/>
                </a:solidFill>
                <a:latin typeface="+mn-lt"/>
                <a:ea typeface="+mn-ea"/>
              </a:rPr>
              <a:t>1897.</a:t>
            </a:r>
            <a:r>
              <a:rPr lang="zh-CN" altLang="en-US" sz="2400" b="1" i="0" kern="0" dirty="0">
                <a:solidFill>
                  <a:srgbClr val="6600CC"/>
                </a:solidFill>
                <a:latin typeface="+mn-lt"/>
                <a:ea typeface="+mn-ea"/>
              </a:rPr>
              <a:t>年</a:t>
            </a:r>
            <a:r>
              <a:rPr lang="en-US" altLang="zh-CN" sz="2400" b="1" i="0" kern="0" dirty="0">
                <a:solidFill>
                  <a:srgbClr val="6600CC"/>
                </a:solidFill>
                <a:latin typeface="+mn-lt"/>
                <a:ea typeface="+mn-ea"/>
              </a:rPr>
              <a:t>9</a:t>
            </a:r>
            <a:r>
              <a:rPr lang="zh-CN" altLang="en-US" sz="2400" b="1" i="0" kern="0" dirty="0">
                <a:solidFill>
                  <a:srgbClr val="6600CC"/>
                </a:solidFill>
                <a:latin typeface="+mn-lt"/>
                <a:ea typeface="+mn-ea"/>
              </a:rPr>
              <a:t>月，玛丽</a:t>
            </a:r>
            <a:r>
              <a:rPr lang="en-US" altLang="zh-CN" sz="2400" b="1" i="0" kern="0" dirty="0">
                <a:solidFill>
                  <a:srgbClr val="6600CC"/>
                </a:solidFill>
                <a:latin typeface="+mn-lt"/>
                <a:ea typeface="+mn-ea"/>
              </a:rPr>
              <a:t>·</a:t>
            </a:r>
            <a:r>
              <a:rPr lang="zh-CN" altLang="en-US" sz="2400" b="1" i="0" kern="0" dirty="0">
                <a:solidFill>
                  <a:srgbClr val="6600CC"/>
                </a:solidFill>
                <a:latin typeface="+mn-lt"/>
                <a:ea typeface="+mn-ea"/>
              </a:rPr>
              <a:t>居里用静电计验证了贝克勒尔的发现并进行了精密的测量，发现辐射强度与铀含量成正比。发现钍也具有类似性质，建议用“放射性”来描述。</a:t>
            </a:r>
          </a:p>
          <a:p>
            <a:pPr marL="342900" indent="-342900">
              <a:lnSpc>
                <a:spcPct val="90000"/>
              </a:lnSpc>
              <a:spcBef>
                <a:spcPct val="20000"/>
              </a:spcBef>
              <a:buFontTx/>
              <a:buChar char="•"/>
              <a:defRPr/>
            </a:pPr>
            <a:r>
              <a:rPr lang="en-US" altLang="zh-CN" sz="2400" b="1" i="0" kern="0" dirty="0">
                <a:solidFill>
                  <a:srgbClr val="0070C0"/>
                </a:solidFill>
                <a:latin typeface="+mn-lt"/>
                <a:ea typeface="+mn-ea"/>
              </a:rPr>
              <a:t>1898</a:t>
            </a:r>
            <a:r>
              <a:rPr lang="zh-CN" altLang="en-US" sz="2400" b="1" i="0" kern="0" dirty="0">
                <a:solidFill>
                  <a:srgbClr val="0070C0"/>
                </a:solidFill>
                <a:latin typeface="+mn-lt"/>
                <a:ea typeface="+mn-ea"/>
              </a:rPr>
              <a:t>年</a:t>
            </a:r>
            <a:r>
              <a:rPr lang="en-US" altLang="zh-CN" sz="2400" b="1" i="0" kern="0" dirty="0">
                <a:solidFill>
                  <a:srgbClr val="0070C0"/>
                </a:solidFill>
                <a:latin typeface="+mn-lt"/>
                <a:ea typeface="+mn-ea"/>
              </a:rPr>
              <a:t>7</a:t>
            </a:r>
            <a:r>
              <a:rPr lang="zh-CN" altLang="en-US" sz="2400" b="1" i="0" kern="0" dirty="0">
                <a:solidFill>
                  <a:srgbClr val="0070C0"/>
                </a:solidFill>
                <a:latin typeface="+mn-lt"/>
                <a:ea typeface="+mn-ea"/>
              </a:rPr>
              <a:t>月，玛丽</a:t>
            </a:r>
            <a:r>
              <a:rPr lang="en-US" altLang="zh-CN" sz="2400" b="1" i="0" kern="0" dirty="0">
                <a:solidFill>
                  <a:srgbClr val="0070C0"/>
                </a:solidFill>
                <a:latin typeface="+mn-lt"/>
                <a:ea typeface="+mn-ea"/>
              </a:rPr>
              <a:t>·</a:t>
            </a:r>
            <a:r>
              <a:rPr lang="zh-CN" altLang="en-US" sz="2400" b="1" i="0" kern="0" dirty="0">
                <a:solidFill>
                  <a:srgbClr val="0070C0"/>
                </a:solidFill>
                <a:latin typeface="+mn-lt"/>
                <a:ea typeface="+mn-ea"/>
              </a:rPr>
              <a:t>居里和丈夫皮埃尔</a:t>
            </a:r>
            <a:r>
              <a:rPr lang="en-US" altLang="zh-CN" sz="2400" b="1" i="0" kern="0" dirty="0">
                <a:solidFill>
                  <a:srgbClr val="0070C0"/>
                </a:solidFill>
                <a:latin typeface="+mn-lt"/>
                <a:ea typeface="+mn-ea"/>
              </a:rPr>
              <a:t>·</a:t>
            </a:r>
            <a:r>
              <a:rPr lang="zh-CN" altLang="en-US" sz="2400" b="1" i="0" kern="0" dirty="0">
                <a:solidFill>
                  <a:srgbClr val="0070C0"/>
                </a:solidFill>
                <a:latin typeface="+mn-lt"/>
                <a:ea typeface="+mn-ea"/>
              </a:rPr>
              <a:t>居里在异常简陋的棚屋里，用巧妙的分析方法找到比铀放射性强几百倍的钋。同年</a:t>
            </a:r>
            <a:r>
              <a:rPr lang="en-US" altLang="zh-CN" sz="2400" b="1" i="0" kern="0" dirty="0">
                <a:solidFill>
                  <a:srgbClr val="0070C0"/>
                </a:solidFill>
                <a:latin typeface="+mn-lt"/>
                <a:ea typeface="+mn-ea"/>
              </a:rPr>
              <a:t>12</a:t>
            </a:r>
            <a:r>
              <a:rPr lang="zh-CN" altLang="en-US" sz="2400" b="1" i="0" kern="0" dirty="0">
                <a:solidFill>
                  <a:srgbClr val="0070C0"/>
                </a:solidFill>
                <a:latin typeface="+mn-lt"/>
                <a:ea typeface="+mn-ea"/>
              </a:rPr>
              <a:t>月分离出与钡伴存的镭。于</a:t>
            </a:r>
            <a:r>
              <a:rPr lang="en-US" altLang="zh-CN" sz="2400" b="1" i="0" kern="0" dirty="0">
                <a:solidFill>
                  <a:srgbClr val="0070C0"/>
                </a:solidFill>
                <a:latin typeface="+mn-lt"/>
                <a:ea typeface="+mn-ea"/>
              </a:rPr>
              <a:t>1902</a:t>
            </a:r>
            <a:r>
              <a:rPr lang="zh-CN" altLang="en-US" sz="2400" b="1" i="0" kern="0" dirty="0">
                <a:solidFill>
                  <a:srgbClr val="0070C0"/>
                </a:solidFill>
                <a:latin typeface="+mn-lt"/>
                <a:ea typeface="+mn-ea"/>
              </a:rPr>
              <a:t>年</a:t>
            </a:r>
            <a:r>
              <a:rPr lang="en-US" altLang="zh-CN" sz="2400" b="1" i="0" kern="0" dirty="0">
                <a:solidFill>
                  <a:srgbClr val="0070C0"/>
                </a:solidFill>
                <a:latin typeface="+mn-lt"/>
                <a:ea typeface="+mn-ea"/>
              </a:rPr>
              <a:t>3</a:t>
            </a:r>
            <a:r>
              <a:rPr lang="zh-CN" altLang="en-US" sz="2400" b="1" i="0" kern="0" dirty="0">
                <a:solidFill>
                  <a:srgbClr val="0070C0"/>
                </a:solidFill>
                <a:latin typeface="+mn-lt"/>
                <a:ea typeface="+mn-ea"/>
              </a:rPr>
              <a:t>月提炼出</a:t>
            </a:r>
            <a:r>
              <a:rPr lang="en-US" altLang="zh-CN" sz="2400" b="1" i="0" kern="0" dirty="0">
                <a:solidFill>
                  <a:srgbClr val="0070C0"/>
                </a:solidFill>
                <a:latin typeface="+mn-lt"/>
                <a:ea typeface="+mn-ea"/>
              </a:rPr>
              <a:t>0.12</a:t>
            </a:r>
            <a:r>
              <a:rPr lang="zh-CN" altLang="en-US" sz="2400" b="1" i="0" kern="0" dirty="0">
                <a:solidFill>
                  <a:srgbClr val="0070C0"/>
                </a:solidFill>
                <a:latin typeface="+mn-lt"/>
                <a:ea typeface="+mn-ea"/>
              </a:rPr>
              <a:t>克氯化镭，测定镭的原子量为</a:t>
            </a:r>
            <a:r>
              <a:rPr lang="en-US" altLang="zh-CN" sz="2400" b="1" i="0" kern="0" dirty="0">
                <a:solidFill>
                  <a:srgbClr val="0070C0"/>
                </a:solidFill>
                <a:latin typeface="+mn-lt"/>
                <a:ea typeface="+mn-ea"/>
              </a:rPr>
              <a:t>225</a:t>
            </a:r>
            <a:r>
              <a:rPr lang="zh-CN" altLang="en-US" sz="2400" b="1" i="0" kern="0" dirty="0">
                <a:solidFill>
                  <a:srgbClr val="0070C0"/>
                </a:solidFill>
                <a:latin typeface="+mn-lt"/>
                <a:ea typeface="+mn-ea"/>
              </a:rPr>
              <a:t>，其放射性比铀强二百万倍。</a:t>
            </a:r>
          </a:p>
          <a:p>
            <a:pPr marL="342900" indent="-342900">
              <a:lnSpc>
                <a:spcPct val="90000"/>
              </a:lnSpc>
              <a:spcBef>
                <a:spcPct val="20000"/>
              </a:spcBef>
              <a:buFontTx/>
              <a:buChar char="•"/>
              <a:defRPr/>
            </a:pPr>
            <a:r>
              <a:rPr lang="zh-CN" altLang="en-US" sz="2400" b="1" i="0" kern="0" dirty="0">
                <a:latin typeface="+mn-lt"/>
                <a:ea typeface="+mn-ea"/>
              </a:rPr>
              <a:t>镭的发现促进了放射性的研究使元素不变观念受到巨大冲击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barn(outVertical)">
                                      <p:cBhvr>
                                        <p:cTn id="22" dur="500"/>
                                        <p:tgtEl>
                                          <p:spTgt spid="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barn(outVertical)">
                                      <p:cBhvr>
                                        <p:cTn id="27" dur="500"/>
                                        <p:tgtEl>
                                          <p:spTgt spid="4">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barn(outVertical)">
                                      <p:cBhvr>
                                        <p:cTn id="3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24000" y="0"/>
            <a:ext cx="6934200" cy="838200"/>
          </a:xfrm>
          <a:prstGeom prst="rect">
            <a:avLst/>
          </a:prstGeom>
          <a:gradFill rotWithShape="1">
            <a:gsLst>
              <a:gs pos="0">
                <a:srgbClr val="FF00FF"/>
              </a:gs>
              <a:gs pos="50000">
                <a:schemeClr val="bg1"/>
              </a:gs>
              <a:gs pos="100000">
                <a:srgbClr val="FF00FF"/>
              </a:gs>
            </a:gsLst>
            <a:lin ang="5400000" scaled="1"/>
          </a:gradFill>
          <a:effectLst>
            <a:outerShdw dist="107763" dir="18900000" algn="ctr" rotWithShape="0">
              <a:srgbClr val="0000FF"/>
            </a:outerShdw>
          </a:effectLst>
        </p:spPr>
        <p:txBody>
          <a:bodyPr/>
          <a:lstStyle/>
          <a:p>
            <a:pPr algn="ctr">
              <a:defRPr/>
            </a:pPr>
            <a:r>
              <a:rPr lang="zh-CN" altLang="en-US" sz="4400" b="1" i="0" kern="0">
                <a:latin typeface="+mj-lt"/>
                <a:ea typeface="+mj-ea"/>
                <a:cs typeface="+mj-cs"/>
              </a:rPr>
              <a:t>三、物理学上空的</a:t>
            </a:r>
            <a:r>
              <a:rPr lang="zh-CN" altLang="en-US" sz="4400" b="1" i="0" kern="0">
                <a:latin typeface="Arial Narrow"/>
                <a:ea typeface="+mj-ea"/>
                <a:cs typeface="+mj-cs"/>
              </a:rPr>
              <a:t>“</a:t>
            </a:r>
            <a:r>
              <a:rPr lang="zh-CN" altLang="en-US" sz="4400" b="1" i="0" kern="0">
                <a:latin typeface="+mj-lt"/>
                <a:ea typeface="+mj-ea"/>
                <a:cs typeface="+mj-cs"/>
              </a:rPr>
              <a:t>乌云</a:t>
            </a:r>
            <a:r>
              <a:rPr lang="zh-CN" altLang="en-US" sz="4400" b="1" i="0" kern="0">
                <a:latin typeface="Arial Narrow"/>
                <a:ea typeface="+mj-ea"/>
                <a:cs typeface="+mj-cs"/>
              </a:rPr>
              <a:t>”</a:t>
            </a:r>
            <a:endParaRPr lang="zh-CN" altLang="en-US" sz="4400" b="1" i="0" kern="0" dirty="0">
              <a:latin typeface="+mj-lt"/>
              <a:ea typeface="+mj-ea"/>
              <a:cs typeface="+mj-cs"/>
            </a:endParaRPr>
          </a:p>
        </p:txBody>
      </p:sp>
      <p:sp>
        <p:nvSpPr>
          <p:cNvPr id="3" name="Rectangle 3"/>
          <p:cNvSpPr txBox="1">
            <a:spLocks noChangeArrowheads="1"/>
          </p:cNvSpPr>
          <p:nvPr/>
        </p:nvSpPr>
        <p:spPr>
          <a:xfrm>
            <a:off x="1524000" y="990600"/>
            <a:ext cx="4648200" cy="5638800"/>
          </a:xfrm>
          <a:prstGeom prst="rect">
            <a:avLst/>
          </a:prstGeom>
        </p:spPr>
        <p:txBody>
          <a:bodyPr/>
          <a:lstStyle/>
          <a:p>
            <a:pPr marL="342900" indent="-342900">
              <a:spcBef>
                <a:spcPct val="20000"/>
              </a:spcBef>
              <a:buFontTx/>
              <a:buChar char="•"/>
              <a:defRPr/>
            </a:pPr>
            <a:r>
              <a:rPr lang="en-US" altLang="zh-CN" sz="2400" b="1" i="0" kern="0" dirty="0">
                <a:solidFill>
                  <a:srgbClr val="0000CC"/>
                </a:solidFill>
                <a:latin typeface="+mn-lt"/>
                <a:ea typeface="+mn-ea"/>
              </a:rPr>
              <a:t>1900.4.27</a:t>
            </a:r>
            <a:r>
              <a:rPr lang="zh-CN" altLang="en-US" sz="2400" b="1" i="0" kern="0" dirty="0">
                <a:solidFill>
                  <a:srgbClr val="0000CC"/>
                </a:solidFill>
                <a:latin typeface="+mn-lt"/>
                <a:ea typeface="+mn-ea"/>
              </a:rPr>
              <a:t>开尔文勋爵发表了长篇演说</a:t>
            </a:r>
            <a:r>
              <a:rPr lang="en-US" altLang="zh-CN" sz="2400" b="1" i="0" kern="0" dirty="0">
                <a:solidFill>
                  <a:srgbClr val="0000CC"/>
                </a:solidFill>
                <a:latin typeface="+mn-lt"/>
                <a:ea typeface="+mn-ea"/>
              </a:rPr>
              <a:t>《</a:t>
            </a:r>
            <a:r>
              <a:rPr lang="zh-CN" altLang="en-US" sz="2400" b="1" i="0" kern="0" dirty="0">
                <a:solidFill>
                  <a:srgbClr val="0000CC"/>
                </a:solidFill>
                <a:latin typeface="+mn-lt"/>
                <a:ea typeface="+mn-ea"/>
              </a:rPr>
              <a:t>十九世纪热和光的动力理论上空的乌云</a:t>
            </a:r>
            <a:r>
              <a:rPr lang="en-US" altLang="zh-CN" sz="2400" b="1" i="0" kern="0" dirty="0">
                <a:solidFill>
                  <a:srgbClr val="0000CC"/>
                </a:solidFill>
                <a:latin typeface="+mn-lt"/>
                <a:ea typeface="+mn-ea"/>
              </a:rPr>
              <a:t>》</a:t>
            </a:r>
          </a:p>
          <a:p>
            <a:pPr marL="342900" indent="-342900">
              <a:spcBef>
                <a:spcPct val="20000"/>
              </a:spcBef>
              <a:buFontTx/>
              <a:buChar char="•"/>
              <a:defRPr/>
            </a:pPr>
            <a:r>
              <a:rPr lang="zh-CN" altLang="en-US" sz="2400" b="1" i="0" kern="0" dirty="0">
                <a:solidFill>
                  <a:srgbClr val="008000"/>
                </a:solidFill>
                <a:latin typeface="+mn-lt"/>
                <a:ea typeface="+mn-ea"/>
              </a:rPr>
              <a:t>他认为经典物理学是晴空万里，但却从远处飘来两朵乌云。他说：“动力学理论断言热和光都是运动的方式，这种理论的优美性和明晰性被两朵乌云遮蔽得黯然失色了。</a:t>
            </a:r>
          </a:p>
          <a:p>
            <a:pPr marL="342900" indent="-342900">
              <a:spcBef>
                <a:spcPct val="20000"/>
              </a:spcBef>
              <a:buFontTx/>
              <a:buChar char="•"/>
              <a:defRPr/>
            </a:pPr>
            <a:r>
              <a:rPr lang="en-US" altLang="zh-CN" sz="2400" b="1" i="0" kern="0" dirty="0">
                <a:solidFill>
                  <a:srgbClr val="FF00FF"/>
                </a:solidFill>
                <a:latin typeface="+mn-lt"/>
                <a:ea typeface="+mn-ea"/>
              </a:rPr>
              <a:t>1</a:t>
            </a:r>
            <a:r>
              <a:rPr lang="zh-CN" altLang="en-US" sz="2400" b="1" i="0" kern="0" dirty="0">
                <a:solidFill>
                  <a:srgbClr val="FF00FF"/>
                </a:solidFill>
                <a:latin typeface="+mn-lt"/>
                <a:ea typeface="+mn-ea"/>
              </a:rPr>
              <a:t>、地球如何通过本质是光以太的弹性固体而运动的呢？</a:t>
            </a:r>
          </a:p>
          <a:p>
            <a:pPr marL="342900" indent="-342900">
              <a:spcBef>
                <a:spcPct val="20000"/>
              </a:spcBef>
              <a:buFontTx/>
              <a:buChar char="•"/>
              <a:defRPr/>
            </a:pPr>
            <a:r>
              <a:rPr lang="en-US" altLang="zh-CN" sz="2400" b="1" i="0" kern="0" dirty="0">
                <a:solidFill>
                  <a:srgbClr val="0070C0"/>
                </a:solidFill>
                <a:latin typeface="+mn-lt"/>
                <a:ea typeface="+mn-ea"/>
              </a:rPr>
              <a:t>2</a:t>
            </a:r>
            <a:r>
              <a:rPr lang="zh-CN" altLang="en-US" sz="2400" b="1" i="0" kern="0" dirty="0">
                <a:solidFill>
                  <a:srgbClr val="0070C0"/>
                </a:solidFill>
                <a:latin typeface="+mn-lt"/>
                <a:ea typeface="+mn-ea"/>
              </a:rPr>
              <a:t>、关于麦克斯韦</a:t>
            </a:r>
            <a:r>
              <a:rPr lang="en-US" altLang="zh-CN" sz="2400" b="1" i="0" kern="0" dirty="0">
                <a:solidFill>
                  <a:srgbClr val="0070C0"/>
                </a:solidFill>
                <a:latin typeface="+mn-lt"/>
                <a:ea typeface="+mn-ea"/>
              </a:rPr>
              <a:t>--</a:t>
            </a:r>
            <a:r>
              <a:rPr lang="zh-CN" altLang="en-US" sz="2400" b="1" i="0" kern="0" dirty="0">
                <a:solidFill>
                  <a:srgbClr val="0070C0"/>
                </a:solidFill>
                <a:latin typeface="+mn-lt"/>
                <a:ea typeface="+mn-ea"/>
              </a:rPr>
              <a:t>玻尔兹曼能量均分的学说。</a:t>
            </a:r>
          </a:p>
        </p:txBody>
      </p:sp>
      <p:sp>
        <p:nvSpPr>
          <p:cNvPr id="4" name="Rectangle 4"/>
          <p:cNvSpPr txBox="1">
            <a:spLocks noChangeArrowheads="1"/>
          </p:cNvSpPr>
          <p:nvPr/>
        </p:nvSpPr>
        <p:spPr>
          <a:xfrm>
            <a:off x="6019800" y="990600"/>
            <a:ext cx="4267200" cy="5867400"/>
          </a:xfrm>
          <a:prstGeom prst="rect">
            <a:avLst/>
          </a:prstGeom>
        </p:spPr>
        <p:txBody>
          <a:bodyPr/>
          <a:lstStyle/>
          <a:p>
            <a:pPr marL="342900" indent="-342900">
              <a:spcBef>
                <a:spcPct val="20000"/>
              </a:spcBef>
              <a:buFontTx/>
              <a:buChar char="•"/>
              <a:defRPr/>
            </a:pPr>
            <a:r>
              <a:rPr lang="zh-CN" altLang="en-US" sz="2400" b="1" i="0" kern="0" dirty="0">
                <a:solidFill>
                  <a:srgbClr val="6600CC"/>
                </a:solidFill>
                <a:latin typeface="+mn-lt"/>
                <a:ea typeface="+mn-ea"/>
              </a:rPr>
              <a:t>对于第一朵乌云开尔文认为：“无论在实验的设想或实施方面，我无法看出任何缺陷”。“该实验的结果可以保证是可靠的”。他理智的认识到这个问题的重要性和解决这一问题的难度。他认为：“恐怕我们还必须把第一朵乌云看作是很稠密的”</a:t>
            </a:r>
          </a:p>
          <a:p>
            <a:pPr marL="342900" indent="-342900">
              <a:spcBef>
                <a:spcPct val="20000"/>
              </a:spcBef>
              <a:buFontTx/>
              <a:buChar char="•"/>
              <a:defRPr/>
            </a:pPr>
            <a:r>
              <a:rPr lang="zh-CN" altLang="en-US" sz="2400" b="1" i="0" kern="0" dirty="0">
                <a:latin typeface="+mn-lt"/>
                <a:ea typeface="+mn-ea"/>
              </a:rPr>
              <a:t>对于第二朵乌云，开尔文分析了能量均分原理产生的过程、内容和遇到的困难。他认为，麦克斯韦</a:t>
            </a:r>
            <a:r>
              <a:rPr lang="en-US" altLang="zh-CN" sz="2400" b="1" i="0" kern="0" dirty="0">
                <a:latin typeface="+mn-lt"/>
                <a:ea typeface="+mn-ea"/>
              </a:rPr>
              <a:t>--</a:t>
            </a:r>
            <a:r>
              <a:rPr lang="zh-CN" altLang="en-US" sz="2400" b="1" i="0" kern="0" dirty="0">
                <a:latin typeface="+mn-lt"/>
                <a:ea typeface="+mn-ea"/>
              </a:rPr>
              <a:t>玻尔兹曼的学说遇到的困难是不可克服的。</a:t>
            </a:r>
          </a:p>
        </p:txBody>
      </p:sp>
      <p:sp>
        <p:nvSpPr>
          <p:cNvPr id="5" name="AutoShape 6"/>
          <p:cNvSpPr>
            <a:spLocks noChangeArrowheads="1"/>
          </p:cNvSpPr>
          <p:nvPr/>
        </p:nvSpPr>
        <p:spPr bwMode="auto">
          <a:xfrm>
            <a:off x="8839200" y="304800"/>
            <a:ext cx="685800" cy="381000"/>
          </a:xfrm>
          <a:prstGeom prst="cloudCallout">
            <a:avLst>
              <a:gd name="adj1" fmla="val -37963"/>
              <a:gd name="adj2" fmla="val 35833"/>
            </a:avLst>
          </a:prstGeom>
          <a:solidFill>
            <a:schemeClr val="tx1"/>
          </a:solidFill>
          <a:ln w="9525">
            <a:solidFill>
              <a:schemeClr val="tx1"/>
            </a:solidFill>
            <a:round/>
            <a:headEnd/>
            <a:tailEnd/>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p>
        </p:txBody>
      </p:sp>
      <p:sp>
        <p:nvSpPr>
          <p:cNvPr id="6" name="AutoShape 7"/>
          <p:cNvSpPr>
            <a:spLocks noChangeArrowheads="1"/>
          </p:cNvSpPr>
          <p:nvPr/>
        </p:nvSpPr>
        <p:spPr bwMode="auto">
          <a:xfrm>
            <a:off x="9677400" y="304800"/>
            <a:ext cx="762000" cy="457200"/>
          </a:xfrm>
          <a:prstGeom prst="cloudCallout">
            <a:avLst>
              <a:gd name="adj1" fmla="val -43750"/>
              <a:gd name="adj2" fmla="val 4514"/>
            </a:avLst>
          </a:prstGeom>
          <a:solidFill>
            <a:schemeClr val="tx1"/>
          </a:solidFill>
          <a:ln w="9525">
            <a:solidFill>
              <a:schemeClr val="tx1"/>
            </a:solidFill>
            <a:round/>
            <a:headEnd/>
            <a:tailEnd/>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9"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ppt_x</p:attrName>
                                        </p:attrNameLst>
                                      </p:cBhvr>
                                      <p:tavLst>
                                        <p:tav tm="0">
                                          <p:val>
                                            <p:strVal val="#ppt_x-.2"/>
                                          </p:val>
                                        </p:tav>
                                        <p:tav tm="100000">
                                          <p:val>
                                            <p:strVal val="#ppt_x"/>
                                          </p:val>
                                        </p:tav>
                                      </p:tavLst>
                                    </p:anim>
                                    <p:anim calcmode="lin" valueType="num">
                                      <p:cBhvr>
                                        <p:cTn id="24"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5" dur="1000"/>
                                        <p:tgtEl>
                                          <p:spTgt spid="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9"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1000" fill="hold"/>
                                        <p:tgtEl>
                                          <p:spTgt spid="5"/>
                                        </p:tgtEl>
                                        <p:attrNameLst>
                                          <p:attrName>ppt_x</p:attrName>
                                        </p:attrNameLst>
                                      </p:cBhvr>
                                      <p:tavLst>
                                        <p:tav tm="0">
                                          <p:val>
                                            <p:strVal val="#ppt_x-.2"/>
                                          </p:val>
                                        </p:tav>
                                        <p:tav tm="100000">
                                          <p:val>
                                            <p:strVal val="#ppt_x"/>
                                          </p:val>
                                        </p:tav>
                                      </p:tavLst>
                                    </p:anim>
                                    <p:anim calcmode="lin" valueType="num">
                                      <p:cBhvr>
                                        <p:cTn id="31"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32" dur="10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wipe(left)">
                                      <p:cBhvr>
                                        <p:cTn id="37" dur="500"/>
                                        <p:tgtEl>
                                          <p:spTgt spid="3">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wipe(left)">
                                      <p:cBhvr>
                                        <p:cTn id="42" dur="500"/>
                                        <p:tgtEl>
                                          <p:spTgt spid="3">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animEffect transition="in" filter="barn(outVertical)">
                                      <p:cBhvr>
                                        <p:cTn id="47" dur="500"/>
                                        <p:tgtEl>
                                          <p:spTgt spid="4">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grpId="0" nodeType="clickEffect">
                                  <p:stCondLst>
                                    <p:cond delay="0"/>
                                  </p:stCondLst>
                                  <p:childTnLst>
                                    <p:set>
                                      <p:cBhvr>
                                        <p:cTn id="51" dur="1" fill="hold">
                                          <p:stCondLst>
                                            <p:cond delay="0"/>
                                          </p:stCondLst>
                                        </p:cTn>
                                        <p:tgtEl>
                                          <p:spTgt spid="4">
                                            <p:txEl>
                                              <p:pRg st="1" end="1"/>
                                            </p:txEl>
                                          </p:spTgt>
                                        </p:tgtEl>
                                        <p:attrNameLst>
                                          <p:attrName>style.visibility</p:attrName>
                                        </p:attrNameLst>
                                      </p:cBhvr>
                                      <p:to>
                                        <p:strVal val="visible"/>
                                      </p:to>
                                    </p:set>
                                    <p:animEffect transition="in" filter="barn(outVertical)">
                                      <p:cBhvr>
                                        <p:cTn id="5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矩形 1"/>
          <p:cNvSpPr>
            <a:spLocks noChangeArrowheads="1"/>
          </p:cNvSpPr>
          <p:nvPr/>
        </p:nvSpPr>
        <p:spPr bwMode="auto">
          <a:xfrm>
            <a:off x="2024063" y="428625"/>
            <a:ext cx="7643812" cy="578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800" b="1" i="0">
                <a:solidFill>
                  <a:srgbClr val="008000"/>
                </a:solidFill>
                <a:latin typeface="宋体" panose="02010600030101010101" pitchFamily="2" charset="-122"/>
              </a:rPr>
              <a:t>在刚刚跨入</a:t>
            </a:r>
            <a:r>
              <a:rPr lang="en-US" altLang="zh-CN" sz="2800" b="1" i="0">
                <a:solidFill>
                  <a:srgbClr val="008000"/>
                </a:solidFill>
                <a:latin typeface="宋体" panose="02010600030101010101" pitchFamily="2" charset="-122"/>
              </a:rPr>
              <a:t>20</a:t>
            </a:r>
            <a:r>
              <a:rPr lang="zh-CN" altLang="en-US" sz="2800" b="1" i="0">
                <a:solidFill>
                  <a:srgbClr val="008000"/>
                </a:solidFill>
                <a:latin typeface="宋体" panose="02010600030101010101" pitchFamily="2" charset="-122"/>
              </a:rPr>
              <a:t>世纪的第一天，英国著名的物理学家开尔文在</a:t>
            </a:r>
            <a:r>
              <a:rPr lang="en-US" altLang="zh-CN" sz="2800" b="1" i="0">
                <a:solidFill>
                  <a:srgbClr val="008000"/>
                </a:solidFill>
                <a:latin typeface="宋体" panose="02010600030101010101" pitchFamily="2" charset="-122"/>
              </a:rPr>
              <a:t>《</a:t>
            </a:r>
            <a:r>
              <a:rPr lang="zh-CN" altLang="en-US" sz="2800" b="1" i="0">
                <a:solidFill>
                  <a:srgbClr val="FF0000"/>
                </a:solidFill>
                <a:latin typeface="宋体" panose="02010600030101010101" pitchFamily="2" charset="-122"/>
              </a:rPr>
              <a:t>元旦献词</a:t>
            </a:r>
            <a:r>
              <a:rPr lang="en-US" altLang="zh-CN" sz="2800" b="1" i="0">
                <a:solidFill>
                  <a:srgbClr val="008000"/>
                </a:solidFill>
                <a:latin typeface="宋体" panose="02010600030101010101" pitchFamily="2" charset="-122"/>
              </a:rPr>
              <a:t>》</a:t>
            </a:r>
            <a:r>
              <a:rPr lang="zh-CN" altLang="en-US" sz="2800" b="1" i="0">
                <a:solidFill>
                  <a:srgbClr val="008000"/>
                </a:solidFill>
                <a:latin typeface="宋体" panose="02010600030101010101" pitchFamily="2" charset="-122"/>
              </a:rPr>
              <a:t>中曾经说过：</a:t>
            </a:r>
          </a:p>
          <a:p>
            <a:pPr algn="just" eaLnBrk="1" hangingPunct="1">
              <a:lnSpc>
                <a:spcPct val="120000"/>
              </a:lnSpc>
            </a:pPr>
            <a:r>
              <a:rPr lang="zh-CN" altLang="en-US" sz="2800" b="1" i="0">
                <a:latin typeface="宋体" panose="02010600030101010101" pitchFamily="2" charset="-122"/>
              </a:rPr>
              <a:t>     “在已经建成的大厦中，后辈物理学家只能做一些</a:t>
            </a:r>
            <a:r>
              <a:rPr lang="zh-CN" altLang="en-US" sz="2800" b="1" i="0">
                <a:solidFill>
                  <a:srgbClr val="FF0000"/>
                </a:solidFill>
                <a:latin typeface="宋体" panose="02010600030101010101" pitchFamily="2" charset="-122"/>
              </a:rPr>
              <a:t>零碎的修补工作</a:t>
            </a:r>
            <a:r>
              <a:rPr lang="zh-CN" altLang="en-US" sz="2800" b="1" i="0">
                <a:latin typeface="宋体" panose="02010600030101010101" pitchFamily="2" charset="-122"/>
              </a:rPr>
              <a:t>。”与众不同的是他又敏锐地发现，在物理学晴朗的天空里，还有两朵小小的令人不安的乌云，这</a:t>
            </a:r>
            <a:r>
              <a:rPr lang="zh-CN" altLang="en-US" sz="2800" b="1" i="0">
                <a:solidFill>
                  <a:srgbClr val="FF0000"/>
                </a:solidFill>
                <a:latin typeface="宋体" panose="02010600030101010101" pitchFamily="2" charset="-122"/>
              </a:rPr>
              <a:t>两朵乌云</a:t>
            </a:r>
            <a:r>
              <a:rPr lang="zh-CN" altLang="en-US" sz="2800" b="1" i="0">
                <a:latin typeface="宋体" panose="02010600030101010101" pitchFamily="2" charset="-122"/>
              </a:rPr>
              <a:t>指的是当时物理学无法解释的两个实验，</a:t>
            </a:r>
            <a:r>
              <a:rPr lang="zh-CN" altLang="en-US" sz="2800" b="1" i="0">
                <a:solidFill>
                  <a:srgbClr val="0000CC"/>
                </a:solidFill>
                <a:latin typeface="宋体" panose="02010600030101010101" pitchFamily="2" charset="-122"/>
              </a:rPr>
              <a:t>一个是热辐射实验，</a:t>
            </a:r>
            <a:r>
              <a:rPr lang="zh-CN" altLang="en-US" sz="2800" b="1" i="0">
                <a:solidFill>
                  <a:srgbClr val="00B0F0"/>
                </a:solidFill>
                <a:latin typeface="宋体" panose="02010600030101010101" pitchFamily="2" charset="-122"/>
              </a:rPr>
              <a:t>另一个是迈克尔逊</a:t>
            </a:r>
            <a:r>
              <a:rPr lang="en-US" altLang="zh-CN" sz="2800" b="1" i="0">
                <a:solidFill>
                  <a:srgbClr val="00B0F0"/>
                </a:solidFill>
                <a:latin typeface="宋体" panose="02010600030101010101" pitchFamily="2" charset="-122"/>
              </a:rPr>
              <a:t>–</a:t>
            </a:r>
            <a:r>
              <a:rPr lang="zh-CN" altLang="en-US" sz="2800" b="1" i="0">
                <a:solidFill>
                  <a:srgbClr val="00B0F0"/>
                </a:solidFill>
                <a:latin typeface="宋体" panose="02010600030101010101" pitchFamily="2" charset="-122"/>
              </a:rPr>
              <a:t>莫雷实验。</a:t>
            </a:r>
          </a:p>
          <a:p>
            <a:pPr algn="just" eaLnBrk="1" hangingPunct="1">
              <a:lnSpc>
                <a:spcPct val="120000"/>
              </a:lnSpc>
            </a:pPr>
            <a:r>
              <a:rPr lang="zh-CN" altLang="en-US" sz="2800" b="1" i="0">
                <a:latin typeface="宋体" panose="02010600030101010101" pitchFamily="2" charset="-122"/>
              </a:rPr>
              <a:t>      </a:t>
            </a:r>
            <a:r>
              <a:rPr lang="en-US" altLang="zh-CN" sz="2800" b="1" i="0">
                <a:solidFill>
                  <a:srgbClr val="FF0000"/>
                </a:solidFill>
                <a:latin typeface="宋体" panose="02010600030101010101" pitchFamily="2" charset="-122"/>
              </a:rPr>
              <a:t>X</a:t>
            </a:r>
            <a:r>
              <a:rPr lang="zh-CN" altLang="en-US" sz="2800" b="1" i="0">
                <a:solidFill>
                  <a:srgbClr val="FF0000"/>
                </a:solidFill>
                <a:latin typeface="宋体" panose="02010600030101010101" pitchFamily="2" charset="-122"/>
              </a:rPr>
              <a:t>射线、放射性和电子的三个发现，揭开了近代物理的序幕</a:t>
            </a:r>
            <a:r>
              <a:rPr lang="zh-CN" altLang="en-US" sz="2800" b="1" i="0">
                <a:solidFill>
                  <a:srgbClr val="6600CC"/>
                </a:solidFill>
                <a:latin typeface="宋体" panose="02010600030101010101" pitchFamily="2" charset="-122"/>
              </a:rPr>
              <a:t>。当物理学进入</a:t>
            </a:r>
            <a:r>
              <a:rPr lang="en-US" altLang="zh-CN" sz="2800" b="1" i="0">
                <a:solidFill>
                  <a:srgbClr val="6600CC"/>
                </a:solidFill>
                <a:latin typeface="宋体" panose="02010600030101010101" pitchFamily="2" charset="-122"/>
              </a:rPr>
              <a:t>20</a:t>
            </a:r>
            <a:r>
              <a:rPr lang="zh-CN" altLang="en-US" sz="2800" b="1" i="0">
                <a:solidFill>
                  <a:srgbClr val="6600CC"/>
                </a:solidFill>
                <a:latin typeface="宋体" panose="02010600030101010101" pitchFamily="2" charset="-122"/>
              </a:rPr>
              <a:t>世纪，就诞生了量子论和相对论，开创了近代物理学。</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24000" y="228600"/>
            <a:ext cx="6553200" cy="762000"/>
          </a:xfrm>
          <a:prstGeom prst="rect">
            <a:avLst/>
          </a:prstGeom>
          <a:gradFill rotWithShape="1">
            <a:gsLst>
              <a:gs pos="0">
                <a:srgbClr val="FF00FF"/>
              </a:gs>
              <a:gs pos="50000">
                <a:schemeClr val="bg1"/>
              </a:gs>
              <a:gs pos="100000">
                <a:srgbClr val="FF00FF"/>
              </a:gs>
            </a:gsLst>
            <a:lin ang="5400000" scaled="1"/>
          </a:gradFill>
          <a:effectLst>
            <a:outerShdw dist="107763" dir="18900000" algn="ctr" rotWithShape="0">
              <a:srgbClr val="0000FF"/>
            </a:outerShdw>
          </a:effectLst>
        </p:spPr>
        <p:txBody>
          <a:bodyPr/>
          <a:lstStyle/>
          <a:p>
            <a:pPr algn="ctr">
              <a:defRPr/>
            </a:pPr>
            <a:r>
              <a:rPr lang="zh-CN" altLang="en-US" sz="4400" b="1" i="0" kern="0">
                <a:latin typeface="+mj-lt"/>
                <a:ea typeface="+mj-ea"/>
                <a:cs typeface="+mj-cs"/>
              </a:rPr>
              <a:t>四、经典物理学的危机</a:t>
            </a:r>
          </a:p>
        </p:txBody>
      </p:sp>
      <p:sp>
        <p:nvSpPr>
          <p:cNvPr id="3" name="Rectangle 3"/>
          <p:cNvSpPr txBox="1">
            <a:spLocks noChangeArrowheads="1"/>
          </p:cNvSpPr>
          <p:nvPr/>
        </p:nvSpPr>
        <p:spPr>
          <a:xfrm>
            <a:off x="1524000" y="990600"/>
            <a:ext cx="8686800" cy="5867400"/>
          </a:xfrm>
          <a:prstGeom prst="rect">
            <a:avLst/>
          </a:prstGeom>
        </p:spPr>
        <p:txBody>
          <a:bodyPr/>
          <a:lstStyle/>
          <a:p>
            <a:pPr marL="342900" indent="-342900">
              <a:lnSpc>
                <a:spcPct val="90000"/>
              </a:lnSpc>
              <a:spcBef>
                <a:spcPct val="20000"/>
              </a:spcBef>
              <a:buFontTx/>
              <a:buChar char="•"/>
              <a:defRPr/>
            </a:pPr>
            <a:r>
              <a:rPr lang="zh-CN" altLang="en-US" sz="2800" b="1" i="0" kern="0" dirty="0">
                <a:solidFill>
                  <a:srgbClr val="008000"/>
                </a:solidFill>
                <a:latin typeface="+mn-lt"/>
                <a:ea typeface="+mn-ea"/>
              </a:rPr>
              <a:t>三大发现和“两朵乌云”都突破了经典物理学的框架，被认为“永恒真理”的经典理论产生了革命性的转变，从而引起了人们自然观的巨大变化，对整个自然科学和哲学都发生了深刻的影响。</a:t>
            </a:r>
          </a:p>
          <a:p>
            <a:pPr marL="342900" indent="-342900">
              <a:lnSpc>
                <a:spcPct val="90000"/>
              </a:lnSpc>
              <a:spcBef>
                <a:spcPct val="20000"/>
              </a:spcBef>
              <a:buFontTx/>
              <a:buChar char="•"/>
              <a:defRPr/>
            </a:pPr>
            <a:r>
              <a:rPr lang="zh-CN" altLang="en-US" sz="2800" b="1" i="0" kern="0" dirty="0">
                <a:solidFill>
                  <a:srgbClr val="0000CC"/>
                </a:solidFill>
                <a:latin typeface="+mn-lt"/>
                <a:ea typeface="+mn-ea"/>
              </a:rPr>
              <a:t>首先，关于“原子不可分、元素不可变”的观念受到了冲击打开了一个新的研究领域，使人们看到了前所未知的微观世界。</a:t>
            </a:r>
          </a:p>
          <a:p>
            <a:pPr marL="342900" indent="-342900">
              <a:lnSpc>
                <a:spcPct val="90000"/>
              </a:lnSpc>
              <a:spcBef>
                <a:spcPct val="20000"/>
              </a:spcBef>
              <a:buFontTx/>
              <a:buChar char="•"/>
              <a:defRPr/>
            </a:pPr>
            <a:r>
              <a:rPr lang="zh-CN" altLang="en-US" sz="2800" b="1" i="0" kern="0" dirty="0">
                <a:solidFill>
                  <a:srgbClr val="C00000"/>
                </a:solidFill>
                <a:latin typeface="+mn-lt"/>
                <a:ea typeface="+mn-ea"/>
              </a:rPr>
              <a:t>其次，物质质量和运动毫无联系的传统观念受到冲击，使人的认识由底速进入到高速运动的领域。（考夫曼的实验证实）</a:t>
            </a:r>
          </a:p>
          <a:p>
            <a:pPr marL="342900" indent="-342900">
              <a:lnSpc>
                <a:spcPct val="90000"/>
              </a:lnSpc>
              <a:spcBef>
                <a:spcPct val="20000"/>
              </a:spcBef>
              <a:buFontTx/>
              <a:buChar char="•"/>
              <a:defRPr/>
            </a:pPr>
            <a:r>
              <a:rPr lang="zh-CN" altLang="en-US" sz="2800" b="1" i="0" kern="0" dirty="0">
                <a:solidFill>
                  <a:srgbClr val="6600CC"/>
                </a:solidFill>
                <a:latin typeface="+mn-lt"/>
                <a:ea typeface="+mn-ea"/>
              </a:rPr>
              <a:t>第三，“以太漂移”的“零结果”和关于热辐射的探索，使经典理论遇到无法解决的矛盾，引起了人们对经典物理学基础的怀疑。</a:t>
            </a:r>
          </a:p>
          <a:p>
            <a:pPr marL="342900" indent="-342900">
              <a:lnSpc>
                <a:spcPct val="90000"/>
              </a:lnSpc>
              <a:spcBef>
                <a:spcPct val="20000"/>
              </a:spcBef>
              <a:buFontTx/>
              <a:buChar char="•"/>
              <a:defRPr/>
            </a:pPr>
            <a:endParaRPr lang="en-US" altLang="zh-CN" sz="2800" b="1" i="0" kern="0"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outVertical)">
                                      <p:cBhvr>
                                        <p:cTn id="13" dur="500"/>
                                        <p:tgtEl>
                                          <p:spTgt spid="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outVertical)">
                                      <p:cBhvr>
                                        <p:cTn id="18" dur="500"/>
                                        <p:tgtEl>
                                          <p:spTgt spid="3">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outVertical)">
                                      <p:cBhvr>
                                        <p:cTn id="23" dur="500"/>
                                        <p:tgtEl>
                                          <p:spTgt spid="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outVertical)">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a:xfrm>
            <a:off x="1952625" y="357188"/>
            <a:ext cx="7772400" cy="1143000"/>
          </a:xfrm>
          <a:prstGeom prst="rect">
            <a:avLst/>
          </a:prstGeom>
        </p:spPr>
        <p:txBody>
          <a:bodyPr/>
          <a:lstStyle/>
          <a:p>
            <a:pPr algn="ctr">
              <a:defRPr/>
            </a:pPr>
            <a:r>
              <a:rPr lang="zh-CN" altLang="en-US" sz="4400" b="1" i="0" kern="0" dirty="0">
                <a:solidFill>
                  <a:srgbClr val="3366FF"/>
                </a:solidFill>
                <a:latin typeface="+mj-lt"/>
                <a:ea typeface="+mj-ea"/>
                <a:cs typeface="+mj-cs"/>
              </a:rPr>
              <a:t>经典物理学的困难</a:t>
            </a:r>
          </a:p>
        </p:txBody>
      </p:sp>
      <p:sp>
        <p:nvSpPr>
          <p:cNvPr id="15363" name="Text Box 3"/>
          <p:cNvSpPr txBox="1">
            <a:spLocks noChangeArrowheads="1"/>
          </p:cNvSpPr>
          <p:nvPr/>
        </p:nvSpPr>
        <p:spPr bwMode="auto">
          <a:xfrm>
            <a:off x="2452688" y="1214439"/>
            <a:ext cx="62484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b="1" i="0">
                <a:solidFill>
                  <a:srgbClr val="FF3300"/>
                </a:solidFill>
                <a:ea typeface="楷体_GB2312" pitchFamily="49" charset="-122"/>
              </a:rPr>
              <a:t>19</a:t>
            </a:r>
            <a:r>
              <a:rPr lang="zh-CN" altLang="en-US" sz="3600" b="1" i="0">
                <a:solidFill>
                  <a:srgbClr val="FF3300"/>
                </a:solidFill>
                <a:ea typeface="楷体_GB2312" pitchFamily="49" charset="-122"/>
              </a:rPr>
              <a:t>世纪末物理学上空的乌云：</a:t>
            </a:r>
          </a:p>
        </p:txBody>
      </p:sp>
      <p:sp>
        <p:nvSpPr>
          <p:cNvPr id="15364" name="Text Box 4"/>
          <p:cNvSpPr txBox="1">
            <a:spLocks noChangeArrowheads="1"/>
          </p:cNvSpPr>
          <p:nvPr/>
        </p:nvSpPr>
        <p:spPr bwMode="auto">
          <a:xfrm>
            <a:off x="2381250" y="3213100"/>
            <a:ext cx="73914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b="1" i="0">
                <a:solidFill>
                  <a:srgbClr val="008000"/>
                </a:solidFill>
                <a:ea typeface="楷体_GB2312" pitchFamily="49" charset="-122"/>
              </a:rPr>
              <a:t>黑体辐射的能量密度随波长的分布</a:t>
            </a:r>
            <a:r>
              <a:rPr lang="en-US" altLang="zh-CN" sz="3600" b="1" i="0">
                <a:solidFill>
                  <a:srgbClr val="008000"/>
                </a:solidFill>
                <a:ea typeface="楷体_GB2312" pitchFamily="49" charset="-122"/>
              </a:rPr>
              <a:t>.</a:t>
            </a:r>
          </a:p>
        </p:txBody>
      </p:sp>
      <p:sp>
        <p:nvSpPr>
          <p:cNvPr id="15365" name="Text Box 5"/>
          <p:cNvSpPr txBox="1">
            <a:spLocks noChangeArrowheads="1"/>
          </p:cNvSpPr>
          <p:nvPr/>
        </p:nvSpPr>
        <p:spPr bwMode="auto">
          <a:xfrm>
            <a:off x="2381250" y="4051300"/>
            <a:ext cx="68580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b="1" i="0">
                <a:solidFill>
                  <a:srgbClr val="0070C0"/>
                </a:solidFill>
                <a:ea typeface="楷体_GB2312" pitchFamily="49" charset="-122"/>
              </a:rPr>
              <a:t>光电效应</a:t>
            </a:r>
          </a:p>
        </p:txBody>
      </p:sp>
      <p:sp>
        <p:nvSpPr>
          <p:cNvPr id="15366" name="Text Box 6"/>
          <p:cNvSpPr txBox="1">
            <a:spLocks noChangeArrowheads="1"/>
          </p:cNvSpPr>
          <p:nvPr/>
        </p:nvSpPr>
        <p:spPr bwMode="auto">
          <a:xfrm>
            <a:off x="2381250" y="4857750"/>
            <a:ext cx="65532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b="1" i="0">
                <a:solidFill>
                  <a:srgbClr val="6600CC"/>
                </a:solidFill>
                <a:ea typeface="楷体_GB2312" pitchFamily="49" charset="-122"/>
              </a:rPr>
              <a:t>固体低温下的比热</a:t>
            </a:r>
            <a:endParaRPr lang="en-US" altLang="zh-CN" sz="3600" b="1" i="0">
              <a:solidFill>
                <a:srgbClr val="6600CC"/>
              </a:solidFill>
              <a:ea typeface="楷体_GB2312" pitchFamily="49" charset="-122"/>
            </a:endParaRPr>
          </a:p>
        </p:txBody>
      </p:sp>
      <p:sp>
        <p:nvSpPr>
          <p:cNvPr id="15367" name="矩形 6"/>
          <p:cNvSpPr>
            <a:spLocks noChangeArrowheads="1"/>
          </p:cNvSpPr>
          <p:nvPr/>
        </p:nvSpPr>
        <p:spPr bwMode="auto">
          <a:xfrm>
            <a:off x="2381251" y="2357438"/>
            <a:ext cx="5743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i="0">
                <a:solidFill>
                  <a:srgbClr val="6600CC"/>
                </a:solidFill>
                <a:ea typeface="楷体_GB2312" pitchFamily="49" charset="-122"/>
              </a:rPr>
              <a:t>“以太漂移”的“零结果”</a:t>
            </a:r>
            <a:endParaRPr lang="zh-CN" altLang="en-US" sz="3600">
              <a:solidFill>
                <a:srgbClr val="6600CC"/>
              </a:solidFill>
            </a:endParaRPr>
          </a:p>
        </p:txBody>
      </p:sp>
      <p:sp>
        <p:nvSpPr>
          <p:cNvPr id="3" name="矩形 2"/>
          <p:cNvSpPr>
            <a:spLocks noChangeArrowheads="1"/>
          </p:cNvSpPr>
          <p:nvPr/>
        </p:nvSpPr>
        <p:spPr bwMode="auto">
          <a:xfrm>
            <a:off x="2452688" y="5876926"/>
            <a:ext cx="59737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4000" b="1" i="0" dirty="0">
                <a:solidFill>
                  <a:srgbClr val="C00000"/>
                </a:solidFill>
                <a:ea typeface="楷体_GB2312" pitchFamily="49" charset="-122"/>
              </a:rPr>
              <a:t>原子的稳定性与线状光谱</a:t>
            </a:r>
            <a:endParaRPr lang="en-US" altLang="zh-CN" sz="4000" b="1" i="0" dirty="0">
              <a:solidFill>
                <a:srgbClr val="C0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363"/>
                                        </p:tgtEl>
                                        <p:attrNameLst>
                                          <p:attrName>style.visibility</p:attrName>
                                        </p:attrNameLst>
                                      </p:cBhvr>
                                      <p:to>
                                        <p:strVal val="visible"/>
                                      </p:to>
                                    </p:set>
                                    <p:animEffect transition="in" filter="fade">
                                      <p:cBhvr>
                                        <p:cTn id="13" dur="1000"/>
                                        <p:tgtEl>
                                          <p:spTgt spid="15363"/>
                                        </p:tgtEl>
                                      </p:cBhvr>
                                    </p:animEffect>
                                    <p:anim calcmode="lin" valueType="num">
                                      <p:cBhvr>
                                        <p:cTn id="14" dur="1000" fill="hold"/>
                                        <p:tgtEl>
                                          <p:spTgt spid="15363"/>
                                        </p:tgtEl>
                                        <p:attrNameLst>
                                          <p:attrName>ppt_x</p:attrName>
                                        </p:attrNameLst>
                                      </p:cBhvr>
                                      <p:tavLst>
                                        <p:tav tm="0">
                                          <p:val>
                                            <p:strVal val="#ppt_x"/>
                                          </p:val>
                                        </p:tav>
                                        <p:tav tm="100000">
                                          <p:val>
                                            <p:strVal val="#ppt_x"/>
                                          </p:val>
                                        </p:tav>
                                      </p:tavLst>
                                    </p:anim>
                                    <p:anim calcmode="lin" valueType="num">
                                      <p:cBhvr>
                                        <p:cTn id="15" dur="1000" fill="hold"/>
                                        <p:tgtEl>
                                          <p:spTgt spid="15363"/>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5367"/>
                                        </p:tgtEl>
                                        <p:attrNameLst>
                                          <p:attrName>style.visibility</p:attrName>
                                        </p:attrNameLst>
                                      </p:cBhvr>
                                      <p:to>
                                        <p:strVal val="visible"/>
                                      </p:to>
                                    </p:set>
                                    <p:animEffect transition="in" filter="wipe(down)">
                                      <p:cBhvr>
                                        <p:cTn id="20" dur="500"/>
                                        <p:tgtEl>
                                          <p:spTgt spid="1536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5364"/>
                                        </p:tgtEl>
                                        <p:attrNameLst>
                                          <p:attrName>style.visibility</p:attrName>
                                        </p:attrNameLst>
                                      </p:cBhvr>
                                      <p:to>
                                        <p:strVal val="visible"/>
                                      </p:to>
                                    </p:set>
                                    <p:animEffect transition="in" filter="circle(in)">
                                      <p:cBhvr>
                                        <p:cTn id="25" dur="2000"/>
                                        <p:tgtEl>
                                          <p:spTgt spid="1536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5365"/>
                                        </p:tgtEl>
                                        <p:attrNameLst>
                                          <p:attrName>style.visibility</p:attrName>
                                        </p:attrNameLst>
                                      </p:cBhvr>
                                      <p:to>
                                        <p:strVal val="visible"/>
                                      </p:to>
                                    </p:set>
                                    <p:animEffect transition="in" filter="circle(in)">
                                      <p:cBhvr>
                                        <p:cTn id="30" dur="2000"/>
                                        <p:tgtEl>
                                          <p:spTgt spid="1536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366"/>
                                        </p:tgtEl>
                                        <p:attrNameLst>
                                          <p:attrName>style.visibility</p:attrName>
                                        </p:attrNameLst>
                                      </p:cBhvr>
                                      <p:to>
                                        <p:strVal val="visible"/>
                                      </p:to>
                                    </p:set>
                                    <p:anim calcmode="lin" valueType="num">
                                      <p:cBhvr additive="base">
                                        <p:cTn id="35" dur="500" fill="hold"/>
                                        <p:tgtEl>
                                          <p:spTgt spid="15366"/>
                                        </p:tgtEl>
                                        <p:attrNameLst>
                                          <p:attrName>ppt_x</p:attrName>
                                        </p:attrNameLst>
                                      </p:cBhvr>
                                      <p:tavLst>
                                        <p:tav tm="0">
                                          <p:val>
                                            <p:strVal val="#ppt_x"/>
                                          </p:val>
                                        </p:tav>
                                        <p:tav tm="100000">
                                          <p:val>
                                            <p:strVal val="#ppt_x"/>
                                          </p:val>
                                        </p:tav>
                                      </p:tavLst>
                                    </p:anim>
                                    <p:anim calcmode="lin" valueType="num">
                                      <p:cBhvr additive="base">
                                        <p:cTn id="36"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1000"/>
                                        <p:tgtEl>
                                          <p:spTgt spid="3"/>
                                        </p:tgtEl>
                                      </p:cBhvr>
                                    </p:animEffect>
                                    <p:anim calcmode="lin" valueType="num">
                                      <p:cBhvr>
                                        <p:cTn id="42" dur="1000" fill="hold"/>
                                        <p:tgtEl>
                                          <p:spTgt spid="3"/>
                                        </p:tgtEl>
                                        <p:attrNameLst>
                                          <p:attrName>ppt_x</p:attrName>
                                        </p:attrNameLst>
                                      </p:cBhvr>
                                      <p:tavLst>
                                        <p:tav tm="0">
                                          <p:val>
                                            <p:strVal val="#ppt_x"/>
                                          </p:val>
                                        </p:tav>
                                        <p:tav tm="100000">
                                          <p:val>
                                            <p:strVal val="#ppt_x"/>
                                          </p:val>
                                        </p:tav>
                                      </p:tavLst>
                                    </p:anim>
                                    <p:anim calcmode="lin" valueType="num">
                                      <p:cBhvr>
                                        <p:cTn id="4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363" grpId="0"/>
      <p:bldP spid="15364" grpId="0"/>
      <p:bldP spid="15365" grpId="0"/>
      <p:bldP spid="15366" grpId="0"/>
      <p:bldP spid="15367"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Line 2"/>
          <p:cNvSpPr>
            <a:spLocks noChangeShapeType="1"/>
          </p:cNvSpPr>
          <p:nvPr/>
        </p:nvSpPr>
        <p:spPr bwMode="auto">
          <a:xfrm>
            <a:off x="3200400" y="3352800"/>
            <a:ext cx="685800" cy="2362200"/>
          </a:xfrm>
          <a:prstGeom prst="line">
            <a:avLst/>
          </a:prstGeom>
          <a:noFill/>
          <a:ln w="9525">
            <a:solidFill>
              <a:srgbClr val="FF0000"/>
            </a:solidFill>
            <a:round/>
            <a:headEnd/>
            <a:tailEnd type="arrow" w="lg" len="med"/>
          </a:ln>
        </p:spPr>
        <p:txBody>
          <a:bodyPr/>
          <a:lstStyle/>
          <a:p>
            <a:pPr fontAlgn="auto">
              <a:spcBef>
                <a:spcPts val="0"/>
              </a:spcBef>
              <a:spcAft>
                <a:spcPts val="0"/>
              </a:spcAft>
              <a:defRPr/>
            </a:pPr>
            <a:endParaRPr kumimoji="0" lang="zh-CN" altLang="en-US" sz="1800" b="1" i="0" kern="0">
              <a:solidFill>
                <a:srgbClr val="000000"/>
              </a:solidFill>
            </a:endParaRPr>
          </a:p>
        </p:txBody>
      </p:sp>
      <p:grpSp>
        <p:nvGrpSpPr>
          <p:cNvPr id="3" name="Group 3"/>
          <p:cNvGrpSpPr>
            <a:grpSpLocks/>
          </p:cNvGrpSpPr>
          <p:nvPr/>
        </p:nvGrpSpPr>
        <p:grpSpPr bwMode="auto">
          <a:xfrm>
            <a:off x="5734050" y="2455864"/>
            <a:ext cx="3257550" cy="3387725"/>
            <a:chOff x="2652" y="1499"/>
            <a:chExt cx="2052" cy="2134"/>
          </a:xfrm>
        </p:grpSpPr>
        <p:sp>
          <p:nvSpPr>
            <p:cNvPr id="4" name="Line 4"/>
            <p:cNvSpPr>
              <a:spLocks noChangeShapeType="1"/>
            </p:cNvSpPr>
            <p:nvPr/>
          </p:nvSpPr>
          <p:spPr bwMode="auto">
            <a:xfrm rot="-988298">
              <a:off x="2652" y="2214"/>
              <a:ext cx="921" cy="1407"/>
            </a:xfrm>
            <a:prstGeom prst="line">
              <a:avLst/>
            </a:prstGeom>
            <a:noFill/>
            <a:ln w="9525">
              <a:solidFill>
                <a:srgbClr val="FF0000"/>
              </a:solidFill>
              <a:round/>
              <a:headEnd/>
              <a:tailEnd type="arrow" w="med" len="med"/>
            </a:ln>
          </p:spPr>
          <p:txBody>
            <a:bodyPr/>
            <a:lstStyle/>
            <a:p>
              <a:pPr fontAlgn="auto">
                <a:spcBef>
                  <a:spcPts val="0"/>
                </a:spcBef>
                <a:spcAft>
                  <a:spcPts val="0"/>
                </a:spcAft>
                <a:defRPr/>
              </a:pPr>
              <a:endParaRPr kumimoji="0" lang="zh-CN" altLang="en-US" sz="1800" b="1" i="0" kern="0">
                <a:solidFill>
                  <a:srgbClr val="000000"/>
                </a:solidFill>
              </a:endParaRPr>
            </a:p>
          </p:txBody>
        </p:sp>
        <p:sp>
          <p:nvSpPr>
            <p:cNvPr id="5" name="Line 5"/>
            <p:cNvSpPr>
              <a:spLocks noChangeShapeType="1"/>
            </p:cNvSpPr>
            <p:nvPr/>
          </p:nvSpPr>
          <p:spPr bwMode="auto">
            <a:xfrm rot="19624931" flipH="1">
              <a:off x="3382" y="1499"/>
              <a:ext cx="42" cy="2134"/>
            </a:xfrm>
            <a:prstGeom prst="line">
              <a:avLst/>
            </a:prstGeom>
            <a:noFill/>
            <a:ln w="9525">
              <a:solidFill>
                <a:srgbClr val="FF0000"/>
              </a:solidFill>
              <a:round/>
              <a:headEnd/>
              <a:tailEnd type="arrow" w="lg" len="med"/>
            </a:ln>
          </p:spPr>
          <p:txBody>
            <a:bodyPr/>
            <a:lstStyle/>
            <a:p>
              <a:pPr fontAlgn="auto">
                <a:spcBef>
                  <a:spcPts val="0"/>
                </a:spcBef>
                <a:spcAft>
                  <a:spcPts val="0"/>
                </a:spcAft>
                <a:defRPr/>
              </a:pPr>
              <a:endParaRPr kumimoji="0" lang="zh-CN" altLang="en-US" sz="1800" b="1" i="0" kern="0">
                <a:solidFill>
                  <a:srgbClr val="000000"/>
                </a:solidFill>
              </a:endParaRPr>
            </a:p>
          </p:txBody>
        </p:sp>
        <p:sp>
          <p:nvSpPr>
            <p:cNvPr id="6" name="Line 6"/>
            <p:cNvSpPr>
              <a:spLocks noChangeShapeType="1"/>
            </p:cNvSpPr>
            <p:nvPr/>
          </p:nvSpPr>
          <p:spPr bwMode="auto">
            <a:xfrm rot="17950236" flipH="1">
              <a:off x="3560" y="2510"/>
              <a:ext cx="864" cy="768"/>
            </a:xfrm>
            <a:prstGeom prst="line">
              <a:avLst/>
            </a:prstGeom>
            <a:noFill/>
            <a:ln w="9525">
              <a:solidFill>
                <a:srgbClr val="FF0000"/>
              </a:solidFill>
              <a:round/>
              <a:headEnd/>
              <a:tailEnd type="arrow" w="lg" len="med"/>
            </a:ln>
          </p:spPr>
          <p:txBody>
            <a:bodyPr/>
            <a:lstStyle/>
            <a:p>
              <a:pPr fontAlgn="auto">
                <a:spcBef>
                  <a:spcPts val="0"/>
                </a:spcBef>
                <a:spcAft>
                  <a:spcPts val="0"/>
                </a:spcAft>
                <a:defRPr/>
              </a:pPr>
              <a:endParaRPr kumimoji="0" lang="zh-CN" altLang="en-US" sz="1800" b="1" i="0" kern="0">
                <a:solidFill>
                  <a:srgbClr val="000000"/>
                </a:solidFill>
              </a:endParaRPr>
            </a:p>
          </p:txBody>
        </p:sp>
        <p:sp>
          <p:nvSpPr>
            <p:cNvPr id="7" name="Line 7"/>
            <p:cNvSpPr>
              <a:spLocks noChangeShapeType="1"/>
            </p:cNvSpPr>
            <p:nvPr/>
          </p:nvSpPr>
          <p:spPr bwMode="auto">
            <a:xfrm flipH="1">
              <a:off x="4320" y="1584"/>
              <a:ext cx="384" cy="1872"/>
            </a:xfrm>
            <a:prstGeom prst="line">
              <a:avLst/>
            </a:prstGeom>
            <a:noFill/>
            <a:ln w="9525">
              <a:solidFill>
                <a:srgbClr val="FF0000"/>
              </a:solidFill>
              <a:round/>
              <a:headEnd/>
              <a:tailEnd type="arrow" w="lg" len="med"/>
            </a:ln>
          </p:spPr>
          <p:txBody>
            <a:bodyPr/>
            <a:lstStyle/>
            <a:p>
              <a:pPr fontAlgn="auto">
                <a:spcBef>
                  <a:spcPts val="0"/>
                </a:spcBef>
                <a:spcAft>
                  <a:spcPts val="0"/>
                </a:spcAft>
                <a:defRPr/>
              </a:pPr>
              <a:endParaRPr kumimoji="0" lang="zh-CN" altLang="en-US" sz="1800" b="1" i="0" kern="0">
                <a:solidFill>
                  <a:srgbClr val="000000"/>
                </a:solidFill>
              </a:endParaRPr>
            </a:p>
          </p:txBody>
        </p:sp>
      </p:grpSp>
      <p:sp>
        <p:nvSpPr>
          <p:cNvPr id="8" name="Rectangle 8"/>
          <p:cNvSpPr>
            <a:spLocks noChangeArrowheads="1"/>
          </p:cNvSpPr>
          <p:nvPr/>
        </p:nvSpPr>
        <p:spPr bwMode="auto">
          <a:xfrm>
            <a:off x="1752600" y="457201"/>
            <a:ext cx="8534400" cy="1039813"/>
          </a:xfrm>
          <a:prstGeom prst="rect">
            <a:avLst/>
          </a:prstGeom>
          <a:noFill/>
          <a:ln w="9525">
            <a:noFill/>
            <a:miter lim="800000"/>
            <a:headEnd/>
            <a:tailEnd/>
          </a:ln>
        </p:spPr>
        <p:txBody>
          <a:bodyPr>
            <a:spAutoFit/>
          </a:bodyPr>
          <a:lstStyle/>
          <a:p>
            <a:pPr eaLnBrk="0" fontAlgn="auto" hangingPunct="0">
              <a:lnSpc>
                <a:spcPct val="110000"/>
              </a:lnSpc>
              <a:spcAft>
                <a:spcPts val="0"/>
              </a:spcAft>
              <a:defRPr/>
            </a:pPr>
            <a:r>
              <a:rPr kumimoji="0" lang="en-US" altLang="zh-CN" sz="1800" b="1" i="0" kern="0" dirty="0">
                <a:solidFill>
                  <a:srgbClr val="000000"/>
                </a:solidFill>
              </a:rPr>
              <a:t>    </a:t>
            </a:r>
            <a:r>
              <a:rPr kumimoji="0" lang="en-US" altLang="zh-CN" sz="2800" b="1" i="0" kern="0" dirty="0">
                <a:solidFill>
                  <a:srgbClr val="FF0066"/>
                </a:solidFill>
              </a:rPr>
              <a:t>1899</a:t>
            </a:r>
            <a:r>
              <a:rPr kumimoji="0" lang="zh-CN" altLang="en-US" sz="2800" b="1" i="0" kern="0" dirty="0">
                <a:solidFill>
                  <a:srgbClr val="FF0066"/>
                </a:solidFill>
              </a:rPr>
              <a:t>年开尔文在欧洲科学家新年聚会的贺词中说：</a:t>
            </a:r>
          </a:p>
          <a:p>
            <a:pPr algn="ctr" eaLnBrk="0" fontAlgn="auto" hangingPunct="0">
              <a:lnSpc>
                <a:spcPct val="110000"/>
              </a:lnSpc>
              <a:spcAft>
                <a:spcPts val="0"/>
              </a:spcAft>
              <a:defRPr/>
            </a:pPr>
            <a:r>
              <a:rPr kumimoji="0" lang="zh-CN" altLang="en-US" sz="2800" b="1" i="0" kern="0" dirty="0">
                <a:solidFill>
                  <a:srgbClr val="FF0066"/>
                </a:solidFill>
              </a:rPr>
              <a:t>物理学晴朗的天空上， 飘着几朵令人不安的乌云</a:t>
            </a:r>
          </a:p>
        </p:txBody>
      </p:sp>
      <p:sp>
        <p:nvSpPr>
          <p:cNvPr id="9" name="AutoShape 9"/>
          <p:cNvSpPr>
            <a:spLocks noChangeArrowheads="1"/>
          </p:cNvSpPr>
          <p:nvPr/>
        </p:nvSpPr>
        <p:spPr bwMode="auto">
          <a:xfrm>
            <a:off x="4495800" y="3124200"/>
            <a:ext cx="1447800" cy="914400"/>
          </a:xfrm>
          <a:prstGeom prst="cloud">
            <a:avLst/>
          </a:prstGeom>
          <a:solidFill>
            <a:srgbClr val="7030A0"/>
          </a:solidFill>
          <a:ln w="9525">
            <a:noFill/>
            <a:round/>
            <a:headEnd/>
            <a:tailEnd/>
          </a:ln>
          <a:effectLst/>
        </p:spPr>
        <p:txBody>
          <a:bodyPr wrap="none" anchor="ctr"/>
          <a:lstStyle/>
          <a:p>
            <a:pPr algn="ctr" eaLnBrk="0" fontAlgn="auto" hangingPunct="0">
              <a:spcAft>
                <a:spcPts val="0"/>
              </a:spcAft>
              <a:defRPr/>
            </a:pPr>
            <a:r>
              <a:rPr kumimoji="0" lang="en-US" altLang="zh-CN" sz="2000" b="1" i="0" kern="0" dirty="0">
                <a:solidFill>
                  <a:srgbClr val="000000"/>
                </a:solidFill>
              </a:rPr>
              <a:t> </a:t>
            </a:r>
            <a:r>
              <a:rPr kumimoji="0" lang="zh-CN" altLang="en-US" sz="2400" b="1" i="0" kern="0" dirty="0">
                <a:solidFill>
                  <a:srgbClr val="000000"/>
                </a:solidFill>
                <a:ea typeface="华文细黑" pitchFamily="2" charset="-122"/>
              </a:rPr>
              <a:t>黑体辐射</a:t>
            </a:r>
            <a:endParaRPr kumimoji="0" lang="zh-CN" altLang="en-US" sz="2400" b="1" i="0" kern="0" dirty="0">
              <a:solidFill>
                <a:srgbClr val="000000"/>
              </a:solidFill>
              <a:effectLst>
                <a:outerShdw blurRad="38100" dist="38100" dir="2700000" algn="tl">
                  <a:srgbClr val="000000"/>
                </a:outerShdw>
              </a:effectLst>
              <a:ea typeface="华文细黑" pitchFamily="2" charset="-122"/>
            </a:endParaRPr>
          </a:p>
        </p:txBody>
      </p:sp>
      <p:sp>
        <p:nvSpPr>
          <p:cNvPr id="10" name="AutoShape 10"/>
          <p:cNvSpPr>
            <a:spLocks noChangeArrowheads="1"/>
          </p:cNvSpPr>
          <p:nvPr/>
        </p:nvSpPr>
        <p:spPr bwMode="auto">
          <a:xfrm>
            <a:off x="2057400" y="1905000"/>
            <a:ext cx="2057400" cy="1676400"/>
          </a:xfrm>
          <a:prstGeom prst="cloud">
            <a:avLst/>
          </a:prstGeom>
          <a:solidFill>
            <a:schemeClr val="accent1"/>
          </a:solidFill>
          <a:ln w="9525">
            <a:noFill/>
            <a:round/>
            <a:headEnd/>
            <a:tailEnd/>
          </a:ln>
          <a:effectLst/>
        </p:spPr>
        <p:txBody>
          <a:bodyPr wrap="none" anchor="ctr"/>
          <a:lstStyle/>
          <a:p>
            <a:pPr eaLnBrk="0" fontAlgn="auto" hangingPunct="0">
              <a:lnSpc>
                <a:spcPct val="190000"/>
              </a:lnSpc>
              <a:spcAft>
                <a:spcPts val="0"/>
              </a:spcAft>
              <a:defRPr/>
            </a:pPr>
            <a:r>
              <a:rPr kumimoji="0" lang="zh-CN" altLang="en-US" sz="2400" b="1" i="0" kern="0" dirty="0">
                <a:solidFill>
                  <a:srgbClr val="000000"/>
                </a:solidFill>
                <a:latin typeface="华文细黑" pitchFamily="2" charset="-122"/>
                <a:ea typeface="华文细黑" pitchFamily="2" charset="-122"/>
              </a:rPr>
              <a:t>迈克尔逊</a:t>
            </a:r>
          </a:p>
          <a:p>
            <a:pPr eaLnBrk="0" fontAlgn="auto" hangingPunct="0">
              <a:lnSpc>
                <a:spcPct val="80000"/>
              </a:lnSpc>
              <a:spcAft>
                <a:spcPts val="0"/>
              </a:spcAft>
              <a:defRPr/>
            </a:pPr>
            <a:r>
              <a:rPr kumimoji="0" lang="en-US" altLang="zh-CN" sz="2400" b="1" i="0" kern="0" dirty="0">
                <a:solidFill>
                  <a:srgbClr val="000000"/>
                </a:solidFill>
                <a:latin typeface="Times New Roman"/>
                <a:ea typeface="华文细黑" pitchFamily="2" charset="-122"/>
              </a:rPr>
              <a:t>—</a:t>
            </a:r>
            <a:r>
              <a:rPr kumimoji="0" lang="zh-CN" altLang="en-US" sz="2400" b="1" i="0" kern="0" dirty="0">
                <a:solidFill>
                  <a:srgbClr val="000000"/>
                </a:solidFill>
                <a:latin typeface="华文细黑" pitchFamily="2" charset="-122"/>
                <a:ea typeface="华文细黑" pitchFamily="2" charset="-122"/>
              </a:rPr>
              <a:t>莫雷实验</a:t>
            </a:r>
          </a:p>
          <a:p>
            <a:pPr eaLnBrk="0" fontAlgn="auto" hangingPunct="0">
              <a:spcAft>
                <a:spcPts val="0"/>
              </a:spcAft>
              <a:defRPr/>
            </a:pPr>
            <a:endParaRPr kumimoji="0" lang="en-US" altLang="zh-CN" sz="2400" b="1" i="0" kern="0" dirty="0">
              <a:solidFill>
                <a:srgbClr val="000000"/>
              </a:solidFill>
              <a:effectLst>
                <a:outerShdw blurRad="38100" dist="38100" dir="2700000" algn="tl">
                  <a:srgbClr val="000000"/>
                </a:outerShdw>
              </a:effectLst>
              <a:latin typeface="华文细黑" pitchFamily="2" charset="-122"/>
              <a:ea typeface="华文细黑" pitchFamily="2" charset="-122"/>
            </a:endParaRPr>
          </a:p>
        </p:txBody>
      </p:sp>
      <p:sp>
        <p:nvSpPr>
          <p:cNvPr id="11" name="AutoShape 11"/>
          <p:cNvSpPr>
            <a:spLocks noChangeArrowheads="1"/>
          </p:cNvSpPr>
          <p:nvPr/>
        </p:nvSpPr>
        <p:spPr bwMode="auto">
          <a:xfrm>
            <a:off x="5257800" y="2057400"/>
            <a:ext cx="1447800" cy="914400"/>
          </a:xfrm>
          <a:prstGeom prst="cloud">
            <a:avLst/>
          </a:prstGeom>
          <a:solidFill>
            <a:srgbClr val="FF0000"/>
          </a:solidFill>
          <a:ln w="9525">
            <a:solidFill>
              <a:srgbClr val="FF0000"/>
            </a:solidFill>
            <a:round/>
            <a:headEnd/>
            <a:tailEnd/>
          </a:ln>
        </p:spPr>
        <p:txBody>
          <a:bodyPr wrap="none" anchor="ctr"/>
          <a:lstStyle/>
          <a:p>
            <a:pPr algn="ctr" eaLnBrk="0" fontAlgn="auto" hangingPunct="0">
              <a:spcAft>
                <a:spcPts val="0"/>
              </a:spcAft>
              <a:defRPr/>
            </a:pPr>
            <a:r>
              <a:rPr kumimoji="0" lang="zh-CN" altLang="en-US" sz="2400" b="1" i="0" kern="0" dirty="0">
                <a:solidFill>
                  <a:srgbClr val="000000"/>
                </a:solidFill>
                <a:ea typeface="华文细黑" pitchFamily="2" charset="-122"/>
              </a:rPr>
              <a:t>光电效应</a:t>
            </a:r>
          </a:p>
        </p:txBody>
      </p:sp>
      <p:sp>
        <p:nvSpPr>
          <p:cNvPr id="12" name="AutoShape 12"/>
          <p:cNvSpPr>
            <a:spLocks noChangeArrowheads="1"/>
          </p:cNvSpPr>
          <p:nvPr/>
        </p:nvSpPr>
        <p:spPr bwMode="auto">
          <a:xfrm>
            <a:off x="6629400" y="2895600"/>
            <a:ext cx="1828800" cy="1143000"/>
          </a:xfrm>
          <a:prstGeom prst="cloud">
            <a:avLst/>
          </a:prstGeom>
          <a:solidFill>
            <a:srgbClr val="00B050"/>
          </a:solidFill>
          <a:ln w="9525">
            <a:noFill/>
            <a:round/>
            <a:headEnd/>
            <a:tailEnd/>
          </a:ln>
        </p:spPr>
        <p:txBody>
          <a:bodyPr wrap="none" anchor="ctr"/>
          <a:lstStyle/>
          <a:p>
            <a:pPr algn="ctr" eaLnBrk="0" fontAlgn="auto" hangingPunct="0">
              <a:spcAft>
                <a:spcPts val="0"/>
              </a:spcAft>
              <a:defRPr/>
            </a:pPr>
            <a:r>
              <a:rPr kumimoji="0" lang="zh-CN" altLang="en-US" sz="2400" b="1" i="0" kern="0" dirty="0">
                <a:solidFill>
                  <a:srgbClr val="000000"/>
                </a:solidFill>
                <a:ea typeface="华文细黑" pitchFamily="2" charset="-122"/>
              </a:rPr>
              <a:t>氢原子光谱</a:t>
            </a:r>
          </a:p>
        </p:txBody>
      </p:sp>
      <p:sp>
        <p:nvSpPr>
          <p:cNvPr id="13" name="AutoShape 13"/>
          <p:cNvSpPr>
            <a:spLocks noChangeArrowheads="1"/>
          </p:cNvSpPr>
          <p:nvPr/>
        </p:nvSpPr>
        <p:spPr bwMode="auto">
          <a:xfrm>
            <a:off x="7620000" y="1828800"/>
            <a:ext cx="1981200" cy="990600"/>
          </a:xfrm>
          <a:prstGeom prst="cloud">
            <a:avLst/>
          </a:prstGeom>
          <a:solidFill>
            <a:srgbClr val="FF66FF"/>
          </a:solidFill>
          <a:ln w="9525">
            <a:noFill/>
            <a:round/>
            <a:headEnd/>
            <a:tailEnd/>
          </a:ln>
        </p:spPr>
        <p:txBody>
          <a:bodyPr wrap="none" anchor="ctr"/>
          <a:lstStyle/>
          <a:p>
            <a:pPr algn="ctr" eaLnBrk="0" fontAlgn="auto" hangingPunct="0">
              <a:spcAft>
                <a:spcPts val="0"/>
              </a:spcAft>
              <a:defRPr/>
            </a:pPr>
            <a:r>
              <a:rPr lang="en-US" altLang="zh-CN" sz="2400" b="1" i="0" kern="0" dirty="0">
                <a:solidFill>
                  <a:srgbClr val="000000"/>
                </a:solidFill>
                <a:latin typeface="宋体" pitchFamily="2" charset="-122"/>
                <a:ea typeface="华文细黑" pitchFamily="2" charset="-122"/>
              </a:rPr>
              <a:t> </a:t>
            </a:r>
            <a:r>
              <a:rPr lang="zh-CN" altLang="en-US" sz="2400" b="1" i="0" kern="0" dirty="0">
                <a:solidFill>
                  <a:srgbClr val="000000"/>
                </a:solidFill>
                <a:latin typeface="宋体" pitchFamily="2" charset="-122"/>
                <a:ea typeface="华文细黑" pitchFamily="2" charset="-122"/>
              </a:rPr>
              <a:t>固体比热</a:t>
            </a:r>
            <a:r>
              <a:rPr kumimoji="0" lang="zh-CN" altLang="en-US" sz="2400" b="1" i="0" kern="0" dirty="0">
                <a:solidFill>
                  <a:srgbClr val="000000"/>
                </a:solidFill>
                <a:ea typeface="华文细黑" pitchFamily="2" charset="-122"/>
              </a:rPr>
              <a:t>效应</a:t>
            </a:r>
          </a:p>
        </p:txBody>
      </p:sp>
      <p:sp>
        <p:nvSpPr>
          <p:cNvPr id="14" name="Text Box 14"/>
          <p:cNvSpPr txBox="1">
            <a:spLocks noChangeArrowheads="1"/>
          </p:cNvSpPr>
          <p:nvPr/>
        </p:nvSpPr>
        <p:spPr bwMode="auto">
          <a:xfrm>
            <a:off x="7032625" y="5661026"/>
            <a:ext cx="1905000" cy="588963"/>
          </a:xfrm>
          <a:prstGeom prst="rect">
            <a:avLst/>
          </a:prstGeom>
          <a:noFill/>
          <a:ln w="9525">
            <a:solidFill>
              <a:srgbClr val="333399"/>
            </a:solidFill>
            <a:miter lim="800000"/>
            <a:headEnd/>
            <a:tailEnd/>
          </a:ln>
        </p:spPr>
        <p:txBody>
          <a:bodyPr>
            <a:spAutoFit/>
          </a:bodyPr>
          <a:lstStyle/>
          <a:p>
            <a:pPr algn="just" fontAlgn="auto">
              <a:spcBef>
                <a:spcPts val="0"/>
              </a:spcBef>
              <a:spcAft>
                <a:spcPts val="0"/>
              </a:spcAft>
              <a:defRPr/>
            </a:pPr>
            <a:r>
              <a:rPr lang="zh-CN" altLang="en-US" sz="3200" b="1" i="0" kern="0" dirty="0">
                <a:solidFill>
                  <a:srgbClr val="FF0066"/>
                </a:solidFill>
                <a:latin typeface="华文细黑" pitchFamily="2" charset="-122"/>
                <a:ea typeface="华文细黑" pitchFamily="2" charset="-122"/>
              </a:rPr>
              <a:t>量子力学</a:t>
            </a:r>
          </a:p>
        </p:txBody>
      </p:sp>
      <p:sp>
        <p:nvSpPr>
          <p:cNvPr id="15" name="Text Box 15"/>
          <p:cNvSpPr txBox="1">
            <a:spLocks noChangeArrowheads="1"/>
          </p:cNvSpPr>
          <p:nvPr/>
        </p:nvSpPr>
        <p:spPr bwMode="auto">
          <a:xfrm>
            <a:off x="2667000" y="5715001"/>
            <a:ext cx="2362200" cy="588963"/>
          </a:xfrm>
          <a:prstGeom prst="rect">
            <a:avLst/>
          </a:prstGeom>
          <a:noFill/>
          <a:ln w="9525">
            <a:solidFill>
              <a:srgbClr val="333399"/>
            </a:solidFill>
            <a:miter lim="800000"/>
            <a:headEnd/>
            <a:tailEnd/>
          </a:ln>
        </p:spPr>
        <p:txBody>
          <a:bodyPr>
            <a:spAutoFit/>
          </a:bodyPr>
          <a:lstStyle/>
          <a:p>
            <a:pPr algn="just" fontAlgn="auto">
              <a:spcBef>
                <a:spcPts val="0"/>
              </a:spcBef>
              <a:spcAft>
                <a:spcPts val="0"/>
              </a:spcAft>
              <a:defRPr/>
            </a:pPr>
            <a:r>
              <a:rPr lang="zh-CN" altLang="en-US" sz="3200" b="1" i="0" kern="0" dirty="0">
                <a:solidFill>
                  <a:srgbClr val="FF0066"/>
                </a:solidFill>
                <a:latin typeface="华文细黑" pitchFamily="2" charset="-122"/>
                <a:ea typeface="华文细黑" pitchFamily="2" charset="-122"/>
              </a:rPr>
              <a:t>狭义相对论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slide(fromBottom)">
                                      <p:cBhvr>
                                        <p:cTn id="42" dur="500"/>
                                        <p:tgtEl>
                                          <p:spTgt spid="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up)">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slide(fromBottom)">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nimBg="1" autoUpdateAnimBg="0"/>
      <p:bldP spid="10" grpId="0" animBg="1" autoUpdateAnimBg="0"/>
      <p:bldP spid="11" grpId="0" animBg="1" autoUpdateAnimBg="0"/>
      <p:bldP spid="12" grpId="0" animBg="1" autoUpdateAnimBg="0"/>
      <p:bldP spid="13" grpId="0" animBg="1" autoUpdateAnimBg="0"/>
      <p:bldP spid="14" grpId="0" animBg="1" autoUpdateAnimBg="0"/>
      <p:bldP spid="15"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a:xfrm>
            <a:off x="1828800" y="0"/>
            <a:ext cx="8534400" cy="762000"/>
          </a:xfrm>
          <a:prstGeom prst="rect">
            <a:avLst/>
          </a:prstGeom>
          <a:gradFill rotWithShape="1">
            <a:gsLst>
              <a:gs pos="0">
                <a:srgbClr val="FF00FF"/>
              </a:gs>
              <a:gs pos="50000">
                <a:schemeClr val="bg1"/>
              </a:gs>
              <a:gs pos="100000">
                <a:srgbClr val="FF00FF"/>
              </a:gs>
            </a:gsLst>
            <a:lin ang="5400000" scaled="1"/>
          </a:gradFill>
          <a:effectLst>
            <a:outerShdw dist="107763" dir="18900000" algn="ctr" rotWithShape="0">
              <a:srgbClr val="0000FF"/>
            </a:outerShdw>
          </a:effectLst>
        </p:spPr>
        <p:txBody>
          <a:bodyPr/>
          <a:lstStyle/>
          <a:p>
            <a:pPr algn="ctr">
              <a:defRPr/>
            </a:pPr>
            <a:r>
              <a:rPr lang="zh-CN" altLang="en-US" sz="4400" b="1" i="0" kern="0">
                <a:latin typeface="+mj-lt"/>
                <a:ea typeface="+mj-ea"/>
                <a:cs typeface="+mj-cs"/>
              </a:rPr>
              <a:t>五、新发现的意义与思想混乱</a:t>
            </a:r>
          </a:p>
        </p:txBody>
      </p:sp>
      <p:sp>
        <p:nvSpPr>
          <p:cNvPr id="3" name="Rectangle 3"/>
          <p:cNvSpPr txBox="1">
            <a:spLocks noChangeArrowheads="1"/>
          </p:cNvSpPr>
          <p:nvPr/>
        </p:nvSpPr>
        <p:spPr>
          <a:xfrm>
            <a:off x="1524000" y="838200"/>
            <a:ext cx="4495800" cy="5257800"/>
          </a:xfrm>
          <a:prstGeom prst="rect">
            <a:avLst/>
          </a:prstGeom>
        </p:spPr>
        <p:txBody>
          <a:bodyPr/>
          <a:lstStyle/>
          <a:p>
            <a:pPr marL="342900" indent="-342900">
              <a:spcBef>
                <a:spcPct val="20000"/>
              </a:spcBef>
              <a:buFontTx/>
              <a:buChar char="•"/>
              <a:defRPr/>
            </a:pPr>
            <a:r>
              <a:rPr lang="zh-CN" altLang="en-US" sz="2400" b="1" i="0" kern="0" dirty="0">
                <a:solidFill>
                  <a:srgbClr val="FF0066"/>
                </a:solidFill>
                <a:latin typeface="+mn-lt"/>
                <a:ea typeface="+mn-ea"/>
              </a:rPr>
              <a:t>系列新发现的意义</a:t>
            </a:r>
          </a:p>
          <a:p>
            <a:pPr marL="342900" indent="-342900">
              <a:spcBef>
                <a:spcPct val="20000"/>
              </a:spcBef>
              <a:buFontTx/>
              <a:buChar char="•"/>
              <a:defRPr/>
            </a:pPr>
            <a:r>
              <a:rPr lang="zh-CN" altLang="en-US" sz="2400" b="1" i="0" kern="0" dirty="0">
                <a:latin typeface="+mn-lt"/>
                <a:ea typeface="+mn-ea"/>
              </a:rPr>
              <a:t>  </a:t>
            </a:r>
            <a:r>
              <a:rPr lang="en-US" altLang="zh-CN" sz="2400" b="1" i="0" kern="0" dirty="0">
                <a:solidFill>
                  <a:srgbClr val="0000CC"/>
                </a:solidFill>
                <a:latin typeface="+mn-lt"/>
                <a:ea typeface="+mn-ea"/>
              </a:rPr>
              <a:t>1</a:t>
            </a:r>
            <a:r>
              <a:rPr lang="zh-CN" altLang="en-US" sz="2400" b="1" i="0" kern="0" dirty="0">
                <a:solidFill>
                  <a:srgbClr val="0000CC"/>
                </a:solidFill>
                <a:latin typeface="+mn-lt"/>
                <a:ea typeface="+mn-ea"/>
              </a:rPr>
              <a:t>、破除了物理学已经达到了“绝对真理”的思想，敞开了通往微观高速领域的大门，发现了物理学发展的生长点；</a:t>
            </a:r>
          </a:p>
          <a:p>
            <a:pPr marL="342900" indent="-342900">
              <a:spcBef>
                <a:spcPct val="20000"/>
              </a:spcBef>
              <a:buFontTx/>
              <a:buChar char="•"/>
              <a:defRPr/>
            </a:pPr>
            <a:r>
              <a:rPr lang="zh-CN" altLang="en-US" sz="2400" b="1" i="0" kern="0" dirty="0">
                <a:latin typeface="+mn-lt"/>
                <a:ea typeface="+mn-ea"/>
              </a:rPr>
              <a:t>  </a:t>
            </a:r>
            <a:r>
              <a:rPr lang="en-US" altLang="zh-CN" sz="2400" b="1" i="0" kern="0" dirty="0">
                <a:latin typeface="+mn-lt"/>
                <a:ea typeface="+mn-ea"/>
              </a:rPr>
              <a:t>2</a:t>
            </a:r>
            <a:r>
              <a:rPr lang="zh-CN" altLang="en-US" sz="2400" b="1" i="0" kern="0" dirty="0">
                <a:latin typeface="+mn-lt"/>
                <a:ea typeface="+mn-ea"/>
              </a:rPr>
              <a:t>、暴露了经典物理学的局限性，冲击和动摇了一系列基本概念和基本规律，如质量、能量等，揭开物理学革命序幕。</a:t>
            </a:r>
          </a:p>
          <a:p>
            <a:pPr marL="342900" indent="-342900">
              <a:spcBef>
                <a:spcPct val="20000"/>
              </a:spcBef>
              <a:buFontTx/>
              <a:buChar char="•"/>
              <a:defRPr/>
            </a:pPr>
            <a:r>
              <a:rPr lang="zh-CN" altLang="en-US" sz="2400" b="1" i="0" kern="0" dirty="0">
                <a:solidFill>
                  <a:srgbClr val="C00000"/>
                </a:solidFill>
                <a:latin typeface="+mn-lt"/>
                <a:ea typeface="+mn-ea"/>
              </a:rPr>
              <a:t>  </a:t>
            </a:r>
            <a:r>
              <a:rPr lang="en-US" altLang="zh-CN" sz="2400" b="1" i="0" kern="0" dirty="0">
                <a:solidFill>
                  <a:srgbClr val="C00000"/>
                </a:solidFill>
                <a:latin typeface="+mn-lt"/>
                <a:ea typeface="+mn-ea"/>
              </a:rPr>
              <a:t>3</a:t>
            </a:r>
            <a:r>
              <a:rPr lang="zh-CN" altLang="en-US" sz="2400" b="1" i="0" kern="0" dirty="0">
                <a:solidFill>
                  <a:srgbClr val="C00000"/>
                </a:solidFill>
                <a:latin typeface="+mn-lt"/>
                <a:ea typeface="+mn-ea"/>
              </a:rPr>
              <a:t>、给当时占统治地位的形而上学机械论以巨大打击，证实和丰富了辨证唯物主义哲学。</a:t>
            </a:r>
          </a:p>
        </p:txBody>
      </p:sp>
      <p:sp>
        <p:nvSpPr>
          <p:cNvPr id="4" name="Rectangle 4"/>
          <p:cNvSpPr txBox="1">
            <a:spLocks noChangeArrowheads="1"/>
          </p:cNvSpPr>
          <p:nvPr/>
        </p:nvSpPr>
        <p:spPr>
          <a:xfrm>
            <a:off x="5943600" y="990600"/>
            <a:ext cx="4343400" cy="5486400"/>
          </a:xfrm>
          <a:prstGeom prst="rect">
            <a:avLst/>
          </a:prstGeom>
        </p:spPr>
        <p:txBody>
          <a:bodyPr/>
          <a:lstStyle/>
          <a:p>
            <a:pPr marL="342900" indent="-342900">
              <a:spcBef>
                <a:spcPct val="20000"/>
              </a:spcBef>
              <a:buFontTx/>
              <a:buChar char="•"/>
              <a:defRPr/>
            </a:pPr>
            <a:r>
              <a:rPr lang="zh-CN" altLang="en-US" sz="2400" b="1" i="0" kern="0" dirty="0">
                <a:solidFill>
                  <a:srgbClr val="FF0066"/>
                </a:solidFill>
                <a:latin typeface="+mn-lt"/>
                <a:ea typeface="+mn-ea"/>
              </a:rPr>
              <a:t>思想上的混乱</a:t>
            </a:r>
          </a:p>
          <a:p>
            <a:pPr marL="342900" indent="-342900">
              <a:spcBef>
                <a:spcPct val="20000"/>
              </a:spcBef>
              <a:buFontTx/>
              <a:buChar char="•"/>
              <a:defRPr/>
            </a:pPr>
            <a:r>
              <a:rPr lang="zh-CN" altLang="en-US" sz="2400" b="1" i="0" kern="0" dirty="0">
                <a:solidFill>
                  <a:srgbClr val="6600CC"/>
                </a:solidFill>
                <a:latin typeface="+mn-lt"/>
                <a:ea typeface="+mn-ea"/>
              </a:rPr>
              <a:t>洛伦兹用</a:t>
            </a:r>
            <a:r>
              <a:rPr lang="en-US" altLang="zh-CN" sz="2400" b="1" i="0" kern="0" dirty="0">
                <a:solidFill>
                  <a:srgbClr val="6600CC"/>
                </a:solidFill>
                <a:latin typeface="+mn-lt"/>
                <a:ea typeface="+mn-ea"/>
              </a:rPr>
              <a:t>11</a:t>
            </a:r>
            <a:r>
              <a:rPr lang="zh-CN" altLang="en-US" sz="2400" b="1" i="0" kern="0" dirty="0">
                <a:solidFill>
                  <a:srgbClr val="6600CC"/>
                </a:solidFill>
                <a:latin typeface="+mn-lt"/>
                <a:ea typeface="+mn-ea"/>
              </a:rPr>
              <a:t>个假设解释“以太漂移”的零结果，仍不能自圆其说，哀叹道：“在今天，人们提出了与昨天完全相反的主张，就无所谓真理的标准了，我真后悔没有在这些矛盾出现的五年前死去。”</a:t>
            </a:r>
          </a:p>
          <a:p>
            <a:pPr marL="342900" indent="-342900">
              <a:spcBef>
                <a:spcPct val="20000"/>
              </a:spcBef>
              <a:buFontTx/>
              <a:buChar char="•"/>
              <a:defRPr/>
            </a:pPr>
            <a:r>
              <a:rPr lang="zh-CN" altLang="en-US" sz="2400" b="1" i="0" kern="0" dirty="0">
                <a:latin typeface="+mn-lt"/>
                <a:ea typeface="+mn-ea"/>
              </a:rPr>
              <a:t>路</a:t>
            </a:r>
            <a:r>
              <a:rPr lang="en-US" altLang="zh-CN" sz="2400" b="1" i="0" kern="0" dirty="0">
                <a:latin typeface="+mn-lt"/>
                <a:ea typeface="+mn-ea"/>
              </a:rPr>
              <a:t>·</a:t>
            </a:r>
            <a:r>
              <a:rPr lang="zh-CN" altLang="en-US" sz="2400" b="1" i="0" kern="0" dirty="0">
                <a:latin typeface="+mn-lt"/>
                <a:ea typeface="+mn-ea"/>
              </a:rPr>
              <a:t>乌尔维格：“原子非物质化了，物质消失了。”“与其说电的理论，不如说是物质的理论，新体系直接用电代替了物质。”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left)">
                                      <p:cBhvr>
                                        <p:cTn id="23" dur="500"/>
                                        <p:tgtEl>
                                          <p:spTgt spid="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left)">
                                      <p:cBhvr>
                                        <p:cTn id="28" dur="500"/>
                                        <p:tgtEl>
                                          <p:spTgt spid="3">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barn(outVertical)">
                                      <p:cBhvr>
                                        <p:cTn id="33" dur="500"/>
                                        <p:tgtEl>
                                          <p:spTgt spid="4">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barn(outVertical)">
                                      <p:cBhvr>
                                        <p:cTn id="38" dur="500"/>
                                        <p:tgtEl>
                                          <p:spTgt spid="4">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animEffect transition="in" filter="barn(outVertical)">
                                      <p:cBhvr>
                                        <p:cTn id="4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2"/>
          <p:cNvSpPr txBox="1">
            <a:spLocks noChangeArrowheads="1"/>
          </p:cNvSpPr>
          <p:nvPr/>
        </p:nvSpPr>
        <p:spPr bwMode="auto">
          <a:xfrm>
            <a:off x="2057400" y="152400"/>
            <a:ext cx="8027988" cy="1143000"/>
          </a:xfrm>
          <a:prstGeom prst="rect">
            <a:avLst/>
          </a:prstGeom>
          <a:noFill/>
          <a:ln w="9525">
            <a:noFill/>
            <a:miter lim="800000"/>
            <a:headEnd/>
            <a:tailEnd/>
          </a:ln>
        </p:spPr>
        <p:txBody>
          <a:bodyPr anchor="ctr"/>
          <a:lstStyle/>
          <a:p>
            <a:pPr algn="ctr">
              <a:defRPr/>
            </a:pPr>
            <a:r>
              <a:rPr lang="zh-CN" altLang="en-US" sz="2800" b="1" i="0" kern="0" dirty="0">
                <a:solidFill>
                  <a:srgbClr val="3366FF"/>
                </a:solidFill>
                <a:latin typeface="Times New Roman"/>
                <a:ea typeface="宋体"/>
                <a:cs typeface="+mj-cs"/>
              </a:rPr>
              <a:t>   六</a:t>
            </a:r>
            <a:r>
              <a:rPr lang="en-US" altLang="zh-CN" sz="2800" b="1" i="0" kern="0" dirty="0">
                <a:solidFill>
                  <a:srgbClr val="3366FF"/>
                </a:solidFill>
                <a:latin typeface="Times New Roman"/>
                <a:ea typeface="宋体"/>
                <a:cs typeface="+mj-cs"/>
              </a:rPr>
              <a:t>.  </a:t>
            </a:r>
            <a:r>
              <a:rPr lang="zh-CN" altLang="en-US" sz="2800" b="1" i="0" kern="0" dirty="0">
                <a:solidFill>
                  <a:srgbClr val="3366FF"/>
                </a:solidFill>
                <a:latin typeface="Times New Roman"/>
                <a:ea typeface="宋体"/>
                <a:cs typeface="+mj-cs"/>
              </a:rPr>
              <a:t>量子力学发展简史</a:t>
            </a:r>
          </a:p>
        </p:txBody>
      </p:sp>
      <p:sp>
        <p:nvSpPr>
          <p:cNvPr id="14" name="Rectangle 3"/>
          <p:cNvSpPr>
            <a:spLocks noChangeArrowheads="1"/>
          </p:cNvSpPr>
          <p:nvPr/>
        </p:nvSpPr>
        <p:spPr bwMode="auto">
          <a:xfrm>
            <a:off x="2011364" y="1214438"/>
            <a:ext cx="8656637" cy="5181600"/>
          </a:xfrm>
          <a:prstGeom prst="rect">
            <a:avLst/>
          </a:prstGeom>
          <a:gradFill rotWithShape="0">
            <a:gsLst>
              <a:gs pos="0">
                <a:srgbClr val="F9E695"/>
              </a:gs>
              <a:gs pos="50000">
                <a:srgbClr val="FFCCFF"/>
              </a:gs>
              <a:gs pos="100000">
                <a:srgbClr val="F9E695"/>
              </a:gs>
            </a:gsLst>
            <a:lin ang="2700000" scaled="1"/>
          </a:gradFill>
          <a:ln w="9525">
            <a:solidFill>
              <a:srgbClr val="FF33CC"/>
            </a:solidFill>
            <a:miter lim="800000"/>
            <a:headEnd/>
            <a:tailEnd/>
          </a:ln>
        </p:spPr>
        <p:txBody>
          <a:bodyPr wrap="none" lIns="90000" tIns="46800" rIns="90000" bIns="46800" anchor="ctr"/>
          <a:lstStyle/>
          <a:p>
            <a:pPr fontAlgn="auto">
              <a:spcBef>
                <a:spcPts val="0"/>
              </a:spcBef>
              <a:spcAft>
                <a:spcPts val="0"/>
              </a:spcAft>
              <a:defRPr/>
            </a:pPr>
            <a:endParaRPr kumimoji="0" lang="zh-CN" altLang="en-US" sz="2800" i="0" kern="0">
              <a:solidFill>
                <a:sysClr val="windowText" lastClr="000000"/>
              </a:solidFill>
            </a:endParaRPr>
          </a:p>
        </p:txBody>
      </p:sp>
      <p:sp>
        <p:nvSpPr>
          <p:cNvPr id="15" name="Text Box 4"/>
          <p:cNvSpPr txBox="1">
            <a:spLocks noChangeArrowheads="1"/>
          </p:cNvSpPr>
          <p:nvPr/>
        </p:nvSpPr>
        <p:spPr bwMode="auto">
          <a:xfrm>
            <a:off x="2514601" y="1371601"/>
            <a:ext cx="7153275" cy="523875"/>
          </a:xfrm>
          <a:prstGeom prst="rect">
            <a:avLst/>
          </a:prstGeom>
          <a:noFill/>
          <a:ln w="9525">
            <a:noFill/>
            <a:miter lim="800000"/>
            <a:headEnd/>
            <a:tailEnd/>
          </a:ln>
        </p:spPr>
        <p:txBody>
          <a:bodyPr>
            <a:spAutoFit/>
          </a:bodyPr>
          <a:lstStyle/>
          <a:p>
            <a:pPr eaLnBrk="0" fontAlgn="auto" hangingPunct="0">
              <a:spcBef>
                <a:spcPct val="50000"/>
              </a:spcBef>
              <a:spcAft>
                <a:spcPts val="0"/>
              </a:spcAft>
              <a:defRPr/>
            </a:pPr>
            <a:r>
              <a:rPr kumimoji="0" lang="zh-CN" altLang="en-US" sz="2800" b="1" i="0" kern="0" dirty="0">
                <a:solidFill>
                  <a:sysClr val="windowText" lastClr="000000"/>
                </a:solidFill>
              </a:rPr>
              <a:t>1896年        </a:t>
            </a:r>
            <a:r>
              <a:rPr kumimoji="0" lang="zh-CN" altLang="en-US" sz="2800" b="1" i="0" kern="0" dirty="0">
                <a:solidFill>
                  <a:srgbClr val="6600CC"/>
                </a:solidFill>
              </a:rPr>
              <a:t>气体放电管，发现阴极射线。</a:t>
            </a:r>
          </a:p>
        </p:txBody>
      </p:sp>
      <p:sp>
        <p:nvSpPr>
          <p:cNvPr id="16" name="Text Box 5"/>
          <p:cNvSpPr txBox="1">
            <a:spLocks noChangeArrowheads="1"/>
          </p:cNvSpPr>
          <p:nvPr/>
        </p:nvSpPr>
        <p:spPr bwMode="auto">
          <a:xfrm>
            <a:off x="2514601" y="2057401"/>
            <a:ext cx="7318375" cy="1082675"/>
          </a:xfrm>
          <a:prstGeom prst="rect">
            <a:avLst/>
          </a:prstGeom>
          <a:noFill/>
          <a:ln w="9525">
            <a:noFill/>
            <a:miter lim="800000"/>
            <a:headEnd/>
            <a:tailEnd/>
          </a:ln>
        </p:spPr>
        <p:txBody>
          <a:bodyPr>
            <a:spAutoFit/>
          </a:bodyPr>
          <a:lstStyle/>
          <a:p>
            <a:pPr eaLnBrk="0" fontAlgn="auto" hangingPunct="0">
              <a:spcBef>
                <a:spcPct val="50000"/>
              </a:spcBef>
              <a:spcAft>
                <a:spcPts val="0"/>
              </a:spcAft>
              <a:defRPr/>
            </a:pPr>
            <a:r>
              <a:rPr kumimoji="0" lang="zh-CN" altLang="en-US" sz="2800" b="1" i="0" kern="0" dirty="0">
                <a:solidFill>
                  <a:sysClr val="windowText" lastClr="000000"/>
                </a:solidFill>
              </a:rPr>
              <a:t>1897年        </a:t>
            </a:r>
            <a:r>
              <a:rPr kumimoji="0" lang="en-US" altLang="zh-CN" sz="2800" b="1" i="0" kern="0" dirty="0">
                <a:solidFill>
                  <a:srgbClr val="C00000"/>
                </a:solidFill>
              </a:rPr>
              <a:t>J.J. Thomson   </a:t>
            </a:r>
            <a:r>
              <a:rPr kumimoji="0" lang="zh-CN" altLang="en-US" sz="2800" b="1" i="0" kern="0" dirty="0">
                <a:solidFill>
                  <a:srgbClr val="C00000"/>
                </a:solidFill>
              </a:rPr>
              <a:t>通过测定荷质比，</a:t>
            </a:r>
          </a:p>
          <a:p>
            <a:pPr eaLnBrk="0" fontAlgn="auto" hangingPunct="0">
              <a:lnSpc>
                <a:spcPct val="130000"/>
              </a:lnSpc>
              <a:spcBef>
                <a:spcPts val="0"/>
              </a:spcBef>
              <a:spcAft>
                <a:spcPts val="0"/>
              </a:spcAft>
              <a:defRPr/>
            </a:pPr>
            <a:r>
              <a:rPr kumimoji="0" lang="zh-CN" altLang="en-US" sz="2800" b="1" i="0" kern="0" dirty="0">
                <a:solidFill>
                  <a:srgbClr val="C00000"/>
                </a:solidFill>
              </a:rPr>
              <a:t>                       确定了电子的存在。</a:t>
            </a:r>
          </a:p>
        </p:txBody>
      </p:sp>
      <p:sp>
        <p:nvSpPr>
          <p:cNvPr id="17" name="Text Box 6"/>
          <p:cNvSpPr txBox="1">
            <a:spLocks noChangeArrowheads="1"/>
          </p:cNvSpPr>
          <p:nvPr/>
        </p:nvSpPr>
        <p:spPr bwMode="auto">
          <a:xfrm>
            <a:off x="2514600" y="3200400"/>
            <a:ext cx="7296150" cy="1212640"/>
          </a:xfrm>
          <a:prstGeom prst="rect">
            <a:avLst/>
          </a:prstGeom>
          <a:noFill/>
          <a:ln w="9525">
            <a:noFill/>
            <a:miter lim="800000"/>
            <a:headEnd/>
            <a:tailEnd/>
          </a:ln>
        </p:spPr>
        <p:txBody>
          <a:bodyPr>
            <a:spAutoFit/>
          </a:bodyPr>
          <a:lstStyle/>
          <a:p>
            <a:pPr eaLnBrk="0" fontAlgn="auto" hangingPunct="0">
              <a:lnSpc>
                <a:spcPct val="130000"/>
              </a:lnSpc>
              <a:spcBef>
                <a:spcPts val="0"/>
              </a:spcBef>
              <a:spcAft>
                <a:spcPts val="0"/>
              </a:spcAft>
              <a:defRPr/>
            </a:pPr>
            <a:r>
              <a:rPr kumimoji="0" lang="zh-CN" altLang="en-US" sz="2800" b="1" i="0" kern="0" dirty="0">
                <a:solidFill>
                  <a:sysClr val="windowText" lastClr="000000"/>
                </a:solidFill>
              </a:rPr>
              <a:t>1900</a:t>
            </a:r>
            <a:r>
              <a:rPr kumimoji="0" lang="zh-CN" altLang="en-US" sz="2800" b="1" i="0" kern="0" dirty="0">
                <a:solidFill>
                  <a:srgbClr val="0000CC"/>
                </a:solidFill>
              </a:rPr>
              <a:t>年        </a:t>
            </a:r>
            <a:r>
              <a:rPr kumimoji="0" lang="en-US" altLang="zh-CN" sz="2800" b="1" i="0" kern="0" dirty="0" err="1">
                <a:solidFill>
                  <a:srgbClr val="0000CC"/>
                </a:solidFill>
              </a:rPr>
              <a:t>M.Planck</a:t>
            </a:r>
            <a:r>
              <a:rPr kumimoji="0" lang="en-US" altLang="zh-CN" sz="2800" b="1" i="0" kern="0" dirty="0">
                <a:solidFill>
                  <a:srgbClr val="0000CC"/>
                </a:solidFill>
              </a:rPr>
              <a:t>     </a:t>
            </a:r>
            <a:r>
              <a:rPr kumimoji="0" lang="zh-CN" altLang="en-US" sz="2800" b="1" i="0" kern="0" dirty="0">
                <a:solidFill>
                  <a:srgbClr val="0000CC"/>
                </a:solidFill>
              </a:rPr>
              <a:t>提出了量子化假说，	            成功地解释了黑体辐射问题。</a:t>
            </a:r>
          </a:p>
        </p:txBody>
      </p:sp>
      <p:sp>
        <p:nvSpPr>
          <p:cNvPr id="18" name="Text Box 7"/>
          <p:cNvSpPr txBox="1">
            <a:spLocks noChangeArrowheads="1"/>
          </p:cNvSpPr>
          <p:nvPr/>
        </p:nvSpPr>
        <p:spPr bwMode="auto">
          <a:xfrm>
            <a:off x="2514600" y="4419600"/>
            <a:ext cx="7939088" cy="2095500"/>
          </a:xfrm>
          <a:prstGeom prst="rect">
            <a:avLst/>
          </a:prstGeom>
          <a:noFill/>
          <a:ln w="9525">
            <a:noFill/>
            <a:miter lim="800000"/>
            <a:headEnd/>
            <a:tailEnd/>
          </a:ln>
        </p:spPr>
        <p:txBody>
          <a:bodyPr>
            <a:spAutoFit/>
          </a:bodyPr>
          <a:lstStyle/>
          <a:p>
            <a:pPr eaLnBrk="0" fontAlgn="auto" hangingPunct="0">
              <a:lnSpc>
                <a:spcPct val="130000"/>
              </a:lnSpc>
              <a:spcBef>
                <a:spcPts val="0"/>
              </a:spcBef>
              <a:spcAft>
                <a:spcPts val="0"/>
              </a:spcAft>
              <a:defRPr/>
            </a:pPr>
            <a:r>
              <a:rPr kumimoji="0" lang="zh-CN" altLang="en-US" sz="2800" b="1" i="0" kern="0" dirty="0">
                <a:solidFill>
                  <a:sysClr val="windowText" lastClr="000000"/>
                </a:solidFill>
              </a:rPr>
              <a:t>1905年        </a:t>
            </a:r>
            <a:r>
              <a:rPr kumimoji="0" lang="en-US" altLang="zh-CN" sz="2800" b="1" i="0" kern="0" dirty="0" err="1">
                <a:solidFill>
                  <a:srgbClr val="0070C0"/>
                </a:solidFill>
              </a:rPr>
              <a:t>A.Einstein</a:t>
            </a:r>
            <a:r>
              <a:rPr kumimoji="0" lang="en-US" altLang="zh-CN" sz="2800" b="1" i="0" kern="0" dirty="0">
                <a:solidFill>
                  <a:srgbClr val="0070C0"/>
                </a:solidFill>
              </a:rPr>
              <a:t>  </a:t>
            </a:r>
            <a:r>
              <a:rPr kumimoji="0" lang="zh-CN" altLang="en-US" sz="2800" b="1" i="0" kern="0" dirty="0">
                <a:solidFill>
                  <a:srgbClr val="0070C0"/>
                </a:solidFill>
              </a:rPr>
              <a:t>将量子化概念明确为光子	           的概念，并解释了光电效应。</a:t>
            </a:r>
          </a:p>
          <a:p>
            <a:pPr eaLnBrk="0" fontAlgn="auto" hangingPunct="0">
              <a:lnSpc>
                <a:spcPct val="130000"/>
              </a:lnSpc>
              <a:spcBef>
                <a:spcPct val="75000"/>
              </a:spcBef>
              <a:spcAft>
                <a:spcPts val="0"/>
              </a:spcAft>
              <a:defRPr/>
            </a:pPr>
            <a:r>
              <a:rPr kumimoji="0" lang="zh-CN" altLang="en-US" sz="2800" b="1" i="0" kern="0" dirty="0">
                <a:solidFill>
                  <a:sysClr val="windowText" lastClr="000000"/>
                </a:solidFill>
              </a:rPr>
              <a:t>	        </a:t>
            </a:r>
            <a:r>
              <a:rPr kumimoji="0" lang="zh-CN" altLang="en-US" sz="2800" b="1" i="0" kern="0" dirty="0">
                <a:solidFill>
                  <a:srgbClr val="FF00FF"/>
                </a:solidFill>
              </a:rPr>
              <a:t>同年创立了狭义相对论。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ppt_x"/>
                                          </p:val>
                                        </p:tav>
                                        <p:tav tm="100000">
                                          <p:val>
                                            <p:strVal val="#ppt_x"/>
                                          </p:val>
                                        </p:tav>
                                      </p:tavLst>
                                    </p:anim>
                                    <p:anim calcmode="lin" valueType="num">
                                      <p:cBhvr additive="base">
                                        <p:cTn id="3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nimBg="1"/>
      <p:bldP spid="15" grpId="0" autoUpdateAnimBg="0"/>
      <p:bldP spid="16" grpId="0" autoUpdateAnimBg="0"/>
      <p:bldP spid="17" grpId="0" autoUpdateAnimBg="0"/>
      <p:bldP spid="1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2"/>
          <p:cNvSpPr>
            <a:spLocks noChangeArrowheads="1"/>
          </p:cNvSpPr>
          <p:nvPr/>
        </p:nvSpPr>
        <p:spPr bwMode="auto">
          <a:xfrm>
            <a:off x="1524000" y="428626"/>
            <a:ext cx="8858250" cy="5572125"/>
          </a:xfrm>
          <a:prstGeom prst="rect">
            <a:avLst/>
          </a:prstGeom>
          <a:gradFill rotWithShape="0">
            <a:gsLst>
              <a:gs pos="0">
                <a:srgbClr val="F9E695"/>
              </a:gs>
              <a:gs pos="50000">
                <a:srgbClr val="FFCCFF"/>
              </a:gs>
              <a:gs pos="100000">
                <a:srgbClr val="F9E695"/>
              </a:gs>
            </a:gsLst>
            <a:lin ang="2700000" scaled="1"/>
          </a:gradFill>
          <a:ln w="9525">
            <a:solidFill>
              <a:srgbClr val="FF33CC"/>
            </a:solidFill>
            <a:miter lim="800000"/>
            <a:headEnd/>
            <a:tailEnd/>
          </a:ln>
        </p:spPr>
        <p:txBody>
          <a:bodyPr wrap="none" lIns="90000" tIns="46800" rIns="90000" bIns="46800" anchor="ctr"/>
          <a:lstStyle/>
          <a:p>
            <a:pPr algn="ctr" eaLnBrk="0" fontAlgn="auto" hangingPunct="0">
              <a:lnSpc>
                <a:spcPct val="130000"/>
              </a:lnSpc>
              <a:spcBef>
                <a:spcPct val="50000"/>
              </a:spcBef>
              <a:spcAft>
                <a:spcPts val="0"/>
              </a:spcAft>
              <a:defRPr/>
            </a:pPr>
            <a:endParaRPr kumimoji="0" lang="zh-CN" altLang="en-US" sz="2800" b="1" i="0" kern="0" dirty="0">
              <a:solidFill>
                <a:sysClr val="windowText" lastClr="000000"/>
              </a:solidFill>
            </a:endParaRPr>
          </a:p>
        </p:txBody>
      </p:sp>
      <p:sp>
        <p:nvSpPr>
          <p:cNvPr id="14" name="Text Box 3"/>
          <p:cNvSpPr txBox="1">
            <a:spLocks noChangeArrowheads="1"/>
          </p:cNvSpPr>
          <p:nvPr/>
        </p:nvSpPr>
        <p:spPr bwMode="auto">
          <a:xfrm>
            <a:off x="2514600" y="5257801"/>
            <a:ext cx="8153400" cy="523875"/>
          </a:xfrm>
          <a:prstGeom prst="rect">
            <a:avLst/>
          </a:prstGeom>
          <a:noFill/>
          <a:ln w="9525">
            <a:noFill/>
            <a:miter lim="800000"/>
            <a:headEnd/>
            <a:tailEnd/>
          </a:ln>
        </p:spPr>
        <p:txBody>
          <a:bodyPr>
            <a:spAutoFit/>
          </a:bodyPr>
          <a:lstStyle/>
          <a:p>
            <a:pPr eaLnBrk="0" fontAlgn="auto" hangingPunct="0">
              <a:spcBef>
                <a:spcPct val="50000"/>
              </a:spcBef>
              <a:spcAft>
                <a:spcPts val="0"/>
              </a:spcAft>
              <a:defRPr/>
            </a:pPr>
            <a:r>
              <a:rPr kumimoji="0" lang="zh-CN" altLang="en-US" sz="2800" b="1" i="0" kern="0" dirty="0">
                <a:solidFill>
                  <a:sysClr val="windowText" lastClr="000000"/>
                </a:solidFill>
              </a:rPr>
              <a:t>1924年        </a:t>
            </a:r>
            <a:r>
              <a:rPr kumimoji="0" lang="en-US" altLang="zh-CN" sz="2800" b="1" i="0" kern="0" dirty="0">
                <a:solidFill>
                  <a:srgbClr val="0000CC"/>
                </a:solidFill>
              </a:rPr>
              <a:t>L.de </a:t>
            </a:r>
            <a:r>
              <a:rPr kumimoji="0" lang="en-US" altLang="zh-CN" sz="2800" b="1" i="0" kern="0" dirty="0" err="1">
                <a:solidFill>
                  <a:srgbClr val="0000CC"/>
                </a:solidFill>
              </a:rPr>
              <a:t>Br</a:t>
            </a:r>
            <a:r>
              <a:rPr kumimoji="0" lang="en-US" altLang="zh-CN" sz="2800" b="1" i="0" kern="0" dirty="0" err="1">
                <a:solidFill>
                  <a:srgbClr val="0000CC"/>
                </a:solidFill>
                <a:cs typeface="Times New Roman" pitchFamily="18" charset="0"/>
              </a:rPr>
              <a:t>öglie</a:t>
            </a:r>
            <a:r>
              <a:rPr kumimoji="0" lang="en-US" altLang="zh-CN" sz="2800" b="1" i="0" kern="0" dirty="0">
                <a:solidFill>
                  <a:srgbClr val="0000CC"/>
                </a:solidFill>
                <a:cs typeface="Times New Roman" pitchFamily="18" charset="0"/>
              </a:rPr>
              <a:t>  </a:t>
            </a:r>
            <a:r>
              <a:rPr kumimoji="0" lang="zh-CN" altLang="en-US" sz="2800" b="1" i="0" kern="0" dirty="0">
                <a:solidFill>
                  <a:srgbClr val="0000CC"/>
                </a:solidFill>
              </a:rPr>
              <a:t>提出了</a:t>
            </a:r>
            <a:r>
              <a:rPr kumimoji="0" lang="zh-CN" altLang="en-US" sz="2800" b="1" i="0" kern="0" dirty="0">
                <a:solidFill>
                  <a:srgbClr val="0000CC"/>
                </a:solidFill>
                <a:cs typeface="Times New Roman" pitchFamily="18" charset="0"/>
              </a:rPr>
              <a:t>“</a:t>
            </a:r>
            <a:r>
              <a:rPr kumimoji="0" lang="zh-CN" altLang="en-US" sz="2800" b="1" i="0" kern="0" dirty="0">
                <a:solidFill>
                  <a:srgbClr val="0000CC"/>
                </a:solidFill>
              </a:rPr>
              <a:t>物质波</a:t>
            </a:r>
            <a:r>
              <a:rPr kumimoji="0" lang="zh-CN" altLang="en-US" sz="2800" b="1" i="0" kern="0" dirty="0">
                <a:solidFill>
                  <a:srgbClr val="0000CC"/>
                </a:solidFill>
                <a:cs typeface="Times New Roman" pitchFamily="18" charset="0"/>
              </a:rPr>
              <a:t>”</a:t>
            </a:r>
            <a:r>
              <a:rPr kumimoji="0" lang="zh-CN" altLang="en-US" sz="2800" b="1" i="0" kern="0" dirty="0">
                <a:solidFill>
                  <a:srgbClr val="0000CC"/>
                </a:solidFill>
              </a:rPr>
              <a:t>思想。</a:t>
            </a:r>
          </a:p>
        </p:txBody>
      </p:sp>
      <p:sp>
        <p:nvSpPr>
          <p:cNvPr id="15" name="Text Box 4"/>
          <p:cNvSpPr txBox="1">
            <a:spLocks noChangeArrowheads="1"/>
          </p:cNvSpPr>
          <p:nvPr/>
        </p:nvSpPr>
        <p:spPr bwMode="auto">
          <a:xfrm>
            <a:off x="2381251" y="1676400"/>
            <a:ext cx="7858125" cy="2203450"/>
          </a:xfrm>
          <a:prstGeom prst="rect">
            <a:avLst/>
          </a:prstGeom>
          <a:noFill/>
          <a:ln w="9525">
            <a:noFill/>
            <a:miter lim="800000"/>
            <a:headEnd/>
            <a:tailEnd/>
          </a:ln>
        </p:spPr>
        <p:txBody>
          <a:bodyPr>
            <a:spAutoFit/>
          </a:bodyPr>
          <a:lstStyle/>
          <a:p>
            <a:pPr algn="ctr" eaLnBrk="0" fontAlgn="auto" hangingPunct="0">
              <a:lnSpc>
                <a:spcPct val="130000"/>
              </a:lnSpc>
              <a:spcBef>
                <a:spcPct val="50000"/>
              </a:spcBef>
              <a:spcAft>
                <a:spcPts val="0"/>
              </a:spcAft>
              <a:defRPr/>
            </a:pPr>
            <a:r>
              <a:rPr kumimoji="0" lang="zh-CN" altLang="en-US" sz="2800" b="1" i="0" kern="0" dirty="0">
                <a:solidFill>
                  <a:sysClr val="windowText" lastClr="000000"/>
                </a:solidFill>
              </a:rPr>
              <a:t>1913年    </a:t>
            </a:r>
            <a:r>
              <a:rPr kumimoji="0" lang="en-US" altLang="zh-CN" sz="2800" b="1" i="0" kern="0" dirty="0" err="1">
                <a:solidFill>
                  <a:srgbClr val="6600CC"/>
                </a:solidFill>
              </a:rPr>
              <a:t>N.Bohr</a:t>
            </a:r>
            <a:r>
              <a:rPr kumimoji="0" lang="en-US" altLang="zh-CN" sz="2800" b="1" i="0" kern="0" dirty="0">
                <a:solidFill>
                  <a:srgbClr val="6600CC"/>
                </a:solidFill>
              </a:rPr>
              <a:t>   </a:t>
            </a:r>
            <a:r>
              <a:rPr kumimoji="0" lang="zh-CN" altLang="en-US" sz="2800" b="1" i="0" kern="0" dirty="0">
                <a:solidFill>
                  <a:srgbClr val="6600CC"/>
                </a:solidFill>
              </a:rPr>
              <a:t>提出了氢和类氢原子结构模型</a:t>
            </a:r>
            <a:endParaRPr kumimoji="0" lang="en-US" altLang="zh-CN" sz="2800" b="1" i="0" kern="0" dirty="0">
              <a:solidFill>
                <a:srgbClr val="6600CC"/>
              </a:solidFill>
            </a:endParaRPr>
          </a:p>
          <a:p>
            <a:pPr algn="ctr" eaLnBrk="0" fontAlgn="auto" hangingPunct="0">
              <a:lnSpc>
                <a:spcPct val="130000"/>
              </a:lnSpc>
              <a:spcBef>
                <a:spcPct val="50000"/>
              </a:spcBef>
              <a:spcAft>
                <a:spcPts val="0"/>
              </a:spcAft>
              <a:defRPr/>
            </a:pPr>
            <a:endParaRPr kumimoji="0" lang="en-US" altLang="zh-CN" sz="2800" b="1" i="0" kern="0" dirty="0">
              <a:solidFill>
                <a:sysClr val="windowText" lastClr="000000"/>
              </a:solidFill>
            </a:endParaRPr>
          </a:p>
          <a:p>
            <a:pPr algn="ctr" eaLnBrk="0" fontAlgn="auto" hangingPunct="0">
              <a:lnSpc>
                <a:spcPct val="130000"/>
              </a:lnSpc>
              <a:spcBef>
                <a:spcPct val="50000"/>
              </a:spcBef>
              <a:spcAft>
                <a:spcPts val="0"/>
              </a:spcAft>
              <a:defRPr/>
            </a:pPr>
            <a:endParaRPr kumimoji="0" lang="zh-CN" altLang="en-US" sz="2800" b="1" i="0" kern="0" dirty="0">
              <a:solidFill>
                <a:sysClr val="windowText" lastClr="000000"/>
              </a:solidFill>
            </a:endParaRPr>
          </a:p>
        </p:txBody>
      </p:sp>
      <p:sp>
        <p:nvSpPr>
          <p:cNvPr id="16" name="Text Box 5"/>
          <p:cNvSpPr txBox="1">
            <a:spLocks noChangeArrowheads="1"/>
          </p:cNvSpPr>
          <p:nvPr/>
        </p:nvSpPr>
        <p:spPr bwMode="auto">
          <a:xfrm>
            <a:off x="2514601" y="914401"/>
            <a:ext cx="7796213" cy="523875"/>
          </a:xfrm>
          <a:prstGeom prst="rect">
            <a:avLst/>
          </a:prstGeom>
          <a:noFill/>
          <a:ln w="9525">
            <a:noFill/>
            <a:miter lim="800000"/>
            <a:headEnd/>
            <a:tailEnd/>
          </a:ln>
        </p:spPr>
        <p:txBody>
          <a:bodyPr>
            <a:spAutoFit/>
          </a:bodyPr>
          <a:lstStyle/>
          <a:p>
            <a:pPr eaLnBrk="0" fontAlgn="auto" hangingPunct="0">
              <a:spcBef>
                <a:spcPct val="50000"/>
              </a:spcBef>
              <a:spcAft>
                <a:spcPts val="0"/>
              </a:spcAft>
              <a:defRPr/>
            </a:pPr>
            <a:r>
              <a:rPr kumimoji="0" lang="zh-CN" altLang="en-US" sz="2800" b="1" i="0" kern="0" dirty="0">
                <a:solidFill>
                  <a:sysClr val="windowText" lastClr="000000"/>
                </a:solidFill>
              </a:rPr>
              <a:t>1911年        </a:t>
            </a:r>
            <a:r>
              <a:rPr kumimoji="0" lang="en-US" altLang="zh-CN" sz="2800" b="1" i="0" kern="0" dirty="0" err="1">
                <a:solidFill>
                  <a:srgbClr val="00B050"/>
                </a:solidFill>
              </a:rPr>
              <a:t>E.Rutherfold</a:t>
            </a:r>
            <a:r>
              <a:rPr kumimoji="0" lang="en-US" altLang="zh-CN" sz="2800" b="1" i="0" kern="0" dirty="0">
                <a:solidFill>
                  <a:srgbClr val="00B050"/>
                </a:solidFill>
              </a:rPr>
              <a:t>   </a:t>
            </a:r>
            <a:r>
              <a:rPr kumimoji="0" lang="zh-CN" altLang="en-US" sz="2800" b="1" i="0" kern="0" dirty="0">
                <a:solidFill>
                  <a:srgbClr val="00B050"/>
                </a:solidFill>
              </a:rPr>
              <a:t>确定了原子核式结构</a:t>
            </a:r>
          </a:p>
        </p:txBody>
      </p:sp>
      <p:grpSp>
        <p:nvGrpSpPr>
          <p:cNvPr id="2" name="Group 6"/>
          <p:cNvGrpSpPr>
            <a:grpSpLocks/>
          </p:cNvGrpSpPr>
          <p:nvPr/>
        </p:nvGrpSpPr>
        <p:grpSpPr bwMode="auto">
          <a:xfrm>
            <a:off x="2452689" y="2857500"/>
            <a:ext cx="7724775" cy="2241550"/>
            <a:chOff x="624" y="1872"/>
            <a:chExt cx="4436" cy="1412"/>
          </a:xfrm>
        </p:grpSpPr>
        <p:sp>
          <p:nvSpPr>
            <p:cNvPr id="18" name="Text Box 7"/>
            <p:cNvSpPr txBox="1">
              <a:spLocks noChangeArrowheads="1"/>
            </p:cNvSpPr>
            <p:nvPr/>
          </p:nvSpPr>
          <p:spPr bwMode="auto">
            <a:xfrm>
              <a:off x="624" y="1872"/>
              <a:ext cx="4436" cy="764"/>
            </a:xfrm>
            <a:prstGeom prst="rect">
              <a:avLst/>
            </a:prstGeom>
            <a:noFill/>
            <a:ln w="9525">
              <a:noFill/>
              <a:miter lim="800000"/>
              <a:headEnd/>
              <a:tailEnd/>
            </a:ln>
          </p:spPr>
          <p:txBody>
            <a:bodyPr>
              <a:spAutoFit/>
            </a:bodyPr>
            <a:lstStyle/>
            <a:p>
              <a:pPr eaLnBrk="0" fontAlgn="auto" hangingPunct="0">
                <a:lnSpc>
                  <a:spcPct val="130000"/>
                </a:lnSpc>
                <a:spcBef>
                  <a:spcPct val="50000"/>
                </a:spcBef>
                <a:spcAft>
                  <a:spcPts val="0"/>
                </a:spcAft>
                <a:defRPr/>
              </a:pPr>
              <a:r>
                <a:rPr kumimoji="0" lang="zh-CN" altLang="en-US" sz="2800" b="1" i="0" kern="0" dirty="0">
                  <a:solidFill>
                    <a:sysClr val="windowText" lastClr="000000"/>
                  </a:solidFill>
                </a:rPr>
                <a:t>1923年        </a:t>
              </a:r>
              <a:r>
                <a:rPr kumimoji="0" lang="en-US" altLang="zh-CN" sz="2800" b="1" i="0" kern="0" dirty="0" err="1">
                  <a:solidFill>
                    <a:srgbClr val="00B0F0"/>
                  </a:solidFill>
                </a:rPr>
                <a:t>A.H.Compton</a:t>
              </a:r>
              <a:r>
                <a:rPr kumimoji="0" lang="zh-CN" altLang="en-US" sz="2800" b="1" i="0" kern="0" dirty="0">
                  <a:solidFill>
                    <a:srgbClr val="00B0F0"/>
                  </a:solidFill>
                </a:rPr>
                <a:t>散射证实了光子的基本		公式</a:t>
              </a:r>
            </a:p>
          </p:txBody>
        </p:sp>
        <p:graphicFrame>
          <p:nvGraphicFramePr>
            <p:cNvPr id="19464" name="Object 8"/>
            <p:cNvGraphicFramePr>
              <a:graphicFrameLocks noChangeAspect="1"/>
            </p:cNvGraphicFramePr>
            <p:nvPr/>
          </p:nvGraphicFramePr>
          <p:xfrm>
            <a:off x="2304" y="2223"/>
            <a:ext cx="872" cy="321"/>
          </p:xfrm>
          <a:graphic>
            <a:graphicData uri="http://schemas.openxmlformats.org/presentationml/2006/ole">
              <mc:AlternateContent xmlns:mc="http://schemas.openxmlformats.org/markup-compatibility/2006">
                <mc:Choice xmlns:v="urn:schemas-microsoft-com:vml" Requires="v">
                  <p:oleObj spid="_x0000_s20371" name="公式" r:id="rId3" imgW="482181" imgH="177646" progId="Equation.3">
                    <p:embed/>
                  </p:oleObj>
                </mc:Choice>
                <mc:Fallback>
                  <p:oleObj name="公式" r:id="rId3" imgW="482181" imgH="177646"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 y="2223"/>
                          <a:ext cx="872"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5" name="Object 9"/>
            <p:cNvGraphicFramePr>
              <a:graphicFrameLocks noChangeAspect="1"/>
            </p:cNvGraphicFramePr>
            <p:nvPr/>
          </p:nvGraphicFramePr>
          <p:xfrm>
            <a:off x="3312" y="2195"/>
            <a:ext cx="960" cy="349"/>
          </p:xfrm>
          <a:graphic>
            <a:graphicData uri="http://schemas.openxmlformats.org/presentationml/2006/ole">
              <mc:AlternateContent xmlns:mc="http://schemas.openxmlformats.org/markup-compatibility/2006">
                <mc:Choice xmlns:v="urn:schemas-microsoft-com:vml" Requires="v">
                  <p:oleObj spid="_x0000_s20372" name="公式" r:id="rId5" imgW="558558" imgH="203112" progId="Equation.3">
                    <p:embed/>
                  </p:oleObj>
                </mc:Choice>
                <mc:Fallback>
                  <p:oleObj name="公式" r:id="rId5" imgW="558558" imgH="203112"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2195"/>
                          <a:ext cx="960"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Text Box 10"/>
            <p:cNvSpPr txBox="1">
              <a:spLocks noChangeArrowheads="1"/>
            </p:cNvSpPr>
            <p:nvPr/>
          </p:nvSpPr>
          <p:spPr bwMode="auto">
            <a:xfrm>
              <a:off x="1655" y="2520"/>
              <a:ext cx="3284" cy="764"/>
            </a:xfrm>
            <a:prstGeom prst="rect">
              <a:avLst/>
            </a:prstGeom>
            <a:noFill/>
            <a:ln w="9525">
              <a:noFill/>
              <a:miter lim="800000"/>
              <a:headEnd/>
              <a:tailEnd/>
            </a:ln>
          </p:spPr>
          <p:txBody>
            <a:bodyPr>
              <a:spAutoFit/>
            </a:bodyPr>
            <a:lstStyle/>
            <a:p>
              <a:pPr eaLnBrk="0" fontAlgn="auto" hangingPunct="0">
                <a:lnSpc>
                  <a:spcPct val="130000"/>
                </a:lnSpc>
                <a:spcBef>
                  <a:spcPct val="50000"/>
                </a:spcBef>
                <a:spcAft>
                  <a:spcPts val="0"/>
                </a:spcAft>
                <a:defRPr/>
              </a:pPr>
              <a:r>
                <a:rPr kumimoji="0" lang="zh-CN" altLang="en-US" sz="2800" b="1" i="0" kern="0" dirty="0">
                  <a:solidFill>
                    <a:srgbClr val="00B0F0"/>
                  </a:solidFill>
                </a:rPr>
                <a:t>的正确性，并证实在微观碰撞过程中能量守恒、动量守恒成立。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utoUpdateAnimBg="0"/>
      <p:bldP spid="15" grpId="0" autoUpdateAnimBg="0"/>
      <p:bldP spid="1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26">
            <a:extLst>
              <a:ext uri="{FF2B5EF4-FFF2-40B4-BE49-F238E27FC236}">
                <a16:creationId xmlns:a16="http://schemas.microsoft.com/office/drawing/2014/main" id="{183ABA10-A9B8-4815-8EB3-2DB91C36B481}"/>
              </a:ext>
            </a:extLst>
          </p:cNvPr>
          <p:cNvSpPr txBox="1">
            <a:spLocks noChangeArrowheads="1"/>
          </p:cNvSpPr>
          <p:nvPr/>
        </p:nvSpPr>
        <p:spPr bwMode="auto">
          <a:xfrm>
            <a:off x="2331393" y="605606"/>
            <a:ext cx="698781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800" b="1" i="0" dirty="0">
                <a:solidFill>
                  <a:srgbClr val="FF0000"/>
                </a:solidFill>
                <a:latin typeface="隶书" panose="02010509060101010101" pitchFamily="49" charset="-122"/>
                <a:ea typeface="隶书" panose="02010509060101010101" pitchFamily="49" charset="-122"/>
              </a:rPr>
              <a:t>第</a:t>
            </a:r>
            <a:r>
              <a:rPr lang="zh-CN" altLang="en-US" sz="4800" b="1" i="0" dirty="0">
                <a:solidFill>
                  <a:srgbClr val="FF0000"/>
                </a:solidFill>
                <a:latin typeface="Times New Roman MT Extra Bold" pitchFamily="18" charset="0"/>
                <a:ea typeface="隶书" panose="02010509060101010101" pitchFamily="49" charset="-122"/>
              </a:rPr>
              <a:t> </a:t>
            </a:r>
            <a:r>
              <a:rPr lang="en-US" altLang="zh-CN" sz="4800" b="1" i="0" dirty="0">
                <a:solidFill>
                  <a:srgbClr val="FF0000"/>
                </a:solidFill>
                <a:latin typeface="Times New Roman MT Extra Bold" pitchFamily="18" charset="0"/>
                <a:ea typeface="隶书" panose="02010509060101010101" pitchFamily="49" charset="-122"/>
              </a:rPr>
              <a:t>18 </a:t>
            </a:r>
            <a:r>
              <a:rPr lang="zh-CN" altLang="en-US" sz="4800" b="1" i="0" dirty="0">
                <a:solidFill>
                  <a:srgbClr val="FF0000"/>
                </a:solidFill>
                <a:latin typeface="隶书" panose="02010509060101010101" pitchFamily="49" charset="-122"/>
                <a:ea typeface="隶书" panose="02010509060101010101" pitchFamily="49" charset="-122"/>
              </a:rPr>
              <a:t>章 量子力学的发展</a:t>
            </a:r>
          </a:p>
        </p:txBody>
      </p:sp>
      <p:sp>
        <p:nvSpPr>
          <p:cNvPr id="3" name="Rectangle 1029">
            <a:hlinkClick r:id="rId2" action="ppaction://hlinksldjump">
              <a:snd r:embed="rId3" name="LOGOFF.WAV"/>
            </a:hlinkClick>
            <a:extLst>
              <a:ext uri="{FF2B5EF4-FFF2-40B4-BE49-F238E27FC236}">
                <a16:creationId xmlns:a16="http://schemas.microsoft.com/office/drawing/2014/main" id="{0BB0A5D7-E457-4EF9-9FFA-9A9405C0B05B}"/>
              </a:ext>
            </a:extLst>
          </p:cNvPr>
          <p:cNvSpPr>
            <a:spLocks noChangeArrowheads="1"/>
          </p:cNvSpPr>
          <p:nvPr/>
        </p:nvSpPr>
        <p:spPr bwMode="auto">
          <a:xfrm>
            <a:off x="1921818" y="1496194"/>
            <a:ext cx="8429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i="0" dirty="0">
                <a:solidFill>
                  <a:srgbClr val="0000CC"/>
                </a:solidFill>
              </a:rPr>
              <a:t>18.1</a:t>
            </a:r>
            <a:r>
              <a:rPr lang="zh-CN" altLang="en-US" sz="3200" b="1" i="0" dirty="0">
                <a:solidFill>
                  <a:srgbClr val="0000CC"/>
                </a:solidFill>
              </a:rPr>
              <a:t>热辐射、黑体辐射和普朗克的量子假说</a:t>
            </a:r>
          </a:p>
        </p:txBody>
      </p:sp>
      <p:sp>
        <p:nvSpPr>
          <p:cNvPr id="4" name="Rectangle 1031">
            <a:hlinkClick r:id="" action="ppaction://noaction">
              <a:snd r:embed="rId3" name="LOGOFF.WAV"/>
            </a:hlinkClick>
            <a:extLst>
              <a:ext uri="{FF2B5EF4-FFF2-40B4-BE49-F238E27FC236}">
                <a16:creationId xmlns:a16="http://schemas.microsoft.com/office/drawing/2014/main" id="{8CAE2111-7DB8-44D6-8BFB-B2BF469DC80D}"/>
              </a:ext>
            </a:extLst>
          </p:cNvPr>
          <p:cNvSpPr>
            <a:spLocks noChangeArrowheads="1"/>
          </p:cNvSpPr>
          <p:nvPr/>
        </p:nvSpPr>
        <p:spPr bwMode="auto">
          <a:xfrm>
            <a:off x="2207568" y="2924944"/>
            <a:ext cx="7643813"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i="0" dirty="0">
                <a:solidFill>
                  <a:srgbClr val="009900"/>
                </a:solidFill>
              </a:rPr>
              <a:t>18.2</a:t>
            </a:r>
            <a:r>
              <a:rPr lang="zh-CN" altLang="en-US" sz="3200" b="1" i="0" dirty="0">
                <a:solidFill>
                  <a:srgbClr val="009900"/>
                </a:solidFill>
              </a:rPr>
              <a:t>光电效应、爱因斯坦的光量子假说和康普顿效应</a:t>
            </a:r>
          </a:p>
        </p:txBody>
      </p:sp>
      <p:sp>
        <p:nvSpPr>
          <p:cNvPr id="5" name="Rectangle 1032">
            <a:hlinkClick r:id="" action="ppaction://noaction">
              <a:snd r:embed="rId3" name="LOGOFF.WAV"/>
            </a:hlinkClick>
            <a:extLst>
              <a:ext uri="{FF2B5EF4-FFF2-40B4-BE49-F238E27FC236}">
                <a16:creationId xmlns:a16="http://schemas.microsoft.com/office/drawing/2014/main" id="{9EDDEA23-0E0F-4A26-AF3B-7802E1395FAF}"/>
              </a:ext>
            </a:extLst>
          </p:cNvPr>
          <p:cNvSpPr>
            <a:spLocks noChangeArrowheads="1"/>
          </p:cNvSpPr>
          <p:nvPr/>
        </p:nvSpPr>
        <p:spPr bwMode="auto">
          <a:xfrm>
            <a:off x="2064693" y="4710881"/>
            <a:ext cx="6800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i="0" dirty="0">
                <a:solidFill>
                  <a:srgbClr val="9900CC"/>
                </a:solidFill>
              </a:rPr>
              <a:t>18.3 </a:t>
            </a:r>
            <a:r>
              <a:rPr lang="zh-CN" altLang="en-US" sz="3200" b="1" i="0" dirty="0">
                <a:solidFill>
                  <a:srgbClr val="9900CC"/>
                </a:solidFill>
              </a:rPr>
              <a:t>氢原子光谱  和 玻尔理论</a:t>
            </a:r>
          </a:p>
        </p:txBody>
      </p:sp>
    </p:spTree>
    <p:extLst>
      <p:ext uri="{BB962C8B-B14F-4D97-AF65-F5344CB8AC3E}">
        <p14:creationId xmlns:p14="http://schemas.microsoft.com/office/powerpoint/2010/main" val="230942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left)">
                                      <p:cBhvr>
                                        <p:cTn id="15" dur="500"/>
                                        <p:tgtEl>
                                          <p:spTgt spid="4">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wipe(left)">
                                      <p:cBhvr>
                                        <p:cTn id="19"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utoUpdateAnimBg="0" advAuto="0"/>
      <p:bldP spid="4" grpId="0" build="p" autoUpdateAnimBg="0" advAuto="0"/>
      <p:bldP spid="5" grpId="0" build="p" autoUpdateAnimBg="0" advAuto="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905000" y="214313"/>
            <a:ext cx="8382000" cy="6215062"/>
          </a:xfrm>
          <a:prstGeom prst="rect">
            <a:avLst/>
          </a:prstGeom>
          <a:gradFill rotWithShape="0">
            <a:gsLst>
              <a:gs pos="0">
                <a:srgbClr val="F9E695"/>
              </a:gs>
              <a:gs pos="50000">
                <a:srgbClr val="FFCCFF"/>
              </a:gs>
              <a:gs pos="100000">
                <a:srgbClr val="F9E695"/>
              </a:gs>
            </a:gsLst>
            <a:lin ang="2700000" scaled="1"/>
          </a:gradFill>
          <a:ln w="9525">
            <a:solidFill>
              <a:srgbClr val="FF33CC"/>
            </a:solidFill>
            <a:miter lim="800000"/>
            <a:headEnd/>
            <a:tailEnd/>
          </a:ln>
        </p:spPr>
        <p:txBody>
          <a:bodyPr wrap="none" lIns="90000" tIns="46800" rIns="90000" bIns="46800"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i="0"/>
          </a:p>
        </p:txBody>
      </p:sp>
      <p:sp>
        <p:nvSpPr>
          <p:cNvPr id="3" name="Text Box 3"/>
          <p:cNvSpPr txBox="1">
            <a:spLocks noChangeArrowheads="1"/>
          </p:cNvSpPr>
          <p:nvPr/>
        </p:nvSpPr>
        <p:spPr bwMode="auto">
          <a:xfrm>
            <a:off x="2238375" y="714375"/>
            <a:ext cx="7848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i="0"/>
              <a:t>1925年        </a:t>
            </a:r>
            <a:r>
              <a:rPr kumimoji="0" lang="en-US" altLang="zh-CN" sz="2800" b="1" i="0">
                <a:solidFill>
                  <a:srgbClr val="0000CC"/>
                </a:solidFill>
              </a:rPr>
              <a:t>W.Heisenberg   </a:t>
            </a:r>
            <a:r>
              <a:rPr kumimoji="0" lang="zh-CN" altLang="en-US" sz="2800" b="1" i="0">
                <a:solidFill>
                  <a:srgbClr val="0000CC"/>
                </a:solidFill>
              </a:rPr>
              <a:t>建立了量子力学的 “矩阵形式”</a:t>
            </a:r>
          </a:p>
        </p:txBody>
      </p:sp>
      <p:sp>
        <p:nvSpPr>
          <p:cNvPr id="4" name="Text Box 4"/>
          <p:cNvSpPr txBox="1">
            <a:spLocks noChangeArrowheads="1"/>
          </p:cNvSpPr>
          <p:nvPr/>
        </p:nvSpPr>
        <p:spPr bwMode="auto">
          <a:xfrm>
            <a:off x="2238375" y="1857375"/>
            <a:ext cx="7848600"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nSpc>
                <a:spcPct val="130000"/>
              </a:lnSpc>
            </a:pPr>
            <a:r>
              <a:rPr kumimoji="0" lang="zh-CN" altLang="en-US" sz="2800" b="1" i="0" dirty="0"/>
              <a:t>1926年        </a:t>
            </a:r>
            <a:r>
              <a:rPr kumimoji="0" lang="en-US" altLang="zh-CN" sz="2800" b="1" i="0" dirty="0" err="1">
                <a:solidFill>
                  <a:srgbClr val="C00000"/>
                </a:solidFill>
              </a:rPr>
              <a:t>E.Schr</a:t>
            </a:r>
            <a:r>
              <a:rPr kumimoji="0" lang="en-US" altLang="zh-CN" sz="2800" b="1" i="0" dirty="0" err="1">
                <a:solidFill>
                  <a:srgbClr val="C00000"/>
                </a:solidFill>
                <a:cs typeface="Times New Roman" panose="02020603050405020304" pitchFamily="18" charset="0"/>
              </a:rPr>
              <a:t>ödinger</a:t>
            </a:r>
            <a:r>
              <a:rPr kumimoji="0" lang="en-US" altLang="zh-CN" sz="2800" b="1" i="0" dirty="0">
                <a:solidFill>
                  <a:srgbClr val="C00000"/>
                </a:solidFill>
                <a:cs typeface="Times New Roman" panose="02020603050405020304" pitchFamily="18" charset="0"/>
              </a:rPr>
              <a:t>  </a:t>
            </a:r>
            <a:r>
              <a:rPr kumimoji="0" lang="zh-CN" altLang="en-US" sz="2800" b="1" i="0" dirty="0">
                <a:solidFill>
                  <a:srgbClr val="C00000"/>
                </a:solidFill>
              </a:rPr>
              <a:t>建立了量子力学的 </a:t>
            </a:r>
            <a:r>
              <a:rPr kumimoji="0" lang="zh-CN" altLang="en-US" sz="2800" b="1" i="0" dirty="0">
                <a:solidFill>
                  <a:srgbClr val="C00000"/>
                </a:solidFill>
                <a:cs typeface="Times New Roman" panose="02020603050405020304" pitchFamily="18" charset="0"/>
              </a:rPr>
              <a:t>“</a:t>
            </a:r>
            <a:r>
              <a:rPr kumimoji="0" lang="zh-CN" altLang="en-US" sz="2800" b="1" i="0" dirty="0">
                <a:solidFill>
                  <a:srgbClr val="C00000"/>
                </a:solidFill>
              </a:rPr>
              <a:t>波动形式</a:t>
            </a:r>
            <a:r>
              <a:rPr kumimoji="0" lang="zh-CN" altLang="en-US" sz="2800" b="1" i="0" dirty="0">
                <a:solidFill>
                  <a:srgbClr val="C00000"/>
                </a:solidFill>
                <a:cs typeface="Times New Roman" panose="02020603050405020304" pitchFamily="18" charset="0"/>
              </a:rPr>
              <a:t>”，</a:t>
            </a:r>
            <a:r>
              <a:rPr kumimoji="0" lang="zh-CN" altLang="en-US" sz="2800" b="1" i="0" dirty="0">
                <a:solidFill>
                  <a:srgbClr val="C00000"/>
                </a:solidFill>
              </a:rPr>
              <a:t>并证明了与“矩阵形式”等价。</a:t>
            </a:r>
          </a:p>
        </p:txBody>
      </p:sp>
      <p:sp>
        <p:nvSpPr>
          <p:cNvPr id="5" name="Text Box 5"/>
          <p:cNvSpPr txBox="1">
            <a:spLocks noChangeArrowheads="1"/>
          </p:cNvSpPr>
          <p:nvPr/>
        </p:nvSpPr>
        <p:spPr bwMode="auto">
          <a:xfrm>
            <a:off x="2238375" y="3714751"/>
            <a:ext cx="7524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i="0"/>
              <a:t>1927年        </a:t>
            </a:r>
            <a:r>
              <a:rPr kumimoji="0" lang="en-US" altLang="zh-CN" sz="2800" b="1" i="0">
                <a:solidFill>
                  <a:srgbClr val="0070C0"/>
                </a:solidFill>
              </a:rPr>
              <a:t>Davission, Germer </a:t>
            </a:r>
            <a:r>
              <a:rPr kumimoji="0" lang="zh-CN" altLang="en-US" sz="2800" b="1" i="0">
                <a:solidFill>
                  <a:srgbClr val="0070C0"/>
                </a:solidFill>
              </a:rPr>
              <a:t>电子衍射实验。</a:t>
            </a:r>
          </a:p>
        </p:txBody>
      </p:sp>
      <p:sp>
        <p:nvSpPr>
          <p:cNvPr id="6" name="Text Box 6"/>
          <p:cNvSpPr txBox="1">
            <a:spLocks noChangeArrowheads="1"/>
          </p:cNvSpPr>
          <p:nvPr/>
        </p:nvSpPr>
        <p:spPr bwMode="auto">
          <a:xfrm>
            <a:off x="2238376" y="4500563"/>
            <a:ext cx="74533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i="0" dirty="0"/>
              <a:t>1927年       </a:t>
            </a:r>
            <a:r>
              <a:rPr kumimoji="0" lang="en-US" altLang="zh-CN" sz="2800" b="1" i="0" dirty="0">
                <a:solidFill>
                  <a:srgbClr val="009900"/>
                </a:solidFill>
              </a:rPr>
              <a:t>Dirac   </a:t>
            </a:r>
            <a:r>
              <a:rPr kumimoji="0" lang="zh-CN" altLang="en-US" sz="2800" b="1" i="0" dirty="0">
                <a:solidFill>
                  <a:srgbClr val="009900"/>
                </a:solidFill>
              </a:rPr>
              <a:t>发展了电磁场的量子理论</a:t>
            </a:r>
          </a:p>
          <a:p>
            <a:pPr>
              <a:spcBef>
                <a:spcPct val="50000"/>
              </a:spcBef>
            </a:pPr>
            <a:r>
              <a:rPr kumimoji="0" lang="zh-CN" altLang="en-US" sz="2800" b="1" i="0" dirty="0"/>
              <a:t>1928年       </a:t>
            </a:r>
            <a:r>
              <a:rPr kumimoji="0" lang="en-US" altLang="zh-CN" sz="2800" b="1" i="0" dirty="0">
                <a:solidFill>
                  <a:srgbClr val="9900CC"/>
                </a:solidFill>
              </a:rPr>
              <a:t>Dirac  </a:t>
            </a:r>
            <a:r>
              <a:rPr kumimoji="0" lang="zh-CN" altLang="en-US" sz="2800" b="1" i="0" dirty="0">
                <a:solidFill>
                  <a:srgbClr val="9900CC"/>
                </a:solidFill>
              </a:rPr>
              <a:t>建立了相对论量子力学（ </a:t>
            </a:r>
            <a:r>
              <a:rPr kumimoji="0" lang="en-US" altLang="zh-CN" sz="2800" b="1" i="0" dirty="0">
                <a:solidFill>
                  <a:srgbClr val="9900CC"/>
                </a:solidFill>
              </a:rPr>
              <a:t>Dirac</a:t>
            </a:r>
            <a:r>
              <a:rPr kumimoji="0" lang="zh-CN" altLang="en-US" sz="2800" b="1" i="0" dirty="0">
                <a:solidFill>
                  <a:srgbClr val="9900CC"/>
                </a:solidFill>
              </a:rPr>
              <a:t>方程）</a:t>
            </a:r>
          </a:p>
        </p:txBody>
      </p:sp>
      <p:sp>
        <p:nvSpPr>
          <p:cNvPr id="20487" name="矩形 6"/>
          <p:cNvSpPr>
            <a:spLocks noChangeArrowheads="1"/>
          </p:cNvSpPr>
          <p:nvPr/>
        </p:nvSpPr>
        <p:spPr bwMode="auto">
          <a:xfrm>
            <a:off x="2238375" y="3071814"/>
            <a:ext cx="7143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2800" b="1" i="0" dirty="0"/>
              <a:t>1926</a:t>
            </a:r>
            <a:r>
              <a:rPr lang="zh-CN" altLang="en-US" sz="2800" b="1" i="0" dirty="0">
                <a:solidFill>
                  <a:schemeClr val="accent4"/>
                </a:solidFill>
              </a:rPr>
              <a:t>年</a:t>
            </a:r>
            <a:r>
              <a:rPr lang="zh-CN" altLang="en-US" sz="2800" b="1" i="0" dirty="0">
                <a:solidFill>
                  <a:srgbClr val="6600CC"/>
                </a:solidFill>
              </a:rPr>
              <a:t>    </a:t>
            </a:r>
            <a:r>
              <a:rPr lang="en-US" altLang="zh-CN" sz="2800" b="1" i="0" dirty="0">
                <a:solidFill>
                  <a:srgbClr val="6600CC"/>
                </a:solidFill>
              </a:rPr>
              <a:t>M</a:t>
            </a:r>
            <a:r>
              <a:rPr lang="zh-CN" altLang="en-US" sz="2800" b="1" i="0" dirty="0">
                <a:solidFill>
                  <a:srgbClr val="6600CC"/>
                </a:solidFill>
              </a:rPr>
              <a:t>．</a:t>
            </a:r>
            <a:r>
              <a:rPr lang="en-US" altLang="zh-CN" sz="2800" b="1" i="0" dirty="0">
                <a:solidFill>
                  <a:srgbClr val="6600CC"/>
                </a:solidFill>
              </a:rPr>
              <a:t>Born</a:t>
            </a:r>
            <a:r>
              <a:rPr lang="zh-CN" altLang="en-US" sz="2800" b="1" i="0" dirty="0">
                <a:solidFill>
                  <a:srgbClr val="6600CC"/>
                </a:solidFill>
              </a:rPr>
              <a:t>提出了</a:t>
            </a:r>
            <a:r>
              <a:rPr lang="zh-CN" altLang="en-US" sz="2800" b="1" i="0" dirty="0">
                <a:solidFill>
                  <a:srgbClr val="6600CC"/>
                </a:solidFill>
                <a:latin typeface="Symbol" pitchFamily="18" charset="2"/>
              </a:rPr>
              <a:t>波函数的统计解释 </a:t>
            </a:r>
            <a:endParaRPr lang="zh-CN" altLang="en-US" sz="2800" b="1" i="0" dirty="0">
              <a:solidFill>
                <a:srgbClr val="66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0487"/>
                                        </p:tgtEl>
                                        <p:attrNameLst>
                                          <p:attrName>style.visibility</p:attrName>
                                        </p:attrNameLst>
                                      </p:cBhvr>
                                      <p:to>
                                        <p:strVal val="visible"/>
                                      </p:to>
                                    </p:set>
                                    <p:anim calcmode="lin" valueType="num">
                                      <p:cBhvr additive="base">
                                        <p:cTn id="23" dur="500" fill="hold"/>
                                        <p:tgtEl>
                                          <p:spTgt spid="20487"/>
                                        </p:tgtEl>
                                        <p:attrNameLst>
                                          <p:attrName>ppt_x</p:attrName>
                                        </p:attrNameLst>
                                      </p:cBhvr>
                                      <p:tavLst>
                                        <p:tav tm="0">
                                          <p:val>
                                            <p:strVal val="#ppt_x"/>
                                          </p:val>
                                        </p:tav>
                                        <p:tav tm="100000">
                                          <p:val>
                                            <p:strVal val="#ppt_x"/>
                                          </p:val>
                                        </p:tav>
                                      </p:tavLst>
                                    </p:anim>
                                    <p:anim calcmode="lin" valueType="num">
                                      <p:cBhvr additive="base">
                                        <p:cTn id="24" dur="500" fill="hold"/>
                                        <p:tgtEl>
                                          <p:spTgt spid="20487"/>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utoUpdateAnimBg="0"/>
      <p:bldP spid="4" grpId="0" autoUpdateAnimBg="0"/>
      <p:bldP spid="5" grpId="0"/>
      <p:bldP spid="6" grpId="0"/>
      <p:bldP spid="20487"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724026" y="879475"/>
            <a:ext cx="50149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0" dirty="0">
                <a:solidFill>
                  <a:srgbClr val="008000"/>
                </a:solidFill>
                <a:latin typeface="+mn-ea"/>
                <a:ea typeface="+mn-ea"/>
              </a:rPr>
              <a:t>18.1.1 </a:t>
            </a:r>
            <a:r>
              <a:rPr lang="zh-CN" altLang="en-US" sz="2800" b="1" i="0" dirty="0">
                <a:solidFill>
                  <a:srgbClr val="008000"/>
                </a:solidFill>
                <a:latin typeface="+mn-ea"/>
                <a:ea typeface="+mn-ea"/>
              </a:rPr>
              <a:t>  热辐射</a:t>
            </a:r>
            <a:endParaRPr lang="zh-CN" altLang="en-US" sz="2800" i="0" dirty="0">
              <a:solidFill>
                <a:srgbClr val="008000"/>
              </a:solidFill>
              <a:latin typeface="+mn-ea"/>
              <a:ea typeface="+mn-ea"/>
            </a:endParaRPr>
          </a:p>
        </p:txBody>
      </p:sp>
      <p:sp>
        <p:nvSpPr>
          <p:cNvPr id="5" name="Text Box 6"/>
          <p:cNvSpPr txBox="1">
            <a:spLocks noChangeArrowheads="1"/>
          </p:cNvSpPr>
          <p:nvPr/>
        </p:nvSpPr>
        <p:spPr bwMode="auto">
          <a:xfrm>
            <a:off x="1919623" y="1453273"/>
            <a:ext cx="30575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i="0">
                <a:latin typeface="+mn-ea"/>
                <a:ea typeface="+mn-ea"/>
              </a:rPr>
              <a:t> </a:t>
            </a:r>
            <a:r>
              <a:rPr lang="en-US" altLang="zh-CN" sz="2800" b="1" i="0">
                <a:solidFill>
                  <a:srgbClr val="0000FF"/>
                </a:solidFill>
                <a:latin typeface="+mn-ea"/>
                <a:ea typeface="+mn-ea"/>
              </a:rPr>
              <a:t>1</a:t>
            </a:r>
            <a:r>
              <a:rPr lang="zh-CN" altLang="en-US" sz="2800" b="1" i="0">
                <a:solidFill>
                  <a:srgbClr val="0000FF"/>
                </a:solidFill>
                <a:latin typeface="+mn-ea"/>
                <a:ea typeface="+mn-ea"/>
              </a:rPr>
              <a:t>、热辐射</a:t>
            </a:r>
            <a:endParaRPr lang="zh-CN" altLang="en-US" sz="2800" b="1" i="0">
              <a:solidFill>
                <a:srgbClr val="FF0000"/>
              </a:solidFill>
              <a:latin typeface="+mn-ea"/>
              <a:ea typeface="+mn-ea"/>
            </a:endParaRPr>
          </a:p>
        </p:txBody>
      </p:sp>
      <p:sp>
        <p:nvSpPr>
          <p:cNvPr id="21515" name="矩形 11"/>
          <p:cNvSpPr>
            <a:spLocks noChangeArrowheads="1"/>
          </p:cNvSpPr>
          <p:nvPr/>
        </p:nvSpPr>
        <p:spPr bwMode="auto">
          <a:xfrm>
            <a:off x="1809750" y="285750"/>
            <a:ext cx="8358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i="0" dirty="0">
                <a:solidFill>
                  <a:srgbClr val="FF0000"/>
                </a:solidFill>
              </a:rPr>
              <a:t>18.1</a:t>
            </a:r>
            <a:r>
              <a:rPr lang="zh-CN" altLang="en-US" sz="3200" b="1" i="0" dirty="0">
                <a:solidFill>
                  <a:srgbClr val="FF0000"/>
                </a:solidFill>
              </a:rPr>
              <a:t>热辐射、黑体辐射和普朗克的量子假说</a:t>
            </a:r>
          </a:p>
        </p:txBody>
      </p:sp>
      <p:sp>
        <p:nvSpPr>
          <p:cNvPr id="12" name="Rectangle 8"/>
          <p:cNvSpPr>
            <a:spLocks noChangeArrowheads="1"/>
          </p:cNvSpPr>
          <p:nvPr/>
        </p:nvSpPr>
        <p:spPr bwMode="auto">
          <a:xfrm>
            <a:off x="2124815" y="2183649"/>
            <a:ext cx="7742936" cy="610040"/>
          </a:xfrm>
          <a:prstGeom prst="rect">
            <a:avLst/>
          </a:prstGeom>
          <a:noFill/>
          <a:ln w="9525">
            <a:noFill/>
            <a:miter lim="800000"/>
            <a:headEnd/>
            <a:tailEnd/>
          </a:ln>
          <a:effectLst/>
        </p:spPr>
        <p:txBody>
          <a:bodyPr wrap="square" lIns="92075" tIns="46038" rIns="92075" bIns="46038">
            <a:spAutoFit/>
          </a:bodyPr>
          <a:lstStyle/>
          <a:p>
            <a:pPr>
              <a:lnSpc>
                <a:spcPct val="120000"/>
              </a:lnSpc>
              <a:defRPr/>
            </a:pPr>
            <a:r>
              <a:rPr lang="zh-CN" altLang="en-US" sz="2800" b="1" i="0" dirty="0">
                <a:solidFill>
                  <a:srgbClr val="0000FF"/>
                </a:solidFill>
              </a:rPr>
              <a:t>热辐射原理：表面分子受热振动辐射电磁波</a:t>
            </a:r>
          </a:p>
        </p:txBody>
      </p:sp>
      <p:sp>
        <p:nvSpPr>
          <p:cNvPr id="13" name="Oval 9"/>
          <p:cNvSpPr>
            <a:spLocks noChangeArrowheads="1"/>
          </p:cNvSpPr>
          <p:nvPr/>
        </p:nvSpPr>
        <p:spPr bwMode="auto">
          <a:xfrm>
            <a:off x="7202340" y="1351723"/>
            <a:ext cx="301625" cy="301625"/>
          </a:xfrm>
          <a:prstGeom prst="ellipse">
            <a:avLst/>
          </a:prstGeom>
          <a:gradFill rotWithShape="0">
            <a:gsLst>
              <a:gs pos="0">
                <a:schemeClr val="accent1"/>
              </a:gs>
              <a:gs pos="100000">
                <a:schemeClr val="accent1">
                  <a:gamma/>
                  <a:shade val="49804"/>
                  <a:invGamma/>
                </a:schemeClr>
              </a:gs>
            </a:gsLst>
            <a:path path="shape">
              <a:fillToRect l="50000" t="50000" r="50000" b="50000"/>
            </a:path>
          </a:gradFill>
          <a:ln w="12700">
            <a:solidFill>
              <a:schemeClr val="tx1"/>
            </a:solidFill>
            <a:round/>
            <a:headEnd/>
            <a:tailEnd/>
          </a:ln>
          <a:effectLst/>
        </p:spPr>
        <p:txBody>
          <a:bodyPr wrap="none" anchor="ctr"/>
          <a:lstStyle/>
          <a:p>
            <a:pPr>
              <a:defRPr/>
            </a:pPr>
            <a:endParaRPr lang="zh-CN" altLang="en-US" i="0">
              <a:solidFill>
                <a:srgbClr val="FF00FF"/>
              </a:solidFill>
            </a:endParaRPr>
          </a:p>
        </p:txBody>
      </p:sp>
      <p:sp>
        <p:nvSpPr>
          <p:cNvPr id="14" name="Line 10"/>
          <p:cNvSpPr>
            <a:spLocks noChangeShapeType="1"/>
          </p:cNvSpPr>
          <p:nvPr/>
        </p:nvSpPr>
        <p:spPr bwMode="auto">
          <a:xfrm flipV="1">
            <a:off x="7353151" y="1045334"/>
            <a:ext cx="0" cy="914400"/>
          </a:xfrm>
          <a:prstGeom prst="line">
            <a:avLst/>
          </a:prstGeom>
          <a:noFill/>
          <a:ln w="12700">
            <a:solidFill>
              <a:srgbClr val="FF0000"/>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zh-CN" altLang="en-US" i="0">
              <a:solidFill>
                <a:srgbClr val="FF00FF"/>
              </a:solidFill>
            </a:endParaRPr>
          </a:p>
        </p:txBody>
      </p:sp>
      <p:sp>
        <p:nvSpPr>
          <p:cNvPr id="15" name="AutoShape 11"/>
          <p:cNvSpPr>
            <a:spLocks noChangeArrowheads="1"/>
          </p:cNvSpPr>
          <p:nvPr/>
        </p:nvSpPr>
        <p:spPr bwMode="auto">
          <a:xfrm>
            <a:off x="7735740" y="1427923"/>
            <a:ext cx="530225" cy="149225"/>
          </a:xfrm>
          <a:prstGeom prst="rightArrow">
            <a:avLst>
              <a:gd name="adj1" fmla="val 50000"/>
              <a:gd name="adj2" fmla="val 88863"/>
            </a:avLst>
          </a:prstGeom>
          <a:gradFill rotWithShape="0">
            <a:gsLst>
              <a:gs pos="0">
                <a:schemeClr val="accent1"/>
              </a:gs>
              <a:gs pos="100000">
                <a:schemeClr val="accent1">
                  <a:gamma/>
                  <a:shade val="49804"/>
                  <a:invGamma/>
                </a:schemeClr>
              </a:gs>
            </a:gsLst>
            <a:lin ang="5400000" scaled="1"/>
          </a:gradFill>
          <a:ln w="12700">
            <a:solidFill>
              <a:schemeClr val="tx1"/>
            </a:solidFill>
            <a:miter lim="800000"/>
            <a:headEnd/>
            <a:tailEnd/>
          </a:ln>
          <a:effectLst/>
        </p:spPr>
        <p:txBody>
          <a:bodyPr wrap="none" anchor="ctr"/>
          <a:lstStyle/>
          <a:p>
            <a:pPr>
              <a:defRPr/>
            </a:pPr>
            <a:endParaRPr lang="zh-CN" altLang="en-US" i="0">
              <a:solidFill>
                <a:srgbClr val="FF00FF"/>
              </a:solidFill>
            </a:endParaRPr>
          </a:p>
        </p:txBody>
      </p:sp>
      <p:sp>
        <p:nvSpPr>
          <p:cNvPr id="16" name="Rectangle 12"/>
          <p:cNvSpPr>
            <a:spLocks noChangeArrowheads="1"/>
          </p:cNvSpPr>
          <p:nvPr/>
        </p:nvSpPr>
        <p:spPr bwMode="auto">
          <a:xfrm>
            <a:off x="5159897" y="1127852"/>
            <a:ext cx="2193255" cy="954750"/>
          </a:xfrm>
          <a:prstGeom prst="rect">
            <a:avLst/>
          </a:prstGeom>
          <a:noFill/>
          <a:ln w="9525">
            <a:noFill/>
            <a:miter lim="800000"/>
            <a:headEnd/>
            <a:tailEnd/>
          </a:ln>
          <a:effectLst/>
        </p:spPr>
        <p:txBody>
          <a:bodyPr wrap="square" lIns="92075" tIns="46038" rIns="92075" bIns="46038">
            <a:spAutoFit/>
          </a:bodyPr>
          <a:lstStyle/>
          <a:p>
            <a:pPr>
              <a:defRPr/>
            </a:pPr>
            <a:r>
              <a:rPr lang="zh-CN" altLang="en-US" sz="2800" b="1" i="0" dirty="0">
                <a:solidFill>
                  <a:srgbClr val="FF00FF"/>
                </a:solidFill>
              </a:rPr>
              <a:t>做加速运动的带电系统</a:t>
            </a:r>
          </a:p>
        </p:txBody>
      </p:sp>
      <p:sp>
        <p:nvSpPr>
          <p:cNvPr id="17" name="Rectangle 13"/>
          <p:cNvSpPr>
            <a:spLocks noChangeArrowheads="1"/>
          </p:cNvSpPr>
          <p:nvPr/>
        </p:nvSpPr>
        <p:spPr bwMode="auto">
          <a:xfrm>
            <a:off x="8419951" y="1326322"/>
            <a:ext cx="1447800" cy="523862"/>
          </a:xfrm>
          <a:prstGeom prst="rect">
            <a:avLst/>
          </a:prstGeom>
          <a:noFill/>
          <a:ln w="9525">
            <a:noFill/>
            <a:miter lim="800000"/>
            <a:headEnd/>
            <a:tailEnd/>
          </a:ln>
          <a:effectLst/>
        </p:spPr>
        <p:txBody>
          <a:bodyPr lIns="92075" tIns="46038" rIns="92075" bIns="46038">
            <a:spAutoFit/>
          </a:bodyPr>
          <a:lstStyle/>
          <a:p>
            <a:pPr>
              <a:defRPr/>
            </a:pPr>
            <a:r>
              <a:rPr lang="zh-CN" altLang="en-US" sz="2800" b="1" i="0" dirty="0">
                <a:solidFill>
                  <a:srgbClr val="FF00FF"/>
                </a:solidFill>
              </a:rPr>
              <a:t>电磁波</a:t>
            </a:r>
          </a:p>
        </p:txBody>
      </p:sp>
      <p:sp>
        <p:nvSpPr>
          <p:cNvPr id="18" name="Text Box 3"/>
          <p:cNvSpPr txBox="1">
            <a:spLocks noChangeArrowheads="1"/>
          </p:cNvSpPr>
          <p:nvPr/>
        </p:nvSpPr>
        <p:spPr bwMode="auto">
          <a:xfrm>
            <a:off x="1724026" y="2818169"/>
            <a:ext cx="88907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800" b="1" i="0" dirty="0">
                <a:latin typeface="+mn-ea"/>
                <a:ea typeface="+mn-ea"/>
              </a:rPr>
              <a:t>    物体由大量原子组成，</a:t>
            </a:r>
            <a:r>
              <a:rPr lang="zh-CN" altLang="en-US" sz="2800" b="1" i="0" dirty="0">
                <a:solidFill>
                  <a:srgbClr val="FF3300"/>
                </a:solidFill>
                <a:latin typeface="+mn-ea"/>
                <a:ea typeface="+mn-ea"/>
              </a:rPr>
              <a:t>热运动引起</a:t>
            </a:r>
            <a:r>
              <a:rPr lang="zh-CN" altLang="en-US" sz="2800" b="1" i="0" dirty="0">
                <a:latin typeface="+mn-ea"/>
                <a:ea typeface="+mn-ea"/>
              </a:rPr>
              <a:t>原子碰撞使原子激发而</a:t>
            </a:r>
            <a:r>
              <a:rPr lang="zh-CN" altLang="en-US" sz="2800" b="1" i="0" dirty="0">
                <a:solidFill>
                  <a:srgbClr val="FF3300"/>
                </a:solidFill>
                <a:latin typeface="+mn-ea"/>
                <a:ea typeface="+mn-ea"/>
              </a:rPr>
              <a:t>辐射电磁波</a:t>
            </a:r>
            <a:r>
              <a:rPr lang="zh-CN" altLang="en-US" sz="2800" b="1" i="0" dirty="0">
                <a:latin typeface="+mn-ea"/>
                <a:ea typeface="+mn-ea"/>
              </a:rPr>
              <a:t>。原子的动能越大，通过碰撞引起原子激发的能量就越高，从而辐射电磁波的波长就越短。</a:t>
            </a:r>
          </a:p>
        </p:txBody>
      </p:sp>
      <p:sp>
        <p:nvSpPr>
          <p:cNvPr id="19" name="Text Box 4"/>
          <p:cNvSpPr txBox="1">
            <a:spLocks noChangeArrowheads="1"/>
          </p:cNvSpPr>
          <p:nvPr/>
        </p:nvSpPr>
        <p:spPr bwMode="auto">
          <a:xfrm>
            <a:off x="2173313" y="4358373"/>
            <a:ext cx="83200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800" b="1" i="0" dirty="0">
                <a:solidFill>
                  <a:srgbClr val="0000FF"/>
                </a:solidFill>
                <a:latin typeface="+mn-ea"/>
                <a:ea typeface="+mn-ea"/>
              </a:rPr>
              <a:t>    热运动是混乱的，原子的动能与温度有关，因而辐射电磁波的能量也与温度有关。</a:t>
            </a:r>
            <a:endParaRPr lang="zh-CN" altLang="en-US" sz="2800" b="1" i="0" dirty="0">
              <a:solidFill>
                <a:srgbClr val="FF0000"/>
              </a:solidFill>
              <a:latin typeface="+mn-ea"/>
              <a:ea typeface="+mn-ea"/>
            </a:endParaRPr>
          </a:p>
        </p:txBody>
      </p:sp>
      <p:sp>
        <p:nvSpPr>
          <p:cNvPr id="20" name="Text Box 7"/>
          <p:cNvSpPr txBox="1">
            <a:spLocks noChangeArrowheads="1"/>
          </p:cNvSpPr>
          <p:nvPr/>
        </p:nvSpPr>
        <p:spPr bwMode="auto">
          <a:xfrm>
            <a:off x="1505084" y="5422134"/>
            <a:ext cx="85153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dirty="0">
                <a:solidFill>
                  <a:schemeClr val="accent2"/>
                </a:solidFill>
                <a:latin typeface="+mn-ea"/>
                <a:ea typeface="+mn-ea"/>
              </a:rPr>
              <a:t>      例如：</a:t>
            </a:r>
            <a:r>
              <a:rPr lang="zh-CN" altLang="en-US" sz="2800" b="1" i="0" dirty="0">
                <a:solidFill>
                  <a:srgbClr val="FF00FF"/>
                </a:solidFill>
                <a:latin typeface="+mn-ea"/>
                <a:ea typeface="+mn-ea"/>
              </a:rPr>
              <a:t>加热铁块， 温度</a:t>
            </a:r>
            <a:r>
              <a:rPr lang="zh-CN" altLang="en-US" sz="2800" b="1" i="0" dirty="0">
                <a:solidFill>
                  <a:srgbClr val="FF00FF"/>
                </a:solidFill>
                <a:latin typeface="+mn-ea"/>
                <a:ea typeface="+mn-ea"/>
                <a:sym typeface="Symbol" panose="05050102010706020507" pitchFamily="18" charset="2"/>
              </a:rPr>
              <a:t>，</a:t>
            </a:r>
            <a:r>
              <a:rPr lang="zh-CN" altLang="en-US" sz="2800" b="1" i="0" dirty="0">
                <a:solidFill>
                  <a:srgbClr val="FF00FF"/>
                </a:solidFill>
                <a:latin typeface="+mn-ea"/>
                <a:ea typeface="+mn-ea"/>
              </a:rPr>
              <a:t>铁块颜色由看 </a:t>
            </a:r>
          </a:p>
        </p:txBody>
      </p:sp>
      <p:sp>
        <p:nvSpPr>
          <p:cNvPr id="21" name="Rectangle 8"/>
          <p:cNvSpPr>
            <a:spLocks noChangeArrowheads="1"/>
          </p:cNvSpPr>
          <p:nvPr/>
        </p:nvSpPr>
        <p:spPr bwMode="auto">
          <a:xfrm>
            <a:off x="8177896" y="6135726"/>
            <a:ext cx="24574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a:latin typeface="+mn-ea"/>
                <a:ea typeface="+mn-ea"/>
                <a:sym typeface="Symbol" panose="05050102010706020507" pitchFamily="18" charset="2"/>
              </a:rPr>
              <a:t> </a:t>
            </a:r>
            <a:r>
              <a:rPr lang="zh-CN" altLang="en-US" sz="2800" b="1" i="0">
                <a:solidFill>
                  <a:srgbClr val="00B0F0"/>
                </a:solidFill>
                <a:latin typeface="+mn-ea"/>
                <a:ea typeface="+mn-ea"/>
                <a:sym typeface="Monotype Sorts"/>
              </a:rPr>
              <a:t>蓝白</a:t>
            </a:r>
            <a:r>
              <a:rPr lang="zh-CN" altLang="en-US" sz="2800" b="1" i="0">
                <a:solidFill>
                  <a:srgbClr val="00B0F0"/>
                </a:solidFill>
                <a:latin typeface="+mn-ea"/>
                <a:ea typeface="+mn-ea"/>
              </a:rPr>
              <a:t>色</a:t>
            </a:r>
          </a:p>
        </p:txBody>
      </p:sp>
      <p:sp>
        <p:nvSpPr>
          <p:cNvPr id="22" name="Rectangle 9"/>
          <p:cNvSpPr>
            <a:spLocks noChangeArrowheads="1"/>
          </p:cNvSpPr>
          <p:nvPr/>
        </p:nvSpPr>
        <p:spPr bwMode="auto">
          <a:xfrm>
            <a:off x="2008872" y="6150013"/>
            <a:ext cx="36369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a:latin typeface="+mn-ea"/>
                <a:ea typeface="+mn-ea"/>
              </a:rPr>
              <a:t>不出发光 </a:t>
            </a:r>
            <a:r>
              <a:rPr lang="zh-CN" altLang="en-US" sz="2800" b="1" i="0">
                <a:latin typeface="+mn-ea"/>
                <a:ea typeface="+mn-ea"/>
                <a:sym typeface="Symbol" panose="05050102010706020507" pitchFamily="18" charset="2"/>
              </a:rPr>
              <a:t></a:t>
            </a:r>
            <a:r>
              <a:rPr lang="zh-CN" altLang="en-US" sz="2800" b="1" i="0">
                <a:solidFill>
                  <a:srgbClr val="0000FF"/>
                </a:solidFill>
                <a:latin typeface="+mn-ea"/>
                <a:ea typeface="+mn-ea"/>
                <a:sym typeface="Monotype Sorts"/>
              </a:rPr>
              <a:t> </a:t>
            </a:r>
            <a:r>
              <a:rPr lang="zh-CN" altLang="en-US" sz="2800" b="1" i="0">
                <a:solidFill>
                  <a:srgbClr val="3E0000"/>
                </a:solidFill>
                <a:latin typeface="+mn-ea"/>
                <a:ea typeface="+mn-ea"/>
              </a:rPr>
              <a:t>暗红</a:t>
            </a:r>
            <a:r>
              <a:rPr lang="zh-CN" altLang="en-US" sz="2800" b="1" i="0">
                <a:latin typeface="+mn-ea"/>
                <a:ea typeface="+mn-ea"/>
              </a:rPr>
              <a:t> </a:t>
            </a:r>
          </a:p>
        </p:txBody>
      </p:sp>
      <p:sp>
        <p:nvSpPr>
          <p:cNvPr id="23" name="Rectangle 10"/>
          <p:cNvSpPr>
            <a:spLocks noChangeArrowheads="1"/>
          </p:cNvSpPr>
          <p:nvPr/>
        </p:nvSpPr>
        <p:spPr bwMode="auto">
          <a:xfrm>
            <a:off x="5037822" y="6154776"/>
            <a:ext cx="18716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a:latin typeface="+mn-ea"/>
                <a:ea typeface="+mn-ea"/>
                <a:sym typeface="Symbol" panose="05050102010706020507" pitchFamily="18" charset="2"/>
              </a:rPr>
              <a:t> </a:t>
            </a:r>
            <a:r>
              <a:rPr lang="zh-CN" altLang="en-US" sz="2800" b="1" i="0">
                <a:solidFill>
                  <a:srgbClr val="CC3300"/>
                </a:solidFill>
                <a:latin typeface="+mn-ea"/>
                <a:ea typeface="+mn-ea"/>
              </a:rPr>
              <a:t>橙色</a:t>
            </a:r>
          </a:p>
        </p:txBody>
      </p:sp>
      <p:sp>
        <p:nvSpPr>
          <p:cNvPr id="24" name="Rectangle 11"/>
          <p:cNvSpPr>
            <a:spLocks noChangeArrowheads="1"/>
          </p:cNvSpPr>
          <p:nvPr/>
        </p:nvSpPr>
        <p:spPr bwMode="auto">
          <a:xfrm>
            <a:off x="6390371" y="6135726"/>
            <a:ext cx="24717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dirty="0">
                <a:latin typeface="+mn-ea"/>
                <a:ea typeface="+mn-ea"/>
                <a:sym typeface="Symbol" panose="05050102010706020507" pitchFamily="18" charset="2"/>
              </a:rPr>
              <a:t> </a:t>
            </a:r>
            <a:r>
              <a:rPr lang="zh-CN" altLang="en-US" sz="2800" b="1" i="0" dirty="0">
                <a:solidFill>
                  <a:srgbClr val="FF9900"/>
                </a:solidFill>
                <a:latin typeface="+mn-ea"/>
                <a:ea typeface="+mn-ea"/>
              </a:rPr>
              <a:t>黄白色</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p:cTn id="45" dur="500" fill="hold"/>
                                        <p:tgtEl>
                                          <p:spTgt spid="18"/>
                                        </p:tgtEl>
                                        <p:attrNameLst>
                                          <p:attrName>ppt_w</p:attrName>
                                        </p:attrNameLst>
                                      </p:cBhvr>
                                      <p:tavLst>
                                        <p:tav tm="0">
                                          <p:val>
                                            <p:fltVal val="0"/>
                                          </p:val>
                                        </p:tav>
                                        <p:tav tm="100000">
                                          <p:val>
                                            <p:strVal val="#ppt_w"/>
                                          </p:val>
                                        </p:tav>
                                      </p:tavLst>
                                    </p:anim>
                                    <p:anim calcmode="lin" valueType="num">
                                      <p:cBhvr>
                                        <p:cTn id="46" dur="500" fill="hold"/>
                                        <p:tgtEl>
                                          <p:spTgt spid="18"/>
                                        </p:tgtEl>
                                        <p:attrNameLst>
                                          <p:attrName>ppt_h</p:attrName>
                                        </p:attrNameLst>
                                      </p:cBhvr>
                                      <p:tavLst>
                                        <p:tav tm="0">
                                          <p:val>
                                            <p:fltVal val="0"/>
                                          </p:val>
                                        </p:tav>
                                        <p:tav tm="100000">
                                          <p:val>
                                            <p:strVal val="#ppt_h"/>
                                          </p:val>
                                        </p:tav>
                                      </p:tavLst>
                                    </p:anim>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heel(1)">
                                      <p:cBhvr>
                                        <p:cTn id="52" dur="20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left)">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left)">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wipe(left)">
                                      <p:cBhvr>
                                        <p:cTn id="73" dur="5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wipe(left)">
                                      <p:cBhvr>
                                        <p:cTn id="7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utoUpdateAnimBg="0"/>
      <p:bldP spid="12" grpId="0"/>
      <p:bldP spid="13" grpId="0" animBg="1"/>
      <p:bldP spid="14" grpId="0" animBg="1"/>
      <p:bldP spid="15" grpId="0" animBg="1"/>
      <p:bldP spid="16" grpId="0"/>
      <p:bldP spid="17" grpId="0"/>
      <p:bldP spid="18" grpId="0"/>
      <p:bldP spid="19" grpId="0"/>
      <p:bldP spid="20" grpId="0"/>
      <p:bldP spid="21" grpId="0" autoUpdateAnimBg="0"/>
      <p:bldP spid="22" grpId="0" autoUpdateAnimBg="0"/>
      <p:bldP spid="23" grpId="0" autoUpdateAnimBg="0"/>
      <p:bldP spid="2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2" descr="人脸的红外像"/>
          <p:cNvPicPr>
            <a:picLocks noChangeAspect="1" noChangeArrowheads="1"/>
          </p:cNvPicPr>
          <p:nvPr/>
        </p:nvPicPr>
        <p:blipFill>
          <a:blip r:embed="rId2">
            <a:extLst>
              <a:ext uri="{28A0092B-C50C-407E-A947-70E740481C1C}">
                <a14:useLocalDpi xmlns:a14="http://schemas.microsoft.com/office/drawing/2010/main" val="0"/>
              </a:ext>
            </a:extLst>
          </a:blip>
          <a:srcRect t="19481"/>
          <a:stretch>
            <a:fillRect/>
          </a:stretch>
        </p:blipFill>
        <p:spPr bwMode="auto">
          <a:xfrm>
            <a:off x="3189289" y="1576389"/>
            <a:ext cx="6181725"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3"/>
          <p:cNvSpPr txBox="1">
            <a:spLocks noChangeArrowheads="1"/>
          </p:cNvSpPr>
          <p:nvPr/>
        </p:nvSpPr>
        <p:spPr bwMode="auto">
          <a:xfrm>
            <a:off x="2152650" y="6140451"/>
            <a:ext cx="8286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800" b="1" i="0" dirty="0">
                <a:solidFill>
                  <a:srgbClr val="0000FF"/>
                </a:solidFill>
                <a:ea typeface="黑体" panose="02010609060101010101" pitchFamily="49" charset="-122"/>
              </a:rPr>
              <a:t>头部的红外照片（热的地方显白色，冷的显黑色）</a:t>
            </a:r>
          </a:p>
        </p:txBody>
      </p:sp>
      <p:sp>
        <p:nvSpPr>
          <p:cNvPr id="22532" name="Text Box 4"/>
          <p:cNvSpPr txBox="1">
            <a:spLocks noChangeArrowheads="1"/>
          </p:cNvSpPr>
          <p:nvPr/>
        </p:nvSpPr>
        <p:spPr bwMode="auto">
          <a:xfrm>
            <a:off x="2811464" y="5937251"/>
            <a:ext cx="7183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i="0">
                <a:ea typeface="黑体" panose="02010609060101010101" pitchFamily="49" charset="-122"/>
              </a:rPr>
              <a:t>    </a:t>
            </a:r>
          </a:p>
        </p:txBody>
      </p:sp>
      <p:sp>
        <p:nvSpPr>
          <p:cNvPr id="15" name="Text Box 5"/>
          <p:cNvSpPr txBox="1">
            <a:spLocks noChangeArrowheads="1"/>
          </p:cNvSpPr>
          <p:nvPr/>
        </p:nvSpPr>
        <p:spPr bwMode="auto">
          <a:xfrm>
            <a:off x="1770063" y="293688"/>
            <a:ext cx="848836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3200" b="1" i="0" dirty="0">
                <a:solidFill>
                  <a:srgbClr val="0000FF"/>
                </a:solidFill>
                <a:ea typeface="黑体" panose="02010609060101010101" pitchFamily="49" charset="-122"/>
              </a:rPr>
              <a:t>    </a:t>
            </a:r>
            <a:r>
              <a:rPr lang="zh-CN" altLang="en-US" sz="3200" b="1" i="0" dirty="0">
                <a:solidFill>
                  <a:srgbClr val="9900CC"/>
                </a:solidFill>
                <a:ea typeface="黑体" panose="02010609060101010101" pitchFamily="49" charset="-122"/>
              </a:rPr>
              <a:t>低温物体（例如人体）也有热辐射，但辐射较弱，并且主要成分是波长较长的红外线。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21"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1)">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554" name="Group 2"/>
          <p:cNvGrpSpPr>
            <a:grpSpLocks/>
          </p:cNvGrpSpPr>
          <p:nvPr/>
        </p:nvGrpSpPr>
        <p:grpSpPr bwMode="auto">
          <a:xfrm>
            <a:off x="2063750" y="260351"/>
            <a:ext cx="8064500" cy="5616575"/>
            <a:chOff x="2037" y="7560"/>
            <a:chExt cx="7510" cy="7560"/>
          </a:xfrm>
        </p:grpSpPr>
        <p:graphicFrame>
          <p:nvGraphicFramePr>
            <p:cNvPr id="23555" name="Object 3"/>
            <p:cNvGraphicFramePr>
              <a:graphicFrameLocks noChangeAspect="1"/>
            </p:cNvGraphicFramePr>
            <p:nvPr/>
          </p:nvGraphicFramePr>
          <p:xfrm>
            <a:off x="4337" y="8480"/>
            <a:ext cx="5152" cy="6540"/>
          </p:xfrm>
          <a:graphic>
            <a:graphicData uri="http://schemas.openxmlformats.org/presentationml/2006/ole">
              <mc:AlternateContent xmlns:mc="http://schemas.openxmlformats.org/markup-compatibility/2006">
                <mc:Choice xmlns:v="urn:schemas-microsoft-com:vml" Requires="v">
                  <p:oleObj spid="_x0000_s24013" name="Picture" r:id="rId3" imgW="3221736" imgH="3398520" progId="Word.Picture.8">
                    <p:embed/>
                  </p:oleObj>
                </mc:Choice>
                <mc:Fallback>
                  <p:oleObj name="Picture" r:id="rId3" imgW="3221736" imgH="339852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7" y="8480"/>
                          <a:ext cx="5152" cy="6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3556" name="Picture 4" descr="红外辐射热象图"/>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7" y="7560"/>
              <a:ext cx="6845" cy="3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 Box 5"/>
            <p:cNvSpPr txBox="1">
              <a:spLocks noChangeArrowheads="1"/>
            </p:cNvSpPr>
            <p:nvPr/>
          </p:nvSpPr>
          <p:spPr bwMode="auto">
            <a:xfrm>
              <a:off x="2057" y="10840"/>
              <a:ext cx="3669" cy="7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i="0" dirty="0">
                  <a:solidFill>
                    <a:schemeClr val="bg2"/>
                  </a:solidFill>
                </a:rPr>
                <a:t>   红外辐射热象图</a:t>
              </a:r>
            </a:p>
          </p:txBody>
        </p:sp>
        <p:sp>
          <p:nvSpPr>
            <p:cNvPr id="23558" name="Text Box 6"/>
            <p:cNvSpPr txBox="1">
              <a:spLocks noChangeArrowheads="1"/>
            </p:cNvSpPr>
            <p:nvPr/>
          </p:nvSpPr>
          <p:spPr bwMode="auto">
            <a:xfrm>
              <a:off x="4337" y="13880"/>
              <a:ext cx="5210" cy="1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i="0">
                  <a:solidFill>
                    <a:schemeClr val="bg2"/>
                  </a:solidFill>
                </a:rPr>
                <a:t>          红外夜视仪拍的照片</a:t>
              </a:r>
            </a:p>
          </p:txBody>
        </p:sp>
        <p:pic>
          <p:nvPicPr>
            <p:cNvPr id="23559" name="Picture 7" descr="炼钢各种热辐射颜色"/>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7" y="7665"/>
              <a:ext cx="3660" cy="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Text Box 8"/>
            <p:cNvSpPr txBox="1">
              <a:spLocks noChangeArrowheads="1"/>
            </p:cNvSpPr>
            <p:nvPr/>
          </p:nvSpPr>
          <p:spPr bwMode="auto">
            <a:xfrm>
              <a:off x="5706" y="10860"/>
              <a:ext cx="3791"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i="0">
                  <a:solidFill>
                    <a:schemeClr val="bg2"/>
                  </a:solidFill>
                </a:rPr>
                <a:t>    炼钢的热辐射</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盘的热辐射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1700214"/>
            <a:ext cx="3113088"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盘的热辐射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1" y="1628776"/>
            <a:ext cx="3325813" cy="316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4"/>
          <p:cNvSpPr txBox="1">
            <a:spLocks noChangeArrowheads="1"/>
          </p:cNvSpPr>
          <p:nvPr/>
        </p:nvSpPr>
        <p:spPr bwMode="auto">
          <a:xfrm>
            <a:off x="2279651" y="188913"/>
            <a:ext cx="7777163"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pPr>
            <a:r>
              <a:rPr lang="zh-CN" altLang="en-US" sz="2800" b="1" i="0" dirty="0">
                <a:solidFill>
                  <a:srgbClr val="C00000"/>
                </a:solidFill>
              </a:rPr>
              <a:t>同一个物体的发射本领和吸收本领有内在联系，</a:t>
            </a:r>
          </a:p>
        </p:txBody>
      </p:sp>
      <p:sp>
        <p:nvSpPr>
          <p:cNvPr id="5" name="Text Box 5"/>
          <p:cNvSpPr txBox="1">
            <a:spLocks noChangeArrowheads="1"/>
          </p:cNvSpPr>
          <p:nvPr/>
        </p:nvSpPr>
        <p:spPr bwMode="auto">
          <a:xfrm>
            <a:off x="2279650" y="5068888"/>
            <a:ext cx="3816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i="0" dirty="0">
                <a:solidFill>
                  <a:srgbClr val="008000"/>
                </a:solidFill>
              </a:rPr>
              <a:t>室温下的反射光照片</a:t>
            </a:r>
          </a:p>
        </p:txBody>
      </p:sp>
      <p:sp>
        <p:nvSpPr>
          <p:cNvPr id="6" name="Text Box 6"/>
          <p:cNvSpPr txBox="1">
            <a:spLocks noChangeArrowheads="1"/>
          </p:cNvSpPr>
          <p:nvPr/>
        </p:nvSpPr>
        <p:spPr bwMode="auto">
          <a:xfrm>
            <a:off x="6096000" y="5094288"/>
            <a:ext cx="4248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0">
                <a:solidFill>
                  <a:srgbClr val="CC3300"/>
                </a:solidFill>
              </a:rPr>
              <a:t>1100K</a:t>
            </a:r>
            <a:r>
              <a:rPr lang="zh-CN" altLang="en-US" sz="2800" b="1" i="0">
                <a:solidFill>
                  <a:srgbClr val="CC3300"/>
                </a:solidFill>
              </a:rPr>
              <a:t>的自身辐射光照片</a:t>
            </a:r>
            <a:endParaRPr lang="zh-CN" altLang="en-US" sz="2800" b="1" i="0" baseline="30000">
              <a:solidFill>
                <a:srgbClr val="CC3300"/>
              </a:solidFill>
            </a:endParaRPr>
          </a:p>
        </p:txBody>
      </p:sp>
      <p:sp>
        <p:nvSpPr>
          <p:cNvPr id="7" name="Rectangle 7"/>
          <p:cNvSpPr>
            <a:spLocks noChangeArrowheads="1"/>
          </p:cNvSpPr>
          <p:nvPr/>
        </p:nvSpPr>
        <p:spPr bwMode="auto">
          <a:xfrm>
            <a:off x="2279650" y="5789613"/>
            <a:ext cx="8027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i="0">
                <a:solidFill>
                  <a:srgbClr val="FF00FF"/>
                </a:solidFill>
                <a:latin typeface="宋体" panose="02010600030101010101" pitchFamily="2" charset="-122"/>
              </a:rPr>
              <a:t>图片说明一个</a:t>
            </a:r>
            <a:r>
              <a:rPr lang="zh-CN" altLang="en-US" sz="2800" b="1" i="0">
                <a:solidFill>
                  <a:srgbClr val="FF00FF"/>
                </a:solidFill>
              </a:rPr>
              <a:t>好的发射体一定也是好的吸收体。</a:t>
            </a:r>
          </a:p>
        </p:txBody>
      </p:sp>
      <p:sp>
        <p:nvSpPr>
          <p:cNvPr id="8" name="Rectangle 8"/>
          <p:cNvSpPr>
            <a:spLocks noChangeArrowheads="1"/>
          </p:cNvSpPr>
          <p:nvPr/>
        </p:nvSpPr>
        <p:spPr bwMode="auto">
          <a:xfrm>
            <a:off x="2279651" y="908051"/>
            <a:ext cx="6911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dirty="0">
                <a:solidFill>
                  <a:srgbClr val="0000CC"/>
                </a:solidFill>
              </a:rPr>
              <a:t>例如：黑白花盘子的反射和自身辐射照片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500"/>
                                        <p:tgtEl>
                                          <p:spTgt spid="5">
                                            <p:txEl>
                                              <p:pRg st="0" end="0"/>
                                            </p:txEl>
                                          </p:spTgt>
                                        </p:tgtEl>
                                      </p:cBhvr>
                                    </p:animEffect>
                                  </p:childTnLst>
                                </p:cTn>
                              </p:par>
                            </p:childTnLst>
                          </p:cTn>
                        </p:par>
                      </p:childTnLst>
                    </p:cTn>
                  </p:par>
                  <p:par>
                    <p:cTn id="23" fill="hold">
                      <p:stCondLst>
                        <p:cond delay="indefinite"/>
                      </p:stCondLst>
                      <p:childTnLst>
                        <p:par>
                          <p:cTn id="24" fill="hold" nodeType="afterGroup">
                            <p:stCondLst>
                              <p:cond delay="0"/>
                            </p:stCondLst>
                            <p:childTnLst>
                              <p:par>
                                <p:cTn id="25" presetID="42"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heel(1)">
                                      <p:cBhvr>
                                        <p:cTn id="34" dur="2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autoUpdateAnimBg="0"/>
      <p:bldP spid="6"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847850" y="836613"/>
            <a:ext cx="3987800" cy="2062162"/>
          </a:xfrm>
          <a:prstGeom prst="rect">
            <a:avLst/>
          </a:prstGeom>
          <a:noFill/>
          <a:ln w="9525">
            <a:noFill/>
            <a:miter lim="800000"/>
            <a:headEnd/>
            <a:tailEnd/>
          </a:ln>
          <a:effectLst/>
        </p:spPr>
        <p:txBody>
          <a:bodyPr>
            <a:spAutoFit/>
          </a:bodyPr>
          <a:lstStyle/>
          <a:p>
            <a:pPr algn="just">
              <a:defRPr/>
            </a:pPr>
            <a:r>
              <a:rPr lang="zh-CN" altLang="en-US" sz="3200" b="1" i="0" dirty="0">
                <a:solidFill>
                  <a:srgbClr val="FF00FF"/>
                </a:solidFill>
                <a:effectLst>
                  <a:outerShdw blurRad="38100" dist="38100" dir="2700000" algn="tl">
                    <a:srgbClr val="FFFFFF"/>
                  </a:outerShdw>
                </a:effectLst>
                <a:latin typeface="宋体" pitchFamily="2" charset="-122"/>
              </a:rPr>
              <a:t>所有物体在任何温度下都要发射</a:t>
            </a:r>
            <a:r>
              <a:rPr lang="zh-CN" altLang="en-US" sz="3200" b="1" i="0" dirty="0">
                <a:solidFill>
                  <a:srgbClr val="FF00FF"/>
                </a:solidFill>
              </a:rPr>
              <a:t>电磁波，</a:t>
            </a:r>
            <a:r>
              <a:rPr lang="zh-CN" altLang="en-US" sz="3200" b="1" i="0" dirty="0">
                <a:solidFill>
                  <a:srgbClr val="FF00FF"/>
                </a:solidFill>
                <a:effectLst>
                  <a:outerShdw blurRad="38100" dist="38100" dir="2700000" algn="tl">
                    <a:srgbClr val="FFFFFF"/>
                  </a:outerShdw>
                </a:effectLst>
                <a:latin typeface="宋体" pitchFamily="2" charset="-122"/>
              </a:rPr>
              <a:t>这种与温度有关的辐射称为</a:t>
            </a:r>
            <a:r>
              <a:rPr lang="zh-CN" altLang="en-US" sz="3200" b="1" i="0" dirty="0">
                <a:solidFill>
                  <a:srgbClr val="FF00FF"/>
                </a:solidFill>
                <a:latin typeface="宋体" pitchFamily="2" charset="-122"/>
              </a:rPr>
              <a:t>热辐射</a:t>
            </a:r>
            <a:r>
              <a:rPr lang="zh-CN" altLang="en-US" sz="3200" b="1" i="0" dirty="0">
                <a:solidFill>
                  <a:srgbClr val="FF00FF"/>
                </a:solidFill>
              </a:rPr>
              <a:t>。</a:t>
            </a:r>
            <a:endParaRPr lang="zh-CN" altLang="en-US" sz="3200" b="1" i="0" dirty="0"/>
          </a:p>
        </p:txBody>
      </p:sp>
      <p:sp>
        <p:nvSpPr>
          <p:cNvPr id="27651" name="Text Box 3"/>
          <p:cNvSpPr txBox="1">
            <a:spLocks noChangeArrowheads="1"/>
          </p:cNvSpPr>
          <p:nvPr/>
        </p:nvSpPr>
        <p:spPr bwMode="auto">
          <a:xfrm>
            <a:off x="2351089" y="4005264"/>
            <a:ext cx="3552825" cy="2554287"/>
          </a:xfrm>
          <a:prstGeom prst="rect">
            <a:avLst/>
          </a:prstGeom>
          <a:noFill/>
          <a:ln w="9525">
            <a:noFill/>
            <a:miter lim="800000"/>
            <a:headEnd/>
            <a:tailEnd/>
          </a:ln>
          <a:effectLst/>
        </p:spPr>
        <p:txBody>
          <a:bodyPr>
            <a:spAutoFit/>
          </a:bodyPr>
          <a:lstStyle/>
          <a:p>
            <a:pPr algn="just">
              <a:defRPr/>
            </a:pPr>
            <a:r>
              <a:rPr lang="zh-CN" altLang="en-US" sz="3200" b="1" i="0" dirty="0">
                <a:solidFill>
                  <a:srgbClr val="0000CC"/>
                </a:solidFill>
                <a:effectLst>
                  <a:outerShdw blurRad="38100" dist="38100" dir="2700000" algn="tl">
                    <a:srgbClr val="FFFFFF"/>
                  </a:outerShdw>
                </a:effectLst>
                <a:latin typeface="宋体" pitchFamily="2" charset="-122"/>
              </a:rPr>
              <a:t>热辐射的电磁波的波长、强度与物体的温度有关，还与物体的性质表面形状有关。</a:t>
            </a:r>
          </a:p>
        </p:txBody>
      </p:sp>
      <p:pic>
        <p:nvPicPr>
          <p:cNvPr id="27661" name="Picture 13" descr="Thermogram of man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325" y="3913189"/>
            <a:ext cx="2209800" cy="19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5" name="Picture 17" descr="False-colour infrared image of Whirlpool galax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668338"/>
            <a:ext cx="2286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6" name="Rectangle 18"/>
          <p:cNvSpPr>
            <a:spLocks noChangeArrowheads="1"/>
          </p:cNvSpPr>
          <p:nvPr/>
        </p:nvSpPr>
        <p:spPr bwMode="auto">
          <a:xfrm>
            <a:off x="6705600" y="2471739"/>
            <a:ext cx="39624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i="0" dirty="0"/>
              <a:t>False-</a:t>
            </a:r>
            <a:r>
              <a:rPr lang="en-US" altLang="zh-CN" b="1" i="0" dirty="0" err="1"/>
              <a:t>colour</a:t>
            </a:r>
            <a:r>
              <a:rPr lang="en-US" altLang="zh-CN" b="1" i="0" dirty="0"/>
              <a:t> infrared image of Whirlpool galaxy</a:t>
            </a:r>
          </a:p>
        </p:txBody>
      </p:sp>
      <p:sp>
        <p:nvSpPr>
          <p:cNvPr id="27667" name="Rectangle 19"/>
          <p:cNvSpPr>
            <a:spLocks noChangeArrowheads="1"/>
          </p:cNvSpPr>
          <p:nvPr/>
        </p:nvSpPr>
        <p:spPr bwMode="auto">
          <a:xfrm>
            <a:off x="7145338" y="5892800"/>
            <a:ext cx="31988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i="0"/>
              <a:t>Thermogram of man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circle(in)">
                                      <p:cBhvr>
                                        <p:cTn id="7" dur="2000"/>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665"/>
                                        </p:tgtEl>
                                        <p:attrNameLst>
                                          <p:attrName>style.visibility</p:attrName>
                                        </p:attrNameLst>
                                      </p:cBhvr>
                                      <p:to>
                                        <p:strVal val="visible"/>
                                      </p:to>
                                    </p:set>
                                    <p:animEffect transition="in" filter="wipe(left)">
                                      <p:cBhvr>
                                        <p:cTn id="12" dur="500"/>
                                        <p:tgtEl>
                                          <p:spTgt spid="276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66">
                                            <p:txEl>
                                              <p:pRg st="0" end="0"/>
                                            </p:txEl>
                                          </p:spTgt>
                                        </p:tgtEl>
                                        <p:attrNameLst>
                                          <p:attrName>style.visibility</p:attrName>
                                        </p:attrNameLst>
                                      </p:cBhvr>
                                      <p:to>
                                        <p:strVal val="visible"/>
                                      </p:to>
                                    </p:set>
                                    <p:animEffect transition="in" filter="wipe(left)">
                                      <p:cBhvr>
                                        <p:cTn id="17" dur="500"/>
                                        <p:tgtEl>
                                          <p:spTgt spid="2766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661"/>
                                        </p:tgtEl>
                                        <p:attrNameLst>
                                          <p:attrName>style.visibility</p:attrName>
                                        </p:attrNameLst>
                                      </p:cBhvr>
                                      <p:to>
                                        <p:strVal val="visible"/>
                                      </p:to>
                                    </p:set>
                                    <p:animEffect transition="in" filter="wipe(left)">
                                      <p:cBhvr>
                                        <p:cTn id="22" dur="500"/>
                                        <p:tgtEl>
                                          <p:spTgt spid="276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667">
                                            <p:txEl>
                                              <p:pRg st="0" end="0"/>
                                            </p:txEl>
                                          </p:spTgt>
                                        </p:tgtEl>
                                        <p:attrNameLst>
                                          <p:attrName>style.visibility</p:attrName>
                                        </p:attrNameLst>
                                      </p:cBhvr>
                                      <p:to>
                                        <p:strVal val="visible"/>
                                      </p:to>
                                    </p:set>
                                    <p:animEffect transition="in" filter="wipe(left)">
                                      <p:cBhvr>
                                        <p:cTn id="27" dur="500"/>
                                        <p:tgtEl>
                                          <p:spTgt spid="2766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7651"/>
                                        </p:tgtEl>
                                        <p:attrNameLst>
                                          <p:attrName>style.visibility</p:attrName>
                                        </p:attrNameLst>
                                      </p:cBhvr>
                                      <p:to>
                                        <p:strVal val="visible"/>
                                      </p:to>
                                    </p:set>
                                    <p:animEffect transition="in" filter="circle(in)">
                                      <p:cBhvr>
                                        <p:cTn id="32" dur="20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1" grpId="0"/>
      <p:bldP spid="27666" grpId="0" build="p" autoUpdateAnimBg="0"/>
      <p:bldP spid="2766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Text Box 4"/>
          <p:cNvSpPr txBox="1">
            <a:spLocks noChangeArrowheads="1"/>
          </p:cNvSpPr>
          <p:nvPr/>
        </p:nvSpPr>
        <p:spPr bwMode="auto">
          <a:xfrm>
            <a:off x="1810991" y="110987"/>
            <a:ext cx="7924800" cy="1815882"/>
          </a:xfrm>
          <a:prstGeom prst="rect">
            <a:avLst/>
          </a:prstGeom>
          <a:noFill/>
          <a:ln w="9525">
            <a:noFill/>
            <a:miter lim="800000"/>
            <a:headEnd/>
            <a:tailEnd/>
          </a:ln>
          <a:effectLst/>
        </p:spPr>
        <p:txBody>
          <a:bodyPr>
            <a:spAutoFit/>
          </a:bodyPr>
          <a:lstStyle/>
          <a:p>
            <a:pPr algn="just">
              <a:defRPr/>
            </a:pPr>
            <a:r>
              <a:rPr lang="zh-CN" altLang="en-US" sz="2800" b="1" i="0" dirty="0">
                <a:latin typeface="宋体" pitchFamily="2" charset="-122"/>
              </a:rPr>
              <a:t>单色辐出度</a:t>
            </a:r>
            <a:r>
              <a:rPr lang="en-US" altLang="zh-CN" sz="2800" b="1" dirty="0">
                <a:solidFill>
                  <a:srgbClr val="FF0000"/>
                </a:solidFill>
              </a:rPr>
              <a:t>M</a:t>
            </a:r>
            <a:r>
              <a:rPr lang="en-US" altLang="zh-CN" sz="2800" b="1" baseline="-25000" dirty="0">
                <a:solidFill>
                  <a:srgbClr val="FF0000"/>
                </a:solidFill>
                <a:sym typeface="Symbol" pitchFamily="18" charset="2"/>
              </a:rPr>
              <a:t> </a:t>
            </a:r>
            <a:r>
              <a:rPr lang="zh-CN" altLang="en-US" sz="2800" b="1" i="0" dirty="0">
                <a:latin typeface="宋体" pitchFamily="2" charset="-122"/>
              </a:rPr>
              <a:t>（</a:t>
            </a:r>
            <a:r>
              <a:rPr lang="zh-CN" altLang="en-US" sz="2800" b="1" i="0" dirty="0">
                <a:solidFill>
                  <a:srgbClr val="009900"/>
                </a:solidFill>
                <a:effectLst>
                  <a:outerShdw blurRad="38100" dist="38100" dir="2700000" algn="tl">
                    <a:srgbClr val="FFFFFF"/>
                  </a:outerShdw>
                </a:effectLst>
                <a:latin typeface="宋体" pitchFamily="2" charset="-122"/>
              </a:rPr>
              <a:t>辐射能的频率或波长分布函数</a:t>
            </a:r>
            <a:r>
              <a:rPr lang="en-US" altLang="zh-CN" sz="2800" b="1" i="0" dirty="0">
                <a:solidFill>
                  <a:srgbClr val="009900"/>
                </a:solidFill>
                <a:effectLst>
                  <a:outerShdw blurRad="38100" dist="38100" dir="2700000" algn="tl">
                    <a:srgbClr val="FFFFFF"/>
                  </a:outerShdw>
                </a:effectLst>
                <a:latin typeface="宋体" pitchFamily="2" charset="-122"/>
              </a:rPr>
              <a:t>-</a:t>
            </a:r>
            <a:r>
              <a:rPr lang="zh-CN" altLang="en-US" sz="2800" b="1" i="0" dirty="0">
                <a:solidFill>
                  <a:srgbClr val="009900"/>
                </a:solidFill>
                <a:effectLst>
                  <a:outerShdw blurRad="38100" dist="38100" dir="2700000" algn="tl">
                    <a:srgbClr val="FFFFFF"/>
                  </a:outerShdw>
                </a:effectLst>
                <a:latin typeface="宋体" pitchFamily="2" charset="-122"/>
              </a:rPr>
              <a:t>能谱</a:t>
            </a:r>
            <a:r>
              <a:rPr lang="zh-CN" altLang="en-US" sz="2800" b="1" i="0" dirty="0">
                <a:latin typeface="宋体" pitchFamily="2" charset="-122"/>
              </a:rPr>
              <a:t>） </a:t>
            </a:r>
            <a:r>
              <a:rPr lang="zh-CN" altLang="en-US" sz="2800" b="1" i="0" dirty="0">
                <a:solidFill>
                  <a:srgbClr val="009900"/>
                </a:solidFill>
                <a:sym typeface="Symbol" pitchFamily="18" charset="2"/>
              </a:rPr>
              <a:t>：</a:t>
            </a:r>
            <a:r>
              <a:rPr lang="zh-CN" altLang="en-US" sz="2800" b="1" i="0" baseline="-25000" dirty="0">
                <a:solidFill>
                  <a:srgbClr val="009900"/>
                </a:solidFill>
                <a:sym typeface="Symbol" pitchFamily="18" charset="2"/>
              </a:rPr>
              <a:t> </a:t>
            </a:r>
            <a:r>
              <a:rPr lang="zh-CN" altLang="en-US" sz="2800" b="1" i="0" dirty="0">
                <a:solidFill>
                  <a:srgbClr val="009900"/>
                </a:solidFill>
                <a:effectLst>
                  <a:outerShdw blurRad="38100" dist="38100" dir="2700000" algn="tl">
                    <a:srgbClr val="FFFFFF"/>
                  </a:outerShdw>
                </a:effectLst>
                <a:latin typeface="宋体" pitchFamily="2" charset="-122"/>
              </a:rPr>
              <a:t>为了描述物体辐射能量的能力，</a:t>
            </a:r>
            <a:r>
              <a:rPr lang="zh-CN" altLang="en-US" sz="2800" b="1" i="0" dirty="0">
                <a:solidFill>
                  <a:srgbClr val="009900"/>
                </a:solidFill>
                <a:effectLst>
                  <a:outerShdw blurRad="38100" dist="38100" dir="2700000" algn="tl">
                    <a:srgbClr val="FFFFFF"/>
                  </a:outerShdw>
                </a:effectLst>
                <a:latin typeface="宋体" pitchFamily="2" charset="-122"/>
                <a:sym typeface="Symbol" pitchFamily="18" charset="2"/>
              </a:rPr>
              <a:t>定义</a:t>
            </a:r>
            <a:r>
              <a:rPr lang="zh-CN" altLang="en-US" sz="2800" b="1" i="0" dirty="0">
                <a:solidFill>
                  <a:srgbClr val="009900"/>
                </a:solidFill>
                <a:effectLst>
                  <a:outerShdw blurRad="38100" dist="38100" dir="2700000" algn="tl">
                    <a:srgbClr val="FFFFFF"/>
                  </a:outerShdw>
                </a:effectLst>
                <a:latin typeface="宋体" pitchFamily="2" charset="-122"/>
              </a:rPr>
              <a:t>物体</a:t>
            </a:r>
            <a:r>
              <a:rPr lang="zh-CN" altLang="en-US" sz="2800" b="1" i="0" dirty="0">
                <a:solidFill>
                  <a:srgbClr val="FF00FF"/>
                </a:solidFill>
                <a:effectLst>
                  <a:outerShdw blurRad="38100" dist="38100" dir="2700000" algn="tl">
                    <a:srgbClr val="FFFFFF"/>
                  </a:outerShdw>
                </a:effectLst>
                <a:latin typeface="宋体" pitchFamily="2" charset="-122"/>
              </a:rPr>
              <a:t>单位表面</a:t>
            </a:r>
            <a:r>
              <a:rPr lang="zh-CN" altLang="en-US" sz="2800" b="1" i="0" dirty="0">
                <a:solidFill>
                  <a:srgbClr val="009900"/>
                </a:solidFill>
                <a:effectLst>
                  <a:outerShdw blurRad="38100" dist="38100" dir="2700000" algn="tl">
                    <a:srgbClr val="FFFFFF"/>
                  </a:outerShdw>
                </a:effectLst>
                <a:latin typeface="宋体" pitchFamily="2" charset="-122"/>
              </a:rPr>
              <a:t>在</a:t>
            </a:r>
            <a:r>
              <a:rPr lang="zh-CN" altLang="en-US" sz="2800" b="1" i="0" dirty="0">
                <a:solidFill>
                  <a:srgbClr val="C00000"/>
                </a:solidFill>
                <a:effectLst>
                  <a:outerShdw blurRad="38100" dist="38100" dir="2700000" algn="tl">
                    <a:srgbClr val="FFFFFF"/>
                  </a:outerShdw>
                </a:effectLst>
                <a:latin typeface="宋体" pitchFamily="2" charset="-122"/>
              </a:rPr>
              <a:t>单位时间</a:t>
            </a:r>
            <a:r>
              <a:rPr lang="zh-CN" altLang="en-US" sz="2800" b="1" i="0" dirty="0">
                <a:solidFill>
                  <a:srgbClr val="009900"/>
                </a:solidFill>
                <a:effectLst>
                  <a:outerShdw blurRad="38100" dist="38100" dir="2700000" algn="tl">
                    <a:srgbClr val="FFFFFF"/>
                  </a:outerShdw>
                </a:effectLst>
                <a:latin typeface="宋体" pitchFamily="2" charset="-122"/>
              </a:rPr>
              <a:t>内发出的波长在</a:t>
            </a:r>
            <a:r>
              <a:rPr lang="zh-CN" altLang="en-US" sz="2800" b="1" dirty="0">
                <a:solidFill>
                  <a:srgbClr val="FF0000"/>
                </a:solidFill>
                <a:effectLst>
                  <a:outerShdw blurRad="38100" dist="38100" dir="2700000" algn="tl">
                    <a:srgbClr val="FFFFFF"/>
                  </a:outerShdw>
                </a:effectLst>
                <a:sym typeface="Symbol" pitchFamily="18" charset="2"/>
              </a:rPr>
              <a:t></a:t>
            </a:r>
            <a:r>
              <a:rPr lang="zh-CN" altLang="en-US" sz="2800" b="1" i="0" dirty="0">
                <a:solidFill>
                  <a:srgbClr val="009900"/>
                </a:solidFill>
                <a:effectLst>
                  <a:outerShdw blurRad="38100" dist="38100" dir="2700000" algn="tl">
                    <a:srgbClr val="FFFFFF"/>
                  </a:outerShdw>
                </a:effectLst>
                <a:latin typeface="宋体" pitchFamily="2" charset="-122"/>
              </a:rPr>
              <a:t>附近</a:t>
            </a:r>
            <a:r>
              <a:rPr lang="zh-CN" altLang="en-US" sz="2800" b="1" i="0" dirty="0">
                <a:solidFill>
                  <a:srgbClr val="FF00FF"/>
                </a:solidFill>
                <a:effectLst>
                  <a:outerShdw blurRad="38100" dist="38100" dir="2700000" algn="tl">
                    <a:srgbClr val="FFFFFF"/>
                  </a:outerShdw>
                </a:effectLst>
                <a:latin typeface="宋体" pitchFamily="2" charset="-122"/>
              </a:rPr>
              <a:t>单位波长</a:t>
            </a:r>
            <a:r>
              <a:rPr lang="zh-CN" altLang="en-US" sz="2800" b="1" i="0" dirty="0">
                <a:solidFill>
                  <a:srgbClr val="009900"/>
                </a:solidFill>
                <a:effectLst>
                  <a:outerShdw blurRad="38100" dist="38100" dir="2700000" algn="tl">
                    <a:srgbClr val="FFFFFF"/>
                  </a:outerShdw>
                </a:effectLst>
                <a:latin typeface="宋体" pitchFamily="2" charset="-122"/>
              </a:rPr>
              <a:t>间隔内的电磁波的能量为单色辐出度</a:t>
            </a:r>
            <a:r>
              <a:rPr lang="en-US" altLang="zh-CN" sz="2800" b="1" dirty="0">
                <a:solidFill>
                  <a:srgbClr val="FF0000"/>
                </a:solidFill>
                <a:effectLst>
                  <a:outerShdw blurRad="38100" dist="38100" dir="2700000" algn="tl">
                    <a:srgbClr val="FFFFFF"/>
                  </a:outerShdw>
                </a:effectLst>
              </a:rPr>
              <a:t>M</a:t>
            </a:r>
            <a:r>
              <a:rPr lang="en-US" altLang="zh-CN" sz="2800" b="1" baseline="-25000" dirty="0">
                <a:solidFill>
                  <a:srgbClr val="FF0000"/>
                </a:solidFill>
                <a:effectLst>
                  <a:outerShdw blurRad="38100" dist="38100" dir="2700000" algn="tl">
                    <a:srgbClr val="FFFFFF"/>
                  </a:outerShdw>
                </a:effectLst>
                <a:sym typeface="Symbol" pitchFamily="18" charset="2"/>
              </a:rPr>
              <a:t></a:t>
            </a:r>
            <a:r>
              <a:rPr lang="zh-CN" altLang="en-US" sz="2800" b="1" i="0" dirty="0">
                <a:solidFill>
                  <a:srgbClr val="009900"/>
                </a:solidFill>
                <a:effectLst>
                  <a:outerShdw blurRad="38100" dist="38100" dir="2700000" algn="tl">
                    <a:srgbClr val="FFFFFF"/>
                  </a:outerShdw>
                </a:effectLst>
                <a:sym typeface="Symbol" pitchFamily="18" charset="2"/>
              </a:rPr>
              <a:t>，</a:t>
            </a:r>
            <a:r>
              <a:rPr lang="zh-CN" altLang="en-US" sz="2800" b="1" i="0" dirty="0">
                <a:solidFill>
                  <a:srgbClr val="009900"/>
                </a:solidFill>
                <a:effectLst>
                  <a:outerShdw blurRad="38100" dist="38100" dir="2700000" algn="tl">
                    <a:srgbClr val="FFFFFF"/>
                  </a:outerShdw>
                </a:effectLst>
                <a:latin typeface="宋体" pitchFamily="2" charset="-122"/>
              </a:rPr>
              <a:t>即</a:t>
            </a:r>
          </a:p>
        </p:txBody>
      </p:sp>
      <p:graphicFrame>
        <p:nvGraphicFramePr>
          <p:cNvPr id="29728" name="Object 32"/>
          <p:cNvGraphicFramePr>
            <a:graphicFrameLocks noChangeAspect="1"/>
          </p:cNvGraphicFramePr>
          <p:nvPr>
            <p:extLst>
              <p:ext uri="{D42A27DB-BD31-4B8C-83A1-F6EECF244321}">
                <p14:modId xmlns:p14="http://schemas.microsoft.com/office/powerpoint/2010/main" val="3558558528"/>
              </p:ext>
            </p:extLst>
          </p:nvPr>
        </p:nvGraphicFramePr>
        <p:xfrm>
          <a:off x="1100108" y="2394387"/>
          <a:ext cx="2667000" cy="1176338"/>
        </p:xfrm>
        <a:graphic>
          <a:graphicData uri="http://schemas.openxmlformats.org/presentationml/2006/ole">
            <mc:AlternateContent xmlns:mc="http://schemas.openxmlformats.org/markup-compatibility/2006">
              <mc:Choice xmlns:v="urn:schemas-microsoft-com:vml" Requires="v">
                <p:oleObj spid="_x0000_s27556" name="公式" r:id="rId3" imgW="800105" imgH="304755" progId="Equation.3">
                  <p:embed/>
                </p:oleObj>
              </mc:Choice>
              <mc:Fallback>
                <p:oleObj name="公式" r:id="rId3" imgW="800105" imgH="304755"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08" y="2394387"/>
                        <a:ext cx="2667000" cy="1176338"/>
                      </a:xfrm>
                      <a:prstGeom prst="rect">
                        <a:avLst/>
                      </a:prstGeom>
                      <a:noFill/>
                      <a:ln>
                        <a:noFill/>
                      </a:ln>
                      <a:effectLst/>
                      <a:extLst>
                        <a:ext uri="{909E8E84-426E-40DD-AFC4-6F175D3DCCD1}">
                          <a14:hiddenFill xmlns:a14="http://schemas.microsoft.com/office/drawing/2010/main">
                            <a:gradFill rotWithShape="0">
                              <a:gsLst>
                                <a:gs pos="0">
                                  <a:srgbClr val="000082"/>
                                </a:gs>
                                <a:gs pos="30000">
                                  <a:srgbClr val="66008F"/>
                                </a:gs>
                                <a:gs pos="64999">
                                  <a:srgbClr val="BA0066"/>
                                </a:gs>
                                <a:gs pos="89999">
                                  <a:srgbClr val="FF0000"/>
                                </a:gs>
                                <a:gs pos="100000">
                                  <a:srgbClr val="FF82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 name="Group 9"/>
          <p:cNvGrpSpPr>
            <a:grpSpLocks/>
          </p:cNvGrpSpPr>
          <p:nvPr/>
        </p:nvGrpSpPr>
        <p:grpSpPr bwMode="auto">
          <a:xfrm>
            <a:off x="8256240" y="2091175"/>
            <a:ext cx="2227263" cy="1782762"/>
            <a:chOff x="336" y="2112"/>
            <a:chExt cx="1403" cy="1123"/>
          </a:xfrm>
        </p:grpSpPr>
        <p:sp>
          <p:nvSpPr>
            <p:cNvPr id="38" name="Freeform 10"/>
            <p:cNvSpPr>
              <a:spLocks/>
            </p:cNvSpPr>
            <p:nvPr/>
          </p:nvSpPr>
          <p:spPr bwMode="auto">
            <a:xfrm>
              <a:off x="1167" y="2112"/>
              <a:ext cx="372" cy="1123"/>
            </a:xfrm>
            <a:custGeom>
              <a:avLst/>
              <a:gdLst>
                <a:gd name="T0" fmla="*/ 0 w 660"/>
                <a:gd name="T1" fmla="*/ 0 h 1755"/>
                <a:gd name="T2" fmla="*/ 153 w 660"/>
                <a:gd name="T3" fmla="*/ 307 h 1755"/>
                <a:gd name="T4" fmla="*/ 210 w 660"/>
                <a:gd name="T5" fmla="*/ 719 h 1755"/>
                <a:gd name="T6" fmla="*/ 0 60000 65536"/>
                <a:gd name="T7" fmla="*/ 0 60000 65536"/>
                <a:gd name="T8" fmla="*/ 0 60000 65536"/>
              </a:gdLst>
              <a:ahLst/>
              <a:cxnLst>
                <a:cxn ang="T6">
                  <a:pos x="T0" y="T1"/>
                </a:cxn>
                <a:cxn ang="T7">
                  <a:pos x="T2" y="T3"/>
                </a:cxn>
                <a:cxn ang="T8">
                  <a:pos x="T4" y="T5"/>
                </a:cxn>
              </a:cxnLst>
              <a:rect l="0" t="0" r="r" b="b"/>
              <a:pathLst>
                <a:path w="660" h="1755">
                  <a:moveTo>
                    <a:pt x="0" y="0"/>
                  </a:moveTo>
                  <a:cubicBezTo>
                    <a:pt x="185" y="229"/>
                    <a:pt x="370" y="458"/>
                    <a:pt x="480" y="750"/>
                  </a:cubicBezTo>
                  <a:cubicBezTo>
                    <a:pt x="590" y="1042"/>
                    <a:pt x="630" y="1588"/>
                    <a:pt x="660" y="1755"/>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39" name="Line 11"/>
            <p:cNvSpPr>
              <a:spLocks noChangeShapeType="1"/>
            </p:cNvSpPr>
            <p:nvPr/>
          </p:nvSpPr>
          <p:spPr bwMode="auto">
            <a:xfrm flipV="1">
              <a:off x="1159" y="2232"/>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40" name="Line 12"/>
            <p:cNvSpPr>
              <a:spLocks noChangeShapeType="1"/>
            </p:cNvSpPr>
            <p:nvPr/>
          </p:nvSpPr>
          <p:spPr bwMode="auto">
            <a:xfrm flipV="1">
              <a:off x="1183" y="2289"/>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41" name="Line 13"/>
            <p:cNvSpPr>
              <a:spLocks noChangeShapeType="1"/>
            </p:cNvSpPr>
            <p:nvPr/>
          </p:nvSpPr>
          <p:spPr bwMode="auto">
            <a:xfrm flipV="1">
              <a:off x="1215" y="2347"/>
              <a:ext cx="8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42" name="Line 14"/>
            <p:cNvSpPr>
              <a:spLocks noChangeShapeType="1"/>
            </p:cNvSpPr>
            <p:nvPr/>
          </p:nvSpPr>
          <p:spPr bwMode="auto">
            <a:xfrm flipV="1">
              <a:off x="1246" y="2395"/>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43" name="Line 15"/>
            <p:cNvSpPr>
              <a:spLocks noChangeShapeType="1"/>
            </p:cNvSpPr>
            <p:nvPr/>
          </p:nvSpPr>
          <p:spPr bwMode="auto">
            <a:xfrm flipV="1">
              <a:off x="1270" y="2443"/>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44" name="Line 16"/>
            <p:cNvSpPr>
              <a:spLocks noChangeShapeType="1"/>
            </p:cNvSpPr>
            <p:nvPr/>
          </p:nvSpPr>
          <p:spPr bwMode="auto">
            <a:xfrm flipV="1">
              <a:off x="1302" y="2501"/>
              <a:ext cx="8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45" name="Line 17"/>
            <p:cNvSpPr>
              <a:spLocks noChangeShapeType="1"/>
            </p:cNvSpPr>
            <p:nvPr/>
          </p:nvSpPr>
          <p:spPr bwMode="auto">
            <a:xfrm flipV="1">
              <a:off x="1326" y="2558"/>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46" name="Line 18"/>
            <p:cNvSpPr>
              <a:spLocks noChangeShapeType="1"/>
            </p:cNvSpPr>
            <p:nvPr/>
          </p:nvSpPr>
          <p:spPr bwMode="auto">
            <a:xfrm flipV="1">
              <a:off x="1342" y="2616"/>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47" name="Line 19"/>
            <p:cNvSpPr>
              <a:spLocks noChangeShapeType="1"/>
            </p:cNvSpPr>
            <p:nvPr/>
          </p:nvSpPr>
          <p:spPr bwMode="auto">
            <a:xfrm flipV="1">
              <a:off x="1366" y="2664"/>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48" name="Line 20"/>
            <p:cNvSpPr>
              <a:spLocks noChangeShapeType="1"/>
            </p:cNvSpPr>
            <p:nvPr/>
          </p:nvSpPr>
          <p:spPr bwMode="auto">
            <a:xfrm flipV="1">
              <a:off x="1374" y="2712"/>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49" name="Line 21"/>
            <p:cNvSpPr>
              <a:spLocks noChangeShapeType="1"/>
            </p:cNvSpPr>
            <p:nvPr/>
          </p:nvSpPr>
          <p:spPr bwMode="auto">
            <a:xfrm flipV="1">
              <a:off x="1390" y="2769"/>
              <a:ext cx="8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50" name="Line 22"/>
            <p:cNvSpPr>
              <a:spLocks noChangeShapeType="1"/>
            </p:cNvSpPr>
            <p:nvPr/>
          </p:nvSpPr>
          <p:spPr bwMode="auto">
            <a:xfrm flipV="1">
              <a:off x="1390" y="2827"/>
              <a:ext cx="8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51" name="Line 23"/>
            <p:cNvSpPr>
              <a:spLocks noChangeShapeType="1"/>
            </p:cNvSpPr>
            <p:nvPr/>
          </p:nvSpPr>
          <p:spPr bwMode="auto">
            <a:xfrm flipV="1">
              <a:off x="1398" y="2875"/>
              <a:ext cx="8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52" name="Line 24"/>
            <p:cNvSpPr>
              <a:spLocks noChangeShapeType="1"/>
            </p:cNvSpPr>
            <p:nvPr/>
          </p:nvSpPr>
          <p:spPr bwMode="auto">
            <a:xfrm flipV="1">
              <a:off x="1413" y="2923"/>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53" name="Line 25"/>
            <p:cNvSpPr>
              <a:spLocks noChangeShapeType="1"/>
            </p:cNvSpPr>
            <p:nvPr/>
          </p:nvSpPr>
          <p:spPr bwMode="auto">
            <a:xfrm flipV="1">
              <a:off x="1421" y="2990"/>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54" name="Line 26"/>
            <p:cNvSpPr>
              <a:spLocks noChangeShapeType="1"/>
            </p:cNvSpPr>
            <p:nvPr/>
          </p:nvSpPr>
          <p:spPr bwMode="auto">
            <a:xfrm flipV="1">
              <a:off x="1421" y="3048"/>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55" name="Line 27"/>
            <p:cNvSpPr>
              <a:spLocks noChangeShapeType="1"/>
            </p:cNvSpPr>
            <p:nvPr/>
          </p:nvSpPr>
          <p:spPr bwMode="auto">
            <a:xfrm flipV="1">
              <a:off x="1421" y="3096"/>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56" name="Line 28"/>
            <p:cNvSpPr>
              <a:spLocks noChangeShapeType="1"/>
            </p:cNvSpPr>
            <p:nvPr/>
          </p:nvSpPr>
          <p:spPr bwMode="auto">
            <a:xfrm flipV="1">
              <a:off x="1429" y="3144"/>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57" name="Line 29"/>
            <p:cNvSpPr>
              <a:spLocks noChangeShapeType="1"/>
            </p:cNvSpPr>
            <p:nvPr/>
          </p:nvSpPr>
          <p:spPr bwMode="auto">
            <a:xfrm flipV="1">
              <a:off x="1437" y="3192"/>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58" name="Line 30"/>
            <p:cNvSpPr>
              <a:spLocks noChangeShapeType="1"/>
            </p:cNvSpPr>
            <p:nvPr/>
          </p:nvSpPr>
          <p:spPr bwMode="auto">
            <a:xfrm flipV="1">
              <a:off x="1135" y="2184"/>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59" name="Line 31"/>
            <p:cNvSpPr>
              <a:spLocks noChangeShapeType="1"/>
            </p:cNvSpPr>
            <p:nvPr/>
          </p:nvSpPr>
          <p:spPr bwMode="auto">
            <a:xfrm flipV="1">
              <a:off x="1294" y="2347"/>
              <a:ext cx="51" cy="4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60" name="Line 32"/>
            <p:cNvSpPr>
              <a:spLocks noChangeShapeType="1"/>
            </p:cNvSpPr>
            <p:nvPr/>
          </p:nvSpPr>
          <p:spPr bwMode="auto">
            <a:xfrm flipV="1">
              <a:off x="1390" y="2549"/>
              <a:ext cx="50" cy="4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61" name="Line 33"/>
            <p:cNvSpPr>
              <a:spLocks noChangeShapeType="1"/>
            </p:cNvSpPr>
            <p:nvPr/>
          </p:nvSpPr>
          <p:spPr bwMode="auto">
            <a:xfrm flipV="1">
              <a:off x="1374" y="2241"/>
              <a:ext cx="355" cy="23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62" name="Line 34"/>
            <p:cNvSpPr>
              <a:spLocks noChangeShapeType="1"/>
            </p:cNvSpPr>
            <p:nvPr/>
          </p:nvSpPr>
          <p:spPr bwMode="auto">
            <a:xfrm>
              <a:off x="1392" y="2496"/>
              <a:ext cx="347" cy="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63" name="Line 35"/>
            <p:cNvSpPr>
              <a:spLocks noChangeShapeType="1"/>
            </p:cNvSpPr>
            <p:nvPr/>
          </p:nvSpPr>
          <p:spPr bwMode="auto">
            <a:xfrm flipV="1">
              <a:off x="1344" y="2112"/>
              <a:ext cx="126" cy="29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kumimoji="0" lang="zh-CN" altLang="en-US" sz="2800" b="1" i="0" kern="0">
                <a:solidFill>
                  <a:srgbClr val="000000"/>
                </a:solidFill>
              </a:endParaRPr>
            </a:p>
          </p:txBody>
        </p:sp>
        <p:sp>
          <p:nvSpPr>
            <p:cNvPr id="64" name="Text Box 36"/>
            <p:cNvSpPr txBox="1">
              <a:spLocks noChangeArrowheads="1"/>
            </p:cNvSpPr>
            <p:nvPr/>
          </p:nvSpPr>
          <p:spPr bwMode="auto">
            <a:xfrm>
              <a:off x="666" y="2126"/>
              <a:ext cx="52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auto">
                <a:spcBef>
                  <a:spcPct val="0"/>
                </a:spcBef>
                <a:spcAft>
                  <a:spcPts val="0"/>
                </a:spcAft>
                <a:buNone/>
                <a:defRPr/>
              </a:pPr>
              <a:r>
                <a:rPr lang="zh-CN" altLang="en-US" i="0" kern="0">
                  <a:solidFill>
                    <a:srgbClr val="000000"/>
                  </a:solidFill>
                </a:rPr>
                <a:t>   </a:t>
              </a:r>
              <a:r>
                <a:rPr lang="en-US" altLang="zh-CN" b="1" i="0" kern="0">
                  <a:solidFill>
                    <a:srgbClr val="000000"/>
                  </a:solidFill>
                </a:rPr>
                <a:t>T</a:t>
              </a:r>
            </a:p>
            <a:p>
              <a:pPr algn="just" fontAlgn="auto">
                <a:spcBef>
                  <a:spcPct val="0"/>
                </a:spcBef>
                <a:spcAft>
                  <a:spcPts val="0"/>
                </a:spcAft>
                <a:buNone/>
                <a:defRPr/>
              </a:pPr>
              <a:endParaRPr lang="zh-CN" altLang="en-US" i="0" kern="0">
                <a:solidFill>
                  <a:srgbClr val="000000"/>
                </a:solidFill>
              </a:endParaRPr>
            </a:p>
          </p:txBody>
        </p:sp>
        <p:sp>
          <p:nvSpPr>
            <p:cNvPr id="65" name="Text Box 37"/>
            <p:cNvSpPr txBox="1">
              <a:spLocks noChangeArrowheads="1"/>
            </p:cNvSpPr>
            <p:nvPr/>
          </p:nvSpPr>
          <p:spPr bwMode="auto">
            <a:xfrm>
              <a:off x="336" y="2637"/>
              <a:ext cx="13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auto">
                <a:spcBef>
                  <a:spcPct val="50000"/>
                </a:spcBef>
                <a:spcAft>
                  <a:spcPts val="0"/>
                </a:spcAft>
                <a:buNone/>
                <a:defRPr/>
              </a:pPr>
              <a:r>
                <a:rPr lang="zh-CN" altLang="en-US" sz="2400" b="1" i="0" kern="0">
                  <a:solidFill>
                    <a:srgbClr val="FF3300"/>
                  </a:solidFill>
                </a:rPr>
                <a:t>单位面积</a:t>
              </a:r>
            </a:p>
          </p:txBody>
        </p:sp>
        <p:sp>
          <p:nvSpPr>
            <p:cNvPr id="66" name="Line 38"/>
            <p:cNvSpPr>
              <a:spLocks noChangeShapeType="1"/>
            </p:cNvSpPr>
            <p:nvPr/>
          </p:nvSpPr>
          <p:spPr bwMode="auto">
            <a:xfrm flipV="1">
              <a:off x="946" y="2449"/>
              <a:ext cx="422" cy="222"/>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endParaRPr kumimoji="0" lang="zh-CN" altLang="en-US" sz="2800" b="1" i="0" kern="0">
                <a:solidFill>
                  <a:srgbClr val="000000"/>
                </a:solidFill>
              </a:endParaRPr>
            </a:p>
          </p:txBody>
        </p:sp>
        <p:sp>
          <p:nvSpPr>
            <p:cNvPr id="67" name="Freeform 39"/>
            <p:cNvSpPr>
              <a:spLocks/>
            </p:cNvSpPr>
            <p:nvPr/>
          </p:nvSpPr>
          <p:spPr bwMode="auto">
            <a:xfrm>
              <a:off x="1346" y="2371"/>
              <a:ext cx="78" cy="200"/>
            </a:xfrm>
            <a:custGeom>
              <a:avLst/>
              <a:gdLst>
                <a:gd name="T0" fmla="*/ 0 w 78"/>
                <a:gd name="T1" fmla="*/ 0 h 200"/>
                <a:gd name="T2" fmla="*/ 44 w 78"/>
                <a:gd name="T3" fmla="*/ 100 h 200"/>
                <a:gd name="T4" fmla="*/ 78 w 78"/>
                <a:gd name="T5" fmla="*/ 200 h 200"/>
                <a:gd name="T6" fmla="*/ 0 60000 65536"/>
                <a:gd name="T7" fmla="*/ 0 60000 65536"/>
                <a:gd name="T8" fmla="*/ 0 60000 65536"/>
              </a:gdLst>
              <a:ahLst/>
              <a:cxnLst>
                <a:cxn ang="T6">
                  <a:pos x="T0" y="T1"/>
                </a:cxn>
                <a:cxn ang="T7">
                  <a:pos x="T2" y="T3"/>
                </a:cxn>
                <a:cxn ang="T8">
                  <a:pos x="T4" y="T5"/>
                </a:cxn>
              </a:cxnLst>
              <a:rect l="0" t="0" r="r" b="b"/>
              <a:pathLst>
                <a:path w="78" h="200">
                  <a:moveTo>
                    <a:pt x="0" y="0"/>
                  </a:moveTo>
                  <a:cubicBezTo>
                    <a:pt x="15" y="33"/>
                    <a:pt x="31" y="67"/>
                    <a:pt x="44" y="100"/>
                  </a:cubicBezTo>
                  <a:cubicBezTo>
                    <a:pt x="57" y="133"/>
                    <a:pt x="67" y="166"/>
                    <a:pt x="78" y="20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endParaRPr kumimoji="0" lang="zh-CN" altLang="en-US" sz="2800" b="1" i="0" kern="0">
                <a:solidFill>
                  <a:srgbClr val="000000"/>
                </a:solidFill>
              </a:endParaRPr>
            </a:p>
          </p:txBody>
        </p:sp>
      </p:grpSp>
      <p:graphicFrame>
        <p:nvGraphicFramePr>
          <p:cNvPr id="68" name="Object 32">
            <a:extLst>
              <a:ext uri="{FF2B5EF4-FFF2-40B4-BE49-F238E27FC236}">
                <a16:creationId xmlns:a16="http://schemas.microsoft.com/office/drawing/2014/main" id="{77CBB447-CE51-436B-8881-B01C08E9D91C}"/>
              </a:ext>
            </a:extLst>
          </p:cNvPr>
          <p:cNvGraphicFramePr>
            <a:graphicFrameLocks noChangeAspect="1"/>
          </p:cNvGraphicFramePr>
          <p:nvPr>
            <p:extLst>
              <p:ext uri="{D42A27DB-BD31-4B8C-83A1-F6EECF244321}">
                <p14:modId xmlns:p14="http://schemas.microsoft.com/office/powerpoint/2010/main" val="2955052229"/>
              </p:ext>
            </p:extLst>
          </p:nvPr>
        </p:nvGraphicFramePr>
        <p:xfrm>
          <a:off x="4482825" y="2163103"/>
          <a:ext cx="2523880" cy="1331507"/>
        </p:xfrm>
        <a:graphic>
          <a:graphicData uri="http://schemas.openxmlformats.org/presentationml/2006/ole">
            <mc:AlternateContent xmlns:mc="http://schemas.openxmlformats.org/markup-compatibility/2006">
              <mc:Choice xmlns:v="urn:schemas-microsoft-com:vml" Requires="v">
                <p:oleObj spid="_x0000_s27557" name="Equation" r:id="rId5" imgW="863280" imgH="393480" progId="Equation.DSMT4">
                  <p:embed/>
                </p:oleObj>
              </mc:Choice>
              <mc:Fallback>
                <p:oleObj name="Equation" r:id="rId5" imgW="863280" imgH="393480" progId="Equation.DSMT4">
                  <p:embed/>
                  <p:pic>
                    <p:nvPicPr>
                      <p:cNvPr id="29728" name="Object 32"/>
                      <p:cNvPicPr>
                        <a:picLocks noChangeAspect="1" noChangeArrowheads="1"/>
                      </p:cNvPicPr>
                      <p:nvPr/>
                    </p:nvPicPr>
                    <p:blipFill>
                      <a:blip r:embed="rId6"/>
                      <a:srcRect/>
                      <a:stretch>
                        <a:fillRect/>
                      </a:stretch>
                    </p:blipFill>
                    <p:spPr bwMode="auto">
                      <a:xfrm>
                        <a:off x="4482825" y="2163103"/>
                        <a:ext cx="2523880" cy="1331507"/>
                      </a:xfrm>
                      <a:prstGeom prst="rect">
                        <a:avLst/>
                      </a:prstGeom>
                      <a:noFill/>
                      <a:ln>
                        <a:noFill/>
                      </a:ln>
                      <a:effectLst/>
                      <a:extLst/>
                    </p:spPr>
                  </p:pic>
                </p:oleObj>
              </mc:Fallback>
            </mc:AlternateContent>
          </a:graphicData>
        </a:graphic>
      </p:graphicFrame>
      <p:sp>
        <p:nvSpPr>
          <p:cNvPr id="69" name="Rectangle 8">
            <a:extLst>
              <a:ext uri="{FF2B5EF4-FFF2-40B4-BE49-F238E27FC236}">
                <a16:creationId xmlns:a16="http://schemas.microsoft.com/office/drawing/2014/main" id="{6DD6B9E0-B231-4B9E-A2E1-9007C91DB921}"/>
              </a:ext>
            </a:extLst>
          </p:cNvPr>
          <p:cNvSpPr>
            <a:spLocks noChangeArrowheads="1"/>
          </p:cNvSpPr>
          <p:nvPr/>
        </p:nvSpPr>
        <p:spPr bwMode="auto">
          <a:xfrm>
            <a:off x="2114550" y="3962400"/>
            <a:ext cx="6717754" cy="1384995"/>
          </a:xfrm>
          <a:prstGeom prst="rect">
            <a:avLst/>
          </a:prstGeom>
          <a:noFill/>
          <a:ln w="9525">
            <a:noFill/>
            <a:miter lim="800000"/>
            <a:headEnd/>
            <a:tailEnd/>
          </a:ln>
          <a:effectLst/>
        </p:spPr>
        <p:txBody>
          <a:bodyPr wrap="square">
            <a:spAutoFit/>
          </a:bodyPr>
          <a:lstStyle/>
          <a:p>
            <a:pPr algn="just">
              <a:defRPr/>
            </a:pPr>
            <a:r>
              <a:rPr lang="zh-CN" altLang="en-US" sz="2800" b="1" i="0" dirty="0">
                <a:solidFill>
                  <a:srgbClr val="FF00FF"/>
                </a:solidFill>
                <a:latin typeface="宋体" pitchFamily="2" charset="-122"/>
              </a:rPr>
              <a:t>辐出度 </a:t>
            </a:r>
            <a:r>
              <a:rPr lang="en-US" altLang="zh-CN" sz="2800" b="1" dirty="0">
                <a:solidFill>
                  <a:srgbClr val="FF0000"/>
                </a:solidFill>
              </a:rPr>
              <a:t>M</a:t>
            </a:r>
            <a:r>
              <a:rPr lang="en-US" altLang="zh-CN" sz="2800" b="1" i="0" dirty="0">
                <a:solidFill>
                  <a:srgbClr val="FF0000"/>
                </a:solidFill>
              </a:rPr>
              <a:t>(</a:t>
            </a:r>
            <a:r>
              <a:rPr lang="en-US" altLang="zh-CN" sz="2800" b="1" dirty="0">
                <a:solidFill>
                  <a:srgbClr val="FF0000"/>
                </a:solidFill>
              </a:rPr>
              <a:t>T</a:t>
            </a:r>
            <a:r>
              <a:rPr lang="en-US" altLang="zh-CN" sz="2800" b="1" i="0" dirty="0">
                <a:solidFill>
                  <a:srgbClr val="FF0000"/>
                </a:solidFill>
              </a:rPr>
              <a:t>)</a:t>
            </a:r>
            <a:r>
              <a:rPr lang="en-US" altLang="zh-CN" sz="2800" b="1" i="0" dirty="0">
                <a:solidFill>
                  <a:srgbClr val="FF00FF"/>
                </a:solidFill>
                <a:latin typeface="宋体" pitchFamily="2" charset="-122"/>
              </a:rPr>
              <a:t>: </a:t>
            </a:r>
            <a:r>
              <a:rPr lang="zh-CN" altLang="en-US" sz="2800" b="1" i="0" dirty="0">
                <a:solidFill>
                  <a:srgbClr val="0000FF"/>
                </a:solidFill>
                <a:effectLst>
                  <a:outerShdw blurRad="38100" dist="38100" dir="2700000" algn="tl">
                    <a:srgbClr val="FFFFFF"/>
                  </a:outerShdw>
                </a:effectLst>
                <a:latin typeface="宋体" pitchFamily="2" charset="-122"/>
              </a:rPr>
              <a:t>物体在</a:t>
            </a:r>
            <a:r>
              <a:rPr lang="zh-CN" altLang="en-US" sz="2800" b="1" i="0" dirty="0">
                <a:solidFill>
                  <a:srgbClr val="FF0000"/>
                </a:solidFill>
                <a:effectLst>
                  <a:outerShdw blurRad="38100" dist="38100" dir="2700000" algn="tl">
                    <a:srgbClr val="FFFFFF"/>
                  </a:outerShdw>
                </a:effectLst>
                <a:latin typeface="宋体" pitchFamily="2" charset="-122"/>
              </a:rPr>
              <a:t>单位时间</a:t>
            </a:r>
            <a:r>
              <a:rPr lang="zh-CN" altLang="en-US" sz="2800" b="1" i="0" dirty="0">
                <a:solidFill>
                  <a:srgbClr val="0000FF"/>
                </a:solidFill>
                <a:effectLst>
                  <a:outerShdw blurRad="38100" dist="38100" dir="2700000" algn="tl">
                    <a:srgbClr val="FFFFFF"/>
                  </a:outerShdw>
                </a:effectLst>
                <a:latin typeface="宋体" pitchFamily="2" charset="-122"/>
              </a:rPr>
              <a:t>内从</a:t>
            </a:r>
            <a:r>
              <a:rPr lang="zh-CN" altLang="en-US" sz="2800" b="1" i="0" dirty="0">
                <a:solidFill>
                  <a:srgbClr val="FF0000"/>
                </a:solidFill>
                <a:effectLst>
                  <a:outerShdw blurRad="38100" dist="38100" dir="2700000" algn="tl">
                    <a:srgbClr val="FFFFFF"/>
                  </a:outerShdw>
                </a:effectLst>
                <a:latin typeface="宋体" pitchFamily="2" charset="-122"/>
              </a:rPr>
              <a:t>单位面积</a:t>
            </a:r>
            <a:r>
              <a:rPr lang="zh-CN" altLang="en-US" sz="2800" b="1" i="0" dirty="0">
                <a:solidFill>
                  <a:srgbClr val="0000FF"/>
                </a:solidFill>
                <a:effectLst>
                  <a:outerShdw blurRad="38100" dist="38100" dir="2700000" algn="tl">
                    <a:srgbClr val="FFFFFF"/>
                  </a:outerShdw>
                </a:effectLst>
                <a:latin typeface="宋体" pitchFamily="2" charset="-122"/>
              </a:rPr>
              <a:t>上发射的所有各种波长的电磁波的总能量称为物体的总辐出度 </a:t>
            </a:r>
            <a:r>
              <a:rPr lang="en-US" altLang="zh-CN" sz="2800" b="1" dirty="0">
                <a:solidFill>
                  <a:srgbClr val="FF0000"/>
                </a:solidFill>
                <a:effectLst>
                  <a:outerShdw blurRad="38100" dist="38100" dir="2700000" algn="tl">
                    <a:srgbClr val="FFFFFF"/>
                  </a:outerShdw>
                </a:effectLst>
              </a:rPr>
              <a:t>M</a:t>
            </a:r>
            <a:r>
              <a:rPr lang="en-US" altLang="zh-CN" sz="2800" b="1" i="0" dirty="0">
                <a:solidFill>
                  <a:srgbClr val="FF0000"/>
                </a:solidFill>
                <a:effectLst>
                  <a:outerShdw blurRad="38100" dist="38100" dir="2700000" algn="tl">
                    <a:srgbClr val="FFFFFF"/>
                  </a:outerShdw>
                </a:effectLst>
                <a:latin typeface="宋体" pitchFamily="2" charset="-122"/>
              </a:rPr>
              <a:t>(</a:t>
            </a:r>
            <a:r>
              <a:rPr lang="en-US" altLang="zh-CN" sz="2800" b="1" dirty="0">
                <a:solidFill>
                  <a:srgbClr val="FF0000"/>
                </a:solidFill>
                <a:latin typeface="宋体" pitchFamily="2" charset="-122"/>
              </a:rPr>
              <a:t>T</a:t>
            </a:r>
            <a:r>
              <a:rPr lang="en-US" altLang="zh-CN" sz="2800" b="1" dirty="0">
                <a:solidFill>
                  <a:srgbClr val="FF0000"/>
                </a:solidFill>
                <a:effectLst>
                  <a:outerShdw blurRad="38100" dist="38100" dir="2700000" algn="tl">
                    <a:srgbClr val="FFFFFF"/>
                  </a:outerShdw>
                </a:effectLst>
                <a:latin typeface="宋体" pitchFamily="2" charset="-122"/>
              </a:rPr>
              <a:t> </a:t>
            </a:r>
            <a:r>
              <a:rPr lang="en-US" altLang="zh-CN" sz="2800" b="1" i="0" dirty="0">
                <a:solidFill>
                  <a:srgbClr val="FF0000"/>
                </a:solidFill>
                <a:effectLst>
                  <a:outerShdw blurRad="38100" dist="38100" dir="2700000" algn="tl">
                    <a:srgbClr val="FFFFFF"/>
                  </a:outerShdw>
                </a:effectLst>
                <a:latin typeface="宋体" pitchFamily="2" charset="-122"/>
              </a:rPr>
              <a:t>)</a:t>
            </a:r>
          </a:p>
        </p:txBody>
      </p:sp>
      <p:graphicFrame>
        <p:nvGraphicFramePr>
          <p:cNvPr id="70" name="Object 33">
            <a:extLst>
              <a:ext uri="{FF2B5EF4-FFF2-40B4-BE49-F238E27FC236}">
                <a16:creationId xmlns:a16="http://schemas.microsoft.com/office/drawing/2014/main" id="{40DDE4E4-D63A-41BA-A90C-EE4463CF7180}"/>
              </a:ext>
            </a:extLst>
          </p:cNvPr>
          <p:cNvGraphicFramePr>
            <a:graphicFrameLocks noChangeAspect="1"/>
          </p:cNvGraphicFramePr>
          <p:nvPr>
            <p:extLst>
              <p:ext uri="{D42A27DB-BD31-4B8C-83A1-F6EECF244321}">
                <p14:modId xmlns:p14="http://schemas.microsoft.com/office/powerpoint/2010/main" val="1415993190"/>
              </p:ext>
            </p:extLst>
          </p:nvPr>
        </p:nvGraphicFramePr>
        <p:xfrm>
          <a:off x="1607218" y="5109094"/>
          <a:ext cx="4752528" cy="1639724"/>
        </p:xfrm>
        <a:graphic>
          <a:graphicData uri="http://schemas.openxmlformats.org/presentationml/2006/ole">
            <mc:AlternateContent xmlns:mc="http://schemas.openxmlformats.org/markup-compatibility/2006">
              <mc:Choice xmlns:v="urn:schemas-microsoft-com:vml" Requires="v">
                <p:oleObj spid="_x0000_s27558" name="公式" r:id="rId7" imgW="1171543" imgH="400042" progId="Equation.3">
                  <p:embed/>
                </p:oleObj>
              </mc:Choice>
              <mc:Fallback>
                <p:oleObj name="公式" r:id="rId7" imgW="1171543" imgH="400042" progId="Equation.3">
                  <p:embed/>
                  <p:pic>
                    <p:nvPicPr>
                      <p:cNvPr id="29729"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7218" y="5109094"/>
                        <a:ext cx="4752528" cy="1639724"/>
                      </a:xfrm>
                      <a:prstGeom prst="rect">
                        <a:avLst/>
                      </a:prstGeom>
                      <a:noFill/>
                      <a:ln>
                        <a:noFill/>
                      </a:ln>
                      <a:extLst/>
                    </p:spPr>
                  </p:pic>
                </p:oleObj>
              </mc:Fallback>
            </mc:AlternateContent>
          </a:graphicData>
        </a:graphic>
      </p:graphicFrame>
      <p:graphicFrame>
        <p:nvGraphicFramePr>
          <p:cNvPr id="71" name="Object 33">
            <a:extLst>
              <a:ext uri="{FF2B5EF4-FFF2-40B4-BE49-F238E27FC236}">
                <a16:creationId xmlns:a16="http://schemas.microsoft.com/office/drawing/2014/main" id="{E4F87834-D12C-428E-BEBE-F9127E44F186}"/>
              </a:ext>
            </a:extLst>
          </p:cNvPr>
          <p:cNvGraphicFramePr>
            <a:graphicFrameLocks noChangeAspect="1"/>
          </p:cNvGraphicFramePr>
          <p:nvPr>
            <p:extLst>
              <p:ext uri="{D42A27DB-BD31-4B8C-83A1-F6EECF244321}">
                <p14:modId xmlns:p14="http://schemas.microsoft.com/office/powerpoint/2010/main" val="3246864565"/>
              </p:ext>
            </p:extLst>
          </p:nvPr>
        </p:nvGraphicFramePr>
        <p:xfrm>
          <a:off x="7320136" y="5089789"/>
          <a:ext cx="4541664" cy="1733286"/>
        </p:xfrm>
        <a:graphic>
          <a:graphicData uri="http://schemas.openxmlformats.org/presentationml/2006/ole">
            <mc:AlternateContent xmlns:mc="http://schemas.openxmlformats.org/markup-compatibility/2006">
              <mc:Choice xmlns:v="urn:schemas-microsoft-com:vml" Requires="v">
                <p:oleObj spid="_x0000_s27559" name="Equation" r:id="rId9" imgW="1244520" imgH="469800" progId="Equation.DSMT4">
                  <p:embed/>
                </p:oleObj>
              </mc:Choice>
              <mc:Fallback>
                <p:oleObj name="Equation" r:id="rId9" imgW="1244520" imgH="469800" progId="Equation.DSMT4">
                  <p:embed/>
                  <p:pic>
                    <p:nvPicPr>
                      <p:cNvPr id="70" name="Object 33">
                        <a:extLst>
                          <a:ext uri="{FF2B5EF4-FFF2-40B4-BE49-F238E27FC236}">
                            <a16:creationId xmlns:a16="http://schemas.microsoft.com/office/drawing/2014/main" id="{40DDE4E4-D63A-41BA-A90C-EE4463CF7180}"/>
                          </a:ext>
                        </a:extLst>
                      </p:cNvPr>
                      <p:cNvPicPr>
                        <a:picLocks noChangeAspect="1" noChangeArrowheads="1"/>
                      </p:cNvPicPr>
                      <p:nvPr/>
                    </p:nvPicPr>
                    <p:blipFill>
                      <a:blip r:embed="rId10"/>
                      <a:srcRect/>
                      <a:stretch>
                        <a:fillRect/>
                      </a:stretch>
                    </p:blipFill>
                    <p:spPr bwMode="auto">
                      <a:xfrm>
                        <a:off x="7320136" y="5089789"/>
                        <a:ext cx="4541664" cy="1733286"/>
                      </a:xfrm>
                      <a:prstGeom prst="rect">
                        <a:avLst/>
                      </a:prstGeom>
                      <a:noFill/>
                      <a:ln>
                        <a:noFill/>
                      </a:ln>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wheel(1)">
                                      <p:cBhvr>
                                        <p:cTn id="7" dur="2000"/>
                                        <p:tgtEl>
                                          <p:spTgt spid="29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9728"/>
                                        </p:tgtEl>
                                        <p:attrNameLst>
                                          <p:attrName>style.visibility</p:attrName>
                                        </p:attrNameLst>
                                      </p:cBhvr>
                                      <p:to>
                                        <p:strVal val="visible"/>
                                      </p:to>
                                    </p:set>
                                    <p:anim calcmode="lin" valueType="num">
                                      <p:cBhvr additive="base">
                                        <p:cTn id="12" dur="500" fill="hold"/>
                                        <p:tgtEl>
                                          <p:spTgt spid="29728"/>
                                        </p:tgtEl>
                                        <p:attrNameLst>
                                          <p:attrName>ppt_x</p:attrName>
                                        </p:attrNameLst>
                                      </p:cBhvr>
                                      <p:tavLst>
                                        <p:tav tm="0">
                                          <p:val>
                                            <p:strVal val="#ppt_x"/>
                                          </p:val>
                                        </p:tav>
                                        <p:tav tm="100000">
                                          <p:val>
                                            <p:strVal val="#ppt_x"/>
                                          </p:val>
                                        </p:tav>
                                      </p:tavLst>
                                    </p:anim>
                                    <p:anim calcmode="lin" valueType="num">
                                      <p:cBhvr additive="base">
                                        <p:cTn id="13" dur="500" fill="hold"/>
                                        <p:tgtEl>
                                          <p:spTgt spid="2972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8"/>
                                        </p:tgtEl>
                                        <p:attrNameLst>
                                          <p:attrName>style.visibility</p:attrName>
                                        </p:attrNameLst>
                                      </p:cBhvr>
                                      <p:to>
                                        <p:strVal val="visible"/>
                                      </p:to>
                                    </p:set>
                                    <p:anim calcmode="lin" valueType="num">
                                      <p:cBhvr additive="base">
                                        <p:cTn id="18" dur="500" fill="hold"/>
                                        <p:tgtEl>
                                          <p:spTgt spid="68"/>
                                        </p:tgtEl>
                                        <p:attrNameLst>
                                          <p:attrName>ppt_x</p:attrName>
                                        </p:attrNameLst>
                                      </p:cBhvr>
                                      <p:tavLst>
                                        <p:tav tm="0">
                                          <p:val>
                                            <p:strVal val="#ppt_x"/>
                                          </p:val>
                                        </p:tav>
                                        <p:tav tm="100000">
                                          <p:val>
                                            <p:strVal val="#ppt_x"/>
                                          </p:val>
                                        </p:tav>
                                      </p:tavLst>
                                    </p:anim>
                                    <p:anim calcmode="lin" valueType="num">
                                      <p:cBhvr additive="base">
                                        <p:cTn id="19"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69"/>
                                        </p:tgtEl>
                                        <p:attrNameLst>
                                          <p:attrName>style.visibility</p:attrName>
                                        </p:attrNameLst>
                                      </p:cBhvr>
                                      <p:to>
                                        <p:strVal val="visible"/>
                                      </p:to>
                                    </p:set>
                                    <p:anim calcmode="lin" valueType="num">
                                      <p:cBhvr>
                                        <p:cTn id="24" dur="500" fill="hold"/>
                                        <p:tgtEl>
                                          <p:spTgt spid="69"/>
                                        </p:tgtEl>
                                        <p:attrNameLst>
                                          <p:attrName>ppt_w</p:attrName>
                                        </p:attrNameLst>
                                      </p:cBhvr>
                                      <p:tavLst>
                                        <p:tav tm="0">
                                          <p:val>
                                            <p:fltVal val="0"/>
                                          </p:val>
                                        </p:tav>
                                        <p:tav tm="100000">
                                          <p:val>
                                            <p:strVal val="#ppt_w"/>
                                          </p:val>
                                        </p:tav>
                                      </p:tavLst>
                                    </p:anim>
                                    <p:anim calcmode="lin" valueType="num">
                                      <p:cBhvr>
                                        <p:cTn id="25" dur="500" fill="hold"/>
                                        <p:tgtEl>
                                          <p:spTgt spid="69"/>
                                        </p:tgtEl>
                                        <p:attrNameLst>
                                          <p:attrName>ppt_h</p:attrName>
                                        </p:attrNameLst>
                                      </p:cBhvr>
                                      <p:tavLst>
                                        <p:tav tm="0">
                                          <p:val>
                                            <p:fltVal val="0"/>
                                          </p:val>
                                        </p:tav>
                                        <p:tav tm="100000">
                                          <p:val>
                                            <p:strVal val="#ppt_h"/>
                                          </p:val>
                                        </p:tav>
                                      </p:tavLst>
                                    </p:anim>
                                    <p:animEffect transition="in" filter="fade">
                                      <p:cBhvr>
                                        <p:cTn id="26" dur="500"/>
                                        <p:tgtEl>
                                          <p:spTgt spid="69"/>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fade">
                                      <p:cBhvr>
                                        <p:cTn id="31" dur="1000"/>
                                        <p:tgtEl>
                                          <p:spTgt spid="70"/>
                                        </p:tgtEl>
                                      </p:cBhvr>
                                    </p:animEffect>
                                    <p:anim calcmode="lin" valueType="num">
                                      <p:cBhvr>
                                        <p:cTn id="32" dur="1000" fill="hold"/>
                                        <p:tgtEl>
                                          <p:spTgt spid="70"/>
                                        </p:tgtEl>
                                        <p:attrNameLst>
                                          <p:attrName>ppt_x</p:attrName>
                                        </p:attrNameLst>
                                      </p:cBhvr>
                                      <p:tavLst>
                                        <p:tav tm="0">
                                          <p:val>
                                            <p:strVal val="#ppt_x"/>
                                          </p:val>
                                        </p:tav>
                                        <p:tav tm="100000">
                                          <p:val>
                                            <p:strVal val="#ppt_x"/>
                                          </p:val>
                                        </p:tav>
                                      </p:tavLst>
                                    </p:anim>
                                    <p:anim calcmode="lin" valueType="num">
                                      <p:cBhvr>
                                        <p:cTn id="33"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1000"/>
                                        <p:tgtEl>
                                          <p:spTgt spid="71"/>
                                        </p:tgtEl>
                                      </p:cBhvr>
                                    </p:animEffect>
                                    <p:anim calcmode="lin" valueType="num">
                                      <p:cBhvr>
                                        <p:cTn id="39" dur="1000" fill="hold"/>
                                        <p:tgtEl>
                                          <p:spTgt spid="71"/>
                                        </p:tgtEl>
                                        <p:attrNameLst>
                                          <p:attrName>ppt_x</p:attrName>
                                        </p:attrNameLst>
                                      </p:cBhvr>
                                      <p:tavLst>
                                        <p:tav tm="0">
                                          <p:val>
                                            <p:strVal val="#ppt_x"/>
                                          </p:val>
                                        </p:tav>
                                        <p:tav tm="100000">
                                          <p:val>
                                            <p:strVal val="#ppt_x"/>
                                          </p:val>
                                        </p:tav>
                                      </p:tavLst>
                                    </p:anim>
                                    <p:anim calcmode="lin" valueType="num">
                                      <p:cBhvr>
                                        <p:cTn id="40"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6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2">
            <a:extLst>
              <a:ext uri="{FF2B5EF4-FFF2-40B4-BE49-F238E27FC236}">
                <a16:creationId xmlns:a16="http://schemas.microsoft.com/office/drawing/2014/main" id="{5C5C3F4E-648C-4999-A0D3-A4A28E8EB1D2}"/>
              </a:ext>
            </a:extLst>
          </p:cNvPr>
          <p:cNvGraphicFramePr>
            <a:graphicFrameLocks noChangeAspect="1"/>
          </p:cNvGraphicFramePr>
          <p:nvPr>
            <p:extLst>
              <p:ext uri="{D42A27DB-BD31-4B8C-83A1-F6EECF244321}">
                <p14:modId xmlns:p14="http://schemas.microsoft.com/office/powerpoint/2010/main" val="2282133660"/>
              </p:ext>
            </p:extLst>
          </p:nvPr>
        </p:nvGraphicFramePr>
        <p:xfrm>
          <a:off x="1559496" y="116632"/>
          <a:ext cx="2667000" cy="1176338"/>
        </p:xfrm>
        <a:graphic>
          <a:graphicData uri="http://schemas.openxmlformats.org/presentationml/2006/ole">
            <mc:AlternateContent xmlns:mc="http://schemas.openxmlformats.org/markup-compatibility/2006">
              <mc:Choice xmlns:v="urn:schemas-microsoft-com:vml" Requires="v">
                <p:oleObj spid="_x0000_s454674" name="公式" r:id="rId3" imgW="800105" imgH="304755" progId="Equation.3">
                  <p:embed/>
                </p:oleObj>
              </mc:Choice>
              <mc:Fallback>
                <p:oleObj name="公式" r:id="rId3" imgW="800105" imgH="304755" progId="Equation.3">
                  <p:embed/>
                  <p:pic>
                    <p:nvPicPr>
                      <p:cNvPr id="29728"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9496" y="116632"/>
                        <a:ext cx="2667000" cy="1176338"/>
                      </a:xfrm>
                      <a:prstGeom prst="rect">
                        <a:avLst/>
                      </a:prstGeom>
                      <a:noFill/>
                      <a:ln>
                        <a:noFill/>
                      </a:ln>
                      <a:effectLst/>
                      <a:extLst>
                        <a:ext uri="{909E8E84-426E-40DD-AFC4-6F175D3DCCD1}">
                          <a14:hiddenFill xmlns:a14="http://schemas.microsoft.com/office/drawing/2010/main">
                            <a:gradFill rotWithShape="0">
                              <a:gsLst>
                                <a:gs pos="0">
                                  <a:srgbClr val="000082"/>
                                </a:gs>
                                <a:gs pos="30000">
                                  <a:srgbClr val="66008F"/>
                                </a:gs>
                                <a:gs pos="64999">
                                  <a:srgbClr val="BA0066"/>
                                </a:gs>
                                <a:gs pos="89999">
                                  <a:srgbClr val="FF0000"/>
                                </a:gs>
                                <a:gs pos="100000">
                                  <a:srgbClr val="FF82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32">
            <a:extLst>
              <a:ext uri="{FF2B5EF4-FFF2-40B4-BE49-F238E27FC236}">
                <a16:creationId xmlns:a16="http://schemas.microsoft.com/office/drawing/2014/main" id="{6B42D470-130A-4AE9-BB8C-5439CE24963D}"/>
              </a:ext>
            </a:extLst>
          </p:cNvPr>
          <p:cNvGraphicFramePr>
            <a:graphicFrameLocks noChangeAspect="1"/>
          </p:cNvGraphicFramePr>
          <p:nvPr>
            <p:extLst>
              <p:ext uri="{D42A27DB-BD31-4B8C-83A1-F6EECF244321}">
                <p14:modId xmlns:p14="http://schemas.microsoft.com/office/powerpoint/2010/main" val="1742675915"/>
              </p:ext>
            </p:extLst>
          </p:nvPr>
        </p:nvGraphicFramePr>
        <p:xfrm>
          <a:off x="6096000" y="104767"/>
          <a:ext cx="2523880" cy="1331507"/>
        </p:xfrm>
        <a:graphic>
          <a:graphicData uri="http://schemas.openxmlformats.org/presentationml/2006/ole">
            <mc:AlternateContent xmlns:mc="http://schemas.openxmlformats.org/markup-compatibility/2006">
              <mc:Choice xmlns:v="urn:schemas-microsoft-com:vml" Requires="v">
                <p:oleObj spid="_x0000_s454675" name="Equation" r:id="rId5" imgW="863280" imgH="393480" progId="Equation.DSMT4">
                  <p:embed/>
                </p:oleObj>
              </mc:Choice>
              <mc:Fallback>
                <p:oleObj name="Equation" r:id="rId5" imgW="863280" imgH="393480" progId="Equation.DSMT4">
                  <p:embed/>
                  <p:pic>
                    <p:nvPicPr>
                      <p:cNvPr id="68" name="Object 32">
                        <a:extLst>
                          <a:ext uri="{FF2B5EF4-FFF2-40B4-BE49-F238E27FC236}">
                            <a16:creationId xmlns:a16="http://schemas.microsoft.com/office/drawing/2014/main" id="{77CBB447-CE51-436B-8881-B01C08E9D91C}"/>
                          </a:ext>
                        </a:extLst>
                      </p:cNvPr>
                      <p:cNvPicPr>
                        <a:picLocks noChangeAspect="1" noChangeArrowheads="1"/>
                      </p:cNvPicPr>
                      <p:nvPr/>
                    </p:nvPicPr>
                    <p:blipFill>
                      <a:blip r:embed="rId6"/>
                      <a:srcRect/>
                      <a:stretch>
                        <a:fillRect/>
                      </a:stretch>
                    </p:blipFill>
                    <p:spPr bwMode="auto">
                      <a:xfrm>
                        <a:off x="6096000" y="104767"/>
                        <a:ext cx="2523880" cy="1331507"/>
                      </a:xfrm>
                      <a:prstGeom prst="rect">
                        <a:avLst/>
                      </a:prstGeom>
                      <a:noFill/>
                      <a:ln>
                        <a:noFill/>
                      </a:ln>
                      <a:effectLst/>
                      <a:extLst/>
                    </p:spPr>
                  </p:pic>
                </p:oleObj>
              </mc:Fallback>
            </mc:AlternateContent>
          </a:graphicData>
        </a:graphic>
      </p:graphicFrame>
      <p:graphicFrame>
        <p:nvGraphicFramePr>
          <p:cNvPr id="4" name="Object 33">
            <a:extLst>
              <a:ext uri="{FF2B5EF4-FFF2-40B4-BE49-F238E27FC236}">
                <a16:creationId xmlns:a16="http://schemas.microsoft.com/office/drawing/2014/main" id="{210D6BEA-775F-44A2-B137-7BAE42CB5AB6}"/>
              </a:ext>
            </a:extLst>
          </p:cNvPr>
          <p:cNvGraphicFramePr>
            <a:graphicFrameLocks noChangeAspect="1"/>
          </p:cNvGraphicFramePr>
          <p:nvPr>
            <p:extLst>
              <p:ext uri="{D42A27DB-BD31-4B8C-83A1-F6EECF244321}">
                <p14:modId xmlns:p14="http://schemas.microsoft.com/office/powerpoint/2010/main" val="3284487367"/>
              </p:ext>
            </p:extLst>
          </p:nvPr>
        </p:nvGraphicFramePr>
        <p:xfrm>
          <a:off x="767408" y="1628800"/>
          <a:ext cx="4752528" cy="1639724"/>
        </p:xfrm>
        <a:graphic>
          <a:graphicData uri="http://schemas.openxmlformats.org/presentationml/2006/ole">
            <mc:AlternateContent xmlns:mc="http://schemas.openxmlformats.org/markup-compatibility/2006">
              <mc:Choice xmlns:v="urn:schemas-microsoft-com:vml" Requires="v">
                <p:oleObj spid="_x0000_s454676" name="公式" r:id="rId7" imgW="1171543" imgH="400042" progId="Equation.3">
                  <p:embed/>
                </p:oleObj>
              </mc:Choice>
              <mc:Fallback>
                <p:oleObj name="公式" r:id="rId7" imgW="1171543" imgH="400042" progId="Equation.3">
                  <p:embed/>
                  <p:pic>
                    <p:nvPicPr>
                      <p:cNvPr id="70" name="Object 33">
                        <a:extLst>
                          <a:ext uri="{FF2B5EF4-FFF2-40B4-BE49-F238E27FC236}">
                            <a16:creationId xmlns:a16="http://schemas.microsoft.com/office/drawing/2014/main" id="{40DDE4E4-D63A-41BA-A90C-EE4463CF71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7408" y="1628800"/>
                        <a:ext cx="4752528" cy="1639724"/>
                      </a:xfrm>
                      <a:prstGeom prst="rect">
                        <a:avLst/>
                      </a:prstGeom>
                      <a:noFill/>
                      <a:ln>
                        <a:noFill/>
                      </a:ln>
                      <a:extLst/>
                    </p:spPr>
                  </p:pic>
                </p:oleObj>
              </mc:Fallback>
            </mc:AlternateContent>
          </a:graphicData>
        </a:graphic>
      </p:graphicFrame>
      <p:graphicFrame>
        <p:nvGraphicFramePr>
          <p:cNvPr id="5" name="Object 33">
            <a:extLst>
              <a:ext uri="{FF2B5EF4-FFF2-40B4-BE49-F238E27FC236}">
                <a16:creationId xmlns:a16="http://schemas.microsoft.com/office/drawing/2014/main" id="{8AA8FC76-E307-4102-8371-63C0A9892C5D}"/>
              </a:ext>
            </a:extLst>
          </p:cNvPr>
          <p:cNvGraphicFramePr>
            <a:graphicFrameLocks noChangeAspect="1"/>
          </p:cNvGraphicFramePr>
          <p:nvPr>
            <p:extLst>
              <p:ext uri="{D42A27DB-BD31-4B8C-83A1-F6EECF244321}">
                <p14:modId xmlns:p14="http://schemas.microsoft.com/office/powerpoint/2010/main" val="2706263852"/>
              </p:ext>
            </p:extLst>
          </p:nvPr>
        </p:nvGraphicFramePr>
        <p:xfrm>
          <a:off x="6600056" y="1508130"/>
          <a:ext cx="4541664" cy="1733286"/>
        </p:xfrm>
        <a:graphic>
          <a:graphicData uri="http://schemas.openxmlformats.org/presentationml/2006/ole">
            <mc:AlternateContent xmlns:mc="http://schemas.openxmlformats.org/markup-compatibility/2006">
              <mc:Choice xmlns:v="urn:schemas-microsoft-com:vml" Requires="v">
                <p:oleObj spid="_x0000_s454677" name="Equation" r:id="rId9" imgW="1244520" imgH="469800" progId="Equation.DSMT4">
                  <p:embed/>
                </p:oleObj>
              </mc:Choice>
              <mc:Fallback>
                <p:oleObj name="Equation" r:id="rId9" imgW="1244520" imgH="469800" progId="Equation.DSMT4">
                  <p:embed/>
                  <p:pic>
                    <p:nvPicPr>
                      <p:cNvPr id="71" name="Object 33">
                        <a:extLst>
                          <a:ext uri="{FF2B5EF4-FFF2-40B4-BE49-F238E27FC236}">
                            <a16:creationId xmlns:a16="http://schemas.microsoft.com/office/drawing/2014/main" id="{E4F87834-D12C-428E-BEBE-F9127E44F186}"/>
                          </a:ext>
                        </a:extLst>
                      </p:cNvPr>
                      <p:cNvPicPr>
                        <a:picLocks noChangeAspect="1" noChangeArrowheads="1"/>
                      </p:cNvPicPr>
                      <p:nvPr/>
                    </p:nvPicPr>
                    <p:blipFill>
                      <a:blip r:embed="rId10"/>
                      <a:srcRect/>
                      <a:stretch>
                        <a:fillRect/>
                      </a:stretch>
                    </p:blipFill>
                    <p:spPr bwMode="auto">
                      <a:xfrm>
                        <a:off x="6600056" y="1508130"/>
                        <a:ext cx="4541664" cy="1733286"/>
                      </a:xfrm>
                      <a:prstGeom prst="rect">
                        <a:avLst/>
                      </a:prstGeom>
                      <a:noFill/>
                      <a:ln>
                        <a:noFill/>
                      </a:ln>
                      <a:extLst/>
                    </p:spPr>
                  </p:pic>
                </p:oleObj>
              </mc:Fallback>
            </mc:AlternateContent>
          </a:graphicData>
        </a:graphic>
      </p:graphicFrame>
      <p:graphicFrame>
        <p:nvGraphicFramePr>
          <p:cNvPr id="6" name="Object 32">
            <a:extLst>
              <a:ext uri="{FF2B5EF4-FFF2-40B4-BE49-F238E27FC236}">
                <a16:creationId xmlns:a16="http://schemas.microsoft.com/office/drawing/2014/main" id="{0982A335-E678-4C8B-AE2D-61176087D78E}"/>
              </a:ext>
            </a:extLst>
          </p:cNvPr>
          <p:cNvGraphicFramePr>
            <a:graphicFrameLocks noChangeAspect="1"/>
          </p:cNvGraphicFramePr>
          <p:nvPr>
            <p:extLst>
              <p:ext uri="{D42A27DB-BD31-4B8C-83A1-F6EECF244321}">
                <p14:modId xmlns:p14="http://schemas.microsoft.com/office/powerpoint/2010/main" val="351696787"/>
              </p:ext>
            </p:extLst>
          </p:nvPr>
        </p:nvGraphicFramePr>
        <p:xfrm>
          <a:off x="407368" y="3140968"/>
          <a:ext cx="4600575" cy="1462088"/>
        </p:xfrm>
        <a:graphic>
          <a:graphicData uri="http://schemas.openxmlformats.org/presentationml/2006/ole">
            <mc:AlternateContent xmlns:mc="http://schemas.openxmlformats.org/markup-compatibility/2006">
              <mc:Choice xmlns:v="urn:schemas-microsoft-com:vml" Requires="v">
                <p:oleObj spid="_x0000_s454678" name="Equation" r:id="rId11" imgW="1574640" imgH="431640" progId="Equation.DSMT4">
                  <p:embed/>
                </p:oleObj>
              </mc:Choice>
              <mc:Fallback>
                <p:oleObj name="Equation" r:id="rId11" imgW="1574640" imgH="431640" progId="Equation.DSMT4">
                  <p:embed/>
                  <p:pic>
                    <p:nvPicPr>
                      <p:cNvPr id="3" name="Object 32">
                        <a:extLst>
                          <a:ext uri="{FF2B5EF4-FFF2-40B4-BE49-F238E27FC236}">
                            <a16:creationId xmlns:a16="http://schemas.microsoft.com/office/drawing/2014/main" id="{6B42D470-130A-4AE9-BB8C-5439CE24963D}"/>
                          </a:ext>
                        </a:extLst>
                      </p:cNvPr>
                      <p:cNvPicPr>
                        <a:picLocks noChangeAspect="1" noChangeArrowheads="1"/>
                      </p:cNvPicPr>
                      <p:nvPr/>
                    </p:nvPicPr>
                    <p:blipFill>
                      <a:blip r:embed="rId12"/>
                      <a:srcRect/>
                      <a:stretch>
                        <a:fillRect/>
                      </a:stretch>
                    </p:blipFill>
                    <p:spPr bwMode="auto">
                      <a:xfrm>
                        <a:off x="407368" y="3140968"/>
                        <a:ext cx="4600575" cy="1462088"/>
                      </a:xfrm>
                      <a:prstGeom prst="rect">
                        <a:avLst/>
                      </a:prstGeom>
                      <a:noFill/>
                      <a:ln>
                        <a:noFill/>
                      </a:ln>
                      <a:effectLst/>
                      <a:extLst/>
                    </p:spPr>
                  </p:pic>
                </p:oleObj>
              </mc:Fallback>
            </mc:AlternateContent>
          </a:graphicData>
        </a:graphic>
      </p:graphicFrame>
      <p:graphicFrame>
        <p:nvGraphicFramePr>
          <p:cNvPr id="7" name="Object 32">
            <a:extLst>
              <a:ext uri="{FF2B5EF4-FFF2-40B4-BE49-F238E27FC236}">
                <a16:creationId xmlns:a16="http://schemas.microsoft.com/office/drawing/2014/main" id="{8E721C7A-611B-4AD3-9167-6C0C00B40E6F}"/>
              </a:ext>
            </a:extLst>
          </p:cNvPr>
          <p:cNvGraphicFramePr>
            <a:graphicFrameLocks noChangeAspect="1"/>
          </p:cNvGraphicFramePr>
          <p:nvPr>
            <p:extLst>
              <p:ext uri="{D42A27DB-BD31-4B8C-83A1-F6EECF244321}">
                <p14:modId xmlns:p14="http://schemas.microsoft.com/office/powerpoint/2010/main" val="2368598386"/>
              </p:ext>
            </p:extLst>
          </p:nvPr>
        </p:nvGraphicFramePr>
        <p:xfrm>
          <a:off x="5060181" y="3124342"/>
          <a:ext cx="3079750" cy="1333500"/>
        </p:xfrm>
        <a:graphic>
          <a:graphicData uri="http://schemas.openxmlformats.org/presentationml/2006/ole">
            <mc:AlternateContent xmlns:mc="http://schemas.openxmlformats.org/markup-compatibility/2006">
              <mc:Choice xmlns:v="urn:schemas-microsoft-com:vml" Requires="v">
                <p:oleObj spid="_x0000_s454679" name="Equation" r:id="rId13" imgW="1054080" imgH="393480" progId="Equation.DSMT4">
                  <p:embed/>
                </p:oleObj>
              </mc:Choice>
              <mc:Fallback>
                <p:oleObj name="Equation" r:id="rId13" imgW="1054080" imgH="393480" progId="Equation.DSMT4">
                  <p:embed/>
                  <p:pic>
                    <p:nvPicPr>
                      <p:cNvPr id="6" name="Object 32">
                        <a:extLst>
                          <a:ext uri="{FF2B5EF4-FFF2-40B4-BE49-F238E27FC236}">
                            <a16:creationId xmlns:a16="http://schemas.microsoft.com/office/drawing/2014/main" id="{0982A335-E678-4C8B-AE2D-61176087D78E}"/>
                          </a:ext>
                        </a:extLst>
                      </p:cNvPr>
                      <p:cNvPicPr>
                        <a:picLocks noChangeAspect="1" noChangeArrowheads="1"/>
                      </p:cNvPicPr>
                      <p:nvPr/>
                    </p:nvPicPr>
                    <p:blipFill>
                      <a:blip r:embed="rId14"/>
                      <a:srcRect/>
                      <a:stretch>
                        <a:fillRect/>
                      </a:stretch>
                    </p:blipFill>
                    <p:spPr bwMode="auto">
                      <a:xfrm>
                        <a:off x="5060181" y="3124342"/>
                        <a:ext cx="3079750" cy="1333500"/>
                      </a:xfrm>
                      <a:prstGeom prst="rect">
                        <a:avLst/>
                      </a:prstGeom>
                      <a:noFill/>
                      <a:ln>
                        <a:noFill/>
                      </a:ln>
                      <a:effectLst/>
                      <a:extLst/>
                    </p:spPr>
                  </p:pic>
                </p:oleObj>
              </mc:Fallback>
            </mc:AlternateContent>
          </a:graphicData>
        </a:graphic>
      </p:graphicFrame>
      <p:graphicFrame>
        <p:nvGraphicFramePr>
          <p:cNvPr id="8" name="Object 32">
            <a:extLst>
              <a:ext uri="{FF2B5EF4-FFF2-40B4-BE49-F238E27FC236}">
                <a16:creationId xmlns:a16="http://schemas.microsoft.com/office/drawing/2014/main" id="{0A8C7B1E-B6AA-4231-9C00-17684C19EEC5}"/>
              </a:ext>
            </a:extLst>
          </p:cNvPr>
          <p:cNvGraphicFramePr>
            <a:graphicFrameLocks noChangeAspect="1"/>
          </p:cNvGraphicFramePr>
          <p:nvPr>
            <p:extLst>
              <p:ext uri="{D42A27DB-BD31-4B8C-83A1-F6EECF244321}">
                <p14:modId xmlns:p14="http://schemas.microsoft.com/office/powerpoint/2010/main" val="3401467010"/>
              </p:ext>
            </p:extLst>
          </p:nvPr>
        </p:nvGraphicFramePr>
        <p:xfrm>
          <a:off x="8394700" y="3351213"/>
          <a:ext cx="2835275" cy="881062"/>
        </p:xfrm>
        <a:graphic>
          <a:graphicData uri="http://schemas.openxmlformats.org/presentationml/2006/ole">
            <mc:AlternateContent xmlns:mc="http://schemas.openxmlformats.org/markup-compatibility/2006">
              <mc:Choice xmlns:v="urn:schemas-microsoft-com:vml" Requires="v">
                <p:oleObj spid="_x0000_s454680" name="Equation" r:id="rId15" imgW="850680" imgH="228600" progId="Equation.DSMT4">
                  <p:embed/>
                </p:oleObj>
              </mc:Choice>
              <mc:Fallback>
                <p:oleObj name="Equation" r:id="rId15" imgW="850680" imgH="228600" progId="Equation.DSMT4">
                  <p:embed/>
                  <p:pic>
                    <p:nvPicPr>
                      <p:cNvPr id="2" name="Object 32">
                        <a:extLst>
                          <a:ext uri="{FF2B5EF4-FFF2-40B4-BE49-F238E27FC236}">
                            <a16:creationId xmlns:a16="http://schemas.microsoft.com/office/drawing/2014/main" id="{5C5C3F4E-648C-4999-A0D3-A4A28E8EB1D2}"/>
                          </a:ext>
                        </a:extLst>
                      </p:cNvPr>
                      <p:cNvPicPr>
                        <a:picLocks noChangeAspect="1" noChangeArrowheads="1"/>
                      </p:cNvPicPr>
                      <p:nvPr/>
                    </p:nvPicPr>
                    <p:blipFill>
                      <a:blip r:embed="rId16"/>
                      <a:srcRect/>
                      <a:stretch>
                        <a:fillRect/>
                      </a:stretch>
                    </p:blipFill>
                    <p:spPr bwMode="auto">
                      <a:xfrm>
                        <a:off x="8394700" y="3351213"/>
                        <a:ext cx="2835275" cy="881062"/>
                      </a:xfrm>
                      <a:prstGeom prst="rect">
                        <a:avLst/>
                      </a:prstGeom>
                      <a:noFill/>
                      <a:ln>
                        <a:noFill/>
                      </a:ln>
                      <a:effectLst/>
                      <a:extLst>
                        <a:ext uri="{909E8E84-426E-40DD-AFC4-6F175D3DCCD1}">
                          <a14:hiddenFill xmlns:a14="http://schemas.microsoft.com/office/drawing/2010/main">
                            <a:gradFill rotWithShape="0">
                              <a:gsLst>
                                <a:gs pos="0">
                                  <a:srgbClr val="000082"/>
                                </a:gs>
                                <a:gs pos="30000">
                                  <a:srgbClr val="66008F"/>
                                </a:gs>
                                <a:gs pos="64999">
                                  <a:srgbClr val="BA0066"/>
                                </a:gs>
                                <a:gs pos="89999">
                                  <a:srgbClr val="FF0000"/>
                                </a:gs>
                                <a:gs pos="100000">
                                  <a:srgbClr val="FF82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AutoShape 6">
            <a:extLst>
              <a:ext uri="{FF2B5EF4-FFF2-40B4-BE49-F238E27FC236}">
                <a16:creationId xmlns:a16="http://schemas.microsoft.com/office/drawing/2014/main" id="{A8768392-4A3E-40E8-A311-986E788283A2}"/>
              </a:ext>
            </a:extLst>
          </p:cNvPr>
          <p:cNvSpPr>
            <a:spLocks noChangeArrowheads="1"/>
          </p:cNvSpPr>
          <p:nvPr/>
        </p:nvSpPr>
        <p:spPr bwMode="auto">
          <a:xfrm>
            <a:off x="1631504" y="5086325"/>
            <a:ext cx="685800" cy="285750"/>
          </a:xfrm>
          <a:prstGeom prst="rightArrow">
            <a:avLst>
              <a:gd name="adj1" fmla="val 50000"/>
              <a:gd name="adj2" fmla="val 79689"/>
            </a:avLst>
          </a:prstGeom>
          <a:solidFill>
            <a:srgbClr val="00FFFF"/>
          </a:solidFill>
          <a:ln w="12699">
            <a:solidFill>
              <a:srgbClr val="FF0066"/>
            </a:solidFill>
            <a:miter lim="800000"/>
            <a:headEnd type="none" w="sm" len="sm"/>
            <a:tailEnd type="none" w="sm" len="sm"/>
          </a:ln>
        </p:spPr>
        <p:txBody>
          <a:bodyPr wrap="none" anchor="ctr"/>
          <a:lstStyle/>
          <a:p>
            <a:pPr defTabSz="762000"/>
            <a:endParaRPr lang="zh-CN" altLang="zh-CN" sz="2800"/>
          </a:p>
        </p:txBody>
      </p:sp>
      <p:graphicFrame>
        <p:nvGraphicFramePr>
          <p:cNvPr id="10" name="Object 32">
            <a:extLst>
              <a:ext uri="{FF2B5EF4-FFF2-40B4-BE49-F238E27FC236}">
                <a16:creationId xmlns:a16="http://schemas.microsoft.com/office/drawing/2014/main" id="{8F25EA2F-1757-4B5E-82B7-4974D5BEB9CB}"/>
              </a:ext>
            </a:extLst>
          </p:cNvPr>
          <p:cNvGraphicFramePr>
            <a:graphicFrameLocks noChangeAspect="1"/>
          </p:cNvGraphicFramePr>
          <p:nvPr>
            <p:extLst>
              <p:ext uri="{D42A27DB-BD31-4B8C-83A1-F6EECF244321}">
                <p14:modId xmlns:p14="http://schemas.microsoft.com/office/powerpoint/2010/main" val="1178360195"/>
              </p:ext>
            </p:extLst>
          </p:nvPr>
        </p:nvGraphicFramePr>
        <p:xfrm>
          <a:off x="2892996" y="4546977"/>
          <a:ext cx="4103688" cy="1516062"/>
        </p:xfrm>
        <a:graphic>
          <a:graphicData uri="http://schemas.openxmlformats.org/presentationml/2006/ole">
            <mc:AlternateContent xmlns:mc="http://schemas.openxmlformats.org/markup-compatibility/2006">
              <mc:Choice xmlns:v="urn:schemas-microsoft-com:vml" Requires="v">
                <p:oleObj spid="_x0000_s454681" name="Equation" r:id="rId17" imgW="1231560" imgH="393480" progId="Equation.DSMT4">
                  <p:embed/>
                </p:oleObj>
              </mc:Choice>
              <mc:Fallback>
                <p:oleObj name="Equation" r:id="rId17" imgW="1231560" imgH="393480" progId="Equation.DSMT4">
                  <p:embed/>
                  <p:pic>
                    <p:nvPicPr>
                      <p:cNvPr id="8" name="Object 32">
                        <a:extLst>
                          <a:ext uri="{FF2B5EF4-FFF2-40B4-BE49-F238E27FC236}">
                            <a16:creationId xmlns:a16="http://schemas.microsoft.com/office/drawing/2014/main" id="{0A8C7B1E-B6AA-4231-9C00-17684C19EEC5}"/>
                          </a:ext>
                        </a:extLst>
                      </p:cNvPr>
                      <p:cNvPicPr>
                        <a:picLocks noChangeAspect="1" noChangeArrowheads="1"/>
                      </p:cNvPicPr>
                      <p:nvPr/>
                    </p:nvPicPr>
                    <p:blipFill>
                      <a:blip r:embed="rId18"/>
                      <a:srcRect/>
                      <a:stretch>
                        <a:fillRect/>
                      </a:stretch>
                    </p:blipFill>
                    <p:spPr bwMode="auto">
                      <a:xfrm>
                        <a:off x="2892996" y="4546977"/>
                        <a:ext cx="4103688" cy="1516062"/>
                      </a:xfrm>
                      <a:prstGeom prst="rect">
                        <a:avLst/>
                      </a:prstGeom>
                      <a:noFill/>
                      <a:ln>
                        <a:noFill/>
                      </a:ln>
                      <a:effectLst/>
                      <a:extLst>
                        <a:ext uri="{909E8E84-426E-40DD-AFC4-6F175D3DCCD1}">
                          <a14:hiddenFill xmlns:a14="http://schemas.microsoft.com/office/drawing/2010/main">
                            <a:gradFill rotWithShape="0">
                              <a:gsLst>
                                <a:gs pos="0">
                                  <a:srgbClr val="000082"/>
                                </a:gs>
                                <a:gs pos="30000">
                                  <a:srgbClr val="66008F"/>
                                </a:gs>
                                <a:gs pos="64999">
                                  <a:srgbClr val="BA0066"/>
                                </a:gs>
                                <a:gs pos="89999">
                                  <a:srgbClr val="FF0000"/>
                                </a:gs>
                                <a:gs pos="100000">
                                  <a:srgbClr val="FF82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2683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barn(inVertical)">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ppt_x"/>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90717CB4-1B5F-43E3-A143-FEF866772F59}"/>
              </a:ext>
            </a:extLst>
          </p:cNvPr>
          <p:cNvGraphicFramePr>
            <a:graphicFrameLocks noChangeAspect="1"/>
          </p:cNvGraphicFramePr>
          <p:nvPr>
            <p:extLst>
              <p:ext uri="{D42A27DB-BD31-4B8C-83A1-F6EECF244321}">
                <p14:modId xmlns:p14="http://schemas.microsoft.com/office/powerpoint/2010/main" val="3454434387"/>
              </p:ext>
            </p:extLst>
          </p:nvPr>
        </p:nvGraphicFramePr>
        <p:xfrm>
          <a:off x="2906980" y="971409"/>
          <a:ext cx="4041775" cy="855663"/>
        </p:xfrm>
        <a:graphic>
          <a:graphicData uri="http://schemas.openxmlformats.org/presentationml/2006/ole">
            <mc:AlternateContent xmlns:mc="http://schemas.openxmlformats.org/markup-compatibility/2006">
              <mc:Choice xmlns:v="urn:schemas-microsoft-com:vml" Requires="v">
                <p:oleObj spid="_x0000_s455692" name="Equation" r:id="rId3" imgW="1143000" imgH="241200" progId="Equation.DSMT4">
                  <p:embed/>
                </p:oleObj>
              </mc:Choice>
              <mc:Fallback>
                <p:oleObj name="Equation" r:id="rId3" imgW="1143000" imgH="241200" progId="Equation.DSMT4">
                  <p:embed/>
                  <p:pic>
                    <p:nvPicPr>
                      <p:cNvPr id="2" name="对象 1">
                        <a:extLst>
                          <a:ext uri="{FF2B5EF4-FFF2-40B4-BE49-F238E27FC236}">
                            <a16:creationId xmlns:a16="http://schemas.microsoft.com/office/drawing/2014/main" id="{98AAF714-A2FD-4642-8133-6C6B8A5046F2}"/>
                          </a:ext>
                        </a:extLst>
                      </p:cNvPr>
                      <p:cNvPicPr>
                        <a:picLocks noChangeAspect="1" noChangeArrowheads="1"/>
                      </p:cNvPicPr>
                      <p:nvPr/>
                    </p:nvPicPr>
                    <p:blipFill>
                      <a:blip r:embed="rId4"/>
                      <a:srcRect/>
                      <a:stretch>
                        <a:fillRect/>
                      </a:stretch>
                    </p:blipFill>
                    <p:spPr bwMode="auto">
                      <a:xfrm>
                        <a:off x="2906980" y="971409"/>
                        <a:ext cx="4041775" cy="855663"/>
                      </a:xfrm>
                      <a:prstGeom prst="rect">
                        <a:avLst/>
                      </a:prstGeom>
                      <a:noFill/>
                    </p:spPr>
                  </p:pic>
                </p:oleObj>
              </mc:Fallback>
            </mc:AlternateContent>
          </a:graphicData>
        </a:graphic>
      </p:graphicFrame>
      <p:sp>
        <p:nvSpPr>
          <p:cNvPr id="3" name="Text Box 4">
            <a:extLst>
              <a:ext uri="{FF2B5EF4-FFF2-40B4-BE49-F238E27FC236}">
                <a16:creationId xmlns:a16="http://schemas.microsoft.com/office/drawing/2014/main" id="{2E85CDB7-F741-4B6A-8DDE-38C8E8713DC8}"/>
              </a:ext>
            </a:extLst>
          </p:cNvPr>
          <p:cNvSpPr txBox="1">
            <a:spLocks noChangeArrowheads="1"/>
          </p:cNvSpPr>
          <p:nvPr/>
        </p:nvSpPr>
        <p:spPr bwMode="auto">
          <a:xfrm>
            <a:off x="1559496" y="476672"/>
            <a:ext cx="5976664" cy="523220"/>
          </a:xfrm>
          <a:prstGeom prst="rect">
            <a:avLst/>
          </a:prstGeom>
          <a:noFill/>
          <a:ln w="9525">
            <a:noFill/>
            <a:miter lim="800000"/>
            <a:headEnd/>
            <a:tailEnd/>
          </a:ln>
          <a:effectLst/>
        </p:spPr>
        <p:txBody>
          <a:bodyPr wrap="square">
            <a:spAutoFit/>
          </a:bodyPr>
          <a:lstStyle/>
          <a:p>
            <a:pPr algn="just">
              <a:defRPr/>
            </a:pPr>
            <a:r>
              <a:rPr lang="zh-CN" altLang="en-US" sz="2800" b="1" i="0" dirty="0">
                <a:solidFill>
                  <a:srgbClr val="FF0000"/>
                </a:solidFill>
                <a:latin typeface="宋体" pitchFamily="2" charset="-122"/>
              </a:rPr>
              <a:t>练习：</a:t>
            </a:r>
            <a:r>
              <a:rPr lang="zh-CN" altLang="en-US" sz="2800" b="1" i="0" dirty="0">
                <a:solidFill>
                  <a:srgbClr val="009900"/>
                </a:solidFill>
                <a:latin typeface="宋体" pitchFamily="2" charset="-122"/>
              </a:rPr>
              <a:t>已知一个物体的单色辐出度为</a:t>
            </a:r>
            <a:endParaRPr lang="zh-CN" altLang="en-US" sz="2800" b="1" i="0" dirty="0">
              <a:solidFill>
                <a:srgbClr val="009900"/>
              </a:solidFill>
              <a:effectLst>
                <a:outerShdw blurRad="38100" dist="38100" dir="2700000" algn="tl">
                  <a:srgbClr val="FFFFFF"/>
                </a:outerShdw>
              </a:effectLst>
              <a:latin typeface="宋体" pitchFamily="2" charset="-122"/>
            </a:endParaRPr>
          </a:p>
        </p:txBody>
      </p:sp>
      <p:sp>
        <p:nvSpPr>
          <p:cNvPr id="4" name="Rectangle 8">
            <a:extLst>
              <a:ext uri="{FF2B5EF4-FFF2-40B4-BE49-F238E27FC236}">
                <a16:creationId xmlns:a16="http://schemas.microsoft.com/office/drawing/2014/main" id="{3424C7CC-9A46-489E-AE9F-F30E418EC2D6}"/>
              </a:ext>
            </a:extLst>
          </p:cNvPr>
          <p:cNvSpPr>
            <a:spLocks noChangeArrowheads="1"/>
          </p:cNvSpPr>
          <p:nvPr/>
        </p:nvSpPr>
        <p:spPr bwMode="auto">
          <a:xfrm>
            <a:off x="1775520" y="1862849"/>
            <a:ext cx="7776864" cy="523220"/>
          </a:xfrm>
          <a:prstGeom prst="rect">
            <a:avLst/>
          </a:prstGeom>
          <a:noFill/>
          <a:ln w="9525">
            <a:noFill/>
            <a:miter lim="800000"/>
            <a:headEnd/>
            <a:tailEnd/>
          </a:ln>
          <a:effectLst/>
        </p:spPr>
        <p:txBody>
          <a:bodyPr wrap="square">
            <a:spAutoFit/>
          </a:bodyPr>
          <a:lstStyle/>
          <a:p>
            <a:pPr algn="just">
              <a:defRPr/>
            </a:pPr>
            <a:r>
              <a:rPr lang="zh-CN" altLang="en-US" sz="2800" b="1" i="0" dirty="0">
                <a:solidFill>
                  <a:srgbClr val="0000FF"/>
                </a:solidFill>
                <a:effectLst>
                  <a:outerShdw blurRad="38100" dist="38100" dir="2700000" algn="tl">
                    <a:srgbClr val="FFFFFF"/>
                  </a:outerShdw>
                </a:effectLst>
                <a:latin typeface="宋体" pitchFamily="2" charset="-122"/>
              </a:rPr>
              <a:t>这里</a:t>
            </a:r>
            <a:r>
              <a:rPr lang="el-GR" altLang="zh-CN" sz="2800" b="1" dirty="0">
                <a:solidFill>
                  <a:srgbClr val="FF0000"/>
                </a:solidFill>
                <a:effectLst>
                  <a:outerShdw blurRad="38100" dist="38100" dir="2700000" algn="tl">
                    <a:srgbClr val="FFFFFF"/>
                  </a:outerShdw>
                </a:effectLst>
                <a:latin typeface="+mn-lt"/>
              </a:rPr>
              <a:t>α</a:t>
            </a:r>
            <a:r>
              <a:rPr lang="zh-CN" altLang="en-US" sz="2800" b="1" i="0" dirty="0">
                <a:solidFill>
                  <a:srgbClr val="0000FF"/>
                </a:solidFill>
                <a:effectLst>
                  <a:outerShdw blurRad="38100" dist="38100" dir="2700000" algn="tl">
                    <a:srgbClr val="FFFFFF"/>
                  </a:outerShdw>
                </a:effectLst>
                <a:latin typeface="宋体" pitchFamily="2" charset="-122"/>
              </a:rPr>
              <a:t>和</a:t>
            </a:r>
            <a:r>
              <a:rPr lang="en-US" altLang="zh-CN" sz="2800" b="1" i="0" dirty="0">
                <a:solidFill>
                  <a:srgbClr val="FF0000"/>
                </a:solidFill>
                <a:effectLst>
                  <a:outerShdw blurRad="38100" dist="38100" dir="2700000" algn="tl">
                    <a:srgbClr val="FFFFFF"/>
                  </a:outerShdw>
                </a:effectLst>
                <a:latin typeface="宋体" pitchFamily="2" charset="-122"/>
              </a:rPr>
              <a:t>b</a:t>
            </a:r>
            <a:r>
              <a:rPr lang="zh-CN" altLang="en-US" sz="2800" b="1" i="0" dirty="0">
                <a:solidFill>
                  <a:srgbClr val="0000FF"/>
                </a:solidFill>
                <a:effectLst>
                  <a:outerShdw blurRad="38100" dist="38100" dir="2700000" algn="tl">
                    <a:srgbClr val="FFFFFF"/>
                  </a:outerShdw>
                </a:effectLst>
                <a:latin typeface="宋体" pitchFamily="2" charset="-122"/>
              </a:rPr>
              <a:t>为常数。计算</a:t>
            </a:r>
            <a:r>
              <a:rPr lang="zh-CN" altLang="en-US" sz="2800" b="1" i="0" dirty="0">
                <a:solidFill>
                  <a:srgbClr val="009900"/>
                </a:solidFill>
                <a:latin typeface="宋体" pitchFamily="2" charset="-122"/>
              </a:rPr>
              <a:t>单色辐出度       </a:t>
            </a:r>
            <a:r>
              <a:rPr lang="zh-CN" altLang="en-US" sz="2800" b="1" i="0" dirty="0">
                <a:solidFill>
                  <a:srgbClr val="0000FF"/>
                </a:solidFill>
                <a:effectLst>
                  <a:outerShdw blurRad="38100" dist="38100" dir="2700000" algn="tl">
                    <a:srgbClr val="FFFFFF"/>
                  </a:outerShdw>
                </a:effectLst>
                <a:latin typeface="宋体" pitchFamily="2" charset="-122"/>
              </a:rPr>
              <a:t>。</a:t>
            </a:r>
            <a:endParaRPr lang="en-US" altLang="zh-CN" sz="2800" b="1" i="0" dirty="0">
              <a:solidFill>
                <a:srgbClr val="FF0000"/>
              </a:solidFill>
              <a:effectLst>
                <a:outerShdw blurRad="38100" dist="38100" dir="2700000" algn="tl">
                  <a:srgbClr val="FFFFFF"/>
                </a:outerShdw>
              </a:effectLst>
              <a:latin typeface="宋体" pitchFamily="2" charset="-122"/>
            </a:endParaRPr>
          </a:p>
        </p:txBody>
      </p:sp>
      <p:graphicFrame>
        <p:nvGraphicFramePr>
          <p:cNvPr id="5" name="Object 32">
            <a:extLst>
              <a:ext uri="{FF2B5EF4-FFF2-40B4-BE49-F238E27FC236}">
                <a16:creationId xmlns:a16="http://schemas.microsoft.com/office/drawing/2014/main" id="{057EDFFA-81CB-48BB-8BE9-16EE0C02F582}"/>
              </a:ext>
            </a:extLst>
          </p:cNvPr>
          <p:cNvGraphicFramePr>
            <a:graphicFrameLocks noChangeAspect="1"/>
          </p:cNvGraphicFramePr>
          <p:nvPr>
            <p:extLst>
              <p:ext uri="{D42A27DB-BD31-4B8C-83A1-F6EECF244321}">
                <p14:modId xmlns:p14="http://schemas.microsoft.com/office/powerpoint/2010/main" val="1555007082"/>
              </p:ext>
            </p:extLst>
          </p:nvPr>
        </p:nvGraphicFramePr>
        <p:xfrm>
          <a:off x="7248128" y="1806098"/>
          <a:ext cx="1133227" cy="636722"/>
        </p:xfrm>
        <a:graphic>
          <a:graphicData uri="http://schemas.openxmlformats.org/presentationml/2006/ole">
            <mc:AlternateContent xmlns:mc="http://schemas.openxmlformats.org/markup-compatibility/2006">
              <mc:Choice xmlns:v="urn:schemas-microsoft-com:vml" Requires="v">
                <p:oleObj spid="_x0000_s455693" name="Equation" r:id="rId5" imgW="469800" imgH="228600" progId="Equation.DSMT4">
                  <p:embed/>
                </p:oleObj>
              </mc:Choice>
              <mc:Fallback>
                <p:oleObj name="Equation" r:id="rId5" imgW="469800" imgH="228600" progId="Equation.DSMT4">
                  <p:embed/>
                  <p:pic>
                    <p:nvPicPr>
                      <p:cNvPr id="10" name="Object 32">
                        <a:extLst>
                          <a:ext uri="{FF2B5EF4-FFF2-40B4-BE49-F238E27FC236}">
                            <a16:creationId xmlns:a16="http://schemas.microsoft.com/office/drawing/2014/main" id="{8F25EA2F-1757-4B5E-82B7-4974D5BEB9CB}"/>
                          </a:ext>
                        </a:extLst>
                      </p:cNvPr>
                      <p:cNvPicPr>
                        <a:picLocks noChangeAspect="1" noChangeArrowheads="1"/>
                      </p:cNvPicPr>
                      <p:nvPr/>
                    </p:nvPicPr>
                    <p:blipFill>
                      <a:blip r:embed="rId6"/>
                      <a:srcRect/>
                      <a:stretch>
                        <a:fillRect/>
                      </a:stretch>
                    </p:blipFill>
                    <p:spPr bwMode="auto">
                      <a:xfrm>
                        <a:off x="7248128" y="1806098"/>
                        <a:ext cx="1133227" cy="636722"/>
                      </a:xfrm>
                      <a:prstGeom prst="rect">
                        <a:avLst/>
                      </a:prstGeom>
                      <a:noFill/>
                      <a:ln>
                        <a:noFill/>
                      </a:ln>
                      <a:effectLst/>
                      <a:extLst/>
                    </p:spPr>
                  </p:pic>
                </p:oleObj>
              </mc:Fallback>
            </mc:AlternateContent>
          </a:graphicData>
        </a:graphic>
      </p:graphicFrame>
      <p:graphicFrame>
        <p:nvGraphicFramePr>
          <p:cNvPr id="6" name="Object 32">
            <a:extLst>
              <a:ext uri="{FF2B5EF4-FFF2-40B4-BE49-F238E27FC236}">
                <a16:creationId xmlns:a16="http://schemas.microsoft.com/office/drawing/2014/main" id="{3D8213B9-1719-49E8-80D9-15941101C663}"/>
              </a:ext>
            </a:extLst>
          </p:cNvPr>
          <p:cNvGraphicFramePr>
            <a:graphicFrameLocks noChangeAspect="1"/>
          </p:cNvGraphicFramePr>
          <p:nvPr>
            <p:extLst>
              <p:ext uri="{D42A27DB-BD31-4B8C-83A1-F6EECF244321}">
                <p14:modId xmlns:p14="http://schemas.microsoft.com/office/powerpoint/2010/main" val="1578289706"/>
              </p:ext>
            </p:extLst>
          </p:nvPr>
        </p:nvGraphicFramePr>
        <p:xfrm>
          <a:off x="1343472" y="2564904"/>
          <a:ext cx="4103688" cy="1516062"/>
        </p:xfrm>
        <a:graphic>
          <a:graphicData uri="http://schemas.openxmlformats.org/presentationml/2006/ole">
            <mc:AlternateContent xmlns:mc="http://schemas.openxmlformats.org/markup-compatibility/2006">
              <mc:Choice xmlns:v="urn:schemas-microsoft-com:vml" Requires="v">
                <p:oleObj spid="_x0000_s455694" name="Equation" r:id="rId7" imgW="1231560" imgH="393480" progId="Equation.DSMT4">
                  <p:embed/>
                </p:oleObj>
              </mc:Choice>
              <mc:Fallback>
                <p:oleObj name="Equation" r:id="rId7" imgW="1231560" imgH="393480" progId="Equation.DSMT4">
                  <p:embed/>
                  <p:pic>
                    <p:nvPicPr>
                      <p:cNvPr id="10" name="Object 32">
                        <a:extLst>
                          <a:ext uri="{FF2B5EF4-FFF2-40B4-BE49-F238E27FC236}">
                            <a16:creationId xmlns:a16="http://schemas.microsoft.com/office/drawing/2014/main" id="{8F25EA2F-1757-4B5E-82B7-4974D5BEB9CB}"/>
                          </a:ext>
                        </a:extLst>
                      </p:cNvPr>
                      <p:cNvPicPr>
                        <a:picLocks noChangeAspect="1" noChangeArrowheads="1"/>
                      </p:cNvPicPr>
                      <p:nvPr/>
                    </p:nvPicPr>
                    <p:blipFill>
                      <a:blip r:embed="rId8"/>
                      <a:srcRect/>
                      <a:stretch>
                        <a:fillRect/>
                      </a:stretch>
                    </p:blipFill>
                    <p:spPr bwMode="auto">
                      <a:xfrm>
                        <a:off x="1343472" y="2564904"/>
                        <a:ext cx="4103688" cy="1516062"/>
                      </a:xfrm>
                      <a:prstGeom prst="rect">
                        <a:avLst/>
                      </a:prstGeom>
                      <a:noFill/>
                      <a:ln>
                        <a:noFill/>
                      </a:ln>
                      <a:effectLst/>
                      <a:extLst>
                        <a:ext uri="{909E8E84-426E-40DD-AFC4-6F175D3DCCD1}">
                          <a14:hiddenFill xmlns:a14="http://schemas.microsoft.com/office/drawing/2010/main">
                            <a:gradFill rotWithShape="0">
                              <a:gsLst>
                                <a:gs pos="0">
                                  <a:srgbClr val="000082"/>
                                </a:gs>
                                <a:gs pos="30000">
                                  <a:srgbClr val="66008F"/>
                                </a:gs>
                                <a:gs pos="64999">
                                  <a:srgbClr val="BA0066"/>
                                </a:gs>
                                <a:gs pos="89999">
                                  <a:srgbClr val="FF0000"/>
                                </a:gs>
                                <a:gs pos="100000">
                                  <a:srgbClr val="FF82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a:extLst>
              <a:ext uri="{FF2B5EF4-FFF2-40B4-BE49-F238E27FC236}">
                <a16:creationId xmlns:a16="http://schemas.microsoft.com/office/drawing/2014/main" id="{9CFE4144-6F5B-4180-9F96-511CC178F218}"/>
              </a:ext>
            </a:extLst>
          </p:cNvPr>
          <p:cNvGraphicFramePr>
            <a:graphicFrameLocks noChangeAspect="1"/>
          </p:cNvGraphicFramePr>
          <p:nvPr>
            <p:extLst>
              <p:ext uri="{D42A27DB-BD31-4B8C-83A1-F6EECF244321}">
                <p14:modId xmlns:p14="http://schemas.microsoft.com/office/powerpoint/2010/main" val="2713391899"/>
              </p:ext>
            </p:extLst>
          </p:nvPr>
        </p:nvGraphicFramePr>
        <p:xfrm>
          <a:off x="5354111" y="2658377"/>
          <a:ext cx="3189288" cy="1395412"/>
        </p:xfrm>
        <a:graphic>
          <a:graphicData uri="http://schemas.openxmlformats.org/presentationml/2006/ole">
            <mc:AlternateContent xmlns:mc="http://schemas.openxmlformats.org/markup-compatibility/2006">
              <mc:Choice xmlns:v="urn:schemas-microsoft-com:vml" Requires="v">
                <p:oleObj spid="_x0000_s455695" name="Equation" r:id="rId9" imgW="901440" imgH="393480" progId="Equation.DSMT4">
                  <p:embed/>
                </p:oleObj>
              </mc:Choice>
              <mc:Fallback>
                <p:oleObj name="Equation" r:id="rId9" imgW="901440" imgH="393480" progId="Equation.DSMT4">
                  <p:embed/>
                  <p:pic>
                    <p:nvPicPr>
                      <p:cNvPr id="2" name="对象 1">
                        <a:extLst>
                          <a:ext uri="{FF2B5EF4-FFF2-40B4-BE49-F238E27FC236}">
                            <a16:creationId xmlns:a16="http://schemas.microsoft.com/office/drawing/2014/main" id="{90717CB4-1B5F-43E3-A143-FEF866772F59}"/>
                          </a:ext>
                        </a:extLst>
                      </p:cNvPr>
                      <p:cNvPicPr>
                        <a:picLocks noChangeAspect="1" noChangeArrowheads="1"/>
                      </p:cNvPicPr>
                      <p:nvPr/>
                    </p:nvPicPr>
                    <p:blipFill>
                      <a:blip r:embed="rId10"/>
                      <a:srcRect/>
                      <a:stretch>
                        <a:fillRect/>
                      </a:stretch>
                    </p:blipFill>
                    <p:spPr bwMode="auto">
                      <a:xfrm>
                        <a:off x="5354111" y="2658377"/>
                        <a:ext cx="3189288" cy="1395412"/>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5842C806-952F-4118-ADCD-BCB87D983790}"/>
              </a:ext>
            </a:extLst>
          </p:cNvPr>
          <p:cNvGraphicFramePr>
            <a:graphicFrameLocks noChangeAspect="1"/>
          </p:cNvGraphicFramePr>
          <p:nvPr>
            <p:extLst>
              <p:ext uri="{D42A27DB-BD31-4B8C-83A1-F6EECF244321}">
                <p14:modId xmlns:p14="http://schemas.microsoft.com/office/powerpoint/2010/main" val="501557936"/>
              </p:ext>
            </p:extLst>
          </p:nvPr>
        </p:nvGraphicFramePr>
        <p:xfrm>
          <a:off x="2813576" y="4296523"/>
          <a:ext cx="2874962" cy="1485900"/>
        </p:xfrm>
        <a:graphic>
          <a:graphicData uri="http://schemas.openxmlformats.org/presentationml/2006/ole">
            <mc:AlternateContent xmlns:mc="http://schemas.openxmlformats.org/markup-compatibility/2006">
              <mc:Choice xmlns:v="urn:schemas-microsoft-com:vml" Requires="v">
                <p:oleObj spid="_x0000_s455696" name="Equation" r:id="rId11" imgW="812520" imgH="419040" progId="Equation.DSMT4">
                  <p:embed/>
                </p:oleObj>
              </mc:Choice>
              <mc:Fallback>
                <p:oleObj name="Equation" r:id="rId11" imgW="812520" imgH="419040" progId="Equation.DSMT4">
                  <p:embed/>
                  <p:pic>
                    <p:nvPicPr>
                      <p:cNvPr id="7" name="对象 6">
                        <a:extLst>
                          <a:ext uri="{FF2B5EF4-FFF2-40B4-BE49-F238E27FC236}">
                            <a16:creationId xmlns:a16="http://schemas.microsoft.com/office/drawing/2014/main" id="{9CFE4144-6F5B-4180-9F96-511CC178F218}"/>
                          </a:ext>
                        </a:extLst>
                      </p:cNvPr>
                      <p:cNvPicPr>
                        <a:picLocks noChangeAspect="1" noChangeArrowheads="1"/>
                      </p:cNvPicPr>
                      <p:nvPr/>
                    </p:nvPicPr>
                    <p:blipFill>
                      <a:blip r:embed="rId12"/>
                      <a:srcRect/>
                      <a:stretch>
                        <a:fillRect/>
                      </a:stretch>
                    </p:blipFill>
                    <p:spPr bwMode="auto">
                      <a:xfrm>
                        <a:off x="2813576" y="4296523"/>
                        <a:ext cx="2874962" cy="1485900"/>
                      </a:xfrm>
                      <a:prstGeom prst="rect">
                        <a:avLst/>
                      </a:prstGeom>
                      <a:noFill/>
                    </p:spPr>
                  </p:pic>
                </p:oleObj>
              </mc:Fallback>
            </mc:AlternateContent>
          </a:graphicData>
        </a:graphic>
      </p:graphicFrame>
    </p:spTree>
    <p:extLst>
      <p:ext uri="{BB962C8B-B14F-4D97-AF65-F5344CB8AC3E}">
        <p14:creationId xmlns:p14="http://schemas.microsoft.com/office/powerpoint/2010/main" val="299091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98AAF714-A2FD-4642-8133-6C6B8A5046F2}"/>
              </a:ext>
            </a:extLst>
          </p:cNvPr>
          <p:cNvGraphicFramePr>
            <a:graphicFrameLocks noChangeAspect="1"/>
          </p:cNvGraphicFramePr>
          <p:nvPr>
            <p:extLst>
              <p:ext uri="{D42A27DB-BD31-4B8C-83A1-F6EECF244321}">
                <p14:modId xmlns:p14="http://schemas.microsoft.com/office/powerpoint/2010/main" val="2614166889"/>
              </p:ext>
            </p:extLst>
          </p:nvPr>
        </p:nvGraphicFramePr>
        <p:xfrm>
          <a:off x="2911475" y="987425"/>
          <a:ext cx="4041775" cy="855663"/>
        </p:xfrm>
        <a:graphic>
          <a:graphicData uri="http://schemas.openxmlformats.org/presentationml/2006/ole">
            <mc:AlternateContent xmlns:mc="http://schemas.openxmlformats.org/markup-compatibility/2006">
              <mc:Choice xmlns:v="urn:schemas-microsoft-com:vml" Requires="v">
                <p:oleObj spid="_x0000_s449607" name="Equation" r:id="rId3" imgW="1143000" imgH="241200" progId="Equation.DSMT4">
                  <p:embed/>
                </p:oleObj>
              </mc:Choice>
              <mc:Fallback>
                <p:oleObj name="Equation" r:id="rId3" imgW="1143000" imgH="241200" progId="Equation.DSMT4">
                  <p:embed/>
                  <p:pic>
                    <p:nvPicPr>
                      <p:cNvPr id="12" name="对象 11">
                        <a:extLst>
                          <a:ext uri="{FF2B5EF4-FFF2-40B4-BE49-F238E27FC236}">
                            <a16:creationId xmlns:a16="http://schemas.microsoft.com/office/drawing/2014/main" id="{96FC5362-8E57-47B1-B5BA-3B2EFC2876DF}"/>
                          </a:ext>
                        </a:extLst>
                      </p:cNvPr>
                      <p:cNvPicPr>
                        <a:picLocks noChangeAspect="1" noChangeArrowheads="1"/>
                      </p:cNvPicPr>
                      <p:nvPr/>
                    </p:nvPicPr>
                    <p:blipFill>
                      <a:blip r:embed="rId4"/>
                      <a:srcRect/>
                      <a:stretch>
                        <a:fillRect/>
                      </a:stretch>
                    </p:blipFill>
                    <p:spPr bwMode="auto">
                      <a:xfrm>
                        <a:off x="2911475" y="987425"/>
                        <a:ext cx="4041775" cy="855663"/>
                      </a:xfrm>
                      <a:prstGeom prst="rect">
                        <a:avLst/>
                      </a:prstGeom>
                      <a:noFill/>
                    </p:spPr>
                  </p:pic>
                </p:oleObj>
              </mc:Fallback>
            </mc:AlternateContent>
          </a:graphicData>
        </a:graphic>
      </p:graphicFrame>
      <p:sp>
        <p:nvSpPr>
          <p:cNvPr id="3" name="Text Box 4">
            <a:extLst>
              <a:ext uri="{FF2B5EF4-FFF2-40B4-BE49-F238E27FC236}">
                <a16:creationId xmlns:a16="http://schemas.microsoft.com/office/drawing/2014/main" id="{D04963ED-513D-4996-896F-718232A03499}"/>
              </a:ext>
            </a:extLst>
          </p:cNvPr>
          <p:cNvSpPr txBox="1">
            <a:spLocks noChangeArrowheads="1"/>
          </p:cNvSpPr>
          <p:nvPr/>
        </p:nvSpPr>
        <p:spPr bwMode="auto">
          <a:xfrm>
            <a:off x="1559496" y="476672"/>
            <a:ext cx="5976664" cy="523220"/>
          </a:xfrm>
          <a:prstGeom prst="rect">
            <a:avLst/>
          </a:prstGeom>
          <a:noFill/>
          <a:ln w="9525">
            <a:noFill/>
            <a:miter lim="800000"/>
            <a:headEnd/>
            <a:tailEnd/>
          </a:ln>
          <a:effectLst/>
        </p:spPr>
        <p:txBody>
          <a:bodyPr wrap="square">
            <a:spAutoFit/>
          </a:bodyPr>
          <a:lstStyle/>
          <a:p>
            <a:pPr algn="just">
              <a:defRPr/>
            </a:pPr>
            <a:r>
              <a:rPr lang="zh-CN" altLang="en-US" sz="2800" b="1" i="0" dirty="0">
                <a:solidFill>
                  <a:srgbClr val="FF0000"/>
                </a:solidFill>
                <a:latin typeface="宋体" pitchFamily="2" charset="-122"/>
              </a:rPr>
              <a:t>练习：</a:t>
            </a:r>
            <a:r>
              <a:rPr lang="zh-CN" altLang="en-US" sz="2800" b="1" i="0" dirty="0">
                <a:solidFill>
                  <a:srgbClr val="009900"/>
                </a:solidFill>
                <a:latin typeface="宋体" pitchFamily="2" charset="-122"/>
              </a:rPr>
              <a:t>已知一个物体的单色辐出度为</a:t>
            </a:r>
            <a:endParaRPr lang="zh-CN" altLang="en-US" sz="2800" b="1" i="0" dirty="0">
              <a:solidFill>
                <a:srgbClr val="009900"/>
              </a:solidFill>
              <a:effectLst>
                <a:outerShdw blurRad="38100" dist="38100" dir="2700000" algn="tl">
                  <a:srgbClr val="FFFFFF"/>
                </a:outerShdw>
              </a:effectLst>
              <a:latin typeface="宋体" pitchFamily="2" charset="-122"/>
            </a:endParaRPr>
          </a:p>
        </p:txBody>
      </p:sp>
      <p:sp>
        <p:nvSpPr>
          <p:cNvPr id="4" name="Rectangle 8">
            <a:extLst>
              <a:ext uri="{FF2B5EF4-FFF2-40B4-BE49-F238E27FC236}">
                <a16:creationId xmlns:a16="http://schemas.microsoft.com/office/drawing/2014/main" id="{9CAF88F8-29DD-47EB-97E1-EA2FAECDF363}"/>
              </a:ext>
            </a:extLst>
          </p:cNvPr>
          <p:cNvSpPr>
            <a:spLocks noChangeArrowheads="1"/>
          </p:cNvSpPr>
          <p:nvPr/>
        </p:nvSpPr>
        <p:spPr bwMode="auto">
          <a:xfrm>
            <a:off x="1775520" y="1862849"/>
            <a:ext cx="7776864" cy="523220"/>
          </a:xfrm>
          <a:prstGeom prst="rect">
            <a:avLst/>
          </a:prstGeom>
          <a:noFill/>
          <a:ln w="9525">
            <a:noFill/>
            <a:miter lim="800000"/>
            <a:headEnd/>
            <a:tailEnd/>
          </a:ln>
          <a:effectLst/>
        </p:spPr>
        <p:txBody>
          <a:bodyPr wrap="square">
            <a:spAutoFit/>
          </a:bodyPr>
          <a:lstStyle/>
          <a:p>
            <a:pPr algn="just">
              <a:defRPr/>
            </a:pPr>
            <a:r>
              <a:rPr lang="zh-CN" altLang="en-US" sz="2800" b="1" i="0" dirty="0">
                <a:solidFill>
                  <a:srgbClr val="0000FF"/>
                </a:solidFill>
                <a:effectLst>
                  <a:outerShdw blurRad="38100" dist="38100" dir="2700000" algn="tl">
                    <a:srgbClr val="FFFFFF"/>
                  </a:outerShdw>
                </a:effectLst>
                <a:latin typeface="宋体" pitchFamily="2" charset="-122"/>
              </a:rPr>
              <a:t>这里</a:t>
            </a:r>
            <a:r>
              <a:rPr lang="el-GR" altLang="zh-CN" sz="2800" b="1" dirty="0">
                <a:solidFill>
                  <a:srgbClr val="FF0000"/>
                </a:solidFill>
                <a:effectLst>
                  <a:outerShdw blurRad="38100" dist="38100" dir="2700000" algn="tl">
                    <a:srgbClr val="FFFFFF"/>
                  </a:outerShdw>
                </a:effectLst>
                <a:latin typeface="+mn-lt"/>
              </a:rPr>
              <a:t>α</a:t>
            </a:r>
            <a:r>
              <a:rPr lang="zh-CN" altLang="en-US" sz="2800" b="1" i="0" dirty="0">
                <a:solidFill>
                  <a:srgbClr val="0000FF"/>
                </a:solidFill>
                <a:effectLst>
                  <a:outerShdw blurRad="38100" dist="38100" dir="2700000" algn="tl">
                    <a:srgbClr val="FFFFFF"/>
                  </a:outerShdw>
                </a:effectLst>
                <a:latin typeface="宋体" pitchFamily="2" charset="-122"/>
              </a:rPr>
              <a:t>和</a:t>
            </a:r>
            <a:r>
              <a:rPr lang="en-US" altLang="zh-CN" sz="2800" b="1" i="0" dirty="0">
                <a:solidFill>
                  <a:srgbClr val="FF0000"/>
                </a:solidFill>
                <a:effectLst>
                  <a:outerShdw blurRad="38100" dist="38100" dir="2700000" algn="tl">
                    <a:srgbClr val="FFFFFF"/>
                  </a:outerShdw>
                </a:effectLst>
                <a:latin typeface="宋体" pitchFamily="2" charset="-122"/>
              </a:rPr>
              <a:t>b</a:t>
            </a:r>
            <a:r>
              <a:rPr lang="zh-CN" altLang="en-US" sz="2800" b="1" i="0" dirty="0">
                <a:solidFill>
                  <a:srgbClr val="0000FF"/>
                </a:solidFill>
                <a:effectLst>
                  <a:outerShdw blurRad="38100" dist="38100" dir="2700000" algn="tl">
                    <a:srgbClr val="FFFFFF"/>
                  </a:outerShdw>
                </a:effectLst>
                <a:latin typeface="宋体" pitchFamily="2" charset="-122"/>
              </a:rPr>
              <a:t>为常数。计算物体的总辐出度</a:t>
            </a:r>
            <a:r>
              <a:rPr lang="en-US" altLang="zh-CN" sz="2800" b="1" dirty="0">
                <a:solidFill>
                  <a:srgbClr val="FF0000"/>
                </a:solidFill>
                <a:effectLst>
                  <a:outerShdw blurRad="38100" dist="38100" dir="2700000" algn="tl">
                    <a:srgbClr val="FFFFFF"/>
                  </a:outerShdw>
                </a:effectLst>
              </a:rPr>
              <a:t>M</a:t>
            </a:r>
            <a:r>
              <a:rPr lang="en-US" altLang="zh-CN" sz="2800" b="1" i="0" dirty="0">
                <a:solidFill>
                  <a:srgbClr val="FF0000"/>
                </a:solidFill>
                <a:effectLst>
                  <a:outerShdw blurRad="38100" dist="38100" dir="2700000" algn="tl">
                    <a:srgbClr val="FFFFFF"/>
                  </a:outerShdw>
                </a:effectLst>
                <a:latin typeface="宋体" pitchFamily="2" charset="-122"/>
              </a:rPr>
              <a:t>(</a:t>
            </a:r>
            <a:r>
              <a:rPr lang="en-US" altLang="zh-CN" sz="2800" b="1" dirty="0">
                <a:solidFill>
                  <a:srgbClr val="FF0000"/>
                </a:solidFill>
                <a:latin typeface="宋体" pitchFamily="2" charset="-122"/>
              </a:rPr>
              <a:t>T</a:t>
            </a:r>
            <a:r>
              <a:rPr lang="en-US" altLang="zh-CN" sz="2800" b="1" dirty="0">
                <a:solidFill>
                  <a:srgbClr val="FF0000"/>
                </a:solidFill>
                <a:effectLst>
                  <a:outerShdw blurRad="38100" dist="38100" dir="2700000" algn="tl">
                    <a:srgbClr val="FFFFFF"/>
                  </a:outerShdw>
                </a:effectLst>
                <a:latin typeface="宋体" pitchFamily="2" charset="-122"/>
              </a:rPr>
              <a:t> </a:t>
            </a:r>
            <a:r>
              <a:rPr lang="en-US" altLang="zh-CN" sz="2800" b="1" i="0" dirty="0">
                <a:solidFill>
                  <a:srgbClr val="FF0000"/>
                </a:solidFill>
                <a:effectLst>
                  <a:outerShdw blurRad="38100" dist="38100" dir="2700000" algn="tl">
                    <a:srgbClr val="FFFFFF"/>
                  </a:outerShdw>
                </a:effectLst>
                <a:latin typeface="宋体" pitchFamily="2" charset="-122"/>
              </a:rPr>
              <a:t>)</a:t>
            </a:r>
            <a:r>
              <a:rPr lang="zh-CN" altLang="en-US" sz="2800" b="1" i="0" dirty="0">
                <a:solidFill>
                  <a:srgbClr val="0000FF"/>
                </a:solidFill>
                <a:effectLst>
                  <a:outerShdw blurRad="38100" dist="38100" dir="2700000" algn="tl">
                    <a:srgbClr val="FFFFFF"/>
                  </a:outerShdw>
                </a:effectLst>
                <a:latin typeface="宋体" pitchFamily="2" charset="-122"/>
              </a:rPr>
              <a:t>。</a:t>
            </a:r>
            <a:endParaRPr lang="en-US" altLang="zh-CN" sz="2800" b="1" i="0" dirty="0">
              <a:solidFill>
                <a:srgbClr val="FF0000"/>
              </a:solidFill>
              <a:effectLst>
                <a:outerShdw blurRad="38100" dist="38100" dir="2700000" algn="tl">
                  <a:srgbClr val="FFFFFF"/>
                </a:outerShdw>
              </a:effectLst>
              <a:latin typeface="宋体" pitchFamily="2" charset="-122"/>
            </a:endParaRPr>
          </a:p>
        </p:txBody>
      </p:sp>
      <p:graphicFrame>
        <p:nvGraphicFramePr>
          <p:cNvPr id="5" name="Object 33">
            <a:extLst>
              <a:ext uri="{FF2B5EF4-FFF2-40B4-BE49-F238E27FC236}">
                <a16:creationId xmlns:a16="http://schemas.microsoft.com/office/drawing/2014/main" id="{13BF75EE-5AB2-430C-A8F0-C40B2BC5AF62}"/>
              </a:ext>
            </a:extLst>
          </p:cNvPr>
          <p:cNvGraphicFramePr>
            <a:graphicFrameLocks noChangeAspect="1"/>
          </p:cNvGraphicFramePr>
          <p:nvPr>
            <p:extLst>
              <p:ext uri="{D42A27DB-BD31-4B8C-83A1-F6EECF244321}">
                <p14:modId xmlns:p14="http://schemas.microsoft.com/office/powerpoint/2010/main" val="3614554868"/>
              </p:ext>
            </p:extLst>
          </p:nvPr>
        </p:nvGraphicFramePr>
        <p:xfrm>
          <a:off x="2567608" y="2492896"/>
          <a:ext cx="3528392" cy="1346580"/>
        </p:xfrm>
        <a:graphic>
          <a:graphicData uri="http://schemas.openxmlformats.org/presentationml/2006/ole">
            <mc:AlternateContent xmlns:mc="http://schemas.openxmlformats.org/markup-compatibility/2006">
              <mc:Choice xmlns:v="urn:schemas-microsoft-com:vml" Requires="v">
                <p:oleObj spid="_x0000_s449608" name="Equation" r:id="rId5" imgW="1244520" imgH="469800" progId="Equation.DSMT4">
                  <p:embed/>
                </p:oleObj>
              </mc:Choice>
              <mc:Fallback>
                <p:oleObj name="Equation" r:id="rId5" imgW="1244520" imgH="469800" progId="Equation.DSMT4">
                  <p:embed/>
                  <p:pic>
                    <p:nvPicPr>
                      <p:cNvPr id="71" name="Object 33">
                        <a:extLst>
                          <a:ext uri="{FF2B5EF4-FFF2-40B4-BE49-F238E27FC236}">
                            <a16:creationId xmlns:a16="http://schemas.microsoft.com/office/drawing/2014/main" id="{E4F87834-D12C-428E-BEBE-F9127E44F186}"/>
                          </a:ext>
                        </a:extLst>
                      </p:cNvPr>
                      <p:cNvPicPr>
                        <a:picLocks noChangeAspect="1" noChangeArrowheads="1"/>
                      </p:cNvPicPr>
                      <p:nvPr/>
                    </p:nvPicPr>
                    <p:blipFill>
                      <a:blip r:embed="rId6"/>
                      <a:srcRect/>
                      <a:stretch>
                        <a:fillRect/>
                      </a:stretch>
                    </p:blipFill>
                    <p:spPr bwMode="auto">
                      <a:xfrm>
                        <a:off x="2567608" y="2492896"/>
                        <a:ext cx="3528392" cy="1346580"/>
                      </a:xfrm>
                      <a:prstGeom prst="rect">
                        <a:avLst/>
                      </a:prstGeom>
                      <a:noFill/>
                      <a:ln>
                        <a:noFill/>
                      </a:ln>
                      <a:extLst/>
                    </p:spPr>
                  </p:pic>
                </p:oleObj>
              </mc:Fallback>
            </mc:AlternateContent>
          </a:graphicData>
        </a:graphic>
      </p:graphicFrame>
      <p:graphicFrame>
        <p:nvGraphicFramePr>
          <p:cNvPr id="6" name="Object 33">
            <a:extLst>
              <a:ext uri="{FF2B5EF4-FFF2-40B4-BE49-F238E27FC236}">
                <a16:creationId xmlns:a16="http://schemas.microsoft.com/office/drawing/2014/main" id="{9AA916D5-8B06-47E3-AB27-CC0438CCA672}"/>
              </a:ext>
            </a:extLst>
          </p:cNvPr>
          <p:cNvGraphicFramePr>
            <a:graphicFrameLocks noChangeAspect="1"/>
          </p:cNvGraphicFramePr>
          <p:nvPr>
            <p:extLst>
              <p:ext uri="{D42A27DB-BD31-4B8C-83A1-F6EECF244321}">
                <p14:modId xmlns:p14="http://schemas.microsoft.com/office/powerpoint/2010/main" val="2859730912"/>
              </p:ext>
            </p:extLst>
          </p:nvPr>
        </p:nvGraphicFramePr>
        <p:xfrm>
          <a:off x="1288864" y="3822301"/>
          <a:ext cx="9614272" cy="1360816"/>
        </p:xfrm>
        <a:graphic>
          <a:graphicData uri="http://schemas.openxmlformats.org/presentationml/2006/ole">
            <mc:AlternateContent xmlns:mc="http://schemas.openxmlformats.org/markup-compatibility/2006">
              <mc:Choice xmlns:v="urn:schemas-microsoft-com:vml" Requires="v">
                <p:oleObj spid="_x0000_s449609" name="Equation" r:id="rId7" imgW="3352680" imgH="469800" progId="Equation.DSMT4">
                  <p:embed/>
                </p:oleObj>
              </mc:Choice>
              <mc:Fallback>
                <p:oleObj name="Equation" r:id="rId7" imgW="3352680" imgH="469800" progId="Equation.DSMT4">
                  <p:embed/>
                  <p:pic>
                    <p:nvPicPr>
                      <p:cNvPr id="5" name="Object 33">
                        <a:extLst>
                          <a:ext uri="{FF2B5EF4-FFF2-40B4-BE49-F238E27FC236}">
                            <a16:creationId xmlns:a16="http://schemas.microsoft.com/office/drawing/2014/main" id="{13BF75EE-5AB2-430C-A8F0-C40B2BC5AF62}"/>
                          </a:ext>
                        </a:extLst>
                      </p:cNvPr>
                      <p:cNvPicPr>
                        <a:picLocks noChangeAspect="1" noChangeArrowheads="1"/>
                      </p:cNvPicPr>
                      <p:nvPr/>
                    </p:nvPicPr>
                    <p:blipFill>
                      <a:blip r:embed="rId8"/>
                      <a:srcRect/>
                      <a:stretch>
                        <a:fillRect/>
                      </a:stretch>
                    </p:blipFill>
                    <p:spPr bwMode="auto">
                      <a:xfrm>
                        <a:off x="1288864" y="3822301"/>
                        <a:ext cx="9614272" cy="1360816"/>
                      </a:xfrm>
                      <a:prstGeom prst="rect">
                        <a:avLst/>
                      </a:prstGeom>
                      <a:noFill/>
                      <a:ln>
                        <a:noFill/>
                      </a:ln>
                      <a:extLst/>
                    </p:spPr>
                  </p:pic>
                </p:oleObj>
              </mc:Fallback>
            </mc:AlternateContent>
          </a:graphicData>
        </a:graphic>
      </p:graphicFrame>
      <p:graphicFrame>
        <p:nvGraphicFramePr>
          <p:cNvPr id="7" name="Object 33">
            <a:extLst>
              <a:ext uri="{FF2B5EF4-FFF2-40B4-BE49-F238E27FC236}">
                <a16:creationId xmlns:a16="http://schemas.microsoft.com/office/drawing/2014/main" id="{C3634A18-3A62-45A8-BA21-7183526107C6}"/>
              </a:ext>
            </a:extLst>
          </p:cNvPr>
          <p:cNvGraphicFramePr>
            <a:graphicFrameLocks noChangeAspect="1"/>
          </p:cNvGraphicFramePr>
          <p:nvPr>
            <p:extLst>
              <p:ext uri="{D42A27DB-BD31-4B8C-83A1-F6EECF244321}">
                <p14:modId xmlns:p14="http://schemas.microsoft.com/office/powerpoint/2010/main" val="2221258973"/>
              </p:ext>
            </p:extLst>
          </p:nvPr>
        </p:nvGraphicFramePr>
        <p:xfrm>
          <a:off x="2147879" y="5168881"/>
          <a:ext cx="2185987" cy="1285875"/>
        </p:xfrm>
        <a:graphic>
          <a:graphicData uri="http://schemas.openxmlformats.org/presentationml/2006/ole">
            <mc:AlternateContent xmlns:mc="http://schemas.openxmlformats.org/markup-compatibility/2006">
              <mc:Choice xmlns:v="urn:schemas-microsoft-com:vml" Requires="v">
                <p:oleObj spid="_x0000_s449610" name="Equation" r:id="rId9" imgW="761760" imgH="444240" progId="Equation.DSMT4">
                  <p:embed/>
                </p:oleObj>
              </mc:Choice>
              <mc:Fallback>
                <p:oleObj name="Equation" r:id="rId9" imgW="761760" imgH="444240" progId="Equation.DSMT4">
                  <p:embed/>
                  <p:pic>
                    <p:nvPicPr>
                      <p:cNvPr id="6" name="Object 33">
                        <a:extLst>
                          <a:ext uri="{FF2B5EF4-FFF2-40B4-BE49-F238E27FC236}">
                            <a16:creationId xmlns:a16="http://schemas.microsoft.com/office/drawing/2014/main" id="{9AA916D5-8B06-47E3-AB27-CC0438CCA672}"/>
                          </a:ext>
                        </a:extLst>
                      </p:cNvPr>
                      <p:cNvPicPr>
                        <a:picLocks noChangeAspect="1" noChangeArrowheads="1"/>
                      </p:cNvPicPr>
                      <p:nvPr/>
                    </p:nvPicPr>
                    <p:blipFill>
                      <a:blip r:embed="rId10"/>
                      <a:srcRect/>
                      <a:stretch>
                        <a:fillRect/>
                      </a:stretch>
                    </p:blipFill>
                    <p:spPr bwMode="auto">
                      <a:xfrm>
                        <a:off x="2147879" y="5168881"/>
                        <a:ext cx="2185987" cy="1285875"/>
                      </a:xfrm>
                      <a:prstGeom prst="rect">
                        <a:avLst/>
                      </a:prstGeom>
                      <a:noFill/>
                      <a:ln>
                        <a:noFill/>
                      </a:ln>
                      <a:extLst/>
                    </p:spPr>
                  </p:pic>
                </p:oleObj>
              </mc:Fallback>
            </mc:AlternateContent>
          </a:graphicData>
        </a:graphic>
      </p:graphicFrame>
      <p:graphicFrame>
        <p:nvGraphicFramePr>
          <p:cNvPr id="8" name="Object 33">
            <a:extLst>
              <a:ext uri="{FF2B5EF4-FFF2-40B4-BE49-F238E27FC236}">
                <a16:creationId xmlns:a16="http://schemas.microsoft.com/office/drawing/2014/main" id="{A1EEB789-7B49-4050-9F43-98B12A301217}"/>
              </a:ext>
            </a:extLst>
          </p:cNvPr>
          <p:cNvGraphicFramePr>
            <a:graphicFrameLocks noChangeAspect="1"/>
          </p:cNvGraphicFramePr>
          <p:nvPr>
            <p:extLst>
              <p:ext uri="{D42A27DB-BD31-4B8C-83A1-F6EECF244321}">
                <p14:modId xmlns:p14="http://schemas.microsoft.com/office/powerpoint/2010/main" val="1039065440"/>
              </p:ext>
            </p:extLst>
          </p:nvPr>
        </p:nvGraphicFramePr>
        <p:xfrm>
          <a:off x="4439816" y="5264150"/>
          <a:ext cx="1311275" cy="1212850"/>
        </p:xfrm>
        <a:graphic>
          <a:graphicData uri="http://schemas.openxmlformats.org/presentationml/2006/ole">
            <mc:AlternateContent xmlns:mc="http://schemas.openxmlformats.org/markup-compatibility/2006">
              <mc:Choice xmlns:v="urn:schemas-microsoft-com:vml" Requires="v">
                <p:oleObj spid="_x0000_s449611" name="Equation" r:id="rId11" imgW="457200" imgH="419040" progId="Equation.DSMT4">
                  <p:embed/>
                </p:oleObj>
              </mc:Choice>
              <mc:Fallback>
                <p:oleObj name="Equation" r:id="rId11" imgW="457200" imgH="419040" progId="Equation.DSMT4">
                  <p:embed/>
                  <p:pic>
                    <p:nvPicPr>
                      <p:cNvPr id="7" name="Object 33">
                        <a:extLst>
                          <a:ext uri="{FF2B5EF4-FFF2-40B4-BE49-F238E27FC236}">
                            <a16:creationId xmlns:a16="http://schemas.microsoft.com/office/drawing/2014/main" id="{C3634A18-3A62-45A8-BA21-7183526107C6}"/>
                          </a:ext>
                        </a:extLst>
                      </p:cNvPr>
                      <p:cNvPicPr>
                        <a:picLocks noChangeAspect="1" noChangeArrowheads="1"/>
                      </p:cNvPicPr>
                      <p:nvPr/>
                    </p:nvPicPr>
                    <p:blipFill>
                      <a:blip r:embed="rId12"/>
                      <a:srcRect/>
                      <a:stretch>
                        <a:fillRect/>
                      </a:stretch>
                    </p:blipFill>
                    <p:spPr bwMode="auto">
                      <a:xfrm>
                        <a:off x="4439816" y="5264150"/>
                        <a:ext cx="1311275" cy="1212850"/>
                      </a:xfrm>
                      <a:prstGeom prst="rect">
                        <a:avLst/>
                      </a:prstGeom>
                      <a:noFill/>
                      <a:ln>
                        <a:noFill/>
                      </a:ln>
                      <a:extLst/>
                    </p:spPr>
                  </p:pic>
                </p:oleObj>
              </mc:Fallback>
            </mc:AlternateContent>
          </a:graphicData>
        </a:graphic>
      </p:graphicFrame>
      <p:graphicFrame>
        <p:nvGraphicFramePr>
          <p:cNvPr id="9" name="Object 33">
            <a:extLst>
              <a:ext uri="{FF2B5EF4-FFF2-40B4-BE49-F238E27FC236}">
                <a16:creationId xmlns:a16="http://schemas.microsoft.com/office/drawing/2014/main" id="{C67ADC6F-CDF1-46C3-93B7-9B05A654021D}"/>
              </a:ext>
            </a:extLst>
          </p:cNvPr>
          <p:cNvGraphicFramePr>
            <a:graphicFrameLocks noChangeAspect="1"/>
          </p:cNvGraphicFramePr>
          <p:nvPr>
            <p:extLst>
              <p:ext uri="{D42A27DB-BD31-4B8C-83A1-F6EECF244321}">
                <p14:modId xmlns:p14="http://schemas.microsoft.com/office/powerpoint/2010/main" val="534201700"/>
              </p:ext>
            </p:extLst>
          </p:nvPr>
        </p:nvGraphicFramePr>
        <p:xfrm>
          <a:off x="5786735" y="5264150"/>
          <a:ext cx="1749425" cy="1138237"/>
        </p:xfrm>
        <a:graphic>
          <a:graphicData uri="http://schemas.openxmlformats.org/presentationml/2006/ole">
            <mc:AlternateContent xmlns:mc="http://schemas.openxmlformats.org/markup-compatibility/2006">
              <mc:Choice xmlns:v="urn:schemas-microsoft-com:vml" Requires="v">
                <p:oleObj spid="_x0000_s449612" name="Equation" r:id="rId13" imgW="609480" imgH="393480" progId="Equation.DSMT4">
                  <p:embed/>
                </p:oleObj>
              </mc:Choice>
              <mc:Fallback>
                <p:oleObj name="Equation" r:id="rId13" imgW="609480" imgH="393480" progId="Equation.DSMT4">
                  <p:embed/>
                  <p:pic>
                    <p:nvPicPr>
                      <p:cNvPr id="8" name="Object 33">
                        <a:extLst>
                          <a:ext uri="{FF2B5EF4-FFF2-40B4-BE49-F238E27FC236}">
                            <a16:creationId xmlns:a16="http://schemas.microsoft.com/office/drawing/2014/main" id="{A1EEB789-7B49-4050-9F43-98B12A301217}"/>
                          </a:ext>
                        </a:extLst>
                      </p:cNvPr>
                      <p:cNvPicPr>
                        <a:picLocks noChangeAspect="1" noChangeArrowheads="1"/>
                      </p:cNvPicPr>
                      <p:nvPr/>
                    </p:nvPicPr>
                    <p:blipFill>
                      <a:blip r:embed="rId14"/>
                      <a:srcRect/>
                      <a:stretch>
                        <a:fillRect/>
                      </a:stretch>
                    </p:blipFill>
                    <p:spPr bwMode="auto">
                      <a:xfrm>
                        <a:off x="5786735" y="5264150"/>
                        <a:ext cx="1749425" cy="1138237"/>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92054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9536" y="4527704"/>
            <a:ext cx="7272808" cy="1200329"/>
          </a:xfrm>
          <a:prstGeom prst="rect">
            <a:avLst/>
          </a:prstGeom>
        </p:spPr>
        <p:txBody>
          <a:bodyPr wrap="square">
            <a:spAutoFit/>
          </a:bodyPr>
          <a:lstStyle/>
          <a:p>
            <a:pPr fontAlgn="auto">
              <a:spcBef>
                <a:spcPts val="0"/>
              </a:spcBef>
              <a:spcAft>
                <a:spcPts val="0"/>
              </a:spcAft>
              <a:defRPr/>
            </a:pPr>
            <a:r>
              <a:rPr kumimoji="0" lang="zh-CN" altLang="en-US" sz="3600" b="1" i="0" kern="0" dirty="0">
                <a:solidFill>
                  <a:srgbClr val="C00000"/>
                </a:solidFill>
                <a:latin typeface="宋体" pitchFamily="2" charset="-122"/>
              </a:rPr>
              <a:t>第一次</a:t>
            </a:r>
            <a:r>
              <a:rPr kumimoji="0" lang="zh-CN" altLang="en-US" sz="3600" b="1" i="0" kern="0" dirty="0">
                <a:solidFill>
                  <a:srgbClr val="00B050"/>
                </a:solidFill>
                <a:effectLst>
                  <a:outerShdw blurRad="38100" dist="38100" dir="2700000" algn="tl">
                    <a:srgbClr val="C0C0C0"/>
                  </a:outerShdw>
                </a:effectLst>
                <a:latin typeface="宋体" pitchFamily="2" charset="-122"/>
              </a:rPr>
              <a:t>作业</a:t>
            </a:r>
            <a:r>
              <a:rPr kumimoji="0" lang="en-US" altLang="zh-CN" sz="3600" b="1" i="0" kern="0" dirty="0">
                <a:solidFill>
                  <a:srgbClr val="000000"/>
                </a:solidFill>
                <a:effectLst>
                  <a:outerShdw blurRad="38100" dist="38100" dir="2700000" algn="tl">
                    <a:srgbClr val="C0C0C0"/>
                  </a:outerShdw>
                </a:effectLst>
                <a:latin typeface="宋体" pitchFamily="2" charset="-122"/>
              </a:rPr>
              <a:t>3</a:t>
            </a:r>
            <a:r>
              <a:rPr kumimoji="0" lang="zh-CN" altLang="en-US" sz="3600" b="1" i="0" kern="0" dirty="0">
                <a:solidFill>
                  <a:srgbClr val="000000"/>
                </a:solidFill>
                <a:latin typeface="宋体" pitchFamily="2" charset="-122"/>
              </a:rPr>
              <a:t>月</a:t>
            </a:r>
            <a:r>
              <a:rPr kumimoji="0" lang="en-US" altLang="zh-CN" sz="3600" b="1" i="0" kern="0" dirty="0">
                <a:solidFill>
                  <a:srgbClr val="000000"/>
                </a:solidFill>
                <a:latin typeface="宋体" pitchFamily="2" charset="-122"/>
              </a:rPr>
              <a:t>4</a:t>
            </a:r>
            <a:r>
              <a:rPr kumimoji="0" lang="zh-CN" altLang="en-US" sz="3600" b="1" i="0" kern="0" dirty="0">
                <a:solidFill>
                  <a:srgbClr val="000000"/>
                </a:solidFill>
                <a:latin typeface="宋体" pitchFamily="2" charset="-122"/>
              </a:rPr>
              <a:t>日第三周星期五在课堂交</a:t>
            </a:r>
            <a:endParaRPr kumimoji="0" lang="zh-CN" altLang="en-US" sz="3600" b="1" i="0" kern="0" dirty="0">
              <a:solidFill>
                <a:srgbClr val="3333CC"/>
              </a:solidFill>
            </a:endParaRPr>
          </a:p>
        </p:txBody>
      </p:sp>
      <p:sp>
        <p:nvSpPr>
          <p:cNvPr id="6" name="矩形 5">
            <a:extLst>
              <a:ext uri="{FF2B5EF4-FFF2-40B4-BE49-F238E27FC236}">
                <a16:creationId xmlns:a16="http://schemas.microsoft.com/office/drawing/2014/main" id="{733DCE09-C8BA-474E-8EAC-3D4E517AF82F}"/>
              </a:ext>
            </a:extLst>
          </p:cNvPr>
          <p:cNvSpPr/>
          <p:nvPr/>
        </p:nvSpPr>
        <p:spPr>
          <a:xfrm>
            <a:off x="2999656" y="1715616"/>
            <a:ext cx="2757486" cy="707886"/>
          </a:xfrm>
          <a:prstGeom prst="rect">
            <a:avLst/>
          </a:prstGeom>
        </p:spPr>
        <p:txBody>
          <a:bodyPr wrap="none">
            <a:spAutoFit/>
          </a:bodyPr>
          <a:lstStyle/>
          <a:p>
            <a:r>
              <a:rPr lang="zh-CN" altLang="en-US" sz="4000" b="1" i="0" kern="0" dirty="0">
                <a:effectLst>
                  <a:outerShdw blurRad="38100" dist="38100" dir="2700000" algn="tl">
                    <a:srgbClr val="C0C0C0"/>
                  </a:outerShdw>
                </a:effectLst>
                <a:latin typeface="宋体" pitchFamily="2" charset="-122"/>
              </a:rPr>
              <a:t>第一次作业</a:t>
            </a:r>
            <a:endParaRPr lang="zh-CN" altLang="en-US" sz="4000" i="0" dirty="0"/>
          </a:p>
        </p:txBody>
      </p:sp>
      <p:sp>
        <p:nvSpPr>
          <p:cNvPr id="8" name="Text Box 49">
            <a:extLst>
              <a:ext uri="{FF2B5EF4-FFF2-40B4-BE49-F238E27FC236}">
                <a16:creationId xmlns:a16="http://schemas.microsoft.com/office/drawing/2014/main" id="{7B2AD842-7B67-4615-9D72-9D35B2583881}"/>
              </a:ext>
            </a:extLst>
          </p:cNvPr>
          <p:cNvSpPr txBox="1">
            <a:spLocks noChangeArrowheads="1"/>
          </p:cNvSpPr>
          <p:nvPr/>
        </p:nvSpPr>
        <p:spPr bwMode="auto">
          <a:xfrm>
            <a:off x="1703512" y="2636912"/>
            <a:ext cx="72421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b="1" i="0" dirty="0">
                <a:solidFill>
                  <a:srgbClr val="FF00FF"/>
                </a:solidFill>
              </a:rPr>
              <a:t>  </a:t>
            </a:r>
            <a:r>
              <a:rPr lang="en-US" altLang="zh-CN" sz="4000" b="1" i="0" dirty="0">
                <a:solidFill>
                  <a:srgbClr val="FF00FF"/>
                </a:solidFill>
              </a:rPr>
              <a:t>18-1,18-4</a:t>
            </a:r>
            <a:r>
              <a:rPr lang="zh-CN" altLang="en-US" sz="4000" b="1" i="0" dirty="0">
                <a:solidFill>
                  <a:srgbClr val="FF00FF"/>
                </a:solidFill>
              </a:rPr>
              <a:t>， </a:t>
            </a:r>
            <a:r>
              <a:rPr lang="en-US" altLang="zh-CN" sz="4000" b="1" i="0" dirty="0">
                <a:solidFill>
                  <a:srgbClr val="FF00FF"/>
                </a:solidFill>
              </a:rPr>
              <a:t>18-5</a:t>
            </a:r>
            <a:r>
              <a:rPr lang="zh-CN" altLang="en-US" sz="4000" b="1" i="0" dirty="0">
                <a:solidFill>
                  <a:srgbClr val="FF00FF"/>
                </a:solidFill>
              </a:rPr>
              <a:t>，  </a:t>
            </a:r>
            <a:r>
              <a:rPr lang="en-US" altLang="zh-CN" sz="4000" b="1" i="0" dirty="0">
                <a:solidFill>
                  <a:srgbClr val="FF00FF"/>
                </a:solidFill>
              </a:rPr>
              <a:t>18-8</a:t>
            </a:r>
            <a:r>
              <a:rPr lang="zh-CN" altLang="en-US" sz="4000" b="1" i="0" dirty="0">
                <a:solidFill>
                  <a:srgbClr val="FF00FF"/>
                </a:solidFill>
              </a:rPr>
              <a:t>，</a:t>
            </a:r>
            <a:r>
              <a:rPr lang="en-US" altLang="zh-CN" sz="4000" b="1" i="0" dirty="0">
                <a:solidFill>
                  <a:srgbClr val="FF00FF"/>
                </a:solidFill>
              </a:rPr>
              <a:t>18-7</a:t>
            </a:r>
            <a:r>
              <a:rPr lang="zh-CN" altLang="en-US" sz="4000" b="1" i="0" dirty="0">
                <a:solidFill>
                  <a:srgbClr val="FF00FF"/>
                </a:solidFill>
              </a:rPr>
              <a:t>， </a:t>
            </a:r>
            <a:r>
              <a:rPr lang="en-US" altLang="zh-CN" sz="4000" b="1" i="0" dirty="0">
                <a:solidFill>
                  <a:srgbClr val="FF00FF"/>
                </a:solidFill>
              </a:rPr>
              <a:t>18-10 </a:t>
            </a:r>
            <a:r>
              <a:rPr lang="zh-CN" altLang="en-US" sz="4000" b="1" i="0" dirty="0">
                <a:solidFill>
                  <a:srgbClr val="FF00FF"/>
                </a:solidFill>
              </a:rPr>
              <a:t>，</a:t>
            </a:r>
            <a:r>
              <a:rPr lang="en-US" altLang="zh-CN" sz="4000" b="1" i="0" dirty="0">
                <a:solidFill>
                  <a:srgbClr val="FF00FF"/>
                </a:solidFill>
              </a:rPr>
              <a:t>18-11</a:t>
            </a:r>
            <a:r>
              <a:rPr lang="zh-CN" altLang="en-US" sz="4000" b="1" i="0" dirty="0">
                <a:solidFill>
                  <a:srgbClr val="FF00FF"/>
                </a:solidFill>
              </a:rPr>
              <a:t>，</a:t>
            </a:r>
            <a:endParaRPr lang="en-US" altLang="zh-CN" sz="4000" b="1" i="0" dirty="0">
              <a:solidFill>
                <a:srgbClr val="FF00FF"/>
              </a:solidFill>
            </a:endParaRPr>
          </a:p>
        </p:txBody>
      </p:sp>
    </p:spTree>
    <p:extLst>
      <p:ext uri="{BB962C8B-B14F-4D97-AF65-F5344CB8AC3E}">
        <p14:creationId xmlns:p14="http://schemas.microsoft.com/office/powerpoint/2010/main" val="2766291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4B5F1EEB-725A-439E-9F98-9FA6694D452C}"/>
              </a:ext>
            </a:extLst>
          </p:cNvPr>
          <p:cNvGraphicFramePr>
            <a:graphicFrameLocks noChangeAspect="1"/>
          </p:cNvGraphicFramePr>
          <p:nvPr>
            <p:extLst>
              <p:ext uri="{D42A27DB-BD31-4B8C-83A1-F6EECF244321}">
                <p14:modId xmlns:p14="http://schemas.microsoft.com/office/powerpoint/2010/main" val="3876874706"/>
              </p:ext>
            </p:extLst>
          </p:nvPr>
        </p:nvGraphicFramePr>
        <p:xfrm>
          <a:off x="2911475" y="987425"/>
          <a:ext cx="4041775" cy="855663"/>
        </p:xfrm>
        <a:graphic>
          <a:graphicData uri="http://schemas.openxmlformats.org/presentationml/2006/ole">
            <mc:AlternateContent xmlns:mc="http://schemas.openxmlformats.org/markup-compatibility/2006">
              <mc:Choice xmlns:v="urn:schemas-microsoft-com:vml" Requires="v">
                <p:oleObj spid="_x0000_s452655" name="Equation" r:id="rId3" imgW="1143000" imgH="241200" progId="Equation.DSMT4">
                  <p:embed/>
                </p:oleObj>
              </mc:Choice>
              <mc:Fallback>
                <p:oleObj name="Equation" r:id="rId3" imgW="1143000" imgH="241200" progId="Equation.DSMT4">
                  <p:embed/>
                  <p:pic>
                    <p:nvPicPr>
                      <p:cNvPr id="2" name="对象 1">
                        <a:extLst>
                          <a:ext uri="{FF2B5EF4-FFF2-40B4-BE49-F238E27FC236}">
                            <a16:creationId xmlns:a16="http://schemas.microsoft.com/office/drawing/2014/main" id="{98AAF714-A2FD-4642-8133-6C6B8A5046F2}"/>
                          </a:ext>
                        </a:extLst>
                      </p:cNvPr>
                      <p:cNvPicPr>
                        <a:picLocks noChangeAspect="1" noChangeArrowheads="1"/>
                      </p:cNvPicPr>
                      <p:nvPr/>
                    </p:nvPicPr>
                    <p:blipFill>
                      <a:blip r:embed="rId4"/>
                      <a:srcRect/>
                      <a:stretch>
                        <a:fillRect/>
                      </a:stretch>
                    </p:blipFill>
                    <p:spPr bwMode="auto">
                      <a:xfrm>
                        <a:off x="2911475" y="987425"/>
                        <a:ext cx="4041775" cy="855663"/>
                      </a:xfrm>
                      <a:prstGeom prst="rect">
                        <a:avLst/>
                      </a:prstGeom>
                      <a:noFill/>
                    </p:spPr>
                  </p:pic>
                </p:oleObj>
              </mc:Fallback>
            </mc:AlternateContent>
          </a:graphicData>
        </a:graphic>
      </p:graphicFrame>
      <p:sp>
        <p:nvSpPr>
          <p:cNvPr id="3" name="Text Box 4">
            <a:extLst>
              <a:ext uri="{FF2B5EF4-FFF2-40B4-BE49-F238E27FC236}">
                <a16:creationId xmlns:a16="http://schemas.microsoft.com/office/drawing/2014/main" id="{3123EAB3-106E-42DA-A826-1EAC9FCD41DE}"/>
              </a:ext>
            </a:extLst>
          </p:cNvPr>
          <p:cNvSpPr txBox="1">
            <a:spLocks noChangeArrowheads="1"/>
          </p:cNvSpPr>
          <p:nvPr/>
        </p:nvSpPr>
        <p:spPr bwMode="auto">
          <a:xfrm>
            <a:off x="1559496" y="476672"/>
            <a:ext cx="5976664" cy="523220"/>
          </a:xfrm>
          <a:prstGeom prst="rect">
            <a:avLst/>
          </a:prstGeom>
          <a:noFill/>
          <a:ln w="9525">
            <a:noFill/>
            <a:miter lim="800000"/>
            <a:headEnd/>
            <a:tailEnd/>
          </a:ln>
          <a:effectLst/>
        </p:spPr>
        <p:txBody>
          <a:bodyPr wrap="square">
            <a:spAutoFit/>
          </a:bodyPr>
          <a:lstStyle/>
          <a:p>
            <a:pPr algn="just">
              <a:defRPr/>
            </a:pPr>
            <a:r>
              <a:rPr lang="zh-CN" altLang="en-US" sz="2800" b="1" i="0" dirty="0">
                <a:solidFill>
                  <a:srgbClr val="FF0000"/>
                </a:solidFill>
                <a:latin typeface="宋体" pitchFamily="2" charset="-122"/>
              </a:rPr>
              <a:t>练习：</a:t>
            </a:r>
            <a:r>
              <a:rPr lang="zh-CN" altLang="en-US" sz="2800" b="1" i="0" dirty="0">
                <a:solidFill>
                  <a:srgbClr val="009900"/>
                </a:solidFill>
                <a:latin typeface="宋体" pitchFamily="2" charset="-122"/>
              </a:rPr>
              <a:t>已知一个物体的单色辐出度为</a:t>
            </a:r>
            <a:endParaRPr lang="zh-CN" altLang="en-US" sz="2800" b="1" i="0" dirty="0">
              <a:solidFill>
                <a:srgbClr val="009900"/>
              </a:solidFill>
              <a:effectLst>
                <a:outerShdw blurRad="38100" dist="38100" dir="2700000" algn="tl">
                  <a:srgbClr val="FFFFFF"/>
                </a:outerShdw>
              </a:effectLst>
              <a:latin typeface="宋体" pitchFamily="2" charset="-122"/>
            </a:endParaRPr>
          </a:p>
        </p:txBody>
      </p:sp>
      <p:sp>
        <p:nvSpPr>
          <p:cNvPr id="4" name="Rectangle 8">
            <a:extLst>
              <a:ext uri="{FF2B5EF4-FFF2-40B4-BE49-F238E27FC236}">
                <a16:creationId xmlns:a16="http://schemas.microsoft.com/office/drawing/2014/main" id="{41917FA4-0B9D-460C-9C1D-CBA94E6928EF}"/>
              </a:ext>
            </a:extLst>
          </p:cNvPr>
          <p:cNvSpPr>
            <a:spLocks noChangeArrowheads="1"/>
          </p:cNvSpPr>
          <p:nvPr/>
        </p:nvSpPr>
        <p:spPr bwMode="auto">
          <a:xfrm>
            <a:off x="1775519" y="1862849"/>
            <a:ext cx="9000989" cy="523220"/>
          </a:xfrm>
          <a:prstGeom prst="rect">
            <a:avLst/>
          </a:prstGeom>
          <a:noFill/>
          <a:ln w="9525">
            <a:noFill/>
            <a:miter lim="800000"/>
            <a:headEnd/>
            <a:tailEnd/>
          </a:ln>
          <a:effectLst/>
        </p:spPr>
        <p:txBody>
          <a:bodyPr wrap="square">
            <a:spAutoFit/>
          </a:bodyPr>
          <a:lstStyle/>
          <a:p>
            <a:pPr algn="just">
              <a:defRPr/>
            </a:pPr>
            <a:r>
              <a:rPr lang="zh-CN" altLang="en-US" sz="2800" b="1" i="0" dirty="0">
                <a:solidFill>
                  <a:srgbClr val="0000FF"/>
                </a:solidFill>
                <a:effectLst>
                  <a:outerShdw blurRad="38100" dist="38100" dir="2700000" algn="tl">
                    <a:srgbClr val="FFFFFF"/>
                  </a:outerShdw>
                </a:effectLst>
                <a:latin typeface="宋体" pitchFamily="2" charset="-122"/>
              </a:rPr>
              <a:t>这里</a:t>
            </a:r>
            <a:r>
              <a:rPr lang="el-GR" altLang="zh-CN" sz="2800" b="1" dirty="0">
                <a:solidFill>
                  <a:srgbClr val="FF0000"/>
                </a:solidFill>
                <a:effectLst>
                  <a:outerShdw blurRad="38100" dist="38100" dir="2700000" algn="tl">
                    <a:srgbClr val="FFFFFF"/>
                  </a:outerShdw>
                </a:effectLst>
                <a:latin typeface="+mn-lt"/>
              </a:rPr>
              <a:t>α</a:t>
            </a:r>
            <a:r>
              <a:rPr lang="zh-CN" altLang="en-US" sz="2800" b="1" i="0" dirty="0">
                <a:solidFill>
                  <a:srgbClr val="0000FF"/>
                </a:solidFill>
                <a:effectLst>
                  <a:outerShdw blurRad="38100" dist="38100" dir="2700000" algn="tl">
                    <a:srgbClr val="FFFFFF"/>
                  </a:outerShdw>
                </a:effectLst>
                <a:latin typeface="宋体" pitchFamily="2" charset="-122"/>
              </a:rPr>
              <a:t>和</a:t>
            </a:r>
            <a:r>
              <a:rPr lang="en-US" altLang="zh-CN" sz="2800" b="1" i="0" dirty="0">
                <a:solidFill>
                  <a:srgbClr val="FF0000"/>
                </a:solidFill>
                <a:effectLst>
                  <a:outerShdw blurRad="38100" dist="38100" dir="2700000" algn="tl">
                    <a:srgbClr val="FFFFFF"/>
                  </a:outerShdw>
                </a:effectLst>
                <a:latin typeface="宋体" pitchFamily="2" charset="-122"/>
              </a:rPr>
              <a:t>b</a:t>
            </a:r>
            <a:r>
              <a:rPr lang="zh-CN" altLang="en-US" sz="2800" b="1" i="0" dirty="0">
                <a:solidFill>
                  <a:srgbClr val="0000FF"/>
                </a:solidFill>
                <a:effectLst>
                  <a:outerShdw blurRad="38100" dist="38100" dir="2700000" algn="tl">
                    <a:srgbClr val="FFFFFF"/>
                  </a:outerShdw>
                </a:effectLst>
                <a:latin typeface="宋体" pitchFamily="2" charset="-122"/>
              </a:rPr>
              <a:t>为常数。计算单色辐出度的极值对应的波长</a:t>
            </a:r>
            <a:r>
              <a:rPr lang="zh-CN" altLang="en-US" sz="2800" b="1" dirty="0">
                <a:solidFill>
                  <a:srgbClr val="FF0000"/>
                </a:solidFill>
                <a:effectLst>
                  <a:outerShdw blurRad="38100" dist="38100" dir="2700000" algn="tl">
                    <a:srgbClr val="FFFFFF"/>
                  </a:outerShdw>
                </a:effectLst>
                <a:sym typeface="Symbol" pitchFamily="18" charset="2"/>
              </a:rPr>
              <a:t></a:t>
            </a:r>
            <a:r>
              <a:rPr lang="en-US" altLang="en-US" sz="2800" b="1" i="0" baseline="-25000" dirty="0">
                <a:solidFill>
                  <a:srgbClr val="FF0000"/>
                </a:solidFill>
                <a:effectLst>
                  <a:outerShdw blurRad="38100" dist="38100" dir="2700000" algn="tl">
                    <a:srgbClr val="FFFFFF"/>
                  </a:outerShdw>
                </a:effectLst>
                <a:sym typeface="Symbol" pitchFamily="18" charset="2"/>
              </a:rPr>
              <a:t>m</a:t>
            </a:r>
            <a:r>
              <a:rPr lang="zh-CN" altLang="en-US" sz="2800" b="1" i="0" dirty="0">
                <a:solidFill>
                  <a:srgbClr val="0000FF"/>
                </a:solidFill>
                <a:effectLst>
                  <a:outerShdw blurRad="38100" dist="38100" dir="2700000" algn="tl">
                    <a:srgbClr val="FFFFFF"/>
                  </a:outerShdw>
                </a:effectLst>
                <a:latin typeface="宋体" pitchFamily="2" charset="-122"/>
              </a:rPr>
              <a:t>。</a:t>
            </a:r>
            <a:endParaRPr lang="en-US" altLang="zh-CN" sz="2800" b="1" i="0" dirty="0">
              <a:solidFill>
                <a:srgbClr val="FF0000"/>
              </a:solidFill>
              <a:effectLst>
                <a:outerShdw blurRad="38100" dist="38100" dir="2700000" algn="tl">
                  <a:srgbClr val="FFFFFF"/>
                </a:outerShdw>
              </a:effectLst>
              <a:latin typeface="宋体" pitchFamily="2" charset="-122"/>
            </a:endParaRPr>
          </a:p>
        </p:txBody>
      </p:sp>
      <p:sp>
        <p:nvSpPr>
          <p:cNvPr id="8" name="Freeform 8">
            <a:extLst>
              <a:ext uri="{FF2B5EF4-FFF2-40B4-BE49-F238E27FC236}">
                <a16:creationId xmlns:a16="http://schemas.microsoft.com/office/drawing/2014/main" id="{E8D37899-7E8E-4DFA-910E-AF54014EDD54}"/>
              </a:ext>
            </a:extLst>
          </p:cNvPr>
          <p:cNvSpPr>
            <a:spLocks/>
          </p:cNvSpPr>
          <p:nvPr/>
        </p:nvSpPr>
        <p:spPr bwMode="auto">
          <a:xfrm rot="21413214">
            <a:off x="7556672" y="3617142"/>
            <a:ext cx="4332438" cy="2041838"/>
          </a:xfrm>
          <a:custGeom>
            <a:avLst/>
            <a:gdLst>
              <a:gd name="T0" fmla="*/ 2147483647 w 3433"/>
              <a:gd name="T1" fmla="*/ 2147483647 h 2165"/>
              <a:gd name="T2" fmla="*/ 2147483647 w 3433"/>
              <a:gd name="T3" fmla="*/ 2147483647 h 2165"/>
              <a:gd name="T4" fmla="*/ 2147483647 w 3433"/>
              <a:gd name="T5" fmla="*/ 2147483647 h 2165"/>
              <a:gd name="T6" fmla="*/ 2147483647 w 3433"/>
              <a:gd name="T7" fmla="*/ 2147483647 h 2165"/>
              <a:gd name="T8" fmla="*/ 2147483647 w 3433"/>
              <a:gd name="T9" fmla="*/ 2147483647 h 2165"/>
              <a:gd name="T10" fmla="*/ 2147483647 w 3433"/>
              <a:gd name="T11" fmla="*/ 2147483647 h 2165"/>
              <a:gd name="T12" fmla="*/ 2147483647 w 3433"/>
              <a:gd name="T13" fmla="*/ 2147483647 h 2165"/>
              <a:gd name="T14" fmla="*/ 2147483647 w 3433"/>
              <a:gd name="T15" fmla="*/ 2147483647 h 2165"/>
              <a:gd name="T16" fmla="*/ 2147483647 w 3433"/>
              <a:gd name="T17" fmla="*/ 2147483647 h 2165"/>
              <a:gd name="T18" fmla="*/ 2147483647 w 3433"/>
              <a:gd name="T19" fmla="*/ 2147483647 h 2165"/>
              <a:gd name="T20" fmla="*/ 2147483647 w 3433"/>
              <a:gd name="T21" fmla="*/ 2147483647 h 2165"/>
              <a:gd name="T22" fmla="*/ 2147483647 w 3433"/>
              <a:gd name="T23" fmla="*/ 2147483647 h 2165"/>
              <a:gd name="T24" fmla="*/ 2147483647 w 3433"/>
              <a:gd name="T25" fmla="*/ 2147483647 h 2165"/>
              <a:gd name="T26" fmla="*/ 2147483647 w 3433"/>
              <a:gd name="T27" fmla="*/ 2147483647 h 2165"/>
              <a:gd name="T28" fmla="*/ 2147483647 w 3433"/>
              <a:gd name="T29" fmla="*/ 2147483647 h 2165"/>
              <a:gd name="T30" fmla="*/ 2147483647 w 3433"/>
              <a:gd name="T31" fmla="*/ 2147483647 h 2165"/>
              <a:gd name="T32" fmla="*/ 2147483647 w 3433"/>
              <a:gd name="T33" fmla="*/ 2147483647 h 2165"/>
              <a:gd name="T34" fmla="*/ 2147483647 w 3433"/>
              <a:gd name="T35" fmla="*/ 2147483647 h 2165"/>
              <a:gd name="T36" fmla="*/ 2147483647 w 3433"/>
              <a:gd name="T37" fmla="*/ 0 h 2165"/>
              <a:gd name="T38" fmla="*/ 2147483647 w 3433"/>
              <a:gd name="T39" fmla="*/ 2147483647 h 2165"/>
              <a:gd name="T40" fmla="*/ 2147483647 w 3433"/>
              <a:gd name="T41" fmla="*/ 2147483647 h 2165"/>
              <a:gd name="T42" fmla="*/ 2147483647 w 3433"/>
              <a:gd name="T43" fmla="*/ 2147483647 h 2165"/>
              <a:gd name="T44" fmla="*/ 2147483647 w 3433"/>
              <a:gd name="T45" fmla="*/ 2147483647 h 2165"/>
              <a:gd name="T46" fmla="*/ 2147483647 w 3433"/>
              <a:gd name="T47" fmla="*/ 2147483647 h 2165"/>
              <a:gd name="T48" fmla="*/ 2147483647 w 3433"/>
              <a:gd name="T49" fmla="*/ 2147483647 h 2165"/>
              <a:gd name="T50" fmla="*/ 2147483647 w 3433"/>
              <a:gd name="T51" fmla="*/ 2147483647 h 2165"/>
              <a:gd name="T52" fmla="*/ 2147483647 w 3433"/>
              <a:gd name="T53" fmla="*/ 2147483647 h 2165"/>
              <a:gd name="T54" fmla="*/ 2147483647 w 3433"/>
              <a:gd name="T55" fmla="*/ 2147483647 h 2165"/>
              <a:gd name="T56" fmla="*/ 2147483647 w 3433"/>
              <a:gd name="T57" fmla="*/ 2147483647 h 2165"/>
              <a:gd name="T58" fmla="*/ 2147483647 w 3433"/>
              <a:gd name="T59" fmla="*/ 2147483647 h 2165"/>
              <a:gd name="T60" fmla="*/ 2147483647 w 3433"/>
              <a:gd name="T61" fmla="*/ 2147483647 h 2165"/>
              <a:gd name="T62" fmla="*/ 2147483647 w 3433"/>
              <a:gd name="T63" fmla="*/ 2147483647 h 2165"/>
              <a:gd name="T64" fmla="*/ 2147483647 w 3433"/>
              <a:gd name="T65" fmla="*/ 2147483647 h 2165"/>
              <a:gd name="T66" fmla="*/ 2147483647 w 3433"/>
              <a:gd name="T67" fmla="*/ 2147483647 h 2165"/>
              <a:gd name="T68" fmla="*/ 2147483647 w 3433"/>
              <a:gd name="T69" fmla="*/ 2147483647 h 2165"/>
              <a:gd name="T70" fmla="*/ 2147483647 w 3433"/>
              <a:gd name="T71" fmla="*/ 2147483647 h 2165"/>
              <a:gd name="T72" fmla="*/ 2147483647 w 3433"/>
              <a:gd name="T73" fmla="*/ 2147483647 h 21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433"/>
              <a:gd name="T112" fmla="*/ 0 h 2165"/>
              <a:gd name="T113" fmla="*/ 3433 w 3433"/>
              <a:gd name="T114" fmla="*/ 2165 h 216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433" h="2165">
                <a:moveTo>
                  <a:pt x="0" y="2164"/>
                </a:moveTo>
                <a:lnTo>
                  <a:pt x="66" y="2122"/>
                </a:lnTo>
                <a:lnTo>
                  <a:pt x="133" y="2080"/>
                </a:lnTo>
                <a:lnTo>
                  <a:pt x="200" y="2029"/>
                </a:lnTo>
                <a:lnTo>
                  <a:pt x="270" y="1972"/>
                </a:lnTo>
                <a:lnTo>
                  <a:pt x="306" y="1936"/>
                </a:lnTo>
                <a:lnTo>
                  <a:pt x="342" y="1899"/>
                </a:lnTo>
                <a:lnTo>
                  <a:pt x="377" y="1857"/>
                </a:lnTo>
                <a:lnTo>
                  <a:pt x="415" y="1815"/>
                </a:lnTo>
                <a:lnTo>
                  <a:pt x="453" y="1764"/>
                </a:lnTo>
                <a:lnTo>
                  <a:pt x="492" y="1710"/>
                </a:lnTo>
                <a:lnTo>
                  <a:pt x="530" y="1653"/>
                </a:lnTo>
                <a:lnTo>
                  <a:pt x="571" y="1587"/>
                </a:lnTo>
                <a:lnTo>
                  <a:pt x="592" y="1551"/>
                </a:lnTo>
                <a:lnTo>
                  <a:pt x="612" y="1509"/>
                </a:lnTo>
                <a:lnTo>
                  <a:pt x="632" y="1464"/>
                </a:lnTo>
                <a:lnTo>
                  <a:pt x="653" y="1416"/>
                </a:lnTo>
                <a:lnTo>
                  <a:pt x="673" y="1362"/>
                </a:lnTo>
                <a:lnTo>
                  <a:pt x="694" y="1307"/>
                </a:lnTo>
                <a:lnTo>
                  <a:pt x="736" y="1187"/>
                </a:lnTo>
                <a:lnTo>
                  <a:pt x="777" y="1058"/>
                </a:lnTo>
                <a:lnTo>
                  <a:pt x="822" y="926"/>
                </a:lnTo>
                <a:lnTo>
                  <a:pt x="864" y="790"/>
                </a:lnTo>
                <a:lnTo>
                  <a:pt x="909" y="658"/>
                </a:lnTo>
                <a:lnTo>
                  <a:pt x="954" y="529"/>
                </a:lnTo>
                <a:lnTo>
                  <a:pt x="1001" y="406"/>
                </a:lnTo>
                <a:lnTo>
                  <a:pt x="1025" y="349"/>
                </a:lnTo>
                <a:lnTo>
                  <a:pt x="1048" y="295"/>
                </a:lnTo>
                <a:lnTo>
                  <a:pt x="1072" y="243"/>
                </a:lnTo>
                <a:lnTo>
                  <a:pt x="1096" y="198"/>
                </a:lnTo>
                <a:lnTo>
                  <a:pt x="1121" y="153"/>
                </a:lnTo>
                <a:lnTo>
                  <a:pt x="1147" y="114"/>
                </a:lnTo>
                <a:lnTo>
                  <a:pt x="1172" y="81"/>
                </a:lnTo>
                <a:lnTo>
                  <a:pt x="1198" y="54"/>
                </a:lnTo>
                <a:lnTo>
                  <a:pt x="1225" y="30"/>
                </a:lnTo>
                <a:lnTo>
                  <a:pt x="1253" y="15"/>
                </a:lnTo>
                <a:lnTo>
                  <a:pt x="1280" y="3"/>
                </a:lnTo>
                <a:lnTo>
                  <a:pt x="1307" y="0"/>
                </a:lnTo>
                <a:lnTo>
                  <a:pt x="1336" y="3"/>
                </a:lnTo>
                <a:lnTo>
                  <a:pt x="1365" y="15"/>
                </a:lnTo>
                <a:lnTo>
                  <a:pt x="1394" y="30"/>
                </a:lnTo>
                <a:lnTo>
                  <a:pt x="1424" y="54"/>
                </a:lnTo>
                <a:lnTo>
                  <a:pt x="1455" y="81"/>
                </a:lnTo>
                <a:lnTo>
                  <a:pt x="1486" y="114"/>
                </a:lnTo>
                <a:lnTo>
                  <a:pt x="1518" y="153"/>
                </a:lnTo>
                <a:lnTo>
                  <a:pt x="1551" y="198"/>
                </a:lnTo>
                <a:lnTo>
                  <a:pt x="1583" y="243"/>
                </a:lnTo>
                <a:lnTo>
                  <a:pt x="1616" y="295"/>
                </a:lnTo>
                <a:lnTo>
                  <a:pt x="1648" y="349"/>
                </a:lnTo>
                <a:lnTo>
                  <a:pt x="1681" y="406"/>
                </a:lnTo>
                <a:lnTo>
                  <a:pt x="1750" y="529"/>
                </a:lnTo>
                <a:lnTo>
                  <a:pt x="1818" y="658"/>
                </a:lnTo>
                <a:lnTo>
                  <a:pt x="1887" y="790"/>
                </a:lnTo>
                <a:lnTo>
                  <a:pt x="1958" y="926"/>
                </a:lnTo>
                <a:lnTo>
                  <a:pt x="2027" y="1058"/>
                </a:lnTo>
                <a:lnTo>
                  <a:pt x="2097" y="1187"/>
                </a:lnTo>
                <a:lnTo>
                  <a:pt x="2165" y="1307"/>
                </a:lnTo>
                <a:lnTo>
                  <a:pt x="2201" y="1362"/>
                </a:lnTo>
                <a:lnTo>
                  <a:pt x="2235" y="1416"/>
                </a:lnTo>
                <a:lnTo>
                  <a:pt x="2269" y="1464"/>
                </a:lnTo>
                <a:lnTo>
                  <a:pt x="2303" y="1509"/>
                </a:lnTo>
                <a:lnTo>
                  <a:pt x="2335" y="1551"/>
                </a:lnTo>
                <a:lnTo>
                  <a:pt x="2369" y="1587"/>
                </a:lnTo>
                <a:lnTo>
                  <a:pt x="2436" y="1653"/>
                </a:lnTo>
                <a:lnTo>
                  <a:pt x="2502" y="1710"/>
                </a:lnTo>
                <a:lnTo>
                  <a:pt x="2569" y="1764"/>
                </a:lnTo>
                <a:lnTo>
                  <a:pt x="2635" y="1815"/>
                </a:lnTo>
                <a:lnTo>
                  <a:pt x="2701" y="1857"/>
                </a:lnTo>
                <a:lnTo>
                  <a:pt x="2768" y="1899"/>
                </a:lnTo>
                <a:lnTo>
                  <a:pt x="2834" y="1936"/>
                </a:lnTo>
                <a:lnTo>
                  <a:pt x="2901" y="1972"/>
                </a:lnTo>
                <a:lnTo>
                  <a:pt x="3033" y="2029"/>
                </a:lnTo>
                <a:lnTo>
                  <a:pt x="3166" y="2080"/>
                </a:lnTo>
                <a:lnTo>
                  <a:pt x="3299" y="2122"/>
                </a:lnTo>
                <a:lnTo>
                  <a:pt x="3432" y="2164"/>
                </a:lnTo>
              </a:path>
            </a:pathLst>
          </a:custGeom>
          <a:noFill/>
          <a:ln w="57150" cap="rnd">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Line 9">
            <a:extLst>
              <a:ext uri="{FF2B5EF4-FFF2-40B4-BE49-F238E27FC236}">
                <a16:creationId xmlns:a16="http://schemas.microsoft.com/office/drawing/2014/main" id="{99480EAB-76EE-47A4-B6FB-042F349E05C4}"/>
              </a:ext>
            </a:extLst>
          </p:cNvPr>
          <p:cNvSpPr>
            <a:spLocks noChangeShapeType="1"/>
          </p:cNvSpPr>
          <p:nvPr/>
        </p:nvSpPr>
        <p:spPr bwMode="auto">
          <a:xfrm>
            <a:off x="7576375" y="3066084"/>
            <a:ext cx="1" cy="2739024"/>
          </a:xfrm>
          <a:prstGeom prst="line">
            <a:avLst/>
          </a:prstGeom>
          <a:noFill/>
          <a:ln w="28575">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0">
            <a:extLst>
              <a:ext uri="{FF2B5EF4-FFF2-40B4-BE49-F238E27FC236}">
                <a16:creationId xmlns:a16="http://schemas.microsoft.com/office/drawing/2014/main" id="{43CF822D-DB39-4BD2-930D-D25D69F45C2E}"/>
              </a:ext>
            </a:extLst>
          </p:cNvPr>
          <p:cNvSpPr>
            <a:spLocks noChangeShapeType="1"/>
          </p:cNvSpPr>
          <p:nvPr/>
        </p:nvSpPr>
        <p:spPr bwMode="auto">
          <a:xfrm>
            <a:off x="7576378" y="5795583"/>
            <a:ext cx="4587104" cy="19926"/>
          </a:xfrm>
          <a:prstGeom prst="line">
            <a:avLst/>
          </a:prstGeom>
          <a:noFill/>
          <a:ln w="28575">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Rectangle 17">
            <a:extLst>
              <a:ext uri="{FF2B5EF4-FFF2-40B4-BE49-F238E27FC236}">
                <a16:creationId xmlns:a16="http://schemas.microsoft.com/office/drawing/2014/main" id="{CFA05651-573A-431E-A143-B2479D9CC899}"/>
              </a:ext>
            </a:extLst>
          </p:cNvPr>
          <p:cNvSpPr>
            <a:spLocks noChangeArrowheads="1"/>
          </p:cNvSpPr>
          <p:nvPr/>
        </p:nvSpPr>
        <p:spPr bwMode="auto">
          <a:xfrm>
            <a:off x="7373177" y="5889247"/>
            <a:ext cx="384721" cy="400752"/>
          </a:xfrm>
          <a:prstGeom prst="rect">
            <a:avLst/>
          </a:prstGeom>
          <a:noFill/>
          <a:ln w="9525">
            <a:noFill/>
            <a:miter lim="800000"/>
            <a:headEnd/>
            <a:tailEnd/>
          </a:ln>
          <a:effectLst/>
        </p:spPr>
        <p:txBody>
          <a:bodyPr wrap="none" lIns="92075" tIns="46038" rIns="92075" bIns="46038">
            <a:spAutoFit/>
          </a:bodyPr>
          <a:lstStyle/>
          <a:p>
            <a:pPr>
              <a:defRPr/>
            </a:pPr>
            <a:r>
              <a:rPr lang="en-US" altLang="zh-CN" sz="2000" b="1" i="0" dirty="0"/>
              <a:t>O</a:t>
            </a:r>
          </a:p>
        </p:txBody>
      </p:sp>
      <p:sp>
        <p:nvSpPr>
          <p:cNvPr id="17" name="Line 19">
            <a:extLst>
              <a:ext uri="{FF2B5EF4-FFF2-40B4-BE49-F238E27FC236}">
                <a16:creationId xmlns:a16="http://schemas.microsoft.com/office/drawing/2014/main" id="{A198F7D2-19F7-44F4-964F-8A0A479A958A}"/>
              </a:ext>
            </a:extLst>
          </p:cNvPr>
          <p:cNvSpPr>
            <a:spLocks noChangeShapeType="1"/>
          </p:cNvSpPr>
          <p:nvPr/>
        </p:nvSpPr>
        <p:spPr bwMode="auto">
          <a:xfrm flipV="1">
            <a:off x="9139146" y="3623883"/>
            <a:ext cx="0" cy="2171698"/>
          </a:xfrm>
          <a:prstGeom prst="line">
            <a:avLst/>
          </a:prstGeom>
          <a:noFill/>
          <a:ln w="381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Rectangle 32">
            <a:extLst>
              <a:ext uri="{FF2B5EF4-FFF2-40B4-BE49-F238E27FC236}">
                <a16:creationId xmlns:a16="http://schemas.microsoft.com/office/drawing/2014/main" id="{EF27FC38-0ABE-4FE8-B173-F86551C5F5C8}"/>
              </a:ext>
            </a:extLst>
          </p:cNvPr>
          <p:cNvSpPr>
            <a:spLocks noChangeArrowheads="1"/>
          </p:cNvSpPr>
          <p:nvPr/>
        </p:nvSpPr>
        <p:spPr bwMode="auto">
          <a:xfrm>
            <a:off x="7087426" y="3131759"/>
            <a:ext cx="1841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graphicFrame>
        <p:nvGraphicFramePr>
          <p:cNvPr id="26" name="Object 10">
            <a:extLst>
              <a:ext uri="{FF2B5EF4-FFF2-40B4-BE49-F238E27FC236}">
                <a16:creationId xmlns:a16="http://schemas.microsoft.com/office/drawing/2014/main" id="{89560B41-E137-4ADA-8771-70D94037FD02}"/>
              </a:ext>
            </a:extLst>
          </p:cNvPr>
          <p:cNvGraphicFramePr>
            <a:graphicFrameLocks noChangeAspect="1"/>
          </p:cNvGraphicFramePr>
          <p:nvPr>
            <p:extLst>
              <p:ext uri="{D42A27DB-BD31-4B8C-83A1-F6EECF244321}">
                <p14:modId xmlns:p14="http://schemas.microsoft.com/office/powerpoint/2010/main" val="2498756424"/>
              </p:ext>
            </p:extLst>
          </p:nvPr>
        </p:nvGraphicFramePr>
        <p:xfrm>
          <a:off x="11722712" y="5850832"/>
          <a:ext cx="450850" cy="447675"/>
        </p:xfrm>
        <a:graphic>
          <a:graphicData uri="http://schemas.openxmlformats.org/presentationml/2006/ole">
            <mc:AlternateContent xmlns:mc="http://schemas.openxmlformats.org/markup-compatibility/2006">
              <mc:Choice xmlns:v="urn:schemas-microsoft-com:vml" Requires="v">
                <p:oleObj spid="_x0000_s452656" name="Equation" r:id="rId5" imgW="126720" imgH="139680" progId="Equation.DSMT4">
                  <p:embed/>
                </p:oleObj>
              </mc:Choice>
              <mc:Fallback>
                <p:oleObj name="Equation" r:id="rId5" imgW="126720" imgH="139680" progId="Equation.DSMT4">
                  <p:embed/>
                  <p:pic>
                    <p:nvPicPr>
                      <p:cNvPr id="93" name="Object 10">
                        <a:extLst>
                          <a:ext uri="{FF2B5EF4-FFF2-40B4-BE49-F238E27FC236}">
                            <a16:creationId xmlns:a16="http://schemas.microsoft.com/office/drawing/2014/main" id="{58A5DDBD-052A-4441-98D8-90717478986D}"/>
                          </a:ext>
                        </a:extLst>
                      </p:cNvPr>
                      <p:cNvPicPr>
                        <a:picLocks noChangeAspect="1" noChangeArrowheads="1"/>
                      </p:cNvPicPr>
                      <p:nvPr/>
                    </p:nvPicPr>
                    <p:blipFill>
                      <a:blip r:embed="rId6"/>
                      <a:srcRect/>
                      <a:stretch>
                        <a:fillRect/>
                      </a:stretch>
                    </p:blipFill>
                    <p:spPr bwMode="auto">
                      <a:xfrm>
                        <a:off x="11722712" y="5850832"/>
                        <a:ext cx="450850" cy="4476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47">
            <a:extLst>
              <a:ext uri="{FF2B5EF4-FFF2-40B4-BE49-F238E27FC236}">
                <a16:creationId xmlns:a16="http://schemas.microsoft.com/office/drawing/2014/main" id="{A85E305F-A1B2-4BC0-9099-2AFBB381AC23}"/>
              </a:ext>
            </a:extLst>
          </p:cNvPr>
          <p:cNvGraphicFramePr>
            <a:graphicFrameLocks noChangeAspect="1"/>
          </p:cNvGraphicFramePr>
          <p:nvPr>
            <p:extLst>
              <p:ext uri="{D42A27DB-BD31-4B8C-83A1-F6EECF244321}">
                <p14:modId xmlns:p14="http://schemas.microsoft.com/office/powerpoint/2010/main" val="2515257691"/>
              </p:ext>
            </p:extLst>
          </p:nvPr>
        </p:nvGraphicFramePr>
        <p:xfrm>
          <a:off x="6274705" y="3011013"/>
          <a:ext cx="1193745" cy="733615"/>
        </p:xfrm>
        <a:graphic>
          <a:graphicData uri="http://schemas.openxmlformats.org/presentationml/2006/ole">
            <mc:AlternateContent xmlns:mc="http://schemas.openxmlformats.org/markup-compatibility/2006">
              <mc:Choice xmlns:v="urn:schemas-microsoft-com:vml" Requires="v">
                <p:oleObj spid="_x0000_s452657" name="Equation" r:id="rId7" imgW="457200" imgH="228600" progId="Equation.DSMT4">
                  <p:embed/>
                </p:oleObj>
              </mc:Choice>
              <mc:Fallback>
                <p:oleObj name="Equation" r:id="rId7" imgW="457200" imgH="228600" progId="Equation.DSMT4">
                  <p:embed/>
                  <p:pic>
                    <p:nvPicPr>
                      <p:cNvPr id="94" name="Object 47">
                        <a:extLst>
                          <a:ext uri="{FF2B5EF4-FFF2-40B4-BE49-F238E27FC236}">
                            <a16:creationId xmlns:a16="http://schemas.microsoft.com/office/drawing/2014/main" id="{44DC3D67-6BBC-4766-BD86-4366AEF1E376}"/>
                          </a:ext>
                        </a:extLst>
                      </p:cNvPr>
                      <p:cNvPicPr>
                        <a:picLocks noChangeAspect="1" noChangeArrowheads="1"/>
                      </p:cNvPicPr>
                      <p:nvPr/>
                    </p:nvPicPr>
                    <p:blipFill>
                      <a:blip r:embed="rId8"/>
                      <a:srcRect/>
                      <a:stretch>
                        <a:fillRect/>
                      </a:stretch>
                    </p:blipFill>
                    <p:spPr bwMode="auto">
                      <a:xfrm>
                        <a:off x="6274705" y="3011013"/>
                        <a:ext cx="1193745" cy="733615"/>
                      </a:xfrm>
                      <a:prstGeom prst="rect">
                        <a:avLst/>
                      </a:prstGeom>
                      <a:noFill/>
                      <a:ln>
                        <a:noFill/>
                      </a:ln>
                      <a:effectLst/>
                      <a:extLst/>
                    </p:spPr>
                  </p:pic>
                </p:oleObj>
              </mc:Fallback>
            </mc:AlternateContent>
          </a:graphicData>
        </a:graphic>
      </p:graphicFrame>
      <p:graphicFrame>
        <p:nvGraphicFramePr>
          <p:cNvPr id="28" name="对象 27">
            <a:extLst>
              <a:ext uri="{FF2B5EF4-FFF2-40B4-BE49-F238E27FC236}">
                <a16:creationId xmlns:a16="http://schemas.microsoft.com/office/drawing/2014/main" id="{E4F30FE0-F42E-4D2D-A502-57CB79FD5618}"/>
              </a:ext>
            </a:extLst>
          </p:cNvPr>
          <p:cNvGraphicFramePr>
            <a:graphicFrameLocks noChangeAspect="1"/>
          </p:cNvGraphicFramePr>
          <p:nvPr>
            <p:extLst>
              <p:ext uri="{D42A27DB-BD31-4B8C-83A1-F6EECF244321}">
                <p14:modId xmlns:p14="http://schemas.microsoft.com/office/powerpoint/2010/main" val="3333685054"/>
              </p:ext>
            </p:extLst>
          </p:nvPr>
        </p:nvGraphicFramePr>
        <p:xfrm>
          <a:off x="1009650" y="2768600"/>
          <a:ext cx="4392613" cy="885825"/>
        </p:xfrm>
        <a:graphic>
          <a:graphicData uri="http://schemas.openxmlformats.org/presentationml/2006/ole">
            <mc:AlternateContent xmlns:mc="http://schemas.openxmlformats.org/markup-compatibility/2006">
              <mc:Choice xmlns:v="urn:schemas-microsoft-com:vml" Requires="v">
                <p:oleObj spid="_x0000_s452658" name="Equation" r:id="rId9" imgW="1955520" imgH="393480" progId="Equation.DSMT4">
                  <p:embed/>
                </p:oleObj>
              </mc:Choice>
              <mc:Fallback>
                <p:oleObj name="Equation" r:id="rId9" imgW="1955520" imgH="393480" progId="Equation.DSMT4">
                  <p:embed/>
                  <p:pic>
                    <p:nvPicPr>
                      <p:cNvPr id="13" name="对象 12">
                        <a:extLst>
                          <a:ext uri="{FF2B5EF4-FFF2-40B4-BE49-F238E27FC236}">
                            <a16:creationId xmlns:a16="http://schemas.microsoft.com/office/drawing/2014/main" id="{6FA0A845-0A94-4A5E-90FA-1B4E7618608C}"/>
                          </a:ext>
                        </a:extLst>
                      </p:cNvPr>
                      <p:cNvPicPr>
                        <a:picLocks noChangeAspect="1" noChangeArrowheads="1"/>
                      </p:cNvPicPr>
                      <p:nvPr/>
                    </p:nvPicPr>
                    <p:blipFill>
                      <a:blip r:embed="rId10"/>
                      <a:srcRect/>
                      <a:stretch>
                        <a:fillRect/>
                      </a:stretch>
                    </p:blipFill>
                    <p:spPr bwMode="auto">
                      <a:xfrm>
                        <a:off x="1009650" y="2768600"/>
                        <a:ext cx="4392613" cy="885825"/>
                      </a:xfrm>
                      <a:prstGeom prst="rect">
                        <a:avLst/>
                      </a:prstGeom>
                      <a:noFill/>
                    </p:spPr>
                  </p:pic>
                </p:oleObj>
              </mc:Fallback>
            </mc:AlternateContent>
          </a:graphicData>
        </a:graphic>
      </p:graphicFrame>
      <p:sp>
        <p:nvSpPr>
          <p:cNvPr id="29" name="AutoShape 6">
            <a:extLst>
              <a:ext uri="{FF2B5EF4-FFF2-40B4-BE49-F238E27FC236}">
                <a16:creationId xmlns:a16="http://schemas.microsoft.com/office/drawing/2014/main" id="{38A4FB7C-66B7-4A8F-A163-2D9FA8CCB9FB}"/>
              </a:ext>
            </a:extLst>
          </p:cNvPr>
          <p:cNvSpPr>
            <a:spLocks noChangeArrowheads="1"/>
          </p:cNvSpPr>
          <p:nvPr/>
        </p:nvSpPr>
        <p:spPr bwMode="auto">
          <a:xfrm>
            <a:off x="573538" y="4028397"/>
            <a:ext cx="685800" cy="285750"/>
          </a:xfrm>
          <a:prstGeom prst="rightArrow">
            <a:avLst>
              <a:gd name="adj1" fmla="val 50000"/>
              <a:gd name="adj2" fmla="val 79689"/>
            </a:avLst>
          </a:prstGeom>
          <a:solidFill>
            <a:srgbClr val="00FFFF"/>
          </a:solidFill>
          <a:ln w="12699">
            <a:solidFill>
              <a:srgbClr val="FF0066"/>
            </a:solidFill>
            <a:miter lim="800000"/>
            <a:headEnd type="none" w="sm" len="sm"/>
            <a:tailEnd type="none" w="sm" len="sm"/>
          </a:ln>
        </p:spPr>
        <p:txBody>
          <a:bodyPr wrap="none" anchor="ctr"/>
          <a:lstStyle/>
          <a:p>
            <a:pPr defTabSz="762000"/>
            <a:endParaRPr lang="zh-CN" altLang="zh-CN" sz="2800"/>
          </a:p>
        </p:txBody>
      </p:sp>
      <p:graphicFrame>
        <p:nvGraphicFramePr>
          <p:cNvPr id="30" name="对象 29">
            <a:extLst>
              <a:ext uri="{FF2B5EF4-FFF2-40B4-BE49-F238E27FC236}">
                <a16:creationId xmlns:a16="http://schemas.microsoft.com/office/drawing/2014/main" id="{3078D4C7-D2C5-4C08-8088-E41E3412CA68}"/>
              </a:ext>
            </a:extLst>
          </p:cNvPr>
          <p:cNvGraphicFramePr>
            <a:graphicFrameLocks noChangeAspect="1"/>
          </p:cNvGraphicFramePr>
          <p:nvPr>
            <p:extLst>
              <p:ext uri="{D42A27DB-BD31-4B8C-83A1-F6EECF244321}">
                <p14:modId xmlns:p14="http://schemas.microsoft.com/office/powerpoint/2010/main" val="226640350"/>
              </p:ext>
            </p:extLst>
          </p:nvPr>
        </p:nvGraphicFramePr>
        <p:xfrm>
          <a:off x="1795463" y="3729038"/>
          <a:ext cx="3594100" cy="885825"/>
        </p:xfrm>
        <a:graphic>
          <a:graphicData uri="http://schemas.openxmlformats.org/presentationml/2006/ole">
            <mc:AlternateContent xmlns:mc="http://schemas.openxmlformats.org/markup-compatibility/2006">
              <mc:Choice xmlns:v="urn:schemas-microsoft-com:vml" Requires="v">
                <p:oleObj spid="_x0000_s452659" name="Equation" r:id="rId11" imgW="1600200" imgH="393480" progId="Equation.DSMT4">
                  <p:embed/>
                </p:oleObj>
              </mc:Choice>
              <mc:Fallback>
                <p:oleObj name="Equation" r:id="rId11" imgW="1600200" imgH="393480" progId="Equation.DSMT4">
                  <p:embed/>
                  <p:pic>
                    <p:nvPicPr>
                      <p:cNvPr id="19" name="对象 18">
                        <a:extLst>
                          <a:ext uri="{FF2B5EF4-FFF2-40B4-BE49-F238E27FC236}">
                            <a16:creationId xmlns:a16="http://schemas.microsoft.com/office/drawing/2014/main" id="{DB653D5D-E49F-4089-980D-F08E16FC9E4F}"/>
                          </a:ext>
                        </a:extLst>
                      </p:cNvPr>
                      <p:cNvPicPr>
                        <a:picLocks noChangeAspect="1" noChangeArrowheads="1"/>
                      </p:cNvPicPr>
                      <p:nvPr/>
                    </p:nvPicPr>
                    <p:blipFill>
                      <a:blip r:embed="rId12"/>
                      <a:srcRect/>
                      <a:stretch>
                        <a:fillRect/>
                      </a:stretch>
                    </p:blipFill>
                    <p:spPr bwMode="auto">
                      <a:xfrm>
                        <a:off x="1795463" y="3729038"/>
                        <a:ext cx="3594100" cy="885825"/>
                      </a:xfrm>
                      <a:prstGeom prst="rect">
                        <a:avLst/>
                      </a:prstGeom>
                      <a:noFill/>
                    </p:spPr>
                  </p:pic>
                </p:oleObj>
              </mc:Fallback>
            </mc:AlternateContent>
          </a:graphicData>
        </a:graphic>
      </p:graphicFrame>
      <p:sp>
        <p:nvSpPr>
          <p:cNvPr id="31" name="AutoShape 6">
            <a:extLst>
              <a:ext uri="{FF2B5EF4-FFF2-40B4-BE49-F238E27FC236}">
                <a16:creationId xmlns:a16="http://schemas.microsoft.com/office/drawing/2014/main" id="{4C68C29B-9E31-4500-A380-C1D37758BD1F}"/>
              </a:ext>
            </a:extLst>
          </p:cNvPr>
          <p:cNvSpPr>
            <a:spLocks noChangeArrowheads="1"/>
          </p:cNvSpPr>
          <p:nvPr/>
        </p:nvSpPr>
        <p:spPr bwMode="auto">
          <a:xfrm>
            <a:off x="1028907" y="5021180"/>
            <a:ext cx="685800" cy="285750"/>
          </a:xfrm>
          <a:prstGeom prst="rightArrow">
            <a:avLst>
              <a:gd name="adj1" fmla="val 50000"/>
              <a:gd name="adj2" fmla="val 79689"/>
            </a:avLst>
          </a:prstGeom>
          <a:solidFill>
            <a:srgbClr val="00FFFF"/>
          </a:solidFill>
          <a:ln w="12699">
            <a:solidFill>
              <a:srgbClr val="FF0066"/>
            </a:solidFill>
            <a:miter lim="800000"/>
            <a:headEnd type="none" w="sm" len="sm"/>
            <a:tailEnd type="none" w="sm" len="sm"/>
          </a:ln>
        </p:spPr>
        <p:txBody>
          <a:bodyPr wrap="none" anchor="ctr"/>
          <a:lstStyle/>
          <a:p>
            <a:pPr defTabSz="762000"/>
            <a:endParaRPr lang="zh-CN" altLang="zh-CN" sz="2800"/>
          </a:p>
        </p:txBody>
      </p:sp>
      <p:graphicFrame>
        <p:nvGraphicFramePr>
          <p:cNvPr id="32" name="对象 31">
            <a:extLst>
              <a:ext uri="{FF2B5EF4-FFF2-40B4-BE49-F238E27FC236}">
                <a16:creationId xmlns:a16="http://schemas.microsoft.com/office/drawing/2014/main" id="{ABADD196-2728-4517-8D64-CE2B8D90D198}"/>
              </a:ext>
            </a:extLst>
          </p:cNvPr>
          <p:cNvGraphicFramePr>
            <a:graphicFrameLocks noChangeAspect="1"/>
          </p:cNvGraphicFramePr>
          <p:nvPr>
            <p:extLst>
              <p:ext uri="{D42A27DB-BD31-4B8C-83A1-F6EECF244321}">
                <p14:modId xmlns:p14="http://schemas.microsoft.com/office/powerpoint/2010/main" val="3868286357"/>
              </p:ext>
            </p:extLst>
          </p:nvPr>
        </p:nvGraphicFramePr>
        <p:xfrm>
          <a:off x="2046288" y="4740275"/>
          <a:ext cx="1711325" cy="885825"/>
        </p:xfrm>
        <a:graphic>
          <a:graphicData uri="http://schemas.openxmlformats.org/presentationml/2006/ole">
            <mc:AlternateContent xmlns:mc="http://schemas.openxmlformats.org/markup-compatibility/2006">
              <mc:Choice xmlns:v="urn:schemas-microsoft-com:vml" Requires="v">
                <p:oleObj spid="_x0000_s452660" name="Equation" r:id="rId13" imgW="761760" imgH="393480" progId="Equation.DSMT4">
                  <p:embed/>
                </p:oleObj>
              </mc:Choice>
              <mc:Fallback>
                <p:oleObj name="Equation" r:id="rId13" imgW="761760" imgH="393480" progId="Equation.DSMT4">
                  <p:embed/>
                  <p:pic>
                    <p:nvPicPr>
                      <p:cNvPr id="21" name="对象 20">
                        <a:extLst>
                          <a:ext uri="{FF2B5EF4-FFF2-40B4-BE49-F238E27FC236}">
                            <a16:creationId xmlns:a16="http://schemas.microsoft.com/office/drawing/2014/main" id="{69EBF30A-8B7F-4B30-8EFF-C1F0F6DB4127}"/>
                          </a:ext>
                        </a:extLst>
                      </p:cNvPr>
                      <p:cNvPicPr>
                        <a:picLocks noChangeAspect="1" noChangeArrowheads="1"/>
                      </p:cNvPicPr>
                      <p:nvPr/>
                    </p:nvPicPr>
                    <p:blipFill>
                      <a:blip r:embed="rId14"/>
                      <a:srcRect/>
                      <a:stretch>
                        <a:fillRect/>
                      </a:stretch>
                    </p:blipFill>
                    <p:spPr bwMode="auto">
                      <a:xfrm>
                        <a:off x="2046288" y="4740275"/>
                        <a:ext cx="1711325" cy="885825"/>
                      </a:xfrm>
                      <a:prstGeom prst="rect">
                        <a:avLst/>
                      </a:prstGeom>
                      <a:noFill/>
                    </p:spPr>
                  </p:pic>
                </p:oleObj>
              </mc:Fallback>
            </mc:AlternateContent>
          </a:graphicData>
        </a:graphic>
      </p:graphicFrame>
      <p:sp>
        <p:nvSpPr>
          <p:cNvPr id="33" name="AutoShape 6">
            <a:extLst>
              <a:ext uri="{FF2B5EF4-FFF2-40B4-BE49-F238E27FC236}">
                <a16:creationId xmlns:a16="http://schemas.microsoft.com/office/drawing/2014/main" id="{5FB61265-78E3-4482-8815-B8141E609463}"/>
              </a:ext>
            </a:extLst>
          </p:cNvPr>
          <p:cNvSpPr>
            <a:spLocks noChangeArrowheads="1"/>
          </p:cNvSpPr>
          <p:nvPr/>
        </p:nvSpPr>
        <p:spPr bwMode="auto">
          <a:xfrm>
            <a:off x="1130605" y="5998997"/>
            <a:ext cx="685800" cy="285750"/>
          </a:xfrm>
          <a:prstGeom prst="rightArrow">
            <a:avLst>
              <a:gd name="adj1" fmla="val 50000"/>
              <a:gd name="adj2" fmla="val 79689"/>
            </a:avLst>
          </a:prstGeom>
          <a:solidFill>
            <a:srgbClr val="00FFFF"/>
          </a:solidFill>
          <a:ln w="12699">
            <a:solidFill>
              <a:srgbClr val="FF0066"/>
            </a:solidFill>
            <a:miter lim="800000"/>
            <a:headEnd type="none" w="sm" len="sm"/>
            <a:tailEnd type="none" w="sm" len="sm"/>
          </a:ln>
        </p:spPr>
        <p:txBody>
          <a:bodyPr wrap="none" anchor="ctr"/>
          <a:lstStyle/>
          <a:p>
            <a:pPr defTabSz="762000"/>
            <a:endParaRPr lang="zh-CN" altLang="zh-CN" sz="2800"/>
          </a:p>
        </p:txBody>
      </p:sp>
      <p:graphicFrame>
        <p:nvGraphicFramePr>
          <p:cNvPr id="34" name="对象 33">
            <a:extLst>
              <a:ext uri="{FF2B5EF4-FFF2-40B4-BE49-F238E27FC236}">
                <a16:creationId xmlns:a16="http://schemas.microsoft.com/office/drawing/2014/main" id="{6CBA2001-796D-4EE6-A148-4798C88376D7}"/>
              </a:ext>
            </a:extLst>
          </p:cNvPr>
          <p:cNvGraphicFramePr>
            <a:graphicFrameLocks noChangeAspect="1"/>
          </p:cNvGraphicFramePr>
          <p:nvPr>
            <p:extLst>
              <p:ext uri="{D42A27DB-BD31-4B8C-83A1-F6EECF244321}">
                <p14:modId xmlns:p14="http://schemas.microsoft.com/office/powerpoint/2010/main" val="1076857881"/>
              </p:ext>
            </p:extLst>
          </p:nvPr>
        </p:nvGraphicFramePr>
        <p:xfrm>
          <a:off x="1952625" y="5795963"/>
          <a:ext cx="1398588" cy="885825"/>
        </p:xfrm>
        <a:graphic>
          <a:graphicData uri="http://schemas.openxmlformats.org/presentationml/2006/ole">
            <mc:AlternateContent xmlns:mc="http://schemas.openxmlformats.org/markup-compatibility/2006">
              <mc:Choice xmlns:v="urn:schemas-microsoft-com:vml" Requires="v">
                <p:oleObj spid="_x0000_s452661" name="Equation" r:id="rId15" imgW="622080" imgH="393480" progId="Equation.DSMT4">
                  <p:embed/>
                </p:oleObj>
              </mc:Choice>
              <mc:Fallback>
                <p:oleObj name="Equation" r:id="rId15" imgW="622080" imgH="393480" progId="Equation.DSMT4">
                  <p:embed/>
                  <p:pic>
                    <p:nvPicPr>
                      <p:cNvPr id="23" name="对象 22">
                        <a:extLst>
                          <a:ext uri="{FF2B5EF4-FFF2-40B4-BE49-F238E27FC236}">
                            <a16:creationId xmlns:a16="http://schemas.microsoft.com/office/drawing/2014/main" id="{BDE12869-537F-4462-982D-51E62D77393C}"/>
                          </a:ext>
                        </a:extLst>
                      </p:cNvPr>
                      <p:cNvPicPr>
                        <a:picLocks noChangeAspect="1" noChangeArrowheads="1"/>
                      </p:cNvPicPr>
                      <p:nvPr/>
                    </p:nvPicPr>
                    <p:blipFill>
                      <a:blip r:embed="rId16"/>
                      <a:srcRect/>
                      <a:stretch>
                        <a:fillRect/>
                      </a:stretch>
                    </p:blipFill>
                    <p:spPr bwMode="auto">
                      <a:xfrm>
                        <a:off x="1952625" y="5795963"/>
                        <a:ext cx="1398588" cy="885825"/>
                      </a:xfrm>
                      <a:prstGeom prst="rect">
                        <a:avLst/>
                      </a:prstGeom>
                      <a:noFill/>
                    </p:spPr>
                  </p:pic>
                </p:oleObj>
              </mc:Fallback>
            </mc:AlternateContent>
          </a:graphicData>
        </a:graphic>
      </p:graphicFrame>
    </p:spTree>
    <p:extLst>
      <p:ext uri="{BB962C8B-B14F-4D97-AF65-F5344CB8AC3E}">
        <p14:creationId xmlns:p14="http://schemas.microsoft.com/office/powerpoint/2010/main" val="322899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1000" fill="hold"/>
                                        <p:tgtEl>
                                          <p:spTgt spid="28"/>
                                        </p:tgtEl>
                                        <p:attrNameLst>
                                          <p:attrName>ppt_w</p:attrName>
                                        </p:attrNameLst>
                                      </p:cBhvr>
                                      <p:tavLst>
                                        <p:tav tm="0">
                                          <p:val>
                                            <p:fltVal val="0"/>
                                          </p:val>
                                        </p:tav>
                                        <p:tav tm="100000">
                                          <p:val>
                                            <p:strVal val="#ppt_w"/>
                                          </p:val>
                                        </p:tav>
                                      </p:tavLst>
                                    </p:anim>
                                    <p:anim calcmode="lin" valueType="num">
                                      <p:cBhvr>
                                        <p:cTn id="8" dur="1000" fill="hold"/>
                                        <p:tgtEl>
                                          <p:spTgt spid="28"/>
                                        </p:tgtEl>
                                        <p:attrNameLst>
                                          <p:attrName>ppt_h</p:attrName>
                                        </p:attrNameLst>
                                      </p:cBhvr>
                                      <p:tavLst>
                                        <p:tav tm="0">
                                          <p:val>
                                            <p:fltVal val="0"/>
                                          </p:val>
                                        </p:tav>
                                        <p:tav tm="100000">
                                          <p:val>
                                            <p:strVal val="#ppt_h"/>
                                          </p:val>
                                        </p:tav>
                                      </p:tavLst>
                                    </p:anim>
                                    <p:anim calcmode="lin" valueType="num">
                                      <p:cBhvr>
                                        <p:cTn id="9" dur="1000" fill="hold"/>
                                        <p:tgtEl>
                                          <p:spTgt spid="28"/>
                                        </p:tgtEl>
                                        <p:attrNameLst>
                                          <p:attrName>style.rotation</p:attrName>
                                        </p:attrNameLst>
                                      </p:cBhvr>
                                      <p:tavLst>
                                        <p:tav tm="0">
                                          <p:val>
                                            <p:fltVal val="90"/>
                                          </p:val>
                                        </p:tav>
                                        <p:tav tm="100000">
                                          <p:val>
                                            <p:fltVal val="0"/>
                                          </p:val>
                                        </p:tav>
                                      </p:tavLst>
                                    </p:anim>
                                    <p:animEffect transition="in" filter="fade">
                                      <p:cBhvr>
                                        <p:cTn id="10" dur="10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barn(inVertical)">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p:cTn id="20" dur="1000" fill="hold"/>
                                        <p:tgtEl>
                                          <p:spTgt spid="30"/>
                                        </p:tgtEl>
                                        <p:attrNameLst>
                                          <p:attrName>ppt_w</p:attrName>
                                        </p:attrNameLst>
                                      </p:cBhvr>
                                      <p:tavLst>
                                        <p:tav tm="0">
                                          <p:val>
                                            <p:fltVal val="0"/>
                                          </p:val>
                                        </p:tav>
                                        <p:tav tm="100000">
                                          <p:val>
                                            <p:strVal val="#ppt_w"/>
                                          </p:val>
                                        </p:tav>
                                      </p:tavLst>
                                    </p:anim>
                                    <p:anim calcmode="lin" valueType="num">
                                      <p:cBhvr>
                                        <p:cTn id="21" dur="1000" fill="hold"/>
                                        <p:tgtEl>
                                          <p:spTgt spid="30"/>
                                        </p:tgtEl>
                                        <p:attrNameLst>
                                          <p:attrName>ppt_h</p:attrName>
                                        </p:attrNameLst>
                                      </p:cBhvr>
                                      <p:tavLst>
                                        <p:tav tm="0">
                                          <p:val>
                                            <p:fltVal val="0"/>
                                          </p:val>
                                        </p:tav>
                                        <p:tav tm="100000">
                                          <p:val>
                                            <p:strVal val="#ppt_h"/>
                                          </p:val>
                                        </p:tav>
                                      </p:tavLst>
                                    </p:anim>
                                    <p:anim calcmode="lin" valueType="num">
                                      <p:cBhvr>
                                        <p:cTn id="22" dur="1000" fill="hold"/>
                                        <p:tgtEl>
                                          <p:spTgt spid="30"/>
                                        </p:tgtEl>
                                        <p:attrNameLst>
                                          <p:attrName>style.rotation</p:attrName>
                                        </p:attrNameLst>
                                      </p:cBhvr>
                                      <p:tavLst>
                                        <p:tav tm="0">
                                          <p:val>
                                            <p:fltVal val="90"/>
                                          </p:val>
                                        </p:tav>
                                        <p:tav tm="100000">
                                          <p:val>
                                            <p:fltVal val="0"/>
                                          </p:val>
                                        </p:tav>
                                      </p:tavLst>
                                    </p:anim>
                                    <p:animEffect transition="in" filter="fade">
                                      <p:cBhvr>
                                        <p:cTn id="23" dur="10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barn(inVertical)">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p:cTn id="33" dur="1000" fill="hold"/>
                                        <p:tgtEl>
                                          <p:spTgt spid="32"/>
                                        </p:tgtEl>
                                        <p:attrNameLst>
                                          <p:attrName>ppt_w</p:attrName>
                                        </p:attrNameLst>
                                      </p:cBhvr>
                                      <p:tavLst>
                                        <p:tav tm="0">
                                          <p:val>
                                            <p:fltVal val="0"/>
                                          </p:val>
                                        </p:tav>
                                        <p:tav tm="100000">
                                          <p:val>
                                            <p:strVal val="#ppt_w"/>
                                          </p:val>
                                        </p:tav>
                                      </p:tavLst>
                                    </p:anim>
                                    <p:anim calcmode="lin" valueType="num">
                                      <p:cBhvr>
                                        <p:cTn id="34" dur="1000" fill="hold"/>
                                        <p:tgtEl>
                                          <p:spTgt spid="32"/>
                                        </p:tgtEl>
                                        <p:attrNameLst>
                                          <p:attrName>ppt_h</p:attrName>
                                        </p:attrNameLst>
                                      </p:cBhvr>
                                      <p:tavLst>
                                        <p:tav tm="0">
                                          <p:val>
                                            <p:fltVal val="0"/>
                                          </p:val>
                                        </p:tav>
                                        <p:tav tm="100000">
                                          <p:val>
                                            <p:strVal val="#ppt_h"/>
                                          </p:val>
                                        </p:tav>
                                      </p:tavLst>
                                    </p:anim>
                                    <p:anim calcmode="lin" valueType="num">
                                      <p:cBhvr>
                                        <p:cTn id="35" dur="1000" fill="hold"/>
                                        <p:tgtEl>
                                          <p:spTgt spid="32"/>
                                        </p:tgtEl>
                                        <p:attrNameLst>
                                          <p:attrName>style.rotation</p:attrName>
                                        </p:attrNameLst>
                                      </p:cBhvr>
                                      <p:tavLst>
                                        <p:tav tm="0">
                                          <p:val>
                                            <p:fltVal val="90"/>
                                          </p:val>
                                        </p:tav>
                                        <p:tav tm="100000">
                                          <p:val>
                                            <p:fltVal val="0"/>
                                          </p:val>
                                        </p:tav>
                                      </p:tavLst>
                                    </p:anim>
                                    <p:animEffect transition="in" filter="fade">
                                      <p:cBhvr>
                                        <p:cTn id="36" dur="10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barn(inVertical)">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nodeType="click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p:cTn id="46" dur="1000" fill="hold"/>
                                        <p:tgtEl>
                                          <p:spTgt spid="34"/>
                                        </p:tgtEl>
                                        <p:attrNameLst>
                                          <p:attrName>ppt_w</p:attrName>
                                        </p:attrNameLst>
                                      </p:cBhvr>
                                      <p:tavLst>
                                        <p:tav tm="0">
                                          <p:val>
                                            <p:fltVal val="0"/>
                                          </p:val>
                                        </p:tav>
                                        <p:tav tm="100000">
                                          <p:val>
                                            <p:strVal val="#ppt_w"/>
                                          </p:val>
                                        </p:tav>
                                      </p:tavLst>
                                    </p:anim>
                                    <p:anim calcmode="lin" valueType="num">
                                      <p:cBhvr>
                                        <p:cTn id="47" dur="1000" fill="hold"/>
                                        <p:tgtEl>
                                          <p:spTgt spid="34"/>
                                        </p:tgtEl>
                                        <p:attrNameLst>
                                          <p:attrName>ppt_h</p:attrName>
                                        </p:attrNameLst>
                                      </p:cBhvr>
                                      <p:tavLst>
                                        <p:tav tm="0">
                                          <p:val>
                                            <p:fltVal val="0"/>
                                          </p:val>
                                        </p:tav>
                                        <p:tav tm="100000">
                                          <p:val>
                                            <p:strVal val="#ppt_h"/>
                                          </p:val>
                                        </p:tav>
                                      </p:tavLst>
                                    </p:anim>
                                    <p:anim calcmode="lin" valueType="num">
                                      <p:cBhvr>
                                        <p:cTn id="48" dur="1000" fill="hold"/>
                                        <p:tgtEl>
                                          <p:spTgt spid="34"/>
                                        </p:tgtEl>
                                        <p:attrNameLst>
                                          <p:attrName>style.rotation</p:attrName>
                                        </p:attrNameLst>
                                      </p:cBhvr>
                                      <p:tavLst>
                                        <p:tav tm="0">
                                          <p:val>
                                            <p:fltVal val="90"/>
                                          </p:val>
                                        </p:tav>
                                        <p:tav tm="100000">
                                          <p:val>
                                            <p:fltVal val="0"/>
                                          </p:val>
                                        </p:tav>
                                      </p:tavLst>
                                    </p:anim>
                                    <p:animEffect transition="in" filter="fade">
                                      <p:cBhvr>
                                        <p:cTn id="49"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5F363CEC-8CEF-48DB-9B98-90F76BCAB79F}"/>
              </a:ext>
            </a:extLst>
          </p:cNvPr>
          <p:cNvGraphicFramePr>
            <a:graphicFrameLocks noChangeAspect="1"/>
          </p:cNvGraphicFramePr>
          <p:nvPr>
            <p:extLst>
              <p:ext uri="{D42A27DB-BD31-4B8C-83A1-F6EECF244321}">
                <p14:modId xmlns:p14="http://schemas.microsoft.com/office/powerpoint/2010/main" val="1805465439"/>
              </p:ext>
            </p:extLst>
          </p:nvPr>
        </p:nvGraphicFramePr>
        <p:xfrm>
          <a:off x="2822575" y="942975"/>
          <a:ext cx="4221163" cy="946150"/>
        </p:xfrm>
        <a:graphic>
          <a:graphicData uri="http://schemas.openxmlformats.org/presentationml/2006/ole">
            <mc:AlternateContent xmlns:mc="http://schemas.openxmlformats.org/markup-compatibility/2006">
              <mc:Choice xmlns:v="urn:schemas-microsoft-com:vml" Requires="v">
                <p:oleObj spid="_x0000_s451618" name="Equation" r:id="rId3" imgW="1193760" imgH="266400" progId="Equation.DSMT4">
                  <p:embed/>
                </p:oleObj>
              </mc:Choice>
              <mc:Fallback>
                <p:oleObj name="Equation" r:id="rId3" imgW="1193760" imgH="266400" progId="Equation.DSMT4">
                  <p:embed/>
                  <p:pic>
                    <p:nvPicPr>
                      <p:cNvPr id="2" name="对象 1">
                        <a:extLst>
                          <a:ext uri="{FF2B5EF4-FFF2-40B4-BE49-F238E27FC236}">
                            <a16:creationId xmlns:a16="http://schemas.microsoft.com/office/drawing/2014/main" id="{98AAF714-A2FD-4642-8133-6C6B8A5046F2}"/>
                          </a:ext>
                        </a:extLst>
                      </p:cNvPr>
                      <p:cNvPicPr>
                        <a:picLocks noChangeAspect="1" noChangeArrowheads="1"/>
                      </p:cNvPicPr>
                      <p:nvPr/>
                    </p:nvPicPr>
                    <p:blipFill>
                      <a:blip r:embed="rId4"/>
                      <a:srcRect/>
                      <a:stretch>
                        <a:fillRect/>
                      </a:stretch>
                    </p:blipFill>
                    <p:spPr bwMode="auto">
                      <a:xfrm>
                        <a:off x="2822575" y="942975"/>
                        <a:ext cx="4221163" cy="946150"/>
                      </a:xfrm>
                      <a:prstGeom prst="rect">
                        <a:avLst/>
                      </a:prstGeom>
                      <a:noFill/>
                    </p:spPr>
                  </p:pic>
                </p:oleObj>
              </mc:Fallback>
            </mc:AlternateContent>
          </a:graphicData>
        </a:graphic>
      </p:graphicFrame>
      <p:sp>
        <p:nvSpPr>
          <p:cNvPr id="3" name="Text Box 4">
            <a:extLst>
              <a:ext uri="{FF2B5EF4-FFF2-40B4-BE49-F238E27FC236}">
                <a16:creationId xmlns:a16="http://schemas.microsoft.com/office/drawing/2014/main" id="{EFAD1F4D-FF3A-4E3E-9AF4-CE9B9D3BDAF1}"/>
              </a:ext>
            </a:extLst>
          </p:cNvPr>
          <p:cNvSpPr txBox="1">
            <a:spLocks noChangeArrowheads="1"/>
          </p:cNvSpPr>
          <p:nvPr/>
        </p:nvSpPr>
        <p:spPr bwMode="auto">
          <a:xfrm>
            <a:off x="1559496" y="476672"/>
            <a:ext cx="5976664" cy="523220"/>
          </a:xfrm>
          <a:prstGeom prst="rect">
            <a:avLst/>
          </a:prstGeom>
          <a:noFill/>
          <a:ln w="9525">
            <a:noFill/>
            <a:miter lim="800000"/>
            <a:headEnd/>
            <a:tailEnd/>
          </a:ln>
          <a:effectLst/>
        </p:spPr>
        <p:txBody>
          <a:bodyPr wrap="square">
            <a:spAutoFit/>
          </a:bodyPr>
          <a:lstStyle/>
          <a:p>
            <a:pPr algn="just">
              <a:defRPr/>
            </a:pPr>
            <a:r>
              <a:rPr lang="zh-CN" altLang="en-US" sz="2800" b="1" i="0" dirty="0">
                <a:solidFill>
                  <a:srgbClr val="FF0000"/>
                </a:solidFill>
                <a:latin typeface="宋体" pitchFamily="2" charset="-122"/>
              </a:rPr>
              <a:t>练习：</a:t>
            </a:r>
            <a:r>
              <a:rPr lang="zh-CN" altLang="en-US" sz="2800" b="1" i="0" dirty="0">
                <a:solidFill>
                  <a:srgbClr val="009900"/>
                </a:solidFill>
                <a:latin typeface="宋体" pitchFamily="2" charset="-122"/>
              </a:rPr>
              <a:t>已知一个物体的单色辐出度为</a:t>
            </a:r>
            <a:endParaRPr lang="zh-CN" altLang="en-US" sz="2800" b="1" i="0" dirty="0">
              <a:solidFill>
                <a:srgbClr val="009900"/>
              </a:solidFill>
              <a:effectLst>
                <a:outerShdw blurRad="38100" dist="38100" dir="2700000" algn="tl">
                  <a:srgbClr val="FFFFFF"/>
                </a:outerShdw>
              </a:effectLst>
              <a:latin typeface="宋体" pitchFamily="2" charset="-122"/>
            </a:endParaRPr>
          </a:p>
        </p:txBody>
      </p:sp>
      <p:sp>
        <p:nvSpPr>
          <p:cNvPr id="4" name="Rectangle 8">
            <a:extLst>
              <a:ext uri="{FF2B5EF4-FFF2-40B4-BE49-F238E27FC236}">
                <a16:creationId xmlns:a16="http://schemas.microsoft.com/office/drawing/2014/main" id="{D72CD88F-DE88-4F24-8378-486858B7B2DE}"/>
              </a:ext>
            </a:extLst>
          </p:cNvPr>
          <p:cNvSpPr>
            <a:spLocks noChangeArrowheads="1"/>
          </p:cNvSpPr>
          <p:nvPr/>
        </p:nvSpPr>
        <p:spPr bwMode="auto">
          <a:xfrm>
            <a:off x="1775520" y="1862849"/>
            <a:ext cx="7776864" cy="523220"/>
          </a:xfrm>
          <a:prstGeom prst="rect">
            <a:avLst/>
          </a:prstGeom>
          <a:noFill/>
          <a:ln w="9525">
            <a:noFill/>
            <a:miter lim="800000"/>
            <a:headEnd/>
            <a:tailEnd/>
          </a:ln>
          <a:effectLst/>
        </p:spPr>
        <p:txBody>
          <a:bodyPr wrap="square">
            <a:spAutoFit/>
          </a:bodyPr>
          <a:lstStyle/>
          <a:p>
            <a:pPr algn="just">
              <a:defRPr/>
            </a:pPr>
            <a:r>
              <a:rPr lang="zh-CN" altLang="en-US" sz="2800" b="1" i="0" dirty="0">
                <a:solidFill>
                  <a:srgbClr val="0000FF"/>
                </a:solidFill>
                <a:effectLst>
                  <a:outerShdw blurRad="38100" dist="38100" dir="2700000" algn="tl">
                    <a:srgbClr val="FFFFFF"/>
                  </a:outerShdw>
                </a:effectLst>
                <a:latin typeface="宋体" pitchFamily="2" charset="-122"/>
              </a:rPr>
              <a:t>这里</a:t>
            </a:r>
            <a:r>
              <a:rPr lang="en-US" altLang="zh-CN" sz="2800" b="1" dirty="0">
                <a:solidFill>
                  <a:srgbClr val="FF0000"/>
                </a:solidFill>
                <a:effectLst>
                  <a:outerShdw blurRad="38100" dist="38100" dir="2700000" algn="tl">
                    <a:srgbClr val="FFFFFF"/>
                  </a:outerShdw>
                </a:effectLst>
                <a:latin typeface="+mn-lt"/>
              </a:rPr>
              <a:t>a</a:t>
            </a:r>
            <a:r>
              <a:rPr lang="zh-CN" altLang="en-US" sz="2800" b="1" i="0" dirty="0">
                <a:solidFill>
                  <a:srgbClr val="0000FF"/>
                </a:solidFill>
                <a:effectLst>
                  <a:outerShdw blurRad="38100" dist="38100" dir="2700000" algn="tl">
                    <a:srgbClr val="FFFFFF"/>
                  </a:outerShdw>
                </a:effectLst>
                <a:latin typeface="宋体" pitchFamily="2" charset="-122"/>
              </a:rPr>
              <a:t>和</a:t>
            </a:r>
            <a:r>
              <a:rPr lang="en-US" altLang="zh-CN" sz="2800" b="1" i="0" dirty="0">
                <a:solidFill>
                  <a:srgbClr val="FF0000"/>
                </a:solidFill>
                <a:effectLst>
                  <a:outerShdw blurRad="38100" dist="38100" dir="2700000" algn="tl">
                    <a:srgbClr val="FFFFFF"/>
                  </a:outerShdw>
                </a:effectLst>
                <a:latin typeface="宋体" pitchFamily="2" charset="-122"/>
              </a:rPr>
              <a:t>b</a:t>
            </a:r>
            <a:r>
              <a:rPr lang="zh-CN" altLang="en-US" sz="2800" b="1" i="0" dirty="0">
                <a:solidFill>
                  <a:srgbClr val="0000FF"/>
                </a:solidFill>
                <a:effectLst>
                  <a:outerShdw blurRad="38100" dist="38100" dir="2700000" algn="tl">
                    <a:srgbClr val="FFFFFF"/>
                  </a:outerShdw>
                </a:effectLst>
                <a:latin typeface="宋体" pitchFamily="2" charset="-122"/>
              </a:rPr>
              <a:t>为常数。计算物体的总辐出度</a:t>
            </a:r>
            <a:r>
              <a:rPr lang="en-US" altLang="zh-CN" sz="2800" b="1" dirty="0">
                <a:solidFill>
                  <a:srgbClr val="FF0000"/>
                </a:solidFill>
                <a:effectLst>
                  <a:outerShdw blurRad="38100" dist="38100" dir="2700000" algn="tl">
                    <a:srgbClr val="FFFFFF"/>
                  </a:outerShdw>
                </a:effectLst>
              </a:rPr>
              <a:t>M</a:t>
            </a:r>
            <a:r>
              <a:rPr lang="en-US" altLang="zh-CN" sz="2800" b="1" i="0" dirty="0">
                <a:solidFill>
                  <a:srgbClr val="FF0000"/>
                </a:solidFill>
                <a:effectLst>
                  <a:outerShdw blurRad="38100" dist="38100" dir="2700000" algn="tl">
                    <a:srgbClr val="FFFFFF"/>
                  </a:outerShdw>
                </a:effectLst>
                <a:latin typeface="宋体" pitchFamily="2" charset="-122"/>
              </a:rPr>
              <a:t>(</a:t>
            </a:r>
            <a:r>
              <a:rPr lang="en-US" altLang="zh-CN" sz="2800" b="1" dirty="0">
                <a:solidFill>
                  <a:srgbClr val="FF0000"/>
                </a:solidFill>
                <a:latin typeface="宋体" pitchFamily="2" charset="-122"/>
              </a:rPr>
              <a:t>T</a:t>
            </a:r>
            <a:r>
              <a:rPr lang="en-US" altLang="zh-CN" sz="2800" b="1" dirty="0">
                <a:solidFill>
                  <a:srgbClr val="FF0000"/>
                </a:solidFill>
                <a:effectLst>
                  <a:outerShdw blurRad="38100" dist="38100" dir="2700000" algn="tl">
                    <a:srgbClr val="FFFFFF"/>
                  </a:outerShdw>
                </a:effectLst>
                <a:latin typeface="宋体" pitchFamily="2" charset="-122"/>
              </a:rPr>
              <a:t> </a:t>
            </a:r>
            <a:r>
              <a:rPr lang="en-US" altLang="zh-CN" sz="2800" b="1" i="0" dirty="0">
                <a:solidFill>
                  <a:srgbClr val="FF0000"/>
                </a:solidFill>
                <a:effectLst>
                  <a:outerShdw blurRad="38100" dist="38100" dir="2700000" algn="tl">
                    <a:srgbClr val="FFFFFF"/>
                  </a:outerShdw>
                </a:effectLst>
                <a:latin typeface="宋体" pitchFamily="2" charset="-122"/>
              </a:rPr>
              <a:t>)</a:t>
            </a:r>
            <a:r>
              <a:rPr lang="zh-CN" altLang="en-US" sz="2800" b="1" i="0" dirty="0">
                <a:solidFill>
                  <a:srgbClr val="0000FF"/>
                </a:solidFill>
                <a:effectLst>
                  <a:outerShdw blurRad="38100" dist="38100" dir="2700000" algn="tl">
                    <a:srgbClr val="FFFFFF"/>
                  </a:outerShdw>
                </a:effectLst>
                <a:latin typeface="宋体" pitchFamily="2" charset="-122"/>
              </a:rPr>
              <a:t>。</a:t>
            </a:r>
            <a:endParaRPr lang="en-US" altLang="zh-CN" sz="2800" b="1" i="0" dirty="0">
              <a:solidFill>
                <a:srgbClr val="FF0000"/>
              </a:solidFill>
              <a:effectLst>
                <a:outerShdw blurRad="38100" dist="38100" dir="2700000" algn="tl">
                  <a:srgbClr val="FFFFFF"/>
                </a:outerShdw>
              </a:effectLst>
              <a:latin typeface="宋体" pitchFamily="2" charset="-122"/>
            </a:endParaRPr>
          </a:p>
        </p:txBody>
      </p:sp>
      <p:graphicFrame>
        <p:nvGraphicFramePr>
          <p:cNvPr id="5" name="Object 33">
            <a:extLst>
              <a:ext uri="{FF2B5EF4-FFF2-40B4-BE49-F238E27FC236}">
                <a16:creationId xmlns:a16="http://schemas.microsoft.com/office/drawing/2014/main" id="{B808227E-D779-41F8-AF34-9913ABA7F11E}"/>
              </a:ext>
            </a:extLst>
          </p:cNvPr>
          <p:cNvGraphicFramePr>
            <a:graphicFrameLocks noChangeAspect="1"/>
          </p:cNvGraphicFramePr>
          <p:nvPr>
            <p:extLst>
              <p:ext uri="{D42A27DB-BD31-4B8C-83A1-F6EECF244321}">
                <p14:modId xmlns:p14="http://schemas.microsoft.com/office/powerpoint/2010/main" val="2496562586"/>
              </p:ext>
            </p:extLst>
          </p:nvPr>
        </p:nvGraphicFramePr>
        <p:xfrm>
          <a:off x="2567608" y="2492896"/>
          <a:ext cx="3528392" cy="1346580"/>
        </p:xfrm>
        <a:graphic>
          <a:graphicData uri="http://schemas.openxmlformats.org/presentationml/2006/ole">
            <mc:AlternateContent xmlns:mc="http://schemas.openxmlformats.org/markup-compatibility/2006">
              <mc:Choice xmlns:v="urn:schemas-microsoft-com:vml" Requires="v">
                <p:oleObj spid="_x0000_s451619" name="Equation" r:id="rId5" imgW="1244520" imgH="469800" progId="Equation.DSMT4">
                  <p:embed/>
                </p:oleObj>
              </mc:Choice>
              <mc:Fallback>
                <p:oleObj name="Equation" r:id="rId5" imgW="1244520" imgH="469800" progId="Equation.DSMT4">
                  <p:embed/>
                  <p:pic>
                    <p:nvPicPr>
                      <p:cNvPr id="5" name="Object 33">
                        <a:extLst>
                          <a:ext uri="{FF2B5EF4-FFF2-40B4-BE49-F238E27FC236}">
                            <a16:creationId xmlns:a16="http://schemas.microsoft.com/office/drawing/2014/main" id="{13BF75EE-5AB2-430C-A8F0-C40B2BC5AF62}"/>
                          </a:ext>
                        </a:extLst>
                      </p:cNvPr>
                      <p:cNvPicPr>
                        <a:picLocks noChangeAspect="1" noChangeArrowheads="1"/>
                      </p:cNvPicPr>
                      <p:nvPr/>
                    </p:nvPicPr>
                    <p:blipFill>
                      <a:blip r:embed="rId6"/>
                      <a:srcRect/>
                      <a:stretch>
                        <a:fillRect/>
                      </a:stretch>
                    </p:blipFill>
                    <p:spPr bwMode="auto">
                      <a:xfrm>
                        <a:off x="2567608" y="2492896"/>
                        <a:ext cx="3528392" cy="1346580"/>
                      </a:xfrm>
                      <a:prstGeom prst="rect">
                        <a:avLst/>
                      </a:prstGeom>
                      <a:noFill/>
                      <a:ln>
                        <a:noFill/>
                      </a:ln>
                      <a:extLst/>
                    </p:spPr>
                  </p:pic>
                </p:oleObj>
              </mc:Fallback>
            </mc:AlternateContent>
          </a:graphicData>
        </a:graphic>
      </p:graphicFrame>
      <p:graphicFrame>
        <p:nvGraphicFramePr>
          <p:cNvPr id="6" name="Object 33">
            <a:extLst>
              <a:ext uri="{FF2B5EF4-FFF2-40B4-BE49-F238E27FC236}">
                <a16:creationId xmlns:a16="http://schemas.microsoft.com/office/drawing/2014/main" id="{1F1358EF-0BF0-438B-B23E-8CB5016AA21C}"/>
              </a:ext>
            </a:extLst>
          </p:cNvPr>
          <p:cNvGraphicFramePr>
            <a:graphicFrameLocks noChangeAspect="1"/>
          </p:cNvGraphicFramePr>
          <p:nvPr>
            <p:extLst>
              <p:ext uri="{D42A27DB-BD31-4B8C-83A1-F6EECF244321}">
                <p14:modId xmlns:p14="http://schemas.microsoft.com/office/powerpoint/2010/main" val="2872727481"/>
              </p:ext>
            </p:extLst>
          </p:nvPr>
        </p:nvGraphicFramePr>
        <p:xfrm>
          <a:off x="2473325" y="3822700"/>
          <a:ext cx="7246938" cy="1360488"/>
        </p:xfrm>
        <a:graphic>
          <a:graphicData uri="http://schemas.openxmlformats.org/presentationml/2006/ole">
            <mc:AlternateContent xmlns:mc="http://schemas.openxmlformats.org/markup-compatibility/2006">
              <mc:Choice xmlns:v="urn:schemas-microsoft-com:vml" Requires="v">
                <p:oleObj spid="_x0000_s451620" name="Equation" r:id="rId7" imgW="2527200" imgH="469800" progId="Equation.DSMT4">
                  <p:embed/>
                </p:oleObj>
              </mc:Choice>
              <mc:Fallback>
                <p:oleObj name="Equation" r:id="rId7" imgW="2527200" imgH="469800" progId="Equation.DSMT4">
                  <p:embed/>
                  <p:pic>
                    <p:nvPicPr>
                      <p:cNvPr id="6" name="Object 33">
                        <a:extLst>
                          <a:ext uri="{FF2B5EF4-FFF2-40B4-BE49-F238E27FC236}">
                            <a16:creationId xmlns:a16="http://schemas.microsoft.com/office/drawing/2014/main" id="{9AA916D5-8B06-47E3-AB27-CC0438CCA672}"/>
                          </a:ext>
                        </a:extLst>
                      </p:cNvPr>
                      <p:cNvPicPr>
                        <a:picLocks noChangeAspect="1" noChangeArrowheads="1"/>
                      </p:cNvPicPr>
                      <p:nvPr/>
                    </p:nvPicPr>
                    <p:blipFill>
                      <a:blip r:embed="rId8"/>
                      <a:srcRect/>
                      <a:stretch>
                        <a:fillRect/>
                      </a:stretch>
                    </p:blipFill>
                    <p:spPr bwMode="auto">
                      <a:xfrm>
                        <a:off x="2473325" y="3822700"/>
                        <a:ext cx="7246938" cy="1360488"/>
                      </a:xfrm>
                      <a:prstGeom prst="rect">
                        <a:avLst/>
                      </a:prstGeom>
                      <a:noFill/>
                      <a:ln>
                        <a:noFill/>
                      </a:ln>
                      <a:extLst/>
                    </p:spPr>
                  </p:pic>
                </p:oleObj>
              </mc:Fallback>
            </mc:AlternateContent>
          </a:graphicData>
        </a:graphic>
      </p:graphicFrame>
      <p:graphicFrame>
        <p:nvGraphicFramePr>
          <p:cNvPr id="9" name="Object 33">
            <a:extLst>
              <a:ext uri="{FF2B5EF4-FFF2-40B4-BE49-F238E27FC236}">
                <a16:creationId xmlns:a16="http://schemas.microsoft.com/office/drawing/2014/main" id="{4BD6AD72-998A-488B-A22E-3452F8758927}"/>
              </a:ext>
            </a:extLst>
          </p:cNvPr>
          <p:cNvGraphicFramePr>
            <a:graphicFrameLocks noChangeAspect="1"/>
          </p:cNvGraphicFramePr>
          <p:nvPr>
            <p:extLst>
              <p:ext uri="{D42A27DB-BD31-4B8C-83A1-F6EECF244321}">
                <p14:modId xmlns:p14="http://schemas.microsoft.com/office/powerpoint/2010/main" val="1095696850"/>
              </p:ext>
            </p:extLst>
          </p:nvPr>
        </p:nvGraphicFramePr>
        <p:xfrm>
          <a:off x="3862388" y="5338763"/>
          <a:ext cx="1566862" cy="1214437"/>
        </p:xfrm>
        <a:graphic>
          <a:graphicData uri="http://schemas.openxmlformats.org/presentationml/2006/ole">
            <mc:AlternateContent xmlns:mc="http://schemas.openxmlformats.org/markup-compatibility/2006">
              <mc:Choice xmlns:v="urn:schemas-microsoft-com:vml" Requires="v">
                <p:oleObj spid="_x0000_s451621" name="Equation" r:id="rId9" imgW="545760" imgH="419040" progId="Equation.DSMT4">
                  <p:embed/>
                </p:oleObj>
              </mc:Choice>
              <mc:Fallback>
                <p:oleObj name="Equation" r:id="rId9" imgW="545760" imgH="419040" progId="Equation.DSMT4">
                  <p:embed/>
                  <p:pic>
                    <p:nvPicPr>
                      <p:cNvPr id="9" name="Object 33">
                        <a:extLst>
                          <a:ext uri="{FF2B5EF4-FFF2-40B4-BE49-F238E27FC236}">
                            <a16:creationId xmlns:a16="http://schemas.microsoft.com/office/drawing/2014/main" id="{C67ADC6F-CDF1-46C3-93B7-9B05A654021D}"/>
                          </a:ext>
                        </a:extLst>
                      </p:cNvPr>
                      <p:cNvPicPr>
                        <a:picLocks noChangeAspect="1" noChangeArrowheads="1"/>
                      </p:cNvPicPr>
                      <p:nvPr/>
                    </p:nvPicPr>
                    <p:blipFill>
                      <a:blip r:embed="rId10"/>
                      <a:srcRect/>
                      <a:stretch>
                        <a:fillRect/>
                      </a:stretch>
                    </p:blipFill>
                    <p:spPr bwMode="auto">
                      <a:xfrm>
                        <a:off x="3862388" y="5338763"/>
                        <a:ext cx="1566862" cy="1214437"/>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8326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2C7B35E2-0285-4CF7-8710-69C31C06FC8A}"/>
              </a:ext>
            </a:extLst>
          </p:cNvPr>
          <p:cNvSpPr txBox="1">
            <a:spLocks noChangeArrowheads="1"/>
          </p:cNvSpPr>
          <p:nvPr/>
        </p:nvSpPr>
        <p:spPr bwMode="auto">
          <a:xfrm>
            <a:off x="1559496" y="476672"/>
            <a:ext cx="5976664" cy="523220"/>
          </a:xfrm>
          <a:prstGeom prst="rect">
            <a:avLst/>
          </a:prstGeom>
          <a:noFill/>
          <a:ln w="9525">
            <a:noFill/>
            <a:miter lim="800000"/>
            <a:headEnd/>
            <a:tailEnd/>
          </a:ln>
          <a:effectLst/>
        </p:spPr>
        <p:txBody>
          <a:bodyPr wrap="square">
            <a:spAutoFit/>
          </a:bodyPr>
          <a:lstStyle/>
          <a:p>
            <a:pPr algn="just">
              <a:defRPr/>
            </a:pPr>
            <a:r>
              <a:rPr lang="zh-CN" altLang="en-US" sz="2800" b="1" i="0" dirty="0">
                <a:solidFill>
                  <a:srgbClr val="FF0000"/>
                </a:solidFill>
                <a:latin typeface="宋体" pitchFamily="2" charset="-122"/>
              </a:rPr>
              <a:t>练习：</a:t>
            </a:r>
            <a:r>
              <a:rPr lang="zh-CN" altLang="en-US" sz="2800" b="1" i="0" dirty="0">
                <a:solidFill>
                  <a:srgbClr val="009900"/>
                </a:solidFill>
                <a:latin typeface="宋体" pitchFamily="2" charset="-122"/>
              </a:rPr>
              <a:t>已知一个物体的单色辐出度为</a:t>
            </a:r>
            <a:endParaRPr lang="zh-CN" altLang="en-US" sz="2800" b="1" i="0" dirty="0">
              <a:solidFill>
                <a:srgbClr val="009900"/>
              </a:solidFill>
              <a:effectLst>
                <a:outerShdw blurRad="38100" dist="38100" dir="2700000" algn="tl">
                  <a:srgbClr val="FFFFFF"/>
                </a:outerShdw>
              </a:effectLst>
              <a:latin typeface="宋体" pitchFamily="2" charset="-122"/>
            </a:endParaRPr>
          </a:p>
        </p:txBody>
      </p:sp>
      <p:sp>
        <p:nvSpPr>
          <p:cNvPr id="4" name="Rectangle 8">
            <a:extLst>
              <a:ext uri="{FF2B5EF4-FFF2-40B4-BE49-F238E27FC236}">
                <a16:creationId xmlns:a16="http://schemas.microsoft.com/office/drawing/2014/main" id="{AA4577A4-5A32-4ACF-8D8C-C68E55ABC368}"/>
              </a:ext>
            </a:extLst>
          </p:cNvPr>
          <p:cNvSpPr>
            <a:spLocks noChangeArrowheads="1"/>
          </p:cNvSpPr>
          <p:nvPr/>
        </p:nvSpPr>
        <p:spPr bwMode="auto">
          <a:xfrm>
            <a:off x="1775519" y="1862849"/>
            <a:ext cx="9217023" cy="523220"/>
          </a:xfrm>
          <a:prstGeom prst="rect">
            <a:avLst/>
          </a:prstGeom>
          <a:noFill/>
          <a:ln w="9525">
            <a:noFill/>
            <a:miter lim="800000"/>
            <a:headEnd/>
            <a:tailEnd/>
          </a:ln>
          <a:effectLst/>
        </p:spPr>
        <p:txBody>
          <a:bodyPr wrap="square">
            <a:spAutoFit/>
          </a:bodyPr>
          <a:lstStyle/>
          <a:p>
            <a:pPr algn="just">
              <a:defRPr/>
            </a:pPr>
            <a:r>
              <a:rPr lang="zh-CN" altLang="en-US" sz="2800" b="1" i="0" dirty="0">
                <a:solidFill>
                  <a:srgbClr val="0000FF"/>
                </a:solidFill>
                <a:effectLst>
                  <a:outerShdw blurRad="38100" dist="38100" dir="2700000" algn="tl">
                    <a:srgbClr val="FFFFFF"/>
                  </a:outerShdw>
                </a:effectLst>
                <a:latin typeface="宋体" pitchFamily="2" charset="-122"/>
              </a:rPr>
              <a:t>这里</a:t>
            </a:r>
            <a:r>
              <a:rPr lang="el-GR" altLang="zh-CN" sz="2800" b="1" dirty="0">
                <a:solidFill>
                  <a:srgbClr val="FF0000"/>
                </a:solidFill>
                <a:effectLst>
                  <a:outerShdw blurRad="38100" dist="38100" dir="2700000" algn="tl">
                    <a:srgbClr val="FFFFFF"/>
                  </a:outerShdw>
                </a:effectLst>
                <a:latin typeface="+mn-lt"/>
              </a:rPr>
              <a:t>α</a:t>
            </a:r>
            <a:r>
              <a:rPr lang="zh-CN" altLang="en-US" sz="2800" b="1" i="0" dirty="0">
                <a:solidFill>
                  <a:srgbClr val="0000FF"/>
                </a:solidFill>
                <a:effectLst>
                  <a:outerShdw blurRad="38100" dist="38100" dir="2700000" algn="tl">
                    <a:srgbClr val="FFFFFF"/>
                  </a:outerShdw>
                </a:effectLst>
                <a:latin typeface="宋体" pitchFamily="2" charset="-122"/>
              </a:rPr>
              <a:t>和</a:t>
            </a:r>
            <a:r>
              <a:rPr lang="en-US" altLang="zh-CN" sz="2800" b="1" i="0" dirty="0">
                <a:solidFill>
                  <a:srgbClr val="FF0000"/>
                </a:solidFill>
                <a:effectLst>
                  <a:outerShdw blurRad="38100" dist="38100" dir="2700000" algn="tl">
                    <a:srgbClr val="FFFFFF"/>
                  </a:outerShdw>
                </a:effectLst>
                <a:latin typeface="宋体" pitchFamily="2" charset="-122"/>
              </a:rPr>
              <a:t>b</a:t>
            </a:r>
            <a:r>
              <a:rPr lang="zh-CN" altLang="en-US" sz="2800" b="1" i="0" dirty="0">
                <a:solidFill>
                  <a:srgbClr val="0000FF"/>
                </a:solidFill>
                <a:effectLst>
                  <a:outerShdw blurRad="38100" dist="38100" dir="2700000" algn="tl">
                    <a:srgbClr val="FFFFFF"/>
                  </a:outerShdw>
                </a:effectLst>
                <a:latin typeface="宋体" pitchFamily="2" charset="-122"/>
              </a:rPr>
              <a:t>为常数。计算单色辐出度的极值对应的波长</a:t>
            </a:r>
            <a:r>
              <a:rPr lang="zh-CN" altLang="en-US" sz="2800" b="1" dirty="0">
                <a:solidFill>
                  <a:srgbClr val="FF0000"/>
                </a:solidFill>
                <a:effectLst>
                  <a:outerShdw blurRad="38100" dist="38100" dir="2700000" algn="tl">
                    <a:srgbClr val="FFFFFF"/>
                  </a:outerShdw>
                </a:effectLst>
                <a:sym typeface="Symbol" pitchFamily="18" charset="2"/>
              </a:rPr>
              <a:t></a:t>
            </a:r>
            <a:r>
              <a:rPr lang="en-US" altLang="en-US" sz="2800" b="1" i="0" baseline="-25000" dirty="0">
                <a:solidFill>
                  <a:srgbClr val="FF0000"/>
                </a:solidFill>
                <a:effectLst>
                  <a:outerShdw blurRad="38100" dist="38100" dir="2700000" algn="tl">
                    <a:srgbClr val="FFFFFF"/>
                  </a:outerShdw>
                </a:effectLst>
                <a:sym typeface="Symbol" pitchFamily="18" charset="2"/>
              </a:rPr>
              <a:t>m</a:t>
            </a:r>
            <a:r>
              <a:rPr lang="zh-CN" altLang="en-US" sz="2800" b="1" i="0" dirty="0">
                <a:solidFill>
                  <a:srgbClr val="0000FF"/>
                </a:solidFill>
                <a:effectLst>
                  <a:outerShdw blurRad="38100" dist="38100" dir="2700000" algn="tl">
                    <a:srgbClr val="FFFFFF"/>
                  </a:outerShdw>
                </a:effectLst>
                <a:latin typeface="宋体" pitchFamily="2" charset="-122"/>
              </a:rPr>
              <a:t>。</a:t>
            </a:r>
            <a:endParaRPr lang="en-US" altLang="zh-CN" sz="2800" b="1" i="0" dirty="0">
              <a:solidFill>
                <a:srgbClr val="FF0000"/>
              </a:solidFill>
              <a:effectLst>
                <a:outerShdw blurRad="38100" dist="38100" dir="2700000" algn="tl">
                  <a:srgbClr val="FFFFFF"/>
                </a:outerShdw>
              </a:effectLst>
              <a:latin typeface="宋体" pitchFamily="2" charset="-122"/>
            </a:endParaRPr>
          </a:p>
        </p:txBody>
      </p:sp>
      <p:graphicFrame>
        <p:nvGraphicFramePr>
          <p:cNvPr id="5" name="对象 4">
            <a:extLst>
              <a:ext uri="{FF2B5EF4-FFF2-40B4-BE49-F238E27FC236}">
                <a16:creationId xmlns:a16="http://schemas.microsoft.com/office/drawing/2014/main" id="{EDEF31D5-0B51-4490-A08B-38E8EB925A7E}"/>
              </a:ext>
            </a:extLst>
          </p:cNvPr>
          <p:cNvGraphicFramePr>
            <a:graphicFrameLocks noChangeAspect="1"/>
          </p:cNvGraphicFramePr>
          <p:nvPr>
            <p:extLst>
              <p:ext uri="{D42A27DB-BD31-4B8C-83A1-F6EECF244321}">
                <p14:modId xmlns:p14="http://schemas.microsoft.com/office/powerpoint/2010/main" val="3913199495"/>
              </p:ext>
            </p:extLst>
          </p:nvPr>
        </p:nvGraphicFramePr>
        <p:xfrm>
          <a:off x="2822575" y="942975"/>
          <a:ext cx="4221163" cy="946150"/>
        </p:xfrm>
        <a:graphic>
          <a:graphicData uri="http://schemas.openxmlformats.org/presentationml/2006/ole">
            <mc:AlternateContent xmlns:mc="http://schemas.openxmlformats.org/markup-compatibility/2006">
              <mc:Choice xmlns:v="urn:schemas-microsoft-com:vml" Requires="v">
                <p:oleObj spid="_x0000_s453676" name="Equation" r:id="rId3" imgW="1193760" imgH="266400" progId="Equation.DSMT4">
                  <p:embed/>
                </p:oleObj>
              </mc:Choice>
              <mc:Fallback>
                <p:oleObj name="Equation" r:id="rId3" imgW="1193760" imgH="266400" progId="Equation.DSMT4">
                  <p:embed/>
                  <p:pic>
                    <p:nvPicPr>
                      <p:cNvPr id="2" name="对象 1">
                        <a:extLst>
                          <a:ext uri="{FF2B5EF4-FFF2-40B4-BE49-F238E27FC236}">
                            <a16:creationId xmlns:a16="http://schemas.microsoft.com/office/drawing/2014/main" id="{5F363CEC-8CEF-48DB-9B98-90F76BCAB79F}"/>
                          </a:ext>
                        </a:extLst>
                      </p:cNvPr>
                      <p:cNvPicPr>
                        <a:picLocks noChangeAspect="1" noChangeArrowheads="1"/>
                      </p:cNvPicPr>
                      <p:nvPr/>
                    </p:nvPicPr>
                    <p:blipFill>
                      <a:blip r:embed="rId4"/>
                      <a:srcRect/>
                      <a:stretch>
                        <a:fillRect/>
                      </a:stretch>
                    </p:blipFill>
                    <p:spPr bwMode="auto">
                      <a:xfrm>
                        <a:off x="2822575" y="942975"/>
                        <a:ext cx="4221163" cy="946150"/>
                      </a:xfrm>
                      <a:prstGeom prst="rect">
                        <a:avLst/>
                      </a:prstGeom>
                      <a:noFill/>
                    </p:spPr>
                  </p:pic>
                </p:oleObj>
              </mc:Fallback>
            </mc:AlternateContent>
          </a:graphicData>
        </a:graphic>
      </p:graphicFrame>
      <p:sp>
        <p:nvSpPr>
          <p:cNvPr id="6" name="Freeform 8">
            <a:extLst>
              <a:ext uri="{FF2B5EF4-FFF2-40B4-BE49-F238E27FC236}">
                <a16:creationId xmlns:a16="http://schemas.microsoft.com/office/drawing/2014/main" id="{8986D608-1FA2-4371-A7B6-AF2191E705B6}"/>
              </a:ext>
            </a:extLst>
          </p:cNvPr>
          <p:cNvSpPr>
            <a:spLocks/>
          </p:cNvSpPr>
          <p:nvPr/>
        </p:nvSpPr>
        <p:spPr bwMode="auto">
          <a:xfrm rot="21413214">
            <a:off x="7556672" y="3617142"/>
            <a:ext cx="4332438" cy="2041838"/>
          </a:xfrm>
          <a:custGeom>
            <a:avLst/>
            <a:gdLst>
              <a:gd name="T0" fmla="*/ 2147483647 w 3433"/>
              <a:gd name="T1" fmla="*/ 2147483647 h 2165"/>
              <a:gd name="T2" fmla="*/ 2147483647 w 3433"/>
              <a:gd name="T3" fmla="*/ 2147483647 h 2165"/>
              <a:gd name="T4" fmla="*/ 2147483647 w 3433"/>
              <a:gd name="T5" fmla="*/ 2147483647 h 2165"/>
              <a:gd name="T6" fmla="*/ 2147483647 w 3433"/>
              <a:gd name="T7" fmla="*/ 2147483647 h 2165"/>
              <a:gd name="T8" fmla="*/ 2147483647 w 3433"/>
              <a:gd name="T9" fmla="*/ 2147483647 h 2165"/>
              <a:gd name="T10" fmla="*/ 2147483647 w 3433"/>
              <a:gd name="T11" fmla="*/ 2147483647 h 2165"/>
              <a:gd name="T12" fmla="*/ 2147483647 w 3433"/>
              <a:gd name="T13" fmla="*/ 2147483647 h 2165"/>
              <a:gd name="T14" fmla="*/ 2147483647 w 3433"/>
              <a:gd name="T15" fmla="*/ 2147483647 h 2165"/>
              <a:gd name="T16" fmla="*/ 2147483647 w 3433"/>
              <a:gd name="T17" fmla="*/ 2147483647 h 2165"/>
              <a:gd name="T18" fmla="*/ 2147483647 w 3433"/>
              <a:gd name="T19" fmla="*/ 2147483647 h 2165"/>
              <a:gd name="T20" fmla="*/ 2147483647 w 3433"/>
              <a:gd name="T21" fmla="*/ 2147483647 h 2165"/>
              <a:gd name="T22" fmla="*/ 2147483647 w 3433"/>
              <a:gd name="T23" fmla="*/ 2147483647 h 2165"/>
              <a:gd name="T24" fmla="*/ 2147483647 w 3433"/>
              <a:gd name="T25" fmla="*/ 2147483647 h 2165"/>
              <a:gd name="T26" fmla="*/ 2147483647 w 3433"/>
              <a:gd name="T27" fmla="*/ 2147483647 h 2165"/>
              <a:gd name="T28" fmla="*/ 2147483647 w 3433"/>
              <a:gd name="T29" fmla="*/ 2147483647 h 2165"/>
              <a:gd name="T30" fmla="*/ 2147483647 w 3433"/>
              <a:gd name="T31" fmla="*/ 2147483647 h 2165"/>
              <a:gd name="T32" fmla="*/ 2147483647 w 3433"/>
              <a:gd name="T33" fmla="*/ 2147483647 h 2165"/>
              <a:gd name="T34" fmla="*/ 2147483647 w 3433"/>
              <a:gd name="T35" fmla="*/ 2147483647 h 2165"/>
              <a:gd name="T36" fmla="*/ 2147483647 w 3433"/>
              <a:gd name="T37" fmla="*/ 0 h 2165"/>
              <a:gd name="T38" fmla="*/ 2147483647 w 3433"/>
              <a:gd name="T39" fmla="*/ 2147483647 h 2165"/>
              <a:gd name="T40" fmla="*/ 2147483647 w 3433"/>
              <a:gd name="T41" fmla="*/ 2147483647 h 2165"/>
              <a:gd name="T42" fmla="*/ 2147483647 w 3433"/>
              <a:gd name="T43" fmla="*/ 2147483647 h 2165"/>
              <a:gd name="T44" fmla="*/ 2147483647 w 3433"/>
              <a:gd name="T45" fmla="*/ 2147483647 h 2165"/>
              <a:gd name="T46" fmla="*/ 2147483647 w 3433"/>
              <a:gd name="T47" fmla="*/ 2147483647 h 2165"/>
              <a:gd name="T48" fmla="*/ 2147483647 w 3433"/>
              <a:gd name="T49" fmla="*/ 2147483647 h 2165"/>
              <a:gd name="T50" fmla="*/ 2147483647 w 3433"/>
              <a:gd name="T51" fmla="*/ 2147483647 h 2165"/>
              <a:gd name="T52" fmla="*/ 2147483647 w 3433"/>
              <a:gd name="T53" fmla="*/ 2147483647 h 2165"/>
              <a:gd name="T54" fmla="*/ 2147483647 w 3433"/>
              <a:gd name="T55" fmla="*/ 2147483647 h 2165"/>
              <a:gd name="T56" fmla="*/ 2147483647 w 3433"/>
              <a:gd name="T57" fmla="*/ 2147483647 h 2165"/>
              <a:gd name="T58" fmla="*/ 2147483647 w 3433"/>
              <a:gd name="T59" fmla="*/ 2147483647 h 2165"/>
              <a:gd name="T60" fmla="*/ 2147483647 w 3433"/>
              <a:gd name="T61" fmla="*/ 2147483647 h 2165"/>
              <a:gd name="T62" fmla="*/ 2147483647 w 3433"/>
              <a:gd name="T63" fmla="*/ 2147483647 h 2165"/>
              <a:gd name="T64" fmla="*/ 2147483647 w 3433"/>
              <a:gd name="T65" fmla="*/ 2147483647 h 2165"/>
              <a:gd name="T66" fmla="*/ 2147483647 w 3433"/>
              <a:gd name="T67" fmla="*/ 2147483647 h 2165"/>
              <a:gd name="T68" fmla="*/ 2147483647 w 3433"/>
              <a:gd name="T69" fmla="*/ 2147483647 h 2165"/>
              <a:gd name="T70" fmla="*/ 2147483647 w 3433"/>
              <a:gd name="T71" fmla="*/ 2147483647 h 2165"/>
              <a:gd name="T72" fmla="*/ 2147483647 w 3433"/>
              <a:gd name="T73" fmla="*/ 2147483647 h 21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433"/>
              <a:gd name="T112" fmla="*/ 0 h 2165"/>
              <a:gd name="T113" fmla="*/ 3433 w 3433"/>
              <a:gd name="T114" fmla="*/ 2165 h 216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433" h="2165">
                <a:moveTo>
                  <a:pt x="0" y="2164"/>
                </a:moveTo>
                <a:lnTo>
                  <a:pt x="66" y="2122"/>
                </a:lnTo>
                <a:lnTo>
                  <a:pt x="133" y="2080"/>
                </a:lnTo>
                <a:lnTo>
                  <a:pt x="200" y="2029"/>
                </a:lnTo>
                <a:lnTo>
                  <a:pt x="270" y="1972"/>
                </a:lnTo>
                <a:lnTo>
                  <a:pt x="306" y="1936"/>
                </a:lnTo>
                <a:lnTo>
                  <a:pt x="342" y="1899"/>
                </a:lnTo>
                <a:lnTo>
                  <a:pt x="377" y="1857"/>
                </a:lnTo>
                <a:lnTo>
                  <a:pt x="415" y="1815"/>
                </a:lnTo>
                <a:lnTo>
                  <a:pt x="453" y="1764"/>
                </a:lnTo>
                <a:lnTo>
                  <a:pt x="492" y="1710"/>
                </a:lnTo>
                <a:lnTo>
                  <a:pt x="530" y="1653"/>
                </a:lnTo>
                <a:lnTo>
                  <a:pt x="571" y="1587"/>
                </a:lnTo>
                <a:lnTo>
                  <a:pt x="592" y="1551"/>
                </a:lnTo>
                <a:lnTo>
                  <a:pt x="612" y="1509"/>
                </a:lnTo>
                <a:lnTo>
                  <a:pt x="632" y="1464"/>
                </a:lnTo>
                <a:lnTo>
                  <a:pt x="653" y="1416"/>
                </a:lnTo>
                <a:lnTo>
                  <a:pt x="673" y="1362"/>
                </a:lnTo>
                <a:lnTo>
                  <a:pt x="694" y="1307"/>
                </a:lnTo>
                <a:lnTo>
                  <a:pt x="736" y="1187"/>
                </a:lnTo>
                <a:lnTo>
                  <a:pt x="777" y="1058"/>
                </a:lnTo>
                <a:lnTo>
                  <a:pt x="822" y="926"/>
                </a:lnTo>
                <a:lnTo>
                  <a:pt x="864" y="790"/>
                </a:lnTo>
                <a:lnTo>
                  <a:pt x="909" y="658"/>
                </a:lnTo>
                <a:lnTo>
                  <a:pt x="954" y="529"/>
                </a:lnTo>
                <a:lnTo>
                  <a:pt x="1001" y="406"/>
                </a:lnTo>
                <a:lnTo>
                  <a:pt x="1025" y="349"/>
                </a:lnTo>
                <a:lnTo>
                  <a:pt x="1048" y="295"/>
                </a:lnTo>
                <a:lnTo>
                  <a:pt x="1072" y="243"/>
                </a:lnTo>
                <a:lnTo>
                  <a:pt x="1096" y="198"/>
                </a:lnTo>
                <a:lnTo>
                  <a:pt x="1121" y="153"/>
                </a:lnTo>
                <a:lnTo>
                  <a:pt x="1147" y="114"/>
                </a:lnTo>
                <a:lnTo>
                  <a:pt x="1172" y="81"/>
                </a:lnTo>
                <a:lnTo>
                  <a:pt x="1198" y="54"/>
                </a:lnTo>
                <a:lnTo>
                  <a:pt x="1225" y="30"/>
                </a:lnTo>
                <a:lnTo>
                  <a:pt x="1253" y="15"/>
                </a:lnTo>
                <a:lnTo>
                  <a:pt x="1280" y="3"/>
                </a:lnTo>
                <a:lnTo>
                  <a:pt x="1307" y="0"/>
                </a:lnTo>
                <a:lnTo>
                  <a:pt x="1336" y="3"/>
                </a:lnTo>
                <a:lnTo>
                  <a:pt x="1365" y="15"/>
                </a:lnTo>
                <a:lnTo>
                  <a:pt x="1394" y="30"/>
                </a:lnTo>
                <a:lnTo>
                  <a:pt x="1424" y="54"/>
                </a:lnTo>
                <a:lnTo>
                  <a:pt x="1455" y="81"/>
                </a:lnTo>
                <a:lnTo>
                  <a:pt x="1486" y="114"/>
                </a:lnTo>
                <a:lnTo>
                  <a:pt x="1518" y="153"/>
                </a:lnTo>
                <a:lnTo>
                  <a:pt x="1551" y="198"/>
                </a:lnTo>
                <a:lnTo>
                  <a:pt x="1583" y="243"/>
                </a:lnTo>
                <a:lnTo>
                  <a:pt x="1616" y="295"/>
                </a:lnTo>
                <a:lnTo>
                  <a:pt x="1648" y="349"/>
                </a:lnTo>
                <a:lnTo>
                  <a:pt x="1681" y="406"/>
                </a:lnTo>
                <a:lnTo>
                  <a:pt x="1750" y="529"/>
                </a:lnTo>
                <a:lnTo>
                  <a:pt x="1818" y="658"/>
                </a:lnTo>
                <a:lnTo>
                  <a:pt x="1887" y="790"/>
                </a:lnTo>
                <a:lnTo>
                  <a:pt x="1958" y="926"/>
                </a:lnTo>
                <a:lnTo>
                  <a:pt x="2027" y="1058"/>
                </a:lnTo>
                <a:lnTo>
                  <a:pt x="2097" y="1187"/>
                </a:lnTo>
                <a:lnTo>
                  <a:pt x="2165" y="1307"/>
                </a:lnTo>
                <a:lnTo>
                  <a:pt x="2201" y="1362"/>
                </a:lnTo>
                <a:lnTo>
                  <a:pt x="2235" y="1416"/>
                </a:lnTo>
                <a:lnTo>
                  <a:pt x="2269" y="1464"/>
                </a:lnTo>
                <a:lnTo>
                  <a:pt x="2303" y="1509"/>
                </a:lnTo>
                <a:lnTo>
                  <a:pt x="2335" y="1551"/>
                </a:lnTo>
                <a:lnTo>
                  <a:pt x="2369" y="1587"/>
                </a:lnTo>
                <a:lnTo>
                  <a:pt x="2436" y="1653"/>
                </a:lnTo>
                <a:lnTo>
                  <a:pt x="2502" y="1710"/>
                </a:lnTo>
                <a:lnTo>
                  <a:pt x="2569" y="1764"/>
                </a:lnTo>
                <a:lnTo>
                  <a:pt x="2635" y="1815"/>
                </a:lnTo>
                <a:lnTo>
                  <a:pt x="2701" y="1857"/>
                </a:lnTo>
                <a:lnTo>
                  <a:pt x="2768" y="1899"/>
                </a:lnTo>
                <a:lnTo>
                  <a:pt x="2834" y="1936"/>
                </a:lnTo>
                <a:lnTo>
                  <a:pt x="2901" y="1972"/>
                </a:lnTo>
                <a:lnTo>
                  <a:pt x="3033" y="2029"/>
                </a:lnTo>
                <a:lnTo>
                  <a:pt x="3166" y="2080"/>
                </a:lnTo>
                <a:lnTo>
                  <a:pt x="3299" y="2122"/>
                </a:lnTo>
                <a:lnTo>
                  <a:pt x="3432" y="2164"/>
                </a:lnTo>
              </a:path>
            </a:pathLst>
          </a:custGeom>
          <a:noFill/>
          <a:ln w="57150" cap="rnd">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Line 9">
            <a:extLst>
              <a:ext uri="{FF2B5EF4-FFF2-40B4-BE49-F238E27FC236}">
                <a16:creationId xmlns:a16="http://schemas.microsoft.com/office/drawing/2014/main" id="{58BC9E24-4487-4CE7-A721-B079E5CDB65C}"/>
              </a:ext>
            </a:extLst>
          </p:cNvPr>
          <p:cNvSpPr>
            <a:spLocks noChangeShapeType="1"/>
          </p:cNvSpPr>
          <p:nvPr/>
        </p:nvSpPr>
        <p:spPr bwMode="auto">
          <a:xfrm>
            <a:off x="7576375" y="3066084"/>
            <a:ext cx="1" cy="2739024"/>
          </a:xfrm>
          <a:prstGeom prst="line">
            <a:avLst/>
          </a:prstGeom>
          <a:noFill/>
          <a:ln w="28575">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10">
            <a:extLst>
              <a:ext uri="{FF2B5EF4-FFF2-40B4-BE49-F238E27FC236}">
                <a16:creationId xmlns:a16="http://schemas.microsoft.com/office/drawing/2014/main" id="{08ABFC56-16E7-46D9-90A0-DBD04E7304C5}"/>
              </a:ext>
            </a:extLst>
          </p:cNvPr>
          <p:cNvSpPr>
            <a:spLocks noChangeShapeType="1"/>
          </p:cNvSpPr>
          <p:nvPr/>
        </p:nvSpPr>
        <p:spPr bwMode="auto">
          <a:xfrm>
            <a:off x="7576378" y="5795583"/>
            <a:ext cx="4587104" cy="19926"/>
          </a:xfrm>
          <a:prstGeom prst="line">
            <a:avLst/>
          </a:prstGeom>
          <a:noFill/>
          <a:ln w="28575">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Rectangle 17">
            <a:extLst>
              <a:ext uri="{FF2B5EF4-FFF2-40B4-BE49-F238E27FC236}">
                <a16:creationId xmlns:a16="http://schemas.microsoft.com/office/drawing/2014/main" id="{CE5D5447-6E95-45E8-BF46-15A7A7BDC18A}"/>
              </a:ext>
            </a:extLst>
          </p:cNvPr>
          <p:cNvSpPr>
            <a:spLocks noChangeArrowheads="1"/>
          </p:cNvSpPr>
          <p:nvPr/>
        </p:nvSpPr>
        <p:spPr bwMode="auto">
          <a:xfrm>
            <a:off x="7373177" y="5889247"/>
            <a:ext cx="384721" cy="400752"/>
          </a:xfrm>
          <a:prstGeom prst="rect">
            <a:avLst/>
          </a:prstGeom>
          <a:noFill/>
          <a:ln w="9525">
            <a:noFill/>
            <a:miter lim="800000"/>
            <a:headEnd/>
            <a:tailEnd/>
          </a:ln>
          <a:effectLst/>
        </p:spPr>
        <p:txBody>
          <a:bodyPr wrap="none" lIns="92075" tIns="46038" rIns="92075" bIns="46038">
            <a:spAutoFit/>
          </a:bodyPr>
          <a:lstStyle/>
          <a:p>
            <a:pPr>
              <a:defRPr/>
            </a:pPr>
            <a:r>
              <a:rPr lang="en-US" altLang="zh-CN" sz="2000" b="1" i="0" dirty="0"/>
              <a:t>O</a:t>
            </a:r>
          </a:p>
        </p:txBody>
      </p:sp>
      <p:sp>
        <p:nvSpPr>
          <p:cNvPr id="10" name="Line 19">
            <a:extLst>
              <a:ext uri="{FF2B5EF4-FFF2-40B4-BE49-F238E27FC236}">
                <a16:creationId xmlns:a16="http://schemas.microsoft.com/office/drawing/2014/main" id="{472FE7C3-7646-43AD-BA54-85BE8D4A008C}"/>
              </a:ext>
            </a:extLst>
          </p:cNvPr>
          <p:cNvSpPr>
            <a:spLocks noChangeShapeType="1"/>
          </p:cNvSpPr>
          <p:nvPr/>
        </p:nvSpPr>
        <p:spPr bwMode="auto">
          <a:xfrm flipV="1">
            <a:off x="9139146" y="3623883"/>
            <a:ext cx="0" cy="2171698"/>
          </a:xfrm>
          <a:prstGeom prst="line">
            <a:avLst/>
          </a:prstGeom>
          <a:noFill/>
          <a:ln w="381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Rectangle 32">
            <a:extLst>
              <a:ext uri="{FF2B5EF4-FFF2-40B4-BE49-F238E27FC236}">
                <a16:creationId xmlns:a16="http://schemas.microsoft.com/office/drawing/2014/main" id="{E569C646-CE72-4EB8-8E01-DD611973DC29}"/>
              </a:ext>
            </a:extLst>
          </p:cNvPr>
          <p:cNvSpPr>
            <a:spLocks noChangeArrowheads="1"/>
          </p:cNvSpPr>
          <p:nvPr/>
        </p:nvSpPr>
        <p:spPr bwMode="auto">
          <a:xfrm>
            <a:off x="7087426" y="3131759"/>
            <a:ext cx="1841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graphicFrame>
        <p:nvGraphicFramePr>
          <p:cNvPr id="12" name="Object 10">
            <a:extLst>
              <a:ext uri="{FF2B5EF4-FFF2-40B4-BE49-F238E27FC236}">
                <a16:creationId xmlns:a16="http://schemas.microsoft.com/office/drawing/2014/main" id="{3EDA45B1-A7B5-4A9D-90F5-1687017B596B}"/>
              </a:ext>
            </a:extLst>
          </p:cNvPr>
          <p:cNvGraphicFramePr>
            <a:graphicFrameLocks noChangeAspect="1"/>
          </p:cNvGraphicFramePr>
          <p:nvPr>
            <p:extLst>
              <p:ext uri="{D42A27DB-BD31-4B8C-83A1-F6EECF244321}">
                <p14:modId xmlns:p14="http://schemas.microsoft.com/office/powerpoint/2010/main" val="2747856098"/>
              </p:ext>
            </p:extLst>
          </p:nvPr>
        </p:nvGraphicFramePr>
        <p:xfrm>
          <a:off x="11722712" y="5850832"/>
          <a:ext cx="450850" cy="447675"/>
        </p:xfrm>
        <a:graphic>
          <a:graphicData uri="http://schemas.openxmlformats.org/presentationml/2006/ole">
            <mc:AlternateContent xmlns:mc="http://schemas.openxmlformats.org/markup-compatibility/2006">
              <mc:Choice xmlns:v="urn:schemas-microsoft-com:vml" Requires="v">
                <p:oleObj spid="_x0000_s453677" name="Equation" r:id="rId5" imgW="126720" imgH="139680" progId="Equation.DSMT4">
                  <p:embed/>
                </p:oleObj>
              </mc:Choice>
              <mc:Fallback>
                <p:oleObj name="Equation" r:id="rId5" imgW="126720" imgH="139680" progId="Equation.DSMT4">
                  <p:embed/>
                  <p:pic>
                    <p:nvPicPr>
                      <p:cNvPr id="26" name="Object 10">
                        <a:extLst>
                          <a:ext uri="{FF2B5EF4-FFF2-40B4-BE49-F238E27FC236}">
                            <a16:creationId xmlns:a16="http://schemas.microsoft.com/office/drawing/2014/main" id="{89560B41-E137-4ADA-8771-70D94037FD02}"/>
                          </a:ext>
                        </a:extLst>
                      </p:cNvPr>
                      <p:cNvPicPr>
                        <a:picLocks noChangeAspect="1" noChangeArrowheads="1"/>
                      </p:cNvPicPr>
                      <p:nvPr/>
                    </p:nvPicPr>
                    <p:blipFill>
                      <a:blip r:embed="rId6"/>
                      <a:srcRect/>
                      <a:stretch>
                        <a:fillRect/>
                      </a:stretch>
                    </p:blipFill>
                    <p:spPr bwMode="auto">
                      <a:xfrm>
                        <a:off x="11722712" y="5850832"/>
                        <a:ext cx="450850" cy="4476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47">
            <a:extLst>
              <a:ext uri="{FF2B5EF4-FFF2-40B4-BE49-F238E27FC236}">
                <a16:creationId xmlns:a16="http://schemas.microsoft.com/office/drawing/2014/main" id="{E9CD3C30-DA8D-4B6A-B78A-3206FE7366F7}"/>
              </a:ext>
            </a:extLst>
          </p:cNvPr>
          <p:cNvGraphicFramePr>
            <a:graphicFrameLocks noChangeAspect="1"/>
          </p:cNvGraphicFramePr>
          <p:nvPr>
            <p:extLst>
              <p:ext uri="{D42A27DB-BD31-4B8C-83A1-F6EECF244321}">
                <p14:modId xmlns:p14="http://schemas.microsoft.com/office/powerpoint/2010/main" val="366668600"/>
              </p:ext>
            </p:extLst>
          </p:nvPr>
        </p:nvGraphicFramePr>
        <p:xfrm>
          <a:off x="6274705" y="3011013"/>
          <a:ext cx="1193745" cy="733615"/>
        </p:xfrm>
        <a:graphic>
          <a:graphicData uri="http://schemas.openxmlformats.org/presentationml/2006/ole">
            <mc:AlternateContent xmlns:mc="http://schemas.openxmlformats.org/markup-compatibility/2006">
              <mc:Choice xmlns:v="urn:schemas-microsoft-com:vml" Requires="v">
                <p:oleObj spid="_x0000_s453678" name="Equation" r:id="rId7" imgW="457200" imgH="228600" progId="Equation.DSMT4">
                  <p:embed/>
                </p:oleObj>
              </mc:Choice>
              <mc:Fallback>
                <p:oleObj name="Equation" r:id="rId7" imgW="457200" imgH="228600" progId="Equation.DSMT4">
                  <p:embed/>
                  <p:pic>
                    <p:nvPicPr>
                      <p:cNvPr id="27" name="Object 47">
                        <a:extLst>
                          <a:ext uri="{FF2B5EF4-FFF2-40B4-BE49-F238E27FC236}">
                            <a16:creationId xmlns:a16="http://schemas.microsoft.com/office/drawing/2014/main" id="{A85E305F-A1B2-4BC0-9099-2AFBB381AC23}"/>
                          </a:ext>
                        </a:extLst>
                      </p:cNvPr>
                      <p:cNvPicPr>
                        <a:picLocks noChangeAspect="1" noChangeArrowheads="1"/>
                      </p:cNvPicPr>
                      <p:nvPr/>
                    </p:nvPicPr>
                    <p:blipFill>
                      <a:blip r:embed="rId8"/>
                      <a:srcRect/>
                      <a:stretch>
                        <a:fillRect/>
                      </a:stretch>
                    </p:blipFill>
                    <p:spPr bwMode="auto">
                      <a:xfrm>
                        <a:off x="6274705" y="3011013"/>
                        <a:ext cx="1193745" cy="733615"/>
                      </a:xfrm>
                      <a:prstGeom prst="rect">
                        <a:avLst/>
                      </a:prstGeom>
                      <a:noFill/>
                      <a:ln>
                        <a:noFill/>
                      </a:ln>
                      <a:effectLst/>
                      <a:extLst/>
                    </p:spPr>
                  </p:pic>
                </p:oleObj>
              </mc:Fallback>
            </mc:AlternateContent>
          </a:graphicData>
        </a:graphic>
      </p:graphicFrame>
      <p:graphicFrame>
        <p:nvGraphicFramePr>
          <p:cNvPr id="14" name="对象 13">
            <a:extLst>
              <a:ext uri="{FF2B5EF4-FFF2-40B4-BE49-F238E27FC236}">
                <a16:creationId xmlns:a16="http://schemas.microsoft.com/office/drawing/2014/main" id="{AAC1A440-38AE-49F2-82EA-DF119A4E231B}"/>
              </a:ext>
            </a:extLst>
          </p:cNvPr>
          <p:cNvGraphicFramePr>
            <a:graphicFrameLocks noChangeAspect="1"/>
          </p:cNvGraphicFramePr>
          <p:nvPr>
            <p:extLst>
              <p:ext uri="{D42A27DB-BD31-4B8C-83A1-F6EECF244321}">
                <p14:modId xmlns:p14="http://schemas.microsoft.com/office/powerpoint/2010/main" val="1452540406"/>
              </p:ext>
            </p:extLst>
          </p:nvPr>
        </p:nvGraphicFramePr>
        <p:xfrm>
          <a:off x="954088" y="2674938"/>
          <a:ext cx="4478337" cy="885825"/>
        </p:xfrm>
        <a:graphic>
          <a:graphicData uri="http://schemas.openxmlformats.org/presentationml/2006/ole">
            <mc:AlternateContent xmlns:mc="http://schemas.openxmlformats.org/markup-compatibility/2006">
              <mc:Choice xmlns:v="urn:schemas-microsoft-com:vml" Requires="v">
                <p:oleObj spid="_x0000_s453679" name="Equation" r:id="rId9" imgW="1993680" imgH="393480" progId="Equation.DSMT4">
                  <p:embed/>
                </p:oleObj>
              </mc:Choice>
              <mc:Fallback>
                <p:oleObj name="Equation" r:id="rId9" imgW="1993680" imgH="393480" progId="Equation.DSMT4">
                  <p:embed/>
                  <p:pic>
                    <p:nvPicPr>
                      <p:cNvPr id="28" name="对象 27">
                        <a:extLst>
                          <a:ext uri="{FF2B5EF4-FFF2-40B4-BE49-F238E27FC236}">
                            <a16:creationId xmlns:a16="http://schemas.microsoft.com/office/drawing/2014/main" id="{E4F30FE0-F42E-4D2D-A502-57CB79FD5618}"/>
                          </a:ext>
                        </a:extLst>
                      </p:cNvPr>
                      <p:cNvPicPr>
                        <a:picLocks noChangeAspect="1" noChangeArrowheads="1"/>
                      </p:cNvPicPr>
                      <p:nvPr/>
                    </p:nvPicPr>
                    <p:blipFill>
                      <a:blip r:embed="rId10"/>
                      <a:srcRect/>
                      <a:stretch>
                        <a:fillRect/>
                      </a:stretch>
                    </p:blipFill>
                    <p:spPr bwMode="auto">
                      <a:xfrm>
                        <a:off x="954088" y="2674938"/>
                        <a:ext cx="4478337" cy="885825"/>
                      </a:xfrm>
                      <a:prstGeom prst="rect">
                        <a:avLst/>
                      </a:prstGeom>
                      <a:noFill/>
                    </p:spPr>
                  </p:pic>
                </p:oleObj>
              </mc:Fallback>
            </mc:AlternateContent>
          </a:graphicData>
        </a:graphic>
      </p:graphicFrame>
      <p:sp>
        <p:nvSpPr>
          <p:cNvPr id="15" name="AutoShape 6">
            <a:extLst>
              <a:ext uri="{FF2B5EF4-FFF2-40B4-BE49-F238E27FC236}">
                <a16:creationId xmlns:a16="http://schemas.microsoft.com/office/drawing/2014/main" id="{22E6B85C-5038-46C6-9657-75D73E4D4B20}"/>
              </a:ext>
            </a:extLst>
          </p:cNvPr>
          <p:cNvSpPr>
            <a:spLocks noChangeArrowheads="1"/>
          </p:cNvSpPr>
          <p:nvPr/>
        </p:nvSpPr>
        <p:spPr bwMode="auto">
          <a:xfrm>
            <a:off x="573538" y="4028397"/>
            <a:ext cx="685800" cy="285750"/>
          </a:xfrm>
          <a:prstGeom prst="rightArrow">
            <a:avLst>
              <a:gd name="adj1" fmla="val 50000"/>
              <a:gd name="adj2" fmla="val 79689"/>
            </a:avLst>
          </a:prstGeom>
          <a:solidFill>
            <a:srgbClr val="00FFFF"/>
          </a:solidFill>
          <a:ln w="12699">
            <a:solidFill>
              <a:srgbClr val="FF0066"/>
            </a:solidFill>
            <a:miter lim="800000"/>
            <a:headEnd type="none" w="sm" len="sm"/>
            <a:tailEnd type="none" w="sm" len="sm"/>
          </a:ln>
        </p:spPr>
        <p:txBody>
          <a:bodyPr wrap="none" anchor="ctr"/>
          <a:lstStyle/>
          <a:p>
            <a:pPr defTabSz="762000"/>
            <a:endParaRPr lang="zh-CN" altLang="zh-CN" sz="2800"/>
          </a:p>
        </p:txBody>
      </p:sp>
      <p:graphicFrame>
        <p:nvGraphicFramePr>
          <p:cNvPr id="16" name="对象 15">
            <a:extLst>
              <a:ext uri="{FF2B5EF4-FFF2-40B4-BE49-F238E27FC236}">
                <a16:creationId xmlns:a16="http://schemas.microsoft.com/office/drawing/2014/main" id="{24FF00E5-FAD0-456C-B787-33E92E176253}"/>
              </a:ext>
            </a:extLst>
          </p:cNvPr>
          <p:cNvGraphicFramePr>
            <a:graphicFrameLocks noChangeAspect="1"/>
          </p:cNvGraphicFramePr>
          <p:nvPr>
            <p:extLst>
              <p:ext uri="{D42A27DB-BD31-4B8C-83A1-F6EECF244321}">
                <p14:modId xmlns:p14="http://schemas.microsoft.com/office/powerpoint/2010/main" val="2056936744"/>
              </p:ext>
            </p:extLst>
          </p:nvPr>
        </p:nvGraphicFramePr>
        <p:xfrm>
          <a:off x="1819749" y="3734947"/>
          <a:ext cx="3736975" cy="885825"/>
        </p:xfrm>
        <a:graphic>
          <a:graphicData uri="http://schemas.openxmlformats.org/presentationml/2006/ole">
            <mc:AlternateContent xmlns:mc="http://schemas.openxmlformats.org/markup-compatibility/2006">
              <mc:Choice xmlns:v="urn:schemas-microsoft-com:vml" Requires="v">
                <p:oleObj spid="_x0000_s453680" name="Equation" r:id="rId11" imgW="1663560" imgH="393480" progId="Equation.DSMT4">
                  <p:embed/>
                </p:oleObj>
              </mc:Choice>
              <mc:Fallback>
                <p:oleObj name="Equation" r:id="rId11" imgW="1663560" imgH="393480" progId="Equation.DSMT4">
                  <p:embed/>
                  <p:pic>
                    <p:nvPicPr>
                      <p:cNvPr id="30" name="对象 29">
                        <a:extLst>
                          <a:ext uri="{FF2B5EF4-FFF2-40B4-BE49-F238E27FC236}">
                            <a16:creationId xmlns:a16="http://schemas.microsoft.com/office/drawing/2014/main" id="{3078D4C7-D2C5-4C08-8088-E41E3412CA68}"/>
                          </a:ext>
                        </a:extLst>
                      </p:cNvPr>
                      <p:cNvPicPr>
                        <a:picLocks noChangeAspect="1" noChangeArrowheads="1"/>
                      </p:cNvPicPr>
                      <p:nvPr/>
                    </p:nvPicPr>
                    <p:blipFill>
                      <a:blip r:embed="rId12"/>
                      <a:srcRect/>
                      <a:stretch>
                        <a:fillRect/>
                      </a:stretch>
                    </p:blipFill>
                    <p:spPr bwMode="auto">
                      <a:xfrm>
                        <a:off x="1819749" y="3734947"/>
                        <a:ext cx="3736975" cy="885825"/>
                      </a:xfrm>
                      <a:prstGeom prst="rect">
                        <a:avLst/>
                      </a:prstGeom>
                      <a:noFill/>
                    </p:spPr>
                  </p:pic>
                </p:oleObj>
              </mc:Fallback>
            </mc:AlternateContent>
          </a:graphicData>
        </a:graphic>
      </p:graphicFrame>
      <p:sp>
        <p:nvSpPr>
          <p:cNvPr id="17" name="AutoShape 6">
            <a:extLst>
              <a:ext uri="{FF2B5EF4-FFF2-40B4-BE49-F238E27FC236}">
                <a16:creationId xmlns:a16="http://schemas.microsoft.com/office/drawing/2014/main" id="{5283E7F2-0DE8-41F8-8739-1839B902AA3B}"/>
              </a:ext>
            </a:extLst>
          </p:cNvPr>
          <p:cNvSpPr>
            <a:spLocks noChangeArrowheads="1"/>
          </p:cNvSpPr>
          <p:nvPr/>
        </p:nvSpPr>
        <p:spPr bwMode="auto">
          <a:xfrm>
            <a:off x="1028907" y="5021180"/>
            <a:ext cx="685800" cy="285750"/>
          </a:xfrm>
          <a:prstGeom prst="rightArrow">
            <a:avLst>
              <a:gd name="adj1" fmla="val 50000"/>
              <a:gd name="adj2" fmla="val 79689"/>
            </a:avLst>
          </a:prstGeom>
          <a:solidFill>
            <a:srgbClr val="00FFFF"/>
          </a:solidFill>
          <a:ln w="12699">
            <a:solidFill>
              <a:srgbClr val="FF0066"/>
            </a:solidFill>
            <a:miter lim="800000"/>
            <a:headEnd type="none" w="sm" len="sm"/>
            <a:tailEnd type="none" w="sm" len="sm"/>
          </a:ln>
        </p:spPr>
        <p:txBody>
          <a:bodyPr wrap="none" anchor="ctr"/>
          <a:lstStyle/>
          <a:p>
            <a:pPr defTabSz="762000"/>
            <a:endParaRPr lang="zh-CN" altLang="zh-CN" sz="2800"/>
          </a:p>
        </p:txBody>
      </p:sp>
      <p:graphicFrame>
        <p:nvGraphicFramePr>
          <p:cNvPr id="18" name="对象 17">
            <a:extLst>
              <a:ext uri="{FF2B5EF4-FFF2-40B4-BE49-F238E27FC236}">
                <a16:creationId xmlns:a16="http://schemas.microsoft.com/office/drawing/2014/main" id="{079F7C89-5327-4CE0-B9E9-46F60BCF2EF0}"/>
              </a:ext>
            </a:extLst>
          </p:cNvPr>
          <p:cNvGraphicFramePr>
            <a:graphicFrameLocks noChangeAspect="1"/>
          </p:cNvGraphicFramePr>
          <p:nvPr>
            <p:extLst>
              <p:ext uri="{D42A27DB-BD31-4B8C-83A1-F6EECF244321}">
                <p14:modId xmlns:p14="http://schemas.microsoft.com/office/powerpoint/2010/main" val="4168201531"/>
              </p:ext>
            </p:extLst>
          </p:nvPr>
        </p:nvGraphicFramePr>
        <p:xfrm>
          <a:off x="1919536" y="4663992"/>
          <a:ext cx="2224088" cy="1000125"/>
        </p:xfrm>
        <a:graphic>
          <a:graphicData uri="http://schemas.openxmlformats.org/presentationml/2006/ole">
            <mc:AlternateContent xmlns:mc="http://schemas.openxmlformats.org/markup-compatibility/2006">
              <mc:Choice xmlns:v="urn:schemas-microsoft-com:vml" Requires="v">
                <p:oleObj spid="_x0000_s453681" name="Equation" r:id="rId13" imgW="990360" imgH="444240" progId="Equation.DSMT4">
                  <p:embed/>
                </p:oleObj>
              </mc:Choice>
              <mc:Fallback>
                <p:oleObj name="Equation" r:id="rId13" imgW="990360" imgH="444240" progId="Equation.DSMT4">
                  <p:embed/>
                  <p:pic>
                    <p:nvPicPr>
                      <p:cNvPr id="32" name="对象 31">
                        <a:extLst>
                          <a:ext uri="{FF2B5EF4-FFF2-40B4-BE49-F238E27FC236}">
                            <a16:creationId xmlns:a16="http://schemas.microsoft.com/office/drawing/2014/main" id="{ABADD196-2728-4517-8D64-CE2B8D90D198}"/>
                          </a:ext>
                        </a:extLst>
                      </p:cNvPr>
                      <p:cNvPicPr>
                        <a:picLocks noChangeAspect="1" noChangeArrowheads="1"/>
                      </p:cNvPicPr>
                      <p:nvPr/>
                    </p:nvPicPr>
                    <p:blipFill>
                      <a:blip r:embed="rId14"/>
                      <a:srcRect/>
                      <a:stretch>
                        <a:fillRect/>
                      </a:stretch>
                    </p:blipFill>
                    <p:spPr bwMode="auto">
                      <a:xfrm>
                        <a:off x="1919536" y="4663992"/>
                        <a:ext cx="2224088" cy="1000125"/>
                      </a:xfrm>
                      <a:prstGeom prst="rect">
                        <a:avLst/>
                      </a:prstGeom>
                      <a:noFill/>
                    </p:spPr>
                  </p:pic>
                </p:oleObj>
              </mc:Fallback>
            </mc:AlternateContent>
          </a:graphicData>
        </a:graphic>
      </p:graphicFrame>
      <p:sp>
        <p:nvSpPr>
          <p:cNvPr id="19" name="AutoShape 6">
            <a:extLst>
              <a:ext uri="{FF2B5EF4-FFF2-40B4-BE49-F238E27FC236}">
                <a16:creationId xmlns:a16="http://schemas.microsoft.com/office/drawing/2014/main" id="{CE561EB3-5C28-4107-95DF-7CF1F15C5DC0}"/>
              </a:ext>
            </a:extLst>
          </p:cNvPr>
          <p:cNvSpPr>
            <a:spLocks noChangeArrowheads="1"/>
          </p:cNvSpPr>
          <p:nvPr/>
        </p:nvSpPr>
        <p:spPr bwMode="auto">
          <a:xfrm>
            <a:off x="1130605" y="5998997"/>
            <a:ext cx="685800" cy="285750"/>
          </a:xfrm>
          <a:prstGeom prst="rightArrow">
            <a:avLst>
              <a:gd name="adj1" fmla="val 50000"/>
              <a:gd name="adj2" fmla="val 79689"/>
            </a:avLst>
          </a:prstGeom>
          <a:solidFill>
            <a:srgbClr val="00FFFF"/>
          </a:solidFill>
          <a:ln w="12699">
            <a:solidFill>
              <a:srgbClr val="FF0066"/>
            </a:solidFill>
            <a:miter lim="800000"/>
            <a:headEnd type="none" w="sm" len="sm"/>
            <a:tailEnd type="none" w="sm" len="sm"/>
          </a:ln>
        </p:spPr>
        <p:txBody>
          <a:bodyPr wrap="none" anchor="ctr"/>
          <a:lstStyle/>
          <a:p>
            <a:pPr defTabSz="762000"/>
            <a:endParaRPr lang="zh-CN" altLang="zh-CN" sz="2800"/>
          </a:p>
        </p:txBody>
      </p:sp>
      <p:graphicFrame>
        <p:nvGraphicFramePr>
          <p:cNvPr id="20" name="对象 19">
            <a:extLst>
              <a:ext uri="{FF2B5EF4-FFF2-40B4-BE49-F238E27FC236}">
                <a16:creationId xmlns:a16="http://schemas.microsoft.com/office/drawing/2014/main" id="{AC3C1113-EEAD-482F-BEC1-B2CEAED1C5FA}"/>
              </a:ext>
            </a:extLst>
          </p:cNvPr>
          <p:cNvGraphicFramePr>
            <a:graphicFrameLocks noChangeAspect="1"/>
          </p:cNvGraphicFramePr>
          <p:nvPr>
            <p:extLst>
              <p:ext uri="{D42A27DB-BD31-4B8C-83A1-F6EECF244321}">
                <p14:modId xmlns:p14="http://schemas.microsoft.com/office/powerpoint/2010/main" val="2573837004"/>
              </p:ext>
            </p:extLst>
          </p:nvPr>
        </p:nvGraphicFramePr>
        <p:xfrm>
          <a:off x="2201845" y="5796037"/>
          <a:ext cx="1797050" cy="885825"/>
        </p:xfrm>
        <a:graphic>
          <a:graphicData uri="http://schemas.openxmlformats.org/presentationml/2006/ole">
            <mc:AlternateContent xmlns:mc="http://schemas.openxmlformats.org/markup-compatibility/2006">
              <mc:Choice xmlns:v="urn:schemas-microsoft-com:vml" Requires="v">
                <p:oleObj spid="_x0000_s453682" name="Equation" r:id="rId15" imgW="799920" imgH="393480" progId="Equation.DSMT4">
                  <p:embed/>
                </p:oleObj>
              </mc:Choice>
              <mc:Fallback>
                <p:oleObj name="Equation" r:id="rId15" imgW="799920" imgH="393480" progId="Equation.DSMT4">
                  <p:embed/>
                  <p:pic>
                    <p:nvPicPr>
                      <p:cNvPr id="34" name="对象 33">
                        <a:extLst>
                          <a:ext uri="{FF2B5EF4-FFF2-40B4-BE49-F238E27FC236}">
                            <a16:creationId xmlns:a16="http://schemas.microsoft.com/office/drawing/2014/main" id="{6CBA2001-796D-4EE6-A148-4798C88376D7}"/>
                          </a:ext>
                        </a:extLst>
                      </p:cNvPr>
                      <p:cNvPicPr>
                        <a:picLocks noChangeAspect="1" noChangeArrowheads="1"/>
                      </p:cNvPicPr>
                      <p:nvPr/>
                    </p:nvPicPr>
                    <p:blipFill>
                      <a:blip r:embed="rId16"/>
                      <a:srcRect/>
                      <a:stretch>
                        <a:fillRect/>
                      </a:stretch>
                    </p:blipFill>
                    <p:spPr bwMode="auto">
                      <a:xfrm>
                        <a:off x="2201845" y="5796037"/>
                        <a:ext cx="1797050" cy="885825"/>
                      </a:xfrm>
                      <a:prstGeom prst="rect">
                        <a:avLst/>
                      </a:prstGeom>
                      <a:noFill/>
                    </p:spPr>
                  </p:pic>
                </p:oleObj>
              </mc:Fallback>
            </mc:AlternateContent>
          </a:graphicData>
        </a:graphic>
      </p:graphicFrame>
    </p:spTree>
    <p:extLst>
      <p:ext uri="{BB962C8B-B14F-4D97-AF65-F5344CB8AC3E}">
        <p14:creationId xmlns:p14="http://schemas.microsoft.com/office/powerpoint/2010/main" val="4225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1000" fill="hold"/>
                                        <p:tgtEl>
                                          <p:spTgt spid="16"/>
                                        </p:tgtEl>
                                        <p:attrNameLst>
                                          <p:attrName>ppt_w</p:attrName>
                                        </p:attrNameLst>
                                      </p:cBhvr>
                                      <p:tavLst>
                                        <p:tav tm="0">
                                          <p:val>
                                            <p:fltVal val="0"/>
                                          </p:val>
                                        </p:tav>
                                        <p:tav tm="100000">
                                          <p:val>
                                            <p:strVal val="#ppt_w"/>
                                          </p:val>
                                        </p:tav>
                                      </p:tavLst>
                                    </p:anim>
                                    <p:anim calcmode="lin" valueType="num">
                                      <p:cBhvr>
                                        <p:cTn id="21" dur="1000" fill="hold"/>
                                        <p:tgtEl>
                                          <p:spTgt spid="16"/>
                                        </p:tgtEl>
                                        <p:attrNameLst>
                                          <p:attrName>ppt_h</p:attrName>
                                        </p:attrNameLst>
                                      </p:cBhvr>
                                      <p:tavLst>
                                        <p:tav tm="0">
                                          <p:val>
                                            <p:fltVal val="0"/>
                                          </p:val>
                                        </p:tav>
                                        <p:tav tm="100000">
                                          <p:val>
                                            <p:strVal val="#ppt_h"/>
                                          </p:val>
                                        </p:tav>
                                      </p:tavLst>
                                    </p:anim>
                                    <p:anim calcmode="lin" valueType="num">
                                      <p:cBhvr>
                                        <p:cTn id="22" dur="1000" fill="hold"/>
                                        <p:tgtEl>
                                          <p:spTgt spid="16"/>
                                        </p:tgtEl>
                                        <p:attrNameLst>
                                          <p:attrName>style.rotation</p:attrName>
                                        </p:attrNameLst>
                                      </p:cBhvr>
                                      <p:tavLst>
                                        <p:tav tm="0">
                                          <p:val>
                                            <p:fltVal val="90"/>
                                          </p:val>
                                        </p:tav>
                                        <p:tav tm="100000">
                                          <p:val>
                                            <p:fltVal val="0"/>
                                          </p:val>
                                        </p:tav>
                                      </p:tavLst>
                                    </p:anim>
                                    <p:animEffect transition="in" filter="fade">
                                      <p:cBhvr>
                                        <p:cTn id="23" dur="10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inVertical)">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1000" fill="hold"/>
                                        <p:tgtEl>
                                          <p:spTgt spid="18"/>
                                        </p:tgtEl>
                                        <p:attrNameLst>
                                          <p:attrName>ppt_w</p:attrName>
                                        </p:attrNameLst>
                                      </p:cBhvr>
                                      <p:tavLst>
                                        <p:tav tm="0">
                                          <p:val>
                                            <p:fltVal val="0"/>
                                          </p:val>
                                        </p:tav>
                                        <p:tav tm="100000">
                                          <p:val>
                                            <p:strVal val="#ppt_w"/>
                                          </p:val>
                                        </p:tav>
                                      </p:tavLst>
                                    </p:anim>
                                    <p:anim calcmode="lin" valueType="num">
                                      <p:cBhvr>
                                        <p:cTn id="34" dur="1000" fill="hold"/>
                                        <p:tgtEl>
                                          <p:spTgt spid="18"/>
                                        </p:tgtEl>
                                        <p:attrNameLst>
                                          <p:attrName>ppt_h</p:attrName>
                                        </p:attrNameLst>
                                      </p:cBhvr>
                                      <p:tavLst>
                                        <p:tav tm="0">
                                          <p:val>
                                            <p:fltVal val="0"/>
                                          </p:val>
                                        </p:tav>
                                        <p:tav tm="100000">
                                          <p:val>
                                            <p:strVal val="#ppt_h"/>
                                          </p:val>
                                        </p:tav>
                                      </p:tavLst>
                                    </p:anim>
                                    <p:anim calcmode="lin" valueType="num">
                                      <p:cBhvr>
                                        <p:cTn id="35" dur="1000" fill="hold"/>
                                        <p:tgtEl>
                                          <p:spTgt spid="18"/>
                                        </p:tgtEl>
                                        <p:attrNameLst>
                                          <p:attrName>style.rotation</p:attrName>
                                        </p:attrNameLst>
                                      </p:cBhvr>
                                      <p:tavLst>
                                        <p:tav tm="0">
                                          <p:val>
                                            <p:fltVal val="90"/>
                                          </p:val>
                                        </p:tav>
                                        <p:tav tm="100000">
                                          <p:val>
                                            <p:fltVal val="0"/>
                                          </p:val>
                                        </p:tav>
                                      </p:tavLst>
                                    </p:anim>
                                    <p:animEffect transition="in" filter="fade">
                                      <p:cBhvr>
                                        <p:cTn id="36" dur="10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arn(inVertical)">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p:cTn id="46" dur="1000" fill="hold"/>
                                        <p:tgtEl>
                                          <p:spTgt spid="20"/>
                                        </p:tgtEl>
                                        <p:attrNameLst>
                                          <p:attrName>ppt_w</p:attrName>
                                        </p:attrNameLst>
                                      </p:cBhvr>
                                      <p:tavLst>
                                        <p:tav tm="0">
                                          <p:val>
                                            <p:fltVal val="0"/>
                                          </p:val>
                                        </p:tav>
                                        <p:tav tm="100000">
                                          <p:val>
                                            <p:strVal val="#ppt_w"/>
                                          </p:val>
                                        </p:tav>
                                      </p:tavLst>
                                    </p:anim>
                                    <p:anim calcmode="lin" valueType="num">
                                      <p:cBhvr>
                                        <p:cTn id="47" dur="1000" fill="hold"/>
                                        <p:tgtEl>
                                          <p:spTgt spid="20"/>
                                        </p:tgtEl>
                                        <p:attrNameLst>
                                          <p:attrName>ppt_h</p:attrName>
                                        </p:attrNameLst>
                                      </p:cBhvr>
                                      <p:tavLst>
                                        <p:tav tm="0">
                                          <p:val>
                                            <p:fltVal val="0"/>
                                          </p:val>
                                        </p:tav>
                                        <p:tav tm="100000">
                                          <p:val>
                                            <p:strVal val="#ppt_h"/>
                                          </p:val>
                                        </p:tav>
                                      </p:tavLst>
                                    </p:anim>
                                    <p:anim calcmode="lin" valueType="num">
                                      <p:cBhvr>
                                        <p:cTn id="48" dur="1000" fill="hold"/>
                                        <p:tgtEl>
                                          <p:spTgt spid="20"/>
                                        </p:tgtEl>
                                        <p:attrNameLst>
                                          <p:attrName>style.rotation</p:attrName>
                                        </p:attrNameLst>
                                      </p:cBhvr>
                                      <p:tavLst>
                                        <p:tav tm="0">
                                          <p:val>
                                            <p:fltVal val="90"/>
                                          </p:val>
                                        </p:tav>
                                        <p:tav tm="100000">
                                          <p:val>
                                            <p:fltVal val="0"/>
                                          </p:val>
                                        </p:tav>
                                      </p:tavLst>
                                    </p:anim>
                                    <p:animEffect transition="in" filter="fade">
                                      <p:cBhvr>
                                        <p:cTn id="49"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1748" name="Object 4"/>
          <p:cNvGraphicFramePr>
            <a:graphicFrameLocks noChangeAspect="1"/>
          </p:cNvGraphicFramePr>
          <p:nvPr/>
        </p:nvGraphicFramePr>
        <p:xfrm>
          <a:off x="3924301" y="1981200"/>
          <a:ext cx="2525713" cy="1257300"/>
        </p:xfrm>
        <a:graphic>
          <a:graphicData uri="http://schemas.openxmlformats.org/presentationml/2006/ole">
            <mc:AlternateContent xmlns:mc="http://schemas.openxmlformats.org/markup-compatibility/2006">
              <mc:Choice xmlns:v="urn:schemas-microsoft-com:vml" Requires="v">
                <p:oleObj spid="_x0000_s28559" name="公式" r:id="rId3" imgW="838200" imgH="419100" progId="Equation.3">
                  <p:embed/>
                </p:oleObj>
              </mc:Choice>
              <mc:Fallback>
                <p:oleObj name="公式" r:id="rId3" imgW="8382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1" y="1981200"/>
                        <a:ext cx="2525713"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0" name="Rectangle 6"/>
          <p:cNvSpPr>
            <a:spLocks noChangeArrowheads="1"/>
          </p:cNvSpPr>
          <p:nvPr/>
        </p:nvSpPr>
        <p:spPr bwMode="auto">
          <a:xfrm>
            <a:off x="2208213" y="3581400"/>
            <a:ext cx="7467600" cy="1384995"/>
          </a:xfrm>
          <a:prstGeom prst="rect">
            <a:avLst/>
          </a:prstGeom>
          <a:noFill/>
          <a:ln w="9525">
            <a:noFill/>
            <a:miter lim="800000"/>
            <a:headEnd/>
            <a:tailEnd/>
          </a:ln>
          <a:effectLst/>
        </p:spPr>
        <p:txBody>
          <a:bodyPr>
            <a:spAutoFit/>
          </a:bodyPr>
          <a:lstStyle/>
          <a:p>
            <a:pPr algn="just">
              <a:spcBef>
                <a:spcPct val="50000"/>
              </a:spcBef>
              <a:defRPr/>
            </a:pPr>
            <a:r>
              <a:rPr lang="zh-CN" altLang="en-US" sz="2800" b="1" i="0" dirty="0">
                <a:solidFill>
                  <a:srgbClr val="9900CC"/>
                </a:solidFill>
              </a:rPr>
              <a:t>单色吸收比</a:t>
            </a:r>
            <a:r>
              <a:rPr lang="en-US" altLang="zh-CN" sz="2800" b="1" i="0" dirty="0">
                <a:solidFill>
                  <a:srgbClr val="9900CC"/>
                </a:solidFill>
              </a:rPr>
              <a:t>: </a:t>
            </a:r>
            <a:r>
              <a:rPr lang="zh-CN" altLang="en-US" sz="2800" b="1" i="0" dirty="0">
                <a:solidFill>
                  <a:srgbClr val="009900"/>
                </a:solidFill>
                <a:effectLst>
                  <a:outerShdw blurRad="38100" dist="38100" dir="2700000" algn="tl">
                    <a:srgbClr val="FFFFFF"/>
                  </a:outerShdw>
                </a:effectLst>
              </a:rPr>
              <a:t>当辐射从外界入射到物体表面时，在</a:t>
            </a:r>
            <a:r>
              <a:rPr lang="zh-CN" altLang="en-US" sz="2800" b="1" dirty="0">
                <a:solidFill>
                  <a:srgbClr val="FF0000"/>
                </a:solidFill>
                <a:effectLst>
                  <a:outerShdw blurRad="38100" dist="38100" dir="2700000" algn="tl">
                    <a:srgbClr val="FFFFFF"/>
                  </a:outerShdw>
                </a:effectLst>
                <a:sym typeface="Symbol" pitchFamily="18" charset="2"/>
              </a:rPr>
              <a:t></a:t>
            </a:r>
            <a:r>
              <a:rPr lang="zh-CN" altLang="en-US" sz="2800" b="1" i="0" dirty="0">
                <a:solidFill>
                  <a:srgbClr val="009900"/>
                </a:solidFill>
                <a:effectLst>
                  <a:outerShdw blurRad="38100" dist="38100" dir="2700000" algn="tl">
                    <a:srgbClr val="FFFFFF"/>
                  </a:outerShdw>
                </a:effectLst>
                <a:sym typeface="Symbol" pitchFamily="18" charset="2"/>
              </a:rPr>
              <a:t>到</a:t>
            </a:r>
            <a:r>
              <a:rPr lang="zh-CN" altLang="en-US" sz="2800" b="1" dirty="0">
                <a:solidFill>
                  <a:srgbClr val="FF0000"/>
                </a:solidFill>
                <a:effectLst>
                  <a:outerShdw blurRad="38100" dist="38100" dir="2700000" algn="tl">
                    <a:srgbClr val="FFFFFF"/>
                  </a:outerShdw>
                </a:effectLst>
                <a:sym typeface="Symbol" pitchFamily="18" charset="2"/>
              </a:rPr>
              <a:t></a:t>
            </a:r>
            <a:r>
              <a:rPr lang="en-US" altLang="zh-CN" sz="2800" b="1" i="0" dirty="0">
                <a:solidFill>
                  <a:srgbClr val="FF0000"/>
                </a:solidFill>
                <a:effectLst>
                  <a:outerShdw blurRad="38100" dist="38100" dir="2700000" algn="tl">
                    <a:srgbClr val="FFFFFF"/>
                  </a:outerShdw>
                </a:effectLst>
                <a:sym typeface="Symbol" pitchFamily="18" charset="2"/>
              </a:rPr>
              <a:t>+d</a:t>
            </a:r>
            <a:r>
              <a:rPr lang="en-US" altLang="zh-CN" sz="2800" b="1" dirty="0">
                <a:solidFill>
                  <a:srgbClr val="FF0000"/>
                </a:solidFill>
                <a:effectLst>
                  <a:outerShdw blurRad="38100" dist="38100" dir="2700000" algn="tl">
                    <a:srgbClr val="FFFFFF"/>
                  </a:outerShdw>
                </a:effectLst>
                <a:sym typeface="Symbol" pitchFamily="18" charset="2"/>
              </a:rPr>
              <a:t></a:t>
            </a:r>
            <a:r>
              <a:rPr lang="zh-CN" altLang="en-US" sz="2800" b="1" i="0" dirty="0">
                <a:solidFill>
                  <a:srgbClr val="009900"/>
                </a:solidFill>
                <a:effectLst>
                  <a:outerShdw blurRad="38100" dist="38100" dir="2700000" algn="tl">
                    <a:srgbClr val="FFFFFF"/>
                  </a:outerShdw>
                </a:effectLst>
                <a:sym typeface="Symbol" pitchFamily="18" charset="2"/>
              </a:rPr>
              <a:t>的波段内吸收的能量 </a:t>
            </a:r>
            <a:r>
              <a:rPr lang="en-US" altLang="zh-CN" sz="2800" b="1" dirty="0">
                <a:solidFill>
                  <a:srgbClr val="FF0000"/>
                </a:solidFill>
                <a:effectLst>
                  <a:outerShdw blurRad="38100" dist="38100" dir="2700000" algn="tl">
                    <a:srgbClr val="FFFFFF"/>
                  </a:outerShdw>
                </a:effectLst>
                <a:sym typeface="Symbol" pitchFamily="18" charset="2"/>
              </a:rPr>
              <a:t>E</a:t>
            </a:r>
            <a:r>
              <a:rPr lang="en-US" altLang="zh-CN" sz="2800" b="1" i="0" baseline="-25000" dirty="0">
                <a:solidFill>
                  <a:srgbClr val="FF0000"/>
                </a:solidFill>
                <a:effectLst>
                  <a:outerShdw blurRad="38100" dist="38100" dir="2700000" algn="tl">
                    <a:srgbClr val="FFFFFF"/>
                  </a:outerShdw>
                </a:effectLst>
                <a:sym typeface="Symbol" pitchFamily="18" charset="2"/>
              </a:rPr>
              <a:t></a:t>
            </a:r>
            <a:r>
              <a:rPr lang="zh-CN" altLang="en-US" sz="2800" b="1" i="0" baseline="30000" dirty="0">
                <a:solidFill>
                  <a:srgbClr val="FF0000"/>
                </a:solidFill>
                <a:effectLst>
                  <a:outerShdw blurRad="38100" dist="38100" dir="2700000" algn="tl">
                    <a:srgbClr val="FFFFFF"/>
                  </a:outerShdw>
                </a:effectLst>
                <a:sym typeface="Symbol" pitchFamily="18" charset="2"/>
              </a:rPr>
              <a:t>吸收</a:t>
            </a:r>
            <a:r>
              <a:rPr lang="zh-CN" altLang="en-US" sz="2800" b="1" i="0" dirty="0">
                <a:solidFill>
                  <a:srgbClr val="FF0000"/>
                </a:solidFill>
                <a:effectLst>
                  <a:outerShdw blurRad="38100" dist="38100" dir="2700000" algn="tl">
                    <a:srgbClr val="FFFFFF"/>
                  </a:outerShdw>
                </a:effectLst>
                <a:sym typeface="Symbol" pitchFamily="18" charset="2"/>
              </a:rPr>
              <a:t> </a:t>
            </a:r>
            <a:r>
              <a:rPr lang="en-US" altLang="zh-CN" sz="2800" b="1" i="0" dirty="0">
                <a:solidFill>
                  <a:srgbClr val="FF0000"/>
                </a:solidFill>
                <a:effectLst>
                  <a:outerShdw blurRad="38100" dist="38100" dir="2700000" algn="tl">
                    <a:srgbClr val="FFFFFF"/>
                  </a:outerShdw>
                </a:effectLst>
                <a:sym typeface="Symbol" pitchFamily="18" charset="2"/>
              </a:rPr>
              <a:t>d</a:t>
            </a:r>
            <a:r>
              <a:rPr lang="en-US" altLang="zh-CN" sz="2800" b="1" dirty="0">
                <a:solidFill>
                  <a:srgbClr val="FF0000"/>
                </a:solidFill>
                <a:effectLst>
                  <a:outerShdw blurRad="38100" dist="38100" dir="2700000" algn="tl">
                    <a:srgbClr val="FFFFFF"/>
                  </a:outerShdw>
                </a:effectLst>
                <a:sym typeface="Symbol" pitchFamily="18" charset="2"/>
              </a:rPr>
              <a:t></a:t>
            </a:r>
            <a:r>
              <a:rPr lang="zh-CN" altLang="en-US" sz="2800" b="1" i="0" dirty="0">
                <a:solidFill>
                  <a:srgbClr val="009900"/>
                </a:solidFill>
                <a:effectLst>
                  <a:outerShdw blurRad="38100" dist="38100" dir="2700000" algn="tl">
                    <a:srgbClr val="FFFFFF"/>
                  </a:outerShdw>
                </a:effectLst>
                <a:sym typeface="Symbol" pitchFamily="18" charset="2"/>
              </a:rPr>
              <a:t>与入射的总能量 </a:t>
            </a:r>
            <a:r>
              <a:rPr lang="en-US" altLang="zh-CN" sz="2800" b="1" dirty="0">
                <a:solidFill>
                  <a:srgbClr val="FF0000"/>
                </a:solidFill>
                <a:effectLst>
                  <a:outerShdw blurRad="38100" dist="38100" dir="2700000" algn="tl">
                    <a:srgbClr val="FFFFFF"/>
                  </a:outerShdw>
                </a:effectLst>
                <a:sym typeface="Symbol" pitchFamily="18" charset="2"/>
              </a:rPr>
              <a:t>E</a:t>
            </a:r>
            <a:r>
              <a:rPr lang="en-US" altLang="zh-CN" sz="2800" b="1" baseline="-25000" dirty="0">
                <a:solidFill>
                  <a:srgbClr val="FF0000"/>
                </a:solidFill>
                <a:effectLst>
                  <a:outerShdw blurRad="38100" dist="38100" dir="2700000" algn="tl">
                    <a:srgbClr val="FFFFFF"/>
                  </a:outerShdw>
                </a:effectLst>
                <a:sym typeface="Symbol" pitchFamily="18" charset="2"/>
              </a:rPr>
              <a:t></a:t>
            </a:r>
            <a:r>
              <a:rPr lang="zh-CN" altLang="en-US" sz="2800" b="1" i="0" baseline="30000" dirty="0">
                <a:solidFill>
                  <a:srgbClr val="FF0000"/>
                </a:solidFill>
                <a:effectLst>
                  <a:outerShdw blurRad="38100" dist="38100" dir="2700000" algn="tl">
                    <a:srgbClr val="FFFFFF"/>
                  </a:outerShdw>
                </a:effectLst>
                <a:sym typeface="Symbol" pitchFamily="18" charset="2"/>
              </a:rPr>
              <a:t>入射</a:t>
            </a:r>
            <a:r>
              <a:rPr lang="zh-CN" altLang="en-US" sz="2800" b="1" i="0" dirty="0">
                <a:solidFill>
                  <a:srgbClr val="FF0000"/>
                </a:solidFill>
                <a:effectLst>
                  <a:outerShdw blurRad="38100" dist="38100" dir="2700000" algn="tl">
                    <a:srgbClr val="FFFFFF"/>
                  </a:outerShdw>
                </a:effectLst>
                <a:sym typeface="Symbol" pitchFamily="18" charset="2"/>
              </a:rPr>
              <a:t> </a:t>
            </a:r>
            <a:r>
              <a:rPr lang="en-US" altLang="zh-CN" sz="2800" b="1" i="0" dirty="0">
                <a:solidFill>
                  <a:srgbClr val="FF0000"/>
                </a:solidFill>
                <a:effectLst>
                  <a:outerShdw blurRad="38100" dist="38100" dir="2700000" algn="tl">
                    <a:srgbClr val="FFFFFF"/>
                  </a:outerShdw>
                </a:effectLst>
                <a:sym typeface="Symbol" pitchFamily="18" charset="2"/>
              </a:rPr>
              <a:t>d</a:t>
            </a:r>
            <a:r>
              <a:rPr lang="en-US" altLang="zh-CN" sz="2800" b="1" dirty="0">
                <a:solidFill>
                  <a:srgbClr val="FF0000"/>
                </a:solidFill>
                <a:effectLst>
                  <a:outerShdw blurRad="38100" dist="38100" dir="2700000" algn="tl">
                    <a:srgbClr val="FFFFFF"/>
                  </a:outerShdw>
                </a:effectLst>
                <a:sym typeface="Symbol" pitchFamily="18" charset="2"/>
              </a:rPr>
              <a:t></a:t>
            </a:r>
            <a:r>
              <a:rPr lang="zh-CN" altLang="en-US" sz="2800" b="1" i="0" dirty="0">
                <a:solidFill>
                  <a:srgbClr val="009900"/>
                </a:solidFill>
                <a:effectLst>
                  <a:outerShdw blurRad="38100" dist="38100" dir="2700000" algn="tl">
                    <a:srgbClr val="FFFFFF"/>
                  </a:outerShdw>
                </a:effectLst>
                <a:sym typeface="Symbol" pitchFamily="18" charset="2"/>
              </a:rPr>
              <a:t>之比</a:t>
            </a:r>
            <a:r>
              <a:rPr lang="en-US" altLang="zh-CN" sz="2800" b="1" i="0" dirty="0">
                <a:solidFill>
                  <a:srgbClr val="009900"/>
                </a:solidFill>
                <a:effectLst>
                  <a:outerShdw blurRad="38100" dist="38100" dir="2700000" algn="tl">
                    <a:srgbClr val="FFFFFF"/>
                  </a:outerShdw>
                </a:effectLst>
                <a:sym typeface="Symbol" pitchFamily="18" charset="2"/>
              </a:rPr>
              <a:t>:</a:t>
            </a:r>
          </a:p>
        </p:txBody>
      </p:sp>
      <p:sp>
        <p:nvSpPr>
          <p:cNvPr id="31751" name="Rectangle 7"/>
          <p:cNvSpPr>
            <a:spLocks noChangeArrowheads="1"/>
          </p:cNvSpPr>
          <p:nvPr/>
        </p:nvSpPr>
        <p:spPr bwMode="auto">
          <a:xfrm>
            <a:off x="2209800" y="685801"/>
            <a:ext cx="7727950" cy="954107"/>
          </a:xfrm>
          <a:prstGeom prst="rect">
            <a:avLst/>
          </a:prstGeom>
          <a:noFill/>
          <a:ln w="9525">
            <a:noFill/>
            <a:miter lim="800000"/>
            <a:headEnd/>
            <a:tailEnd/>
          </a:ln>
          <a:effectLst/>
        </p:spPr>
        <p:txBody>
          <a:bodyPr>
            <a:spAutoFit/>
          </a:bodyPr>
          <a:lstStyle/>
          <a:p>
            <a:pPr>
              <a:spcBef>
                <a:spcPct val="50000"/>
              </a:spcBef>
              <a:defRPr/>
            </a:pPr>
            <a:r>
              <a:rPr lang="zh-CN" altLang="en-US" sz="2800" b="1" i="0" dirty="0">
                <a:solidFill>
                  <a:srgbClr val="C00000"/>
                </a:solidFill>
                <a:latin typeface="宋体" pitchFamily="2" charset="-122"/>
              </a:rPr>
              <a:t>吸收比</a:t>
            </a:r>
            <a:r>
              <a:rPr lang="en-US" altLang="zh-CN" sz="2800" b="1" i="0" dirty="0">
                <a:solidFill>
                  <a:srgbClr val="C00000"/>
                </a:solidFill>
                <a:latin typeface="宋体" pitchFamily="2" charset="-122"/>
              </a:rPr>
              <a:t>:</a:t>
            </a:r>
            <a:r>
              <a:rPr lang="en-US" altLang="zh-CN" sz="2800" b="1" i="0" dirty="0">
                <a:solidFill>
                  <a:srgbClr val="C00000"/>
                </a:solidFill>
                <a:effectLst>
                  <a:outerShdw blurRad="38100" dist="38100" dir="2700000" algn="tl">
                    <a:srgbClr val="000000"/>
                  </a:outerShdw>
                </a:effectLst>
                <a:latin typeface="宋体" pitchFamily="2" charset="-122"/>
              </a:rPr>
              <a:t> </a:t>
            </a:r>
            <a:r>
              <a:rPr lang="zh-CN" altLang="en-US" sz="2800" b="1" i="0" dirty="0">
                <a:solidFill>
                  <a:srgbClr val="0000CC"/>
                </a:solidFill>
                <a:effectLst>
                  <a:outerShdw blurRad="38100" dist="38100" dir="2700000" algn="tl">
                    <a:srgbClr val="FFFFFF"/>
                  </a:outerShdw>
                </a:effectLst>
              </a:rPr>
              <a:t>当辐射从外界入射到物体表面时，</a:t>
            </a:r>
            <a:r>
              <a:rPr lang="zh-CN" altLang="en-US" sz="2800" b="1" i="0" dirty="0">
                <a:solidFill>
                  <a:srgbClr val="0000CC"/>
                </a:solidFill>
                <a:effectLst>
                  <a:outerShdw blurRad="38100" dist="38100" dir="2700000" algn="tl">
                    <a:srgbClr val="FFFFFF"/>
                  </a:outerShdw>
                </a:effectLst>
                <a:latin typeface="宋体" pitchFamily="2" charset="-122"/>
                <a:sym typeface="Symbol" pitchFamily="18" charset="2"/>
              </a:rPr>
              <a:t>吸收能量与入射总能量之比</a:t>
            </a:r>
            <a:r>
              <a:rPr lang="en-US" altLang="zh-CN" sz="2800" b="1" i="0" dirty="0">
                <a:solidFill>
                  <a:srgbClr val="0000CC"/>
                </a:solidFill>
                <a:effectLst>
                  <a:outerShdw blurRad="38100" dist="38100" dir="2700000" algn="tl">
                    <a:srgbClr val="FFFFFF"/>
                  </a:outerShdw>
                </a:effectLst>
                <a:latin typeface="宋体" pitchFamily="2" charset="-122"/>
                <a:sym typeface="Symbol" pitchFamily="18" charset="2"/>
              </a:rPr>
              <a:t>:</a:t>
            </a:r>
          </a:p>
        </p:txBody>
      </p:sp>
      <p:sp>
        <p:nvSpPr>
          <p:cNvPr id="31752" name="Rectangle 8"/>
          <p:cNvSpPr>
            <a:spLocks noChangeArrowheads="1"/>
          </p:cNvSpPr>
          <p:nvPr/>
        </p:nvSpPr>
        <p:spPr bwMode="auto">
          <a:xfrm>
            <a:off x="7099301" y="2344738"/>
            <a:ext cx="2506663" cy="488950"/>
          </a:xfrm>
          <a:prstGeom prst="rect">
            <a:avLst/>
          </a:prstGeom>
          <a:noFill/>
          <a:ln w="9525">
            <a:noFill/>
            <a:miter lim="800000"/>
            <a:headEnd/>
            <a:tailEnd/>
          </a:ln>
          <a:effectLst/>
        </p:spPr>
        <p:txBody>
          <a:bodyPr wrap="none">
            <a:spAutoFit/>
          </a:bodyPr>
          <a:lstStyle/>
          <a:p>
            <a:pPr>
              <a:defRPr/>
            </a:pPr>
            <a:r>
              <a:rPr lang="zh-CN" altLang="en-US" b="1" i="0" dirty="0">
                <a:solidFill>
                  <a:srgbClr val="FF00FF"/>
                </a:solidFill>
                <a:effectLst>
                  <a:outerShdw blurRad="38100" dist="38100" dir="2700000" algn="tl">
                    <a:srgbClr val="FFFFFF"/>
                  </a:outerShdw>
                </a:effectLst>
                <a:latin typeface="宋体" pitchFamily="2" charset="-122"/>
                <a:sym typeface="Symbol" pitchFamily="18" charset="2"/>
              </a:rPr>
              <a:t>吸收能力的量度</a:t>
            </a:r>
          </a:p>
        </p:txBody>
      </p:sp>
      <p:graphicFrame>
        <p:nvGraphicFramePr>
          <p:cNvPr id="31753" name="Object 9"/>
          <p:cNvGraphicFramePr>
            <a:graphicFrameLocks noChangeAspect="1"/>
          </p:cNvGraphicFramePr>
          <p:nvPr/>
        </p:nvGraphicFramePr>
        <p:xfrm>
          <a:off x="4000500" y="5105400"/>
          <a:ext cx="2986088" cy="1371600"/>
        </p:xfrm>
        <a:graphic>
          <a:graphicData uri="http://schemas.openxmlformats.org/presentationml/2006/ole">
            <mc:AlternateContent xmlns:mc="http://schemas.openxmlformats.org/markup-compatibility/2006">
              <mc:Choice xmlns:v="urn:schemas-microsoft-com:vml" Requires="v">
                <p:oleObj spid="_x0000_s28560" name="公式" r:id="rId5" imgW="990600" imgH="457200" progId="Equation.3">
                  <p:embed/>
                </p:oleObj>
              </mc:Choice>
              <mc:Fallback>
                <p:oleObj name="公式" r:id="rId5" imgW="990600" imgH="4572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0500" y="5105400"/>
                        <a:ext cx="2986088"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1751"/>
                                        </p:tgtEl>
                                        <p:attrNameLst>
                                          <p:attrName>style.visibility</p:attrName>
                                        </p:attrNameLst>
                                      </p:cBhvr>
                                      <p:to>
                                        <p:strVal val="visible"/>
                                      </p:to>
                                    </p:set>
                                    <p:animEffect transition="in" filter="circle(in)">
                                      <p:cBhvr>
                                        <p:cTn id="7" dur="2000"/>
                                        <p:tgtEl>
                                          <p:spTgt spid="317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1748"/>
                                        </p:tgtEl>
                                        <p:attrNameLst>
                                          <p:attrName>style.visibility</p:attrName>
                                        </p:attrNameLst>
                                      </p:cBhvr>
                                      <p:to>
                                        <p:strVal val="visible"/>
                                      </p:to>
                                    </p:set>
                                    <p:anim calcmode="lin" valueType="num">
                                      <p:cBhvr additive="base">
                                        <p:cTn id="12" dur="500" fill="hold"/>
                                        <p:tgtEl>
                                          <p:spTgt spid="31748"/>
                                        </p:tgtEl>
                                        <p:attrNameLst>
                                          <p:attrName>ppt_x</p:attrName>
                                        </p:attrNameLst>
                                      </p:cBhvr>
                                      <p:tavLst>
                                        <p:tav tm="0">
                                          <p:val>
                                            <p:strVal val="#ppt_x"/>
                                          </p:val>
                                        </p:tav>
                                        <p:tav tm="100000">
                                          <p:val>
                                            <p:strVal val="#ppt_x"/>
                                          </p:val>
                                        </p:tav>
                                      </p:tavLst>
                                    </p:anim>
                                    <p:anim calcmode="lin" valueType="num">
                                      <p:cBhvr additive="base">
                                        <p:cTn id="13"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1752"/>
                                        </p:tgtEl>
                                        <p:attrNameLst>
                                          <p:attrName>style.visibility</p:attrName>
                                        </p:attrNameLst>
                                      </p:cBhvr>
                                      <p:to>
                                        <p:strVal val="visible"/>
                                      </p:to>
                                    </p:set>
                                    <p:animEffect transition="in" filter="wipe(left)">
                                      <p:cBhvr>
                                        <p:cTn id="18" dur="500"/>
                                        <p:tgtEl>
                                          <p:spTgt spid="3175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31750"/>
                                        </p:tgtEl>
                                        <p:attrNameLst>
                                          <p:attrName>style.visibility</p:attrName>
                                        </p:attrNameLst>
                                      </p:cBhvr>
                                      <p:to>
                                        <p:strVal val="visible"/>
                                      </p:to>
                                    </p:set>
                                    <p:anim calcmode="lin" valueType="num">
                                      <p:cBhvr>
                                        <p:cTn id="23" dur="500" fill="hold"/>
                                        <p:tgtEl>
                                          <p:spTgt spid="31750"/>
                                        </p:tgtEl>
                                        <p:attrNameLst>
                                          <p:attrName>ppt_w</p:attrName>
                                        </p:attrNameLst>
                                      </p:cBhvr>
                                      <p:tavLst>
                                        <p:tav tm="0">
                                          <p:val>
                                            <p:fltVal val="0"/>
                                          </p:val>
                                        </p:tav>
                                        <p:tav tm="100000">
                                          <p:val>
                                            <p:strVal val="#ppt_w"/>
                                          </p:val>
                                        </p:tav>
                                      </p:tavLst>
                                    </p:anim>
                                    <p:anim calcmode="lin" valueType="num">
                                      <p:cBhvr>
                                        <p:cTn id="24" dur="500" fill="hold"/>
                                        <p:tgtEl>
                                          <p:spTgt spid="31750"/>
                                        </p:tgtEl>
                                        <p:attrNameLst>
                                          <p:attrName>ppt_h</p:attrName>
                                        </p:attrNameLst>
                                      </p:cBhvr>
                                      <p:tavLst>
                                        <p:tav tm="0">
                                          <p:val>
                                            <p:fltVal val="0"/>
                                          </p:val>
                                        </p:tav>
                                        <p:tav tm="100000">
                                          <p:val>
                                            <p:strVal val="#ppt_h"/>
                                          </p:val>
                                        </p:tav>
                                      </p:tavLst>
                                    </p:anim>
                                    <p:animEffect transition="in" filter="fade">
                                      <p:cBhvr>
                                        <p:cTn id="25" dur="500"/>
                                        <p:tgtEl>
                                          <p:spTgt spid="31750"/>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1753"/>
                                        </p:tgtEl>
                                        <p:attrNameLst>
                                          <p:attrName>style.visibility</p:attrName>
                                        </p:attrNameLst>
                                      </p:cBhvr>
                                      <p:to>
                                        <p:strVal val="visible"/>
                                      </p:to>
                                    </p:set>
                                    <p:animEffect transition="in" filter="fade">
                                      <p:cBhvr>
                                        <p:cTn id="30" dur="1000"/>
                                        <p:tgtEl>
                                          <p:spTgt spid="31753"/>
                                        </p:tgtEl>
                                      </p:cBhvr>
                                    </p:animEffect>
                                    <p:anim calcmode="lin" valueType="num">
                                      <p:cBhvr>
                                        <p:cTn id="31" dur="1000" fill="hold"/>
                                        <p:tgtEl>
                                          <p:spTgt spid="31753"/>
                                        </p:tgtEl>
                                        <p:attrNameLst>
                                          <p:attrName>ppt_x</p:attrName>
                                        </p:attrNameLst>
                                      </p:cBhvr>
                                      <p:tavLst>
                                        <p:tav tm="0">
                                          <p:val>
                                            <p:strVal val="#ppt_x"/>
                                          </p:val>
                                        </p:tav>
                                        <p:tav tm="100000">
                                          <p:val>
                                            <p:strVal val="#ppt_x"/>
                                          </p:val>
                                        </p:tav>
                                      </p:tavLst>
                                    </p:anim>
                                    <p:anim calcmode="lin" valueType="num">
                                      <p:cBhvr>
                                        <p:cTn id="32" dur="1000" fill="hold"/>
                                        <p:tgtEl>
                                          <p:spTgt spid="317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p:bldP spid="31751" grpId="0"/>
      <p:bldP spid="3175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351585" y="373424"/>
            <a:ext cx="3425825" cy="646113"/>
          </a:xfrm>
          <a:prstGeom prst="rect">
            <a:avLst/>
          </a:prstGeom>
          <a:noFill/>
          <a:ln w="9525">
            <a:noFill/>
            <a:miter lim="800000"/>
            <a:headEnd/>
            <a:tailEnd/>
          </a:ln>
          <a:effectLst/>
        </p:spPr>
        <p:txBody>
          <a:bodyPr wrap="none">
            <a:spAutoFit/>
          </a:bodyPr>
          <a:lstStyle/>
          <a:p>
            <a:pPr>
              <a:defRPr/>
            </a:pPr>
            <a:r>
              <a:rPr lang="en-US" altLang="zh-CN" sz="3600" b="1" i="0" dirty="0">
                <a:solidFill>
                  <a:srgbClr val="C00000"/>
                </a:solidFill>
              </a:rPr>
              <a:t>2. </a:t>
            </a:r>
            <a:r>
              <a:rPr lang="zh-CN" altLang="en-US" sz="3600" b="1" i="0" dirty="0">
                <a:solidFill>
                  <a:srgbClr val="C00000"/>
                </a:solidFill>
                <a:effectLst>
                  <a:outerShdw blurRad="38100" dist="38100" dir="2700000" algn="tl">
                    <a:srgbClr val="FFFFFF"/>
                  </a:outerShdw>
                </a:effectLst>
                <a:latin typeface="宋体" pitchFamily="2" charset="-122"/>
              </a:rPr>
              <a:t>基尔霍夫定律</a:t>
            </a:r>
          </a:p>
        </p:txBody>
      </p:sp>
      <p:grpSp>
        <p:nvGrpSpPr>
          <p:cNvPr id="16" name="Group 7"/>
          <p:cNvGrpSpPr>
            <a:grpSpLocks/>
          </p:cNvGrpSpPr>
          <p:nvPr/>
        </p:nvGrpSpPr>
        <p:grpSpPr bwMode="auto">
          <a:xfrm>
            <a:off x="9220200" y="1152526"/>
            <a:ext cx="914400" cy="828675"/>
            <a:chOff x="4896" y="336"/>
            <a:chExt cx="576" cy="522"/>
          </a:xfrm>
        </p:grpSpPr>
        <p:sp>
          <p:nvSpPr>
            <p:cNvPr id="17" name="Freeform 8"/>
            <p:cNvSpPr>
              <a:spLocks/>
            </p:cNvSpPr>
            <p:nvPr/>
          </p:nvSpPr>
          <p:spPr bwMode="auto">
            <a:xfrm>
              <a:off x="4896" y="336"/>
              <a:ext cx="576" cy="522"/>
            </a:xfrm>
            <a:custGeom>
              <a:avLst/>
              <a:gdLst>
                <a:gd name="T0" fmla="*/ 0 w 725"/>
                <a:gd name="T1" fmla="*/ 231 h 618"/>
                <a:gd name="T2" fmla="*/ 53 w 725"/>
                <a:gd name="T3" fmla="*/ 334 h 618"/>
                <a:gd name="T4" fmla="*/ 106 w 725"/>
                <a:gd name="T5" fmla="*/ 390 h 618"/>
                <a:gd name="T6" fmla="*/ 177 w 725"/>
                <a:gd name="T7" fmla="*/ 410 h 618"/>
                <a:gd name="T8" fmla="*/ 283 w 725"/>
                <a:gd name="T9" fmla="*/ 522 h 618"/>
                <a:gd name="T10" fmla="*/ 292 w 725"/>
                <a:gd name="T11" fmla="*/ 390 h 618"/>
                <a:gd name="T12" fmla="*/ 238 w 725"/>
                <a:gd name="T13" fmla="*/ 334 h 618"/>
                <a:gd name="T14" fmla="*/ 309 w 725"/>
                <a:gd name="T15" fmla="*/ 203 h 618"/>
                <a:gd name="T16" fmla="*/ 247 w 725"/>
                <a:gd name="T17" fmla="*/ 62 h 618"/>
                <a:gd name="T18" fmla="*/ 62 w 725"/>
                <a:gd name="T19" fmla="*/ 100 h 618"/>
                <a:gd name="T20" fmla="*/ 0 w 725"/>
                <a:gd name="T21" fmla="*/ 231 h 6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25" h="618">
                  <a:moveTo>
                    <a:pt x="0" y="273"/>
                  </a:moveTo>
                  <a:cubicBezTo>
                    <a:pt x="9" y="340"/>
                    <a:pt x="2" y="374"/>
                    <a:pt x="67" y="396"/>
                  </a:cubicBezTo>
                  <a:cubicBezTo>
                    <a:pt x="89" y="418"/>
                    <a:pt x="107" y="446"/>
                    <a:pt x="134" y="462"/>
                  </a:cubicBezTo>
                  <a:cubicBezTo>
                    <a:pt x="161" y="477"/>
                    <a:pt x="198" y="467"/>
                    <a:pt x="223" y="485"/>
                  </a:cubicBezTo>
                  <a:cubicBezTo>
                    <a:pt x="274" y="521"/>
                    <a:pt x="356" y="618"/>
                    <a:pt x="356" y="618"/>
                  </a:cubicBezTo>
                  <a:cubicBezTo>
                    <a:pt x="416" y="578"/>
                    <a:pt x="415" y="516"/>
                    <a:pt x="367" y="462"/>
                  </a:cubicBezTo>
                  <a:cubicBezTo>
                    <a:pt x="346" y="439"/>
                    <a:pt x="300" y="396"/>
                    <a:pt x="300" y="396"/>
                  </a:cubicBezTo>
                  <a:cubicBezTo>
                    <a:pt x="326" y="295"/>
                    <a:pt x="306" y="310"/>
                    <a:pt x="389" y="240"/>
                  </a:cubicBezTo>
                  <a:cubicBezTo>
                    <a:pt x="671" y="0"/>
                    <a:pt x="725" y="58"/>
                    <a:pt x="311" y="73"/>
                  </a:cubicBezTo>
                  <a:cubicBezTo>
                    <a:pt x="100" y="109"/>
                    <a:pt x="175" y="86"/>
                    <a:pt x="78" y="118"/>
                  </a:cubicBezTo>
                  <a:cubicBezTo>
                    <a:pt x="70" y="216"/>
                    <a:pt x="97" y="273"/>
                    <a:pt x="0" y="273"/>
                  </a:cubicBezTo>
                  <a:close/>
                </a:path>
              </a:pathLst>
            </a:custGeom>
            <a:solidFill>
              <a:srgbClr val="FFFF00"/>
            </a:solidFill>
            <a:ln w="19050" cap="flat" cmpd="sng">
              <a:solidFill>
                <a:srgbClr val="000000"/>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endParaRPr kumimoji="0" lang="zh-CN" altLang="en-US" sz="2400" i="0" kern="0">
                <a:solidFill>
                  <a:srgbClr val="000000"/>
                </a:solidFill>
              </a:endParaRPr>
            </a:p>
          </p:txBody>
        </p:sp>
        <p:graphicFrame>
          <p:nvGraphicFramePr>
            <p:cNvPr id="18" name="Object 9"/>
            <p:cNvGraphicFramePr>
              <a:graphicFrameLocks noChangeAspect="1"/>
            </p:cNvGraphicFramePr>
            <p:nvPr/>
          </p:nvGraphicFramePr>
          <p:xfrm>
            <a:off x="4944" y="432"/>
            <a:ext cx="238" cy="290"/>
          </p:xfrm>
          <a:graphic>
            <a:graphicData uri="http://schemas.openxmlformats.org/presentationml/2006/ole">
              <mc:AlternateContent xmlns:mc="http://schemas.openxmlformats.org/markup-compatibility/2006">
                <mc:Choice xmlns:v="urn:schemas-microsoft-com:vml" Requires="v">
                  <p:oleObj spid="_x0000_s291218" name="公式" r:id="rId3" imgW="177569" imgH="215619" progId="Equation.3">
                    <p:embed/>
                  </p:oleObj>
                </mc:Choice>
                <mc:Fallback>
                  <p:oleObj name="公式" r:id="rId3" imgW="177569"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4" y="432"/>
                          <a:ext cx="238" cy="29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 name="Group 10"/>
          <p:cNvGrpSpPr>
            <a:grpSpLocks/>
          </p:cNvGrpSpPr>
          <p:nvPr/>
        </p:nvGrpSpPr>
        <p:grpSpPr bwMode="auto">
          <a:xfrm>
            <a:off x="8991600" y="533401"/>
            <a:ext cx="685800" cy="512763"/>
            <a:chOff x="3936" y="576"/>
            <a:chExt cx="432" cy="323"/>
          </a:xfrm>
        </p:grpSpPr>
        <p:sp>
          <p:nvSpPr>
            <p:cNvPr id="20" name="Freeform 11"/>
            <p:cNvSpPr>
              <a:spLocks/>
            </p:cNvSpPr>
            <p:nvPr/>
          </p:nvSpPr>
          <p:spPr bwMode="auto">
            <a:xfrm>
              <a:off x="3936" y="576"/>
              <a:ext cx="432" cy="323"/>
            </a:xfrm>
            <a:custGeom>
              <a:avLst/>
              <a:gdLst>
                <a:gd name="T0" fmla="*/ 20 w 524"/>
                <a:gd name="T1" fmla="*/ 31 h 467"/>
                <a:gd name="T2" fmla="*/ 102 w 524"/>
                <a:gd name="T3" fmla="*/ 215 h 467"/>
                <a:gd name="T4" fmla="*/ 120 w 524"/>
                <a:gd name="T5" fmla="*/ 277 h 467"/>
                <a:gd name="T6" fmla="*/ 258 w 524"/>
                <a:gd name="T7" fmla="*/ 323 h 467"/>
                <a:gd name="T8" fmla="*/ 294 w 524"/>
                <a:gd name="T9" fmla="*/ 246 h 467"/>
                <a:gd name="T10" fmla="*/ 414 w 524"/>
                <a:gd name="T11" fmla="*/ 261 h 467"/>
                <a:gd name="T12" fmla="*/ 432 w 524"/>
                <a:gd name="T13" fmla="*/ 185 h 467"/>
                <a:gd name="T14" fmla="*/ 414 w 524"/>
                <a:gd name="T15" fmla="*/ 77 h 467"/>
                <a:gd name="T16" fmla="*/ 386 w 524"/>
                <a:gd name="T17" fmla="*/ 0 h 467"/>
                <a:gd name="T18" fmla="*/ 20 w 524"/>
                <a:gd name="T19" fmla="*/ 31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4" h="467">
                  <a:moveTo>
                    <a:pt x="24" y="45"/>
                  </a:moveTo>
                  <a:cubicBezTo>
                    <a:pt x="97" y="441"/>
                    <a:pt x="0" y="64"/>
                    <a:pt x="124" y="311"/>
                  </a:cubicBezTo>
                  <a:cubicBezTo>
                    <a:pt x="138" y="338"/>
                    <a:pt x="130" y="374"/>
                    <a:pt x="146" y="400"/>
                  </a:cubicBezTo>
                  <a:cubicBezTo>
                    <a:pt x="162" y="427"/>
                    <a:pt x="278" y="456"/>
                    <a:pt x="313" y="467"/>
                  </a:cubicBezTo>
                  <a:cubicBezTo>
                    <a:pt x="337" y="431"/>
                    <a:pt x="343" y="397"/>
                    <a:pt x="357" y="356"/>
                  </a:cubicBezTo>
                  <a:cubicBezTo>
                    <a:pt x="422" y="381"/>
                    <a:pt x="434" y="391"/>
                    <a:pt x="502" y="378"/>
                  </a:cubicBezTo>
                  <a:cubicBezTo>
                    <a:pt x="508" y="341"/>
                    <a:pt x="524" y="305"/>
                    <a:pt x="524" y="267"/>
                  </a:cubicBezTo>
                  <a:cubicBezTo>
                    <a:pt x="524" y="235"/>
                    <a:pt x="507" y="147"/>
                    <a:pt x="502" y="111"/>
                  </a:cubicBezTo>
                  <a:cubicBezTo>
                    <a:pt x="487" y="11"/>
                    <a:pt x="511" y="45"/>
                    <a:pt x="468" y="0"/>
                  </a:cubicBezTo>
                  <a:cubicBezTo>
                    <a:pt x="313" y="10"/>
                    <a:pt x="181" y="45"/>
                    <a:pt x="24" y="45"/>
                  </a:cubicBezTo>
                  <a:close/>
                </a:path>
              </a:pathLst>
            </a:custGeom>
            <a:solidFill>
              <a:srgbClr val="00FFFF"/>
            </a:solidFill>
            <a:ln w="19050" cap="flat" cmpd="sng">
              <a:solidFill>
                <a:srgbClr val="000000"/>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endParaRPr kumimoji="0" lang="zh-CN" altLang="en-US" sz="2400" i="0" kern="0">
                <a:solidFill>
                  <a:srgbClr val="000000"/>
                </a:solidFill>
              </a:endParaRPr>
            </a:p>
          </p:txBody>
        </p:sp>
        <p:graphicFrame>
          <p:nvGraphicFramePr>
            <p:cNvPr id="21" name="Object 12"/>
            <p:cNvGraphicFramePr>
              <a:graphicFrameLocks noChangeAspect="1"/>
            </p:cNvGraphicFramePr>
            <p:nvPr/>
          </p:nvGraphicFramePr>
          <p:xfrm>
            <a:off x="4032" y="576"/>
            <a:ext cx="258" cy="290"/>
          </p:xfrm>
          <a:graphic>
            <a:graphicData uri="http://schemas.openxmlformats.org/presentationml/2006/ole">
              <mc:AlternateContent xmlns:mc="http://schemas.openxmlformats.org/markup-compatibility/2006">
                <mc:Choice xmlns:v="urn:schemas-microsoft-com:vml" Requires="v">
                  <p:oleObj spid="_x0000_s291219" name="公式" r:id="rId5" imgW="190335" imgH="215713" progId="Equation.3">
                    <p:embed/>
                  </p:oleObj>
                </mc:Choice>
                <mc:Fallback>
                  <p:oleObj name="公式" r:id="rId5" imgW="190335" imgH="2157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2" y="576"/>
                          <a:ext cx="258" cy="29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 name="Oval 16"/>
          <p:cNvSpPr>
            <a:spLocks noChangeArrowheads="1"/>
          </p:cNvSpPr>
          <p:nvPr/>
        </p:nvSpPr>
        <p:spPr bwMode="auto">
          <a:xfrm>
            <a:off x="8534400" y="304800"/>
            <a:ext cx="1905000" cy="2057400"/>
          </a:xfrm>
          <a:prstGeom prst="ellipse">
            <a:avLst/>
          </a:prstGeom>
          <a:noFill/>
          <a:ln w="19050">
            <a:solidFill>
              <a:srgbClr val="000000"/>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auto">
              <a:spcBef>
                <a:spcPts val="0"/>
              </a:spcBef>
              <a:spcAft>
                <a:spcPts val="0"/>
              </a:spcAft>
              <a:defRPr/>
            </a:pPr>
            <a:endParaRPr lang="zh-CN" altLang="en-US" i="0" kern="0">
              <a:solidFill>
                <a:srgbClr val="000000"/>
              </a:solidFill>
            </a:endParaRPr>
          </a:p>
        </p:txBody>
      </p:sp>
      <p:sp>
        <p:nvSpPr>
          <p:cNvPr id="23" name="Text Box 18"/>
          <p:cNvSpPr txBox="1">
            <a:spLocks noChangeArrowheads="1"/>
          </p:cNvSpPr>
          <p:nvPr/>
        </p:nvSpPr>
        <p:spPr bwMode="auto">
          <a:xfrm>
            <a:off x="1295400" y="1391106"/>
            <a:ext cx="69342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auto">
              <a:spcBef>
                <a:spcPts val="0"/>
              </a:spcBef>
              <a:spcAft>
                <a:spcPts val="0"/>
              </a:spcAft>
              <a:defRPr/>
            </a:pPr>
            <a:r>
              <a:rPr lang="en-US" altLang="zh-CN" sz="2800" b="1" i="0" kern="0" dirty="0">
                <a:solidFill>
                  <a:srgbClr val="9900CC"/>
                </a:solidFill>
              </a:rPr>
              <a:t>      </a:t>
            </a:r>
            <a:r>
              <a:rPr lang="zh-CN" altLang="en-US" sz="2800" b="1" i="0" kern="0" dirty="0">
                <a:solidFill>
                  <a:srgbClr val="9900CC"/>
                </a:solidFill>
              </a:rPr>
              <a:t>若干个个不同的物体置于一绝热恒温体内，经过热辐射交换能量，达到热平衡态。</a:t>
            </a:r>
          </a:p>
        </p:txBody>
      </p:sp>
      <p:sp>
        <p:nvSpPr>
          <p:cNvPr id="24" name="Text Box 19"/>
          <p:cNvSpPr txBox="1">
            <a:spLocks noChangeArrowheads="1"/>
          </p:cNvSpPr>
          <p:nvPr/>
        </p:nvSpPr>
        <p:spPr bwMode="auto">
          <a:xfrm>
            <a:off x="1774825" y="4111625"/>
            <a:ext cx="8664576"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auto">
              <a:lnSpc>
                <a:spcPct val="90000"/>
              </a:lnSpc>
              <a:spcBef>
                <a:spcPts val="0"/>
              </a:spcBef>
              <a:spcAft>
                <a:spcPts val="0"/>
              </a:spcAft>
              <a:defRPr/>
            </a:pPr>
            <a:r>
              <a:rPr lang="en-US" altLang="zh-CN" sz="2800" b="1" i="0" kern="0" dirty="0">
                <a:solidFill>
                  <a:srgbClr val="3333CC"/>
                </a:solidFill>
              </a:rPr>
              <a:t>       </a:t>
            </a:r>
            <a:r>
              <a:rPr lang="zh-CN" altLang="en-US" sz="2800" b="1" i="0" kern="0" dirty="0">
                <a:solidFill>
                  <a:srgbClr val="3333CC"/>
                </a:solidFill>
              </a:rPr>
              <a:t>但不同物体的辐出度是不同的。要维持平衡热辐射，只有辐射能量较多的物体吸收能量也多，反之亦然。</a:t>
            </a:r>
          </a:p>
        </p:txBody>
      </p:sp>
      <p:sp>
        <p:nvSpPr>
          <p:cNvPr id="25" name="Text Box 20"/>
          <p:cNvSpPr txBox="1">
            <a:spLocks noChangeArrowheads="1"/>
          </p:cNvSpPr>
          <p:nvPr/>
        </p:nvSpPr>
        <p:spPr bwMode="auto">
          <a:xfrm>
            <a:off x="1774825" y="2716783"/>
            <a:ext cx="6934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auto">
              <a:spcBef>
                <a:spcPts val="0"/>
              </a:spcBef>
              <a:spcAft>
                <a:spcPts val="0"/>
              </a:spcAft>
              <a:defRPr/>
            </a:pPr>
            <a:r>
              <a:rPr lang="en-US" altLang="zh-CN" sz="2800" b="1" i="0" kern="0" dirty="0">
                <a:solidFill>
                  <a:srgbClr val="009900"/>
                </a:solidFill>
              </a:rPr>
              <a:t>        </a:t>
            </a:r>
            <a:r>
              <a:rPr lang="zh-CN" altLang="en-US" sz="2800" b="1" i="0" kern="0" dirty="0">
                <a:solidFill>
                  <a:srgbClr val="009900"/>
                </a:solidFill>
              </a:rPr>
              <a:t>要维持温度不变，则物体吸收的辐射能必须等于辐射出去的能量。</a:t>
            </a:r>
          </a:p>
        </p:txBody>
      </p:sp>
      <p:sp>
        <p:nvSpPr>
          <p:cNvPr id="26" name="Text Box 21"/>
          <p:cNvSpPr txBox="1">
            <a:spLocks noChangeArrowheads="1"/>
          </p:cNvSpPr>
          <p:nvPr/>
        </p:nvSpPr>
        <p:spPr bwMode="auto">
          <a:xfrm>
            <a:off x="1736378" y="5559426"/>
            <a:ext cx="86868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auto">
              <a:lnSpc>
                <a:spcPct val="90000"/>
              </a:lnSpc>
              <a:spcBef>
                <a:spcPts val="0"/>
              </a:spcBef>
              <a:spcAft>
                <a:spcPts val="0"/>
              </a:spcAft>
              <a:defRPr/>
            </a:pPr>
            <a:r>
              <a:rPr lang="en-US" altLang="zh-CN" sz="2800" b="1" i="0" kern="0" dirty="0">
                <a:solidFill>
                  <a:srgbClr val="FF00FF"/>
                </a:solidFill>
                <a:latin typeface="Century Schoolbook" panose="02040604050505020304" pitchFamily="18" charset="0"/>
              </a:rPr>
              <a:t>        </a:t>
            </a:r>
            <a:r>
              <a:rPr lang="zh-CN" altLang="en-US" sz="2800" b="1" i="0" kern="0" dirty="0">
                <a:solidFill>
                  <a:srgbClr val="FF00FF"/>
                </a:solidFill>
                <a:latin typeface="Century Schoolbook" panose="02040604050505020304" pitchFamily="18" charset="0"/>
              </a:rPr>
              <a:t>辐出度较大的物体，其吸收本领一定也较大；辐出度较小的物体，其吸收本领也一定较小。</a:t>
            </a:r>
            <a:endParaRPr lang="zh-CN" altLang="en-US" sz="2800" b="1" i="0" kern="0" dirty="0">
              <a:solidFill>
                <a:srgbClr val="FF00FF"/>
              </a:solidFill>
            </a:endParaRPr>
          </a:p>
        </p:txBody>
      </p:sp>
    </p:spTree>
    <p:extLst>
      <p:ext uri="{BB962C8B-B14F-4D97-AF65-F5344CB8AC3E}">
        <p14:creationId xmlns:p14="http://schemas.microsoft.com/office/powerpoint/2010/main" val="398793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3" presetClass="entr" presetSubtype="272"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strVal val="2/3*#ppt_w"/>
                                          </p:val>
                                        </p:tav>
                                        <p:tav tm="100000">
                                          <p:val>
                                            <p:strVal val="#ppt_w"/>
                                          </p:val>
                                        </p:tav>
                                      </p:tavLst>
                                    </p:anim>
                                    <p:anim calcmode="lin" valueType="num">
                                      <p:cBhvr>
                                        <p:cTn id="22" dur="500" fill="hold"/>
                                        <p:tgtEl>
                                          <p:spTgt spid="22"/>
                                        </p:tgtEl>
                                        <p:attrNameLst>
                                          <p:attrName>ppt_h</p:attrName>
                                        </p:attrNameLst>
                                      </p:cBhvr>
                                      <p:tavLst>
                                        <p:tav tm="0">
                                          <p:val>
                                            <p:strVal val="2/3*#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strips(downRight)">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strips(downRigh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strips(downRight)">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p:cTn id="42" dur="500" fill="hold"/>
                                        <p:tgtEl>
                                          <p:spTgt spid="26"/>
                                        </p:tgtEl>
                                        <p:attrNameLst>
                                          <p:attrName>ppt_w</p:attrName>
                                        </p:attrNameLst>
                                      </p:cBhvr>
                                      <p:tavLst>
                                        <p:tav tm="0">
                                          <p:val>
                                            <p:fltVal val="0"/>
                                          </p:val>
                                        </p:tav>
                                        <p:tav tm="100000">
                                          <p:val>
                                            <p:strVal val="#ppt_w"/>
                                          </p:val>
                                        </p:tav>
                                      </p:tavLst>
                                    </p:anim>
                                    <p:anim calcmode="lin" valueType="num">
                                      <p:cBhvr>
                                        <p:cTn id="43" dur="500" fill="hold"/>
                                        <p:tgtEl>
                                          <p:spTgt spid="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animBg="1"/>
      <p:bldP spid="23" grpId="0" autoUpdateAnimBg="0"/>
      <p:bldP spid="24" grpId="0" autoUpdateAnimBg="0"/>
      <p:bldP spid="25" grpId="0" autoUpdateAnimBg="0"/>
      <p:bldP spid="2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4"/>
          <p:cNvGraphicFramePr>
            <a:graphicFrameLocks noChangeAspect="1"/>
          </p:cNvGraphicFramePr>
          <p:nvPr/>
        </p:nvGraphicFramePr>
        <p:xfrm>
          <a:off x="2411414" y="3230563"/>
          <a:ext cx="3163887" cy="1035050"/>
        </p:xfrm>
        <a:graphic>
          <a:graphicData uri="http://schemas.openxmlformats.org/presentationml/2006/ole">
            <mc:AlternateContent xmlns:mc="http://schemas.openxmlformats.org/markup-compatibility/2006">
              <mc:Choice xmlns:v="urn:schemas-microsoft-com:vml" Requires="v">
                <p:oleObj spid="_x0000_s292042" name="Equation" r:id="rId3" imgW="1282700" imgH="419100" progId="Equation.3">
                  <p:embed/>
                </p:oleObj>
              </mc:Choice>
              <mc:Fallback>
                <p:oleObj name="Equation" r:id="rId3" imgW="12827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4" y="3230563"/>
                        <a:ext cx="3163887" cy="10350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5"/>
          <p:cNvSpPr txBox="1">
            <a:spLocks noChangeArrowheads="1"/>
          </p:cNvSpPr>
          <p:nvPr/>
        </p:nvSpPr>
        <p:spPr bwMode="auto">
          <a:xfrm>
            <a:off x="1558925" y="981075"/>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auto">
              <a:spcBef>
                <a:spcPts val="0"/>
              </a:spcBef>
              <a:spcAft>
                <a:spcPts val="0"/>
              </a:spcAft>
              <a:defRPr/>
            </a:pPr>
            <a:r>
              <a:rPr lang="en-US" altLang="zh-CN" sz="2800" b="1" i="0" kern="0">
                <a:solidFill>
                  <a:srgbClr val="3333CC"/>
                </a:solidFill>
              </a:rPr>
              <a:t>       </a:t>
            </a:r>
            <a:r>
              <a:rPr lang="zh-CN" altLang="en-US" sz="2800" b="1" i="0" kern="0">
                <a:solidFill>
                  <a:srgbClr val="3333CC"/>
                </a:solidFill>
              </a:rPr>
              <a:t>在热平衡下，任何物体的</a:t>
            </a:r>
            <a:r>
              <a:rPr lang="zh-CN" altLang="en-US" sz="2800" b="1" i="0" kern="0">
                <a:solidFill>
                  <a:srgbClr val="FF00FF"/>
                </a:solidFill>
              </a:rPr>
              <a:t>单色辐出度</a:t>
            </a:r>
            <a:r>
              <a:rPr lang="zh-CN" altLang="en-US" sz="2800" b="1" i="0" kern="0">
                <a:solidFill>
                  <a:srgbClr val="3333CC"/>
                </a:solidFill>
              </a:rPr>
              <a:t>与</a:t>
            </a:r>
            <a:r>
              <a:rPr lang="zh-CN" altLang="en-US" sz="2800" b="1" i="0" kern="0">
                <a:solidFill>
                  <a:srgbClr val="FF00FF"/>
                </a:solidFill>
              </a:rPr>
              <a:t>单色吸收比</a:t>
            </a:r>
            <a:r>
              <a:rPr lang="zh-CN" altLang="en-US" sz="2800" b="1" i="0" kern="0">
                <a:solidFill>
                  <a:srgbClr val="3333CC"/>
                </a:solidFill>
              </a:rPr>
              <a:t>的比值与物体的性质无关，对于所有物体，这个比值是波长和温度的普适函数。</a:t>
            </a:r>
          </a:p>
        </p:txBody>
      </p:sp>
      <p:sp>
        <p:nvSpPr>
          <p:cNvPr id="9" name="AutoShape 6"/>
          <p:cNvSpPr>
            <a:spLocks noChangeArrowheads="1"/>
          </p:cNvSpPr>
          <p:nvPr/>
        </p:nvSpPr>
        <p:spPr bwMode="auto">
          <a:xfrm rot="16200000" flipH="1" flipV="1">
            <a:off x="1947070" y="3317082"/>
            <a:ext cx="623887" cy="457200"/>
          </a:xfrm>
          <a:custGeom>
            <a:avLst/>
            <a:gdLst>
              <a:gd name="T0" fmla="*/ 492928 w 21600"/>
              <a:gd name="T1" fmla="*/ 0 h 21600"/>
              <a:gd name="T2" fmla="*/ 361941 w 21600"/>
              <a:gd name="T3" fmla="*/ 179070 h 21600"/>
              <a:gd name="T4" fmla="*/ 0 w 21600"/>
              <a:gd name="T5" fmla="*/ 399902 h 21600"/>
              <a:gd name="T6" fmla="*/ 281789 w 21600"/>
              <a:gd name="T7" fmla="*/ 457200 h 21600"/>
              <a:gd name="T8" fmla="*/ 563549 w 21600"/>
              <a:gd name="T9" fmla="*/ 327724 h 21600"/>
              <a:gd name="T10" fmla="*/ 623887 w 21600"/>
              <a:gd name="T11" fmla="*/ 179070 h 21600"/>
              <a:gd name="T12" fmla="*/ 17694720 60000 65536"/>
              <a:gd name="T13" fmla="*/ 11796480 60000 65536"/>
              <a:gd name="T14" fmla="*/ 11796480 60000 65536"/>
              <a:gd name="T15" fmla="*/ 5898240 60000 65536"/>
              <a:gd name="T16" fmla="*/ 0 60000 65536"/>
              <a:gd name="T17" fmla="*/ 0 60000 65536"/>
              <a:gd name="T18" fmla="*/ 0 w 21600"/>
              <a:gd name="T19" fmla="*/ 16185 h 21600"/>
              <a:gd name="T20" fmla="*/ 1951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066" y="0"/>
                </a:moveTo>
                <a:lnTo>
                  <a:pt x="12531" y="8460"/>
                </a:lnTo>
                <a:lnTo>
                  <a:pt x="14620" y="8460"/>
                </a:lnTo>
                <a:lnTo>
                  <a:pt x="14620" y="16185"/>
                </a:lnTo>
                <a:lnTo>
                  <a:pt x="0" y="16185"/>
                </a:lnTo>
                <a:lnTo>
                  <a:pt x="0" y="21600"/>
                </a:lnTo>
                <a:lnTo>
                  <a:pt x="19511" y="21600"/>
                </a:lnTo>
                <a:lnTo>
                  <a:pt x="19511" y="8460"/>
                </a:lnTo>
                <a:lnTo>
                  <a:pt x="21600" y="8460"/>
                </a:lnTo>
                <a:lnTo>
                  <a:pt x="17066" y="0"/>
                </a:lnTo>
                <a:close/>
              </a:path>
            </a:pathLst>
          </a:cu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endParaRPr kumimoji="0" lang="zh-CN" altLang="en-US" sz="2400" i="0" kern="0">
              <a:solidFill>
                <a:srgbClr val="000000"/>
              </a:solidFill>
            </a:endParaRPr>
          </a:p>
        </p:txBody>
      </p:sp>
      <p:sp>
        <p:nvSpPr>
          <p:cNvPr id="10" name="Text Box 7"/>
          <p:cNvSpPr txBox="1">
            <a:spLocks noChangeArrowheads="1"/>
          </p:cNvSpPr>
          <p:nvPr/>
        </p:nvSpPr>
        <p:spPr bwMode="auto">
          <a:xfrm>
            <a:off x="5611813" y="3462338"/>
            <a:ext cx="487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i="0">
                <a:solidFill>
                  <a:srgbClr val="FF00FF"/>
                </a:solidFill>
                <a:latin typeface="Century Schoolbook" panose="02040604050505020304" pitchFamily="18" charset="0"/>
              </a:rPr>
              <a:t>好的吸收体也是好的辐射体。</a:t>
            </a:r>
          </a:p>
        </p:txBody>
      </p:sp>
      <p:sp>
        <p:nvSpPr>
          <p:cNvPr id="11" name="AutoShape 8"/>
          <p:cNvSpPr>
            <a:spLocks noChangeArrowheads="1"/>
          </p:cNvSpPr>
          <p:nvPr/>
        </p:nvSpPr>
        <p:spPr bwMode="auto">
          <a:xfrm>
            <a:off x="6602413" y="2852738"/>
            <a:ext cx="2133600" cy="533400"/>
          </a:xfrm>
          <a:prstGeom prst="cloudCallout">
            <a:avLst>
              <a:gd name="adj1" fmla="val -102606"/>
              <a:gd name="adj2" fmla="val 76486"/>
            </a:avLst>
          </a:prstGeom>
          <a:solidFill>
            <a:srgbClr val="FFFFCC"/>
          </a:solidFill>
          <a:ln w="28575">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auto">
              <a:spcBef>
                <a:spcPts val="0"/>
              </a:spcBef>
              <a:spcAft>
                <a:spcPts val="0"/>
              </a:spcAft>
              <a:defRPr/>
            </a:pPr>
            <a:r>
              <a:rPr lang="zh-CN" altLang="en-US" sz="2000" b="1" i="0" kern="0">
                <a:solidFill>
                  <a:srgbClr val="000000"/>
                </a:solidFill>
              </a:rPr>
              <a:t>基尔霍夫定律</a:t>
            </a:r>
            <a:endParaRPr lang="zh-CN" altLang="en-US" sz="2800" b="1" i="0" kern="0">
              <a:solidFill>
                <a:srgbClr val="000000"/>
              </a:solidFill>
            </a:endParaRPr>
          </a:p>
        </p:txBody>
      </p:sp>
    </p:spTree>
    <p:extLst>
      <p:ext uri="{BB962C8B-B14F-4D97-AF65-F5344CB8AC3E}">
        <p14:creationId xmlns:p14="http://schemas.microsoft.com/office/powerpoint/2010/main" val="112953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trips(upRigh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nimBg="1"/>
      <p:bldP spid="10" grpId="0" autoUpdateAnimBg="0"/>
      <p:bldP spid="11"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166938" y="1785939"/>
            <a:ext cx="7745486" cy="523862"/>
          </a:xfrm>
          <a:prstGeom prst="rect">
            <a:avLst/>
          </a:prstGeom>
          <a:noFill/>
          <a:ln w="9525">
            <a:noFill/>
            <a:miter lim="800000"/>
            <a:headEnd/>
            <a:tailEnd/>
          </a:ln>
          <a:effectLst/>
        </p:spPr>
        <p:txBody>
          <a:bodyPr wrap="square" lIns="92075" tIns="46038" rIns="92075" bIns="46038">
            <a:spAutoFit/>
          </a:bodyPr>
          <a:lstStyle/>
          <a:p>
            <a:pPr>
              <a:defRPr/>
            </a:pPr>
            <a:r>
              <a:rPr lang="zh-CN" altLang="en-US" sz="2800" b="1" i="0" dirty="0">
                <a:solidFill>
                  <a:srgbClr val="0000CC"/>
                </a:solidFill>
              </a:rPr>
              <a:t>（</a:t>
            </a:r>
            <a:r>
              <a:rPr lang="en-US" altLang="zh-CN" sz="2800" b="1" i="0" dirty="0">
                <a:solidFill>
                  <a:srgbClr val="0000CC"/>
                </a:solidFill>
              </a:rPr>
              <a:t>1</a:t>
            </a:r>
            <a:r>
              <a:rPr lang="zh-CN" altLang="en-US" sz="2800" b="1" i="0" dirty="0">
                <a:solidFill>
                  <a:srgbClr val="0000CC"/>
                </a:solidFill>
              </a:rPr>
              <a:t>）绝对零度以上的物体都向外辐射电磁波</a:t>
            </a:r>
          </a:p>
        </p:txBody>
      </p:sp>
      <p:sp>
        <p:nvSpPr>
          <p:cNvPr id="3" name="Rectangle 3"/>
          <p:cNvSpPr>
            <a:spLocks noChangeArrowheads="1"/>
          </p:cNvSpPr>
          <p:nvPr/>
        </p:nvSpPr>
        <p:spPr bwMode="auto">
          <a:xfrm>
            <a:off x="2238375" y="2714626"/>
            <a:ext cx="5562600" cy="523875"/>
          </a:xfrm>
          <a:prstGeom prst="rect">
            <a:avLst/>
          </a:prstGeom>
          <a:noFill/>
          <a:ln w="9525">
            <a:noFill/>
            <a:miter lim="800000"/>
            <a:headEnd/>
            <a:tailEnd/>
          </a:ln>
          <a:effectLst/>
        </p:spPr>
        <p:txBody>
          <a:bodyPr lIns="92075" tIns="46038" rIns="92075" bIns="46038">
            <a:spAutoFit/>
          </a:bodyPr>
          <a:lstStyle/>
          <a:p>
            <a:pPr>
              <a:defRPr/>
            </a:pPr>
            <a:r>
              <a:rPr lang="zh-CN" altLang="en-US" sz="2800" b="1" i="0" dirty="0"/>
              <a:t>（</a:t>
            </a:r>
            <a:r>
              <a:rPr lang="en-US" altLang="zh-CN" sz="2800" b="1" i="0" dirty="0"/>
              <a:t>2</a:t>
            </a:r>
            <a:r>
              <a:rPr lang="zh-CN" altLang="en-US" sz="2800" b="1" i="0" dirty="0"/>
              <a:t>）温度越高，辐射能量越大</a:t>
            </a:r>
          </a:p>
        </p:txBody>
      </p:sp>
      <p:sp>
        <p:nvSpPr>
          <p:cNvPr id="4" name="Rectangle 5"/>
          <p:cNvSpPr>
            <a:spLocks noChangeArrowheads="1"/>
          </p:cNvSpPr>
          <p:nvPr/>
        </p:nvSpPr>
        <p:spPr bwMode="auto">
          <a:xfrm>
            <a:off x="2381250" y="3786189"/>
            <a:ext cx="8077200" cy="1773435"/>
          </a:xfrm>
          <a:prstGeom prst="rect">
            <a:avLst/>
          </a:prstGeom>
          <a:noFill/>
          <a:ln w="9525">
            <a:noFill/>
            <a:miter lim="800000"/>
            <a:headEnd/>
            <a:tailEnd/>
          </a:ln>
          <a:effectLst/>
        </p:spPr>
        <p:txBody>
          <a:bodyPr lIns="92075" tIns="46038" rIns="92075" bIns="46038">
            <a:spAutoFit/>
          </a:bodyPr>
          <a:lstStyle/>
          <a:p>
            <a:pPr>
              <a:lnSpc>
                <a:spcPct val="130000"/>
              </a:lnSpc>
              <a:defRPr/>
            </a:pPr>
            <a:r>
              <a:rPr lang="zh-CN" altLang="en-US" sz="2800" b="1" i="0" dirty="0">
                <a:solidFill>
                  <a:srgbClr val="9900CC"/>
                </a:solidFill>
              </a:rPr>
              <a:t>（</a:t>
            </a:r>
            <a:r>
              <a:rPr lang="en-US" altLang="zh-CN" sz="2800" b="1" i="0" dirty="0">
                <a:solidFill>
                  <a:srgbClr val="9900CC"/>
                </a:solidFill>
              </a:rPr>
              <a:t>3</a:t>
            </a:r>
            <a:r>
              <a:rPr lang="zh-CN" altLang="en-US" sz="2800" b="1" i="0" dirty="0">
                <a:solidFill>
                  <a:srgbClr val="9900CC"/>
                </a:solidFill>
              </a:rPr>
              <a:t>）辐射本领：物体辐射本领越大，其吸收本领也越大。物体辐射电磁波的同时，也吸收电磁波。物体的辐射本领与其材料性质也有关。</a:t>
            </a:r>
          </a:p>
        </p:txBody>
      </p:sp>
      <p:sp>
        <p:nvSpPr>
          <p:cNvPr id="5" name="矩形 4"/>
          <p:cNvSpPr/>
          <p:nvPr/>
        </p:nvSpPr>
        <p:spPr>
          <a:xfrm>
            <a:off x="2738438" y="500063"/>
            <a:ext cx="3890962" cy="646112"/>
          </a:xfrm>
          <a:prstGeom prst="rect">
            <a:avLst/>
          </a:prstGeom>
        </p:spPr>
        <p:txBody>
          <a:bodyPr wrap="none">
            <a:spAutoFit/>
          </a:bodyPr>
          <a:lstStyle/>
          <a:p>
            <a:pPr>
              <a:defRPr/>
            </a:pPr>
            <a:r>
              <a:rPr lang="zh-CN" altLang="en-US" sz="3600" b="1" i="0" dirty="0">
                <a:solidFill>
                  <a:srgbClr val="FF0000"/>
                </a:solidFill>
              </a:rPr>
              <a:t>热辐射实验结论：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944688" y="1728789"/>
            <a:ext cx="26463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i="0" dirty="0">
                <a:latin typeface="仿宋" panose="02010609060101010101" pitchFamily="49" charset="-122"/>
                <a:ea typeface="仿宋" panose="02010609060101010101" pitchFamily="49" charset="-122"/>
              </a:rPr>
              <a:t>的物体，</a:t>
            </a:r>
          </a:p>
        </p:txBody>
      </p:sp>
      <p:sp>
        <p:nvSpPr>
          <p:cNvPr id="5" name="Text Box 5"/>
          <p:cNvSpPr txBox="1">
            <a:spLocks noChangeArrowheads="1"/>
          </p:cNvSpPr>
          <p:nvPr/>
        </p:nvSpPr>
        <p:spPr bwMode="auto">
          <a:xfrm>
            <a:off x="1921843" y="1188245"/>
            <a:ext cx="2495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i="0">
                <a:ea typeface="黑体" panose="02010609060101010101" pitchFamily="49" charset="-122"/>
              </a:rPr>
              <a:t> </a:t>
            </a:r>
            <a:r>
              <a:rPr lang="zh-CN" altLang="en-US" sz="3200" b="1" i="0">
                <a:solidFill>
                  <a:srgbClr val="0000FF"/>
                </a:solidFill>
                <a:ea typeface="黑体" panose="02010609060101010101" pitchFamily="49" charset="-122"/>
              </a:rPr>
              <a:t>黑体：</a:t>
            </a:r>
          </a:p>
        </p:txBody>
      </p:sp>
      <p:sp>
        <p:nvSpPr>
          <p:cNvPr id="6" name="Rectangle 7"/>
          <p:cNvSpPr>
            <a:spLocks noChangeArrowheads="1"/>
          </p:cNvSpPr>
          <p:nvPr/>
        </p:nvSpPr>
        <p:spPr bwMode="auto">
          <a:xfrm>
            <a:off x="3719514" y="1773239"/>
            <a:ext cx="45799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i="0" dirty="0">
                <a:latin typeface="华文新魏" panose="02010800040101010101" pitchFamily="2" charset="-122"/>
                <a:ea typeface="华文新魏" panose="02010800040101010101" pitchFamily="2" charset="-122"/>
              </a:rPr>
              <a:t>黑体是最理想的发射体。</a:t>
            </a:r>
          </a:p>
        </p:txBody>
      </p:sp>
      <p:sp>
        <p:nvSpPr>
          <p:cNvPr id="7" name="Rectangle 8"/>
          <p:cNvSpPr>
            <a:spLocks noChangeArrowheads="1"/>
          </p:cNvSpPr>
          <p:nvPr/>
        </p:nvSpPr>
        <p:spPr bwMode="auto">
          <a:xfrm>
            <a:off x="3602038" y="1150941"/>
            <a:ext cx="69310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i="0" dirty="0">
                <a:solidFill>
                  <a:srgbClr val="FF0000"/>
                </a:solidFill>
                <a:latin typeface="仿宋" panose="02010609060101010101" pitchFamily="49" charset="-122"/>
                <a:ea typeface="仿宋" panose="02010609060101010101" pitchFamily="49" charset="-122"/>
              </a:rPr>
              <a:t>能完全吸收各种波长电磁波</a:t>
            </a:r>
            <a:r>
              <a:rPr lang="zh-CN" altLang="en-US" sz="3200" b="1" i="0" dirty="0">
                <a:latin typeface="仿宋" panose="02010609060101010101" pitchFamily="49" charset="-122"/>
                <a:ea typeface="仿宋" panose="02010609060101010101" pitchFamily="49" charset="-122"/>
              </a:rPr>
              <a:t>而无反射</a:t>
            </a:r>
          </a:p>
        </p:txBody>
      </p:sp>
      <p:sp>
        <p:nvSpPr>
          <p:cNvPr id="23" name="Text Box 24"/>
          <p:cNvSpPr txBox="1">
            <a:spLocks noChangeArrowheads="1"/>
          </p:cNvSpPr>
          <p:nvPr/>
        </p:nvSpPr>
        <p:spPr bwMode="auto">
          <a:xfrm>
            <a:off x="1924051" y="2409825"/>
            <a:ext cx="83486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i="0" dirty="0">
                <a:solidFill>
                  <a:srgbClr val="FF00FF"/>
                </a:solidFill>
                <a:latin typeface="+mj-ea"/>
                <a:ea typeface="+mj-ea"/>
              </a:rPr>
              <a:t>即使是煤黑，对太阳光的</a:t>
            </a:r>
            <a:r>
              <a:rPr lang="zh-CN" altLang="en-US" sz="3200" b="1" i="0" dirty="0">
                <a:solidFill>
                  <a:srgbClr val="FF00FF"/>
                </a:solidFill>
                <a:latin typeface="+mj-ea"/>
                <a:ea typeface="+mj-ea"/>
                <a:sym typeface="Symbol" panose="05050102010706020507" pitchFamily="18" charset="2"/>
              </a:rPr>
              <a:t>吸收</a:t>
            </a:r>
            <a:r>
              <a:rPr lang="zh-CN" altLang="en-US" sz="3200" b="1" i="0" dirty="0">
                <a:solidFill>
                  <a:srgbClr val="FF00FF"/>
                </a:solidFill>
                <a:latin typeface="+mj-ea"/>
                <a:ea typeface="+mj-ea"/>
              </a:rPr>
              <a:t>也小于 </a:t>
            </a:r>
            <a:r>
              <a:rPr lang="en-US" altLang="zh-CN" sz="3200" b="1" i="0" dirty="0">
                <a:solidFill>
                  <a:srgbClr val="FF00FF"/>
                </a:solidFill>
                <a:latin typeface="+mj-ea"/>
                <a:ea typeface="+mj-ea"/>
              </a:rPr>
              <a:t>99%</a:t>
            </a:r>
            <a:r>
              <a:rPr lang="zh-CN" altLang="en-US" sz="3200" b="1" i="0" dirty="0">
                <a:solidFill>
                  <a:srgbClr val="FF00FF"/>
                </a:solidFill>
                <a:latin typeface="+mj-ea"/>
                <a:ea typeface="+mj-ea"/>
              </a:rPr>
              <a:t>。</a:t>
            </a:r>
          </a:p>
        </p:txBody>
      </p:sp>
      <p:sp>
        <p:nvSpPr>
          <p:cNvPr id="30747" name="矩形 27"/>
          <p:cNvSpPr>
            <a:spLocks noChangeArrowheads="1"/>
          </p:cNvSpPr>
          <p:nvPr/>
        </p:nvSpPr>
        <p:spPr bwMode="auto">
          <a:xfrm>
            <a:off x="2063553" y="573681"/>
            <a:ext cx="18303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i="0" dirty="0">
                <a:solidFill>
                  <a:srgbClr val="3E0000"/>
                </a:solidFill>
                <a:ea typeface="黑体" panose="02010609060101010101" pitchFamily="49" charset="-122"/>
              </a:rPr>
              <a:t>一    黑体</a:t>
            </a:r>
          </a:p>
        </p:txBody>
      </p:sp>
      <p:sp>
        <p:nvSpPr>
          <p:cNvPr id="30748" name="矩形 28"/>
          <p:cNvSpPr>
            <a:spLocks noChangeArrowheads="1"/>
          </p:cNvSpPr>
          <p:nvPr/>
        </p:nvSpPr>
        <p:spPr bwMode="auto">
          <a:xfrm>
            <a:off x="1921843" y="105569"/>
            <a:ext cx="29610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i="0" dirty="0">
                <a:solidFill>
                  <a:srgbClr val="FF0066"/>
                </a:solidFill>
              </a:rPr>
              <a:t>18.1.2 </a:t>
            </a:r>
            <a:r>
              <a:rPr lang="zh-CN" altLang="en-US" sz="3200" b="1" i="0" dirty="0">
                <a:solidFill>
                  <a:srgbClr val="FF0066"/>
                </a:solidFill>
              </a:rPr>
              <a:t>黑体辐射</a:t>
            </a:r>
            <a:endParaRPr lang="zh-CN" altLang="en-US" sz="3200" dirty="0">
              <a:solidFill>
                <a:srgbClr val="FF0066"/>
              </a:solidFill>
            </a:endParaRPr>
          </a:p>
        </p:txBody>
      </p:sp>
      <p:sp>
        <p:nvSpPr>
          <p:cNvPr id="4" name="矩形 3"/>
          <p:cNvSpPr/>
          <p:nvPr/>
        </p:nvSpPr>
        <p:spPr>
          <a:xfrm>
            <a:off x="8014710" y="1765301"/>
            <a:ext cx="2653290" cy="584775"/>
          </a:xfrm>
          <a:prstGeom prst="rect">
            <a:avLst/>
          </a:prstGeom>
        </p:spPr>
        <p:txBody>
          <a:bodyPr wrap="none">
            <a:spAutoFit/>
          </a:bodyPr>
          <a:lstStyle/>
          <a:p>
            <a:r>
              <a:rPr lang="en-US" altLang="zh-CN" sz="3200" b="1" i="0" dirty="0">
                <a:solidFill>
                  <a:srgbClr val="008000"/>
                </a:solidFill>
                <a:latin typeface="楷体" panose="02010609060101010101" pitchFamily="49" charset="-122"/>
                <a:ea typeface="楷体" panose="02010609060101010101" pitchFamily="49" charset="-122"/>
              </a:rPr>
              <a:t>——</a:t>
            </a:r>
            <a:r>
              <a:rPr lang="zh-CN" altLang="en-US" sz="3200" b="1" i="0" dirty="0">
                <a:solidFill>
                  <a:srgbClr val="008000"/>
                </a:solidFill>
                <a:latin typeface="楷体" panose="02010609060101010101" pitchFamily="49" charset="-122"/>
                <a:ea typeface="楷体" panose="02010609060101010101" pitchFamily="49" charset="-122"/>
              </a:rPr>
              <a:t>理想模型</a:t>
            </a:r>
            <a:endParaRPr lang="zh-CN" altLang="en-US" sz="3200" dirty="0">
              <a:solidFill>
                <a:srgbClr val="008000"/>
              </a:solidFill>
              <a:latin typeface="楷体" panose="02010609060101010101" pitchFamily="49" charset="-122"/>
              <a:ea typeface="楷体" panose="02010609060101010101" pitchFamily="49" charset="-122"/>
            </a:endParaRPr>
          </a:p>
        </p:txBody>
      </p:sp>
      <p:sp>
        <p:nvSpPr>
          <p:cNvPr id="30" name="Text Box 3"/>
          <p:cNvSpPr txBox="1">
            <a:spLocks noChangeArrowheads="1"/>
          </p:cNvSpPr>
          <p:nvPr/>
        </p:nvSpPr>
        <p:spPr bwMode="auto">
          <a:xfrm>
            <a:off x="2386013" y="3000375"/>
            <a:ext cx="381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i="0" dirty="0">
                <a:solidFill>
                  <a:srgbClr val="0000FF"/>
                </a:solidFill>
                <a:ea typeface="黑体" panose="02010609060101010101" pitchFamily="49" charset="-122"/>
              </a:rPr>
              <a:t>维恩设计的黑体：</a:t>
            </a:r>
            <a:endParaRPr lang="zh-CN" altLang="en-US" sz="3200" i="0" dirty="0">
              <a:ea typeface="黑体" panose="02010609060101010101" pitchFamily="49" charset="-122"/>
            </a:endParaRPr>
          </a:p>
        </p:txBody>
      </p:sp>
      <p:sp>
        <p:nvSpPr>
          <p:cNvPr id="31" name="Freeform 9"/>
          <p:cNvSpPr>
            <a:spLocks/>
          </p:cNvSpPr>
          <p:nvPr/>
        </p:nvSpPr>
        <p:spPr bwMode="auto">
          <a:xfrm>
            <a:off x="7710632" y="3063876"/>
            <a:ext cx="2508250" cy="2740025"/>
          </a:xfrm>
          <a:custGeom>
            <a:avLst/>
            <a:gdLst>
              <a:gd name="T0" fmla="*/ 2147483647 w 1580"/>
              <a:gd name="T1" fmla="*/ 2147483647 h 2038"/>
              <a:gd name="T2" fmla="*/ 2147483647 w 1580"/>
              <a:gd name="T3" fmla="*/ 2147483647 h 2038"/>
              <a:gd name="T4" fmla="*/ 2147483647 w 1580"/>
              <a:gd name="T5" fmla="*/ 2147483647 h 2038"/>
              <a:gd name="T6" fmla="*/ 2147483647 w 1580"/>
              <a:gd name="T7" fmla="*/ 2147483647 h 2038"/>
              <a:gd name="T8" fmla="*/ 2147483647 w 1580"/>
              <a:gd name="T9" fmla="*/ 2147483647 h 2038"/>
              <a:gd name="T10" fmla="*/ 2147483647 w 1580"/>
              <a:gd name="T11" fmla="*/ 2147483647 h 2038"/>
              <a:gd name="T12" fmla="*/ 2147483647 w 1580"/>
              <a:gd name="T13" fmla="*/ 2147483647 h 2038"/>
              <a:gd name="T14" fmla="*/ 2147483647 w 1580"/>
              <a:gd name="T15" fmla="*/ 2147483647 h 2038"/>
              <a:gd name="T16" fmla="*/ 2147483647 w 1580"/>
              <a:gd name="T17" fmla="*/ 2147483647 h 2038"/>
              <a:gd name="T18" fmla="*/ 2147483647 w 1580"/>
              <a:gd name="T19" fmla="*/ 2147483647 h 2038"/>
              <a:gd name="T20" fmla="*/ 2147483647 w 1580"/>
              <a:gd name="T21" fmla="*/ 2147483647 h 2038"/>
              <a:gd name="T22" fmla="*/ 2147483647 w 1580"/>
              <a:gd name="T23" fmla="*/ 2147483647 h 2038"/>
              <a:gd name="T24" fmla="*/ 2147483647 w 1580"/>
              <a:gd name="T25" fmla="*/ 2147483647 h 2038"/>
              <a:gd name="T26" fmla="*/ 2147483647 w 1580"/>
              <a:gd name="T27" fmla="*/ 2147483647 h 20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80"/>
              <a:gd name="T43" fmla="*/ 0 h 2038"/>
              <a:gd name="T44" fmla="*/ 1580 w 1580"/>
              <a:gd name="T45" fmla="*/ 2038 h 20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80" h="2038">
                <a:moveTo>
                  <a:pt x="1434" y="770"/>
                </a:moveTo>
                <a:cubicBezTo>
                  <a:pt x="1466" y="757"/>
                  <a:pt x="1498" y="744"/>
                  <a:pt x="1489" y="670"/>
                </a:cubicBezTo>
                <a:cubicBezTo>
                  <a:pt x="1480" y="596"/>
                  <a:pt x="1439" y="424"/>
                  <a:pt x="1378" y="326"/>
                </a:cubicBezTo>
                <a:cubicBezTo>
                  <a:pt x="1317" y="228"/>
                  <a:pt x="1217" y="135"/>
                  <a:pt x="1123" y="81"/>
                </a:cubicBezTo>
                <a:cubicBezTo>
                  <a:pt x="1029" y="27"/>
                  <a:pt x="936" y="0"/>
                  <a:pt x="812" y="4"/>
                </a:cubicBezTo>
                <a:cubicBezTo>
                  <a:pt x="688" y="8"/>
                  <a:pt x="497" y="25"/>
                  <a:pt x="378" y="104"/>
                </a:cubicBezTo>
                <a:cubicBezTo>
                  <a:pt x="259" y="183"/>
                  <a:pt x="161" y="322"/>
                  <a:pt x="100" y="481"/>
                </a:cubicBezTo>
                <a:cubicBezTo>
                  <a:pt x="39" y="640"/>
                  <a:pt x="0" y="879"/>
                  <a:pt x="11" y="1059"/>
                </a:cubicBezTo>
                <a:cubicBezTo>
                  <a:pt x="22" y="1239"/>
                  <a:pt x="78" y="1405"/>
                  <a:pt x="167" y="1559"/>
                </a:cubicBezTo>
                <a:cubicBezTo>
                  <a:pt x="256" y="1713"/>
                  <a:pt x="371" y="1924"/>
                  <a:pt x="545" y="1981"/>
                </a:cubicBezTo>
                <a:cubicBezTo>
                  <a:pt x="719" y="2038"/>
                  <a:pt x="1049" y="1995"/>
                  <a:pt x="1212" y="1903"/>
                </a:cubicBezTo>
                <a:cubicBezTo>
                  <a:pt x="1375" y="1811"/>
                  <a:pt x="1466" y="1583"/>
                  <a:pt x="1523" y="1426"/>
                </a:cubicBezTo>
                <a:cubicBezTo>
                  <a:pt x="1580" y="1269"/>
                  <a:pt x="1567" y="1048"/>
                  <a:pt x="1556" y="959"/>
                </a:cubicBezTo>
                <a:cubicBezTo>
                  <a:pt x="1545" y="870"/>
                  <a:pt x="1500" y="881"/>
                  <a:pt x="1456" y="892"/>
                </a:cubicBezTo>
              </a:path>
            </a:pathLst>
          </a:custGeom>
          <a:solidFill>
            <a:srgbClr val="CC9900"/>
          </a:solidFill>
          <a:ln w="28575">
            <a:solidFill>
              <a:schemeClr val="tx1"/>
            </a:solidFill>
            <a:round/>
            <a:headEnd/>
            <a:tailEnd/>
          </a:ln>
        </p:spPr>
        <p:txBody>
          <a:bodyPr wrap="none" anchor="ctr"/>
          <a:lstStyle/>
          <a:p>
            <a:endParaRPr lang="zh-CN" altLang="en-US"/>
          </a:p>
        </p:txBody>
      </p:sp>
      <p:sp>
        <p:nvSpPr>
          <p:cNvPr id="32" name="Freeform 10"/>
          <p:cNvSpPr>
            <a:spLocks/>
          </p:cNvSpPr>
          <p:nvPr/>
        </p:nvSpPr>
        <p:spPr bwMode="auto">
          <a:xfrm>
            <a:off x="7802708" y="3155951"/>
            <a:ext cx="2219325" cy="2493963"/>
          </a:xfrm>
          <a:custGeom>
            <a:avLst/>
            <a:gdLst>
              <a:gd name="T0" fmla="*/ 2147483647 w 1398"/>
              <a:gd name="T1" fmla="*/ 2147483647 h 1855"/>
              <a:gd name="T2" fmla="*/ 2147483647 w 1398"/>
              <a:gd name="T3" fmla="*/ 2147483647 h 1855"/>
              <a:gd name="T4" fmla="*/ 2147483647 w 1398"/>
              <a:gd name="T5" fmla="*/ 2147483647 h 1855"/>
              <a:gd name="T6" fmla="*/ 2147483647 w 1398"/>
              <a:gd name="T7" fmla="*/ 2147483647 h 1855"/>
              <a:gd name="T8" fmla="*/ 2147483647 w 1398"/>
              <a:gd name="T9" fmla="*/ 2147483647 h 1855"/>
              <a:gd name="T10" fmla="*/ 2147483647 w 1398"/>
              <a:gd name="T11" fmla="*/ 2147483647 h 1855"/>
              <a:gd name="T12" fmla="*/ 2147483647 w 1398"/>
              <a:gd name="T13" fmla="*/ 2147483647 h 1855"/>
              <a:gd name="T14" fmla="*/ 2147483647 w 1398"/>
              <a:gd name="T15" fmla="*/ 2147483647 h 1855"/>
              <a:gd name="T16" fmla="*/ 0 60000 65536"/>
              <a:gd name="T17" fmla="*/ 0 60000 65536"/>
              <a:gd name="T18" fmla="*/ 0 60000 65536"/>
              <a:gd name="T19" fmla="*/ 0 60000 65536"/>
              <a:gd name="T20" fmla="*/ 0 60000 65536"/>
              <a:gd name="T21" fmla="*/ 0 60000 65536"/>
              <a:gd name="T22" fmla="*/ 0 60000 65536"/>
              <a:gd name="T23" fmla="*/ 0 60000 65536"/>
              <a:gd name="T24" fmla="*/ 0 w 1398"/>
              <a:gd name="T25" fmla="*/ 0 h 1855"/>
              <a:gd name="T26" fmla="*/ 1398 w 1398"/>
              <a:gd name="T27" fmla="*/ 1855 h 18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8" h="1855">
                <a:moveTo>
                  <a:pt x="1376" y="701"/>
                </a:moveTo>
                <a:cubicBezTo>
                  <a:pt x="1310" y="494"/>
                  <a:pt x="1244" y="288"/>
                  <a:pt x="1109" y="179"/>
                </a:cubicBezTo>
                <a:cubicBezTo>
                  <a:pt x="974" y="70"/>
                  <a:pt x="728" y="0"/>
                  <a:pt x="565" y="46"/>
                </a:cubicBezTo>
                <a:cubicBezTo>
                  <a:pt x="402" y="92"/>
                  <a:pt x="214" y="272"/>
                  <a:pt x="131" y="457"/>
                </a:cubicBezTo>
                <a:cubicBezTo>
                  <a:pt x="48" y="642"/>
                  <a:pt x="0" y="937"/>
                  <a:pt x="65" y="1157"/>
                </a:cubicBezTo>
                <a:cubicBezTo>
                  <a:pt x="130" y="1377"/>
                  <a:pt x="324" y="1703"/>
                  <a:pt x="520" y="1779"/>
                </a:cubicBezTo>
                <a:cubicBezTo>
                  <a:pt x="716" y="1855"/>
                  <a:pt x="1097" y="1775"/>
                  <a:pt x="1243" y="1612"/>
                </a:cubicBezTo>
                <a:cubicBezTo>
                  <a:pt x="1389" y="1449"/>
                  <a:pt x="1393" y="1125"/>
                  <a:pt x="1398" y="801"/>
                </a:cubicBezTo>
              </a:path>
            </a:pathLst>
          </a:custGeom>
          <a:solidFill>
            <a:schemeClr val="bg1"/>
          </a:solidFill>
          <a:ln w="28575">
            <a:solidFill>
              <a:schemeClr val="tx1"/>
            </a:solidFill>
            <a:round/>
            <a:headEnd/>
            <a:tailEnd/>
          </a:ln>
        </p:spPr>
        <p:txBody>
          <a:bodyPr wrap="none" anchor="ctr"/>
          <a:lstStyle/>
          <a:p>
            <a:endParaRPr lang="zh-CN" altLang="en-US"/>
          </a:p>
        </p:txBody>
      </p:sp>
      <p:sp>
        <p:nvSpPr>
          <p:cNvPr id="33" name="Line 11"/>
          <p:cNvSpPr>
            <a:spLocks noChangeShapeType="1"/>
          </p:cNvSpPr>
          <p:nvPr/>
        </p:nvSpPr>
        <p:spPr bwMode="auto">
          <a:xfrm flipH="1">
            <a:off x="7993208" y="3711575"/>
            <a:ext cx="3281363" cy="114935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12"/>
          <p:cNvSpPr>
            <a:spLocks noChangeShapeType="1"/>
          </p:cNvSpPr>
          <p:nvPr/>
        </p:nvSpPr>
        <p:spPr bwMode="auto">
          <a:xfrm flipV="1">
            <a:off x="7975746" y="4578350"/>
            <a:ext cx="2028825" cy="29845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13"/>
          <p:cNvSpPr>
            <a:spLocks noChangeShapeType="1"/>
          </p:cNvSpPr>
          <p:nvPr/>
        </p:nvSpPr>
        <p:spPr bwMode="auto">
          <a:xfrm flipH="1" flipV="1">
            <a:off x="7869382" y="4175125"/>
            <a:ext cx="2152650" cy="43180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14"/>
          <p:cNvSpPr>
            <a:spLocks noChangeShapeType="1"/>
          </p:cNvSpPr>
          <p:nvPr/>
        </p:nvSpPr>
        <p:spPr bwMode="auto">
          <a:xfrm flipV="1">
            <a:off x="7905896" y="3502025"/>
            <a:ext cx="1781175" cy="67310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15"/>
          <p:cNvSpPr>
            <a:spLocks noChangeShapeType="1"/>
          </p:cNvSpPr>
          <p:nvPr/>
        </p:nvSpPr>
        <p:spPr bwMode="auto">
          <a:xfrm flipH="1">
            <a:off x="8099571" y="3516313"/>
            <a:ext cx="1570037" cy="1560512"/>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16"/>
          <p:cNvSpPr>
            <a:spLocks noChangeShapeType="1"/>
          </p:cNvSpPr>
          <p:nvPr/>
        </p:nvSpPr>
        <p:spPr bwMode="auto">
          <a:xfrm>
            <a:off x="8099570" y="5076826"/>
            <a:ext cx="1693862" cy="187325"/>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17"/>
          <p:cNvSpPr>
            <a:spLocks noChangeShapeType="1"/>
          </p:cNvSpPr>
          <p:nvPr/>
        </p:nvSpPr>
        <p:spPr bwMode="auto">
          <a:xfrm flipV="1">
            <a:off x="9793433" y="3725863"/>
            <a:ext cx="17463" cy="1598612"/>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18"/>
          <p:cNvSpPr>
            <a:spLocks noChangeShapeType="1"/>
          </p:cNvSpPr>
          <p:nvPr/>
        </p:nvSpPr>
        <p:spPr bwMode="auto">
          <a:xfrm flipH="1" flipV="1">
            <a:off x="9139383" y="3217864"/>
            <a:ext cx="671513" cy="523875"/>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19"/>
          <p:cNvSpPr>
            <a:spLocks noChangeShapeType="1"/>
          </p:cNvSpPr>
          <p:nvPr/>
        </p:nvSpPr>
        <p:spPr bwMode="auto">
          <a:xfrm flipH="1">
            <a:off x="8134496" y="3233739"/>
            <a:ext cx="1004887" cy="312737"/>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20"/>
          <p:cNvSpPr>
            <a:spLocks noChangeShapeType="1"/>
          </p:cNvSpPr>
          <p:nvPr/>
        </p:nvSpPr>
        <p:spPr bwMode="auto">
          <a:xfrm flipH="1">
            <a:off x="7888433" y="3500438"/>
            <a:ext cx="263525" cy="101600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21"/>
          <p:cNvSpPr>
            <a:spLocks noChangeShapeType="1"/>
          </p:cNvSpPr>
          <p:nvPr/>
        </p:nvSpPr>
        <p:spPr bwMode="auto">
          <a:xfrm>
            <a:off x="7888433" y="4562476"/>
            <a:ext cx="1146175" cy="1044575"/>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22"/>
          <p:cNvSpPr>
            <a:spLocks noChangeShapeType="1"/>
          </p:cNvSpPr>
          <p:nvPr/>
        </p:nvSpPr>
        <p:spPr bwMode="auto">
          <a:xfrm flipV="1">
            <a:off x="9034607" y="4786313"/>
            <a:ext cx="406400" cy="806450"/>
          </a:xfrm>
          <a:prstGeom prst="line">
            <a:avLst/>
          </a:prstGeom>
          <a:noFill/>
          <a:ln w="28575">
            <a:solidFill>
              <a:srgbClr val="FF33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Rectangle 23"/>
          <p:cNvSpPr>
            <a:spLocks noChangeArrowheads="1"/>
          </p:cNvSpPr>
          <p:nvPr/>
        </p:nvSpPr>
        <p:spPr bwMode="auto">
          <a:xfrm>
            <a:off x="1928813" y="3587751"/>
            <a:ext cx="488647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3200" b="1" i="0" dirty="0">
                <a:latin typeface="华文新魏" panose="02010800040101010101" pitchFamily="2" charset="-122"/>
                <a:ea typeface="华文新魏" panose="02010800040101010101" pitchFamily="2" charset="-122"/>
              </a:rPr>
              <a:t>    不透明介质空腔开一小孔，电磁波射入小孔后，很难再从小孔中射出。</a:t>
            </a:r>
            <a:r>
              <a:rPr lang="zh-CN" altLang="en-US" sz="3200" b="1" i="0" dirty="0">
                <a:solidFill>
                  <a:srgbClr val="FF0000"/>
                </a:solidFill>
                <a:latin typeface="华文新魏" panose="02010800040101010101" pitchFamily="2" charset="-122"/>
                <a:ea typeface="华文新魏" panose="02010800040101010101" pitchFamily="2" charset="-122"/>
              </a:rPr>
              <a:t>小孔表面是黑体。</a:t>
            </a:r>
          </a:p>
        </p:txBody>
      </p:sp>
      <p:sp>
        <p:nvSpPr>
          <p:cNvPr id="46" name="Text Box 25"/>
          <p:cNvSpPr txBox="1">
            <a:spLocks noChangeArrowheads="1"/>
          </p:cNvSpPr>
          <p:nvPr/>
        </p:nvSpPr>
        <p:spPr bwMode="auto">
          <a:xfrm>
            <a:off x="1924050" y="4276725"/>
            <a:ext cx="440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i="0">
                <a:ea typeface="黑体" panose="02010609060101010101" pitchFamily="49" charset="-122"/>
              </a:rPr>
              <a:t>    </a:t>
            </a:r>
          </a:p>
        </p:txBody>
      </p:sp>
      <p:sp>
        <p:nvSpPr>
          <p:cNvPr id="47" name="Rectangle 27"/>
          <p:cNvSpPr>
            <a:spLocks noChangeArrowheads="1"/>
          </p:cNvSpPr>
          <p:nvPr/>
        </p:nvSpPr>
        <p:spPr bwMode="auto">
          <a:xfrm>
            <a:off x="559929" y="5868989"/>
            <a:ext cx="7128791"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6" tIns="46038" rIns="92076" bIns="46038">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a:r>
              <a:rPr lang="zh-CN" altLang="en-US" sz="3200" b="1" i="0" dirty="0">
                <a:latin typeface="方正姚体" panose="02010601030101010101" pitchFamily="2" charset="-122"/>
                <a:ea typeface="方正姚体" panose="02010601030101010101" pitchFamily="2" charset="-122"/>
              </a:rPr>
              <a:t> </a:t>
            </a:r>
            <a:r>
              <a:rPr lang="en-US" altLang="zh-CN" sz="3200" b="1" i="0" dirty="0">
                <a:solidFill>
                  <a:srgbClr val="008000"/>
                </a:solidFill>
                <a:latin typeface="方正姚体" panose="02010601030101010101" pitchFamily="2" charset="-122"/>
                <a:ea typeface="方正姚体" panose="02010601030101010101" pitchFamily="2" charset="-122"/>
              </a:rPr>
              <a:t>100</a:t>
            </a:r>
            <a:r>
              <a:rPr lang="zh-CN" altLang="en-US" sz="3200" b="1" i="0" dirty="0">
                <a:solidFill>
                  <a:srgbClr val="008000"/>
                </a:solidFill>
                <a:latin typeface="方正姚体" panose="02010601030101010101" pitchFamily="2" charset="-122"/>
                <a:ea typeface="方正姚体" panose="02010601030101010101" pitchFamily="2" charset="-122"/>
              </a:rPr>
              <a:t>次反射</a:t>
            </a:r>
            <a:r>
              <a:rPr lang="en-US" altLang="zh-CN" sz="3200" b="1" i="0" dirty="0">
                <a:solidFill>
                  <a:srgbClr val="008000"/>
                </a:solidFill>
                <a:latin typeface="方正姚体" panose="02010601030101010101" pitchFamily="2" charset="-122"/>
                <a:ea typeface="方正姚体" panose="02010601030101010101" pitchFamily="2" charset="-122"/>
              </a:rPr>
              <a:t>,</a:t>
            </a:r>
            <a:r>
              <a:rPr lang="zh-CN" altLang="en-US" sz="3200" b="1" i="0" dirty="0">
                <a:solidFill>
                  <a:srgbClr val="008000"/>
                </a:solidFill>
                <a:latin typeface="方正姚体" panose="02010601030101010101" pitchFamily="2" charset="-122"/>
                <a:ea typeface="方正姚体" panose="02010601030101010101" pitchFamily="2" charset="-122"/>
              </a:rPr>
              <a:t>每次吸收</a:t>
            </a:r>
            <a:r>
              <a:rPr lang="en-US" altLang="zh-CN" sz="3200" b="1" i="0" dirty="0">
                <a:solidFill>
                  <a:srgbClr val="008000"/>
                </a:solidFill>
                <a:latin typeface="方正姚体" panose="02010601030101010101" pitchFamily="2" charset="-122"/>
                <a:ea typeface="方正姚体" panose="02010601030101010101" pitchFamily="2" charset="-122"/>
              </a:rPr>
              <a:t>10</a:t>
            </a:r>
            <a:r>
              <a:rPr lang="zh-CN" altLang="en-US" sz="3200" b="1" i="0" dirty="0">
                <a:solidFill>
                  <a:srgbClr val="008000"/>
                </a:solidFill>
                <a:latin typeface="方正姚体" panose="02010601030101010101" pitchFamily="2" charset="-122"/>
                <a:ea typeface="方正姚体" panose="02010601030101010101" pitchFamily="2" charset="-122"/>
              </a:rPr>
              <a:t>％</a:t>
            </a:r>
            <a:r>
              <a:rPr lang="zh-CN" altLang="en-US" sz="3200" b="1" i="0" dirty="0">
                <a:solidFill>
                  <a:srgbClr val="FF0066"/>
                </a:solidFill>
                <a:latin typeface="方正姚体" panose="02010601030101010101" pitchFamily="2" charset="-122"/>
                <a:ea typeface="方正姚体" panose="02010601030101010101" pitchFamily="2" charset="-122"/>
              </a:rPr>
              <a:t>射出的强度 </a:t>
            </a:r>
          </a:p>
        </p:txBody>
      </p:sp>
      <p:graphicFrame>
        <p:nvGraphicFramePr>
          <p:cNvPr id="48" name="Object 28"/>
          <p:cNvGraphicFramePr>
            <a:graphicFrameLocks/>
          </p:cNvGraphicFramePr>
          <p:nvPr>
            <p:extLst>
              <p:ext uri="{D42A27DB-BD31-4B8C-83A1-F6EECF244321}">
                <p14:modId xmlns:p14="http://schemas.microsoft.com/office/powerpoint/2010/main" val="1906003514"/>
              </p:ext>
            </p:extLst>
          </p:nvPr>
        </p:nvGraphicFramePr>
        <p:xfrm>
          <a:off x="7536367" y="6002339"/>
          <a:ext cx="3609975" cy="612775"/>
        </p:xfrm>
        <a:graphic>
          <a:graphicData uri="http://schemas.openxmlformats.org/presentationml/2006/ole">
            <mc:AlternateContent xmlns:mc="http://schemas.openxmlformats.org/markup-compatibility/2006">
              <mc:Choice xmlns:v="urn:schemas-microsoft-com:vml" Requires="v">
                <p:oleObj spid="_x0000_s31201" name="公式" r:id="rId3" imgW="3619500" imgH="622300" progId="Equation.3">
                  <p:embed/>
                </p:oleObj>
              </mc:Choice>
              <mc:Fallback>
                <p:oleObj name="公式" r:id="rId3" imgW="3619500" imgH="6223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6367" y="6002339"/>
                        <a:ext cx="3609975"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 name="Text Box 29"/>
          <p:cNvSpPr txBox="1">
            <a:spLocks noChangeArrowheads="1"/>
          </p:cNvSpPr>
          <p:nvPr/>
        </p:nvSpPr>
        <p:spPr bwMode="auto">
          <a:xfrm>
            <a:off x="10206777" y="2565401"/>
            <a:ext cx="923330" cy="200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wrap="none" lIns="182880" tIns="91440" rIns="182880" bIns="91440">
            <a:spAutoFit/>
          </a:bodyPr>
          <a:lstStyle>
            <a:lvl1pPr defTabSz="18288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defTabSz="182880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defTabSz="18288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defTabSz="18288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sz="3600" b="1" i="0">
                <a:latin typeface="楷体_GB2312" pitchFamily="49" charset="-122"/>
                <a:ea typeface="楷体_GB2312" pitchFamily="49" charset="-122"/>
              </a:rPr>
              <a:t>黑体模型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wipe(left)">
                                      <p:cBhvr>
                                        <p:cTn id="41" dur="500"/>
                                        <p:tgtEl>
                                          <p:spTgt spid="45"/>
                                        </p:tgtEl>
                                      </p:cBhvr>
                                    </p:animEffect>
                                  </p:childTnLst>
                                </p:cTn>
                              </p:par>
                            </p:childTnLst>
                          </p:cTn>
                        </p:par>
                        <p:par>
                          <p:cTn id="42" fill="hold">
                            <p:stCondLst>
                              <p:cond delay="1000"/>
                            </p:stCondLst>
                            <p:childTnLst>
                              <p:par>
                                <p:cTn id="43" presetID="4" presetClass="entr" presetSubtype="32" fill="hold" grpId="0" nodeType="after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box(out)">
                                      <p:cBhvr>
                                        <p:cTn id="45" dur="500"/>
                                        <p:tgtEl>
                                          <p:spTgt spid="31"/>
                                        </p:tgtEl>
                                      </p:cBhvr>
                                    </p:animEffect>
                                  </p:childTnLst>
                                </p:cTn>
                              </p:par>
                            </p:childTnLst>
                          </p:cTn>
                        </p:par>
                        <p:par>
                          <p:cTn id="46" fill="hold">
                            <p:stCondLst>
                              <p:cond delay="1500"/>
                            </p:stCondLst>
                            <p:childTnLst>
                              <p:par>
                                <p:cTn id="47" presetID="1" presetClass="entr" presetSubtype="0" fill="hold" grpId="0" nodeType="afterEffect">
                                  <p:stCondLst>
                                    <p:cond delay="0"/>
                                  </p:stCondLst>
                                  <p:childTnLst>
                                    <p:set>
                                      <p:cBhvr>
                                        <p:cTn id="48" dur="1" fill="hold">
                                          <p:stCondLst>
                                            <p:cond delay="499"/>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strips(downLeft)">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left)">
                                      <p:cBhvr>
                                        <p:cTn id="58" dur="50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9"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strips(upLeft)">
                                      <p:cBhvr>
                                        <p:cTn id="63" dur="500"/>
                                        <p:tgtEl>
                                          <p:spTgt spid="35"/>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3" fill="hold" grpId="0" nodeType="click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strips(upRight)">
                                      <p:cBhvr>
                                        <p:cTn id="68" dur="500"/>
                                        <p:tgtEl>
                                          <p:spTgt spid="36"/>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12"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strips(downLeft)">
                                      <p:cBhvr>
                                        <p:cTn id="73" dur="500"/>
                                        <p:tgtEl>
                                          <p:spTgt spid="3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wipe(left)">
                                      <p:cBhvr>
                                        <p:cTn id="78" dur="500"/>
                                        <p:tgtEl>
                                          <p:spTgt spid="38"/>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wipe(down)">
                                      <p:cBhvr>
                                        <p:cTn id="83" dur="500"/>
                                        <p:tgtEl>
                                          <p:spTgt spid="39"/>
                                        </p:tgtEl>
                                      </p:cBhvr>
                                    </p:animEffect>
                                  </p:childTnLst>
                                </p:cTn>
                              </p:par>
                            </p:childTnLst>
                          </p:cTn>
                        </p:par>
                      </p:childTnLst>
                    </p:cTn>
                  </p:par>
                  <p:par>
                    <p:cTn id="84" fill="hold">
                      <p:stCondLst>
                        <p:cond delay="indefinite"/>
                      </p:stCondLst>
                      <p:childTnLst>
                        <p:par>
                          <p:cTn id="85" fill="hold">
                            <p:stCondLst>
                              <p:cond delay="0"/>
                            </p:stCondLst>
                            <p:childTnLst>
                              <p:par>
                                <p:cTn id="86" presetID="18" presetClass="entr" presetSubtype="9" fill="hold" grpId="0" nodeType="click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strips(upLeft)">
                                      <p:cBhvr>
                                        <p:cTn id="88" dur="500"/>
                                        <p:tgtEl>
                                          <p:spTgt spid="40"/>
                                        </p:tgtEl>
                                      </p:cBhvr>
                                    </p:animEffect>
                                  </p:childTnLst>
                                </p:cTn>
                              </p:par>
                            </p:childTnLst>
                          </p:cTn>
                        </p:par>
                      </p:childTnLst>
                    </p:cTn>
                  </p:par>
                  <p:par>
                    <p:cTn id="89" fill="hold">
                      <p:stCondLst>
                        <p:cond delay="indefinite"/>
                      </p:stCondLst>
                      <p:childTnLst>
                        <p:par>
                          <p:cTn id="90" fill="hold">
                            <p:stCondLst>
                              <p:cond delay="0"/>
                            </p:stCondLst>
                            <p:childTnLst>
                              <p:par>
                                <p:cTn id="91" presetID="18" presetClass="entr" presetSubtype="12" fill="hold" grpId="0" nodeType="clickEffect">
                                  <p:stCondLst>
                                    <p:cond delay="0"/>
                                  </p:stCondLst>
                                  <p:childTnLst>
                                    <p:set>
                                      <p:cBhvr>
                                        <p:cTn id="92" dur="1" fill="hold">
                                          <p:stCondLst>
                                            <p:cond delay="0"/>
                                          </p:stCondLst>
                                        </p:cTn>
                                        <p:tgtEl>
                                          <p:spTgt spid="41"/>
                                        </p:tgtEl>
                                        <p:attrNameLst>
                                          <p:attrName>style.visibility</p:attrName>
                                        </p:attrNameLst>
                                      </p:cBhvr>
                                      <p:to>
                                        <p:strVal val="visible"/>
                                      </p:to>
                                    </p:set>
                                    <p:animEffect transition="in" filter="strips(downLeft)">
                                      <p:cBhvr>
                                        <p:cTn id="93" dur="500"/>
                                        <p:tgtEl>
                                          <p:spTgt spid="4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42"/>
                                        </p:tgtEl>
                                        <p:attrNameLst>
                                          <p:attrName>style.visibility</p:attrName>
                                        </p:attrNameLst>
                                      </p:cBhvr>
                                      <p:to>
                                        <p:strVal val="visible"/>
                                      </p:to>
                                    </p:set>
                                    <p:animEffect transition="in" filter="wipe(up)">
                                      <p:cBhvr>
                                        <p:cTn id="98" dur="500"/>
                                        <p:tgtEl>
                                          <p:spTgt spid="42"/>
                                        </p:tgtEl>
                                      </p:cBhvr>
                                    </p:animEffect>
                                  </p:childTnLst>
                                </p:cTn>
                              </p:par>
                            </p:childTnLst>
                          </p:cTn>
                        </p:par>
                      </p:childTnLst>
                    </p:cTn>
                  </p:par>
                  <p:par>
                    <p:cTn id="99" fill="hold">
                      <p:stCondLst>
                        <p:cond delay="indefinite"/>
                      </p:stCondLst>
                      <p:childTnLst>
                        <p:par>
                          <p:cTn id="100" fill="hold">
                            <p:stCondLst>
                              <p:cond delay="0"/>
                            </p:stCondLst>
                            <p:childTnLst>
                              <p:par>
                                <p:cTn id="101" presetID="18" presetClass="entr" presetSubtype="6" fill="hold" grpId="0" nodeType="click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strips(downRight)">
                                      <p:cBhvr>
                                        <p:cTn id="103" dur="500"/>
                                        <p:tgtEl>
                                          <p:spTgt spid="43"/>
                                        </p:tgtEl>
                                      </p:cBhvr>
                                    </p:animEffect>
                                  </p:childTnLst>
                                </p:cTn>
                              </p:par>
                            </p:childTnLst>
                          </p:cTn>
                        </p:par>
                      </p:childTnLst>
                    </p:cTn>
                  </p:par>
                  <p:par>
                    <p:cTn id="104" fill="hold">
                      <p:stCondLst>
                        <p:cond delay="indefinite"/>
                      </p:stCondLst>
                      <p:childTnLst>
                        <p:par>
                          <p:cTn id="105" fill="hold">
                            <p:stCondLst>
                              <p:cond delay="0"/>
                            </p:stCondLst>
                            <p:childTnLst>
                              <p:par>
                                <p:cTn id="106" presetID="18" presetClass="entr" presetSubtype="3" fill="hold" grpId="0" nodeType="clickEffect">
                                  <p:stCondLst>
                                    <p:cond delay="0"/>
                                  </p:stCondLst>
                                  <p:childTnLst>
                                    <p:set>
                                      <p:cBhvr>
                                        <p:cTn id="107" dur="1" fill="hold">
                                          <p:stCondLst>
                                            <p:cond delay="0"/>
                                          </p:stCondLst>
                                        </p:cTn>
                                        <p:tgtEl>
                                          <p:spTgt spid="44"/>
                                        </p:tgtEl>
                                        <p:attrNameLst>
                                          <p:attrName>style.visibility</p:attrName>
                                        </p:attrNameLst>
                                      </p:cBhvr>
                                      <p:to>
                                        <p:strVal val="visible"/>
                                      </p:to>
                                    </p:set>
                                    <p:animEffect transition="in" filter="strips(upRight)">
                                      <p:cBhvr>
                                        <p:cTn id="108" dur="500"/>
                                        <p:tgtEl>
                                          <p:spTgt spid="44"/>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46"/>
                                        </p:tgtEl>
                                        <p:attrNameLst>
                                          <p:attrName>style.visibility</p:attrName>
                                        </p:attrNameLst>
                                      </p:cBhvr>
                                      <p:to>
                                        <p:strVal val="visible"/>
                                      </p:to>
                                    </p:set>
                                    <p:animEffect transition="in" filter="wipe(left)">
                                      <p:cBhvr>
                                        <p:cTn id="113" dur="500"/>
                                        <p:tgtEl>
                                          <p:spTgt spid="46"/>
                                        </p:tgtEl>
                                      </p:cBhvr>
                                    </p:animEffec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499"/>
                                          </p:stCondLst>
                                        </p:cTn>
                                        <p:tgtEl>
                                          <p:spTgt spid="47">
                                            <p:txEl>
                                              <p:pRg st="0" end="0"/>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499"/>
                                          </p:stCondLst>
                                        </p:cTn>
                                        <p:tgtEl>
                                          <p:spTgt spid="48"/>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499"/>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5" grpId="0" autoUpdateAnimBg="0"/>
      <p:bldP spid="6" grpId="0" autoUpdateAnimBg="0"/>
      <p:bldP spid="7" grpId="0" autoUpdateAnimBg="0"/>
      <p:bldP spid="23" grpId="0" autoUpdateAnimBg="0"/>
      <p:bldP spid="4" grpId="0"/>
      <p:bldP spid="30" grpId="0" autoUpdateAnimBg="0"/>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utoUpdateAnimBg="0"/>
      <p:bldP spid="46" grpId="0" autoUpdateAnimBg="0"/>
      <p:bldP spid="47" grpId="0" build="p" autoUpdateAnimBg="0"/>
      <p:bldP spid="4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56"/>
          <p:cNvSpPr txBox="1">
            <a:spLocks noChangeArrowheads="1"/>
          </p:cNvSpPr>
          <p:nvPr/>
        </p:nvSpPr>
        <p:spPr bwMode="auto">
          <a:xfrm>
            <a:off x="2008188" y="1573213"/>
            <a:ext cx="4392612" cy="609600"/>
          </a:xfrm>
          <a:prstGeom prst="rect">
            <a:avLst/>
          </a:prstGeom>
          <a:gradFill rotWithShape="0">
            <a:gsLst>
              <a:gs pos="0">
                <a:srgbClr val="ADB044"/>
              </a:gs>
              <a:gs pos="50000">
                <a:srgbClr val="FFFFFF"/>
              </a:gs>
              <a:gs pos="100000">
                <a:srgbClr val="ADB044"/>
              </a:gs>
            </a:gsLst>
            <a:lin ang="5400000" scaled="1"/>
          </a:gradFill>
          <a:ln>
            <a:noFill/>
          </a:ln>
          <a:effectLst>
            <a:outerShdw dist="81320" dir="18519588" algn="ctr" rotWithShape="0">
              <a:srgbClr val="D9FB9D"/>
            </a:outerShdw>
          </a:effectLst>
          <a:extLs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sz="3200" b="1" i="0">
                <a:latin typeface="Arial" panose="020B0604020202020204" pitchFamily="34" charset="0"/>
              </a:rPr>
              <a:t>黑体辐射的实验装置</a:t>
            </a:r>
          </a:p>
        </p:txBody>
      </p:sp>
      <p:grpSp>
        <p:nvGrpSpPr>
          <p:cNvPr id="3" name="Group 57"/>
          <p:cNvGrpSpPr>
            <a:grpSpLocks/>
          </p:cNvGrpSpPr>
          <p:nvPr/>
        </p:nvGrpSpPr>
        <p:grpSpPr bwMode="auto">
          <a:xfrm>
            <a:off x="1741488" y="2678113"/>
            <a:ext cx="8763000" cy="3810000"/>
            <a:chOff x="144" y="1392"/>
            <a:chExt cx="5520" cy="2400"/>
          </a:xfrm>
        </p:grpSpPr>
        <p:sp>
          <p:nvSpPr>
            <p:cNvPr id="31770" name="Rectangle 58"/>
            <p:cNvSpPr>
              <a:spLocks noChangeArrowheads="1"/>
            </p:cNvSpPr>
            <p:nvPr/>
          </p:nvSpPr>
          <p:spPr bwMode="auto">
            <a:xfrm>
              <a:off x="144" y="1392"/>
              <a:ext cx="5520" cy="2400"/>
            </a:xfrm>
            <a:prstGeom prst="rect">
              <a:avLst/>
            </a:prstGeom>
            <a:solidFill>
              <a:schemeClr val="bg1"/>
            </a:solidFill>
            <a:ln w="9525">
              <a:solidFill>
                <a:schemeClr val="tx2"/>
              </a:solidFill>
              <a:miter lim="800000"/>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5" name="Rectangle 59"/>
            <p:cNvSpPr>
              <a:spLocks noChangeArrowheads="1"/>
            </p:cNvSpPr>
            <p:nvPr/>
          </p:nvSpPr>
          <p:spPr bwMode="auto">
            <a:xfrm>
              <a:off x="336" y="2115"/>
              <a:ext cx="384" cy="582"/>
            </a:xfrm>
            <a:prstGeom prst="rect">
              <a:avLst/>
            </a:prstGeom>
            <a:gradFill rotWithShape="0">
              <a:gsLst>
                <a:gs pos="0">
                  <a:schemeClr val="bg1"/>
                </a:gs>
                <a:gs pos="100000">
                  <a:schemeClr val="bg1">
                    <a:gamma/>
                    <a:shade val="66275"/>
                    <a:invGamma/>
                  </a:schemeClr>
                </a:gs>
              </a:gsLst>
              <a:path path="shape">
                <a:fillToRect l="50000" t="50000" r="50000" b="50000"/>
              </a:path>
            </a:gradFill>
            <a:ln w="28575">
              <a:solidFill>
                <a:schemeClr val="tx1"/>
              </a:solidFill>
              <a:miter lim="800000"/>
              <a:headEnd/>
              <a:tailEnd/>
            </a:ln>
            <a:effectLst/>
          </p:spPr>
          <p:txBody>
            <a:bodyPr wrap="none" anchor="ctr"/>
            <a:lstStyle/>
            <a:p>
              <a:pPr>
                <a:defRPr/>
              </a:pPr>
              <a:endParaRPr lang="zh-CN" altLang="en-US" i="0"/>
            </a:p>
          </p:txBody>
        </p:sp>
        <p:sp>
          <p:nvSpPr>
            <p:cNvPr id="31772" name="Oval 60"/>
            <p:cNvSpPr>
              <a:spLocks noChangeArrowheads="1"/>
            </p:cNvSpPr>
            <p:nvPr/>
          </p:nvSpPr>
          <p:spPr bwMode="auto">
            <a:xfrm>
              <a:off x="1248" y="2067"/>
              <a:ext cx="170" cy="714"/>
            </a:xfrm>
            <a:prstGeom prst="ellipse">
              <a:avLst/>
            </a:prstGeom>
            <a:gradFill rotWithShape="0">
              <a:gsLst>
                <a:gs pos="0">
                  <a:srgbClr val="6699FF"/>
                </a:gs>
                <a:gs pos="50000">
                  <a:srgbClr val="D1E1FF"/>
                </a:gs>
                <a:gs pos="100000">
                  <a:srgbClr val="6699FF"/>
                </a:gs>
              </a:gsLst>
              <a:lin ang="0" scaled="1"/>
            </a:gradFill>
            <a:ln w="28575">
              <a:solidFill>
                <a:srgbClr val="0000FF"/>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i="0"/>
            </a:p>
          </p:txBody>
        </p:sp>
        <p:grpSp>
          <p:nvGrpSpPr>
            <p:cNvPr id="31773" name="Group 61"/>
            <p:cNvGrpSpPr>
              <a:grpSpLocks/>
            </p:cNvGrpSpPr>
            <p:nvPr/>
          </p:nvGrpSpPr>
          <p:grpSpPr bwMode="auto">
            <a:xfrm>
              <a:off x="3888" y="2401"/>
              <a:ext cx="721" cy="479"/>
              <a:chOff x="4128" y="2110"/>
              <a:chExt cx="721" cy="479"/>
            </a:xfrm>
          </p:grpSpPr>
          <p:sp>
            <p:nvSpPr>
              <p:cNvPr id="27" name="AutoShape 62"/>
              <p:cNvSpPr>
                <a:spLocks noChangeArrowheads="1"/>
              </p:cNvSpPr>
              <p:nvPr/>
            </p:nvSpPr>
            <p:spPr bwMode="auto">
              <a:xfrm rot="497436">
                <a:off x="4128" y="2157"/>
                <a:ext cx="721" cy="432"/>
              </a:xfrm>
              <a:prstGeom prst="roundRect">
                <a:avLst>
                  <a:gd name="adj" fmla="val 16667"/>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28575">
                <a:solidFill>
                  <a:schemeClr val="tx1"/>
                </a:solidFill>
                <a:round/>
                <a:headEnd/>
                <a:tailEnd/>
              </a:ln>
              <a:effectLst/>
            </p:spPr>
            <p:txBody>
              <a:bodyPr wrap="none" anchor="ctr"/>
              <a:lstStyle/>
              <a:p>
                <a:pPr>
                  <a:defRPr/>
                </a:pPr>
                <a:endParaRPr lang="zh-CN" altLang="en-US" i="0"/>
              </a:p>
            </p:txBody>
          </p:sp>
          <p:sp>
            <p:nvSpPr>
              <p:cNvPr id="31794" name="Oval 63"/>
              <p:cNvSpPr>
                <a:spLocks noChangeArrowheads="1"/>
              </p:cNvSpPr>
              <p:nvPr/>
            </p:nvSpPr>
            <p:spPr bwMode="auto">
              <a:xfrm rot="510359">
                <a:off x="4128" y="2110"/>
                <a:ext cx="90" cy="432"/>
              </a:xfrm>
              <a:prstGeom prst="ellipse">
                <a:avLst/>
              </a:prstGeom>
              <a:gradFill rotWithShape="0">
                <a:gsLst>
                  <a:gs pos="0">
                    <a:srgbClr val="99CCFF"/>
                  </a:gs>
                  <a:gs pos="50000">
                    <a:srgbClr val="C8E4FF"/>
                  </a:gs>
                  <a:gs pos="100000">
                    <a:srgbClr val="99CCFF"/>
                  </a:gs>
                </a:gsLst>
                <a:lin ang="0" scaled="1"/>
              </a:gradFill>
              <a:ln w="2857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i="0"/>
              </a:p>
            </p:txBody>
          </p:sp>
        </p:grpSp>
        <p:grpSp>
          <p:nvGrpSpPr>
            <p:cNvPr id="31774" name="Group 64"/>
            <p:cNvGrpSpPr>
              <a:grpSpLocks/>
            </p:cNvGrpSpPr>
            <p:nvPr/>
          </p:nvGrpSpPr>
          <p:grpSpPr bwMode="auto">
            <a:xfrm>
              <a:off x="1942" y="2211"/>
              <a:ext cx="794" cy="432"/>
              <a:chOff x="3360" y="3024"/>
              <a:chExt cx="768" cy="480"/>
            </a:xfrm>
          </p:grpSpPr>
          <p:sp>
            <p:nvSpPr>
              <p:cNvPr id="25" name="AutoShape 65"/>
              <p:cNvSpPr>
                <a:spLocks noChangeArrowheads="1"/>
              </p:cNvSpPr>
              <p:nvPr/>
            </p:nvSpPr>
            <p:spPr bwMode="auto">
              <a:xfrm>
                <a:off x="3360" y="3024"/>
                <a:ext cx="768" cy="480"/>
              </a:xfrm>
              <a:prstGeom prst="roundRect">
                <a:avLst>
                  <a:gd name="adj" fmla="val 16667"/>
                </a:avLst>
              </a:prstGeom>
              <a:gradFill rotWithShape="0">
                <a:gsLst>
                  <a:gs pos="0">
                    <a:schemeClr val="bg1">
                      <a:gamma/>
                      <a:shade val="36863"/>
                      <a:invGamma/>
                    </a:schemeClr>
                  </a:gs>
                  <a:gs pos="50000">
                    <a:schemeClr val="bg1"/>
                  </a:gs>
                  <a:gs pos="100000">
                    <a:schemeClr val="bg1">
                      <a:gamma/>
                      <a:shade val="36863"/>
                      <a:invGamma/>
                    </a:schemeClr>
                  </a:gs>
                </a:gsLst>
                <a:lin ang="5400000" scaled="1"/>
              </a:gradFill>
              <a:ln w="28575">
                <a:solidFill>
                  <a:schemeClr val="tx1"/>
                </a:solidFill>
                <a:round/>
                <a:headEnd/>
                <a:tailEnd/>
              </a:ln>
              <a:effectLst/>
            </p:spPr>
            <p:txBody>
              <a:bodyPr wrap="none" anchor="ctr"/>
              <a:lstStyle/>
              <a:p>
                <a:pPr>
                  <a:defRPr/>
                </a:pPr>
                <a:endParaRPr lang="zh-CN" altLang="en-US" i="0"/>
              </a:p>
            </p:txBody>
          </p:sp>
          <p:sp>
            <p:nvSpPr>
              <p:cNvPr id="26" name="Oval 66"/>
              <p:cNvSpPr>
                <a:spLocks noChangeArrowheads="1"/>
              </p:cNvSpPr>
              <p:nvPr/>
            </p:nvSpPr>
            <p:spPr bwMode="auto">
              <a:xfrm>
                <a:off x="4032" y="3024"/>
                <a:ext cx="96" cy="480"/>
              </a:xfrm>
              <a:prstGeom prst="ellipse">
                <a:avLst/>
              </a:prstGeom>
              <a:gradFill rotWithShape="0">
                <a:gsLst>
                  <a:gs pos="0">
                    <a:schemeClr val="bg1">
                      <a:gamma/>
                      <a:shade val="36863"/>
                      <a:invGamma/>
                    </a:schemeClr>
                  </a:gs>
                  <a:gs pos="50000">
                    <a:schemeClr val="bg1"/>
                  </a:gs>
                  <a:gs pos="100000">
                    <a:schemeClr val="bg1">
                      <a:gamma/>
                      <a:shade val="36863"/>
                      <a:invGamma/>
                    </a:schemeClr>
                  </a:gs>
                </a:gsLst>
                <a:lin ang="5400000" scaled="1"/>
              </a:gradFill>
              <a:ln w="28575">
                <a:solidFill>
                  <a:schemeClr val="tx1"/>
                </a:solidFill>
                <a:round/>
                <a:headEnd/>
                <a:tailEnd/>
              </a:ln>
              <a:effectLst/>
            </p:spPr>
            <p:txBody>
              <a:bodyPr wrap="none" anchor="ctr"/>
              <a:lstStyle/>
              <a:p>
                <a:pPr>
                  <a:defRPr/>
                </a:pPr>
                <a:endParaRPr lang="zh-CN" altLang="en-US" i="0"/>
              </a:p>
            </p:txBody>
          </p:sp>
        </p:grpSp>
        <p:sp>
          <p:nvSpPr>
            <p:cNvPr id="31775" name="AutoShape 67"/>
            <p:cNvSpPr>
              <a:spLocks noChangeArrowheads="1"/>
            </p:cNvSpPr>
            <p:nvPr/>
          </p:nvSpPr>
          <p:spPr bwMode="auto">
            <a:xfrm rot="322330">
              <a:off x="2928" y="2211"/>
              <a:ext cx="672" cy="528"/>
            </a:xfrm>
            <a:prstGeom prst="triangle">
              <a:avLst>
                <a:gd name="adj" fmla="val 50000"/>
              </a:avLst>
            </a:prstGeom>
            <a:gradFill rotWithShape="0">
              <a:gsLst>
                <a:gs pos="0">
                  <a:srgbClr val="EEF7FF"/>
                </a:gs>
                <a:gs pos="100000">
                  <a:srgbClr val="99CCFF"/>
                </a:gs>
              </a:gsLst>
              <a:path path="shape">
                <a:fillToRect l="50000" t="50000" r="50000" b="50000"/>
              </a:path>
            </a:gradFill>
            <a:ln w="28575">
              <a:solidFill>
                <a:srgbClr val="0000FF"/>
              </a:solidFill>
              <a:miter lim="800000"/>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31776" name="Rectangle 68"/>
            <p:cNvSpPr>
              <a:spLocks noChangeArrowheads="1"/>
            </p:cNvSpPr>
            <p:nvPr/>
          </p:nvSpPr>
          <p:spPr bwMode="auto">
            <a:xfrm>
              <a:off x="672" y="2349"/>
              <a:ext cx="96" cy="1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i="0"/>
            </a:p>
          </p:txBody>
        </p:sp>
        <p:graphicFrame>
          <p:nvGraphicFramePr>
            <p:cNvPr id="31777" name="Object 69"/>
            <p:cNvGraphicFramePr>
              <a:graphicFrameLocks noChangeAspect="1"/>
            </p:cNvGraphicFramePr>
            <p:nvPr/>
          </p:nvGraphicFramePr>
          <p:xfrm>
            <a:off x="384" y="2256"/>
            <a:ext cx="246" cy="293"/>
          </p:xfrm>
          <a:graphic>
            <a:graphicData uri="http://schemas.openxmlformats.org/presentationml/2006/ole">
              <mc:AlternateContent xmlns:mc="http://schemas.openxmlformats.org/markup-compatibility/2006">
                <mc:Choice xmlns:v="urn:schemas-microsoft-com:vml" Requires="v">
                  <p:oleObj spid="_x0000_s423175" name="公式" r:id="rId3" imgW="139579" imgH="164957" progId="Equation.3">
                    <p:embed/>
                  </p:oleObj>
                </mc:Choice>
                <mc:Fallback>
                  <p:oleObj name="公式" r:id="rId3" imgW="139579" imgH="164957" progId="Equation.3">
                    <p:embed/>
                    <p:pic>
                      <p:nvPicPr>
                        <p:cNvPr id="0"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256"/>
                          <a:ext cx="246"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78" name="Object 70"/>
            <p:cNvGraphicFramePr>
              <a:graphicFrameLocks noChangeAspect="1"/>
            </p:cNvGraphicFramePr>
            <p:nvPr/>
          </p:nvGraphicFramePr>
          <p:xfrm>
            <a:off x="1276" y="1708"/>
            <a:ext cx="288" cy="324"/>
          </p:xfrm>
          <a:graphic>
            <a:graphicData uri="http://schemas.openxmlformats.org/presentationml/2006/ole">
              <mc:AlternateContent xmlns:mc="http://schemas.openxmlformats.org/markup-compatibility/2006">
                <mc:Choice xmlns:v="urn:schemas-microsoft-com:vml" Requires="v">
                  <p:oleObj spid="_x0000_s423176" name="公式" r:id="rId5" imgW="190335" imgH="215713" progId="Equation.3">
                    <p:embed/>
                  </p:oleObj>
                </mc:Choice>
                <mc:Fallback>
                  <p:oleObj name="公式" r:id="rId5" imgW="190335" imgH="215713" progId="Equation.3">
                    <p:embed/>
                    <p:pic>
                      <p:nvPicPr>
                        <p:cNvPr id="0" name="Object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6" y="1708"/>
                          <a:ext cx="288"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79" name="Object 71"/>
            <p:cNvGraphicFramePr>
              <a:graphicFrameLocks noChangeAspect="1"/>
            </p:cNvGraphicFramePr>
            <p:nvPr/>
          </p:nvGraphicFramePr>
          <p:xfrm>
            <a:off x="720" y="1971"/>
            <a:ext cx="283" cy="393"/>
          </p:xfrm>
          <a:graphic>
            <a:graphicData uri="http://schemas.openxmlformats.org/presentationml/2006/ole">
              <mc:AlternateContent xmlns:mc="http://schemas.openxmlformats.org/markup-compatibility/2006">
                <mc:Choice xmlns:v="urn:schemas-microsoft-com:vml" Requires="v">
                  <p:oleObj spid="_x0000_s423177" name="公式" r:id="rId7" imgW="19166" imgH="57226" progId="Equation.3">
                    <p:embed/>
                  </p:oleObj>
                </mc:Choice>
                <mc:Fallback>
                  <p:oleObj name="公式" r:id="rId7" imgW="19166" imgH="57226" progId="Equation.3">
                    <p:embed/>
                    <p:pic>
                      <p:nvPicPr>
                        <p:cNvPr id="0" name="Object 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1971"/>
                          <a:ext cx="283"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80" name="Text Box 72"/>
            <p:cNvSpPr txBox="1">
              <a:spLocks noChangeArrowheads="1"/>
            </p:cNvSpPr>
            <p:nvPr/>
          </p:nvSpPr>
          <p:spPr bwMode="auto">
            <a:xfrm>
              <a:off x="3792" y="1635"/>
              <a:ext cx="1488" cy="310"/>
            </a:xfrm>
            <a:prstGeom prst="rect">
              <a:avLst/>
            </a:prstGeom>
            <a:solidFill>
              <a:schemeClr val="accent1"/>
            </a:solidFill>
            <a:ln w="9525">
              <a:solidFill>
                <a:schemeClr val="tx1"/>
              </a:solidFill>
              <a:miter lim="800000"/>
              <a:headEnd/>
              <a:tailEnd/>
            </a:ln>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i="0">
                  <a:solidFill>
                    <a:srgbClr val="0000FF"/>
                  </a:solidFill>
                </a:rPr>
                <a:t>      </a:t>
              </a:r>
              <a:r>
                <a:rPr kumimoji="0" lang="zh-CN" altLang="en-US" i="0">
                  <a:solidFill>
                    <a:srgbClr val="CC0000"/>
                  </a:solidFill>
                </a:rPr>
                <a:t>会聚透镜</a:t>
              </a:r>
            </a:p>
          </p:txBody>
        </p:sp>
        <p:graphicFrame>
          <p:nvGraphicFramePr>
            <p:cNvPr id="31781" name="Object 73"/>
            <p:cNvGraphicFramePr>
              <a:graphicFrameLocks noChangeAspect="1"/>
            </p:cNvGraphicFramePr>
            <p:nvPr/>
          </p:nvGraphicFramePr>
          <p:xfrm>
            <a:off x="3878" y="1645"/>
            <a:ext cx="285" cy="323"/>
          </p:xfrm>
          <a:graphic>
            <a:graphicData uri="http://schemas.openxmlformats.org/presentationml/2006/ole">
              <mc:AlternateContent xmlns:mc="http://schemas.openxmlformats.org/markup-compatibility/2006">
                <mc:Choice xmlns:v="urn:schemas-microsoft-com:vml" Requires="v">
                  <p:oleObj spid="_x0000_s423178" name="公式" r:id="rId9" imgW="190335" imgH="215713" progId="Equation.3">
                    <p:embed/>
                  </p:oleObj>
                </mc:Choice>
                <mc:Fallback>
                  <p:oleObj name="公式" r:id="rId9" imgW="190335" imgH="215713" progId="Equation.3">
                    <p:embed/>
                    <p:pic>
                      <p:nvPicPr>
                        <p:cNvPr id="0" name="Object 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78" y="1645"/>
                          <a:ext cx="285"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82" name="Object 74"/>
            <p:cNvGraphicFramePr>
              <a:graphicFrameLocks noChangeAspect="1"/>
            </p:cNvGraphicFramePr>
            <p:nvPr/>
          </p:nvGraphicFramePr>
          <p:xfrm>
            <a:off x="5232" y="2568"/>
            <a:ext cx="329" cy="408"/>
          </p:xfrm>
          <a:graphic>
            <a:graphicData uri="http://schemas.openxmlformats.org/presentationml/2006/ole">
              <mc:AlternateContent xmlns:mc="http://schemas.openxmlformats.org/markup-compatibility/2006">
                <mc:Choice xmlns:v="urn:schemas-microsoft-com:vml" Requires="v">
                  <p:oleObj spid="_x0000_s423179" name="公式" r:id="rId11" imgW="114201" imgH="139579" progId="Equation.3">
                    <p:embed/>
                  </p:oleObj>
                </mc:Choice>
                <mc:Fallback>
                  <p:oleObj name="公式" r:id="rId11" imgW="114201" imgH="139579" progId="Equation.3">
                    <p:embed/>
                    <p:pic>
                      <p:nvPicPr>
                        <p:cNvPr id="0" name="Object 7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32" y="2568"/>
                          <a:ext cx="329"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83" name="Text Box 75"/>
            <p:cNvSpPr txBox="1">
              <a:spLocks noChangeArrowheads="1"/>
            </p:cNvSpPr>
            <p:nvPr/>
          </p:nvSpPr>
          <p:spPr bwMode="auto">
            <a:xfrm>
              <a:off x="240" y="2886"/>
              <a:ext cx="624" cy="310"/>
            </a:xfrm>
            <a:prstGeom prst="rect">
              <a:avLst/>
            </a:prstGeom>
            <a:solidFill>
              <a:schemeClr val="accent1"/>
            </a:solidFill>
            <a:ln w="9525">
              <a:solidFill>
                <a:schemeClr val="tx1"/>
              </a:solidFill>
              <a:miter lim="800000"/>
              <a:headEnd/>
              <a:tailEnd/>
            </a:ln>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zh-CN" altLang="en-US" i="0">
                  <a:solidFill>
                    <a:srgbClr val="CC0000"/>
                  </a:solidFill>
                </a:rPr>
                <a:t>空腔</a:t>
              </a:r>
            </a:p>
          </p:txBody>
        </p:sp>
        <p:sp>
          <p:nvSpPr>
            <p:cNvPr id="31784" name="Text Box 76"/>
            <p:cNvSpPr txBox="1">
              <a:spLocks noChangeArrowheads="1"/>
            </p:cNvSpPr>
            <p:nvPr/>
          </p:nvSpPr>
          <p:spPr bwMode="auto">
            <a:xfrm>
              <a:off x="576" y="1635"/>
              <a:ext cx="81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i="0">
                  <a:solidFill>
                    <a:srgbClr val="CC0000"/>
                  </a:solidFill>
                </a:rPr>
                <a:t>小孔</a:t>
              </a:r>
            </a:p>
          </p:txBody>
        </p:sp>
        <p:sp>
          <p:nvSpPr>
            <p:cNvPr id="31785" name="Text Box 77"/>
            <p:cNvSpPr txBox="1">
              <a:spLocks noChangeArrowheads="1"/>
            </p:cNvSpPr>
            <p:nvPr/>
          </p:nvSpPr>
          <p:spPr bwMode="auto">
            <a:xfrm>
              <a:off x="1826" y="1632"/>
              <a:ext cx="1102" cy="310"/>
            </a:xfrm>
            <a:prstGeom prst="rect">
              <a:avLst/>
            </a:prstGeom>
            <a:solidFill>
              <a:schemeClr val="accent1"/>
            </a:solidFill>
            <a:ln w="9525">
              <a:solidFill>
                <a:schemeClr val="tx1"/>
              </a:solidFill>
              <a:miter lim="800000"/>
              <a:headEnd/>
              <a:tailEnd/>
            </a:ln>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zh-CN" altLang="en-US" i="0">
                  <a:solidFill>
                    <a:srgbClr val="CC0000"/>
                  </a:solidFill>
                </a:rPr>
                <a:t>平行光管</a:t>
              </a:r>
            </a:p>
          </p:txBody>
        </p:sp>
        <p:sp>
          <p:nvSpPr>
            <p:cNvPr id="31786" name="Text Box 78"/>
            <p:cNvSpPr txBox="1">
              <a:spLocks noChangeArrowheads="1"/>
            </p:cNvSpPr>
            <p:nvPr/>
          </p:nvSpPr>
          <p:spPr bwMode="auto">
            <a:xfrm>
              <a:off x="2928" y="2931"/>
              <a:ext cx="720" cy="310"/>
            </a:xfrm>
            <a:prstGeom prst="rect">
              <a:avLst/>
            </a:prstGeom>
            <a:solidFill>
              <a:schemeClr val="accent1"/>
            </a:solidFill>
            <a:ln w="9525">
              <a:solidFill>
                <a:schemeClr val="tx1"/>
              </a:solidFill>
              <a:miter lim="800000"/>
              <a:headEnd/>
              <a:tailEnd/>
            </a:ln>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zh-CN" altLang="en-US" i="0">
                  <a:solidFill>
                    <a:srgbClr val="CC0000"/>
                  </a:solidFill>
                </a:rPr>
                <a:t>棱镜</a:t>
              </a:r>
            </a:p>
          </p:txBody>
        </p:sp>
        <p:sp>
          <p:nvSpPr>
            <p:cNvPr id="31787" name="Text Box 79"/>
            <p:cNvSpPr txBox="1">
              <a:spLocks noChangeArrowheads="1"/>
            </p:cNvSpPr>
            <p:nvPr/>
          </p:nvSpPr>
          <p:spPr bwMode="auto">
            <a:xfrm>
              <a:off x="4704" y="3315"/>
              <a:ext cx="892" cy="310"/>
            </a:xfrm>
            <a:prstGeom prst="rect">
              <a:avLst/>
            </a:prstGeom>
            <a:solidFill>
              <a:schemeClr val="accent1"/>
            </a:solidFill>
            <a:ln w="9525">
              <a:solidFill>
                <a:schemeClr val="tx1"/>
              </a:solidFill>
              <a:miter lim="800000"/>
              <a:headEnd/>
              <a:tailEnd/>
            </a:ln>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zh-CN" altLang="en-US" i="0">
                  <a:solidFill>
                    <a:srgbClr val="CC0000"/>
                  </a:solidFill>
                </a:rPr>
                <a:t>热电偶</a:t>
              </a:r>
              <a:endParaRPr kumimoji="0" lang="zh-CN" altLang="en-US" i="0"/>
            </a:p>
          </p:txBody>
        </p:sp>
        <p:sp>
          <p:nvSpPr>
            <p:cNvPr id="31788" name="Freeform 80"/>
            <p:cNvSpPr>
              <a:spLocks/>
            </p:cNvSpPr>
            <p:nvPr/>
          </p:nvSpPr>
          <p:spPr bwMode="auto">
            <a:xfrm>
              <a:off x="4896" y="2784"/>
              <a:ext cx="435" cy="353"/>
            </a:xfrm>
            <a:custGeom>
              <a:avLst/>
              <a:gdLst>
                <a:gd name="T0" fmla="*/ 0 w 435"/>
                <a:gd name="T1" fmla="*/ 2 h 353"/>
                <a:gd name="T2" fmla="*/ 120 w 435"/>
                <a:gd name="T3" fmla="*/ 101 h 353"/>
                <a:gd name="T4" fmla="*/ 189 w 435"/>
                <a:gd name="T5" fmla="*/ 47 h 353"/>
                <a:gd name="T6" fmla="*/ 141 w 435"/>
                <a:gd name="T7" fmla="*/ 5 h 353"/>
                <a:gd name="T8" fmla="*/ 87 w 435"/>
                <a:gd name="T9" fmla="*/ 80 h 353"/>
                <a:gd name="T10" fmla="*/ 192 w 435"/>
                <a:gd name="T11" fmla="*/ 184 h 353"/>
                <a:gd name="T12" fmla="*/ 300 w 435"/>
                <a:gd name="T13" fmla="*/ 143 h 353"/>
                <a:gd name="T14" fmla="*/ 252 w 435"/>
                <a:gd name="T15" fmla="*/ 92 h 353"/>
                <a:gd name="T16" fmla="*/ 201 w 435"/>
                <a:gd name="T17" fmla="*/ 158 h 353"/>
                <a:gd name="T18" fmla="*/ 234 w 435"/>
                <a:gd name="T19" fmla="*/ 230 h 353"/>
                <a:gd name="T20" fmla="*/ 321 w 435"/>
                <a:gd name="T21" fmla="*/ 278 h 353"/>
                <a:gd name="T22" fmla="*/ 402 w 435"/>
                <a:gd name="T23" fmla="*/ 239 h 353"/>
                <a:gd name="T24" fmla="*/ 366 w 435"/>
                <a:gd name="T25" fmla="*/ 188 h 353"/>
                <a:gd name="T26" fmla="*/ 312 w 435"/>
                <a:gd name="T27" fmla="*/ 248 h 353"/>
                <a:gd name="T28" fmla="*/ 363 w 435"/>
                <a:gd name="T29" fmla="*/ 311 h 353"/>
                <a:gd name="T30" fmla="*/ 435 w 435"/>
                <a:gd name="T31" fmla="*/ 353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5"/>
                <a:gd name="T49" fmla="*/ 0 h 353"/>
                <a:gd name="T50" fmla="*/ 435 w 435"/>
                <a:gd name="T51" fmla="*/ 353 h 3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5" h="353">
                  <a:moveTo>
                    <a:pt x="0" y="2"/>
                  </a:moveTo>
                  <a:cubicBezTo>
                    <a:pt x="20" y="17"/>
                    <a:pt x="89" y="94"/>
                    <a:pt x="120" y="101"/>
                  </a:cubicBezTo>
                  <a:cubicBezTo>
                    <a:pt x="151" y="108"/>
                    <a:pt x="185" y="63"/>
                    <a:pt x="189" y="47"/>
                  </a:cubicBezTo>
                  <a:cubicBezTo>
                    <a:pt x="193" y="31"/>
                    <a:pt x="158" y="0"/>
                    <a:pt x="141" y="5"/>
                  </a:cubicBezTo>
                  <a:cubicBezTo>
                    <a:pt x="124" y="10"/>
                    <a:pt x="79" y="50"/>
                    <a:pt x="87" y="80"/>
                  </a:cubicBezTo>
                  <a:cubicBezTo>
                    <a:pt x="95" y="110"/>
                    <a:pt x="157" y="174"/>
                    <a:pt x="192" y="184"/>
                  </a:cubicBezTo>
                  <a:cubicBezTo>
                    <a:pt x="227" y="194"/>
                    <a:pt x="290" y="158"/>
                    <a:pt x="300" y="143"/>
                  </a:cubicBezTo>
                  <a:cubicBezTo>
                    <a:pt x="310" y="128"/>
                    <a:pt x="268" y="90"/>
                    <a:pt x="252" y="92"/>
                  </a:cubicBezTo>
                  <a:cubicBezTo>
                    <a:pt x="236" y="94"/>
                    <a:pt x="204" y="135"/>
                    <a:pt x="201" y="158"/>
                  </a:cubicBezTo>
                  <a:cubicBezTo>
                    <a:pt x="198" y="181"/>
                    <a:pt x="214" y="210"/>
                    <a:pt x="234" y="230"/>
                  </a:cubicBezTo>
                  <a:cubicBezTo>
                    <a:pt x="254" y="250"/>
                    <a:pt x="293" y="276"/>
                    <a:pt x="321" y="278"/>
                  </a:cubicBezTo>
                  <a:cubicBezTo>
                    <a:pt x="349" y="280"/>
                    <a:pt x="395" y="254"/>
                    <a:pt x="402" y="239"/>
                  </a:cubicBezTo>
                  <a:cubicBezTo>
                    <a:pt x="409" y="224"/>
                    <a:pt x="381" y="186"/>
                    <a:pt x="366" y="188"/>
                  </a:cubicBezTo>
                  <a:cubicBezTo>
                    <a:pt x="351" y="190"/>
                    <a:pt x="312" y="228"/>
                    <a:pt x="312" y="248"/>
                  </a:cubicBezTo>
                  <a:cubicBezTo>
                    <a:pt x="312" y="268"/>
                    <a:pt x="343" y="294"/>
                    <a:pt x="363" y="311"/>
                  </a:cubicBezTo>
                  <a:cubicBezTo>
                    <a:pt x="383" y="328"/>
                    <a:pt x="420" y="344"/>
                    <a:pt x="435" y="353"/>
                  </a:cubicBezTo>
                </a:path>
              </a:pathLst>
            </a:custGeom>
            <a:noFill/>
            <a:ln w="28575">
              <a:solidFill>
                <a:srgbClr val="0000FF"/>
              </a:solidFill>
              <a:round/>
              <a:headEnd/>
              <a:tailEnd type="non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1789" name="Freeform 81"/>
            <p:cNvSpPr>
              <a:spLocks/>
            </p:cNvSpPr>
            <p:nvPr/>
          </p:nvSpPr>
          <p:spPr bwMode="auto">
            <a:xfrm rot="884435" flipV="1">
              <a:off x="4944" y="2448"/>
              <a:ext cx="435" cy="336"/>
            </a:xfrm>
            <a:custGeom>
              <a:avLst/>
              <a:gdLst>
                <a:gd name="T0" fmla="*/ 0 w 435"/>
                <a:gd name="T1" fmla="*/ 2 h 353"/>
                <a:gd name="T2" fmla="*/ 120 w 435"/>
                <a:gd name="T3" fmla="*/ 27 h 353"/>
                <a:gd name="T4" fmla="*/ 189 w 435"/>
                <a:gd name="T5" fmla="*/ 12 h 353"/>
                <a:gd name="T6" fmla="*/ 141 w 435"/>
                <a:gd name="T7" fmla="*/ 5 h 353"/>
                <a:gd name="T8" fmla="*/ 87 w 435"/>
                <a:gd name="T9" fmla="*/ 23 h 353"/>
                <a:gd name="T10" fmla="*/ 192 w 435"/>
                <a:gd name="T11" fmla="*/ 49 h 353"/>
                <a:gd name="T12" fmla="*/ 300 w 435"/>
                <a:gd name="T13" fmla="*/ 38 h 353"/>
                <a:gd name="T14" fmla="*/ 252 w 435"/>
                <a:gd name="T15" fmla="*/ 26 h 353"/>
                <a:gd name="T16" fmla="*/ 201 w 435"/>
                <a:gd name="T17" fmla="*/ 42 h 353"/>
                <a:gd name="T18" fmla="*/ 234 w 435"/>
                <a:gd name="T19" fmla="*/ 60 h 353"/>
                <a:gd name="T20" fmla="*/ 321 w 435"/>
                <a:gd name="T21" fmla="*/ 73 h 353"/>
                <a:gd name="T22" fmla="*/ 402 w 435"/>
                <a:gd name="T23" fmla="*/ 63 h 353"/>
                <a:gd name="T24" fmla="*/ 366 w 435"/>
                <a:gd name="T25" fmla="*/ 49 h 353"/>
                <a:gd name="T26" fmla="*/ 312 w 435"/>
                <a:gd name="T27" fmla="*/ 66 h 353"/>
                <a:gd name="T28" fmla="*/ 363 w 435"/>
                <a:gd name="T29" fmla="*/ 82 h 353"/>
                <a:gd name="T30" fmla="*/ 435 w 435"/>
                <a:gd name="T31" fmla="*/ 94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5"/>
                <a:gd name="T49" fmla="*/ 0 h 353"/>
                <a:gd name="T50" fmla="*/ 435 w 435"/>
                <a:gd name="T51" fmla="*/ 353 h 3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5" h="353">
                  <a:moveTo>
                    <a:pt x="0" y="2"/>
                  </a:moveTo>
                  <a:cubicBezTo>
                    <a:pt x="20" y="17"/>
                    <a:pt x="89" y="94"/>
                    <a:pt x="120" y="101"/>
                  </a:cubicBezTo>
                  <a:cubicBezTo>
                    <a:pt x="151" y="108"/>
                    <a:pt x="185" y="63"/>
                    <a:pt x="189" y="47"/>
                  </a:cubicBezTo>
                  <a:cubicBezTo>
                    <a:pt x="193" y="31"/>
                    <a:pt x="158" y="0"/>
                    <a:pt x="141" y="5"/>
                  </a:cubicBezTo>
                  <a:cubicBezTo>
                    <a:pt x="124" y="10"/>
                    <a:pt x="79" y="50"/>
                    <a:pt x="87" y="80"/>
                  </a:cubicBezTo>
                  <a:cubicBezTo>
                    <a:pt x="95" y="110"/>
                    <a:pt x="157" y="174"/>
                    <a:pt x="192" y="184"/>
                  </a:cubicBezTo>
                  <a:cubicBezTo>
                    <a:pt x="227" y="194"/>
                    <a:pt x="290" y="158"/>
                    <a:pt x="300" y="143"/>
                  </a:cubicBezTo>
                  <a:cubicBezTo>
                    <a:pt x="310" y="128"/>
                    <a:pt x="268" y="90"/>
                    <a:pt x="252" y="92"/>
                  </a:cubicBezTo>
                  <a:cubicBezTo>
                    <a:pt x="236" y="94"/>
                    <a:pt x="204" y="135"/>
                    <a:pt x="201" y="158"/>
                  </a:cubicBezTo>
                  <a:cubicBezTo>
                    <a:pt x="198" y="181"/>
                    <a:pt x="214" y="210"/>
                    <a:pt x="234" y="230"/>
                  </a:cubicBezTo>
                  <a:cubicBezTo>
                    <a:pt x="254" y="250"/>
                    <a:pt x="293" y="276"/>
                    <a:pt x="321" y="278"/>
                  </a:cubicBezTo>
                  <a:cubicBezTo>
                    <a:pt x="349" y="280"/>
                    <a:pt x="395" y="254"/>
                    <a:pt x="402" y="239"/>
                  </a:cubicBezTo>
                  <a:cubicBezTo>
                    <a:pt x="409" y="224"/>
                    <a:pt x="381" y="186"/>
                    <a:pt x="366" y="188"/>
                  </a:cubicBezTo>
                  <a:cubicBezTo>
                    <a:pt x="351" y="190"/>
                    <a:pt x="312" y="228"/>
                    <a:pt x="312" y="248"/>
                  </a:cubicBezTo>
                  <a:cubicBezTo>
                    <a:pt x="312" y="268"/>
                    <a:pt x="343" y="294"/>
                    <a:pt x="363" y="311"/>
                  </a:cubicBezTo>
                  <a:cubicBezTo>
                    <a:pt x="383" y="328"/>
                    <a:pt x="420" y="344"/>
                    <a:pt x="435" y="353"/>
                  </a:cubicBezTo>
                </a:path>
              </a:pathLst>
            </a:custGeom>
            <a:noFill/>
            <a:ln w="28575">
              <a:solidFill>
                <a:srgbClr val="0000FF"/>
              </a:solidFill>
              <a:round/>
              <a:headEnd/>
              <a:tailEnd type="none" w="sm"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1790" name="Oval 82"/>
            <p:cNvSpPr>
              <a:spLocks noChangeArrowheads="1"/>
            </p:cNvSpPr>
            <p:nvPr/>
          </p:nvSpPr>
          <p:spPr bwMode="auto">
            <a:xfrm rot="520878">
              <a:off x="4896" y="2691"/>
              <a:ext cx="48" cy="144"/>
            </a:xfrm>
            <a:prstGeom prst="ellipse">
              <a:avLst/>
            </a:prstGeom>
            <a:solidFill>
              <a:srgbClr val="CCECFF"/>
            </a:solidFill>
            <a:ln w="28575">
              <a:solidFill>
                <a:srgbClr val="0000FF"/>
              </a:solidFill>
              <a:round/>
              <a:headEnd/>
              <a:tailEnd type="none" w="sm" len="lg"/>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i="0"/>
            </a:p>
          </p:txBody>
        </p:sp>
      </p:grpSp>
      <p:grpSp>
        <p:nvGrpSpPr>
          <p:cNvPr id="7" name="Group 83"/>
          <p:cNvGrpSpPr>
            <a:grpSpLocks/>
          </p:cNvGrpSpPr>
          <p:nvPr/>
        </p:nvGrpSpPr>
        <p:grpSpPr bwMode="auto">
          <a:xfrm>
            <a:off x="3646488" y="4054475"/>
            <a:ext cx="2133600" cy="533400"/>
            <a:chOff x="1344" y="2259"/>
            <a:chExt cx="1344" cy="336"/>
          </a:xfrm>
        </p:grpSpPr>
        <p:sp>
          <p:nvSpPr>
            <p:cNvPr id="31768" name="Line 84"/>
            <p:cNvSpPr>
              <a:spLocks noChangeShapeType="1"/>
            </p:cNvSpPr>
            <p:nvPr/>
          </p:nvSpPr>
          <p:spPr bwMode="auto">
            <a:xfrm>
              <a:off x="1344" y="2307"/>
              <a:ext cx="1344" cy="28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9" name="Line 85"/>
            <p:cNvSpPr>
              <a:spLocks noChangeShapeType="1"/>
            </p:cNvSpPr>
            <p:nvPr/>
          </p:nvSpPr>
          <p:spPr bwMode="auto">
            <a:xfrm flipV="1">
              <a:off x="1344" y="2259"/>
              <a:ext cx="1344" cy="3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86"/>
          <p:cNvGrpSpPr>
            <a:grpSpLocks/>
          </p:cNvGrpSpPr>
          <p:nvPr/>
        </p:nvGrpSpPr>
        <p:grpSpPr bwMode="auto">
          <a:xfrm>
            <a:off x="5780088" y="4054475"/>
            <a:ext cx="1981200" cy="762000"/>
            <a:chOff x="2688" y="2259"/>
            <a:chExt cx="1248" cy="480"/>
          </a:xfrm>
        </p:grpSpPr>
        <p:sp>
          <p:nvSpPr>
            <p:cNvPr id="31764" name="Line 87"/>
            <p:cNvSpPr>
              <a:spLocks noChangeShapeType="1"/>
            </p:cNvSpPr>
            <p:nvPr/>
          </p:nvSpPr>
          <p:spPr bwMode="auto">
            <a:xfrm>
              <a:off x="2688" y="2259"/>
              <a:ext cx="672" cy="9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5" name="Line 88"/>
            <p:cNvSpPr>
              <a:spLocks noChangeShapeType="1"/>
            </p:cNvSpPr>
            <p:nvPr/>
          </p:nvSpPr>
          <p:spPr bwMode="auto">
            <a:xfrm>
              <a:off x="2688" y="2589"/>
              <a:ext cx="864" cy="10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6" name="Line 89"/>
            <p:cNvSpPr>
              <a:spLocks noChangeShapeType="1"/>
            </p:cNvSpPr>
            <p:nvPr/>
          </p:nvSpPr>
          <p:spPr bwMode="auto">
            <a:xfrm>
              <a:off x="3360" y="2355"/>
              <a:ext cx="576" cy="9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7" name="Line 90"/>
            <p:cNvSpPr>
              <a:spLocks noChangeShapeType="1"/>
            </p:cNvSpPr>
            <p:nvPr/>
          </p:nvSpPr>
          <p:spPr bwMode="auto">
            <a:xfrm>
              <a:off x="3552" y="2685"/>
              <a:ext cx="384" cy="5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91"/>
          <p:cNvGrpSpPr>
            <a:grpSpLocks/>
          </p:cNvGrpSpPr>
          <p:nvPr/>
        </p:nvGrpSpPr>
        <p:grpSpPr bwMode="auto">
          <a:xfrm>
            <a:off x="7685088" y="4359275"/>
            <a:ext cx="1600200" cy="533400"/>
            <a:chOff x="3888" y="2451"/>
            <a:chExt cx="1008" cy="336"/>
          </a:xfrm>
        </p:grpSpPr>
        <p:sp>
          <p:nvSpPr>
            <p:cNvPr id="31762" name="Line 92"/>
            <p:cNvSpPr>
              <a:spLocks noChangeShapeType="1"/>
            </p:cNvSpPr>
            <p:nvPr/>
          </p:nvSpPr>
          <p:spPr bwMode="auto">
            <a:xfrm>
              <a:off x="3936" y="2451"/>
              <a:ext cx="960" cy="3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3" name="Line 93"/>
            <p:cNvSpPr>
              <a:spLocks noChangeShapeType="1"/>
            </p:cNvSpPr>
            <p:nvPr/>
          </p:nvSpPr>
          <p:spPr bwMode="auto">
            <a:xfrm flipV="1">
              <a:off x="3888" y="2739"/>
              <a:ext cx="100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94"/>
          <p:cNvGrpSpPr>
            <a:grpSpLocks/>
          </p:cNvGrpSpPr>
          <p:nvPr/>
        </p:nvGrpSpPr>
        <p:grpSpPr bwMode="auto">
          <a:xfrm>
            <a:off x="8370888" y="3668713"/>
            <a:ext cx="381000" cy="2133600"/>
            <a:chOff x="4320" y="2016"/>
            <a:chExt cx="240" cy="1344"/>
          </a:xfrm>
        </p:grpSpPr>
        <p:sp>
          <p:nvSpPr>
            <p:cNvPr id="31760" name="Line 95"/>
            <p:cNvSpPr>
              <a:spLocks noChangeShapeType="1"/>
            </p:cNvSpPr>
            <p:nvPr/>
          </p:nvSpPr>
          <p:spPr bwMode="auto">
            <a:xfrm flipH="1">
              <a:off x="4320" y="2976"/>
              <a:ext cx="96" cy="384"/>
            </a:xfrm>
            <a:prstGeom prst="line">
              <a:avLst/>
            </a:prstGeom>
            <a:noFill/>
            <a:ln w="57150">
              <a:solidFill>
                <a:srgbClr val="CC00CC"/>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1761" name="Line 96"/>
            <p:cNvSpPr>
              <a:spLocks noChangeShapeType="1"/>
            </p:cNvSpPr>
            <p:nvPr/>
          </p:nvSpPr>
          <p:spPr bwMode="auto">
            <a:xfrm flipV="1">
              <a:off x="4512" y="2016"/>
              <a:ext cx="48" cy="384"/>
            </a:xfrm>
            <a:prstGeom prst="line">
              <a:avLst/>
            </a:prstGeom>
            <a:noFill/>
            <a:ln w="57150">
              <a:solidFill>
                <a:srgbClr val="CC00CC"/>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1" name="Group 97"/>
          <p:cNvGrpSpPr>
            <a:grpSpLocks/>
          </p:cNvGrpSpPr>
          <p:nvPr/>
        </p:nvGrpSpPr>
        <p:grpSpPr bwMode="auto">
          <a:xfrm>
            <a:off x="2655888" y="4130675"/>
            <a:ext cx="990600" cy="457200"/>
            <a:chOff x="720" y="2307"/>
            <a:chExt cx="624" cy="288"/>
          </a:xfrm>
        </p:grpSpPr>
        <p:grpSp>
          <p:nvGrpSpPr>
            <p:cNvPr id="31755" name="Group 98"/>
            <p:cNvGrpSpPr>
              <a:grpSpLocks/>
            </p:cNvGrpSpPr>
            <p:nvPr/>
          </p:nvGrpSpPr>
          <p:grpSpPr bwMode="auto">
            <a:xfrm>
              <a:off x="720" y="2307"/>
              <a:ext cx="624" cy="288"/>
              <a:chOff x="720" y="2016"/>
              <a:chExt cx="624" cy="288"/>
            </a:xfrm>
          </p:grpSpPr>
          <p:sp>
            <p:nvSpPr>
              <p:cNvPr id="31758" name="Line 99"/>
              <p:cNvSpPr>
                <a:spLocks noChangeShapeType="1"/>
              </p:cNvSpPr>
              <p:nvPr/>
            </p:nvSpPr>
            <p:spPr bwMode="auto">
              <a:xfrm flipV="1">
                <a:off x="720" y="2016"/>
                <a:ext cx="624"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9" name="Line 100"/>
              <p:cNvSpPr>
                <a:spLocks noChangeShapeType="1"/>
              </p:cNvSpPr>
              <p:nvPr/>
            </p:nvSpPr>
            <p:spPr bwMode="auto">
              <a:xfrm>
                <a:off x="720" y="2160"/>
                <a:ext cx="624"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756" name="Line 101"/>
            <p:cNvSpPr>
              <a:spLocks noChangeShapeType="1"/>
            </p:cNvSpPr>
            <p:nvPr/>
          </p:nvSpPr>
          <p:spPr bwMode="auto">
            <a:xfrm flipV="1">
              <a:off x="960" y="2352"/>
              <a:ext cx="192" cy="48"/>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1757" name="Line 102"/>
            <p:cNvSpPr>
              <a:spLocks noChangeShapeType="1"/>
            </p:cNvSpPr>
            <p:nvPr/>
          </p:nvSpPr>
          <p:spPr bwMode="auto">
            <a:xfrm>
              <a:off x="912" y="2496"/>
              <a:ext cx="240" cy="48"/>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31753" name="矩形 50"/>
          <p:cNvSpPr>
            <a:spLocks noChangeArrowheads="1"/>
          </p:cNvSpPr>
          <p:nvPr/>
        </p:nvSpPr>
        <p:spPr bwMode="auto">
          <a:xfrm>
            <a:off x="2166938" y="857251"/>
            <a:ext cx="5053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0">
                <a:solidFill>
                  <a:srgbClr val="3333FF"/>
                </a:solidFill>
                <a:ea typeface="楷体_GB2312" pitchFamily="49" charset="-122"/>
              </a:rPr>
              <a:t>1</a:t>
            </a:r>
            <a:r>
              <a:rPr lang="zh-CN" altLang="en-US" sz="2800" b="1" i="0">
                <a:solidFill>
                  <a:srgbClr val="3333FF"/>
                </a:solidFill>
                <a:ea typeface="楷体_GB2312" pitchFamily="49" charset="-122"/>
              </a:rPr>
              <a:t>、测量黑体辐射的实验原理图</a:t>
            </a:r>
          </a:p>
        </p:txBody>
      </p:sp>
      <p:sp>
        <p:nvSpPr>
          <p:cNvPr id="31754" name="矩形 51"/>
          <p:cNvSpPr>
            <a:spLocks noChangeArrowheads="1"/>
          </p:cNvSpPr>
          <p:nvPr/>
        </p:nvSpPr>
        <p:spPr bwMode="auto">
          <a:xfrm>
            <a:off x="2024063" y="0"/>
            <a:ext cx="2552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i="0">
                <a:solidFill>
                  <a:srgbClr val="C00000"/>
                </a:solidFill>
              </a:rPr>
              <a:t>二   实验定律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trips(upRight)">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trips(downRigh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trips(downRight)">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outHorizontal)">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2135561" y="476676"/>
            <a:ext cx="3131639" cy="609600"/>
            <a:chOff x="0" y="0"/>
            <a:chExt cx="1684" cy="384"/>
          </a:xfrm>
        </p:grpSpPr>
        <p:sp>
          <p:nvSpPr>
            <p:cNvPr id="4" name="Oval 3"/>
            <p:cNvSpPr>
              <a:spLocks noChangeArrowheads="1"/>
            </p:cNvSpPr>
            <p:nvPr/>
          </p:nvSpPr>
          <p:spPr bwMode="auto">
            <a:xfrm>
              <a:off x="0" y="0"/>
              <a:ext cx="1680" cy="384"/>
            </a:xfrm>
            <a:prstGeom prst="ellipse">
              <a:avLst/>
            </a:prstGeom>
            <a:solidFill>
              <a:srgbClr val="FFFF00"/>
            </a:solidFill>
            <a:ln w="9525">
              <a:solidFill>
                <a:schemeClr val="tx1"/>
              </a:solidFill>
              <a:round/>
              <a:headEnd/>
              <a:tailEnd/>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5" name="Text Box 4"/>
            <p:cNvSpPr txBox="1">
              <a:spLocks noChangeArrowheads="1"/>
            </p:cNvSpPr>
            <p:nvPr/>
          </p:nvSpPr>
          <p:spPr bwMode="auto">
            <a:xfrm>
              <a:off x="179" y="0"/>
              <a:ext cx="1505" cy="365"/>
            </a:xfrm>
            <a:prstGeom prst="rect">
              <a:avLst/>
            </a:prstGeom>
            <a:noFill/>
            <a:ln w="9525">
              <a:noFill/>
              <a:miter lim="800000"/>
              <a:headEnd/>
              <a:tailEnd/>
            </a:ln>
            <a:effectLst/>
          </p:spPr>
          <p:txBody>
            <a:bodyPr>
              <a:spAutoFit/>
            </a:bodyPr>
            <a:lstStyle/>
            <a:p>
              <a:pPr>
                <a:spcBef>
                  <a:spcPct val="50000"/>
                </a:spcBef>
                <a:defRPr/>
              </a:pPr>
              <a:r>
                <a:rPr lang="zh-CN" altLang="en-US" sz="3200" b="1" i="0" dirty="0">
                  <a:solidFill>
                    <a:schemeClr val="accent2"/>
                  </a:solidFill>
                  <a:effectLst>
                    <a:outerShdw blurRad="38100" dist="38100" dir="2700000" algn="tl">
                      <a:srgbClr val="C0C0C0"/>
                    </a:outerShdw>
                  </a:effectLst>
                  <a:latin typeface="Century Schoolbook" pitchFamily="18" charset="0"/>
                  <a:ea typeface="楷体_GB2312" pitchFamily="1" charset="-122"/>
                </a:rPr>
                <a:t>黑体辐射</a:t>
              </a:r>
            </a:p>
          </p:txBody>
        </p:sp>
      </p:grpSp>
      <p:sp>
        <p:nvSpPr>
          <p:cNvPr id="49" name="Text Box 48"/>
          <p:cNvSpPr txBox="1">
            <a:spLocks noChangeArrowheads="1"/>
          </p:cNvSpPr>
          <p:nvPr/>
        </p:nvSpPr>
        <p:spPr bwMode="auto">
          <a:xfrm>
            <a:off x="1677537" y="1886611"/>
            <a:ext cx="8915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i="0" dirty="0">
                <a:solidFill>
                  <a:srgbClr val="009900"/>
                </a:solidFill>
                <a:latin typeface="Century Schoolbook" panose="02040604050505020304" pitchFamily="18" charset="0"/>
              </a:rPr>
              <a:t>       实验中将开有小孔的空腔视为黑体，使其恒温，测量从小孔中辐射出来的各种波长范围的单色辐出度与波长之间的关系。</a:t>
            </a:r>
          </a:p>
        </p:txBody>
      </p:sp>
      <p:sp>
        <p:nvSpPr>
          <p:cNvPr id="51" name="Rectangle 50"/>
          <p:cNvSpPr>
            <a:spLocks noChangeArrowheads="1"/>
          </p:cNvSpPr>
          <p:nvPr/>
        </p:nvSpPr>
        <p:spPr bwMode="auto">
          <a:xfrm>
            <a:off x="2135560" y="1173043"/>
            <a:ext cx="3124200" cy="492443"/>
          </a:xfrm>
          <a:prstGeom prst="rect">
            <a:avLst/>
          </a:prstGeom>
          <a:solidFill>
            <a:srgbClr val="FFFF00"/>
          </a:solidFill>
          <a:ln w="9525">
            <a:noFill/>
            <a:miter lim="800000"/>
            <a:headEnd/>
            <a:tailEnd/>
          </a:ln>
          <a:effectLst>
            <a:outerShdw dist="35921" dir="2700000" algn="ctr" rotWithShape="0">
              <a:schemeClr val="bg2"/>
            </a:outerShdw>
          </a:effectLst>
        </p:spPr>
        <p:txBody>
          <a:bodyPr>
            <a:spAutoFit/>
          </a:bodyPr>
          <a:lstStyle/>
          <a:p>
            <a:pPr>
              <a:defRPr/>
            </a:pPr>
            <a:r>
              <a:rPr lang="zh-CN" altLang="en-US" b="1" i="0">
                <a:solidFill>
                  <a:srgbClr val="FF3300"/>
                </a:solidFill>
                <a:latin typeface="楷体_GB2312" pitchFamily="1" charset="-122"/>
                <a:ea typeface="楷体_GB2312" pitchFamily="1" charset="-122"/>
              </a:rPr>
              <a:t>黑体的辐射分布</a:t>
            </a:r>
            <a:endParaRPr lang="zh-CN" altLang="en-US" b="1" i="0">
              <a:solidFill>
                <a:srgbClr val="FF3300"/>
              </a:solidFill>
              <a:effectLst>
                <a:outerShdw blurRad="38100" dist="38100" dir="2700000" algn="tl">
                  <a:srgbClr val="000000"/>
                </a:outerShdw>
              </a:effectLst>
              <a:latin typeface="楷体_GB2312" pitchFamily="1" charset="-122"/>
              <a:ea typeface="楷体_GB2312" pitchFamily="1" charset="-122"/>
            </a:endParaRPr>
          </a:p>
        </p:txBody>
      </p:sp>
      <p:sp>
        <p:nvSpPr>
          <p:cNvPr id="2" name="矩形 1">
            <a:extLst>
              <a:ext uri="{FF2B5EF4-FFF2-40B4-BE49-F238E27FC236}">
                <a16:creationId xmlns:a16="http://schemas.microsoft.com/office/drawing/2014/main" id="{F22A3F67-B6FF-4E8A-9C37-B9B8EEC25211}"/>
              </a:ext>
            </a:extLst>
          </p:cNvPr>
          <p:cNvSpPr/>
          <p:nvPr/>
        </p:nvSpPr>
        <p:spPr>
          <a:xfrm>
            <a:off x="9132676" y="4183165"/>
            <a:ext cx="2920522" cy="892552"/>
          </a:xfrm>
          <a:prstGeom prst="rect">
            <a:avLst/>
          </a:prstGeom>
        </p:spPr>
        <p:txBody>
          <a:bodyPr wrap="square">
            <a:spAutoFit/>
          </a:bodyPr>
          <a:lstStyle/>
          <a:p>
            <a:r>
              <a:rPr lang="zh-CN" altLang="en-US" b="1" i="0" dirty="0">
                <a:solidFill>
                  <a:srgbClr val="FF0000"/>
                </a:solidFill>
                <a:effectLst>
                  <a:outerShdw blurRad="38100" dist="38100" dir="2700000" algn="tl">
                    <a:srgbClr val="FFFFFF"/>
                  </a:outerShdw>
                </a:effectLst>
                <a:latin typeface="宋体" pitchFamily="2" charset="-122"/>
              </a:rPr>
              <a:t>辐射能的频率或波长分布函数</a:t>
            </a:r>
            <a:r>
              <a:rPr lang="en-US" altLang="zh-CN" b="1" i="0" dirty="0">
                <a:solidFill>
                  <a:srgbClr val="FF0000"/>
                </a:solidFill>
                <a:effectLst>
                  <a:outerShdw blurRad="38100" dist="38100" dir="2700000" algn="tl">
                    <a:srgbClr val="FFFFFF"/>
                  </a:outerShdw>
                </a:effectLst>
                <a:latin typeface="宋体" pitchFamily="2" charset="-122"/>
              </a:rPr>
              <a:t>-</a:t>
            </a:r>
            <a:r>
              <a:rPr lang="zh-CN" altLang="en-US" b="1" i="0" dirty="0">
                <a:solidFill>
                  <a:srgbClr val="FF0000"/>
                </a:solidFill>
                <a:effectLst>
                  <a:outerShdw blurRad="38100" dist="38100" dir="2700000" algn="tl">
                    <a:srgbClr val="FFFFFF"/>
                  </a:outerShdw>
                </a:effectLst>
                <a:latin typeface="宋体" pitchFamily="2" charset="-122"/>
              </a:rPr>
              <a:t>能谱</a:t>
            </a:r>
            <a:endParaRPr lang="zh-CN" altLang="en-US" dirty="0">
              <a:solidFill>
                <a:srgbClr val="FF0000"/>
              </a:solidFill>
            </a:endParaRPr>
          </a:p>
        </p:txBody>
      </p:sp>
      <p:grpSp>
        <p:nvGrpSpPr>
          <p:cNvPr id="33" name="Group 51">
            <a:extLst>
              <a:ext uri="{FF2B5EF4-FFF2-40B4-BE49-F238E27FC236}">
                <a16:creationId xmlns:a16="http://schemas.microsoft.com/office/drawing/2014/main" id="{ABE9C3FA-5E41-418A-8916-C99DA9FAF244}"/>
              </a:ext>
            </a:extLst>
          </p:cNvPr>
          <p:cNvGrpSpPr>
            <a:grpSpLocks/>
          </p:cNvGrpSpPr>
          <p:nvPr/>
        </p:nvGrpSpPr>
        <p:grpSpPr bwMode="auto">
          <a:xfrm>
            <a:off x="7634289" y="3814764"/>
            <a:ext cx="2300287" cy="2433637"/>
            <a:chOff x="0" y="0"/>
            <a:chExt cx="1449" cy="1533"/>
          </a:xfrm>
        </p:grpSpPr>
        <p:sp>
          <p:nvSpPr>
            <p:cNvPr id="34" name="未知">
              <a:extLst>
                <a:ext uri="{FF2B5EF4-FFF2-40B4-BE49-F238E27FC236}">
                  <a16:creationId xmlns:a16="http://schemas.microsoft.com/office/drawing/2014/main" id="{16288F78-BEA3-4E8F-A33D-664EA81B587A}"/>
                </a:ext>
              </a:extLst>
            </p:cNvPr>
            <p:cNvSpPr>
              <a:spLocks/>
            </p:cNvSpPr>
            <p:nvPr/>
          </p:nvSpPr>
          <p:spPr bwMode="auto">
            <a:xfrm>
              <a:off x="0" y="197"/>
              <a:ext cx="1449" cy="1336"/>
            </a:xfrm>
            <a:custGeom>
              <a:avLst/>
              <a:gdLst>
                <a:gd name="T0" fmla="*/ 0 w 1920"/>
                <a:gd name="T1" fmla="*/ 1422 h 1422"/>
                <a:gd name="T2" fmla="*/ 192 w 1920"/>
                <a:gd name="T3" fmla="*/ 1182 h 1422"/>
                <a:gd name="T4" fmla="*/ 403 w 1920"/>
                <a:gd name="T5" fmla="*/ 408 h 1422"/>
                <a:gd name="T6" fmla="*/ 588 w 1920"/>
                <a:gd name="T7" fmla="*/ 16 h 1422"/>
                <a:gd name="T8" fmla="*/ 862 w 1920"/>
                <a:gd name="T9" fmla="*/ 505 h 1422"/>
                <a:gd name="T10" fmla="*/ 1344 w 1920"/>
                <a:gd name="T11" fmla="*/ 1134 h 1422"/>
                <a:gd name="T12" fmla="*/ 1920 w 1920"/>
                <a:gd name="T13" fmla="*/ 1374 h 1422"/>
                <a:gd name="T14" fmla="*/ 0 60000 65536"/>
                <a:gd name="T15" fmla="*/ 0 60000 65536"/>
                <a:gd name="T16" fmla="*/ 0 60000 65536"/>
                <a:gd name="T17" fmla="*/ 0 60000 65536"/>
                <a:gd name="T18" fmla="*/ 0 60000 65536"/>
                <a:gd name="T19" fmla="*/ 0 60000 65536"/>
                <a:gd name="T20" fmla="*/ 0 60000 65536"/>
                <a:gd name="T21" fmla="*/ 0 w 1920"/>
                <a:gd name="T22" fmla="*/ 0 h 1422"/>
                <a:gd name="T23" fmla="*/ 1920 w 1920"/>
                <a:gd name="T24" fmla="*/ 1422 h 14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20" h="1422">
                  <a:moveTo>
                    <a:pt x="0" y="1422"/>
                  </a:moveTo>
                  <a:cubicBezTo>
                    <a:pt x="52" y="1394"/>
                    <a:pt x="125" y="1351"/>
                    <a:pt x="192" y="1182"/>
                  </a:cubicBezTo>
                  <a:cubicBezTo>
                    <a:pt x="259" y="1013"/>
                    <a:pt x="337" y="602"/>
                    <a:pt x="403" y="408"/>
                  </a:cubicBezTo>
                  <a:cubicBezTo>
                    <a:pt x="469" y="214"/>
                    <a:pt x="512" y="0"/>
                    <a:pt x="588" y="16"/>
                  </a:cubicBezTo>
                  <a:cubicBezTo>
                    <a:pt x="664" y="32"/>
                    <a:pt x="736" y="319"/>
                    <a:pt x="862" y="505"/>
                  </a:cubicBezTo>
                  <a:cubicBezTo>
                    <a:pt x="988" y="691"/>
                    <a:pt x="1168" y="989"/>
                    <a:pt x="1344" y="1134"/>
                  </a:cubicBezTo>
                  <a:cubicBezTo>
                    <a:pt x="1520" y="1279"/>
                    <a:pt x="1712" y="1326"/>
                    <a:pt x="1920" y="1374"/>
                  </a:cubicBezTo>
                </a:path>
              </a:pathLst>
            </a:custGeom>
            <a:noFill/>
            <a:ln w="19050">
              <a:solidFill>
                <a:srgbClr val="33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i="0"/>
            </a:p>
          </p:txBody>
        </p:sp>
        <p:grpSp>
          <p:nvGrpSpPr>
            <p:cNvPr id="35" name="Group 53">
              <a:extLst>
                <a:ext uri="{FF2B5EF4-FFF2-40B4-BE49-F238E27FC236}">
                  <a16:creationId xmlns:a16="http://schemas.microsoft.com/office/drawing/2014/main" id="{E03A0AB3-DC4F-4B43-A092-F44D99DEF8D7}"/>
                </a:ext>
              </a:extLst>
            </p:cNvPr>
            <p:cNvGrpSpPr>
              <a:grpSpLocks/>
            </p:cNvGrpSpPr>
            <p:nvPr/>
          </p:nvGrpSpPr>
          <p:grpSpPr bwMode="auto">
            <a:xfrm>
              <a:off x="217" y="0"/>
              <a:ext cx="628" cy="1533"/>
              <a:chOff x="0" y="0"/>
              <a:chExt cx="832" cy="1632"/>
            </a:xfrm>
          </p:grpSpPr>
          <p:sp>
            <p:nvSpPr>
              <p:cNvPr id="36" name="Line 54">
                <a:extLst>
                  <a:ext uri="{FF2B5EF4-FFF2-40B4-BE49-F238E27FC236}">
                    <a16:creationId xmlns:a16="http://schemas.microsoft.com/office/drawing/2014/main" id="{B954AF48-0B6F-42D2-B6A4-56993FC94239}"/>
                  </a:ext>
                </a:extLst>
              </p:cNvPr>
              <p:cNvSpPr>
                <a:spLocks noChangeShapeType="1"/>
              </p:cNvSpPr>
              <p:nvPr/>
            </p:nvSpPr>
            <p:spPr bwMode="auto">
              <a:xfrm>
                <a:off x="288" y="240"/>
                <a:ext cx="0" cy="139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graphicFrame>
            <p:nvGraphicFramePr>
              <p:cNvPr id="37" name="Object 55">
                <a:extLst>
                  <a:ext uri="{FF2B5EF4-FFF2-40B4-BE49-F238E27FC236}">
                    <a16:creationId xmlns:a16="http://schemas.microsoft.com/office/drawing/2014/main" id="{00EFB5DF-C8AC-4BF3-BF97-984758643969}"/>
                  </a:ext>
                </a:extLst>
              </p:cNvPr>
              <p:cNvGraphicFramePr>
                <a:graphicFrameLocks noChangeAspect="1"/>
              </p:cNvGraphicFramePr>
              <p:nvPr>
                <p:extLst>
                  <p:ext uri="{D42A27DB-BD31-4B8C-83A1-F6EECF244321}">
                    <p14:modId xmlns:p14="http://schemas.microsoft.com/office/powerpoint/2010/main" val="2118986657"/>
                  </p:ext>
                </p:extLst>
              </p:nvPr>
            </p:nvGraphicFramePr>
            <p:xfrm>
              <a:off x="0" y="0"/>
              <a:ext cx="832" cy="164"/>
            </p:xfrm>
            <a:graphic>
              <a:graphicData uri="http://schemas.openxmlformats.org/presentationml/2006/ole">
                <mc:AlternateContent xmlns:mc="http://schemas.openxmlformats.org/markup-compatibility/2006">
                  <mc:Choice xmlns:v="urn:schemas-microsoft-com:vml" Requires="v">
                    <p:oleObj spid="_x0000_s396748" r:id="rId3" imgW="1422100" imgH="393846" progId="Equation.3">
                      <p:embed/>
                    </p:oleObj>
                  </mc:Choice>
                  <mc:Fallback>
                    <p:oleObj r:id="rId3" imgW="1422100" imgH="393846" progId="Equation.3">
                      <p:embed/>
                      <p:pic>
                        <p:nvPicPr>
                          <p:cNvPr id="56" name="Object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32" cy="164"/>
                          </a:xfrm>
                          <a:prstGeom prst="rect">
                            <a:avLst/>
                          </a:prstGeom>
                          <a:noFill/>
                          <a:ln>
                            <a:noFill/>
                          </a:ln>
                          <a:effectLst/>
                          <a:extLst/>
                        </p:spPr>
                      </p:pic>
                    </p:oleObj>
                  </mc:Fallback>
                </mc:AlternateContent>
              </a:graphicData>
            </a:graphic>
          </p:graphicFrame>
        </p:grpSp>
      </p:grpSp>
      <p:grpSp>
        <p:nvGrpSpPr>
          <p:cNvPr id="38" name="Group 56">
            <a:extLst>
              <a:ext uri="{FF2B5EF4-FFF2-40B4-BE49-F238E27FC236}">
                <a16:creationId xmlns:a16="http://schemas.microsoft.com/office/drawing/2014/main" id="{8BB28070-C792-44CD-9ECA-91DD6CDC8D5F}"/>
              </a:ext>
            </a:extLst>
          </p:cNvPr>
          <p:cNvGrpSpPr>
            <a:grpSpLocks/>
          </p:cNvGrpSpPr>
          <p:nvPr/>
        </p:nvGrpSpPr>
        <p:grpSpPr bwMode="auto">
          <a:xfrm>
            <a:off x="7634289" y="5057776"/>
            <a:ext cx="2414587" cy="1216025"/>
            <a:chOff x="0" y="0"/>
            <a:chExt cx="1521" cy="766"/>
          </a:xfrm>
        </p:grpSpPr>
        <p:sp>
          <p:nvSpPr>
            <p:cNvPr id="39" name="未知">
              <a:extLst>
                <a:ext uri="{FF2B5EF4-FFF2-40B4-BE49-F238E27FC236}">
                  <a16:creationId xmlns:a16="http://schemas.microsoft.com/office/drawing/2014/main" id="{2FF593DD-1A6B-47CA-A728-56CF7F8BD0FB}"/>
                </a:ext>
              </a:extLst>
            </p:cNvPr>
            <p:cNvSpPr>
              <a:spLocks/>
            </p:cNvSpPr>
            <p:nvPr/>
          </p:nvSpPr>
          <p:spPr bwMode="auto">
            <a:xfrm>
              <a:off x="0" y="188"/>
              <a:ext cx="1521" cy="578"/>
            </a:xfrm>
            <a:custGeom>
              <a:avLst/>
              <a:gdLst>
                <a:gd name="T0" fmla="*/ 0 w 2016"/>
                <a:gd name="T1" fmla="*/ 616 h 616"/>
                <a:gd name="T2" fmla="*/ 240 w 2016"/>
                <a:gd name="T3" fmla="*/ 477 h 616"/>
                <a:gd name="T4" fmla="*/ 477 w 2016"/>
                <a:gd name="T5" fmla="*/ 284 h 616"/>
                <a:gd name="T6" fmla="*/ 758 w 2016"/>
                <a:gd name="T7" fmla="*/ 10 h 616"/>
                <a:gd name="T8" fmla="*/ 1025 w 2016"/>
                <a:gd name="T9" fmla="*/ 225 h 616"/>
                <a:gd name="T10" fmla="*/ 1411 w 2016"/>
                <a:gd name="T11" fmla="*/ 441 h 616"/>
                <a:gd name="T12" fmla="*/ 2016 w 2016"/>
                <a:gd name="T13" fmla="*/ 587 h 616"/>
                <a:gd name="T14" fmla="*/ 0 60000 65536"/>
                <a:gd name="T15" fmla="*/ 0 60000 65536"/>
                <a:gd name="T16" fmla="*/ 0 60000 65536"/>
                <a:gd name="T17" fmla="*/ 0 60000 65536"/>
                <a:gd name="T18" fmla="*/ 0 60000 65536"/>
                <a:gd name="T19" fmla="*/ 0 60000 65536"/>
                <a:gd name="T20" fmla="*/ 0 60000 65536"/>
                <a:gd name="T21" fmla="*/ 0 w 2016"/>
                <a:gd name="T22" fmla="*/ 0 h 616"/>
                <a:gd name="T23" fmla="*/ 2016 w 2016"/>
                <a:gd name="T24" fmla="*/ 616 h 6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6" h="616">
                  <a:moveTo>
                    <a:pt x="0" y="616"/>
                  </a:moveTo>
                  <a:cubicBezTo>
                    <a:pt x="40" y="593"/>
                    <a:pt x="161" y="532"/>
                    <a:pt x="240" y="477"/>
                  </a:cubicBezTo>
                  <a:cubicBezTo>
                    <a:pt x="319" y="422"/>
                    <a:pt x="391" y="362"/>
                    <a:pt x="477" y="284"/>
                  </a:cubicBezTo>
                  <a:cubicBezTo>
                    <a:pt x="563" y="206"/>
                    <a:pt x="667" y="20"/>
                    <a:pt x="758" y="10"/>
                  </a:cubicBezTo>
                  <a:cubicBezTo>
                    <a:pt x="849" y="0"/>
                    <a:pt x="916" y="153"/>
                    <a:pt x="1025" y="225"/>
                  </a:cubicBezTo>
                  <a:cubicBezTo>
                    <a:pt x="1134" y="297"/>
                    <a:pt x="1246" y="381"/>
                    <a:pt x="1411" y="441"/>
                  </a:cubicBezTo>
                  <a:cubicBezTo>
                    <a:pt x="1576" y="501"/>
                    <a:pt x="1798" y="558"/>
                    <a:pt x="2016" y="587"/>
                  </a:cubicBezTo>
                </a:path>
              </a:pathLst>
            </a:custGeom>
            <a:noFill/>
            <a:ln w="1905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i="0"/>
            </a:p>
          </p:txBody>
        </p:sp>
        <p:grpSp>
          <p:nvGrpSpPr>
            <p:cNvPr id="40" name="Group 58">
              <a:extLst>
                <a:ext uri="{FF2B5EF4-FFF2-40B4-BE49-F238E27FC236}">
                  <a16:creationId xmlns:a16="http://schemas.microsoft.com/office/drawing/2014/main" id="{16A88BDC-8424-4A0B-B48C-F04E89A02FE5}"/>
                </a:ext>
              </a:extLst>
            </p:cNvPr>
            <p:cNvGrpSpPr>
              <a:grpSpLocks/>
            </p:cNvGrpSpPr>
            <p:nvPr/>
          </p:nvGrpSpPr>
          <p:grpSpPr bwMode="auto">
            <a:xfrm>
              <a:off x="290" y="0"/>
              <a:ext cx="555" cy="766"/>
              <a:chOff x="0" y="0"/>
              <a:chExt cx="737" cy="816"/>
            </a:xfrm>
          </p:grpSpPr>
          <p:sp>
            <p:nvSpPr>
              <p:cNvPr id="41" name="Line 59">
                <a:extLst>
                  <a:ext uri="{FF2B5EF4-FFF2-40B4-BE49-F238E27FC236}">
                    <a16:creationId xmlns:a16="http://schemas.microsoft.com/office/drawing/2014/main" id="{BD91AEA6-7093-4937-83DD-219CD7F7CBAB}"/>
                  </a:ext>
                </a:extLst>
              </p:cNvPr>
              <p:cNvSpPr>
                <a:spLocks noChangeShapeType="1"/>
              </p:cNvSpPr>
              <p:nvPr/>
            </p:nvSpPr>
            <p:spPr bwMode="auto">
              <a:xfrm>
                <a:off x="384" y="240"/>
                <a:ext cx="0" cy="57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graphicFrame>
            <p:nvGraphicFramePr>
              <p:cNvPr id="42" name="Object 60">
                <a:extLst>
                  <a:ext uri="{FF2B5EF4-FFF2-40B4-BE49-F238E27FC236}">
                    <a16:creationId xmlns:a16="http://schemas.microsoft.com/office/drawing/2014/main" id="{61BEF929-010D-4688-A30A-7F41DFF7F6AB}"/>
                  </a:ext>
                </a:extLst>
              </p:cNvPr>
              <p:cNvGraphicFramePr>
                <a:graphicFrameLocks noChangeAspect="1"/>
              </p:cNvGraphicFramePr>
              <p:nvPr>
                <p:extLst>
                  <p:ext uri="{D42A27DB-BD31-4B8C-83A1-F6EECF244321}">
                    <p14:modId xmlns:p14="http://schemas.microsoft.com/office/powerpoint/2010/main" val="4159390392"/>
                  </p:ext>
                </p:extLst>
              </p:nvPr>
            </p:nvGraphicFramePr>
            <p:xfrm>
              <a:off x="0" y="0"/>
              <a:ext cx="737" cy="164"/>
            </p:xfrm>
            <a:graphic>
              <a:graphicData uri="http://schemas.openxmlformats.org/presentationml/2006/ole">
                <mc:AlternateContent xmlns:mc="http://schemas.openxmlformats.org/markup-compatibility/2006">
                  <mc:Choice xmlns:v="urn:schemas-microsoft-com:vml" Requires="v">
                    <p:oleObj spid="_x0000_s396749" r:id="rId5" imgW="1422100" imgH="393846" progId="Equation.3">
                      <p:embed/>
                    </p:oleObj>
                  </mc:Choice>
                  <mc:Fallback>
                    <p:oleObj r:id="rId5" imgW="1422100" imgH="393846" progId="Equation.3">
                      <p:embed/>
                      <p:pic>
                        <p:nvPicPr>
                          <p:cNvPr id="61" name="Object 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37" cy="164"/>
                          </a:xfrm>
                          <a:prstGeom prst="rect">
                            <a:avLst/>
                          </a:prstGeom>
                          <a:noFill/>
                          <a:ln>
                            <a:noFill/>
                          </a:ln>
                          <a:effectLst/>
                          <a:extLst/>
                        </p:spPr>
                      </p:pic>
                    </p:oleObj>
                  </mc:Fallback>
                </mc:AlternateContent>
              </a:graphicData>
            </a:graphic>
          </p:graphicFrame>
        </p:grpSp>
      </p:grpSp>
      <p:grpSp>
        <p:nvGrpSpPr>
          <p:cNvPr id="43" name="Group 61">
            <a:extLst>
              <a:ext uri="{FF2B5EF4-FFF2-40B4-BE49-F238E27FC236}">
                <a16:creationId xmlns:a16="http://schemas.microsoft.com/office/drawing/2014/main" id="{79AFC2CD-981A-4F30-AD74-84DF252984A4}"/>
              </a:ext>
            </a:extLst>
          </p:cNvPr>
          <p:cNvGrpSpPr>
            <a:grpSpLocks/>
          </p:cNvGrpSpPr>
          <p:nvPr/>
        </p:nvGrpSpPr>
        <p:grpSpPr bwMode="auto">
          <a:xfrm>
            <a:off x="7634289" y="5343526"/>
            <a:ext cx="2528887" cy="930275"/>
            <a:chOff x="0" y="0"/>
            <a:chExt cx="1593" cy="586"/>
          </a:xfrm>
        </p:grpSpPr>
        <p:sp>
          <p:nvSpPr>
            <p:cNvPr id="44" name="未知">
              <a:extLst>
                <a:ext uri="{FF2B5EF4-FFF2-40B4-BE49-F238E27FC236}">
                  <a16:creationId xmlns:a16="http://schemas.microsoft.com/office/drawing/2014/main" id="{4F76DB53-4A29-4DAF-BF27-21D6884E1FA5}"/>
                </a:ext>
              </a:extLst>
            </p:cNvPr>
            <p:cNvSpPr>
              <a:spLocks/>
            </p:cNvSpPr>
            <p:nvPr/>
          </p:nvSpPr>
          <p:spPr bwMode="auto">
            <a:xfrm>
              <a:off x="0" y="295"/>
              <a:ext cx="1593" cy="291"/>
            </a:xfrm>
            <a:custGeom>
              <a:avLst/>
              <a:gdLst>
                <a:gd name="T0" fmla="*/ 0 w 2112"/>
                <a:gd name="T1" fmla="*/ 310 h 310"/>
                <a:gd name="T2" fmla="*/ 314 w 2112"/>
                <a:gd name="T3" fmla="*/ 215 h 310"/>
                <a:gd name="T4" fmla="*/ 854 w 2112"/>
                <a:gd name="T5" fmla="*/ 15 h 310"/>
                <a:gd name="T6" fmla="*/ 1180 w 2112"/>
                <a:gd name="T7" fmla="*/ 126 h 310"/>
                <a:gd name="T8" fmla="*/ 1521 w 2112"/>
                <a:gd name="T9" fmla="*/ 230 h 310"/>
                <a:gd name="T10" fmla="*/ 2112 w 2112"/>
                <a:gd name="T11" fmla="*/ 285 h 310"/>
                <a:gd name="T12" fmla="*/ 0 60000 65536"/>
                <a:gd name="T13" fmla="*/ 0 60000 65536"/>
                <a:gd name="T14" fmla="*/ 0 60000 65536"/>
                <a:gd name="T15" fmla="*/ 0 60000 65536"/>
                <a:gd name="T16" fmla="*/ 0 60000 65536"/>
                <a:gd name="T17" fmla="*/ 0 60000 65536"/>
                <a:gd name="T18" fmla="*/ 0 w 2112"/>
                <a:gd name="T19" fmla="*/ 0 h 310"/>
                <a:gd name="T20" fmla="*/ 2112 w 2112"/>
                <a:gd name="T21" fmla="*/ 310 h 310"/>
              </a:gdLst>
              <a:ahLst/>
              <a:cxnLst>
                <a:cxn ang="T12">
                  <a:pos x="T0" y="T1"/>
                </a:cxn>
                <a:cxn ang="T13">
                  <a:pos x="T2" y="T3"/>
                </a:cxn>
                <a:cxn ang="T14">
                  <a:pos x="T4" y="T5"/>
                </a:cxn>
                <a:cxn ang="T15">
                  <a:pos x="T6" y="T7"/>
                </a:cxn>
                <a:cxn ang="T16">
                  <a:pos x="T8" y="T9"/>
                </a:cxn>
                <a:cxn ang="T17">
                  <a:pos x="T10" y="T11"/>
                </a:cxn>
              </a:cxnLst>
              <a:rect l="T18" t="T19" r="T20" b="T21"/>
              <a:pathLst>
                <a:path w="2112" h="310">
                  <a:moveTo>
                    <a:pt x="0" y="310"/>
                  </a:moveTo>
                  <a:cubicBezTo>
                    <a:pt x="52" y="294"/>
                    <a:pt x="172" y="264"/>
                    <a:pt x="314" y="215"/>
                  </a:cubicBezTo>
                  <a:cubicBezTo>
                    <a:pt x="456" y="166"/>
                    <a:pt x="710" y="30"/>
                    <a:pt x="854" y="15"/>
                  </a:cubicBezTo>
                  <a:cubicBezTo>
                    <a:pt x="998" y="0"/>
                    <a:pt x="1069" y="90"/>
                    <a:pt x="1180" y="126"/>
                  </a:cubicBezTo>
                  <a:cubicBezTo>
                    <a:pt x="1291" y="162"/>
                    <a:pt x="1366" y="204"/>
                    <a:pt x="1521" y="230"/>
                  </a:cubicBezTo>
                  <a:cubicBezTo>
                    <a:pt x="1676" y="256"/>
                    <a:pt x="1989" y="274"/>
                    <a:pt x="2112" y="285"/>
                  </a:cubicBezTo>
                </a:path>
              </a:pathLst>
            </a:cu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i="0"/>
            </a:p>
          </p:txBody>
        </p:sp>
        <p:grpSp>
          <p:nvGrpSpPr>
            <p:cNvPr id="45" name="Group 63">
              <a:extLst>
                <a:ext uri="{FF2B5EF4-FFF2-40B4-BE49-F238E27FC236}">
                  <a16:creationId xmlns:a16="http://schemas.microsoft.com/office/drawing/2014/main" id="{E5978FE0-1916-46F9-AC01-05FBBDE60AEB}"/>
                </a:ext>
              </a:extLst>
            </p:cNvPr>
            <p:cNvGrpSpPr>
              <a:grpSpLocks/>
            </p:cNvGrpSpPr>
            <p:nvPr/>
          </p:nvGrpSpPr>
          <p:grpSpPr bwMode="auto">
            <a:xfrm>
              <a:off x="688" y="0"/>
              <a:ext cx="905" cy="586"/>
              <a:chOff x="0" y="0"/>
              <a:chExt cx="1200" cy="624"/>
            </a:xfrm>
          </p:grpSpPr>
          <p:sp>
            <p:nvSpPr>
              <p:cNvPr id="46" name="Line 64">
                <a:extLst>
                  <a:ext uri="{FF2B5EF4-FFF2-40B4-BE49-F238E27FC236}">
                    <a16:creationId xmlns:a16="http://schemas.microsoft.com/office/drawing/2014/main" id="{144497B0-CEEA-47E6-BE78-BFE210943EB2}"/>
                  </a:ext>
                </a:extLst>
              </p:cNvPr>
              <p:cNvSpPr>
                <a:spLocks noChangeShapeType="1"/>
              </p:cNvSpPr>
              <p:nvPr/>
            </p:nvSpPr>
            <p:spPr bwMode="auto">
              <a:xfrm>
                <a:off x="0" y="336"/>
                <a:ext cx="0" cy="28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graphicFrame>
            <p:nvGraphicFramePr>
              <p:cNvPr id="47" name="Object 65">
                <a:extLst>
                  <a:ext uri="{FF2B5EF4-FFF2-40B4-BE49-F238E27FC236}">
                    <a16:creationId xmlns:a16="http://schemas.microsoft.com/office/drawing/2014/main" id="{CB1E9BF5-D27C-4418-AB33-D21A712E5F33}"/>
                  </a:ext>
                </a:extLst>
              </p:cNvPr>
              <p:cNvGraphicFramePr>
                <a:graphicFrameLocks noChangeAspect="1"/>
              </p:cNvGraphicFramePr>
              <p:nvPr>
                <p:extLst>
                  <p:ext uri="{D42A27DB-BD31-4B8C-83A1-F6EECF244321}">
                    <p14:modId xmlns:p14="http://schemas.microsoft.com/office/powerpoint/2010/main" val="3160599671"/>
                  </p:ext>
                </p:extLst>
              </p:nvPr>
            </p:nvGraphicFramePr>
            <p:xfrm>
              <a:off x="384" y="0"/>
              <a:ext cx="816" cy="164"/>
            </p:xfrm>
            <a:graphic>
              <a:graphicData uri="http://schemas.openxmlformats.org/presentationml/2006/ole">
                <mc:AlternateContent xmlns:mc="http://schemas.openxmlformats.org/markup-compatibility/2006">
                  <mc:Choice xmlns:v="urn:schemas-microsoft-com:vml" Requires="v">
                    <p:oleObj spid="_x0000_s396750" r:id="rId7" imgW="1422100" imgH="393846" progId="Equation.3">
                      <p:embed/>
                    </p:oleObj>
                  </mc:Choice>
                  <mc:Fallback>
                    <p:oleObj r:id="rId7" imgW="1422100" imgH="393846" progId="Equation.3">
                      <p:embed/>
                      <p:pic>
                        <p:nvPicPr>
                          <p:cNvPr id="66" name="Object 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 y="0"/>
                            <a:ext cx="816" cy="164"/>
                          </a:xfrm>
                          <a:prstGeom prst="rect">
                            <a:avLst/>
                          </a:prstGeom>
                          <a:noFill/>
                          <a:ln>
                            <a:noFill/>
                          </a:ln>
                          <a:effectLst/>
                          <a:extLst/>
                        </p:spPr>
                      </p:pic>
                    </p:oleObj>
                  </mc:Fallback>
                </mc:AlternateContent>
              </a:graphicData>
            </a:graphic>
          </p:graphicFrame>
          <p:sp>
            <p:nvSpPr>
              <p:cNvPr id="48" name="Line 66">
                <a:extLst>
                  <a:ext uri="{FF2B5EF4-FFF2-40B4-BE49-F238E27FC236}">
                    <a16:creationId xmlns:a16="http://schemas.microsoft.com/office/drawing/2014/main" id="{E2CBC126-DBB1-4229-AF0E-5F4C51ED4B40}"/>
                  </a:ext>
                </a:extLst>
              </p:cNvPr>
              <p:cNvSpPr>
                <a:spLocks noChangeShapeType="1"/>
              </p:cNvSpPr>
              <p:nvPr/>
            </p:nvSpPr>
            <p:spPr bwMode="auto">
              <a:xfrm flipH="1">
                <a:off x="96" y="144"/>
                <a:ext cx="24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grpSp>
      </p:grpSp>
      <p:grpSp>
        <p:nvGrpSpPr>
          <p:cNvPr id="50" name="Group 67">
            <a:extLst>
              <a:ext uri="{FF2B5EF4-FFF2-40B4-BE49-F238E27FC236}">
                <a16:creationId xmlns:a16="http://schemas.microsoft.com/office/drawing/2014/main" id="{79CAEF03-97D4-49B7-9351-831779D84130}"/>
              </a:ext>
            </a:extLst>
          </p:cNvPr>
          <p:cNvGrpSpPr>
            <a:grpSpLocks/>
          </p:cNvGrpSpPr>
          <p:nvPr/>
        </p:nvGrpSpPr>
        <p:grpSpPr bwMode="auto">
          <a:xfrm>
            <a:off x="7335839" y="3124200"/>
            <a:ext cx="2922588" cy="3505200"/>
            <a:chOff x="13" y="0"/>
            <a:chExt cx="1841" cy="2208"/>
          </a:xfrm>
        </p:grpSpPr>
        <p:sp>
          <p:nvSpPr>
            <p:cNvPr id="77" name="Line 68">
              <a:extLst>
                <a:ext uri="{FF2B5EF4-FFF2-40B4-BE49-F238E27FC236}">
                  <a16:creationId xmlns:a16="http://schemas.microsoft.com/office/drawing/2014/main" id="{CE286919-C5C5-48BA-9125-60CAEBB500C8}"/>
                </a:ext>
              </a:extLst>
            </p:cNvPr>
            <p:cNvSpPr>
              <a:spLocks noChangeShapeType="1"/>
            </p:cNvSpPr>
            <p:nvPr/>
          </p:nvSpPr>
          <p:spPr bwMode="auto">
            <a:xfrm flipV="1">
              <a:off x="201" y="254"/>
              <a:ext cx="0" cy="1759"/>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78" name="Line 69">
              <a:extLst>
                <a:ext uri="{FF2B5EF4-FFF2-40B4-BE49-F238E27FC236}">
                  <a16:creationId xmlns:a16="http://schemas.microsoft.com/office/drawing/2014/main" id="{1BE2AFAB-AEB3-498E-B499-4D3C06AA93E8}"/>
                </a:ext>
              </a:extLst>
            </p:cNvPr>
            <p:cNvSpPr>
              <a:spLocks noChangeShapeType="1"/>
            </p:cNvSpPr>
            <p:nvPr/>
          </p:nvSpPr>
          <p:spPr bwMode="auto">
            <a:xfrm>
              <a:off x="201" y="2013"/>
              <a:ext cx="1593" cy="0"/>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i="0"/>
            </a:p>
          </p:txBody>
        </p:sp>
        <p:graphicFrame>
          <p:nvGraphicFramePr>
            <p:cNvPr id="79" name="Object 70">
              <a:extLst>
                <a:ext uri="{FF2B5EF4-FFF2-40B4-BE49-F238E27FC236}">
                  <a16:creationId xmlns:a16="http://schemas.microsoft.com/office/drawing/2014/main" id="{6D957171-0A5D-4C5D-9F89-367CE0AA6128}"/>
                </a:ext>
              </a:extLst>
            </p:cNvPr>
            <p:cNvGraphicFramePr>
              <a:graphicFrameLocks noChangeAspect="1"/>
            </p:cNvGraphicFramePr>
            <p:nvPr>
              <p:extLst>
                <p:ext uri="{D42A27DB-BD31-4B8C-83A1-F6EECF244321}">
                  <p14:modId xmlns:p14="http://schemas.microsoft.com/office/powerpoint/2010/main" val="4160182922"/>
                </p:ext>
              </p:extLst>
            </p:nvPr>
          </p:nvGraphicFramePr>
          <p:xfrm>
            <a:off x="13" y="0"/>
            <a:ext cx="620" cy="302"/>
          </p:xfrm>
          <a:graphic>
            <a:graphicData uri="http://schemas.openxmlformats.org/presentationml/2006/ole">
              <mc:AlternateContent xmlns:mc="http://schemas.openxmlformats.org/markup-compatibility/2006">
                <mc:Choice xmlns:v="urn:schemas-microsoft-com:vml" Requires="v">
                  <p:oleObj spid="_x0000_s396751" name="Equation" r:id="rId9" imgW="583920" imgH="228600" progId="Equation.DSMT4">
                    <p:embed/>
                  </p:oleObj>
                </mc:Choice>
                <mc:Fallback>
                  <p:oleObj name="Equation" r:id="rId9" imgW="583920" imgH="228600" progId="Equation.DSMT4">
                    <p:embed/>
                    <p:pic>
                      <p:nvPicPr>
                        <p:cNvPr id="71" name="Object 70"/>
                        <p:cNvPicPr>
                          <a:picLocks noChangeAspect="1" noChangeArrowheads="1"/>
                        </p:cNvPicPr>
                        <p:nvPr/>
                      </p:nvPicPr>
                      <p:blipFill>
                        <a:blip r:embed="rId10"/>
                        <a:srcRect/>
                        <a:stretch>
                          <a:fillRect/>
                        </a:stretch>
                      </p:blipFill>
                      <p:spPr bwMode="auto">
                        <a:xfrm>
                          <a:off x="13" y="0"/>
                          <a:ext cx="620"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 name="Object 71">
              <a:extLst>
                <a:ext uri="{FF2B5EF4-FFF2-40B4-BE49-F238E27FC236}">
                  <a16:creationId xmlns:a16="http://schemas.microsoft.com/office/drawing/2014/main" id="{14098DC7-0519-4787-8D7F-F0BBC7165626}"/>
                </a:ext>
              </a:extLst>
            </p:cNvPr>
            <p:cNvGraphicFramePr>
              <a:graphicFrameLocks noChangeAspect="1"/>
            </p:cNvGraphicFramePr>
            <p:nvPr/>
          </p:nvGraphicFramePr>
          <p:xfrm>
            <a:off x="1758" y="2058"/>
            <a:ext cx="96" cy="150"/>
          </p:xfrm>
          <a:graphic>
            <a:graphicData uri="http://schemas.openxmlformats.org/presentationml/2006/ole">
              <mc:AlternateContent xmlns:mc="http://schemas.openxmlformats.org/markup-compatibility/2006">
                <mc:Choice xmlns:v="urn:schemas-microsoft-com:vml" Requires="v">
                  <p:oleObj spid="_x0000_s396752" r:id="rId11" imgW="304853" imgH="380987" progId="Equation.3">
                    <p:embed/>
                  </p:oleObj>
                </mc:Choice>
                <mc:Fallback>
                  <p:oleObj r:id="rId11" imgW="304853" imgH="380987" progId="Equation.3">
                    <p:embed/>
                    <p:pic>
                      <p:nvPicPr>
                        <p:cNvPr id="72" name="Object 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8" y="2058"/>
                          <a:ext cx="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 name="Object 72">
              <a:extLst>
                <a:ext uri="{FF2B5EF4-FFF2-40B4-BE49-F238E27FC236}">
                  <a16:creationId xmlns:a16="http://schemas.microsoft.com/office/drawing/2014/main" id="{3B275960-AB06-4384-97DA-2566683E7E4F}"/>
                </a:ext>
              </a:extLst>
            </p:cNvPr>
            <p:cNvGraphicFramePr>
              <a:graphicFrameLocks noChangeAspect="1"/>
            </p:cNvGraphicFramePr>
            <p:nvPr/>
          </p:nvGraphicFramePr>
          <p:xfrm>
            <a:off x="56" y="2013"/>
            <a:ext cx="120" cy="165"/>
          </p:xfrm>
          <a:graphic>
            <a:graphicData uri="http://schemas.openxmlformats.org/presentationml/2006/ole">
              <mc:AlternateContent xmlns:mc="http://schemas.openxmlformats.org/markup-compatibility/2006">
                <mc:Choice xmlns:v="urn:schemas-microsoft-com:vml" Requires="v">
                  <p:oleObj spid="_x0000_s396753" r:id="rId13" imgW="254097" imgH="279475" progId="Equation.3">
                    <p:embed/>
                  </p:oleObj>
                </mc:Choice>
                <mc:Fallback>
                  <p:oleObj r:id="rId13" imgW="254097" imgH="279475" progId="Equation.3">
                    <p:embed/>
                    <p:pic>
                      <p:nvPicPr>
                        <p:cNvPr id="73" name="Object 7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 y="2013"/>
                          <a:ext cx="120"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2" name="Text Box 73">
            <a:extLst>
              <a:ext uri="{FF2B5EF4-FFF2-40B4-BE49-F238E27FC236}">
                <a16:creationId xmlns:a16="http://schemas.microsoft.com/office/drawing/2014/main" id="{96CF3CB9-2DF2-4362-8FE0-F22F6BED66CA}"/>
              </a:ext>
            </a:extLst>
          </p:cNvPr>
          <p:cNvSpPr txBox="1">
            <a:spLocks noChangeArrowheads="1"/>
          </p:cNvSpPr>
          <p:nvPr/>
        </p:nvSpPr>
        <p:spPr bwMode="auto">
          <a:xfrm>
            <a:off x="1897077" y="3641883"/>
            <a:ext cx="457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i="0" dirty="0">
                <a:solidFill>
                  <a:srgbClr val="FF00FF"/>
                </a:solidFill>
                <a:latin typeface="Century Schoolbook" panose="02040604050505020304" pitchFamily="18" charset="0"/>
              </a:rPr>
              <a:t> 由空腔辐射体的单色辐出度与波长的能谱曲线可知：</a:t>
            </a:r>
          </a:p>
        </p:txBody>
      </p:sp>
      <p:sp>
        <p:nvSpPr>
          <p:cNvPr id="83" name="Text Box 74">
            <a:extLst>
              <a:ext uri="{FF2B5EF4-FFF2-40B4-BE49-F238E27FC236}">
                <a16:creationId xmlns:a16="http://schemas.microsoft.com/office/drawing/2014/main" id="{26E68788-62D2-4369-A434-1DE44C62A368}"/>
              </a:ext>
            </a:extLst>
          </p:cNvPr>
          <p:cNvSpPr txBox="1">
            <a:spLocks noChangeArrowheads="1"/>
          </p:cNvSpPr>
          <p:nvPr/>
        </p:nvSpPr>
        <p:spPr bwMode="auto">
          <a:xfrm>
            <a:off x="1752600" y="4738688"/>
            <a:ext cx="58562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i="0" dirty="0">
                <a:solidFill>
                  <a:schemeClr val="accent2"/>
                </a:solidFill>
                <a:latin typeface="Century Schoolbook" panose="02040604050505020304" pitchFamily="18" charset="0"/>
              </a:rPr>
              <a:t> 1）每一条曲线都有一个极大值。</a:t>
            </a:r>
          </a:p>
        </p:txBody>
      </p:sp>
      <p:sp>
        <p:nvSpPr>
          <p:cNvPr id="84" name="Text Box 75">
            <a:extLst>
              <a:ext uri="{FF2B5EF4-FFF2-40B4-BE49-F238E27FC236}">
                <a16:creationId xmlns:a16="http://schemas.microsoft.com/office/drawing/2014/main" id="{69C927CE-9089-40E8-8E7E-851FF7CFFE27}"/>
              </a:ext>
            </a:extLst>
          </p:cNvPr>
          <p:cNvSpPr txBox="1">
            <a:spLocks noChangeArrowheads="1"/>
          </p:cNvSpPr>
          <p:nvPr/>
        </p:nvSpPr>
        <p:spPr bwMode="auto">
          <a:xfrm>
            <a:off x="1752600" y="5256214"/>
            <a:ext cx="57150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i="0" dirty="0">
                <a:solidFill>
                  <a:srgbClr val="009900"/>
                </a:solidFill>
                <a:latin typeface="华文新魏" panose="02010800040101010101" pitchFamily="2" charset="-122"/>
                <a:ea typeface="华文新魏" panose="02010800040101010101" pitchFamily="2" charset="-122"/>
              </a:rPr>
              <a:t> 2）随着温度的升高，黑体的单色辐出度迅速增大，并且曲线的极大值逐渐向短波方向移动。</a:t>
            </a:r>
          </a:p>
        </p:txBody>
      </p:sp>
    </p:spTree>
    <p:extLst>
      <p:ext uri="{BB962C8B-B14F-4D97-AF65-F5344CB8AC3E}">
        <p14:creationId xmlns:p14="http://schemas.microsoft.com/office/powerpoint/2010/main" val="154115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left)">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strips(downRight)">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ircle(in)">
                                      <p:cBhvr>
                                        <p:cTn id="22" dur="2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left)">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strips(downRight)">
                                      <p:cBhvr>
                                        <p:cTn id="47" dur="500"/>
                                        <p:tgtEl>
                                          <p:spTgt spid="8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wipe(left)">
                                      <p:cBhvr>
                                        <p:cTn id="52" dur="500"/>
                                        <p:tgtEl>
                                          <p:spTgt spid="83"/>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84"/>
                                        </p:tgtEl>
                                        <p:attrNameLst>
                                          <p:attrName>style.visibility</p:attrName>
                                        </p:attrNameLst>
                                      </p:cBhvr>
                                      <p:to>
                                        <p:strVal val="visible"/>
                                      </p:to>
                                    </p:set>
                                    <p:animEffect transition="in" filter="strips(downRight)">
                                      <p:cBhvr>
                                        <p:cTn id="5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utoUpdateAnimBg="0"/>
      <p:bldP spid="51" grpId="0" animBg="1" autoUpdateAnimBg="0"/>
      <p:bldP spid="2" grpId="0"/>
      <p:bldP spid="82" grpId="0" autoUpdateAnimBg="0"/>
      <p:bldP spid="83" grpId="0" autoUpdateAnimBg="0"/>
      <p:bldP spid="8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a:xfrm>
            <a:off x="2057401" y="381000"/>
            <a:ext cx="7110413" cy="762000"/>
          </a:xfrm>
          <a:prstGeom prst="rect">
            <a:avLst/>
          </a:prstGeom>
          <a:gradFill rotWithShape="1">
            <a:gsLst>
              <a:gs pos="0">
                <a:srgbClr val="FF00FF"/>
              </a:gs>
              <a:gs pos="50000">
                <a:schemeClr val="bg1"/>
              </a:gs>
              <a:gs pos="100000">
                <a:srgbClr val="FF00FF"/>
              </a:gs>
            </a:gsLst>
            <a:lin ang="5400000" scaled="1"/>
          </a:gradFill>
          <a:effectLst>
            <a:outerShdw dist="107763" dir="18900000" algn="ctr" rotWithShape="0">
              <a:srgbClr val="0000FF"/>
            </a:outerShdw>
          </a:effectLst>
        </p:spPr>
        <p:txBody>
          <a:bodyPr/>
          <a:lstStyle/>
          <a:p>
            <a:pPr algn="ctr">
              <a:defRPr/>
            </a:pPr>
            <a:r>
              <a:rPr lang="zh-CN" altLang="en-US" sz="4400" b="1" i="0" kern="0" dirty="0">
                <a:latin typeface="+mj-lt"/>
                <a:ea typeface="+mj-ea"/>
                <a:cs typeface="+mj-cs"/>
              </a:rPr>
              <a:t>一、辉煌的经典物理学大厦</a:t>
            </a:r>
          </a:p>
        </p:txBody>
      </p:sp>
      <p:sp>
        <p:nvSpPr>
          <p:cNvPr id="3" name="Rectangle 3"/>
          <p:cNvSpPr txBox="1">
            <a:spLocks noChangeArrowheads="1"/>
          </p:cNvSpPr>
          <p:nvPr/>
        </p:nvSpPr>
        <p:spPr>
          <a:xfrm>
            <a:off x="1524000" y="1219200"/>
            <a:ext cx="4357688" cy="5334000"/>
          </a:xfrm>
          <a:prstGeom prst="rect">
            <a:avLst/>
          </a:prstGeom>
        </p:spPr>
        <p:txBody>
          <a:bodyPr/>
          <a:lstStyle/>
          <a:p>
            <a:pPr marL="342900" indent="-342900">
              <a:lnSpc>
                <a:spcPct val="90000"/>
              </a:lnSpc>
              <a:spcBef>
                <a:spcPct val="20000"/>
              </a:spcBef>
              <a:buFontTx/>
              <a:buChar char="•"/>
              <a:defRPr/>
            </a:pPr>
            <a:r>
              <a:rPr lang="en-US" altLang="zh-CN" sz="2400" b="1" i="0" kern="0" dirty="0">
                <a:solidFill>
                  <a:srgbClr val="009900"/>
                </a:solidFill>
                <a:latin typeface="+mn-lt"/>
                <a:ea typeface="+mn-ea"/>
              </a:rPr>
              <a:t>16</a:t>
            </a:r>
            <a:r>
              <a:rPr lang="zh-CN" altLang="en-US" sz="2400" b="1" i="0" kern="0" dirty="0">
                <a:solidFill>
                  <a:srgbClr val="009900"/>
                </a:solidFill>
                <a:latin typeface="+mn-lt"/>
                <a:ea typeface="+mn-ea"/>
              </a:rPr>
              <a:t>世纪末伽利略开创用科学方法研究物体的运动经开普勒、笛卡儿、惠更斯等人的工作，至</a:t>
            </a:r>
            <a:r>
              <a:rPr lang="en-US" altLang="zh-CN" sz="2400" b="1" i="0" kern="0" dirty="0">
                <a:solidFill>
                  <a:srgbClr val="009900"/>
                </a:solidFill>
                <a:latin typeface="+mn-lt"/>
                <a:ea typeface="+mn-ea"/>
              </a:rPr>
              <a:t>1687</a:t>
            </a:r>
            <a:r>
              <a:rPr lang="zh-CN" altLang="en-US" sz="2400" b="1" i="0" kern="0" dirty="0">
                <a:solidFill>
                  <a:srgbClr val="009900"/>
                </a:solidFill>
                <a:latin typeface="+mn-lt"/>
                <a:ea typeface="+mn-ea"/>
              </a:rPr>
              <a:t>年牛顿的</a:t>
            </a:r>
            <a:r>
              <a:rPr lang="en-US" altLang="zh-CN" sz="2400" b="1" i="0" kern="0" dirty="0">
                <a:solidFill>
                  <a:srgbClr val="009900"/>
                </a:solidFill>
                <a:latin typeface="+mn-lt"/>
                <a:ea typeface="+mn-ea"/>
              </a:rPr>
              <a:t>《</a:t>
            </a:r>
            <a:r>
              <a:rPr lang="zh-CN" altLang="en-US" sz="2400" b="1" i="0" kern="0" dirty="0">
                <a:solidFill>
                  <a:srgbClr val="009900"/>
                </a:solidFill>
                <a:latin typeface="+mn-lt"/>
                <a:ea typeface="+mn-ea"/>
              </a:rPr>
              <a:t>自然哲学的数学原理</a:t>
            </a:r>
            <a:r>
              <a:rPr lang="en-US" altLang="zh-CN" sz="2400" b="1" i="0" kern="0" dirty="0">
                <a:solidFill>
                  <a:srgbClr val="009900"/>
                </a:solidFill>
                <a:latin typeface="+mn-lt"/>
                <a:ea typeface="+mn-ea"/>
              </a:rPr>
              <a:t>》</a:t>
            </a:r>
            <a:r>
              <a:rPr lang="zh-CN" altLang="en-US" sz="2400" b="1" i="0" kern="0" dirty="0">
                <a:solidFill>
                  <a:srgbClr val="009900"/>
                </a:solidFill>
                <a:latin typeface="+mn-lt"/>
                <a:ea typeface="+mn-ea"/>
              </a:rPr>
              <a:t>问世，牛顿力学体系形成。</a:t>
            </a:r>
          </a:p>
          <a:p>
            <a:pPr marL="342900" indent="-342900">
              <a:lnSpc>
                <a:spcPct val="90000"/>
              </a:lnSpc>
              <a:spcBef>
                <a:spcPct val="20000"/>
              </a:spcBef>
              <a:buFontTx/>
              <a:buChar char="•"/>
              <a:defRPr/>
            </a:pPr>
            <a:r>
              <a:rPr lang="en-US" altLang="zh-CN" sz="2400" b="1" i="0" kern="0" dirty="0">
                <a:solidFill>
                  <a:srgbClr val="0000CC"/>
                </a:solidFill>
                <a:latin typeface="+mn-lt"/>
                <a:ea typeface="+mn-ea"/>
              </a:rPr>
              <a:t>18</a:t>
            </a:r>
            <a:r>
              <a:rPr lang="zh-CN" altLang="en-US" sz="2400" b="1" i="0" kern="0" dirty="0">
                <a:solidFill>
                  <a:srgbClr val="0000CC"/>
                </a:solidFill>
                <a:latin typeface="+mn-lt"/>
                <a:ea typeface="+mn-ea"/>
              </a:rPr>
              <a:t>世纪以后，力学的发展推广到其它领域。经过达郎贝尔、拉格朗日、哈密顿等努力，至</a:t>
            </a:r>
            <a:r>
              <a:rPr lang="en-US" altLang="zh-CN" sz="2400" b="1" i="0" kern="0" dirty="0">
                <a:solidFill>
                  <a:srgbClr val="0000CC"/>
                </a:solidFill>
                <a:latin typeface="+mn-lt"/>
                <a:ea typeface="+mn-ea"/>
              </a:rPr>
              <a:t>19</a:t>
            </a:r>
            <a:r>
              <a:rPr lang="zh-CN" altLang="en-US" sz="2400" b="1" i="0" kern="0" dirty="0">
                <a:solidFill>
                  <a:srgbClr val="0000CC"/>
                </a:solidFill>
                <a:latin typeface="+mn-lt"/>
                <a:ea typeface="+mn-ea"/>
              </a:rPr>
              <a:t>世纪初，建立分析力学体系。严谨、完备、自洽的力学体系完全形成。</a:t>
            </a:r>
          </a:p>
          <a:p>
            <a:pPr marL="342900" indent="-342900">
              <a:lnSpc>
                <a:spcPct val="90000"/>
              </a:lnSpc>
              <a:spcBef>
                <a:spcPct val="20000"/>
              </a:spcBef>
              <a:buFontTx/>
              <a:buChar char="•"/>
              <a:defRPr/>
            </a:pPr>
            <a:r>
              <a:rPr lang="zh-CN" altLang="en-US" sz="2400" b="1" i="0" kern="0" dirty="0">
                <a:latin typeface="+mn-lt"/>
                <a:ea typeface="+mn-ea"/>
              </a:rPr>
              <a:t>普朗克的老师不同意他学物理，认为物理学已经终结。</a:t>
            </a:r>
          </a:p>
        </p:txBody>
      </p:sp>
      <p:sp>
        <p:nvSpPr>
          <p:cNvPr id="4" name="Rectangle 4"/>
          <p:cNvSpPr txBox="1">
            <a:spLocks noChangeArrowheads="1"/>
          </p:cNvSpPr>
          <p:nvPr/>
        </p:nvSpPr>
        <p:spPr>
          <a:xfrm>
            <a:off x="6019800" y="1143000"/>
            <a:ext cx="4648200" cy="5334000"/>
          </a:xfrm>
          <a:prstGeom prst="rect">
            <a:avLst/>
          </a:prstGeom>
        </p:spPr>
        <p:txBody>
          <a:bodyPr/>
          <a:lstStyle/>
          <a:p>
            <a:pPr marL="342900" indent="-342900">
              <a:spcBef>
                <a:spcPct val="20000"/>
              </a:spcBef>
              <a:buFontTx/>
              <a:buChar char="•"/>
              <a:defRPr/>
            </a:pPr>
            <a:r>
              <a:rPr lang="en-US" altLang="zh-CN" sz="2400" b="1" i="0" kern="0" dirty="0">
                <a:solidFill>
                  <a:srgbClr val="00B0F0"/>
                </a:solidFill>
                <a:latin typeface="+mn-lt"/>
                <a:ea typeface="+mn-ea"/>
              </a:rPr>
              <a:t>1847</a:t>
            </a:r>
            <a:r>
              <a:rPr lang="zh-CN" altLang="en-US" sz="2400" b="1" i="0" kern="0" dirty="0">
                <a:solidFill>
                  <a:srgbClr val="00B0F0"/>
                </a:solidFill>
                <a:latin typeface="+mn-lt"/>
                <a:ea typeface="+mn-ea"/>
              </a:rPr>
              <a:t>年亥姆霍兹</a:t>
            </a:r>
            <a:r>
              <a:rPr lang="en-US" altLang="zh-CN" sz="2400" b="1" i="0" kern="0" dirty="0">
                <a:solidFill>
                  <a:srgbClr val="00B0F0"/>
                </a:solidFill>
                <a:latin typeface="+mn-lt"/>
                <a:ea typeface="+mn-ea"/>
              </a:rPr>
              <a:t>《</a:t>
            </a:r>
            <a:r>
              <a:rPr lang="zh-CN" altLang="en-US" sz="2400" b="1" i="0" kern="0" dirty="0">
                <a:solidFill>
                  <a:srgbClr val="00B0F0"/>
                </a:solidFill>
                <a:latin typeface="+mn-lt"/>
                <a:ea typeface="+mn-ea"/>
              </a:rPr>
              <a:t>论力的守恒</a:t>
            </a:r>
            <a:r>
              <a:rPr lang="en-US" altLang="zh-CN" sz="2400" b="1" i="0" kern="0" dirty="0">
                <a:solidFill>
                  <a:srgbClr val="00B0F0"/>
                </a:solidFill>
                <a:latin typeface="+mn-lt"/>
                <a:ea typeface="+mn-ea"/>
              </a:rPr>
              <a:t>》</a:t>
            </a:r>
            <a:r>
              <a:rPr lang="zh-CN" altLang="en-US" sz="2400" b="1" i="0" kern="0" dirty="0">
                <a:solidFill>
                  <a:srgbClr val="00B0F0"/>
                </a:solidFill>
                <a:latin typeface="+mn-lt"/>
                <a:ea typeface="+mn-ea"/>
              </a:rPr>
              <a:t>：“我们最终发现，所有涉及到的物理学问题都能归结为不变的引力和斥力”、“整个自然界的最终目的溶化在力学之中”。</a:t>
            </a:r>
          </a:p>
          <a:p>
            <a:pPr marL="342900" indent="-342900">
              <a:spcBef>
                <a:spcPct val="20000"/>
              </a:spcBef>
              <a:buFontTx/>
              <a:buChar char="•"/>
              <a:defRPr/>
            </a:pPr>
            <a:r>
              <a:rPr lang="en-US" altLang="zh-CN" sz="2400" b="1" i="0" kern="0" dirty="0">
                <a:latin typeface="+mn-lt"/>
                <a:ea typeface="+mn-ea"/>
              </a:rPr>
              <a:t>1894</a:t>
            </a:r>
            <a:r>
              <a:rPr lang="zh-CN" altLang="en-US" sz="2400" b="1" i="0" kern="0" dirty="0">
                <a:latin typeface="+mn-lt"/>
                <a:ea typeface="+mn-ea"/>
              </a:rPr>
              <a:t>年迈克尔逊的演讲指出：“物理学的真理在小数点后第六位以后去寻找。</a:t>
            </a:r>
          </a:p>
          <a:p>
            <a:pPr marL="342900" indent="-342900">
              <a:spcBef>
                <a:spcPct val="20000"/>
              </a:spcBef>
              <a:buFontTx/>
              <a:buChar char="•"/>
              <a:defRPr/>
            </a:pPr>
            <a:r>
              <a:rPr lang="zh-CN" altLang="en-US" sz="2400" b="1" i="0" kern="0" dirty="0">
                <a:solidFill>
                  <a:srgbClr val="009900"/>
                </a:solidFill>
                <a:latin typeface="+mn-lt"/>
                <a:ea typeface="+mn-ea"/>
              </a:rPr>
              <a:t>开尔文指出：物理学的大厦已经建成，简直是金碧辉煌，谁想动它的一草一木都非常困难，以后物理学家只能做一点修修补补的工作。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barn(outVertical)">
                                      <p:cBhvr>
                                        <p:cTn id="27" dur="500"/>
                                        <p:tgtEl>
                                          <p:spTgt spid="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barn(outVertical)">
                                      <p:cBhvr>
                                        <p:cTn id="32" dur="500"/>
                                        <p:tgtEl>
                                          <p:spTgt spid="4">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barn(outVertical)">
                                      <p:cBhvr>
                                        <p:cTn id="3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2"/>
          <p:cNvSpPr>
            <a:spLocks noChangeArrowheads="1"/>
          </p:cNvSpPr>
          <p:nvPr/>
        </p:nvSpPr>
        <p:spPr bwMode="auto">
          <a:xfrm>
            <a:off x="1738313" y="280988"/>
            <a:ext cx="1422400" cy="584200"/>
          </a:xfrm>
          <a:prstGeom prst="rect">
            <a:avLst/>
          </a:prstGeom>
          <a:solidFill>
            <a:srgbClr val="CC0000"/>
          </a:solidFill>
          <a:ln w="12700">
            <a:solidFill>
              <a:srgbClr val="FFFFFF"/>
            </a:solidFill>
            <a:miter lim="800000"/>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 name="Rectangle 43"/>
          <p:cNvSpPr>
            <a:spLocks noChangeArrowheads="1"/>
          </p:cNvSpPr>
          <p:nvPr/>
        </p:nvSpPr>
        <p:spPr bwMode="auto">
          <a:xfrm>
            <a:off x="3538538" y="280988"/>
            <a:ext cx="1422400" cy="584200"/>
          </a:xfrm>
          <a:prstGeom prst="rect">
            <a:avLst/>
          </a:prstGeom>
          <a:solidFill>
            <a:srgbClr val="FF6633"/>
          </a:solidFill>
          <a:ln w="12700">
            <a:solidFill>
              <a:srgbClr val="FFFFFF"/>
            </a:solidFill>
            <a:miter lim="800000"/>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4" name="Rectangle 44"/>
          <p:cNvSpPr>
            <a:spLocks noChangeArrowheads="1"/>
          </p:cNvSpPr>
          <p:nvPr/>
        </p:nvSpPr>
        <p:spPr bwMode="auto">
          <a:xfrm>
            <a:off x="5338763" y="280988"/>
            <a:ext cx="1420812" cy="584200"/>
          </a:xfrm>
          <a:prstGeom prst="rect">
            <a:avLst/>
          </a:prstGeom>
          <a:solidFill>
            <a:srgbClr val="FF9933"/>
          </a:solidFill>
          <a:ln w="12700">
            <a:solidFill>
              <a:srgbClr val="FFFFFF"/>
            </a:solidFill>
            <a:miter lim="800000"/>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5" name="Rectangle 45"/>
          <p:cNvSpPr>
            <a:spLocks noChangeArrowheads="1"/>
          </p:cNvSpPr>
          <p:nvPr/>
        </p:nvSpPr>
        <p:spPr bwMode="auto">
          <a:xfrm>
            <a:off x="7283451" y="280988"/>
            <a:ext cx="1420813" cy="584200"/>
          </a:xfrm>
          <a:prstGeom prst="rect">
            <a:avLst/>
          </a:prstGeom>
          <a:solidFill>
            <a:srgbClr val="FFFF66"/>
          </a:solidFill>
          <a:ln w="12700">
            <a:solidFill>
              <a:srgbClr val="FFFFFF"/>
            </a:solidFill>
            <a:miter lim="800000"/>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9225" name="Rectangle 46"/>
          <p:cNvSpPr>
            <a:spLocks noChangeArrowheads="1"/>
          </p:cNvSpPr>
          <p:nvPr/>
        </p:nvSpPr>
        <p:spPr bwMode="auto">
          <a:xfrm>
            <a:off x="2722564" y="1006475"/>
            <a:ext cx="2873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7" name="Rectangle 49"/>
          <p:cNvSpPr>
            <a:spLocks noChangeArrowheads="1"/>
          </p:cNvSpPr>
          <p:nvPr/>
        </p:nvSpPr>
        <p:spPr bwMode="auto">
          <a:xfrm>
            <a:off x="7354888" y="928688"/>
            <a:ext cx="1225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0"/>
              <a:t>1400K</a:t>
            </a:r>
          </a:p>
        </p:txBody>
      </p:sp>
      <p:sp>
        <p:nvSpPr>
          <p:cNvPr id="8" name="Rectangle 51"/>
          <p:cNvSpPr>
            <a:spLocks noChangeArrowheads="1"/>
          </p:cNvSpPr>
          <p:nvPr/>
        </p:nvSpPr>
        <p:spPr bwMode="auto">
          <a:xfrm>
            <a:off x="1738313" y="928688"/>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0"/>
              <a:t>800K</a:t>
            </a:r>
          </a:p>
        </p:txBody>
      </p:sp>
      <p:sp>
        <p:nvSpPr>
          <p:cNvPr id="33801" name="Rectangle 52"/>
          <p:cNvSpPr>
            <a:spLocks noChangeArrowheads="1"/>
          </p:cNvSpPr>
          <p:nvPr/>
        </p:nvSpPr>
        <p:spPr bwMode="auto">
          <a:xfrm>
            <a:off x="4930775" y="1000125"/>
            <a:ext cx="1290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10" name="Rectangle 53"/>
          <p:cNvSpPr>
            <a:spLocks noChangeArrowheads="1"/>
          </p:cNvSpPr>
          <p:nvPr/>
        </p:nvSpPr>
        <p:spPr bwMode="auto">
          <a:xfrm>
            <a:off x="3467100" y="928688"/>
            <a:ext cx="896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0"/>
              <a:t>1000K</a:t>
            </a:r>
          </a:p>
        </p:txBody>
      </p:sp>
      <p:sp>
        <p:nvSpPr>
          <p:cNvPr id="11" name="Rectangle 55"/>
          <p:cNvSpPr>
            <a:spLocks noChangeArrowheads="1"/>
          </p:cNvSpPr>
          <p:nvPr/>
        </p:nvSpPr>
        <p:spPr bwMode="auto">
          <a:xfrm>
            <a:off x="5411789" y="928688"/>
            <a:ext cx="896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0"/>
              <a:t>1200K</a:t>
            </a:r>
          </a:p>
        </p:txBody>
      </p:sp>
      <p:sp>
        <p:nvSpPr>
          <p:cNvPr id="12" name="Rectangle 57"/>
          <p:cNvSpPr>
            <a:spLocks noChangeArrowheads="1"/>
          </p:cNvSpPr>
          <p:nvPr/>
        </p:nvSpPr>
        <p:spPr bwMode="auto">
          <a:xfrm>
            <a:off x="9012238" y="280988"/>
            <a:ext cx="1420812" cy="584200"/>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13" name="Rectangle 58"/>
          <p:cNvSpPr>
            <a:spLocks noChangeArrowheads="1"/>
          </p:cNvSpPr>
          <p:nvPr/>
        </p:nvSpPr>
        <p:spPr bwMode="auto">
          <a:xfrm>
            <a:off x="9155113" y="928688"/>
            <a:ext cx="1225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0"/>
              <a:t>1600K</a:t>
            </a:r>
          </a:p>
        </p:txBody>
      </p:sp>
      <p:sp>
        <p:nvSpPr>
          <p:cNvPr id="33813" name="Rectangle 11"/>
          <p:cNvSpPr>
            <a:spLocks noChangeArrowheads="1"/>
          </p:cNvSpPr>
          <p:nvPr/>
        </p:nvSpPr>
        <p:spPr bwMode="auto">
          <a:xfrm>
            <a:off x="2173288" y="1609725"/>
            <a:ext cx="18415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45" name="Text Box 60"/>
          <p:cNvSpPr txBox="1">
            <a:spLocks noChangeArrowheads="1"/>
          </p:cNvSpPr>
          <p:nvPr/>
        </p:nvSpPr>
        <p:spPr bwMode="auto">
          <a:xfrm>
            <a:off x="2309814" y="1357314"/>
            <a:ext cx="6715125" cy="523875"/>
          </a:xfrm>
          <a:prstGeom prst="rect">
            <a:avLst/>
          </a:prstGeom>
          <a:solidFill>
            <a:srgbClr val="00FFFF"/>
          </a:solidFill>
          <a:ln w="9525">
            <a:solidFill>
              <a:srgbClr val="FF66CC"/>
            </a:solidFill>
            <a:miter lim="800000"/>
            <a:headEnd/>
            <a:tailEnd/>
          </a:ln>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i="0" dirty="0">
                <a:solidFill>
                  <a:srgbClr val="002060"/>
                </a:solidFill>
              </a:rPr>
              <a:t>所谓“炉火纯青”，则表明炉内温度高。</a:t>
            </a:r>
            <a:endParaRPr lang="en-US" altLang="zh-CN" sz="2800" b="1" i="0" dirty="0">
              <a:solidFill>
                <a:srgbClr val="002060"/>
              </a:solidFill>
            </a:endParaRPr>
          </a:p>
        </p:txBody>
      </p:sp>
      <p:sp>
        <p:nvSpPr>
          <p:cNvPr id="68" name="矩形 67">
            <a:extLst>
              <a:ext uri="{FF2B5EF4-FFF2-40B4-BE49-F238E27FC236}">
                <a16:creationId xmlns:a16="http://schemas.microsoft.com/office/drawing/2014/main" id="{C6AFF7E7-0799-4090-BC27-65887944E784}"/>
              </a:ext>
            </a:extLst>
          </p:cNvPr>
          <p:cNvSpPr/>
          <p:nvPr/>
        </p:nvSpPr>
        <p:spPr>
          <a:xfrm>
            <a:off x="187803" y="3367540"/>
            <a:ext cx="2920522" cy="892552"/>
          </a:xfrm>
          <a:prstGeom prst="rect">
            <a:avLst/>
          </a:prstGeom>
        </p:spPr>
        <p:txBody>
          <a:bodyPr wrap="square">
            <a:spAutoFit/>
          </a:bodyPr>
          <a:lstStyle/>
          <a:p>
            <a:r>
              <a:rPr lang="zh-CN" altLang="en-US" b="1" i="0" dirty="0">
                <a:solidFill>
                  <a:srgbClr val="FF0000"/>
                </a:solidFill>
                <a:effectLst>
                  <a:outerShdw blurRad="38100" dist="38100" dir="2700000" algn="tl">
                    <a:srgbClr val="FFFFFF"/>
                  </a:outerShdw>
                </a:effectLst>
                <a:latin typeface="宋体" pitchFamily="2" charset="-122"/>
              </a:rPr>
              <a:t>辐射能的频率或波长分布函数</a:t>
            </a:r>
            <a:r>
              <a:rPr lang="en-US" altLang="zh-CN" b="1" i="0" dirty="0">
                <a:solidFill>
                  <a:srgbClr val="FF0000"/>
                </a:solidFill>
                <a:effectLst>
                  <a:outerShdw blurRad="38100" dist="38100" dir="2700000" algn="tl">
                    <a:srgbClr val="FFFFFF"/>
                  </a:outerShdw>
                </a:effectLst>
                <a:latin typeface="宋体" pitchFamily="2" charset="-122"/>
              </a:rPr>
              <a:t>-</a:t>
            </a:r>
            <a:r>
              <a:rPr lang="zh-CN" altLang="en-US" b="1" i="0" dirty="0">
                <a:solidFill>
                  <a:srgbClr val="FF0000"/>
                </a:solidFill>
                <a:effectLst>
                  <a:outerShdw blurRad="38100" dist="38100" dir="2700000" algn="tl">
                    <a:srgbClr val="FFFFFF"/>
                  </a:outerShdw>
                </a:effectLst>
                <a:latin typeface="宋体" pitchFamily="2" charset="-122"/>
              </a:rPr>
              <a:t>能谱</a:t>
            </a:r>
            <a:endParaRPr lang="zh-CN" altLang="en-US" dirty="0">
              <a:solidFill>
                <a:srgbClr val="FF0000"/>
              </a:solidFill>
            </a:endParaRPr>
          </a:p>
        </p:txBody>
      </p:sp>
      <p:sp>
        <p:nvSpPr>
          <p:cNvPr id="69" name="矩形 13">
            <a:extLst>
              <a:ext uri="{FF2B5EF4-FFF2-40B4-BE49-F238E27FC236}">
                <a16:creationId xmlns:a16="http://schemas.microsoft.com/office/drawing/2014/main" id="{D54B5C87-D5B5-48C1-B82A-BFABAF35E9A0}"/>
              </a:ext>
            </a:extLst>
          </p:cNvPr>
          <p:cNvSpPr>
            <a:spLocks noChangeArrowheads="1"/>
          </p:cNvSpPr>
          <p:nvPr/>
        </p:nvSpPr>
        <p:spPr bwMode="auto">
          <a:xfrm>
            <a:off x="5930901" y="2219326"/>
            <a:ext cx="4449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800" b="1" i="0" dirty="0">
                <a:solidFill>
                  <a:srgbClr val="C00000"/>
                </a:solidFill>
                <a:ea typeface="楷体_GB2312" pitchFamily="49" charset="-122"/>
              </a:rPr>
              <a:t>2</a:t>
            </a:r>
            <a:r>
              <a:rPr lang="zh-CN" altLang="en-US" sz="2800" b="1" i="0" dirty="0">
                <a:solidFill>
                  <a:srgbClr val="C00000"/>
                </a:solidFill>
                <a:ea typeface="楷体_GB2312" pitchFamily="49" charset="-122"/>
              </a:rPr>
              <a:t>、</a:t>
            </a:r>
            <a:r>
              <a:rPr lang="zh-CN" altLang="en-US" sz="2800" b="1" i="0" dirty="0">
                <a:solidFill>
                  <a:srgbClr val="C00000"/>
                </a:solidFill>
                <a:ea typeface="楷体_GB2312" pitchFamily="49" charset="-122"/>
                <a:sym typeface="Symbol" panose="05050102010706020507" pitchFamily="18" charset="2"/>
              </a:rPr>
              <a:t>斯特藩</a:t>
            </a:r>
            <a:r>
              <a:rPr lang="en-US" altLang="zh-CN" sz="2800" b="1" i="0" dirty="0">
                <a:solidFill>
                  <a:srgbClr val="C00000"/>
                </a:solidFill>
                <a:ea typeface="楷体_GB2312" pitchFamily="49" charset="-122"/>
                <a:sym typeface="Symbol" panose="05050102010706020507" pitchFamily="18" charset="2"/>
              </a:rPr>
              <a:t>-</a:t>
            </a:r>
            <a:r>
              <a:rPr lang="zh-CN" altLang="en-US" sz="2800" b="1" i="0" dirty="0">
                <a:solidFill>
                  <a:srgbClr val="C00000"/>
                </a:solidFill>
                <a:ea typeface="楷体_GB2312" pitchFamily="49" charset="-122"/>
                <a:sym typeface="Symbol" panose="05050102010706020507" pitchFamily="18" charset="2"/>
              </a:rPr>
              <a:t>玻耳兹曼定律</a:t>
            </a:r>
            <a:endParaRPr lang="zh-CN" altLang="en-US" sz="2800" b="1" i="0" dirty="0">
              <a:solidFill>
                <a:srgbClr val="C00000"/>
              </a:solidFill>
              <a:sym typeface="Symbol" panose="05050102010706020507" pitchFamily="18" charset="2"/>
            </a:endParaRPr>
          </a:p>
        </p:txBody>
      </p:sp>
      <p:sp>
        <p:nvSpPr>
          <p:cNvPr id="70" name="Freeform 5">
            <a:extLst>
              <a:ext uri="{FF2B5EF4-FFF2-40B4-BE49-F238E27FC236}">
                <a16:creationId xmlns:a16="http://schemas.microsoft.com/office/drawing/2014/main" id="{639AECE7-03B0-43B4-B058-EF2E79B0E65E}"/>
              </a:ext>
            </a:extLst>
          </p:cNvPr>
          <p:cNvSpPr>
            <a:spLocks/>
          </p:cNvSpPr>
          <p:nvPr/>
        </p:nvSpPr>
        <p:spPr bwMode="auto">
          <a:xfrm>
            <a:off x="3489325" y="5118100"/>
            <a:ext cx="3887788" cy="673100"/>
          </a:xfrm>
          <a:custGeom>
            <a:avLst/>
            <a:gdLst>
              <a:gd name="T0" fmla="*/ 2147483647 w 2449"/>
              <a:gd name="T1" fmla="*/ 2147483647 h 424"/>
              <a:gd name="T2" fmla="*/ 2147483647 w 2449"/>
              <a:gd name="T3" fmla="*/ 2147483647 h 424"/>
              <a:gd name="T4" fmla="*/ 2147483647 w 2449"/>
              <a:gd name="T5" fmla="*/ 2147483647 h 424"/>
              <a:gd name="T6" fmla="*/ 2147483647 w 2449"/>
              <a:gd name="T7" fmla="*/ 2147483647 h 424"/>
              <a:gd name="T8" fmla="*/ 2147483647 w 2449"/>
              <a:gd name="T9" fmla="*/ 2147483647 h 424"/>
              <a:gd name="T10" fmla="*/ 2147483647 w 2449"/>
              <a:gd name="T11" fmla="*/ 2147483647 h 424"/>
              <a:gd name="T12" fmla="*/ 2147483647 w 2449"/>
              <a:gd name="T13" fmla="*/ 2147483647 h 424"/>
              <a:gd name="T14" fmla="*/ 2147483647 w 2449"/>
              <a:gd name="T15" fmla="*/ 2147483647 h 424"/>
              <a:gd name="T16" fmla="*/ 2147483647 w 2449"/>
              <a:gd name="T17" fmla="*/ 2147483647 h 424"/>
              <a:gd name="T18" fmla="*/ 2147483647 w 2449"/>
              <a:gd name="T19" fmla="*/ 2147483647 h 424"/>
              <a:gd name="T20" fmla="*/ 2147483647 w 2449"/>
              <a:gd name="T21" fmla="*/ 2147483647 h 424"/>
              <a:gd name="T22" fmla="*/ 2147483647 w 2449"/>
              <a:gd name="T23" fmla="*/ 2147483647 h 424"/>
              <a:gd name="T24" fmla="*/ 2147483647 w 2449"/>
              <a:gd name="T25" fmla="*/ 2147483647 h 424"/>
              <a:gd name="T26" fmla="*/ 2147483647 w 2449"/>
              <a:gd name="T27" fmla="*/ 2147483647 h 424"/>
              <a:gd name="T28" fmla="*/ 2147483647 w 2449"/>
              <a:gd name="T29" fmla="*/ 2147483647 h 424"/>
              <a:gd name="T30" fmla="*/ 2147483647 w 2449"/>
              <a:gd name="T31" fmla="*/ 2147483647 h 424"/>
              <a:gd name="T32" fmla="*/ 2147483647 w 2449"/>
              <a:gd name="T33" fmla="*/ 2147483647 h 424"/>
              <a:gd name="T34" fmla="*/ 2147483647 w 2449"/>
              <a:gd name="T35" fmla="*/ 2147483647 h 424"/>
              <a:gd name="T36" fmla="*/ 2147483647 w 2449"/>
              <a:gd name="T37" fmla="*/ 0 h 424"/>
              <a:gd name="T38" fmla="*/ 2147483647 w 2449"/>
              <a:gd name="T39" fmla="*/ 2147483647 h 424"/>
              <a:gd name="T40" fmla="*/ 2147483647 w 2449"/>
              <a:gd name="T41" fmla="*/ 2147483647 h 424"/>
              <a:gd name="T42" fmla="*/ 2147483647 w 2449"/>
              <a:gd name="T43" fmla="*/ 2147483647 h 424"/>
              <a:gd name="T44" fmla="*/ 2147483647 w 2449"/>
              <a:gd name="T45" fmla="*/ 2147483647 h 424"/>
              <a:gd name="T46" fmla="*/ 2147483647 w 2449"/>
              <a:gd name="T47" fmla="*/ 2147483647 h 424"/>
              <a:gd name="T48" fmla="*/ 2147483647 w 2449"/>
              <a:gd name="T49" fmla="*/ 2147483647 h 424"/>
              <a:gd name="T50" fmla="*/ 2147483647 w 2449"/>
              <a:gd name="T51" fmla="*/ 2147483647 h 424"/>
              <a:gd name="T52" fmla="*/ 2147483647 w 2449"/>
              <a:gd name="T53" fmla="*/ 2147483647 h 424"/>
              <a:gd name="T54" fmla="*/ 2147483647 w 2449"/>
              <a:gd name="T55" fmla="*/ 2147483647 h 424"/>
              <a:gd name="T56" fmla="*/ 2147483647 w 2449"/>
              <a:gd name="T57" fmla="*/ 2147483647 h 424"/>
              <a:gd name="T58" fmla="*/ 2147483647 w 2449"/>
              <a:gd name="T59" fmla="*/ 2147483647 h 424"/>
              <a:gd name="T60" fmla="*/ 2147483647 w 2449"/>
              <a:gd name="T61" fmla="*/ 2147483647 h 424"/>
              <a:gd name="T62" fmla="*/ 2147483647 w 2449"/>
              <a:gd name="T63" fmla="*/ 2147483647 h 424"/>
              <a:gd name="T64" fmla="*/ 2147483647 w 2449"/>
              <a:gd name="T65" fmla="*/ 2147483647 h 424"/>
              <a:gd name="T66" fmla="*/ 2147483647 w 2449"/>
              <a:gd name="T67" fmla="*/ 2147483647 h 424"/>
              <a:gd name="T68" fmla="*/ 2147483647 w 2449"/>
              <a:gd name="T69" fmla="*/ 2147483647 h 424"/>
              <a:gd name="T70" fmla="*/ 2147483647 w 2449"/>
              <a:gd name="T71" fmla="*/ 2147483647 h 424"/>
              <a:gd name="T72" fmla="*/ 2147483647 w 2449"/>
              <a:gd name="T73" fmla="*/ 2147483647 h 4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449"/>
              <a:gd name="T112" fmla="*/ 0 h 424"/>
              <a:gd name="T113" fmla="*/ 2449 w 2449"/>
              <a:gd name="T114" fmla="*/ 424 h 4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449" h="424">
                <a:moveTo>
                  <a:pt x="0" y="423"/>
                </a:moveTo>
                <a:lnTo>
                  <a:pt x="47" y="415"/>
                </a:lnTo>
                <a:lnTo>
                  <a:pt x="94" y="406"/>
                </a:lnTo>
                <a:lnTo>
                  <a:pt x="143" y="396"/>
                </a:lnTo>
                <a:lnTo>
                  <a:pt x="193" y="385"/>
                </a:lnTo>
                <a:lnTo>
                  <a:pt x="218" y="378"/>
                </a:lnTo>
                <a:lnTo>
                  <a:pt x="244" y="371"/>
                </a:lnTo>
                <a:lnTo>
                  <a:pt x="269" y="363"/>
                </a:lnTo>
                <a:lnTo>
                  <a:pt x="296" y="355"/>
                </a:lnTo>
                <a:lnTo>
                  <a:pt x="322" y="345"/>
                </a:lnTo>
                <a:lnTo>
                  <a:pt x="351" y="334"/>
                </a:lnTo>
                <a:lnTo>
                  <a:pt x="379" y="323"/>
                </a:lnTo>
                <a:lnTo>
                  <a:pt x="408" y="310"/>
                </a:lnTo>
                <a:lnTo>
                  <a:pt x="422" y="303"/>
                </a:lnTo>
                <a:lnTo>
                  <a:pt x="437" y="295"/>
                </a:lnTo>
                <a:lnTo>
                  <a:pt x="451" y="286"/>
                </a:lnTo>
                <a:lnTo>
                  <a:pt x="466" y="277"/>
                </a:lnTo>
                <a:lnTo>
                  <a:pt x="481" y="266"/>
                </a:lnTo>
                <a:lnTo>
                  <a:pt x="495" y="255"/>
                </a:lnTo>
                <a:lnTo>
                  <a:pt x="526" y="232"/>
                </a:lnTo>
                <a:lnTo>
                  <a:pt x="555" y="207"/>
                </a:lnTo>
                <a:lnTo>
                  <a:pt x="586" y="181"/>
                </a:lnTo>
                <a:lnTo>
                  <a:pt x="616" y="154"/>
                </a:lnTo>
                <a:lnTo>
                  <a:pt x="648" y="129"/>
                </a:lnTo>
                <a:lnTo>
                  <a:pt x="681" y="103"/>
                </a:lnTo>
                <a:lnTo>
                  <a:pt x="714" y="79"/>
                </a:lnTo>
                <a:lnTo>
                  <a:pt x="730" y="68"/>
                </a:lnTo>
                <a:lnTo>
                  <a:pt x="748" y="58"/>
                </a:lnTo>
                <a:lnTo>
                  <a:pt x="765" y="48"/>
                </a:lnTo>
                <a:lnTo>
                  <a:pt x="782" y="39"/>
                </a:lnTo>
                <a:lnTo>
                  <a:pt x="800" y="30"/>
                </a:lnTo>
                <a:lnTo>
                  <a:pt x="818" y="22"/>
                </a:lnTo>
                <a:lnTo>
                  <a:pt x="837" y="16"/>
                </a:lnTo>
                <a:lnTo>
                  <a:pt x="854" y="11"/>
                </a:lnTo>
                <a:lnTo>
                  <a:pt x="874" y="6"/>
                </a:lnTo>
                <a:lnTo>
                  <a:pt x="894" y="3"/>
                </a:lnTo>
                <a:lnTo>
                  <a:pt x="913" y="1"/>
                </a:lnTo>
                <a:lnTo>
                  <a:pt x="932" y="0"/>
                </a:lnTo>
                <a:lnTo>
                  <a:pt x="953" y="1"/>
                </a:lnTo>
                <a:lnTo>
                  <a:pt x="974" y="3"/>
                </a:lnTo>
                <a:lnTo>
                  <a:pt x="994" y="6"/>
                </a:lnTo>
                <a:lnTo>
                  <a:pt x="1016" y="11"/>
                </a:lnTo>
                <a:lnTo>
                  <a:pt x="1038" y="16"/>
                </a:lnTo>
                <a:lnTo>
                  <a:pt x="1060" y="22"/>
                </a:lnTo>
                <a:lnTo>
                  <a:pt x="1083" y="30"/>
                </a:lnTo>
                <a:lnTo>
                  <a:pt x="1106" y="39"/>
                </a:lnTo>
                <a:lnTo>
                  <a:pt x="1129" y="48"/>
                </a:lnTo>
                <a:lnTo>
                  <a:pt x="1152" y="58"/>
                </a:lnTo>
                <a:lnTo>
                  <a:pt x="1175" y="68"/>
                </a:lnTo>
                <a:lnTo>
                  <a:pt x="1200" y="79"/>
                </a:lnTo>
                <a:lnTo>
                  <a:pt x="1248" y="103"/>
                </a:lnTo>
                <a:lnTo>
                  <a:pt x="1297" y="129"/>
                </a:lnTo>
                <a:lnTo>
                  <a:pt x="1347" y="154"/>
                </a:lnTo>
                <a:lnTo>
                  <a:pt x="1396" y="181"/>
                </a:lnTo>
                <a:lnTo>
                  <a:pt x="1446" y="207"/>
                </a:lnTo>
                <a:lnTo>
                  <a:pt x="1496" y="232"/>
                </a:lnTo>
                <a:lnTo>
                  <a:pt x="1544" y="255"/>
                </a:lnTo>
                <a:lnTo>
                  <a:pt x="1570" y="266"/>
                </a:lnTo>
                <a:lnTo>
                  <a:pt x="1594" y="277"/>
                </a:lnTo>
                <a:lnTo>
                  <a:pt x="1618" y="286"/>
                </a:lnTo>
                <a:lnTo>
                  <a:pt x="1643" y="295"/>
                </a:lnTo>
                <a:lnTo>
                  <a:pt x="1666" y="303"/>
                </a:lnTo>
                <a:lnTo>
                  <a:pt x="1690" y="310"/>
                </a:lnTo>
                <a:lnTo>
                  <a:pt x="1738" y="323"/>
                </a:lnTo>
                <a:lnTo>
                  <a:pt x="1785" y="334"/>
                </a:lnTo>
                <a:lnTo>
                  <a:pt x="1832" y="345"/>
                </a:lnTo>
                <a:lnTo>
                  <a:pt x="1880" y="355"/>
                </a:lnTo>
                <a:lnTo>
                  <a:pt x="1927" y="363"/>
                </a:lnTo>
                <a:lnTo>
                  <a:pt x="1974" y="371"/>
                </a:lnTo>
                <a:lnTo>
                  <a:pt x="2022" y="378"/>
                </a:lnTo>
                <a:lnTo>
                  <a:pt x="2069" y="385"/>
                </a:lnTo>
                <a:lnTo>
                  <a:pt x="2163" y="396"/>
                </a:lnTo>
                <a:lnTo>
                  <a:pt x="2258" y="406"/>
                </a:lnTo>
                <a:lnTo>
                  <a:pt x="2353" y="415"/>
                </a:lnTo>
                <a:lnTo>
                  <a:pt x="2448" y="423"/>
                </a:lnTo>
              </a:path>
            </a:pathLst>
          </a:custGeom>
          <a:noFill/>
          <a:ln w="5715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 name="Freeform 6">
            <a:extLst>
              <a:ext uri="{FF2B5EF4-FFF2-40B4-BE49-F238E27FC236}">
                <a16:creationId xmlns:a16="http://schemas.microsoft.com/office/drawing/2014/main" id="{B099B2D6-4B7F-4C24-9C31-730821A064A3}"/>
              </a:ext>
            </a:extLst>
          </p:cNvPr>
          <p:cNvSpPr>
            <a:spLocks/>
          </p:cNvSpPr>
          <p:nvPr/>
        </p:nvSpPr>
        <p:spPr bwMode="auto">
          <a:xfrm>
            <a:off x="4084639" y="5483225"/>
            <a:ext cx="3138487" cy="400050"/>
          </a:xfrm>
          <a:custGeom>
            <a:avLst/>
            <a:gdLst>
              <a:gd name="T0" fmla="*/ 2147483647 w 1977"/>
              <a:gd name="T1" fmla="*/ 2147483647 h 252"/>
              <a:gd name="T2" fmla="*/ 2147483647 w 1977"/>
              <a:gd name="T3" fmla="*/ 2147483647 h 252"/>
              <a:gd name="T4" fmla="*/ 2147483647 w 1977"/>
              <a:gd name="T5" fmla="*/ 2147483647 h 252"/>
              <a:gd name="T6" fmla="*/ 2147483647 w 1977"/>
              <a:gd name="T7" fmla="*/ 2147483647 h 252"/>
              <a:gd name="T8" fmla="*/ 2147483647 w 1977"/>
              <a:gd name="T9" fmla="*/ 2147483647 h 252"/>
              <a:gd name="T10" fmla="*/ 2147483647 w 1977"/>
              <a:gd name="T11" fmla="*/ 2147483647 h 252"/>
              <a:gd name="T12" fmla="*/ 2147483647 w 1977"/>
              <a:gd name="T13" fmla="*/ 2147483647 h 252"/>
              <a:gd name="T14" fmla="*/ 2147483647 w 1977"/>
              <a:gd name="T15" fmla="*/ 2147483647 h 252"/>
              <a:gd name="T16" fmla="*/ 2147483647 w 1977"/>
              <a:gd name="T17" fmla="*/ 2147483647 h 252"/>
              <a:gd name="T18" fmla="*/ 2147483647 w 1977"/>
              <a:gd name="T19" fmla="*/ 2147483647 h 252"/>
              <a:gd name="T20" fmla="*/ 2147483647 w 1977"/>
              <a:gd name="T21" fmla="*/ 2147483647 h 252"/>
              <a:gd name="T22" fmla="*/ 2147483647 w 1977"/>
              <a:gd name="T23" fmla="*/ 2147483647 h 252"/>
              <a:gd name="T24" fmla="*/ 2147483647 w 1977"/>
              <a:gd name="T25" fmla="*/ 2147483647 h 252"/>
              <a:gd name="T26" fmla="*/ 2147483647 w 1977"/>
              <a:gd name="T27" fmla="*/ 2147483647 h 252"/>
              <a:gd name="T28" fmla="*/ 2147483647 w 1977"/>
              <a:gd name="T29" fmla="*/ 2147483647 h 252"/>
              <a:gd name="T30" fmla="*/ 2147483647 w 1977"/>
              <a:gd name="T31" fmla="*/ 2147483647 h 252"/>
              <a:gd name="T32" fmla="*/ 2147483647 w 1977"/>
              <a:gd name="T33" fmla="*/ 2147483647 h 252"/>
              <a:gd name="T34" fmla="*/ 2147483647 w 1977"/>
              <a:gd name="T35" fmla="*/ 2147483647 h 252"/>
              <a:gd name="T36" fmla="*/ 2147483647 w 1977"/>
              <a:gd name="T37" fmla="*/ 0 h 252"/>
              <a:gd name="T38" fmla="*/ 2147483647 w 1977"/>
              <a:gd name="T39" fmla="*/ 2147483647 h 252"/>
              <a:gd name="T40" fmla="*/ 2147483647 w 1977"/>
              <a:gd name="T41" fmla="*/ 2147483647 h 252"/>
              <a:gd name="T42" fmla="*/ 2147483647 w 1977"/>
              <a:gd name="T43" fmla="*/ 2147483647 h 252"/>
              <a:gd name="T44" fmla="*/ 2147483647 w 1977"/>
              <a:gd name="T45" fmla="*/ 2147483647 h 252"/>
              <a:gd name="T46" fmla="*/ 2147483647 w 1977"/>
              <a:gd name="T47" fmla="*/ 2147483647 h 252"/>
              <a:gd name="T48" fmla="*/ 2147483647 w 1977"/>
              <a:gd name="T49" fmla="*/ 2147483647 h 252"/>
              <a:gd name="T50" fmla="*/ 2147483647 w 1977"/>
              <a:gd name="T51" fmla="*/ 2147483647 h 252"/>
              <a:gd name="T52" fmla="*/ 2147483647 w 1977"/>
              <a:gd name="T53" fmla="*/ 2147483647 h 252"/>
              <a:gd name="T54" fmla="*/ 2147483647 w 1977"/>
              <a:gd name="T55" fmla="*/ 2147483647 h 252"/>
              <a:gd name="T56" fmla="*/ 2147483647 w 1977"/>
              <a:gd name="T57" fmla="*/ 2147483647 h 252"/>
              <a:gd name="T58" fmla="*/ 2147483647 w 1977"/>
              <a:gd name="T59" fmla="*/ 2147483647 h 252"/>
              <a:gd name="T60" fmla="*/ 2147483647 w 1977"/>
              <a:gd name="T61" fmla="*/ 2147483647 h 252"/>
              <a:gd name="T62" fmla="*/ 2147483647 w 1977"/>
              <a:gd name="T63" fmla="*/ 2147483647 h 252"/>
              <a:gd name="T64" fmla="*/ 2147483647 w 1977"/>
              <a:gd name="T65" fmla="*/ 2147483647 h 252"/>
              <a:gd name="T66" fmla="*/ 2147483647 w 1977"/>
              <a:gd name="T67" fmla="*/ 2147483647 h 252"/>
              <a:gd name="T68" fmla="*/ 2147483647 w 1977"/>
              <a:gd name="T69" fmla="*/ 2147483647 h 252"/>
              <a:gd name="T70" fmla="*/ 2147483647 w 1977"/>
              <a:gd name="T71" fmla="*/ 2147483647 h 252"/>
              <a:gd name="T72" fmla="*/ 2147483647 w 1977"/>
              <a:gd name="T73" fmla="*/ 2147483647 h 2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77"/>
              <a:gd name="T112" fmla="*/ 0 h 252"/>
              <a:gd name="T113" fmla="*/ 1977 w 1977"/>
              <a:gd name="T114" fmla="*/ 252 h 25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77" h="252">
                <a:moveTo>
                  <a:pt x="0" y="251"/>
                </a:moveTo>
                <a:lnTo>
                  <a:pt x="38" y="246"/>
                </a:lnTo>
                <a:lnTo>
                  <a:pt x="76" y="241"/>
                </a:lnTo>
                <a:lnTo>
                  <a:pt x="116" y="235"/>
                </a:lnTo>
                <a:lnTo>
                  <a:pt x="156" y="229"/>
                </a:lnTo>
                <a:lnTo>
                  <a:pt x="176" y="224"/>
                </a:lnTo>
                <a:lnTo>
                  <a:pt x="197" y="220"/>
                </a:lnTo>
                <a:lnTo>
                  <a:pt x="217" y="215"/>
                </a:lnTo>
                <a:lnTo>
                  <a:pt x="239" y="211"/>
                </a:lnTo>
                <a:lnTo>
                  <a:pt x="261" y="205"/>
                </a:lnTo>
                <a:lnTo>
                  <a:pt x="283" y="198"/>
                </a:lnTo>
                <a:lnTo>
                  <a:pt x="306" y="192"/>
                </a:lnTo>
                <a:lnTo>
                  <a:pt x="329" y="184"/>
                </a:lnTo>
                <a:lnTo>
                  <a:pt x="341" y="180"/>
                </a:lnTo>
                <a:lnTo>
                  <a:pt x="353" y="175"/>
                </a:lnTo>
                <a:lnTo>
                  <a:pt x="365" y="170"/>
                </a:lnTo>
                <a:lnTo>
                  <a:pt x="376" y="164"/>
                </a:lnTo>
                <a:lnTo>
                  <a:pt x="388" y="158"/>
                </a:lnTo>
                <a:lnTo>
                  <a:pt x="400" y="152"/>
                </a:lnTo>
                <a:lnTo>
                  <a:pt x="424" y="138"/>
                </a:lnTo>
                <a:lnTo>
                  <a:pt x="448" y="123"/>
                </a:lnTo>
                <a:lnTo>
                  <a:pt x="473" y="108"/>
                </a:lnTo>
                <a:lnTo>
                  <a:pt x="498" y="92"/>
                </a:lnTo>
                <a:lnTo>
                  <a:pt x="523" y="77"/>
                </a:lnTo>
                <a:lnTo>
                  <a:pt x="550" y="62"/>
                </a:lnTo>
                <a:lnTo>
                  <a:pt x="576" y="47"/>
                </a:lnTo>
                <a:lnTo>
                  <a:pt x="590" y="41"/>
                </a:lnTo>
                <a:lnTo>
                  <a:pt x="604" y="35"/>
                </a:lnTo>
                <a:lnTo>
                  <a:pt x="617" y="29"/>
                </a:lnTo>
                <a:lnTo>
                  <a:pt x="631" y="23"/>
                </a:lnTo>
                <a:lnTo>
                  <a:pt x="646" y="18"/>
                </a:lnTo>
                <a:lnTo>
                  <a:pt x="661" y="14"/>
                </a:lnTo>
                <a:lnTo>
                  <a:pt x="675" y="10"/>
                </a:lnTo>
                <a:lnTo>
                  <a:pt x="690" y="7"/>
                </a:lnTo>
                <a:lnTo>
                  <a:pt x="706" y="4"/>
                </a:lnTo>
                <a:lnTo>
                  <a:pt x="721" y="2"/>
                </a:lnTo>
                <a:lnTo>
                  <a:pt x="737" y="1"/>
                </a:lnTo>
                <a:lnTo>
                  <a:pt x="753" y="0"/>
                </a:lnTo>
                <a:lnTo>
                  <a:pt x="769" y="1"/>
                </a:lnTo>
                <a:lnTo>
                  <a:pt x="786" y="2"/>
                </a:lnTo>
                <a:lnTo>
                  <a:pt x="803" y="4"/>
                </a:lnTo>
                <a:lnTo>
                  <a:pt x="820" y="7"/>
                </a:lnTo>
                <a:lnTo>
                  <a:pt x="838" y="10"/>
                </a:lnTo>
                <a:lnTo>
                  <a:pt x="856" y="14"/>
                </a:lnTo>
                <a:lnTo>
                  <a:pt x="874" y="18"/>
                </a:lnTo>
                <a:lnTo>
                  <a:pt x="893" y="23"/>
                </a:lnTo>
                <a:lnTo>
                  <a:pt x="912" y="29"/>
                </a:lnTo>
                <a:lnTo>
                  <a:pt x="930" y="35"/>
                </a:lnTo>
                <a:lnTo>
                  <a:pt x="949" y="41"/>
                </a:lnTo>
                <a:lnTo>
                  <a:pt x="968" y="47"/>
                </a:lnTo>
                <a:lnTo>
                  <a:pt x="1008" y="62"/>
                </a:lnTo>
                <a:lnTo>
                  <a:pt x="1047" y="77"/>
                </a:lnTo>
                <a:lnTo>
                  <a:pt x="1087" y="92"/>
                </a:lnTo>
                <a:lnTo>
                  <a:pt x="1127" y="108"/>
                </a:lnTo>
                <a:lnTo>
                  <a:pt x="1167" y="123"/>
                </a:lnTo>
                <a:lnTo>
                  <a:pt x="1208" y="138"/>
                </a:lnTo>
                <a:lnTo>
                  <a:pt x="1247" y="152"/>
                </a:lnTo>
                <a:lnTo>
                  <a:pt x="1267" y="158"/>
                </a:lnTo>
                <a:lnTo>
                  <a:pt x="1287" y="164"/>
                </a:lnTo>
                <a:lnTo>
                  <a:pt x="1307" y="170"/>
                </a:lnTo>
                <a:lnTo>
                  <a:pt x="1326" y="175"/>
                </a:lnTo>
                <a:lnTo>
                  <a:pt x="1345" y="180"/>
                </a:lnTo>
                <a:lnTo>
                  <a:pt x="1364" y="184"/>
                </a:lnTo>
                <a:lnTo>
                  <a:pt x="1403" y="192"/>
                </a:lnTo>
                <a:lnTo>
                  <a:pt x="1441" y="198"/>
                </a:lnTo>
                <a:lnTo>
                  <a:pt x="1479" y="205"/>
                </a:lnTo>
                <a:lnTo>
                  <a:pt x="1517" y="211"/>
                </a:lnTo>
                <a:lnTo>
                  <a:pt x="1556" y="215"/>
                </a:lnTo>
                <a:lnTo>
                  <a:pt x="1594" y="220"/>
                </a:lnTo>
                <a:lnTo>
                  <a:pt x="1632" y="224"/>
                </a:lnTo>
                <a:lnTo>
                  <a:pt x="1670" y="229"/>
                </a:lnTo>
                <a:lnTo>
                  <a:pt x="1747" y="235"/>
                </a:lnTo>
                <a:lnTo>
                  <a:pt x="1823" y="241"/>
                </a:lnTo>
                <a:lnTo>
                  <a:pt x="1900" y="246"/>
                </a:lnTo>
                <a:lnTo>
                  <a:pt x="1976" y="251"/>
                </a:lnTo>
              </a:path>
            </a:pathLst>
          </a:custGeom>
          <a:noFill/>
          <a:ln w="57150" cap="rnd">
            <a:solidFill>
              <a:srgbClr val="00CC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Freeform 7">
            <a:extLst>
              <a:ext uri="{FF2B5EF4-FFF2-40B4-BE49-F238E27FC236}">
                <a16:creationId xmlns:a16="http://schemas.microsoft.com/office/drawing/2014/main" id="{91ED74BC-BECA-48EC-8A72-AC5C5247CA38}"/>
              </a:ext>
            </a:extLst>
          </p:cNvPr>
          <p:cNvSpPr>
            <a:spLocks/>
          </p:cNvSpPr>
          <p:nvPr/>
        </p:nvSpPr>
        <p:spPr bwMode="auto">
          <a:xfrm>
            <a:off x="2720975" y="4349750"/>
            <a:ext cx="4808538" cy="1220788"/>
          </a:xfrm>
          <a:custGeom>
            <a:avLst/>
            <a:gdLst>
              <a:gd name="T0" fmla="*/ 2147483647 w 3029"/>
              <a:gd name="T1" fmla="*/ 2147483647 h 769"/>
              <a:gd name="T2" fmla="*/ 2147483647 w 3029"/>
              <a:gd name="T3" fmla="*/ 2147483647 h 769"/>
              <a:gd name="T4" fmla="*/ 2147483647 w 3029"/>
              <a:gd name="T5" fmla="*/ 2147483647 h 769"/>
              <a:gd name="T6" fmla="*/ 2147483647 w 3029"/>
              <a:gd name="T7" fmla="*/ 2147483647 h 769"/>
              <a:gd name="T8" fmla="*/ 2147483647 w 3029"/>
              <a:gd name="T9" fmla="*/ 2147483647 h 769"/>
              <a:gd name="T10" fmla="*/ 2147483647 w 3029"/>
              <a:gd name="T11" fmla="*/ 2147483647 h 769"/>
              <a:gd name="T12" fmla="*/ 2147483647 w 3029"/>
              <a:gd name="T13" fmla="*/ 2147483647 h 769"/>
              <a:gd name="T14" fmla="*/ 2147483647 w 3029"/>
              <a:gd name="T15" fmla="*/ 2147483647 h 769"/>
              <a:gd name="T16" fmla="*/ 2147483647 w 3029"/>
              <a:gd name="T17" fmla="*/ 2147483647 h 769"/>
              <a:gd name="T18" fmla="*/ 2147483647 w 3029"/>
              <a:gd name="T19" fmla="*/ 2147483647 h 769"/>
              <a:gd name="T20" fmla="*/ 2147483647 w 3029"/>
              <a:gd name="T21" fmla="*/ 2147483647 h 769"/>
              <a:gd name="T22" fmla="*/ 2147483647 w 3029"/>
              <a:gd name="T23" fmla="*/ 2147483647 h 769"/>
              <a:gd name="T24" fmla="*/ 2147483647 w 3029"/>
              <a:gd name="T25" fmla="*/ 2147483647 h 769"/>
              <a:gd name="T26" fmla="*/ 2147483647 w 3029"/>
              <a:gd name="T27" fmla="*/ 2147483647 h 769"/>
              <a:gd name="T28" fmla="*/ 2147483647 w 3029"/>
              <a:gd name="T29" fmla="*/ 2147483647 h 769"/>
              <a:gd name="T30" fmla="*/ 2147483647 w 3029"/>
              <a:gd name="T31" fmla="*/ 2147483647 h 769"/>
              <a:gd name="T32" fmla="*/ 2147483647 w 3029"/>
              <a:gd name="T33" fmla="*/ 2147483647 h 769"/>
              <a:gd name="T34" fmla="*/ 2147483647 w 3029"/>
              <a:gd name="T35" fmla="*/ 2147483647 h 769"/>
              <a:gd name="T36" fmla="*/ 2147483647 w 3029"/>
              <a:gd name="T37" fmla="*/ 0 h 769"/>
              <a:gd name="T38" fmla="*/ 2147483647 w 3029"/>
              <a:gd name="T39" fmla="*/ 2147483647 h 769"/>
              <a:gd name="T40" fmla="*/ 2147483647 w 3029"/>
              <a:gd name="T41" fmla="*/ 2147483647 h 769"/>
              <a:gd name="T42" fmla="*/ 2147483647 w 3029"/>
              <a:gd name="T43" fmla="*/ 2147483647 h 769"/>
              <a:gd name="T44" fmla="*/ 2147483647 w 3029"/>
              <a:gd name="T45" fmla="*/ 2147483647 h 769"/>
              <a:gd name="T46" fmla="*/ 2147483647 w 3029"/>
              <a:gd name="T47" fmla="*/ 2147483647 h 769"/>
              <a:gd name="T48" fmla="*/ 2147483647 w 3029"/>
              <a:gd name="T49" fmla="*/ 2147483647 h 769"/>
              <a:gd name="T50" fmla="*/ 2147483647 w 3029"/>
              <a:gd name="T51" fmla="*/ 2147483647 h 769"/>
              <a:gd name="T52" fmla="*/ 2147483647 w 3029"/>
              <a:gd name="T53" fmla="*/ 2147483647 h 769"/>
              <a:gd name="T54" fmla="*/ 2147483647 w 3029"/>
              <a:gd name="T55" fmla="*/ 2147483647 h 769"/>
              <a:gd name="T56" fmla="*/ 2147483647 w 3029"/>
              <a:gd name="T57" fmla="*/ 2147483647 h 769"/>
              <a:gd name="T58" fmla="*/ 2147483647 w 3029"/>
              <a:gd name="T59" fmla="*/ 2147483647 h 769"/>
              <a:gd name="T60" fmla="*/ 2147483647 w 3029"/>
              <a:gd name="T61" fmla="*/ 2147483647 h 769"/>
              <a:gd name="T62" fmla="*/ 2147483647 w 3029"/>
              <a:gd name="T63" fmla="*/ 2147483647 h 769"/>
              <a:gd name="T64" fmla="*/ 2147483647 w 3029"/>
              <a:gd name="T65" fmla="*/ 2147483647 h 769"/>
              <a:gd name="T66" fmla="*/ 2147483647 w 3029"/>
              <a:gd name="T67" fmla="*/ 2147483647 h 769"/>
              <a:gd name="T68" fmla="*/ 2147483647 w 3029"/>
              <a:gd name="T69" fmla="*/ 2147483647 h 769"/>
              <a:gd name="T70" fmla="*/ 2147483647 w 3029"/>
              <a:gd name="T71" fmla="*/ 2147483647 h 769"/>
              <a:gd name="T72" fmla="*/ 2147483647 w 3029"/>
              <a:gd name="T73" fmla="*/ 2147483647 h 7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29"/>
              <a:gd name="T112" fmla="*/ 0 h 769"/>
              <a:gd name="T113" fmla="*/ 3029 w 3029"/>
              <a:gd name="T114" fmla="*/ 769 h 7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29" h="769">
                <a:moveTo>
                  <a:pt x="0" y="768"/>
                </a:moveTo>
                <a:lnTo>
                  <a:pt x="58" y="752"/>
                </a:lnTo>
                <a:lnTo>
                  <a:pt x="117" y="737"/>
                </a:lnTo>
                <a:lnTo>
                  <a:pt x="176" y="719"/>
                </a:lnTo>
                <a:lnTo>
                  <a:pt x="238" y="699"/>
                </a:lnTo>
                <a:lnTo>
                  <a:pt x="269" y="686"/>
                </a:lnTo>
                <a:lnTo>
                  <a:pt x="301" y="673"/>
                </a:lnTo>
                <a:lnTo>
                  <a:pt x="332" y="659"/>
                </a:lnTo>
                <a:lnTo>
                  <a:pt x="366" y="644"/>
                </a:lnTo>
                <a:lnTo>
                  <a:pt x="399" y="625"/>
                </a:lnTo>
                <a:lnTo>
                  <a:pt x="433" y="606"/>
                </a:lnTo>
                <a:lnTo>
                  <a:pt x="468" y="586"/>
                </a:lnTo>
                <a:lnTo>
                  <a:pt x="504" y="563"/>
                </a:lnTo>
                <a:lnTo>
                  <a:pt x="522" y="550"/>
                </a:lnTo>
                <a:lnTo>
                  <a:pt x="540" y="534"/>
                </a:lnTo>
                <a:lnTo>
                  <a:pt x="558" y="518"/>
                </a:lnTo>
                <a:lnTo>
                  <a:pt x="576" y="501"/>
                </a:lnTo>
                <a:lnTo>
                  <a:pt x="594" y="483"/>
                </a:lnTo>
                <a:lnTo>
                  <a:pt x="612" y="464"/>
                </a:lnTo>
                <a:lnTo>
                  <a:pt x="650" y="420"/>
                </a:lnTo>
                <a:lnTo>
                  <a:pt x="686" y="375"/>
                </a:lnTo>
                <a:lnTo>
                  <a:pt x="725" y="328"/>
                </a:lnTo>
                <a:lnTo>
                  <a:pt x="763" y="280"/>
                </a:lnTo>
                <a:lnTo>
                  <a:pt x="801" y="233"/>
                </a:lnTo>
                <a:lnTo>
                  <a:pt x="842" y="187"/>
                </a:lnTo>
                <a:lnTo>
                  <a:pt x="883" y="144"/>
                </a:lnTo>
                <a:lnTo>
                  <a:pt x="903" y="123"/>
                </a:lnTo>
                <a:lnTo>
                  <a:pt x="925" y="104"/>
                </a:lnTo>
                <a:lnTo>
                  <a:pt x="946" y="85"/>
                </a:lnTo>
                <a:lnTo>
                  <a:pt x="966" y="70"/>
                </a:lnTo>
                <a:lnTo>
                  <a:pt x="989" y="54"/>
                </a:lnTo>
                <a:lnTo>
                  <a:pt x="1012" y="40"/>
                </a:lnTo>
                <a:lnTo>
                  <a:pt x="1034" y="28"/>
                </a:lnTo>
                <a:lnTo>
                  <a:pt x="1057" y="18"/>
                </a:lnTo>
                <a:lnTo>
                  <a:pt x="1081" y="10"/>
                </a:lnTo>
                <a:lnTo>
                  <a:pt x="1104" y="5"/>
                </a:lnTo>
                <a:lnTo>
                  <a:pt x="1129" y="0"/>
                </a:lnTo>
                <a:lnTo>
                  <a:pt x="1153" y="0"/>
                </a:lnTo>
                <a:lnTo>
                  <a:pt x="1178" y="0"/>
                </a:lnTo>
                <a:lnTo>
                  <a:pt x="1204" y="5"/>
                </a:lnTo>
                <a:lnTo>
                  <a:pt x="1230" y="10"/>
                </a:lnTo>
                <a:lnTo>
                  <a:pt x="1257" y="18"/>
                </a:lnTo>
                <a:lnTo>
                  <a:pt x="1284" y="28"/>
                </a:lnTo>
                <a:lnTo>
                  <a:pt x="1311" y="40"/>
                </a:lnTo>
                <a:lnTo>
                  <a:pt x="1339" y="54"/>
                </a:lnTo>
                <a:lnTo>
                  <a:pt x="1368" y="70"/>
                </a:lnTo>
                <a:lnTo>
                  <a:pt x="1396" y="85"/>
                </a:lnTo>
                <a:lnTo>
                  <a:pt x="1425" y="104"/>
                </a:lnTo>
                <a:lnTo>
                  <a:pt x="1454" y="123"/>
                </a:lnTo>
                <a:lnTo>
                  <a:pt x="1483" y="144"/>
                </a:lnTo>
                <a:lnTo>
                  <a:pt x="1544" y="187"/>
                </a:lnTo>
                <a:lnTo>
                  <a:pt x="1603" y="233"/>
                </a:lnTo>
                <a:lnTo>
                  <a:pt x="1665" y="280"/>
                </a:lnTo>
                <a:lnTo>
                  <a:pt x="1727" y="328"/>
                </a:lnTo>
                <a:lnTo>
                  <a:pt x="1788" y="375"/>
                </a:lnTo>
                <a:lnTo>
                  <a:pt x="1849" y="420"/>
                </a:lnTo>
                <a:lnTo>
                  <a:pt x="1910" y="464"/>
                </a:lnTo>
                <a:lnTo>
                  <a:pt x="1941" y="483"/>
                </a:lnTo>
                <a:lnTo>
                  <a:pt x="1971" y="501"/>
                </a:lnTo>
                <a:lnTo>
                  <a:pt x="2002" y="518"/>
                </a:lnTo>
                <a:lnTo>
                  <a:pt x="2032" y="534"/>
                </a:lnTo>
                <a:lnTo>
                  <a:pt x="2061" y="550"/>
                </a:lnTo>
                <a:lnTo>
                  <a:pt x="2090" y="563"/>
                </a:lnTo>
                <a:lnTo>
                  <a:pt x="2149" y="586"/>
                </a:lnTo>
                <a:lnTo>
                  <a:pt x="2208" y="606"/>
                </a:lnTo>
                <a:lnTo>
                  <a:pt x="2266" y="625"/>
                </a:lnTo>
                <a:lnTo>
                  <a:pt x="2325" y="644"/>
                </a:lnTo>
                <a:lnTo>
                  <a:pt x="2383" y="659"/>
                </a:lnTo>
                <a:lnTo>
                  <a:pt x="2442" y="673"/>
                </a:lnTo>
                <a:lnTo>
                  <a:pt x="2500" y="686"/>
                </a:lnTo>
                <a:lnTo>
                  <a:pt x="2558" y="699"/>
                </a:lnTo>
                <a:lnTo>
                  <a:pt x="2676" y="719"/>
                </a:lnTo>
                <a:lnTo>
                  <a:pt x="2793" y="737"/>
                </a:lnTo>
                <a:lnTo>
                  <a:pt x="2910" y="752"/>
                </a:lnTo>
                <a:lnTo>
                  <a:pt x="3028" y="768"/>
                </a:lnTo>
              </a:path>
            </a:pathLst>
          </a:custGeom>
          <a:noFill/>
          <a:ln w="5715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 name="Freeform 8">
            <a:extLst>
              <a:ext uri="{FF2B5EF4-FFF2-40B4-BE49-F238E27FC236}">
                <a16:creationId xmlns:a16="http://schemas.microsoft.com/office/drawing/2014/main" id="{F03BD1F5-4474-47BB-A198-9FC228A133E1}"/>
              </a:ext>
            </a:extLst>
          </p:cNvPr>
          <p:cNvSpPr>
            <a:spLocks/>
          </p:cNvSpPr>
          <p:nvPr/>
        </p:nvSpPr>
        <p:spPr bwMode="auto">
          <a:xfrm>
            <a:off x="2270125" y="2008189"/>
            <a:ext cx="5449888" cy="3436937"/>
          </a:xfrm>
          <a:custGeom>
            <a:avLst/>
            <a:gdLst>
              <a:gd name="T0" fmla="*/ 2147483647 w 3433"/>
              <a:gd name="T1" fmla="*/ 2147483647 h 2165"/>
              <a:gd name="T2" fmla="*/ 2147483647 w 3433"/>
              <a:gd name="T3" fmla="*/ 2147483647 h 2165"/>
              <a:gd name="T4" fmla="*/ 2147483647 w 3433"/>
              <a:gd name="T5" fmla="*/ 2147483647 h 2165"/>
              <a:gd name="T6" fmla="*/ 2147483647 w 3433"/>
              <a:gd name="T7" fmla="*/ 2147483647 h 2165"/>
              <a:gd name="T8" fmla="*/ 2147483647 w 3433"/>
              <a:gd name="T9" fmla="*/ 2147483647 h 2165"/>
              <a:gd name="T10" fmla="*/ 2147483647 w 3433"/>
              <a:gd name="T11" fmla="*/ 2147483647 h 2165"/>
              <a:gd name="T12" fmla="*/ 2147483647 w 3433"/>
              <a:gd name="T13" fmla="*/ 2147483647 h 2165"/>
              <a:gd name="T14" fmla="*/ 2147483647 w 3433"/>
              <a:gd name="T15" fmla="*/ 2147483647 h 2165"/>
              <a:gd name="T16" fmla="*/ 2147483647 w 3433"/>
              <a:gd name="T17" fmla="*/ 2147483647 h 2165"/>
              <a:gd name="T18" fmla="*/ 2147483647 w 3433"/>
              <a:gd name="T19" fmla="*/ 2147483647 h 2165"/>
              <a:gd name="T20" fmla="*/ 2147483647 w 3433"/>
              <a:gd name="T21" fmla="*/ 2147483647 h 2165"/>
              <a:gd name="T22" fmla="*/ 2147483647 w 3433"/>
              <a:gd name="T23" fmla="*/ 2147483647 h 2165"/>
              <a:gd name="T24" fmla="*/ 2147483647 w 3433"/>
              <a:gd name="T25" fmla="*/ 2147483647 h 2165"/>
              <a:gd name="T26" fmla="*/ 2147483647 w 3433"/>
              <a:gd name="T27" fmla="*/ 2147483647 h 2165"/>
              <a:gd name="T28" fmla="*/ 2147483647 w 3433"/>
              <a:gd name="T29" fmla="*/ 2147483647 h 2165"/>
              <a:gd name="T30" fmla="*/ 2147483647 w 3433"/>
              <a:gd name="T31" fmla="*/ 2147483647 h 2165"/>
              <a:gd name="T32" fmla="*/ 2147483647 w 3433"/>
              <a:gd name="T33" fmla="*/ 2147483647 h 2165"/>
              <a:gd name="T34" fmla="*/ 2147483647 w 3433"/>
              <a:gd name="T35" fmla="*/ 2147483647 h 2165"/>
              <a:gd name="T36" fmla="*/ 2147483647 w 3433"/>
              <a:gd name="T37" fmla="*/ 0 h 2165"/>
              <a:gd name="T38" fmla="*/ 2147483647 w 3433"/>
              <a:gd name="T39" fmla="*/ 2147483647 h 2165"/>
              <a:gd name="T40" fmla="*/ 2147483647 w 3433"/>
              <a:gd name="T41" fmla="*/ 2147483647 h 2165"/>
              <a:gd name="T42" fmla="*/ 2147483647 w 3433"/>
              <a:gd name="T43" fmla="*/ 2147483647 h 2165"/>
              <a:gd name="T44" fmla="*/ 2147483647 w 3433"/>
              <a:gd name="T45" fmla="*/ 2147483647 h 2165"/>
              <a:gd name="T46" fmla="*/ 2147483647 w 3433"/>
              <a:gd name="T47" fmla="*/ 2147483647 h 2165"/>
              <a:gd name="T48" fmla="*/ 2147483647 w 3433"/>
              <a:gd name="T49" fmla="*/ 2147483647 h 2165"/>
              <a:gd name="T50" fmla="*/ 2147483647 w 3433"/>
              <a:gd name="T51" fmla="*/ 2147483647 h 2165"/>
              <a:gd name="T52" fmla="*/ 2147483647 w 3433"/>
              <a:gd name="T53" fmla="*/ 2147483647 h 2165"/>
              <a:gd name="T54" fmla="*/ 2147483647 w 3433"/>
              <a:gd name="T55" fmla="*/ 2147483647 h 2165"/>
              <a:gd name="T56" fmla="*/ 2147483647 w 3433"/>
              <a:gd name="T57" fmla="*/ 2147483647 h 2165"/>
              <a:gd name="T58" fmla="*/ 2147483647 w 3433"/>
              <a:gd name="T59" fmla="*/ 2147483647 h 2165"/>
              <a:gd name="T60" fmla="*/ 2147483647 w 3433"/>
              <a:gd name="T61" fmla="*/ 2147483647 h 2165"/>
              <a:gd name="T62" fmla="*/ 2147483647 w 3433"/>
              <a:gd name="T63" fmla="*/ 2147483647 h 2165"/>
              <a:gd name="T64" fmla="*/ 2147483647 w 3433"/>
              <a:gd name="T65" fmla="*/ 2147483647 h 2165"/>
              <a:gd name="T66" fmla="*/ 2147483647 w 3433"/>
              <a:gd name="T67" fmla="*/ 2147483647 h 2165"/>
              <a:gd name="T68" fmla="*/ 2147483647 w 3433"/>
              <a:gd name="T69" fmla="*/ 2147483647 h 2165"/>
              <a:gd name="T70" fmla="*/ 2147483647 w 3433"/>
              <a:gd name="T71" fmla="*/ 2147483647 h 2165"/>
              <a:gd name="T72" fmla="*/ 2147483647 w 3433"/>
              <a:gd name="T73" fmla="*/ 2147483647 h 21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433"/>
              <a:gd name="T112" fmla="*/ 0 h 2165"/>
              <a:gd name="T113" fmla="*/ 3433 w 3433"/>
              <a:gd name="T114" fmla="*/ 2165 h 216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433" h="2165">
                <a:moveTo>
                  <a:pt x="0" y="2164"/>
                </a:moveTo>
                <a:lnTo>
                  <a:pt x="66" y="2122"/>
                </a:lnTo>
                <a:lnTo>
                  <a:pt x="133" y="2080"/>
                </a:lnTo>
                <a:lnTo>
                  <a:pt x="200" y="2029"/>
                </a:lnTo>
                <a:lnTo>
                  <a:pt x="270" y="1972"/>
                </a:lnTo>
                <a:lnTo>
                  <a:pt x="306" y="1936"/>
                </a:lnTo>
                <a:lnTo>
                  <a:pt x="342" y="1899"/>
                </a:lnTo>
                <a:lnTo>
                  <a:pt x="377" y="1857"/>
                </a:lnTo>
                <a:lnTo>
                  <a:pt x="415" y="1815"/>
                </a:lnTo>
                <a:lnTo>
                  <a:pt x="453" y="1764"/>
                </a:lnTo>
                <a:lnTo>
                  <a:pt x="492" y="1710"/>
                </a:lnTo>
                <a:lnTo>
                  <a:pt x="530" y="1653"/>
                </a:lnTo>
                <a:lnTo>
                  <a:pt x="571" y="1587"/>
                </a:lnTo>
                <a:lnTo>
                  <a:pt x="592" y="1551"/>
                </a:lnTo>
                <a:lnTo>
                  <a:pt x="612" y="1509"/>
                </a:lnTo>
                <a:lnTo>
                  <a:pt x="632" y="1464"/>
                </a:lnTo>
                <a:lnTo>
                  <a:pt x="653" y="1416"/>
                </a:lnTo>
                <a:lnTo>
                  <a:pt x="673" y="1362"/>
                </a:lnTo>
                <a:lnTo>
                  <a:pt x="694" y="1307"/>
                </a:lnTo>
                <a:lnTo>
                  <a:pt x="736" y="1187"/>
                </a:lnTo>
                <a:lnTo>
                  <a:pt x="777" y="1058"/>
                </a:lnTo>
                <a:lnTo>
                  <a:pt x="822" y="926"/>
                </a:lnTo>
                <a:lnTo>
                  <a:pt x="864" y="790"/>
                </a:lnTo>
                <a:lnTo>
                  <a:pt x="909" y="658"/>
                </a:lnTo>
                <a:lnTo>
                  <a:pt x="954" y="529"/>
                </a:lnTo>
                <a:lnTo>
                  <a:pt x="1001" y="406"/>
                </a:lnTo>
                <a:lnTo>
                  <a:pt x="1025" y="349"/>
                </a:lnTo>
                <a:lnTo>
                  <a:pt x="1048" y="295"/>
                </a:lnTo>
                <a:lnTo>
                  <a:pt x="1072" y="243"/>
                </a:lnTo>
                <a:lnTo>
                  <a:pt x="1096" y="198"/>
                </a:lnTo>
                <a:lnTo>
                  <a:pt x="1121" y="153"/>
                </a:lnTo>
                <a:lnTo>
                  <a:pt x="1147" y="114"/>
                </a:lnTo>
                <a:lnTo>
                  <a:pt x="1172" y="81"/>
                </a:lnTo>
                <a:lnTo>
                  <a:pt x="1198" y="54"/>
                </a:lnTo>
                <a:lnTo>
                  <a:pt x="1225" y="30"/>
                </a:lnTo>
                <a:lnTo>
                  <a:pt x="1253" y="15"/>
                </a:lnTo>
                <a:lnTo>
                  <a:pt x="1280" y="3"/>
                </a:lnTo>
                <a:lnTo>
                  <a:pt x="1307" y="0"/>
                </a:lnTo>
                <a:lnTo>
                  <a:pt x="1336" y="3"/>
                </a:lnTo>
                <a:lnTo>
                  <a:pt x="1365" y="15"/>
                </a:lnTo>
                <a:lnTo>
                  <a:pt x="1394" y="30"/>
                </a:lnTo>
                <a:lnTo>
                  <a:pt x="1424" y="54"/>
                </a:lnTo>
                <a:lnTo>
                  <a:pt x="1455" y="81"/>
                </a:lnTo>
                <a:lnTo>
                  <a:pt x="1486" y="114"/>
                </a:lnTo>
                <a:lnTo>
                  <a:pt x="1518" y="153"/>
                </a:lnTo>
                <a:lnTo>
                  <a:pt x="1551" y="198"/>
                </a:lnTo>
                <a:lnTo>
                  <a:pt x="1583" y="243"/>
                </a:lnTo>
                <a:lnTo>
                  <a:pt x="1616" y="295"/>
                </a:lnTo>
                <a:lnTo>
                  <a:pt x="1648" y="349"/>
                </a:lnTo>
                <a:lnTo>
                  <a:pt x="1681" y="406"/>
                </a:lnTo>
                <a:lnTo>
                  <a:pt x="1750" y="529"/>
                </a:lnTo>
                <a:lnTo>
                  <a:pt x="1818" y="658"/>
                </a:lnTo>
                <a:lnTo>
                  <a:pt x="1887" y="790"/>
                </a:lnTo>
                <a:lnTo>
                  <a:pt x="1958" y="926"/>
                </a:lnTo>
                <a:lnTo>
                  <a:pt x="2027" y="1058"/>
                </a:lnTo>
                <a:lnTo>
                  <a:pt x="2097" y="1187"/>
                </a:lnTo>
                <a:lnTo>
                  <a:pt x="2165" y="1307"/>
                </a:lnTo>
                <a:lnTo>
                  <a:pt x="2201" y="1362"/>
                </a:lnTo>
                <a:lnTo>
                  <a:pt x="2235" y="1416"/>
                </a:lnTo>
                <a:lnTo>
                  <a:pt x="2269" y="1464"/>
                </a:lnTo>
                <a:lnTo>
                  <a:pt x="2303" y="1509"/>
                </a:lnTo>
                <a:lnTo>
                  <a:pt x="2335" y="1551"/>
                </a:lnTo>
                <a:lnTo>
                  <a:pt x="2369" y="1587"/>
                </a:lnTo>
                <a:lnTo>
                  <a:pt x="2436" y="1653"/>
                </a:lnTo>
                <a:lnTo>
                  <a:pt x="2502" y="1710"/>
                </a:lnTo>
                <a:lnTo>
                  <a:pt x="2569" y="1764"/>
                </a:lnTo>
                <a:lnTo>
                  <a:pt x="2635" y="1815"/>
                </a:lnTo>
                <a:lnTo>
                  <a:pt x="2701" y="1857"/>
                </a:lnTo>
                <a:lnTo>
                  <a:pt x="2768" y="1899"/>
                </a:lnTo>
                <a:lnTo>
                  <a:pt x="2834" y="1936"/>
                </a:lnTo>
                <a:lnTo>
                  <a:pt x="2901" y="1972"/>
                </a:lnTo>
                <a:lnTo>
                  <a:pt x="3033" y="2029"/>
                </a:lnTo>
                <a:lnTo>
                  <a:pt x="3166" y="2080"/>
                </a:lnTo>
                <a:lnTo>
                  <a:pt x="3299" y="2122"/>
                </a:lnTo>
                <a:lnTo>
                  <a:pt x="3432" y="2164"/>
                </a:lnTo>
              </a:path>
            </a:pathLst>
          </a:custGeom>
          <a:noFill/>
          <a:ln w="57150" cap="rnd">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 name="Line 9">
            <a:extLst>
              <a:ext uri="{FF2B5EF4-FFF2-40B4-BE49-F238E27FC236}">
                <a16:creationId xmlns:a16="http://schemas.microsoft.com/office/drawing/2014/main" id="{F57C2BFC-D0B7-40CA-82A8-E163A24B639B}"/>
              </a:ext>
            </a:extLst>
          </p:cNvPr>
          <p:cNvSpPr>
            <a:spLocks noChangeShapeType="1"/>
          </p:cNvSpPr>
          <p:nvPr/>
        </p:nvSpPr>
        <p:spPr bwMode="auto">
          <a:xfrm>
            <a:off x="2012950" y="1873250"/>
            <a:ext cx="0" cy="4114800"/>
          </a:xfrm>
          <a:prstGeom prst="line">
            <a:avLst/>
          </a:prstGeom>
          <a:noFill/>
          <a:ln w="28575">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10">
            <a:extLst>
              <a:ext uri="{FF2B5EF4-FFF2-40B4-BE49-F238E27FC236}">
                <a16:creationId xmlns:a16="http://schemas.microsoft.com/office/drawing/2014/main" id="{438DA270-5A52-41E0-A4C4-ADADE3B23B4D}"/>
              </a:ext>
            </a:extLst>
          </p:cNvPr>
          <p:cNvSpPr>
            <a:spLocks noChangeShapeType="1"/>
          </p:cNvSpPr>
          <p:nvPr/>
        </p:nvSpPr>
        <p:spPr bwMode="auto">
          <a:xfrm>
            <a:off x="2012951" y="5978525"/>
            <a:ext cx="6913563" cy="0"/>
          </a:xfrm>
          <a:prstGeom prst="line">
            <a:avLst/>
          </a:prstGeom>
          <a:noFill/>
          <a:ln w="28575">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12">
            <a:extLst>
              <a:ext uri="{FF2B5EF4-FFF2-40B4-BE49-F238E27FC236}">
                <a16:creationId xmlns:a16="http://schemas.microsoft.com/office/drawing/2014/main" id="{325A5CA8-16EF-48B6-8C8E-59328A149AC1}"/>
              </a:ext>
            </a:extLst>
          </p:cNvPr>
          <p:cNvSpPr>
            <a:spLocks noChangeShapeType="1"/>
          </p:cNvSpPr>
          <p:nvPr/>
        </p:nvSpPr>
        <p:spPr bwMode="auto">
          <a:xfrm flipV="1">
            <a:off x="3108325" y="579755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13">
            <a:extLst>
              <a:ext uri="{FF2B5EF4-FFF2-40B4-BE49-F238E27FC236}">
                <a16:creationId xmlns:a16="http://schemas.microsoft.com/office/drawing/2014/main" id="{15C20CD0-8B15-4F52-9EE2-C894837CC979}"/>
              </a:ext>
            </a:extLst>
          </p:cNvPr>
          <p:cNvSpPr>
            <a:spLocks noChangeShapeType="1"/>
          </p:cNvSpPr>
          <p:nvPr/>
        </p:nvSpPr>
        <p:spPr bwMode="auto">
          <a:xfrm flipV="1">
            <a:off x="4251325" y="579755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14">
            <a:extLst>
              <a:ext uri="{FF2B5EF4-FFF2-40B4-BE49-F238E27FC236}">
                <a16:creationId xmlns:a16="http://schemas.microsoft.com/office/drawing/2014/main" id="{D8115C7D-7842-476A-9439-B0054D574331}"/>
              </a:ext>
            </a:extLst>
          </p:cNvPr>
          <p:cNvSpPr>
            <a:spLocks noChangeShapeType="1"/>
          </p:cNvSpPr>
          <p:nvPr/>
        </p:nvSpPr>
        <p:spPr bwMode="auto">
          <a:xfrm flipV="1">
            <a:off x="5318125" y="54927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15">
            <a:extLst>
              <a:ext uri="{FF2B5EF4-FFF2-40B4-BE49-F238E27FC236}">
                <a16:creationId xmlns:a16="http://schemas.microsoft.com/office/drawing/2014/main" id="{8C6DB210-0912-43AA-8DBA-7F9241A1FC5D}"/>
              </a:ext>
            </a:extLst>
          </p:cNvPr>
          <p:cNvSpPr>
            <a:spLocks noChangeShapeType="1"/>
          </p:cNvSpPr>
          <p:nvPr/>
        </p:nvSpPr>
        <p:spPr bwMode="auto">
          <a:xfrm flipV="1">
            <a:off x="6461125" y="579755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16">
            <a:extLst>
              <a:ext uri="{FF2B5EF4-FFF2-40B4-BE49-F238E27FC236}">
                <a16:creationId xmlns:a16="http://schemas.microsoft.com/office/drawing/2014/main" id="{A0658D04-91F8-459D-B209-69A95F50D122}"/>
              </a:ext>
            </a:extLst>
          </p:cNvPr>
          <p:cNvSpPr>
            <a:spLocks noChangeShapeType="1"/>
          </p:cNvSpPr>
          <p:nvPr/>
        </p:nvSpPr>
        <p:spPr bwMode="auto">
          <a:xfrm flipV="1">
            <a:off x="7604125" y="579755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Rectangle 17">
            <a:extLst>
              <a:ext uri="{FF2B5EF4-FFF2-40B4-BE49-F238E27FC236}">
                <a16:creationId xmlns:a16="http://schemas.microsoft.com/office/drawing/2014/main" id="{33B82DC8-0E58-4AB3-ABEC-08C6D06BBBAD}"/>
              </a:ext>
            </a:extLst>
          </p:cNvPr>
          <p:cNvSpPr>
            <a:spLocks noChangeArrowheads="1"/>
          </p:cNvSpPr>
          <p:nvPr/>
        </p:nvSpPr>
        <p:spPr bwMode="auto">
          <a:xfrm>
            <a:off x="1809751" y="6072189"/>
            <a:ext cx="6956425" cy="585787"/>
          </a:xfrm>
          <a:prstGeom prst="rect">
            <a:avLst/>
          </a:prstGeom>
          <a:noFill/>
          <a:ln w="9525">
            <a:noFill/>
            <a:miter lim="800000"/>
            <a:headEnd/>
            <a:tailEnd/>
          </a:ln>
          <a:effectLst/>
        </p:spPr>
        <p:txBody>
          <a:bodyPr wrap="none" lIns="92075" tIns="46038" rIns="92075" bIns="46038">
            <a:spAutoFit/>
          </a:bodyPr>
          <a:lstStyle/>
          <a:p>
            <a:pPr>
              <a:defRPr/>
            </a:pPr>
            <a:r>
              <a:rPr lang="en-US" altLang="zh-CN" sz="3200" b="1" i="0">
                <a:effectLst>
                  <a:outerShdw blurRad="38100" dist="38100" dir="2700000" algn="tl">
                    <a:srgbClr val="969696"/>
                  </a:outerShdw>
                </a:effectLst>
              </a:rPr>
              <a:t>0         </a:t>
            </a:r>
            <a:r>
              <a:rPr lang="en-US" altLang="zh-CN" sz="2000" b="1" i="0">
                <a:effectLst>
                  <a:outerShdw blurRad="38100" dist="38100" dir="2700000" algn="tl">
                    <a:srgbClr val="969696"/>
                  </a:outerShdw>
                </a:effectLst>
              </a:rPr>
              <a:t>1</a:t>
            </a:r>
            <a:r>
              <a:rPr lang="en-US" altLang="zh-CN" sz="3200" b="1" i="0">
                <a:effectLst>
                  <a:outerShdw blurRad="38100" dist="38100" dir="2700000" algn="tl">
                    <a:srgbClr val="969696"/>
                  </a:outerShdw>
                </a:effectLst>
              </a:rPr>
              <a:t>          </a:t>
            </a:r>
            <a:r>
              <a:rPr lang="en-US" altLang="zh-CN" sz="2000" b="1" i="0">
                <a:effectLst>
                  <a:outerShdw blurRad="38100" dist="38100" dir="2700000" algn="tl">
                    <a:srgbClr val="969696"/>
                  </a:outerShdw>
                </a:effectLst>
              </a:rPr>
              <a:t>2 </a:t>
            </a:r>
            <a:r>
              <a:rPr lang="en-US" altLang="zh-CN" sz="3200" b="1" i="0">
                <a:effectLst>
                  <a:outerShdw blurRad="38100" dist="38100" dir="2700000" algn="tl">
                    <a:srgbClr val="969696"/>
                  </a:outerShdw>
                </a:effectLst>
              </a:rPr>
              <a:t>         </a:t>
            </a:r>
            <a:r>
              <a:rPr lang="en-US" altLang="zh-CN" sz="2000" b="1" i="0">
                <a:effectLst>
                  <a:outerShdw blurRad="38100" dist="38100" dir="2700000" algn="tl">
                    <a:srgbClr val="969696"/>
                  </a:outerShdw>
                </a:effectLst>
              </a:rPr>
              <a:t>3</a:t>
            </a:r>
            <a:r>
              <a:rPr lang="en-US" altLang="zh-CN" sz="3200" b="1" i="0">
                <a:effectLst>
                  <a:outerShdw blurRad="38100" dist="38100" dir="2700000" algn="tl">
                    <a:srgbClr val="969696"/>
                  </a:outerShdw>
                </a:effectLst>
              </a:rPr>
              <a:t>         </a:t>
            </a:r>
            <a:r>
              <a:rPr lang="en-US" altLang="zh-CN" sz="2000" b="1" i="0">
                <a:effectLst>
                  <a:outerShdw blurRad="38100" dist="38100" dir="2700000" algn="tl">
                    <a:srgbClr val="969696"/>
                  </a:outerShdw>
                </a:effectLst>
              </a:rPr>
              <a:t> 4  </a:t>
            </a:r>
            <a:r>
              <a:rPr lang="en-US" altLang="zh-CN" sz="3200" b="1" i="0">
                <a:effectLst>
                  <a:outerShdw blurRad="38100" dist="38100" dir="2700000" algn="tl">
                    <a:srgbClr val="969696"/>
                  </a:outerShdw>
                </a:effectLst>
              </a:rPr>
              <a:t>        </a:t>
            </a:r>
            <a:r>
              <a:rPr lang="en-US" altLang="zh-CN" sz="2000" b="1" i="0">
                <a:effectLst>
                  <a:outerShdw blurRad="38100" dist="38100" dir="2700000" algn="tl">
                    <a:srgbClr val="969696"/>
                  </a:outerShdw>
                </a:effectLst>
              </a:rPr>
              <a:t>5</a:t>
            </a:r>
            <a:r>
              <a:rPr lang="en-US" altLang="zh-CN" sz="3200" b="1" i="0">
                <a:effectLst>
                  <a:outerShdw blurRad="38100" dist="38100" dir="2700000" algn="tl">
                    <a:srgbClr val="969696"/>
                  </a:outerShdw>
                </a:effectLst>
              </a:rPr>
              <a:t>         </a:t>
            </a:r>
            <a:r>
              <a:rPr lang="en-US" altLang="zh-CN" sz="2000" b="1" i="0">
                <a:effectLst>
                  <a:outerShdw blurRad="38100" dist="38100" dir="2700000" algn="tl">
                    <a:srgbClr val="969696"/>
                  </a:outerShdw>
                </a:effectLst>
              </a:rPr>
              <a:t>6</a:t>
            </a:r>
            <a:endParaRPr lang="en-US" altLang="zh-CN" sz="2000" b="1" i="0"/>
          </a:p>
        </p:txBody>
      </p:sp>
      <p:sp>
        <p:nvSpPr>
          <p:cNvPr id="82" name="Line 19">
            <a:extLst>
              <a:ext uri="{FF2B5EF4-FFF2-40B4-BE49-F238E27FC236}">
                <a16:creationId xmlns:a16="http://schemas.microsoft.com/office/drawing/2014/main" id="{C6DDBFDB-4E34-4F20-B3FB-58EEB90A7E6D}"/>
              </a:ext>
            </a:extLst>
          </p:cNvPr>
          <p:cNvSpPr>
            <a:spLocks noChangeShapeType="1"/>
          </p:cNvSpPr>
          <p:nvPr/>
        </p:nvSpPr>
        <p:spPr bwMode="auto">
          <a:xfrm flipV="1">
            <a:off x="4327525" y="1987550"/>
            <a:ext cx="0" cy="3810000"/>
          </a:xfrm>
          <a:prstGeom prst="line">
            <a:avLst/>
          </a:prstGeom>
          <a:noFill/>
          <a:ln w="381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20">
            <a:extLst>
              <a:ext uri="{FF2B5EF4-FFF2-40B4-BE49-F238E27FC236}">
                <a16:creationId xmlns:a16="http://schemas.microsoft.com/office/drawing/2014/main" id="{30E6E2AE-23E9-4C1F-ADE3-336EA48ADAC8}"/>
              </a:ext>
            </a:extLst>
          </p:cNvPr>
          <p:cNvSpPr>
            <a:spLocks noChangeShapeType="1"/>
          </p:cNvSpPr>
          <p:nvPr/>
        </p:nvSpPr>
        <p:spPr bwMode="auto">
          <a:xfrm flipV="1">
            <a:off x="5318125" y="556895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21">
            <a:extLst>
              <a:ext uri="{FF2B5EF4-FFF2-40B4-BE49-F238E27FC236}">
                <a16:creationId xmlns:a16="http://schemas.microsoft.com/office/drawing/2014/main" id="{7DF5BFF6-BC74-4F41-A24F-40A346C984F2}"/>
              </a:ext>
            </a:extLst>
          </p:cNvPr>
          <p:cNvSpPr>
            <a:spLocks noChangeShapeType="1"/>
          </p:cNvSpPr>
          <p:nvPr/>
        </p:nvSpPr>
        <p:spPr bwMode="auto">
          <a:xfrm flipV="1">
            <a:off x="5013325" y="5111750"/>
            <a:ext cx="0" cy="838200"/>
          </a:xfrm>
          <a:prstGeom prst="line">
            <a:avLst/>
          </a:prstGeom>
          <a:noFill/>
          <a:ln w="381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Rectangle 22">
            <a:extLst>
              <a:ext uri="{FF2B5EF4-FFF2-40B4-BE49-F238E27FC236}">
                <a16:creationId xmlns:a16="http://schemas.microsoft.com/office/drawing/2014/main" id="{02495EB2-CEEA-4FC3-A2EA-45AEB9540E8D}"/>
              </a:ext>
            </a:extLst>
          </p:cNvPr>
          <p:cNvSpPr>
            <a:spLocks noChangeArrowheads="1"/>
          </p:cNvSpPr>
          <p:nvPr/>
        </p:nvSpPr>
        <p:spPr bwMode="auto">
          <a:xfrm rot="2765043">
            <a:off x="5722938" y="3917951"/>
            <a:ext cx="898525" cy="400050"/>
          </a:xfrm>
          <a:prstGeom prst="rect">
            <a:avLst/>
          </a:prstGeom>
          <a:noFill/>
          <a:ln w="9525">
            <a:noFill/>
            <a:miter lim="800000"/>
            <a:headEnd/>
            <a:tailEnd/>
          </a:ln>
          <a:effectLst/>
        </p:spPr>
        <p:txBody>
          <a:bodyPr wrap="none" lIns="92075" tIns="46038" rIns="92075" bIns="46038">
            <a:spAutoFit/>
          </a:bodyPr>
          <a:lstStyle/>
          <a:p>
            <a:pPr>
              <a:defRPr/>
            </a:pPr>
            <a:r>
              <a:rPr lang="en-US" altLang="zh-CN" sz="2000" b="1" i="0">
                <a:effectLst>
                  <a:outerShdw blurRad="38100" dist="38100" dir="2700000" algn="tl">
                    <a:srgbClr val="969696"/>
                  </a:outerShdw>
                </a:effectLst>
              </a:rPr>
              <a:t>1700K</a:t>
            </a:r>
            <a:endParaRPr lang="en-US" altLang="zh-CN" sz="2000" b="1" i="0"/>
          </a:p>
        </p:txBody>
      </p:sp>
      <p:sp>
        <p:nvSpPr>
          <p:cNvPr id="86" name="Rectangle 23">
            <a:extLst>
              <a:ext uri="{FF2B5EF4-FFF2-40B4-BE49-F238E27FC236}">
                <a16:creationId xmlns:a16="http://schemas.microsoft.com/office/drawing/2014/main" id="{EFFD8AEF-F70D-41E3-8572-6246158D3555}"/>
              </a:ext>
            </a:extLst>
          </p:cNvPr>
          <p:cNvSpPr>
            <a:spLocks noChangeArrowheads="1"/>
          </p:cNvSpPr>
          <p:nvPr/>
        </p:nvSpPr>
        <p:spPr bwMode="auto">
          <a:xfrm rot="1740000">
            <a:off x="5248276" y="4535488"/>
            <a:ext cx="898525" cy="400050"/>
          </a:xfrm>
          <a:prstGeom prst="rect">
            <a:avLst/>
          </a:prstGeom>
          <a:noFill/>
          <a:ln w="9525">
            <a:noFill/>
            <a:miter lim="800000"/>
            <a:headEnd/>
            <a:tailEnd/>
          </a:ln>
          <a:effectLst/>
        </p:spPr>
        <p:txBody>
          <a:bodyPr wrap="none" lIns="92075" tIns="46038" rIns="92075" bIns="46038">
            <a:spAutoFit/>
          </a:bodyPr>
          <a:lstStyle/>
          <a:p>
            <a:pPr>
              <a:defRPr/>
            </a:pPr>
            <a:r>
              <a:rPr lang="en-US" altLang="zh-CN" sz="2000" b="1" i="0">
                <a:effectLst>
                  <a:outerShdw blurRad="38100" dist="38100" dir="2700000" algn="tl">
                    <a:srgbClr val="969696"/>
                  </a:outerShdw>
                </a:effectLst>
              </a:rPr>
              <a:t>1500K</a:t>
            </a:r>
            <a:endParaRPr lang="en-US" altLang="zh-CN" sz="2000" b="1" i="0"/>
          </a:p>
        </p:txBody>
      </p:sp>
      <p:sp>
        <p:nvSpPr>
          <p:cNvPr id="87" name="Rectangle 24">
            <a:extLst>
              <a:ext uri="{FF2B5EF4-FFF2-40B4-BE49-F238E27FC236}">
                <a16:creationId xmlns:a16="http://schemas.microsoft.com/office/drawing/2014/main" id="{CA79089D-B97C-4DC4-BA4D-D346E3AF5612}"/>
              </a:ext>
            </a:extLst>
          </p:cNvPr>
          <p:cNvSpPr>
            <a:spLocks noChangeArrowheads="1"/>
          </p:cNvSpPr>
          <p:nvPr/>
        </p:nvSpPr>
        <p:spPr bwMode="auto">
          <a:xfrm rot="1140000">
            <a:off x="4965700" y="4968875"/>
            <a:ext cx="1004888" cy="400050"/>
          </a:xfrm>
          <a:prstGeom prst="rect">
            <a:avLst/>
          </a:prstGeom>
          <a:noFill/>
          <a:ln w="9525">
            <a:noFill/>
            <a:miter lim="800000"/>
            <a:headEnd/>
            <a:tailEnd/>
          </a:ln>
          <a:effectLst/>
        </p:spPr>
        <p:txBody>
          <a:bodyPr lIns="92075" tIns="46038" rIns="92075" bIns="46038">
            <a:spAutoFit/>
          </a:bodyPr>
          <a:lstStyle/>
          <a:p>
            <a:pPr>
              <a:defRPr/>
            </a:pPr>
            <a:r>
              <a:rPr lang="en-US" altLang="zh-CN" sz="2000" b="1" i="0">
                <a:effectLst>
                  <a:outerShdw blurRad="38100" dist="38100" dir="2700000" algn="tl">
                    <a:srgbClr val="969696"/>
                  </a:outerShdw>
                </a:effectLst>
              </a:rPr>
              <a:t>1300K</a:t>
            </a:r>
            <a:endParaRPr lang="en-US" altLang="zh-CN" sz="2000" b="1" i="0"/>
          </a:p>
        </p:txBody>
      </p:sp>
      <p:sp>
        <p:nvSpPr>
          <p:cNvPr id="88" name="Line 25">
            <a:extLst>
              <a:ext uri="{FF2B5EF4-FFF2-40B4-BE49-F238E27FC236}">
                <a16:creationId xmlns:a16="http://schemas.microsoft.com/office/drawing/2014/main" id="{B4DE2F80-040E-4CA0-B418-CF03BB9DD31A}"/>
              </a:ext>
            </a:extLst>
          </p:cNvPr>
          <p:cNvSpPr>
            <a:spLocks noChangeShapeType="1"/>
          </p:cNvSpPr>
          <p:nvPr/>
        </p:nvSpPr>
        <p:spPr bwMode="auto">
          <a:xfrm flipV="1">
            <a:off x="4632325" y="4349750"/>
            <a:ext cx="0" cy="1600200"/>
          </a:xfrm>
          <a:prstGeom prst="line">
            <a:avLst/>
          </a:prstGeom>
          <a:noFill/>
          <a:ln w="381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 name="Rectangle 26">
            <a:extLst>
              <a:ext uri="{FF2B5EF4-FFF2-40B4-BE49-F238E27FC236}">
                <a16:creationId xmlns:a16="http://schemas.microsoft.com/office/drawing/2014/main" id="{7C29B761-6F12-4BB9-B2F4-368FCE3AFE68}"/>
              </a:ext>
            </a:extLst>
          </p:cNvPr>
          <p:cNvSpPr>
            <a:spLocks noChangeArrowheads="1"/>
          </p:cNvSpPr>
          <p:nvPr/>
        </p:nvSpPr>
        <p:spPr bwMode="auto">
          <a:xfrm rot="1140000">
            <a:off x="4972050" y="5400675"/>
            <a:ext cx="876300" cy="400050"/>
          </a:xfrm>
          <a:prstGeom prst="rect">
            <a:avLst/>
          </a:prstGeom>
          <a:noFill/>
          <a:ln w="9525">
            <a:noFill/>
            <a:miter lim="800000"/>
            <a:headEnd/>
            <a:tailEnd/>
          </a:ln>
          <a:effectLst/>
        </p:spPr>
        <p:txBody>
          <a:bodyPr wrap="none" lIns="92075" tIns="46038" rIns="92075" bIns="46038">
            <a:spAutoFit/>
          </a:bodyPr>
          <a:lstStyle/>
          <a:p>
            <a:pPr>
              <a:defRPr/>
            </a:pPr>
            <a:r>
              <a:rPr lang="en-US" altLang="zh-CN" sz="2000" b="1" i="0">
                <a:effectLst>
                  <a:outerShdw blurRad="38100" dist="38100" dir="2700000" algn="tl">
                    <a:srgbClr val="969696"/>
                  </a:outerShdw>
                </a:effectLst>
              </a:rPr>
              <a:t>1100K</a:t>
            </a:r>
            <a:endParaRPr lang="en-US" altLang="zh-CN" sz="2000" b="1" i="0"/>
          </a:p>
        </p:txBody>
      </p:sp>
      <p:sp>
        <p:nvSpPr>
          <p:cNvPr id="90" name="Rectangle 32">
            <a:extLst>
              <a:ext uri="{FF2B5EF4-FFF2-40B4-BE49-F238E27FC236}">
                <a16:creationId xmlns:a16="http://schemas.microsoft.com/office/drawing/2014/main" id="{C2C58422-28D1-46DA-BCD0-D79F5D4E6835}"/>
              </a:ext>
            </a:extLst>
          </p:cNvPr>
          <p:cNvSpPr>
            <a:spLocks noChangeArrowheads="1"/>
          </p:cNvSpPr>
          <p:nvPr/>
        </p:nvSpPr>
        <p:spPr bwMode="auto">
          <a:xfrm>
            <a:off x="1524000" y="3314701"/>
            <a:ext cx="1841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graphicFrame>
        <p:nvGraphicFramePr>
          <p:cNvPr id="91" name="Object 31">
            <a:extLst>
              <a:ext uri="{FF2B5EF4-FFF2-40B4-BE49-F238E27FC236}">
                <a16:creationId xmlns:a16="http://schemas.microsoft.com/office/drawing/2014/main" id="{1E7144E6-267D-4DB6-BD1C-10C7E5139AE8}"/>
              </a:ext>
            </a:extLst>
          </p:cNvPr>
          <p:cNvGraphicFramePr>
            <a:graphicFrameLocks noChangeAspect="1"/>
          </p:cNvGraphicFramePr>
          <p:nvPr>
            <p:extLst>
              <p:ext uri="{D42A27DB-BD31-4B8C-83A1-F6EECF244321}">
                <p14:modId xmlns:p14="http://schemas.microsoft.com/office/powerpoint/2010/main" val="3432146387"/>
              </p:ext>
            </p:extLst>
          </p:nvPr>
        </p:nvGraphicFramePr>
        <p:xfrm>
          <a:off x="6905625" y="3608389"/>
          <a:ext cx="3475038" cy="1089025"/>
        </p:xfrm>
        <a:graphic>
          <a:graphicData uri="http://schemas.openxmlformats.org/presentationml/2006/ole">
            <mc:AlternateContent xmlns:mc="http://schemas.openxmlformats.org/markup-compatibility/2006">
              <mc:Choice xmlns:v="urn:schemas-microsoft-com:vml" Requires="v">
                <p:oleObj spid="_x0000_s347522" name="公式" r:id="rId3" imgW="787320" imgH="228600" progId="Equation.3">
                  <p:embed/>
                </p:oleObj>
              </mc:Choice>
              <mc:Fallback>
                <p:oleObj name="公式" r:id="rId3" imgW="787320" imgH="228600" progId="Equation.3">
                  <p:embed/>
                  <p:pic>
                    <p:nvPicPr>
                      <p:cNvPr id="39" name="Object 31"/>
                      <p:cNvPicPr>
                        <a:picLocks noChangeAspect="1" noChangeArrowheads="1"/>
                      </p:cNvPicPr>
                      <p:nvPr/>
                    </p:nvPicPr>
                    <p:blipFill>
                      <a:blip r:embed="rId4"/>
                      <a:srcRect/>
                      <a:stretch>
                        <a:fillRect/>
                      </a:stretch>
                    </p:blipFill>
                    <p:spPr bwMode="blackWhite">
                      <a:xfrm>
                        <a:off x="6905625" y="3608389"/>
                        <a:ext cx="3475038" cy="1089025"/>
                      </a:xfrm>
                      <a:prstGeom prst="rect">
                        <a:avLst/>
                      </a:prstGeom>
                      <a:noFill/>
                      <a:ln>
                        <a:noFill/>
                      </a:ln>
                      <a:extLst/>
                    </p:spPr>
                  </p:pic>
                </p:oleObj>
              </mc:Fallback>
            </mc:AlternateContent>
          </a:graphicData>
        </a:graphic>
      </p:graphicFrame>
      <p:sp>
        <p:nvSpPr>
          <p:cNvPr id="92" name="Text Box 33">
            <a:extLst>
              <a:ext uri="{FF2B5EF4-FFF2-40B4-BE49-F238E27FC236}">
                <a16:creationId xmlns:a16="http://schemas.microsoft.com/office/drawing/2014/main" id="{9C414E87-3661-4172-B33E-70AEB7E0D593}"/>
              </a:ext>
            </a:extLst>
          </p:cNvPr>
          <p:cNvSpPr txBox="1">
            <a:spLocks noChangeArrowheads="1"/>
          </p:cNvSpPr>
          <p:nvPr/>
        </p:nvSpPr>
        <p:spPr bwMode="auto">
          <a:xfrm>
            <a:off x="5770564" y="2771775"/>
            <a:ext cx="4865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i="0">
                <a:solidFill>
                  <a:srgbClr val="0000CC"/>
                </a:solidFill>
              </a:rPr>
              <a:t>辐射曲线下所包围的面积：</a:t>
            </a:r>
            <a:r>
              <a:rPr lang="zh-CN" altLang="en-US" sz="2000" b="1" i="0">
                <a:solidFill>
                  <a:srgbClr val="0000CC"/>
                </a:solidFill>
              </a:rPr>
              <a:t> </a:t>
            </a:r>
          </a:p>
        </p:txBody>
      </p:sp>
      <p:graphicFrame>
        <p:nvGraphicFramePr>
          <p:cNvPr id="93" name="Object 10">
            <a:extLst>
              <a:ext uri="{FF2B5EF4-FFF2-40B4-BE49-F238E27FC236}">
                <a16:creationId xmlns:a16="http://schemas.microsoft.com/office/drawing/2014/main" id="{58A5DDBD-052A-4441-98D8-90717478986D}"/>
              </a:ext>
            </a:extLst>
          </p:cNvPr>
          <p:cNvGraphicFramePr>
            <a:graphicFrameLocks noChangeAspect="1"/>
          </p:cNvGraphicFramePr>
          <p:nvPr>
            <p:extLst>
              <p:ext uri="{D42A27DB-BD31-4B8C-83A1-F6EECF244321}">
                <p14:modId xmlns:p14="http://schemas.microsoft.com/office/powerpoint/2010/main" val="2845977100"/>
              </p:ext>
            </p:extLst>
          </p:nvPr>
        </p:nvGraphicFramePr>
        <p:xfrm>
          <a:off x="8702675" y="5253038"/>
          <a:ext cx="496888" cy="569912"/>
        </p:xfrm>
        <a:graphic>
          <a:graphicData uri="http://schemas.openxmlformats.org/presentationml/2006/ole">
            <mc:AlternateContent xmlns:mc="http://schemas.openxmlformats.org/markup-compatibility/2006">
              <mc:Choice xmlns:v="urn:schemas-microsoft-com:vml" Requires="v">
                <p:oleObj spid="_x0000_s347523" name="公式" r:id="rId5" imgW="139579" imgH="177646" progId="Equation.3">
                  <p:embed/>
                </p:oleObj>
              </mc:Choice>
              <mc:Fallback>
                <p:oleObj name="公式" r:id="rId5" imgW="139579" imgH="177646" progId="Equation.3">
                  <p:embed/>
                  <p:pic>
                    <p:nvPicPr>
                      <p:cNvPr id="9219"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2675" y="5253038"/>
                        <a:ext cx="496888" cy="5699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 name="Object 47">
            <a:extLst>
              <a:ext uri="{FF2B5EF4-FFF2-40B4-BE49-F238E27FC236}">
                <a16:creationId xmlns:a16="http://schemas.microsoft.com/office/drawing/2014/main" id="{44DC3D67-6BBC-4766-BD86-4366AEF1E376}"/>
              </a:ext>
            </a:extLst>
          </p:cNvPr>
          <p:cNvGraphicFramePr>
            <a:graphicFrameLocks noChangeAspect="1"/>
          </p:cNvGraphicFramePr>
          <p:nvPr>
            <p:extLst>
              <p:ext uri="{D42A27DB-BD31-4B8C-83A1-F6EECF244321}">
                <p14:modId xmlns:p14="http://schemas.microsoft.com/office/powerpoint/2010/main" val="2570830198"/>
              </p:ext>
            </p:extLst>
          </p:nvPr>
        </p:nvGraphicFramePr>
        <p:xfrm>
          <a:off x="2095500" y="2071689"/>
          <a:ext cx="1042988" cy="623887"/>
        </p:xfrm>
        <a:graphic>
          <a:graphicData uri="http://schemas.openxmlformats.org/presentationml/2006/ole">
            <mc:AlternateContent xmlns:mc="http://schemas.openxmlformats.org/markup-compatibility/2006">
              <mc:Choice xmlns:v="urn:schemas-microsoft-com:vml" Requires="v">
                <p:oleObj spid="_x0000_s347524" name="公式" r:id="rId7" imgW="380887" imgH="142795" progId="Equation.3">
                  <p:embed/>
                </p:oleObj>
              </mc:Choice>
              <mc:Fallback>
                <p:oleObj name="公式" r:id="rId7" imgW="380887" imgH="142795" progId="Equation.3">
                  <p:embed/>
                  <p:pic>
                    <p:nvPicPr>
                      <p:cNvPr id="9220"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5500" y="2071689"/>
                        <a:ext cx="1042988" cy="62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nodePh="1">
                                  <p:stCondLst>
                                    <p:cond delay="0"/>
                                  </p:stCondLst>
                                  <p:endCondLst>
                                    <p:cond evt="begin" delay="0">
                                      <p:tn val="9"/>
                                    </p:cond>
                                  </p:endCondLst>
                                  <p:childTnLst>
                                    <p:set>
                                      <p:cBhvr>
                                        <p:cTn id="10" dur="1" fill="hold">
                                          <p:stCondLst>
                                            <p:cond delay="0"/>
                                          </p:stCondLst>
                                        </p:cTn>
                                        <p:tgtEl>
                                          <p:spTgt spid="9225"/>
                                        </p:tgtEl>
                                        <p:attrNameLst>
                                          <p:attrName>style.visibility</p:attrName>
                                        </p:attrNameLst>
                                      </p:cBhvr>
                                      <p:to>
                                        <p:strVal val="visible"/>
                                      </p:to>
                                    </p:set>
                                    <p:anim calcmode="lin" valueType="num">
                                      <p:cBhvr additive="base">
                                        <p:cTn id="11" dur="500" fill="hold"/>
                                        <p:tgtEl>
                                          <p:spTgt spid="9225"/>
                                        </p:tgtEl>
                                        <p:attrNameLst>
                                          <p:attrName>ppt_x</p:attrName>
                                        </p:attrNameLst>
                                      </p:cBhvr>
                                      <p:tavLst>
                                        <p:tav tm="0">
                                          <p:val>
                                            <p:strVal val="#ppt_x"/>
                                          </p:val>
                                        </p:tav>
                                        <p:tav tm="100000">
                                          <p:val>
                                            <p:strVal val="#ppt_x"/>
                                          </p:val>
                                        </p:tav>
                                      </p:tavLst>
                                    </p:anim>
                                    <p:anim calcmode="lin" valueType="num">
                                      <p:cBhvr additive="base">
                                        <p:cTn id="12" dur="500" fill="hold"/>
                                        <p:tgtEl>
                                          <p:spTgt spid="92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circle(in)">
                                      <p:cBhvr>
                                        <p:cTn id="33" dur="2000"/>
                                        <p:tgtEl>
                                          <p:spTgt spid="4"/>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circle(in)">
                                      <p:cBhvr>
                                        <p:cTn id="36" dur="2000"/>
                                        <p:tgtEl>
                                          <p:spTgt spid="1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barn(inVertical)">
                                      <p:cBhvr>
                                        <p:cTn id="41" dur="500"/>
                                        <p:tgtEl>
                                          <p:spTgt spid="5"/>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arn(inVertical)">
                                      <p:cBhvr>
                                        <p:cTn id="44" dur="500"/>
                                        <p:tgtEl>
                                          <p:spTgt spid="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heel(1)">
                                      <p:cBhvr>
                                        <p:cTn id="49" dur="2000"/>
                                        <p:tgtEl>
                                          <p:spTgt spid="12"/>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heel(1)">
                                      <p:cBhvr>
                                        <p:cTn id="52" dur="2000"/>
                                        <p:tgtEl>
                                          <p:spTgt spid="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wheel(1)">
                                      <p:cBhvr>
                                        <p:cTn id="57" dur="20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circle(in)">
                                      <p:cBhvr>
                                        <p:cTn id="62" dur="2000"/>
                                        <p:tgtEl>
                                          <p:spTgt spid="68"/>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fade">
                                      <p:cBhvr>
                                        <p:cTn id="67" dur="1000"/>
                                        <p:tgtEl>
                                          <p:spTgt spid="70"/>
                                        </p:tgtEl>
                                      </p:cBhvr>
                                    </p:animEffect>
                                    <p:anim calcmode="lin" valueType="num">
                                      <p:cBhvr>
                                        <p:cTn id="68" dur="1000" fill="hold"/>
                                        <p:tgtEl>
                                          <p:spTgt spid="70"/>
                                        </p:tgtEl>
                                        <p:attrNameLst>
                                          <p:attrName>ppt_x</p:attrName>
                                        </p:attrNameLst>
                                      </p:cBhvr>
                                      <p:tavLst>
                                        <p:tav tm="0">
                                          <p:val>
                                            <p:strVal val="#ppt_x"/>
                                          </p:val>
                                        </p:tav>
                                        <p:tav tm="100000">
                                          <p:val>
                                            <p:strVal val="#ppt_x"/>
                                          </p:val>
                                        </p:tav>
                                      </p:tavLst>
                                    </p:anim>
                                    <p:anim calcmode="lin" valueType="num">
                                      <p:cBhvr>
                                        <p:cTn id="69" dur="1000" fill="hold"/>
                                        <p:tgtEl>
                                          <p:spTgt spid="7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71"/>
                                        </p:tgtEl>
                                        <p:attrNameLst>
                                          <p:attrName>style.visibility</p:attrName>
                                        </p:attrNameLst>
                                      </p:cBhvr>
                                      <p:to>
                                        <p:strVal val="visible"/>
                                      </p:to>
                                    </p:set>
                                    <p:animEffect transition="in" filter="fade">
                                      <p:cBhvr>
                                        <p:cTn id="72" dur="1000"/>
                                        <p:tgtEl>
                                          <p:spTgt spid="71"/>
                                        </p:tgtEl>
                                      </p:cBhvr>
                                    </p:animEffect>
                                    <p:anim calcmode="lin" valueType="num">
                                      <p:cBhvr>
                                        <p:cTn id="73" dur="1000" fill="hold"/>
                                        <p:tgtEl>
                                          <p:spTgt spid="71"/>
                                        </p:tgtEl>
                                        <p:attrNameLst>
                                          <p:attrName>ppt_x</p:attrName>
                                        </p:attrNameLst>
                                      </p:cBhvr>
                                      <p:tavLst>
                                        <p:tav tm="0">
                                          <p:val>
                                            <p:strVal val="#ppt_x"/>
                                          </p:val>
                                        </p:tav>
                                        <p:tav tm="100000">
                                          <p:val>
                                            <p:strVal val="#ppt_x"/>
                                          </p:val>
                                        </p:tav>
                                      </p:tavLst>
                                    </p:anim>
                                    <p:anim calcmode="lin" valueType="num">
                                      <p:cBhvr>
                                        <p:cTn id="74" dur="1000" fill="hold"/>
                                        <p:tgtEl>
                                          <p:spTgt spid="7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72"/>
                                        </p:tgtEl>
                                        <p:attrNameLst>
                                          <p:attrName>style.visibility</p:attrName>
                                        </p:attrNameLst>
                                      </p:cBhvr>
                                      <p:to>
                                        <p:strVal val="visible"/>
                                      </p:to>
                                    </p:set>
                                    <p:animEffect transition="in" filter="fade">
                                      <p:cBhvr>
                                        <p:cTn id="77" dur="1000"/>
                                        <p:tgtEl>
                                          <p:spTgt spid="72"/>
                                        </p:tgtEl>
                                      </p:cBhvr>
                                    </p:animEffect>
                                    <p:anim calcmode="lin" valueType="num">
                                      <p:cBhvr>
                                        <p:cTn id="78" dur="1000" fill="hold"/>
                                        <p:tgtEl>
                                          <p:spTgt spid="72"/>
                                        </p:tgtEl>
                                        <p:attrNameLst>
                                          <p:attrName>ppt_x</p:attrName>
                                        </p:attrNameLst>
                                      </p:cBhvr>
                                      <p:tavLst>
                                        <p:tav tm="0">
                                          <p:val>
                                            <p:strVal val="#ppt_x"/>
                                          </p:val>
                                        </p:tav>
                                        <p:tav tm="100000">
                                          <p:val>
                                            <p:strVal val="#ppt_x"/>
                                          </p:val>
                                        </p:tav>
                                      </p:tavLst>
                                    </p:anim>
                                    <p:anim calcmode="lin" valueType="num">
                                      <p:cBhvr>
                                        <p:cTn id="79" dur="1000" fill="hold"/>
                                        <p:tgtEl>
                                          <p:spTgt spid="7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73"/>
                                        </p:tgtEl>
                                        <p:attrNameLst>
                                          <p:attrName>style.visibility</p:attrName>
                                        </p:attrNameLst>
                                      </p:cBhvr>
                                      <p:to>
                                        <p:strVal val="visible"/>
                                      </p:to>
                                    </p:set>
                                    <p:animEffect transition="in" filter="fade">
                                      <p:cBhvr>
                                        <p:cTn id="82" dur="1000"/>
                                        <p:tgtEl>
                                          <p:spTgt spid="73"/>
                                        </p:tgtEl>
                                      </p:cBhvr>
                                    </p:animEffect>
                                    <p:anim calcmode="lin" valueType="num">
                                      <p:cBhvr>
                                        <p:cTn id="83" dur="1000" fill="hold"/>
                                        <p:tgtEl>
                                          <p:spTgt spid="73"/>
                                        </p:tgtEl>
                                        <p:attrNameLst>
                                          <p:attrName>ppt_x</p:attrName>
                                        </p:attrNameLst>
                                      </p:cBhvr>
                                      <p:tavLst>
                                        <p:tav tm="0">
                                          <p:val>
                                            <p:strVal val="#ppt_x"/>
                                          </p:val>
                                        </p:tav>
                                        <p:tav tm="100000">
                                          <p:val>
                                            <p:strVal val="#ppt_x"/>
                                          </p:val>
                                        </p:tav>
                                      </p:tavLst>
                                    </p:anim>
                                    <p:anim calcmode="lin" valueType="num">
                                      <p:cBhvr>
                                        <p:cTn id="84" dur="1000" fill="hold"/>
                                        <p:tgtEl>
                                          <p:spTgt spid="73"/>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74"/>
                                        </p:tgtEl>
                                        <p:attrNameLst>
                                          <p:attrName>style.visibility</p:attrName>
                                        </p:attrNameLst>
                                      </p:cBhvr>
                                      <p:to>
                                        <p:strVal val="visible"/>
                                      </p:to>
                                    </p:set>
                                    <p:animEffect transition="in" filter="fade">
                                      <p:cBhvr>
                                        <p:cTn id="87" dur="1000"/>
                                        <p:tgtEl>
                                          <p:spTgt spid="74"/>
                                        </p:tgtEl>
                                      </p:cBhvr>
                                    </p:animEffect>
                                    <p:anim calcmode="lin" valueType="num">
                                      <p:cBhvr>
                                        <p:cTn id="88" dur="1000" fill="hold"/>
                                        <p:tgtEl>
                                          <p:spTgt spid="74"/>
                                        </p:tgtEl>
                                        <p:attrNameLst>
                                          <p:attrName>ppt_x</p:attrName>
                                        </p:attrNameLst>
                                      </p:cBhvr>
                                      <p:tavLst>
                                        <p:tav tm="0">
                                          <p:val>
                                            <p:strVal val="#ppt_x"/>
                                          </p:val>
                                        </p:tav>
                                        <p:tav tm="100000">
                                          <p:val>
                                            <p:strVal val="#ppt_x"/>
                                          </p:val>
                                        </p:tav>
                                      </p:tavLst>
                                    </p:anim>
                                    <p:anim calcmode="lin" valueType="num">
                                      <p:cBhvr>
                                        <p:cTn id="89" dur="1000" fill="hold"/>
                                        <p:tgtEl>
                                          <p:spTgt spid="7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75"/>
                                        </p:tgtEl>
                                        <p:attrNameLst>
                                          <p:attrName>style.visibility</p:attrName>
                                        </p:attrNameLst>
                                      </p:cBhvr>
                                      <p:to>
                                        <p:strVal val="visible"/>
                                      </p:to>
                                    </p:set>
                                    <p:animEffect transition="in" filter="fade">
                                      <p:cBhvr>
                                        <p:cTn id="92" dur="1000"/>
                                        <p:tgtEl>
                                          <p:spTgt spid="75"/>
                                        </p:tgtEl>
                                      </p:cBhvr>
                                    </p:animEffect>
                                    <p:anim calcmode="lin" valueType="num">
                                      <p:cBhvr>
                                        <p:cTn id="93" dur="1000" fill="hold"/>
                                        <p:tgtEl>
                                          <p:spTgt spid="75"/>
                                        </p:tgtEl>
                                        <p:attrNameLst>
                                          <p:attrName>ppt_x</p:attrName>
                                        </p:attrNameLst>
                                      </p:cBhvr>
                                      <p:tavLst>
                                        <p:tav tm="0">
                                          <p:val>
                                            <p:strVal val="#ppt_x"/>
                                          </p:val>
                                        </p:tav>
                                        <p:tav tm="100000">
                                          <p:val>
                                            <p:strVal val="#ppt_x"/>
                                          </p:val>
                                        </p:tav>
                                      </p:tavLst>
                                    </p:anim>
                                    <p:anim calcmode="lin" valueType="num">
                                      <p:cBhvr>
                                        <p:cTn id="94" dur="1000" fill="hold"/>
                                        <p:tgtEl>
                                          <p:spTgt spid="7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animEffect transition="in" filter="fade">
                                      <p:cBhvr>
                                        <p:cTn id="97" dur="1000"/>
                                        <p:tgtEl>
                                          <p:spTgt spid="76"/>
                                        </p:tgtEl>
                                      </p:cBhvr>
                                    </p:animEffect>
                                    <p:anim calcmode="lin" valueType="num">
                                      <p:cBhvr>
                                        <p:cTn id="98" dur="1000" fill="hold"/>
                                        <p:tgtEl>
                                          <p:spTgt spid="76"/>
                                        </p:tgtEl>
                                        <p:attrNameLst>
                                          <p:attrName>ppt_x</p:attrName>
                                        </p:attrNameLst>
                                      </p:cBhvr>
                                      <p:tavLst>
                                        <p:tav tm="0">
                                          <p:val>
                                            <p:strVal val="#ppt_x"/>
                                          </p:val>
                                        </p:tav>
                                        <p:tav tm="100000">
                                          <p:val>
                                            <p:strVal val="#ppt_x"/>
                                          </p:val>
                                        </p:tav>
                                      </p:tavLst>
                                    </p:anim>
                                    <p:anim calcmode="lin" valueType="num">
                                      <p:cBhvr>
                                        <p:cTn id="99" dur="1000" fill="hold"/>
                                        <p:tgtEl>
                                          <p:spTgt spid="7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77"/>
                                        </p:tgtEl>
                                        <p:attrNameLst>
                                          <p:attrName>style.visibility</p:attrName>
                                        </p:attrNameLst>
                                      </p:cBhvr>
                                      <p:to>
                                        <p:strVal val="visible"/>
                                      </p:to>
                                    </p:set>
                                    <p:animEffect transition="in" filter="fade">
                                      <p:cBhvr>
                                        <p:cTn id="102" dur="1000"/>
                                        <p:tgtEl>
                                          <p:spTgt spid="77"/>
                                        </p:tgtEl>
                                      </p:cBhvr>
                                    </p:animEffect>
                                    <p:anim calcmode="lin" valueType="num">
                                      <p:cBhvr>
                                        <p:cTn id="103" dur="1000" fill="hold"/>
                                        <p:tgtEl>
                                          <p:spTgt spid="77"/>
                                        </p:tgtEl>
                                        <p:attrNameLst>
                                          <p:attrName>ppt_x</p:attrName>
                                        </p:attrNameLst>
                                      </p:cBhvr>
                                      <p:tavLst>
                                        <p:tav tm="0">
                                          <p:val>
                                            <p:strVal val="#ppt_x"/>
                                          </p:val>
                                        </p:tav>
                                        <p:tav tm="100000">
                                          <p:val>
                                            <p:strVal val="#ppt_x"/>
                                          </p:val>
                                        </p:tav>
                                      </p:tavLst>
                                    </p:anim>
                                    <p:anim calcmode="lin" valueType="num">
                                      <p:cBhvr>
                                        <p:cTn id="104" dur="1000" fill="hold"/>
                                        <p:tgtEl>
                                          <p:spTgt spid="77"/>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78"/>
                                        </p:tgtEl>
                                        <p:attrNameLst>
                                          <p:attrName>style.visibility</p:attrName>
                                        </p:attrNameLst>
                                      </p:cBhvr>
                                      <p:to>
                                        <p:strVal val="visible"/>
                                      </p:to>
                                    </p:set>
                                    <p:animEffect transition="in" filter="fade">
                                      <p:cBhvr>
                                        <p:cTn id="107" dur="1000"/>
                                        <p:tgtEl>
                                          <p:spTgt spid="78"/>
                                        </p:tgtEl>
                                      </p:cBhvr>
                                    </p:animEffect>
                                    <p:anim calcmode="lin" valueType="num">
                                      <p:cBhvr>
                                        <p:cTn id="108" dur="1000" fill="hold"/>
                                        <p:tgtEl>
                                          <p:spTgt spid="78"/>
                                        </p:tgtEl>
                                        <p:attrNameLst>
                                          <p:attrName>ppt_x</p:attrName>
                                        </p:attrNameLst>
                                      </p:cBhvr>
                                      <p:tavLst>
                                        <p:tav tm="0">
                                          <p:val>
                                            <p:strVal val="#ppt_x"/>
                                          </p:val>
                                        </p:tav>
                                        <p:tav tm="100000">
                                          <p:val>
                                            <p:strVal val="#ppt_x"/>
                                          </p:val>
                                        </p:tav>
                                      </p:tavLst>
                                    </p:anim>
                                    <p:anim calcmode="lin" valueType="num">
                                      <p:cBhvr>
                                        <p:cTn id="109" dur="1000" fill="hold"/>
                                        <p:tgtEl>
                                          <p:spTgt spid="78"/>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fade">
                                      <p:cBhvr>
                                        <p:cTn id="112" dur="1000"/>
                                        <p:tgtEl>
                                          <p:spTgt spid="79"/>
                                        </p:tgtEl>
                                      </p:cBhvr>
                                    </p:animEffect>
                                    <p:anim calcmode="lin" valueType="num">
                                      <p:cBhvr>
                                        <p:cTn id="113" dur="1000" fill="hold"/>
                                        <p:tgtEl>
                                          <p:spTgt spid="79"/>
                                        </p:tgtEl>
                                        <p:attrNameLst>
                                          <p:attrName>ppt_x</p:attrName>
                                        </p:attrNameLst>
                                      </p:cBhvr>
                                      <p:tavLst>
                                        <p:tav tm="0">
                                          <p:val>
                                            <p:strVal val="#ppt_x"/>
                                          </p:val>
                                        </p:tav>
                                        <p:tav tm="100000">
                                          <p:val>
                                            <p:strVal val="#ppt_x"/>
                                          </p:val>
                                        </p:tav>
                                      </p:tavLst>
                                    </p:anim>
                                    <p:anim calcmode="lin" valueType="num">
                                      <p:cBhvr>
                                        <p:cTn id="114" dur="1000" fill="hold"/>
                                        <p:tgtEl>
                                          <p:spTgt spid="79"/>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80"/>
                                        </p:tgtEl>
                                        <p:attrNameLst>
                                          <p:attrName>style.visibility</p:attrName>
                                        </p:attrNameLst>
                                      </p:cBhvr>
                                      <p:to>
                                        <p:strVal val="visible"/>
                                      </p:to>
                                    </p:set>
                                    <p:animEffect transition="in" filter="fade">
                                      <p:cBhvr>
                                        <p:cTn id="117" dur="1000"/>
                                        <p:tgtEl>
                                          <p:spTgt spid="80"/>
                                        </p:tgtEl>
                                      </p:cBhvr>
                                    </p:animEffect>
                                    <p:anim calcmode="lin" valueType="num">
                                      <p:cBhvr>
                                        <p:cTn id="118" dur="1000" fill="hold"/>
                                        <p:tgtEl>
                                          <p:spTgt spid="80"/>
                                        </p:tgtEl>
                                        <p:attrNameLst>
                                          <p:attrName>ppt_x</p:attrName>
                                        </p:attrNameLst>
                                      </p:cBhvr>
                                      <p:tavLst>
                                        <p:tav tm="0">
                                          <p:val>
                                            <p:strVal val="#ppt_x"/>
                                          </p:val>
                                        </p:tav>
                                        <p:tav tm="100000">
                                          <p:val>
                                            <p:strVal val="#ppt_x"/>
                                          </p:val>
                                        </p:tav>
                                      </p:tavLst>
                                    </p:anim>
                                    <p:anim calcmode="lin" valueType="num">
                                      <p:cBhvr>
                                        <p:cTn id="119" dur="1000" fill="hold"/>
                                        <p:tgtEl>
                                          <p:spTgt spid="80"/>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81"/>
                                        </p:tgtEl>
                                        <p:attrNameLst>
                                          <p:attrName>style.visibility</p:attrName>
                                        </p:attrNameLst>
                                      </p:cBhvr>
                                      <p:to>
                                        <p:strVal val="visible"/>
                                      </p:to>
                                    </p:set>
                                    <p:animEffect transition="in" filter="fade">
                                      <p:cBhvr>
                                        <p:cTn id="122" dur="1000"/>
                                        <p:tgtEl>
                                          <p:spTgt spid="81"/>
                                        </p:tgtEl>
                                      </p:cBhvr>
                                    </p:animEffect>
                                    <p:anim calcmode="lin" valueType="num">
                                      <p:cBhvr>
                                        <p:cTn id="123" dur="1000" fill="hold"/>
                                        <p:tgtEl>
                                          <p:spTgt spid="81"/>
                                        </p:tgtEl>
                                        <p:attrNameLst>
                                          <p:attrName>ppt_x</p:attrName>
                                        </p:attrNameLst>
                                      </p:cBhvr>
                                      <p:tavLst>
                                        <p:tav tm="0">
                                          <p:val>
                                            <p:strVal val="#ppt_x"/>
                                          </p:val>
                                        </p:tav>
                                        <p:tav tm="100000">
                                          <p:val>
                                            <p:strVal val="#ppt_x"/>
                                          </p:val>
                                        </p:tav>
                                      </p:tavLst>
                                    </p:anim>
                                    <p:anim calcmode="lin" valueType="num">
                                      <p:cBhvr>
                                        <p:cTn id="124" dur="1000" fill="hold"/>
                                        <p:tgtEl>
                                          <p:spTgt spid="81"/>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82"/>
                                        </p:tgtEl>
                                        <p:attrNameLst>
                                          <p:attrName>style.visibility</p:attrName>
                                        </p:attrNameLst>
                                      </p:cBhvr>
                                      <p:to>
                                        <p:strVal val="visible"/>
                                      </p:to>
                                    </p:set>
                                    <p:animEffect transition="in" filter="fade">
                                      <p:cBhvr>
                                        <p:cTn id="127" dur="1000"/>
                                        <p:tgtEl>
                                          <p:spTgt spid="82"/>
                                        </p:tgtEl>
                                      </p:cBhvr>
                                    </p:animEffect>
                                    <p:anim calcmode="lin" valueType="num">
                                      <p:cBhvr>
                                        <p:cTn id="128" dur="1000" fill="hold"/>
                                        <p:tgtEl>
                                          <p:spTgt spid="82"/>
                                        </p:tgtEl>
                                        <p:attrNameLst>
                                          <p:attrName>ppt_x</p:attrName>
                                        </p:attrNameLst>
                                      </p:cBhvr>
                                      <p:tavLst>
                                        <p:tav tm="0">
                                          <p:val>
                                            <p:strVal val="#ppt_x"/>
                                          </p:val>
                                        </p:tav>
                                        <p:tav tm="100000">
                                          <p:val>
                                            <p:strVal val="#ppt_x"/>
                                          </p:val>
                                        </p:tav>
                                      </p:tavLst>
                                    </p:anim>
                                    <p:anim calcmode="lin" valueType="num">
                                      <p:cBhvr>
                                        <p:cTn id="129" dur="1000" fill="hold"/>
                                        <p:tgtEl>
                                          <p:spTgt spid="82"/>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83"/>
                                        </p:tgtEl>
                                        <p:attrNameLst>
                                          <p:attrName>style.visibility</p:attrName>
                                        </p:attrNameLst>
                                      </p:cBhvr>
                                      <p:to>
                                        <p:strVal val="visible"/>
                                      </p:to>
                                    </p:set>
                                    <p:animEffect transition="in" filter="fade">
                                      <p:cBhvr>
                                        <p:cTn id="132" dur="1000"/>
                                        <p:tgtEl>
                                          <p:spTgt spid="83"/>
                                        </p:tgtEl>
                                      </p:cBhvr>
                                    </p:animEffect>
                                    <p:anim calcmode="lin" valueType="num">
                                      <p:cBhvr>
                                        <p:cTn id="133" dur="1000" fill="hold"/>
                                        <p:tgtEl>
                                          <p:spTgt spid="83"/>
                                        </p:tgtEl>
                                        <p:attrNameLst>
                                          <p:attrName>ppt_x</p:attrName>
                                        </p:attrNameLst>
                                      </p:cBhvr>
                                      <p:tavLst>
                                        <p:tav tm="0">
                                          <p:val>
                                            <p:strVal val="#ppt_x"/>
                                          </p:val>
                                        </p:tav>
                                        <p:tav tm="100000">
                                          <p:val>
                                            <p:strVal val="#ppt_x"/>
                                          </p:val>
                                        </p:tav>
                                      </p:tavLst>
                                    </p:anim>
                                    <p:anim calcmode="lin" valueType="num">
                                      <p:cBhvr>
                                        <p:cTn id="134" dur="1000" fill="hold"/>
                                        <p:tgtEl>
                                          <p:spTgt spid="83"/>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84"/>
                                        </p:tgtEl>
                                        <p:attrNameLst>
                                          <p:attrName>style.visibility</p:attrName>
                                        </p:attrNameLst>
                                      </p:cBhvr>
                                      <p:to>
                                        <p:strVal val="visible"/>
                                      </p:to>
                                    </p:set>
                                    <p:animEffect transition="in" filter="fade">
                                      <p:cBhvr>
                                        <p:cTn id="137" dur="1000"/>
                                        <p:tgtEl>
                                          <p:spTgt spid="84"/>
                                        </p:tgtEl>
                                      </p:cBhvr>
                                    </p:animEffect>
                                    <p:anim calcmode="lin" valueType="num">
                                      <p:cBhvr>
                                        <p:cTn id="138" dur="1000" fill="hold"/>
                                        <p:tgtEl>
                                          <p:spTgt spid="84"/>
                                        </p:tgtEl>
                                        <p:attrNameLst>
                                          <p:attrName>ppt_x</p:attrName>
                                        </p:attrNameLst>
                                      </p:cBhvr>
                                      <p:tavLst>
                                        <p:tav tm="0">
                                          <p:val>
                                            <p:strVal val="#ppt_x"/>
                                          </p:val>
                                        </p:tav>
                                        <p:tav tm="100000">
                                          <p:val>
                                            <p:strVal val="#ppt_x"/>
                                          </p:val>
                                        </p:tav>
                                      </p:tavLst>
                                    </p:anim>
                                    <p:anim calcmode="lin" valueType="num">
                                      <p:cBhvr>
                                        <p:cTn id="139" dur="1000" fill="hold"/>
                                        <p:tgtEl>
                                          <p:spTgt spid="84"/>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85"/>
                                        </p:tgtEl>
                                        <p:attrNameLst>
                                          <p:attrName>style.visibility</p:attrName>
                                        </p:attrNameLst>
                                      </p:cBhvr>
                                      <p:to>
                                        <p:strVal val="visible"/>
                                      </p:to>
                                    </p:set>
                                    <p:animEffect transition="in" filter="fade">
                                      <p:cBhvr>
                                        <p:cTn id="142" dur="1000"/>
                                        <p:tgtEl>
                                          <p:spTgt spid="85"/>
                                        </p:tgtEl>
                                      </p:cBhvr>
                                    </p:animEffect>
                                    <p:anim calcmode="lin" valueType="num">
                                      <p:cBhvr>
                                        <p:cTn id="143" dur="1000" fill="hold"/>
                                        <p:tgtEl>
                                          <p:spTgt spid="85"/>
                                        </p:tgtEl>
                                        <p:attrNameLst>
                                          <p:attrName>ppt_x</p:attrName>
                                        </p:attrNameLst>
                                      </p:cBhvr>
                                      <p:tavLst>
                                        <p:tav tm="0">
                                          <p:val>
                                            <p:strVal val="#ppt_x"/>
                                          </p:val>
                                        </p:tav>
                                        <p:tav tm="100000">
                                          <p:val>
                                            <p:strVal val="#ppt_x"/>
                                          </p:val>
                                        </p:tav>
                                      </p:tavLst>
                                    </p:anim>
                                    <p:anim calcmode="lin" valueType="num">
                                      <p:cBhvr>
                                        <p:cTn id="144" dur="1000" fill="hold"/>
                                        <p:tgtEl>
                                          <p:spTgt spid="85"/>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86"/>
                                        </p:tgtEl>
                                        <p:attrNameLst>
                                          <p:attrName>style.visibility</p:attrName>
                                        </p:attrNameLst>
                                      </p:cBhvr>
                                      <p:to>
                                        <p:strVal val="visible"/>
                                      </p:to>
                                    </p:set>
                                    <p:animEffect transition="in" filter="fade">
                                      <p:cBhvr>
                                        <p:cTn id="147" dur="1000"/>
                                        <p:tgtEl>
                                          <p:spTgt spid="86"/>
                                        </p:tgtEl>
                                      </p:cBhvr>
                                    </p:animEffect>
                                    <p:anim calcmode="lin" valueType="num">
                                      <p:cBhvr>
                                        <p:cTn id="148" dur="1000" fill="hold"/>
                                        <p:tgtEl>
                                          <p:spTgt spid="86"/>
                                        </p:tgtEl>
                                        <p:attrNameLst>
                                          <p:attrName>ppt_x</p:attrName>
                                        </p:attrNameLst>
                                      </p:cBhvr>
                                      <p:tavLst>
                                        <p:tav tm="0">
                                          <p:val>
                                            <p:strVal val="#ppt_x"/>
                                          </p:val>
                                        </p:tav>
                                        <p:tav tm="100000">
                                          <p:val>
                                            <p:strVal val="#ppt_x"/>
                                          </p:val>
                                        </p:tav>
                                      </p:tavLst>
                                    </p:anim>
                                    <p:anim calcmode="lin" valueType="num">
                                      <p:cBhvr>
                                        <p:cTn id="149" dur="1000" fill="hold"/>
                                        <p:tgtEl>
                                          <p:spTgt spid="86"/>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87"/>
                                        </p:tgtEl>
                                        <p:attrNameLst>
                                          <p:attrName>style.visibility</p:attrName>
                                        </p:attrNameLst>
                                      </p:cBhvr>
                                      <p:to>
                                        <p:strVal val="visible"/>
                                      </p:to>
                                    </p:set>
                                    <p:animEffect transition="in" filter="fade">
                                      <p:cBhvr>
                                        <p:cTn id="152" dur="1000"/>
                                        <p:tgtEl>
                                          <p:spTgt spid="87"/>
                                        </p:tgtEl>
                                      </p:cBhvr>
                                    </p:animEffect>
                                    <p:anim calcmode="lin" valueType="num">
                                      <p:cBhvr>
                                        <p:cTn id="153" dur="1000" fill="hold"/>
                                        <p:tgtEl>
                                          <p:spTgt spid="87"/>
                                        </p:tgtEl>
                                        <p:attrNameLst>
                                          <p:attrName>ppt_x</p:attrName>
                                        </p:attrNameLst>
                                      </p:cBhvr>
                                      <p:tavLst>
                                        <p:tav tm="0">
                                          <p:val>
                                            <p:strVal val="#ppt_x"/>
                                          </p:val>
                                        </p:tav>
                                        <p:tav tm="100000">
                                          <p:val>
                                            <p:strVal val="#ppt_x"/>
                                          </p:val>
                                        </p:tav>
                                      </p:tavLst>
                                    </p:anim>
                                    <p:anim calcmode="lin" valueType="num">
                                      <p:cBhvr>
                                        <p:cTn id="154" dur="1000" fill="hold"/>
                                        <p:tgtEl>
                                          <p:spTgt spid="87"/>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88"/>
                                        </p:tgtEl>
                                        <p:attrNameLst>
                                          <p:attrName>style.visibility</p:attrName>
                                        </p:attrNameLst>
                                      </p:cBhvr>
                                      <p:to>
                                        <p:strVal val="visible"/>
                                      </p:to>
                                    </p:set>
                                    <p:animEffect transition="in" filter="fade">
                                      <p:cBhvr>
                                        <p:cTn id="157" dur="1000"/>
                                        <p:tgtEl>
                                          <p:spTgt spid="88"/>
                                        </p:tgtEl>
                                      </p:cBhvr>
                                    </p:animEffect>
                                    <p:anim calcmode="lin" valueType="num">
                                      <p:cBhvr>
                                        <p:cTn id="158" dur="1000" fill="hold"/>
                                        <p:tgtEl>
                                          <p:spTgt spid="88"/>
                                        </p:tgtEl>
                                        <p:attrNameLst>
                                          <p:attrName>ppt_x</p:attrName>
                                        </p:attrNameLst>
                                      </p:cBhvr>
                                      <p:tavLst>
                                        <p:tav tm="0">
                                          <p:val>
                                            <p:strVal val="#ppt_x"/>
                                          </p:val>
                                        </p:tav>
                                        <p:tav tm="100000">
                                          <p:val>
                                            <p:strVal val="#ppt_x"/>
                                          </p:val>
                                        </p:tav>
                                      </p:tavLst>
                                    </p:anim>
                                    <p:anim calcmode="lin" valueType="num">
                                      <p:cBhvr>
                                        <p:cTn id="159" dur="1000" fill="hold"/>
                                        <p:tgtEl>
                                          <p:spTgt spid="88"/>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Effect transition="in" filter="fade">
                                      <p:cBhvr>
                                        <p:cTn id="162" dur="1000"/>
                                        <p:tgtEl>
                                          <p:spTgt spid="89"/>
                                        </p:tgtEl>
                                      </p:cBhvr>
                                    </p:animEffect>
                                    <p:anim calcmode="lin" valueType="num">
                                      <p:cBhvr>
                                        <p:cTn id="163" dur="1000" fill="hold"/>
                                        <p:tgtEl>
                                          <p:spTgt spid="89"/>
                                        </p:tgtEl>
                                        <p:attrNameLst>
                                          <p:attrName>ppt_x</p:attrName>
                                        </p:attrNameLst>
                                      </p:cBhvr>
                                      <p:tavLst>
                                        <p:tav tm="0">
                                          <p:val>
                                            <p:strVal val="#ppt_x"/>
                                          </p:val>
                                        </p:tav>
                                        <p:tav tm="100000">
                                          <p:val>
                                            <p:strVal val="#ppt_x"/>
                                          </p:val>
                                        </p:tav>
                                      </p:tavLst>
                                    </p:anim>
                                    <p:anim calcmode="lin" valueType="num">
                                      <p:cBhvr>
                                        <p:cTn id="164" dur="1000" fill="hold"/>
                                        <p:tgtEl>
                                          <p:spTgt spid="89"/>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nodePh="1">
                                  <p:stCondLst>
                                    <p:cond delay="0"/>
                                  </p:stCondLst>
                                  <p:endCondLst>
                                    <p:cond evt="begin" delay="0">
                                      <p:tn val="165"/>
                                    </p:cond>
                                  </p:endCondLst>
                                  <p:childTnLst>
                                    <p:set>
                                      <p:cBhvr>
                                        <p:cTn id="166" dur="1" fill="hold">
                                          <p:stCondLst>
                                            <p:cond delay="0"/>
                                          </p:stCondLst>
                                        </p:cTn>
                                        <p:tgtEl>
                                          <p:spTgt spid="90"/>
                                        </p:tgtEl>
                                        <p:attrNameLst>
                                          <p:attrName>style.visibility</p:attrName>
                                        </p:attrNameLst>
                                      </p:cBhvr>
                                      <p:to>
                                        <p:strVal val="visible"/>
                                      </p:to>
                                    </p:set>
                                    <p:animEffect transition="in" filter="fade">
                                      <p:cBhvr>
                                        <p:cTn id="167" dur="1000"/>
                                        <p:tgtEl>
                                          <p:spTgt spid="90"/>
                                        </p:tgtEl>
                                      </p:cBhvr>
                                    </p:animEffect>
                                    <p:anim calcmode="lin" valueType="num">
                                      <p:cBhvr>
                                        <p:cTn id="168" dur="1000" fill="hold"/>
                                        <p:tgtEl>
                                          <p:spTgt spid="90"/>
                                        </p:tgtEl>
                                        <p:attrNameLst>
                                          <p:attrName>ppt_x</p:attrName>
                                        </p:attrNameLst>
                                      </p:cBhvr>
                                      <p:tavLst>
                                        <p:tav tm="0">
                                          <p:val>
                                            <p:strVal val="#ppt_x"/>
                                          </p:val>
                                        </p:tav>
                                        <p:tav tm="100000">
                                          <p:val>
                                            <p:strVal val="#ppt_x"/>
                                          </p:val>
                                        </p:tav>
                                      </p:tavLst>
                                    </p:anim>
                                    <p:anim calcmode="lin" valueType="num">
                                      <p:cBhvr>
                                        <p:cTn id="169" dur="1000" fill="hold"/>
                                        <p:tgtEl>
                                          <p:spTgt spid="90"/>
                                        </p:tgtEl>
                                        <p:attrNameLst>
                                          <p:attrName>ppt_y</p:attrName>
                                        </p:attrNameLst>
                                      </p:cBhvr>
                                      <p:tavLst>
                                        <p:tav tm="0">
                                          <p:val>
                                            <p:strVal val="#ppt_y+.1"/>
                                          </p:val>
                                        </p:tav>
                                        <p:tav tm="100000">
                                          <p:val>
                                            <p:strVal val="#ppt_y"/>
                                          </p:val>
                                        </p:tav>
                                      </p:tavLst>
                                    </p:anim>
                                  </p:childTnLst>
                                </p:cTn>
                              </p:par>
                              <p:par>
                                <p:cTn id="170" presetID="42" presetClass="entr" presetSubtype="0" fill="hold" nodeType="withEffect">
                                  <p:stCondLst>
                                    <p:cond delay="0"/>
                                  </p:stCondLst>
                                  <p:childTnLst>
                                    <p:set>
                                      <p:cBhvr>
                                        <p:cTn id="171" dur="1" fill="hold">
                                          <p:stCondLst>
                                            <p:cond delay="0"/>
                                          </p:stCondLst>
                                        </p:cTn>
                                        <p:tgtEl>
                                          <p:spTgt spid="93"/>
                                        </p:tgtEl>
                                        <p:attrNameLst>
                                          <p:attrName>style.visibility</p:attrName>
                                        </p:attrNameLst>
                                      </p:cBhvr>
                                      <p:to>
                                        <p:strVal val="visible"/>
                                      </p:to>
                                    </p:set>
                                    <p:animEffect transition="in" filter="fade">
                                      <p:cBhvr>
                                        <p:cTn id="172" dur="1000"/>
                                        <p:tgtEl>
                                          <p:spTgt spid="93"/>
                                        </p:tgtEl>
                                      </p:cBhvr>
                                    </p:animEffect>
                                    <p:anim calcmode="lin" valueType="num">
                                      <p:cBhvr>
                                        <p:cTn id="173" dur="1000" fill="hold"/>
                                        <p:tgtEl>
                                          <p:spTgt spid="93"/>
                                        </p:tgtEl>
                                        <p:attrNameLst>
                                          <p:attrName>ppt_x</p:attrName>
                                        </p:attrNameLst>
                                      </p:cBhvr>
                                      <p:tavLst>
                                        <p:tav tm="0">
                                          <p:val>
                                            <p:strVal val="#ppt_x"/>
                                          </p:val>
                                        </p:tav>
                                        <p:tav tm="100000">
                                          <p:val>
                                            <p:strVal val="#ppt_x"/>
                                          </p:val>
                                        </p:tav>
                                      </p:tavLst>
                                    </p:anim>
                                    <p:anim calcmode="lin" valueType="num">
                                      <p:cBhvr>
                                        <p:cTn id="174" dur="1000" fill="hold"/>
                                        <p:tgtEl>
                                          <p:spTgt spid="93"/>
                                        </p:tgtEl>
                                        <p:attrNameLst>
                                          <p:attrName>ppt_y</p:attrName>
                                        </p:attrNameLst>
                                      </p:cBhvr>
                                      <p:tavLst>
                                        <p:tav tm="0">
                                          <p:val>
                                            <p:strVal val="#ppt_y+.1"/>
                                          </p:val>
                                        </p:tav>
                                        <p:tav tm="100000">
                                          <p:val>
                                            <p:strVal val="#ppt_y"/>
                                          </p:val>
                                        </p:tav>
                                      </p:tavLst>
                                    </p:anim>
                                  </p:childTnLst>
                                </p:cTn>
                              </p:par>
                              <p:par>
                                <p:cTn id="175" presetID="42" presetClass="entr" presetSubtype="0" fill="hold" nodeType="withEffect">
                                  <p:stCondLst>
                                    <p:cond delay="0"/>
                                  </p:stCondLst>
                                  <p:childTnLst>
                                    <p:set>
                                      <p:cBhvr>
                                        <p:cTn id="176" dur="1" fill="hold">
                                          <p:stCondLst>
                                            <p:cond delay="0"/>
                                          </p:stCondLst>
                                        </p:cTn>
                                        <p:tgtEl>
                                          <p:spTgt spid="94"/>
                                        </p:tgtEl>
                                        <p:attrNameLst>
                                          <p:attrName>style.visibility</p:attrName>
                                        </p:attrNameLst>
                                      </p:cBhvr>
                                      <p:to>
                                        <p:strVal val="visible"/>
                                      </p:to>
                                    </p:set>
                                    <p:animEffect transition="in" filter="fade">
                                      <p:cBhvr>
                                        <p:cTn id="177" dur="1000"/>
                                        <p:tgtEl>
                                          <p:spTgt spid="94"/>
                                        </p:tgtEl>
                                      </p:cBhvr>
                                    </p:animEffect>
                                    <p:anim calcmode="lin" valueType="num">
                                      <p:cBhvr>
                                        <p:cTn id="178" dur="1000" fill="hold"/>
                                        <p:tgtEl>
                                          <p:spTgt spid="94"/>
                                        </p:tgtEl>
                                        <p:attrNameLst>
                                          <p:attrName>ppt_x</p:attrName>
                                        </p:attrNameLst>
                                      </p:cBhvr>
                                      <p:tavLst>
                                        <p:tav tm="0">
                                          <p:val>
                                            <p:strVal val="#ppt_x"/>
                                          </p:val>
                                        </p:tav>
                                        <p:tav tm="100000">
                                          <p:val>
                                            <p:strVal val="#ppt_x"/>
                                          </p:val>
                                        </p:tav>
                                      </p:tavLst>
                                    </p:anim>
                                    <p:anim calcmode="lin" valueType="num">
                                      <p:cBhvr>
                                        <p:cTn id="179"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180" fill="hold">
                      <p:stCondLst>
                        <p:cond delay="indefinite"/>
                      </p:stCondLst>
                      <p:childTnLst>
                        <p:par>
                          <p:cTn id="181" fill="hold">
                            <p:stCondLst>
                              <p:cond delay="0"/>
                            </p:stCondLst>
                            <p:childTnLst>
                              <p:par>
                                <p:cTn id="182" presetID="42" presetClass="entr" presetSubtype="0" fill="hold" grpId="0" nodeType="clickEffect">
                                  <p:stCondLst>
                                    <p:cond delay="0"/>
                                  </p:stCondLst>
                                  <p:childTnLst>
                                    <p:set>
                                      <p:cBhvr>
                                        <p:cTn id="183" dur="1" fill="hold">
                                          <p:stCondLst>
                                            <p:cond delay="0"/>
                                          </p:stCondLst>
                                        </p:cTn>
                                        <p:tgtEl>
                                          <p:spTgt spid="69"/>
                                        </p:tgtEl>
                                        <p:attrNameLst>
                                          <p:attrName>style.visibility</p:attrName>
                                        </p:attrNameLst>
                                      </p:cBhvr>
                                      <p:to>
                                        <p:strVal val="visible"/>
                                      </p:to>
                                    </p:set>
                                    <p:animEffect transition="in" filter="fade">
                                      <p:cBhvr>
                                        <p:cTn id="184" dur="1000"/>
                                        <p:tgtEl>
                                          <p:spTgt spid="69"/>
                                        </p:tgtEl>
                                      </p:cBhvr>
                                    </p:animEffect>
                                    <p:anim calcmode="lin" valueType="num">
                                      <p:cBhvr>
                                        <p:cTn id="185" dur="1000" fill="hold"/>
                                        <p:tgtEl>
                                          <p:spTgt spid="69"/>
                                        </p:tgtEl>
                                        <p:attrNameLst>
                                          <p:attrName>ppt_x</p:attrName>
                                        </p:attrNameLst>
                                      </p:cBhvr>
                                      <p:tavLst>
                                        <p:tav tm="0">
                                          <p:val>
                                            <p:strVal val="#ppt_x"/>
                                          </p:val>
                                        </p:tav>
                                        <p:tav tm="100000">
                                          <p:val>
                                            <p:strVal val="#ppt_x"/>
                                          </p:val>
                                        </p:tav>
                                      </p:tavLst>
                                    </p:anim>
                                    <p:anim calcmode="lin" valueType="num">
                                      <p:cBhvr>
                                        <p:cTn id="18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2" presetClass="entr" presetSubtype="4" fill="hold" grpId="0" nodeType="clickEffect">
                                  <p:stCondLst>
                                    <p:cond delay="0"/>
                                  </p:stCondLst>
                                  <p:childTnLst>
                                    <p:set>
                                      <p:cBhvr>
                                        <p:cTn id="190" dur="1" fill="hold">
                                          <p:stCondLst>
                                            <p:cond delay="0"/>
                                          </p:stCondLst>
                                        </p:cTn>
                                        <p:tgtEl>
                                          <p:spTgt spid="92"/>
                                        </p:tgtEl>
                                        <p:attrNameLst>
                                          <p:attrName>style.visibility</p:attrName>
                                        </p:attrNameLst>
                                      </p:cBhvr>
                                      <p:to>
                                        <p:strVal val="visible"/>
                                      </p:to>
                                    </p:set>
                                    <p:animEffect transition="in" filter="wipe(down)">
                                      <p:cBhvr>
                                        <p:cTn id="191" dur="500"/>
                                        <p:tgtEl>
                                          <p:spTgt spid="92"/>
                                        </p:tgtEl>
                                      </p:cBhvr>
                                    </p:animEffect>
                                  </p:childTnLst>
                                </p:cTn>
                              </p:par>
                            </p:childTnLst>
                          </p:cTn>
                        </p:par>
                      </p:childTnLst>
                    </p:cTn>
                  </p:par>
                  <p:par>
                    <p:cTn id="192" fill="hold">
                      <p:stCondLst>
                        <p:cond delay="indefinite"/>
                      </p:stCondLst>
                      <p:childTnLst>
                        <p:par>
                          <p:cTn id="193" fill="hold">
                            <p:stCondLst>
                              <p:cond delay="0"/>
                            </p:stCondLst>
                            <p:childTnLst>
                              <p:par>
                                <p:cTn id="194" presetID="6" presetClass="entr" presetSubtype="16" fill="hold" nodeType="clickEffect">
                                  <p:stCondLst>
                                    <p:cond delay="0"/>
                                  </p:stCondLst>
                                  <p:childTnLst>
                                    <p:set>
                                      <p:cBhvr>
                                        <p:cTn id="195" dur="1" fill="hold">
                                          <p:stCondLst>
                                            <p:cond delay="0"/>
                                          </p:stCondLst>
                                        </p:cTn>
                                        <p:tgtEl>
                                          <p:spTgt spid="91"/>
                                        </p:tgtEl>
                                        <p:attrNameLst>
                                          <p:attrName>style.visibility</p:attrName>
                                        </p:attrNameLst>
                                      </p:cBhvr>
                                      <p:to>
                                        <p:strVal val="visible"/>
                                      </p:to>
                                    </p:set>
                                    <p:animEffect transition="in" filter="circle(in)">
                                      <p:cBhvr>
                                        <p:cTn id="196" dur="2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9225" grpId="0"/>
      <p:bldP spid="7" grpId="0"/>
      <p:bldP spid="8" grpId="0"/>
      <p:bldP spid="10" grpId="0"/>
      <p:bldP spid="11" grpId="0"/>
      <p:bldP spid="12" grpId="0" animBg="1"/>
      <p:bldP spid="13" grpId="0"/>
      <p:bldP spid="45" grpId="0" animBg="1"/>
      <p:bldP spid="68" grpId="0"/>
      <p:bldP spid="69" grpId="0"/>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p:bldP spid="82" grpId="0" animBg="1"/>
      <p:bldP spid="83" grpId="0" animBg="1"/>
      <p:bldP spid="84" grpId="0" animBg="1"/>
      <p:bldP spid="85" grpId="0"/>
      <p:bldP spid="86" grpId="0"/>
      <p:bldP spid="87" grpId="0"/>
      <p:bldP spid="88" grpId="0" animBg="1"/>
      <p:bldP spid="89" grpId="0"/>
      <p:bldP spid="90" grpId="0"/>
      <p:bldP spid="92"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1828801" y="4038601"/>
            <a:ext cx="81962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400" b="1" i="0" dirty="0">
                <a:solidFill>
                  <a:srgbClr val="009900"/>
                </a:solidFill>
              </a:rPr>
              <a:t>黑体的辐出度与黑体的热力学温度的四次方成正比</a:t>
            </a:r>
            <a:r>
              <a:rPr lang="zh-CN" altLang="en-US" sz="2400" b="1" i="0" dirty="0"/>
              <a:t>，这就是</a:t>
            </a:r>
            <a:r>
              <a:rPr lang="zh-CN" altLang="en-US" sz="2400" b="1" i="0" dirty="0">
                <a:solidFill>
                  <a:srgbClr val="FF0000"/>
                </a:solidFill>
                <a:ea typeface="楷体_GB2312" pitchFamily="49" charset="-122"/>
                <a:sym typeface="Symbol" panose="05050102010706020507" pitchFamily="18" charset="2"/>
              </a:rPr>
              <a:t>斯特藩</a:t>
            </a:r>
            <a:r>
              <a:rPr lang="en-US" altLang="zh-CN" sz="2400" b="1" i="0" dirty="0">
                <a:solidFill>
                  <a:srgbClr val="FF0000"/>
                </a:solidFill>
                <a:ea typeface="楷体_GB2312" pitchFamily="49" charset="-122"/>
                <a:sym typeface="Symbol" panose="05050102010706020507" pitchFamily="18" charset="2"/>
              </a:rPr>
              <a:t>-</a:t>
            </a:r>
            <a:r>
              <a:rPr lang="zh-CN" altLang="en-US" sz="2400" b="1" i="0" dirty="0">
                <a:solidFill>
                  <a:srgbClr val="FF0000"/>
                </a:solidFill>
                <a:ea typeface="楷体_GB2312" pitchFamily="49" charset="-122"/>
                <a:sym typeface="Symbol" panose="05050102010706020507" pitchFamily="18" charset="2"/>
              </a:rPr>
              <a:t>玻耳兹曼定律</a:t>
            </a:r>
            <a:r>
              <a:rPr lang="zh-CN" altLang="en-US" sz="2400" b="1" i="0" dirty="0">
                <a:solidFill>
                  <a:srgbClr val="3333FF"/>
                </a:solidFill>
                <a:ea typeface="楷体_GB2312" pitchFamily="49" charset="-122"/>
                <a:sym typeface="Symbol" panose="05050102010706020507" pitchFamily="18" charset="2"/>
              </a:rPr>
              <a:t>。</a:t>
            </a:r>
            <a:endParaRPr lang="zh-CN" altLang="en-US" sz="2800" b="1" i="0" dirty="0">
              <a:solidFill>
                <a:srgbClr val="3333FF"/>
              </a:solidFill>
              <a:ea typeface="楷体_GB2312" pitchFamily="49" charset="-122"/>
              <a:sym typeface="Symbol" panose="05050102010706020507" pitchFamily="18" charset="2"/>
            </a:endParaRPr>
          </a:p>
        </p:txBody>
      </p:sp>
      <p:graphicFrame>
        <p:nvGraphicFramePr>
          <p:cNvPr id="4" name="Object 6"/>
          <p:cNvGraphicFramePr>
            <a:graphicFrameLocks noChangeAspect="1"/>
          </p:cNvGraphicFramePr>
          <p:nvPr/>
        </p:nvGraphicFramePr>
        <p:xfrm>
          <a:off x="4381501" y="5000626"/>
          <a:ext cx="2786063" cy="822325"/>
        </p:xfrm>
        <a:graphic>
          <a:graphicData uri="http://schemas.openxmlformats.org/presentationml/2006/ole">
            <mc:AlternateContent xmlns:mc="http://schemas.openxmlformats.org/markup-compatibility/2006">
              <mc:Choice xmlns:v="urn:schemas-microsoft-com:vml" Requires="v">
                <p:oleObj spid="_x0000_s35276" name="公式" r:id="rId3" imgW="774364" imgH="228501" progId="Equation.3">
                  <p:embed/>
                </p:oleObj>
              </mc:Choice>
              <mc:Fallback>
                <p:oleObj name="公式" r:id="rId3" imgW="774364" imgH="22850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1" y="5000626"/>
                        <a:ext cx="2786063" cy="822325"/>
                      </a:xfrm>
                      <a:prstGeom prst="rect">
                        <a:avLst/>
                      </a:prstGeom>
                      <a:gradFill rotWithShape="0">
                        <a:gsLst>
                          <a:gs pos="0">
                            <a:srgbClr val="FF00FF"/>
                          </a:gs>
                          <a:gs pos="50000">
                            <a:srgbClr val="FFFFFF"/>
                          </a:gs>
                          <a:gs pos="100000">
                            <a:srgbClr val="FF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7"/>
          <p:cNvSpPr txBox="1">
            <a:spLocks noChangeArrowheads="1"/>
          </p:cNvSpPr>
          <p:nvPr/>
        </p:nvSpPr>
        <p:spPr bwMode="auto">
          <a:xfrm>
            <a:off x="1752600" y="5943601"/>
            <a:ext cx="8415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400" b="1" i="0" dirty="0">
                <a:latin typeface="Symbol" panose="05050102010706020507" pitchFamily="18" charset="2"/>
              </a:rPr>
              <a:t>s</a:t>
            </a:r>
            <a:r>
              <a:rPr lang="en-US" altLang="zh-CN" sz="2400" b="1" i="0" dirty="0"/>
              <a:t>=5.67</a:t>
            </a:r>
            <a:r>
              <a:rPr lang="en-US" altLang="zh-CN" sz="2400" b="1" i="0" dirty="0">
                <a:latin typeface="宋体" panose="02010600030101010101" pitchFamily="2" charset="-122"/>
              </a:rPr>
              <a:t>×</a:t>
            </a:r>
            <a:r>
              <a:rPr lang="en-US" altLang="zh-CN" sz="2400" b="1" i="0" dirty="0"/>
              <a:t>10</a:t>
            </a:r>
            <a:r>
              <a:rPr lang="en-US" altLang="zh-CN" sz="2400" b="1" i="0" baseline="30000" dirty="0"/>
              <a:t>-8</a:t>
            </a:r>
            <a:r>
              <a:rPr lang="en-US" altLang="zh-CN" sz="2400" b="1" i="0" dirty="0"/>
              <a:t>W· m</a:t>
            </a:r>
            <a:r>
              <a:rPr lang="en-US" altLang="zh-CN" sz="2400" b="1" i="0" baseline="30000" dirty="0"/>
              <a:t>-2</a:t>
            </a:r>
            <a:r>
              <a:rPr lang="en-US" altLang="zh-CN" sz="2400" b="1" i="0" dirty="0"/>
              <a:t>· K</a:t>
            </a:r>
            <a:r>
              <a:rPr lang="en-US" altLang="zh-CN" sz="2400" b="1" i="0" baseline="30000" dirty="0"/>
              <a:t>-4</a:t>
            </a:r>
            <a:r>
              <a:rPr lang="zh-CN" altLang="en-US" sz="2400" b="1" i="0" dirty="0">
                <a:solidFill>
                  <a:srgbClr val="0070C0"/>
                </a:solidFill>
              </a:rPr>
              <a:t>为</a:t>
            </a:r>
            <a:r>
              <a:rPr lang="zh-CN" altLang="en-US" sz="2400" b="1" i="0" dirty="0">
                <a:solidFill>
                  <a:srgbClr val="0070C0"/>
                </a:solidFill>
                <a:sym typeface="Symbol" panose="05050102010706020507" pitchFamily="18" charset="2"/>
              </a:rPr>
              <a:t>斯特藩</a:t>
            </a:r>
            <a:r>
              <a:rPr lang="en-US" altLang="zh-CN" sz="2400" b="1" i="0" dirty="0">
                <a:solidFill>
                  <a:srgbClr val="0070C0"/>
                </a:solidFill>
                <a:sym typeface="Symbol" panose="05050102010706020507" pitchFamily="18" charset="2"/>
              </a:rPr>
              <a:t>-</a:t>
            </a:r>
            <a:r>
              <a:rPr lang="zh-CN" altLang="en-US" sz="2400" b="1" i="0" dirty="0">
                <a:solidFill>
                  <a:srgbClr val="0070C0"/>
                </a:solidFill>
                <a:sym typeface="Symbol" panose="05050102010706020507" pitchFamily="18" charset="2"/>
              </a:rPr>
              <a:t>玻耳兹曼</a:t>
            </a:r>
            <a:r>
              <a:rPr lang="zh-CN" altLang="en-US" sz="2400" b="1" i="0" dirty="0">
                <a:solidFill>
                  <a:srgbClr val="0070C0"/>
                </a:solidFill>
              </a:rPr>
              <a:t>常量</a:t>
            </a:r>
          </a:p>
        </p:txBody>
      </p:sp>
      <p:pic>
        <p:nvPicPr>
          <p:cNvPr id="6" name="Picture 7" descr="s_stef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1" y="869950"/>
            <a:ext cx="250031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玻尔兹曼"/>
          <p:cNvPicPr>
            <a:picLocks noChangeAspect="1" noChangeArrowheads="1"/>
          </p:cNvPicPr>
          <p:nvPr/>
        </p:nvPicPr>
        <p:blipFill>
          <a:blip r:embed="rId6">
            <a:extLst>
              <a:ext uri="{28A0092B-C50C-407E-A947-70E740481C1C}">
                <a14:useLocalDpi xmlns:a14="http://schemas.microsoft.com/office/drawing/2010/main" val="0"/>
              </a:ext>
            </a:extLst>
          </a:blip>
          <a:srcRect l="19383" t="20905" r="55786" b="17595"/>
          <a:stretch>
            <a:fillRect/>
          </a:stretch>
        </p:blipFill>
        <p:spPr bwMode="auto">
          <a:xfrm>
            <a:off x="7024688" y="857250"/>
            <a:ext cx="216535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circle(in)">
                                      <p:cBhvr>
                                        <p:cTn id="2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p:cNvSpPr txBox="1">
            <a:spLocks noChangeArrowheads="1"/>
          </p:cNvSpPr>
          <p:nvPr/>
        </p:nvSpPr>
        <p:spPr bwMode="auto">
          <a:xfrm>
            <a:off x="1127448" y="1087778"/>
            <a:ext cx="993710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spcBef>
                <a:spcPct val="50000"/>
              </a:spcBef>
            </a:pPr>
            <a:r>
              <a:rPr lang="zh-CN" altLang="en-US" sz="2800" i="0" dirty="0"/>
              <a:t>太阳可以看成一个</a:t>
            </a:r>
            <a:r>
              <a:rPr lang="zh-CN" altLang="en-US" sz="2800" i="0" dirty="0">
                <a:effectLst>
                  <a:outerShdw blurRad="38100" dist="38100" dir="2700000" algn="tl">
                    <a:srgbClr val="FFFFFF"/>
                  </a:outerShdw>
                </a:effectLst>
                <a:latin typeface="宋体" pitchFamily="2" charset="-122"/>
              </a:rPr>
              <a:t>黑</a:t>
            </a:r>
            <a:r>
              <a:rPr lang="zh-CN" altLang="en-US" sz="2800" i="0" dirty="0"/>
              <a:t>体，因为辐射太阳单位时间内的质量损失为</a:t>
            </a:r>
            <a:r>
              <a:rPr lang="en-US" altLang="zh-CN" sz="2800" i="0" dirty="0">
                <a:solidFill>
                  <a:srgbClr val="FF0000"/>
                </a:solidFill>
              </a:rPr>
              <a:t>m</a:t>
            </a:r>
            <a:r>
              <a:rPr lang="en-US" altLang="zh-CN" sz="2800" i="0" dirty="0"/>
              <a:t>,</a:t>
            </a:r>
            <a:r>
              <a:rPr lang="zh-CN" altLang="en-US" sz="2800" i="0" dirty="0"/>
              <a:t> </a:t>
            </a:r>
            <a:r>
              <a:rPr lang="zh-CN" altLang="en-US" sz="2800" i="0" dirty="0">
                <a:solidFill>
                  <a:srgbClr val="009900"/>
                </a:solidFill>
                <a:sym typeface="Symbol" panose="05050102010706020507" pitchFamily="18" charset="2"/>
              </a:rPr>
              <a:t>斯特藩</a:t>
            </a:r>
            <a:r>
              <a:rPr lang="en-US" altLang="zh-CN" sz="2800" i="0" dirty="0">
                <a:solidFill>
                  <a:srgbClr val="009900"/>
                </a:solidFill>
                <a:sym typeface="Symbol" panose="05050102010706020507" pitchFamily="18" charset="2"/>
              </a:rPr>
              <a:t>-</a:t>
            </a:r>
            <a:r>
              <a:rPr lang="zh-CN" altLang="en-US" sz="2800" i="0" dirty="0">
                <a:solidFill>
                  <a:srgbClr val="009900"/>
                </a:solidFill>
                <a:sym typeface="Symbol" panose="05050102010706020507" pitchFamily="18" charset="2"/>
              </a:rPr>
              <a:t>玻耳兹曼</a:t>
            </a:r>
            <a:r>
              <a:rPr lang="zh-CN" altLang="en-US" sz="2800" i="0" dirty="0">
                <a:solidFill>
                  <a:srgbClr val="009900"/>
                </a:solidFill>
              </a:rPr>
              <a:t>常数为</a:t>
            </a:r>
            <a:r>
              <a:rPr lang="zh-CN" altLang="en-US" sz="2800" i="0" dirty="0">
                <a:solidFill>
                  <a:srgbClr val="FF0000"/>
                </a:solidFill>
                <a:sym typeface="Symbol" panose="05050102010706020507" pitchFamily="18" charset="2"/>
              </a:rPr>
              <a:t></a:t>
            </a:r>
            <a:r>
              <a:rPr lang="zh-CN" altLang="en-US" sz="2800" i="0" dirty="0">
                <a:solidFill>
                  <a:srgbClr val="009900"/>
                </a:solidFill>
                <a:sym typeface="Symbol" panose="05050102010706020507" pitchFamily="18" charset="2"/>
              </a:rPr>
              <a:t>，</a:t>
            </a:r>
            <a:r>
              <a:rPr lang="zh-CN" altLang="en-US" sz="2800" i="0" dirty="0"/>
              <a:t>太阳半径为</a:t>
            </a:r>
            <a:r>
              <a:rPr lang="en-US" altLang="zh-CN" sz="2800" i="0" dirty="0">
                <a:solidFill>
                  <a:srgbClr val="FF0000"/>
                </a:solidFill>
              </a:rPr>
              <a:t>R</a:t>
            </a:r>
            <a:r>
              <a:rPr lang="zh-CN" altLang="en-US" sz="2800" i="0" dirty="0"/>
              <a:t>，真空中的光速为</a:t>
            </a:r>
            <a:r>
              <a:rPr lang="en-US" altLang="zh-CN" sz="2800" i="0" dirty="0">
                <a:solidFill>
                  <a:srgbClr val="FF0000"/>
                </a:solidFill>
              </a:rPr>
              <a:t>c</a:t>
            </a:r>
            <a:r>
              <a:rPr lang="en-US" altLang="zh-CN" sz="2800" i="0" dirty="0"/>
              <a:t>,</a:t>
            </a:r>
            <a:r>
              <a:rPr lang="zh-CN" altLang="en-US" sz="2800" i="0" dirty="0"/>
              <a:t>太阳温度</a:t>
            </a:r>
            <a:r>
              <a:rPr lang="en-US" altLang="zh-CN" sz="2800" i="0" dirty="0">
                <a:solidFill>
                  <a:srgbClr val="FF0000"/>
                </a:solidFill>
              </a:rPr>
              <a:t>T</a:t>
            </a:r>
            <a:r>
              <a:rPr lang="en-US" altLang="zh-CN" sz="2800" i="0" dirty="0"/>
              <a:t>=_____</a:t>
            </a:r>
            <a:r>
              <a:rPr lang="zh-CN" altLang="en-US" sz="2800" i="0" dirty="0"/>
              <a:t>。 </a:t>
            </a:r>
          </a:p>
        </p:txBody>
      </p:sp>
      <p:graphicFrame>
        <p:nvGraphicFramePr>
          <p:cNvPr id="12" name="Object 10"/>
          <p:cNvGraphicFramePr>
            <a:graphicFrameLocks noChangeAspect="1"/>
          </p:cNvGraphicFramePr>
          <p:nvPr>
            <p:extLst>
              <p:ext uri="{D42A27DB-BD31-4B8C-83A1-F6EECF244321}">
                <p14:modId xmlns:p14="http://schemas.microsoft.com/office/powerpoint/2010/main" val="2335884883"/>
              </p:ext>
            </p:extLst>
          </p:nvPr>
        </p:nvGraphicFramePr>
        <p:xfrm>
          <a:off x="1415480" y="3789040"/>
          <a:ext cx="2960687" cy="627063"/>
        </p:xfrm>
        <a:graphic>
          <a:graphicData uri="http://schemas.openxmlformats.org/presentationml/2006/ole">
            <mc:AlternateContent xmlns:mc="http://schemas.openxmlformats.org/markup-compatibility/2006">
              <mc:Choice xmlns:v="urn:schemas-microsoft-com:vml" Requires="v">
                <p:oleObj spid="_x0000_s328171" name="Equation" r:id="rId3" imgW="990360" imgH="203040" progId="Equation.DSMT4">
                  <p:embed/>
                </p:oleObj>
              </mc:Choice>
              <mc:Fallback>
                <p:oleObj name="Equation" r:id="rId3" imgW="990360" imgH="203040" progId="Equation.DSMT4">
                  <p:embed/>
                  <p:pic>
                    <p:nvPicPr>
                      <p:cNvPr id="9" name="Object 10"/>
                      <p:cNvPicPr>
                        <a:picLocks noChangeAspect="1" noChangeArrowheads="1"/>
                      </p:cNvPicPr>
                      <p:nvPr/>
                    </p:nvPicPr>
                    <p:blipFill>
                      <a:blip r:embed="rId4"/>
                      <a:srcRect/>
                      <a:stretch>
                        <a:fillRect/>
                      </a:stretch>
                    </p:blipFill>
                    <p:spPr bwMode="blackWhite">
                      <a:xfrm>
                        <a:off x="1415480" y="3789040"/>
                        <a:ext cx="2960687" cy="627063"/>
                      </a:xfrm>
                      <a:prstGeom prst="rect">
                        <a:avLst/>
                      </a:prstGeom>
                      <a:noFill/>
                      <a:ln>
                        <a:noFill/>
                      </a:ln>
                      <a:extLst/>
                    </p:spPr>
                  </p:pic>
                </p:oleObj>
              </mc:Fallback>
            </mc:AlternateContent>
          </a:graphicData>
        </a:graphic>
      </p:graphicFrame>
      <p:graphicFrame>
        <p:nvGraphicFramePr>
          <p:cNvPr id="13" name="Object 10"/>
          <p:cNvGraphicFramePr>
            <a:graphicFrameLocks noChangeAspect="1"/>
          </p:cNvGraphicFramePr>
          <p:nvPr>
            <p:extLst>
              <p:ext uri="{D42A27DB-BD31-4B8C-83A1-F6EECF244321}">
                <p14:modId xmlns:p14="http://schemas.microsoft.com/office/powerpoint/2010/main" val="91065996"/>
              </p:ext>
            </p:extLst>
          </p:nvPr>
        </p:nvGraphicFramePr>
        <p:xfrm>
          <a:off x="1053076" y="4563396"/>
          <a:ext cx="2748410" cy="1472287"/>
        </p:xfrm>
        <a:graphic>
          <a:graphicData uri="http://schemas.openxmlformats.org/presentationml/2006/ole">
            <mc:AlternateContent xmlns:mc="http://schemas.openxmlformats.org/markup-compatibility/2006">
              <mc:Choice xmlns:v="urn:schemas-microsoft-com:vml" Requires="v">
                <p:oleObj spid="_x0000_s328172" name="Equation" r:id="rId5" imgW="977760" imgH="507960" progId="Equation.DSMT4">
                  <p:embed/>
                </p:oleObj>
              </mc:Choice>
              <mc:Fallback>
                <p:oleObj name="Equation" r:id="rId5" imgW="977760" imgH="507960" progId="Equation.DSMT4">
                  <p:embed/>
                  <p:pic>
                    <p:nvPicPr>
                      <p:cNvPr id="7" name="Object 10"/>
                      <p:cNvPicPr>
                        <a:picLocks noChangeAspect="1" noChangeArrowheads="1"/>
                      </p:cNvPicPr>
                      <p:nvPr/>
                    </p:nvPicPr>
                    <p:blipFill>
                      <a:blip r:embed="rId6"/>
                      <a:srcRect/>
                      <a:stretch>
                        <a:fillRect/>
                      </a:stretch>
                    </p:blipFill>
                    <p:spPr bwMode="blackWhite">
                      <a:xfrm>
                        <a:off x="1053076" y="4563396"/>
                        <a:ext cx="2748410" cy="1472287"/>
                      </a:xfrm>
                      <a:prstGeom prst="rect">
                        <a:avLst/>
                      </a:prstGeom>
                      <a:noFill/>
                      <a:ln>
                        <a:noFill/>
                      </a:ln>
                      <a:extLst/>
                    </p:spPr>
                  </p:pic>
                </p:oleObj>
              </mc:Fallback>
            </mc:AlternateContent>
          </a:graphicData>
        </a:graphic>
      </p:graphicFrame>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79976" y="2060848"/>
            <a:ext cx="6061684" cy="4546263"/>
          </a:xfrm>
          <a:prstGeom prst="rect">
            <a:avLst/>
          </a:prstGeom>
        </p:spPr>
      </p:pic>
      <p:sp>
        <p:nvSpPr>
          <p:cNvPr id="14" name="矩形 60"/>
          <p:cNvSpPr>
            <a:spLocks noChangeArrowheads="1"/>
          </p:cNvSpPr>
          <p:nvPr/>
        </p:nvSpPr>
        <p:spPr bwMode="auto">
          <a:xfrm>
            <a:off x="4836170" y="337539"/>
            <a:ext cx="1832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b="1" i="0" dirty="0">
                <a:solidFill>
                  <a:srgbClr val="FF0000"/>
                </a:solidFill>
                <a:latin typeface="宋体" panose="02010600030101010101" pitchFamily="2" charset="-122"/>
              </a:rPr>
              <a:t>课堂练习</a:t>
            </a:r>
            <a:endParaRPr lang="zh-CN" altLang="en-US" b="1" i="0" dirty="0">
              <a:solidFill>
                <a:srgbClr val="000000"/>
              </a:solidFill>
            </a:endParaRPr>
          </a:p>
        </p:txBody>
      </p:sp>
      <p:graphicFrame>
        <p:nvGraphicFramePr>
          <p:cNvPr id="15" name="Object 10"/>
          <p:cNvGraphicFramePr>
            <a:graphicFrameLocks noChangeAspect="1"/>
          </p:cNvGraphicFramePr>
          <p:nvPr>
            <p:extLst>
              <p:ext uri="{D42A27DB-BD31-4B8C-83A1-F6EECF244321}">
                <p14:modId xmlns:p14="http://schemas.microsoft.com/office/powerpoint/2010/main" val="1138296106"/>
              </p:ext>
            </p:extLst>
          </p:nvPr>
        </p:nvGraphicFramePr>
        <p:xfrm>
          <a:off x="1631504" y="2664470"/>
          <a:ext cx="2065140" cy="618294"/>
        </p:xfrm>
        <a:graphic>
          <a:graphicData uri="http://schemas.openxmlformats.org/presentationml/2006/ole">
            <mc:AlternateContent xmlns:mc="http://schemas.openxmlformats.org/markup-compatibility/2006">
              <mc:Choice xmlns:v="urn:schemas-microsoft-com:vml" Requires="v">
                <p:oleObj spid="_x0000_s328173" name="公式" r:id="rId8" imgW="787320" imgH="228600" progId="Equation.3">
                  <p:embed/>
                </p:oleObj>
              </mc:Choice>
              <mc:Fallback>
                <p:oleObj name="公式" r:id="rId8" imgW="787320" imgH="228600" progId="Equation.3">
                  <p:embed/>
                  <p:pic>
                    <p:nvPicPr>
                      <p:cNvPr id="3" name="Object 10"/>
                      <p:cNvPicPr>
                        <a:picLocks noChangeAspect="1" noChangeArrowheads="1"/>
                      </p:cNvPicPr>
                      <p:nvPr/>
                    </p:nvPicPr>
                    <p:blipFill>
                      <a:blip r:embed="rId9"/>
                      <a:srcRect/>
                      <a:stretch>
                        <a:fillRect/>
                      </a:stretch>
                    </p:blipFill>
                    <p:spPr bwMode="blackWhite">
                      <a:xfrm>
                        <a:off x="1631504" y="2664470"/>
                        <a:ext cx="2065140" cy="618294"/>
                      </a:xfrm>
                      <a:prstGeom prst="rect">
                        <a:avLst/>
                      </a:prstGeom>
                      <a:solidFill>
                        <a:srgbClr val="00FF00"/>
                      </a:solidFill>
                      <a:ln>
                        <a:noFill/>
                      </a:ln>
                      <a:extLst/>
                    </p:spPr>
                  </p:pic>
                </p:oleObj>
              </mc:Fallback>
            </mc:AlternateContent>
          </a:graphicData>
        </a:graphic>
      </p:graphicFrame>
    </p:spTree>
    <p:extLst>
      <p:ext uri="{BB962C8B-B14F-4D97-AF65-F5344CB8AC3E}">
        <p14:creationId xmlns:p14="http://schemas.microsoft.com/office/powerpoint/2010/main" val="23385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695400" y="646116"/>
            <a:ext cx="1083969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spcBef>
                <a:spcPct val="50000"/>
              </a:spcBef>
            </a:pPr>
            <a:r>
              <a:rPr lang="zh-CN" altLang="en-US" sz="2800" i="0" dirty="0"/>
              <a:t>太阳可以看成一个</a:t>
            </a:r>
            <a:r>
              <a:rPr lang="zh-CN" altLang="en-US" sz="2800" i="0" dirty="0">
                <a:effectLst>
                  <a:outerShdw blurRad="38100" dist="38100" dir="2700000" algn="tl">
                    <a:srgbClr val="FFFFFF"/>
                  </a:outerShdw>
                </a:effectLst>
                <a:latin typeface="宋体" pitchFamily="2" charset="-122"/>
              </a:rPr>
              <a:t>黑</a:t>
            </a:r>
            <a:r>
              <a:rPr lang="zh-CN" altLang="en-US" sz="2800" i="0" dirty="0"/>
              <a:t>体，已知地球上垂直于太阳光方向单位面积单位时间内接收到的太阳辐射能为</a:t>
            </a:r>
            <a:r>
              <a:rPr lang="en-US" altLang="zh-CN" sz="2800" i="0" dirty="0">
                <a:solidFill>
                  <a:srgbClr val="FF0000"/>
                </a:solidFill>
              </a:rPr>
              <a:t>w</a:t>
            </a:r>
            <a:r>
              <a:rPr lang="en-US" altLang="zh-CN" sz="2800" i="0" dirty="0"/>
              <a:t>,</a:t>
            </a:r>
            <a:r>
              <a:rPr lang="zh-CN" altLang="en-US" sz="2800" i="0" dirty="0">
                <a:solidFill>
                  <a:srgbClr val="009900"/>
                </a:solidFill>
                <a:sym typeface="Symbol" panose="05050102010706020507" pitchFamily="18" charset="2"/>
              </a:rPr>
              <a:t>斯特藩</a:t>
            </a:r>
            <a:r>
              <a:rPr lang="en-US" altLang="zh-CN" sz="2800" i="0" dirty="0">
                <a:solidFill>
                  <a:srgbClr val="009900"/>
                </a:solidFill>
                <a:sym typeface="Symbol" panose="05050102010706020507" pitchFamily="18" charset="2"/>
              </a:rPr>
              <a:t>-</a:t>
            </a:r>
            <a:r>
              <a:rPr lang="zh-CN" altLang="en-US" sz="2800" i="0" dirty="0">
                <a:solidFill>
                  <a:srgbClr val="009900"/>
                </a:solidFill>
                <a:sym typeface="Symbol" panose="05050102010706020507" pitchFamily="18" charset="2"/>
              </a:rPr>
              <a:t>玻耳兹曼</a:t>
            </a:r>
            <a:r>
              <a:rPr lang="zh-CN" altLang="en-US" sz="2800" i="0" dirty="0">
                <a:solidFill>
                  <a:srgbClr val="009900"/>
                </a:solidFill>
              </a:rPr>
              <a:t>常数为</a:t>
            </a:r>
            <a:r>
              <a:rPr lang="zh-CN" altLang="en-US" sz="2800" i="0" dirty="0">
                <a:solidFill>
                  <a:srgbClr val="FF0000"/>
                </a:solidFill>
                <a:sym typeface="Symbol" panose="05050102010706020507" pitchFamily="18" charset="2"/>
              </a:rPr>
              <a:t></a:t>
            </a:r>
            <a:r>
              <a:rPr lang="zh-CN" altLang="en-US" sz="2800" i="0" dirty="0">
                <a:solidFill>
                  <a:srgbClr val="009900"/>
                </a:solidFill>
                <a:sym typeface="Symbol" panose="05050102010706020507" pitchFamily="18" charset="2"/>
              </a:rPr>
              <a:t>，</a:t>
            </a:r>
            <a:r>
              <a:rPr lang="zh-CN" altLang="en-US" sz="2800" i="0" dirty="0"/>
              <a:t>日地距离为</a:t>
            </a:r>
            <a:r>
              <a:rPr lang="en-US" altLang="zh-CN" sz="2800" i="0" dirty="0">
                <a:solidFill>
                  <a:srgbClr val="FF0000"/>
                </a:solidFill>
              </a:rPr>
              <a:t>L</a:t>
            </a:r>
            <a:r>
              <a:rPr lang="en-US" altLang="zh-CN" sz="2800" i="0" dirty="0"/>
              <a:t>,</a:t>
            </a:r>
            <a:r>
              <a:rPr lang="zh-CN" altLang="en-US" sz="2800" i="0" dirty="0"/>
              <a:t>太阳半径为</a:t>
            </a:r>
            <a:r>
              <a:rPr lang="en-US" altLang="zh-CN" sz="2800" i="0" dirty="0">
                <a:solidFill>
                  <a:srgbClr val="FF0000"/>
                </a:solidFill>
              </a:rPr>
              <a:t>R</a:t>
            </a:r>
            <a:r>
              <a:rPr lang="zh-CN" altLang="en-US" sz="2800" i="0" dirty="0"/>
              <a:t>，太阳温度</a:t>
            </a:r>
            <a:r>
              <a:rPr lang="en-US" altLang="zh-CN" sz="2800" i="0" dirty="0">
                <a:solidFill>
                  <a:srgbClr val="FF0000"/>
                </a:solidFill>
              </a:rPr>
              <a:t>T</a:t>
            </a:r>
            <a:r>
              <a:rPr lang="en-US" altLang="zh-CN" sz="2800" i="0" dirty="0"/>
              <a:t>=_____</a:t>
            </a:r>
            <a:r>
              <a:rPr lang="zh-CN" altLang="en-US" sz="2800" i="0" dirty="0"/>
              <a:t>。 </a:t>
            </a:r>
          </a:p>
        </p:txBody>
      </p:sp>
      <p:graphicFrame>
        <p:nvGraphicFramePr>
          <p:cNvPr id="3" name="Object 10"/>
          <p:cNvGraphicFramePr>
            <a:graphicFrameLocks noChangeAspect="1"/>
          </p:cNvGraphicFramePr>
          <p:nvPr>
            <p:extLst>
              <p:ext uri="{D42A27DB-BD31-4B8C-83A1-F6EECF244321}">
                <p14:modId xmlns:p14="http://schemas.microsoft.com/office/powerpoint/2010/main" val="4278856077"/>
              </p:ext>
            </p:extLst>
          </p:nvPr>
        </p:nvGraphicFramePr>
        <p:xfrm>
          <a:off x="1053076" y="2196007"/>
          <a:ext cx="2065140" cy="618294"/>
        </p:xfrm>
        <a:graphic>
          <a:graphicData uri="http://schemas.openxmlformats.org/presentationml/2006/ole">
            <mc:AlternateContent xmlns:mc="http://schemas.openxmlformats.org/markup-compatibility/2006">
              <mc:Choice xmlns:v="urn:schemas-microsoft-com:vml" Requires="v">
                <p:oleObj spid="_x0000_s335285" name="公式" r:id="rId3" imgW="787320" imgH="228600" progId="Equation.3">
                  <p:embed/>
                </p:oleObj>
              </mc:Choice>
              <mc:Fallback>
                <p:oleObj name="公式" r:id="rId3" imgW="787320" imgH="228600" progId="Equation.3">
                  <p:embed/>
                  <p:pic>
                    <p:nvPicPr>
                      <p:cNvPr id="3" name="Object 10"/>
                      <p:cNvPicPr>
                        <a:picLocks noChangeAspect="1" noChangeArrowheads="1"/>
                      </p:cNvPicPr>
                      <p:nvPr/>
                    </p:nvPicPr>
                    <p:blipFill>
                      <a:blip r:embed="rId4"/>
                      <a:srcRect/>
                      <a:stretch>
                        <a:fillRect/>
                      </a:stretch>
                    </p:blipFill>
                    <p:spPr bwMode="blackWhite">
                      <a:xfrm>
                        <a:off x="1053076" y="2196007"/>
                        <a:ext cx="2065140" cy="618294"/>
                      </a:xfrm>
                      <a:prstGeom prst="rect">
                        <a:avLst/>
                      </a:prstGeom>
                      <a:solidFill>
                        <a:srgbClr val="00FF00"/>
                      </a:solidFill>
                      <a:ln>
                        <a:noFill/>
                      </a:ln>
                      <a:extLst/>
                    </p:spPr>
                  </p:pic>
                </p:oleObj>
              </mc:Fallback>
            </mc:AlternateContent>
          </a:graphicData>
        </a:graphic>
      </p:graphicFrame>
      <p:sp>
        <p:nvSpPr>
          <p:cNvPr id="4" name="矩形 3"/>
          <p:cNvSpPr/>
          <p:nvPr/>
        </p:nvSpPr>
        <p:spPr>
          <a:xfrm>
            <a:off x="911424" y="3178509"/>
            <a:ext cx="1620957" cy="523220"/>
          </a:xfrm>
          <a:prstGeom prst="rect">
            <a:avLst/>
          </a:prstGeom>
        </p:spPr>
        <p:txBody>
          <a:bodyPr wrap="none">
            <a:spAutoFit/>
          </a:bodyPr>
          <a:lstStyle/>
          <a:p>
            <a:r>
              <a:rPr lang="zh-CN" altLang="en-US" sz="2800" b="1" i="0" dirty="0">
                <a:solidFill>
                  <a:srgbClr val="C00000"/>
                </a:solidFill>
                <a:latin typeface="华文新魏" panose="02010800040101010101" pitchFamily="2" charset="-122"/>
                <a:ea typeface="华文新魏" panose="02010800040101010101" pitchFamily="2" charset="-122"/>
              </a:rPr>
              <a:t>能量守恒</a:t>
            </a:r>
          </a:p>
        </p:txBody>
      </p:sp>
      <p:graphicFrame>
        <p:nvGraphicFramePr>
          <p:cNvPr id="5" name="Object 10"/>
          <p:cNvGraphicFramePr>
            <a:graphicFrameLocks noChangeAspect="1"/>
          </p:cNvGraphicFramePr>
          <p:nvPr>
            <p:extLst>
              <p:ext uri="{D42A27DB-BD31-4B8C-83A1-F6EECF244321}">
                <p14:modId xmlns:p14="http://schemas.microsoft.com/office/powerpoint/2010/main" val="1956504333"/>
              </p:ext>
            </p:extLst>
          </p:nvPr>
        </p:nvGraphicFramePr>
        <p:xfrm>
          <a:off x="983432" y="4065937"/>
          <a:ext cx="3416300" cy="627062"/>
        </p:xfrm>
        <a:graphic>
          <a:graphicData uri="http://schemas.openxmlformats.org/presentationml/2006/ole">
            <mc:AlternateContent xmlns:mc="http://schemas.openxmlformats.org/markup-compatibility/2006">
              <mc:Choice xmlns:v="urn:schemas-microsoft-com:vml" Requires="v">
                <p:oleObj spid="_x0000_s335286" name="公式" r:id="rId5" imgW="1143000" imgH="203040" progId="Equation.3">
                  <p:embed/>
                </p:oleObj>
              </mc:Choice>
              <mc:Fallback>
                <p:oleObj name="公式" r:id="rId5" imgW="1143000" imgH="203040" progId="Equation.3">
                  <p:embed/>
                  <p:pic>
                    <p:nvPicPr>
                      <p:cNvPr id="6" name="Object 10"/>
                      <p:cNvPicPr>
                        <a:picLocks noChangeAspect="1" noChangeArrowheads="1"/>
                      </p:cNvPicPr>
                      <p:nvPr/>
                    </p:nvPicPr>
                    <p:blipFill>
                      <a:blip r:embed="rId6"/>
                      <a:srcRect/>
                      <a:stretch>
                        <a:fillRect/>
                      </a:stretch>
                    </p:blipFill>
                    <p:spPr bwMode="blackWhite">
                      <a:xfrm>
                        <a:off x="983432" y="4065937"/>
                        <a:ext cx="3416300" cy="627062"/>
                      </a:xfrm>
                      <a:prstGeom prst="rect">
                        <a:avLst/>
                      </a:prstGeom>
                      <a:noFill/>
                      <a:ln>
                        <a:noFill/>
                      </a:ln>
                      <a:extLst/>
                    </p:spPr>
                  </p:pic>
                </p:oleObj>
              </mc:Fallback>
            </mc:AlternateContent>
          </a:graphicData>
        </a:graphic>
      </p:graphicFrame>
      <p:sp>
        <p:nvSpPr>
          <p:cNvPr id="7" name="矩形 60"/>
          <p:cNvSpPr>
            <a:spLocks noChangeArrowheads="1"/>
          </p:cNvSpPr>
          <p:nvPr/>
        </p:nvSpPr>
        <p:spPr bwMode="auto">
          <a:xfrm>
            <a:off x="5215726" y="67114"/>
            <a:ext cx="1832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b="1" i="0" dirty="0">
                <a:solidFill>
                  <a:srgbClr val="FF0000"/>
                </a:solidFill>
                <a:latin typeface="宋体" panose="02010600030101010101" pitchFamily="2" charset="-122"/>
              </a:rPr>
              <a:t>课堂练习</a:t>
            </a:r>
            <a:endParaRPr lang="zh-CN" altLang="en-US" b="1" i="0" dirty="0">
              <a:solidFill>
                <a:srgbClr val="000000"/>
              </a:solidFill>
            </a:endParaRPr>
          </a:p>
        </p:txBody>
      </p:sp>
      <p:graphicFrame>
        <p:nvGraphicFramePr>
          <p:cNvPr id="8" name="Object 10"/>
          <p:cNvGraphicFramePr>
            <a:graphicFrameLocks noChangeAspect="1"/>
          </p:cNvGraphicFramePr>
          <p:nvPr>
            <p:extLst>
              <p:ext uri="{D42A27DB-BD31-4B8C-83A1-F6EECF244321}">
                <p14:modId xmlns:p14="http://schemas.microsoft.com/office/powerpoint/2010/main" val="2188337794"/>
              </p:ext>
            </p:extLst>
          </p:nvPr>
        </p:nvGraphicFramePr>
        <p:xfrm>
          <a:off x="1721902" y="4849127"/>
          <a:ext cx="1746250" cy="1108075"/>
        </p:xfrm>
        <a:graphic>
          <a:graphicData uri="http://schemas.openxmlformats.org/presentationml/2006/ole">
            <mc:AlternateContent xmlns:mc="http://schemas.openxmlformats.org/markup-compatibility/2006">
              <mc:Choice xmlns:v="urn:schemas-microsoft-com:vml" Requires="v">
                <p:oleObj spid="_x0000_s335287" name="公式" r:id="rId7" imgW="825480" imgH="507960" progId="Equation.3">
                  <p:embed/>
                </p:oleObj>
              </mc:Choice>
              <mc:Fallback>
                <p:oleObj name="公式" r:id="rId7" imgW="825480" imgH="507960" progId="Equation.3">
                  <p:embed/>
                  <p:pic>
                    <p:nvPicPr>
                      <p:cNvPr id="11" name="Object 10"/>
                      <p:cNvPicPr>
                        <a:picLocks noChangeAspect="1" noChangeArrowheads="1"/>
                      </p:cNvPicPr>
                      <p:nvPr/>
                    </p:nvPicPr>
                    <p:blipFill>
                      <a:blip r:embed="rId8"/>
                      <a:srcRect/>
                      <a:stretch>
                        <a:fillRect/>
                      </a:stretch>
                    </p:blipFill>
                    <p:spPr bwMode="blackWhite">
                      <a:xfrm>
                        <a:off x="1721902" y="4849127"/>
                        <a:ext cx="1746250" cy="1108075"/>
                      </a:xfrm>
                      <a:prstGeom prst="rect">
                        <a:avLst/>
                      </a:prstGeom>
                      <a:noFill/>
                      <a:ln>
                        <a:noFill/>
                      </a:ln>
                      <a:extLst/>
                    </p:spPr>
                  </p:pic>
                </p:oleObj>
              </mc:Fallback>
            </mc:AlternateContent>
          </a:graphicData>
        </a:graphic>
      </p:graphicFrame>
      <p:pic>
        <p:nvPicPr>
          <p:cNvPr id="9" name="图片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27848" y="2276872"/>
            <a:ext cx="6345560" cy="3951950"/>
          </a:xfrm>
          <a:prstGeom prst="rect">
            <a:avLst/>
          </a:prstGeom>
        </p:spPr>
      </p:pic>
    </p:spTree>
    <p:extLst>
      <p:ext uri="{BB962C8B-B14F-4D97-AF65-F5344CB8AC3E}">
        <p14:creationId xmlns:p14="http://schemas.microsoft.com/office/powerpoint/2010/main" val="250127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2095500" y="1"/>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0" dirty="0">
                <a:solidFill>
                  <a:srgbClr val="C00000"/>
                </a:solidFill>
                <a:ea typeface="楷体_GB2312" pitchFamily="49" charset="-122"/>
                <a:sym typeface="Symbol" panose="05050102010706020507" pitchFamily="18" charset="2"/>
              </a:rPr>
              <a:t>3</a:t>
            </a:r>
            <a:r>
              <a:rPr lang="zh-CN" altLang="en-US" sz="2800" b="1" i="0" dirty="0">
                <a:solidFill>
                  <a:srgbClr val="C00000"/>
                </a:solidFill>
                <a:ea typeface="楷体_GB2312" pitchFamily="49" charset="-122"/>
                <a:sym typeface="Symbol" panose="05050102010706020507" pitchFamily="18" charset="2"/>
              </a:rPr>
              <a:t>、维恩位移定律</a:t>
            </a:r>
          </a:p>
        </p:txBody>
      </p:sp>
      <p:graphicFrame>
        <p:nvGraphicFramePr>
          <p:cNvPr id="15" name="Object 7"/>
          <p:cNvGraphicFramePr>
            <a:graphicFrameLocks noChangeAspect="1"/>
          </p:cNvGraphicFramePr>
          <p:nvPr/>
        </p:nvGraphicFramePr>
        <p:xfrm>
          <a:off x="7524751" y="214313"/>
          <a:ext cx="2881313" cy="3657600"/>
        </p:xfrm>
        <a:graphic>
          <a:graphicData uri="http://schemas.openxmlformats.org/presentationml/2006/ole">
            <mc:AlternateContent xmlns:mc="http://schemas.openxmlformats.org/markup-compatibility/2006">
              <mc:Choice xmlns:v="urn:schemas-microsoft-com:vml" Requires="v">
                <p:oleObj spid="_x0000_s425221" name="剪辑" r:id="rId3" imgW="942857" imgH="1352381" progId="MS_ClipArt_Gallery.2">
                  <p:embed/>
                </p:oleObj>
              </mc:Choice>
              <mc:Fallback>
                <p:oleObj name="剪辑" r:id="rId3" imgW="942857" imgH="1352381" progId="MS_ClipArt_Gallery.2">
                  <p:embed/>
                  <p:pic>
                    <p:nvPicPr>
                      <p:cNvPr id="0" name="Object 7"/>
                      <p:cNvPicPr>
                        <a:picLocks noChangeAspect="1" noChangeArrowheads="1"/>
                      </p:cNvPicPr>
                      <p:nvPr/>
                    </p:nvPicPr>
                    <p:blipFill>
                      <a:blip r:embed="rId4">
                        <a:lum bright="-12000" contrast="30000"/>
                        <a:extLst>
                          <a:ext uri="{28A0092B-C50C-407E-A947-70E740481C1C}">
                            <a14:useLocalDpi xmlns:a14="http://schemas.microsoft.com/office/drawing/2010/main" val="0"/>
                          </a:ext>
                        </a:extLst>
                      </a:blip>
                      <a:srcRect b="11539"/>
                      <a:stretch>
                        <a:fillRect/>
                      </a:stretch>
                    </p:blipFill>
                    <p:spPr bwMode="auto">
                      <a:xfrm>
                        <a:off x="7524751" y="214313"/>
                        <a:ext cx="2881313"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3" name="Freeform 5">
            <a:extLst>
              <a:ext uri="{FF2B5EF4-FFF2-40B4-BE49-F238E27FC236}">
                <a16:creationId xmlns:a16="http://schemas.microsoft.com/office/drawing/2014/main" id="{F9516E9F-7211-4B47-846B-1DE655577F79}"/>
              </a:ext>
            </a:extLst>
          </p:cNvPr>
          <p:cNvSpPr>
            <a:spLocks/>
          </p:cNvSpPr>
          <p:nvPr/>
        </p:nvSpPr>
        <p:spPr bwMode="auto">
          <a:xfrm>
            <a:off x="3560764" y="4689475"/>
            <a:ext cx="3887787" cy="673100"/>
          </a:xfrm>
          <a:custGeom>
            <a:avLst/>
            <a:gdLst>
              <a:gd name="T0" fmla="*/ 2147483647 w 2449"/>
              <a:gd name="T1" fmla="*/ 2147483647 h 424"/>
              <a:gd name="T2" fmla="*/ 2147483647 w 2449"/>
              <a:gd name="T3" fmla="*/ 2147483647 h 424"/>
              <a:gd name="T4" fmla="*/ 2147483647 w 2449"/>
              <a:gd name="T5" fmla="*/ 2147483647 h 424"/>
              <a:gd name="T6" fmla="*/ 2147483647 w 2449"/>
              <a:gd name="T7" fmla="*/ 2147483647 h 424"/>
              <a:gd name="T8" fmla="*/ 2147483647 w 2449"/>
              <a:gd name="T9" fmla="*/ 2147483647 h 424"/>
              <a:gd name="T10" fmla="*/ 2147483647 w 2449"/>
              <a:gd name="T11" fmla="*/ 2147483647 h 424"/>
              <a:gd name="T12" fmla="*/ 2147483647 w 2449"/>
              <a:gd name="T13" fmla="*/ 2147483647 h 424"/>
              <a:gd name="T14" fmla="*/ 2147483647 w 2449"/>
              <a:gd name="T15" fmla="*/ 2147483647 h 424"/>
              <a:gd name="T16" fmla="*/ 2147483647 w 2449"/>
              <a:gd name="T17" fmla="*/ 2147483647 h 424"/>
              <a:gd name="T18" fmla="*/ 2147483647 w 2449"/>
              <a:gd name="T19" fmla="*/ 2147483647 h 424"/>
              <a:gd name="T20" fmla="*/ 2147483647 w 2449"/>
              <a:gd name="T21" fmla="*/ 2147483647 h 424"/>
              <a:gd name="T22" fmla="*/ 2147483647 w 2449"/>
              <a:gd name="T23" fmla="*/ 2147483647 h 424"/>
              <a:gd name="T24" fmla="*/ 2147483647 w 2449"/>
              <a:gd name="T25" fmla="*/ 2147483647 h 424"/>
              <a:gd name="T26" fmla="*/ 2147483647 w 2449"/>
              <a:gd name="T27" fmla="*/ 2147483647 h 424"/>
              <a:gd name="T28" fmla="*/ 2147483647 w 2449"/>
              <a:gd name="T29" fmla="*/ 2147483647 h 424"/>
              <a:gd name="T30" fmla="*/ 2147483647 w 2449"/>
              <a:gd name="T31" fmla="*/ 2147483647 h 424"/>
              <a:gd name="T32" fmla="*/ 2147483647 w 2449"/>
              <a:gd name="T33" fmla="*/ 2147483647 h 424"/>
              <a:gd name="T34" fmla="*/ 2147483647 w 2449"/>
              <a:gd name="T35" fmla="*/ 2147483647 h 424"/>
              <a:gd name="T36" fmla="*/ 2147483647 w 2449"/>
              <a:gd name="T37" fmla="*/ 0 h 424"/>
              <a:gd name="T38" fmla="*/ 2147483647 w 2449"/>
              <a:gd name="T39" fmla="*/ 2147483647 h 424"/>
              <a:gd name="T40" fmla="*/ 2147483647 w 2449"/>
              <a:gd name="T41" fmla="*/ 2147483647 h 424"/>
              <a:gd name="T42" fmla="*/ 2147483647 w 2449"/>
              <a:gd name="T43" fmla="*/ 2147483647 h 424"/>
              <a:gd name="T44" fmla="*/ 2147483647 w 2449"/>
              <a:gd name="T45" fmla="*/ 2147483647 h 424"/>
              <a:gd name="T46" fmla="*/ 2147483647 w 2449"/>
              <a:gd name="T47" fmla="*/ 2147483647 h 424"/>
              <a:gd name="T48" fmla="*/ 2147483647 w 2449"/>
              <a:gd name="T49" fmla="*/ 2147483647 h 424"/>
              <a:gd name="T50" fmla="*/ 2147483647 w 2449"/>
              <a:gd name="T51" fmla="*/ 2147483647 h 424"/>
              <a:gd name="T52" fmla="*/ 2147483647 w 2449"/>
              <a:gd name="T53" fmla="*/ 2147483647 h 424"/>
              <a:gd name="T54" fmla="*/ 2147483647 w 2449"/>
              <a:gd name="T55" fmla="*/ 2147483647 h 424"/>
              <a:gd name="T56" fmla="*/ 2147483647 w 2449"/>
              <a:gd name="T57" fmla="*/ 2147483647 h 424"/>
              <a:gd name="T58" fmla="*/ 2147483647 w 2449"/>
              <a:gd name="T59" fmla="*/ 2147483647 h 424"/>
              <a:gd name="T60" fmla="*/ 2147483647 w 2449"/>
              <a:gd name="T61" fmla="*/ 2147483647 h 424"/>
              <a:gd name="T62" fmla="*/ 2147483647 w 2449"/>
              <a:gd name="T63" fmla="*/ 2147483647 h 424"/>
              <a:gd name="T64" fmla="*/ 2147483647 w 2449"/>
              <a:gd name="T65" fmla="*/ 2147483647 h 424"/>
              <a:gd name="T66" fmla="*/ 2147483647 w 2449"/>
              <a:gd name="T67" fmla="*/ 2147483647 h 424"/>
              <a:gd name="T68" fmla="*/ 2147483647 w 2449"/>
              <a:gd name="T69" fmla="*/ 2147483647 h 424"/>
              <a:gd name="T70" fmla="*/ 2147483647 w 2449"/>
              <a:gd name="T71" fmla="*/ 2147483647 h 424"/>
              <a:gd name="T72" fmla="*/ 2147483647 w 2449"/>
              <a:gd name="T73" fmla="*/ 2147483647 h 4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449"/>
              <a:gd name="T112" fmla="*/ 0 h 424"/>
              <a:gd name="T113" fmla="*/ 2449 w 2449"/>
              <a:gd name="T114" fmla="*/ 424 h 4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449" h="424">
                <a:moveTo>
                  <a:pt x="0" y="423"/>
                </a:moveTo>
                <a:lnTo>
                  <a:pt x="47" y="415"/>
                </a:lnTo>
                <a:lnTo>
                  <a:pt x="94" y="406"/>
                </a:lnTo>
                <a:lnTo>
                  <a:pt x="143" y="396"/>
                </a:lnTo>
                <a:lnTo>
                  <a:pt x="193" y="385"/>
                </a:lnTo>
                <a:lnTo>
                  <a:pt x="218" y="378"/>
                </a:lnTo>
                <a:lnTo>
                  <a:pt x="244" y="371"/>
                </a:lnTo>
                <a:lnTo>
                  <a:pt x="269" y="363"/>
                </a:lnTo>
                <a:lnTo>
                  <a:pt x="296" y="355"/>
                </a:lnTo>
                <a:lnTo>
                  <a:pt x="322" y="345"/>
                </a:lnTo>
                <a:lnTo>
                  <a:pt x="351" y="334"/>
                </a:lnTo>
                <a:lnTo>
                  <a:pt x="379" y="323"/>
                </a:lnTo>
                <a:lnTo>
                  <a:pt x="408" y="310"/>
                </a:lnTo>
                <a:lnTo>
                  <a:pt x="422" y="303"/>
                </a:lnTo>
                <a:lnTo>
                  <a:pt x="437" y="295"/>
                </a:lnTo>
                <a:lnTo>
                  <a:pt x="451" y="286"/>
                </a:lnTo>
                <a:lnTo>
                  <a:pt x="466" y="277"/>
                </a:lnTo>
                <a:lnTo>
                  <a:pt x="481" y="266"/>
                </a:lnTo>
                <a:lnTo>
                  <a:pt x="495" y="255"/>
                </a:lnTo>
                <a:lnTo>
                  <a:pt x="526" y="232"/>
                </a:lnTo>
                <a:lnTo>
                  <a:pt x="555" y="207"/>
                </a:lnTo>
                <a:lnTo>
                  <a:pt x="586" y="181"/>
                </a:lnTo>
                <a:lnTo>
                  <a:pt x="616" y="154"/>
                </a:lnTo>
                <a:lnTo>
                  <a:pt x="648" y="129"/>
                </a:lnTo>
                <a:lnTo>
                  <a:pt x="681" y="103"/>
                </a:lnTo>
                <a:lnTo>
                  <a:pt x="714" y="79"/>
                </a:lnTo>
                <a:lnTo>
                  <a:pt x="730" y="68"/>
                </a:lnTo>
                <a:lnTo>
                  <a:pt x="748" y="58"/>
                </a:lnTo>
                <a:lnTo>
                  <a:pt x="765" y="48"/>
                </a:lnTo>
                <a:lnTo>
                  <a:pt x="782" y="39"/>
                </a:lnTo>
                <a:lnTo>
                  <a:pt x="800" y="30"/>
                </a:lnTo>
                <a:lnTo>
                  <a:pt x="818" y="22"/>
                </a:lnTo>
                <a:lnTo>
                  <a:pt x="837" y="16"/>
                </a:lnTo>
                <a:lnTo>
                  <a:pt x="854" y="11"/>
                </a:lnTo>
                <a:lnTo>
                  <a:pt x="874" y="6"/>
                </a:lnTo>
                <a:lnTo>
                  <a:pt x="894" y="3"/>
                </a:lnTo>
                <a:lnTo>
                  <a:pt x="913" y="1"/>
                </a:lnTo>
                <a:lnTo>
                  <a:pt x="932" y="0"/>
                </a:lnTo>
                <a:lnTo>
                  <a:pt x="953" y="1"/>
                </a:lnTo>
                <a:lnTo>
                  <a:pt x="974" y="3"/>
                </a:lnTo>
                <a:lnTo>
                  <a:pt x="994" y="6"/>
                </a:lnTo>
                <a:lnTo>
                  <a:pt x="1016" y="11"/>
                </a:lnTo>
                <a:lnTo>
                  <a:pt x="1038" y="16"/>
                </a:lnTo>
                <a:lnTo>
                  <a:pt x="1060" y="22"/>
                </a:lnTo>
                <a:lnTo>
                  <a:pt x="1083" y="30"/>
                </a:lnTo>
                <a:lnTo>
                  <a:pt x="1106" y="39"/>
                </a:lnTo>
                <a:lnTo>
                  <a:pt x="1129" y="48"/>
                </a:lnTo>
                <a:lnTo>
                  <a:pt x="1152" y="58"/>
                </a:lnTo>
                <a:lnTo>
                  <a:pt x="1175" y="68"/>
                </a:lnTo>
                <a:lnTo>
                  <a:pt x="1200" y="79"/>
                </a:lnTo>
                <a:lnTo>
                  <a:pt x="1248" y="103"/>
                </a:lnTo>
                <a:lnTo>
                  <a:pt x="1297" y="129"/>
                </a:lnTo>
                <a:lnTo>
                  <a:pt x="1347" y="154"/>
                </a:lnTo>
                <a:lnTo>
                  <a:pt x="1396" y="181"/>
                </a:lnTo>
                <a:lnTo>
                  <a:pt x="1446" y="207"/>
                </a:lnTo>
                <a:lnTo>
                  <a:pt x="1496" y="232"/>
                </a:lnTo>
                <a:lnTo>
                  <a:pt x="1544" y="255"/>
                </a:lnTo>
                <a:lnTo>
                  <a:pt x="1570" y="266"/>
                </a:lnTo>
                <a:lnTo>
                  <a:pt x="1594" y="277"/>
                </a:lnTo>
                <a:lnTo>
                  <a:pt x="1618" y="286"/>
                </a:lnTo>
                <a:lnTo>
                  <a:pt x="1643" y="295"/>
                </a:lnTo>
                <a:lnTo>
                  <a:pt x="1666" y="303"/>
                </a:lnTo>
                <a:lnTo>
                  <a:pt x="1690" y="310"/>
                </a:lnTo>
                <a:lnTo>
                  <a:pt x="1738" y="323"/>
                </a:lnTo>
                <a:lnTo>
                  <a:pt x="1785" y="334"/>
                </a:lnTo>
                <a:lnTo>
                  <a:pt x="1832" y="345"/>
                </a:lnTo>
                <a:lnTo>
                  <a:pt x="1880" y="355"/>
                </a:lnTo>
                <a:lnTo>
                  <a:pt x="1927" y="363"/>
                </a:lnTo>
                <a:lnTo>
                  <a:pt x="1974" y="371"/>
                </a:lnTo>
                <a:lnTo>
                  <a:pt x="2022" y="378"/>
                </a:lnTo>
                <a:lnTo>
                  <a:pt x="2069" y="385"/>
                </a:lnTo>
                <a:lnTo>
                  <a:pt x="2163" y="396"/>
                </a:lnTo>
                <a:lnTo>
                  <a:pt x="2258" y="406"/>
                </a:lnTo>
                <a:lnTo>
                  <a:pt x="2353" y="415"/>
                </a:lnTo>
                <a:lnTo>
                  <a:pt x="2448" y="423"/>
                </a:lnTo>
              </a:path>
            </a:pathLst>
          </a:custGeom>
          <a:noFill/>
          <a:ln w="5715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 name="Freeform 6">
            <a:extLst>
              <a:ext uri="{FF2B5EF4-FFF2-40B4-BE49-F238E27FC236}">
                <a16:creationId xmlns:a16="http://schemas.microsoft.com/office/drawing/2014/main" id="{D945933D-3B99-4A00-990E-C6FC47DD25D4}"/>
              </a:ext>
            </a:extLst>
          </p:cNvPr>
          <p:cNvSpPr>
            <a:spLocks/>
          </p:cNvSpPr>
          <p:nvPr/>
        </p:nvSpPr>
        <p:spPr bwMode="auto">
          <a:xfrm>
            <a:off x="4156075" y="5054600"/>
            <a:ext cx="3138488" cy="400050"/>
          </a:xfrm>
          <a:custGeom>
            <a:avLst/>
            <a:gdLst>
              <a:gd name="T0" fmla="*/ 2147483647 w 1977"/>
              <a:gd name="T1" fmla="*/ 2147483647 h 252"/>
              <a:gd name="T2" fmla="*/ 2147483647 w 1977"/>
              <a:gd name="T3" fmla="*/ 2147483647 h 252"/>
              <a:gd name="T4" fmla="*/ 2147483647 w 1977"/>
              <a:gd name="T5" fmla="*/ 2147483647 h 252"/>
              <a:gd name="T6" fmla="*/ 2147483647 w 1977"/>
              <a:gd name="T7" fmla="*/ 2147483647 h 252"/>
              <a:gd name="T8" fmla="*/ 2147483647 w 1977"/>
              <a:gd name="T9" fmla="*/ 2147483647 h 252"/>
              <a:gd name="T10" fmla="*/ 2147483647 w 1977"/>
              <a:gd name="T11" fmla="*/ 2147483647 h 252"/>
              <a:gd name="T12" fmla="*/ 2147483647 w 1977"/>
              <a:gd name="T13" fmla="*/ 2147483647 h 252"/>
              <a:gd name="T14" fmla="*/ 2147483647 w 1977"/>
              <a:gd name="T15" fmla="*/ 2147483647 h 252"/>
              <a:gd name="T16" fmla="*/ 2147483647 w 1977"/>
              <a:gd name="T17" fmla="*/ 2147483647 h 252"/>
              <a:gd name="T18" fmla="*/ 2147483647 w 1977"/>
              <a:gd name="T19" fmla="*/ 2147483647 h 252"/>
              <a:gd name="T20" fmla="*/ 2147483647 w 1977"/>
              <a:gd name="T21" fmla="*/ 2147483647 h 252"/>
              <a:gd name="T22" fmla="*/ 2147483647 w 1977"/>
              <a:gd name="T23" fmla="*/ 2147483647 h 252"/>
              <a:gd name="T24" fmla="*/ 2147483647 w 1977"/>
              <a:gd name="T25" fmla="*/ 2147483647 h 252"/>
              <a:gd name="T26" fmla="*/ 2147483647 w 1977"/>
              <a:gd name="T27" fmla="*/ 2147483647 h 252"/>
              <a:gd name="T28" fmla="*/ 2147483647 w 1977"/>
              <a:gd name="T29" fmla="*/ 2147483647 h 252"/>
              <a:gd name="T30" fmla="*/ 2147483647 w 1977"/>
              <a:gd name="T31" fmla="*/ 2147483647 h 252"/>
              <a:gd name="T32" fmla="*/ 2147483647 w 1977"/>
              <a:gd name="T33" fmla="*/ 2147483647 h 252"/>
              <a:gd name="T34" fmla="*/ 2147483647 w 1977"/>
              <a:gd name="T35" fmla="*/ 2147483647 h 252"/>
              <a:gd name="T36" fmla="*/ 2147483647 w 1977"/>
              <a:gd name="T37" fmla="*/ 0 h 252"/>
              <a:gd name="T38" fmla="*/ 2147483647 w 1977"/>
              <a:gd name="T39" fmla="*/ 2147483647 h 252"/>
              <a:gd name="T40" fmla="*/ 2147483647 w 1977"/>
              <a:gd name="T41" fmla="*/ 2147483647 h 252"/>
              <a:gd name="T42" fmla="*/ 2147483647 w 1977"/>
              <a:gd name="T43" fmla="*/ 2147483647 h 252"/>
              <a:gd name="T44" fmla="*/ 2147483647 w 1977"/>
              <a:gd name="T45" fmla="*/ 2147483647 h 252"/>
              <a:gd name="T46" fmla="*/ 2147483647 w 1977"/>
              <a:gd name="T47" fmla="*/ 2147483647 h 252"/>
              <a:gd name="T48" fmla="*/ 2147483647 w 1977"/>
              <a:gd name="T49" fmla="*/ 2147483647 h 252"/>
              <a:gd name="T50" fmla="*/ 2147483647 w 1977"/>
              <a:gd name="T51" fmla="*/ 2147483647 h 252"/>
              <a:gd name="T52" fmla="*/ 2147483647 w 1977"/>
              <a:gd name="T53" fmla="*/ 2147483647 h 252"/>
              <a:gd name="T54" fmla="*/ 2147483647 w 1977"/>
              <a:gd name="T55" fmla="*/ 2147483647 h 252"/>
              <a:gd name="T56" fmla="*/ 2147483647 w 1977"/>
              <a:gd name="T57" fmla="*/ 2147483647 h 252"/>
              <a:gd name="T58" fmla="*/ 2147483647 w 1977"/>
              <a:gd name="T59" fmla="*/ 2147483647 h 252"/>
              <a:gd name="T60" fmla="*/ 2147483647 w 1977"/>
              <a:gd name="T61" fmla="*/ 2147483647 h 252"/>
              <a:gd name="T62" fmla="*/ 2147483647 w 1977"/>
              <a:gd name="T63" fmla="*/ 2147483647 h 252"/>
              <a:gd name="T64" fmla="*/ 2147483647 w 1977"/>
              <a:gd name="T65" fmla="*/ 2147483647 h 252"/>
              <a:gd name="T66" fmla="*/ 2147483647 w 1977"/>
              <a:gd name="T67" fmla="*/ 2147483647 h 252"/>
              <a:gd name="T68" fmla="*/ 2147483647 w 1977"/>
              <a:gd name="T69" fmla="*/ 2147483647 h 252"/>
              <a:gd name="T70" fmla="*/ 2147483647 w 1977"/>
              <a:gd name="T71" fmla="*/ 2147483647 h 252"/>
              <a:gd name="T72" fmla="*/ 2147483647 w 1977"/>
              <a:gd name="T73" fmla="*/ 2147483647 h 2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77"/>
              <a:gd name="T112" fmla="*/ 0 h 252"/>
              <a:gd name="T113" fmla="*/ 1977 w 1977"/>
              <a:gd name="T114" fmla="*/ 252 h 25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77" h="252">
                <a:moveTo>
                  <a:pt x="0" y="251"/>
                </a:moveTo>
                <a:lnTo>
                  <a:pt x="38" y="246"/>
                </a:lnTo>
                <a:lnTo>
                  <a:pt x="76" y="241"/>
                </a:lnTo>
                <a:lnTo>
                  <a:pt x="116" y="235"/>
                </a:lnTo>
                <a:lnTo>
                  <a:pt x="156" y="229"/>
                </a:lnTo>
                <a:lnTo>
                  <a:pt x="176" y="224"/>
                </a:lnTo>
                <a:lnTo>
                  <a:pt x="197" y="220"/>
                </a:lnTo>
                <a:lnTo>
                  <a:pt x="217" y="215"/>
                </a:lnTo>
                <a:lnTo>
                  <a:pt x="239" y="211"/>
                </a:lnTo>
                <a:lnTo>
                  <a:pt x="261" y="205"/>
                </a:lnTo>
                <a:lnTo>
                  <a:pt x="283" y="198"/>
                </a:lnTo>
                <a:lnTo>
                  <a:pt x="306" y="192"/>
                </a:lnTo>
                <a:lnTo>
                  <a:pt x="329" y="184"/>
                </a:lnTo>
                <a:lnTo>
                  <a:pt x="341" y="180"/>
                </a:lnTo>
                <a:lnTo>
                  <a:pt x="353" y="175"/>
                </a:lnTo>
                <a:lnTo>
                  <a:pt x="365" y="170"/>
                </a:lnTo>
                <a:lnTo>
                  <a:pt x="376" y="164"/>
                </a:lnTo>
                <a:lnTo>
                  <a:pt x="388" y="158"/>
                </a:lnTo>
                <a:lnTo>
                  <a:pt x="400" y="152"/>
                </a:lnTo>
                <a:lnTo>
                  <a:pt x="424" y="138"/>
                </a:lnTo>
                <a:lnTo>
                  <a:pt x="448" y="123"/>
                </a:lnTo>
                <a:lnTo>
                  <a:pt x="473" y="108"/>
                </a:lnTo>
                <a:lnTo>
                  <a:pt x="498" y="92"/>
                </a:lnTo>
                <a:lnTo>
                  <a:pt x="523" y="77"/>
                </a:lnTo>
                <a:lnTo>
                  <a:pt x="550" y="62"/>
                </a:lnTo>
                <a:lnTo>
                  <a:pt x="576" y="47"/>
                </a:lnTo>
                <a:lnTo>
                  <a:pt x="590" y="41"/>
                </a:lnTo>
                <a:lnTo>
                  <a:pt x="604" y="35"/>
                </a:lnTo>
                <a:lnTo>
                  <a:pt x="617" y="29"/>
                </a:lnTo>
                <a:lnTo>
                  <a:pt x="631" y="23"/>
                </a:lnTo>
                <a:lnTo>
                  <a:pt x="646" y="18"/>
                </a:lnTo>
                <a:lnTo>
                  <a:pt x="661" y="14"/>
                </a:lnTo>
                <a:lnTo>
                  <a:pt x="675" y="10"/>
                </a:lnTo>
                <a:lnTo>
                  <a:pt x="690" y="7"/>
                </a:lnTo>
                <a:lnTo>
                  <a:pt x="706" y="4"/>
                </a:lnTo>
                <a:lnTo>
                  <a:pt x="721" y="2"/>
                </a:lnTo>
                <a:lnTo>
                  <a:pt x="737" y="1"/>
                </a:lnTo>
                <a:lnTo>
                  <a:pt x="753" y="0"/>
                </a:lnTo>
                <a:lnTo>
                  <a:pt x="769" y="1"/>
                </a:lnTo>
                <a:lnTo>
                  <a:pt x="786" y="2"/>
                </a:lnTo>
                <a:lnTo>
                  <a:pt x="803" y="4"/>
                </a:lnTo>
                <a:lnTo>
                  <a:pt x="820" y="7"/>
                </a:lnTo>
                <a:lnTo>
                  <a:pt x="838" y="10"/>
                </a:lnTo>
                <a:lnTo>
                  <a:pt x="856" y="14"/>
                </a:lnTo>
                <a:lnTo>
                  <a:pt x="874" y="18"/>
                </a:lnTo>
                <a:lnTo>
                  <a:pt x="893" y="23"/>
                </a:lnTo>
                <a:lnTo>
                  <a:pt x="912" y="29"/>
                </a:lnTo>
                <a:lnTo>
                  <a:pt x="930" y="35"/>
                </a:lnTo>
                <a:lnTo>
                  <a:pt x="949" y="41"/>
                </a:lnTo>
                <a:lnTo>
                  <a:pt x="968" y="47"/>
                </a:lnTo>
                <a:lnTo>
                  <a:pt x="1008" y="62"/>
                </a:lnTo>
                <a:lnTo>
                  <a:pt x="1047" y="77"/>
                </a:lnTo>
                <a:lnTo>
                  <a:pt x="1087" y="92"/>
                </a:lnTo>
                <a:lnTo>
                  <a:pt x="1127" y="108"/>
                </a:lnTo>
                <a:lnTo>
                  <a:pt x="1167" y="123"/>
                </a:lnTo>
                <a:lnTo>
                  <a:pt x="1208" y="138"/>
                </a:lnTo>
                <a:lnTo>
                  <a:pt x="1247" y="152"/>
                </a:lnTo>
                <a:lnTo>
                  <a:pt x="1267" y="158"/>
                </a:lnTo>
                <a:lnTo>
                  <a:pt x="1287" y="164"/>
                </a:lnTo>
                <a:lnTo>
                  <a:pt x="1307" y="170"/>
                </a:lnTo>
                <a:lnTo>
                  <a:pt x="1326" y="175"/>
                </a:lnTo>
                <a:lnTo>
                  <a:pt x="1345" y="180"/>
                </a:lnTo>
                <a:lnTo>
                  <a:pt x="1364" y="184"/>
                </a:lnTo>
                <a:lnTo>
                  <a:pt x="1403" y="192"/>
                </a:lnTo>
                <a:lnTo>
                  <a:pt x="1441" y="198"/>
                </a:lnTo>
                <a:lnTo>
                  <a:pt x="1479" y="205"/>
                </a:lnTo>
                <a:lnTo>
                  <a:pt x="1517" y="211"/>
                </a:lnTo>
                <a:lnTo>
                  <a:pt x="1556" y="215"/>
                </a:lnTo>
                <a:lnTo>
                  <a:pt x="1594" y="220"/>
                </a:lnTo>
                <a:lnTo>
                  <a:pt x="1632" y="224"/>
                </a:lnTo>
                <a:lnTo>
                  <a:pt x="1670" y="229"/>
                </a:lnTo>
                <a:lnTo>
                  <a:pt x="1747" y="235"/>
                </a:lnTo>
                <a:lnTo>
                  <a:pt x="1823" y="241"/>
                </a:lnTo>
                <a:lnTo>
                  <a:pt x="1900" y="246"/>
                </a:lnTo>
                <a:lnTo>
                  <a:pt x="1976" y="251"/>
                </a:lnTo>
              </a:path>
            </a:pathLst>
          </a:custGeom>
          <a:noFill/>
          <a:ln w="57150" cap="rnd">
            <a:solidFill>
              <a:srgbClr val="00CC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 name="Freeform 7">
            <a:extLst>
              <a:ext uri="{FF2B5EF4-FFF2-40B4-BE49-F238E27FC236}">
                <a16:creationId xmlns:a16="http://schemas.microsoft.com/office/drawing/2014/main" id="{5AFF7307-7D4A-44D1-8896-1757E4362FB5}"/>
              </a:ext>
            </a:extLst>
          </p:cNvPr>
          <p:cNvSpPr>
            <a:spLocks/>
          </p:cNvSpPr>
          <p:nvPr/>
        </p:nvSpPr>
        <p:spPr bwMode="auto">
          <a:xfrm>
            <a:off x="2792414" y="3921125"/>
            <a:ext cx="4808537" cy="1220788"/>
          </a:xfrm>
          <a:custGeom>
            <a:avLst/>
            <a:gdLst>
              <a:gd name="T0" fmla="*/ 2147483647 w 3029"/>
              <a:gd name="T1" fmla="*/ 2147483647 h 769"/>
              <a:gd name="T2" fmla="*/ 2147483647 w 3029"/>
              <a:gd name="T3" fmla="*/ 2147483647 h 769"/>
              <a:gd name="T4" fmla="*/ 2147483647 w 3029"/>
              <a:gd name="T5" fmla="*/ 2147483647 h 769"/>
              <a:gd name="T6" fmla="*/ 2147483647 w 3029"/>
              <a:gd name="T7" fmla="*/ 2147483647 h 769"/>
              <a:gd name="T8" fmla="*/ 2147483647 w 3029"/>
              <a:gd name="T9" fmla="*/ 2147483647 h 769"/>
              <a:gd name="T10" fmla="*/ 2147483647 w 3029"/>
              <a:gd name="T11" fmla="*/ 2147483647 h 769"/>
              <a:gd name="T12" fmla="*/ 2147483647 w 3029"/>
              <a:gd name="T13" fmla="*/ 2147483647 h 769"/>
              <a:gd name="T14" fmla="*/ 2147483647 w 3029"/>
              <a:gd name="T15" fmla="*/ 2147483647 h 769"/>
              <a:gd name="T16" fmla="*/ 2147483647 w 3029"/>
              <a:gd name="T17" fmla="*/ 2147483647 h 769"/>
              <a:gd name="T18" fmla="*/ 2147483647 w 3029"/>
              <a:gd name="T19" fmla="*/ 2147483647 h 769"/>
              <a:gd name="T20" fmla="*/ 2147483647 w 3029"/>
              <a:gd name="T21" fmla="*/ 2147483647 h 769"/>
              <a:gd name="T22" fmla="*/ 2147483647 w 3029"/>
              <a:gd name="T23" fmla="*/ 2147483647 h 769"/>
              <a:gd name="T24" fmla="*/ 2147483647 w 3029"/>
              <a:gd name="T25" fmla="*/ 2147483647 h 769"/>
              <a:gd name="T26" fmla="*/ 2147483647 w 3029"/>
              <a:gd name="T27" fmla="*/ 2147483647 h 769"/>
              <a:gd name="T28" fmla="*/ 2147483647 w 3029"/>
              <a:gd name="T29" fmla="*/ 2147483647 h 769"/>
              <a:gd name="T30" fmla="*/ 2147483647 w 3029"/>
              <a:gd name="T31" fmla="*/ 2147483647 h 769"/>
              <a:gd name="T32" fmla="*/ 2147483647 w 3029"/>
              <a:gd name="T33" fmla="*/ 2147483647 h 769"/>
              <a:gd name="T34" fmla="*/ 2147483647 w 3029"/>
              <a:gd name="T35" fmla="*/ 2147483647 h 769"/>
              <a:gd name="T36" fmla="*/ 2147483647 w 3029"/>
              <a:gd name="T37" fmla="*/ 0 h 769"/>
              <a:gd name="T38" fmla="*/ 2147483647 w 3029"/>
              <a:gd name="T39" fmla="*/ 2147483647 h 769"/>
              <a:gd name="T40" fmla="*/ 2147483647 w 3029"/>
              <a:gd name="T41" fmla="*/ 2147483647 h 769"/>
              <a:gd name="T42" fmla="*/ 2147483647 w 3029"/>
              <a:gd name="T43" fmla="*/ 2147483647 h 769"/>
              <a:gd name="T44" fmla="*/ 2147483647 w 3029"/>
              <a:gd name="T45" fmla="*/ 2147483647 h 769"/>
              <a:gd name="T46" fmla="*/ 2147483647 w 3029"/>
              <a:gd name="T47" fmla="*/ 2147483647 h 769"/>
              <a:gd name="T48" fmla="*/ 2147483647 w 3029"/>
              <a:gd name="T49" fmla="*/ 2147483647 h 769"/>
              <a:gd name="T50" fmla="*/ 2147483647 w 3029"/>
              <a:gd name="T51" fmla="*/ 2147483647 h 769"/>
              <a:gd name="T52" fmla="*/ 2147483647 w 3029"/>
              <a:gd name="T53" fmla="*/ 2147483647 h 769"/>
              <a:gd name="T54" fmla="*/ 2147483647 w 3029"/>
              <a:gd name="T55" fmla="*/ 2147483647 h 769"/>
              <a:gd name="T56" fmla="*/ 2147483647 w 3029"/>
              <a:gd name="T57" fmla="*/ 2147483647 h 769"/>
              <a:gd name="T58" fmla="*/ 2147483647 w 3029"/>
              <a:gd name="T59" fmla="*/ 2147483647 h 769"/>
              <a:gd name="T60" fmla="*/ 2147483647 w 3029"/>
              <a:gd name="T61" fmla="*/ 2147483647 h 769"/>
              <a:gd name="T62" fmla="*/ 2147483647 w 3029"/>
              <a:gd name="T63" fmla="*/ 2147483647 h 769"/>
              <a:gd name="T64" fmla="*/ 2147483647 w 3029"/>
              <a:gd name="T65" fmla="*/ 2147483647 h 769"/>
              <a:gd name="T66" fmla="*/ 2147483647 w 3029"/>
              <a:gd name="T67" fmla="*/ 2147483647 h 769"/>
              <a:gd name="T68" fmla="*/ 2147483647 w 3029"/>
              <a:gd name="T69" fmla="*/ 2147483647 h 769"/>
              <a:gd name="T70" fmla="*/ 2147483647 w 3029"/>
              <a:gd name="T71" fmla="*/ 2147483647 h 769"/>
              <a:gd name="T72" fmla="*/ 2147483647 w 3029"/>
              <a:gd name="T73" fmla="*/ 2147483647 h 7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29"/>
              <a:gd name="T112" fmla="*/ 0 h 769"/>
              <a:gd name="T113" fmla="*/ 3029 w 3029"/>
              <a:gd name="T114" fmla="*/ 769 h 7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29" h="769">
                <a:moveTo>
                  <a:pt x="0" y="768"/>
                </a:moveTo>
                <a:lnTo>
                  <a:pt x="58" y="752"/>
                </a:lnTo>
                <a:lnTo>
                  <a:pt x="117" y="737"/>
                </a:lnTo>
                <a:lnTo>
                  <a:pt x="176" y="719"/>
                </a:lnTo>
                <a:lnTo>
                  <a:pt x="238" y="699"/>
                </a:lnTo>
                <a:lnTo>
                  <a:pt x="269" y="686"/>
                </a:lnTo>
                <a:lnTo>
                  <a:pt x="301" y="673"/>
                </a:lnTo>
                <a:lnTo>
                  <a:pt x="332" y="659"/>
                </a:lnTo>
                <a:lnTo>
                  <a:pt x="366" y="644"/>
                </a:lnTo>
                <a:lnTo>
                  <a:pt x="399" y="625"/>
                </a:lnTo>
                <a:lnTo>
                  <a:pt x="433" y="606"/>
                </a:lnTo>
                <a:lnTo>
                  <a:pt x="468" y="586"/>
                </a:lnTo>
                <a:lnTo>
                  <a:pt x="504" y="563"/>
                </a:lnTo>
                <a:lnTo>
                  <a:pt x="522" y="550"/>
                </a:lnTo>
                <a:lnTo>
                  <a:pt x="540" y="534"/>
                </a:lnTo>
                <a:lnTo>
                  <a:pt x="558" y="518"/>
                </a:lnTo>
                <a:lnTo>
                  <a:pt x="576" y="501"/>
                </a:lnTo>
                <a:lnTo>
                  <a:pt x="594" y="483"/>
                </a:lnTo>
                <a:lnTo>
                  <a:pt x="612" y="464"/>
                </a:lnTo>
                <a:lnTo>
                  <a:pt x="650" y="420"/>
                </a:lnTo>
                <a:lnTo>
                  <a:pt x="686" y="375"/>
                </a:lnTo>
                <a:lnTo>
                  <a:pt x="725" y="328"/>
                </a:lnTo>
                <a:lnTo>
                  <a:pt x="763" y="280"/>
                </a:lnTo>
                <a:lnTo>
                  <a:pt x="801" y="233"/>
                </a:lnTo>
                <a:lnTo>
                  <a:pt x="842" y="187"/>
                </a:lnTo>
                <a:lnTo>
                  <a:pt x="883" y="144"/>
                </a:lnTo>
                <a:lnTo>
                  <a:pt x="903" y="123"/>
                </a:lnTo>
                <a:lnTo>
                  <a:pt x="925" y="104"/>
                </a:lnTo>
                <a:lnTo>
                  <a:pt x="946" y="85"/>
                </a:lnTo>
                <a:lnTo>
                  <a:pt x="966" y="70"/>
                </a:lnTo>
                <a:lnTo>
                  <a:pt x="989" y="54"/>
                </a:lnTo>
                <a:lnTo>
                  <a:pt x="1012" y="40"/>
                </a:lnTo>
                <a:lnTo>
                  <a:pt x="1034" y="28"/>
                </a:lnTo>
                <a:lnTo>
                  <a:pt x="1057" y="18"/>
                </a:lnTo>
                <a:lnTo>
                  <a:pt x="1081" y="10"/>
                </a:lnTo>
                <a:lnTo>
                  <a:pt x="1104" y="5"/>
                </a:lnTo>
                <a:lnTo>
                  <a:pt x="1129" y="0"/>
                </a:lnTo>
                <a:lnTo>
                  <a:pt x="1153" y="0"/>
                </a:lnTo>
                <a:lnTo>
                  <a:pt x="1178" y="0"/>
                </a:lnTo>
                <a:lnTo>
                  <a:pt x="1204" y="5"/>
                </a:lnTo>
                <a:lnTo>
                  <a:pt x="1230" y="10"/>
                </a:lnTo>
                <a:lnTo>
                  <a:pt x="1257" y="18"/>
                </a:lnTo>
                <a:lnTo>
                  <a:pt x="1284" y="28"/>
                </a:lnTo>
                <a:lnTo>
                  <a:pt x="1311" y="40"/>
                </a:lnTo>
                <a:lnTo>
                  <a:pt x="1339" y="54"/>
                </a:lnTo>
                <a:lnTo>
                  <a:pt x="1368" y="70"/>
                </a:lnTo>
                <a:lnTo>
                  <a:pt x="1396" y="85"/>
                </a:lnTo>
                <a:lnTo>
                  <a:pt x="1425" y="104"/>
                </a:lnTo>
                <a:lnTo>
                  <a:pt x="1454" y="123"/>
                </a:lnTo>
                <a:lnTo>
                  <a:pt x="1483" y="144"/>
                </a:lnTo>
                <a:lnTo>
                  <a:pt x="1544" y="187"/>
                </a:lnTo>
                <a:lnTo>
                  <a:pt x="1603" y="233"/>
                </a:lnTo>
                <a:lnTo>
                  <a:pt x="1665" y="280"/>
                </a:lnTo>
                <a:lnTo>
                  <a:pt x="1727" y="328"/>
                </a:lnTo>
                <a:lnTo>
                  <a:pt x="1788" y="375"/>
                </a:lnTo>
                <a:lnTo>
                  <a:pt x="1849" y="420"/>
                </a:lnTo>
                <a:lnTo>
                  <a:pt x="1910" y="464"/>
                </a:lnTo>
                <a:lnTo>
                  <a:pt x="1941" y="483"/>
                </a:lnTo>
                <a:lnTo>
                  <a:pt x="1971" y="501"/>
                </a:lnTo>
                <a:lnTo>
                  <a:pt x="2002" y="518"/>
                </a:lnTo>
                <a:lnTo>
                  <a:pt x="2032" y="534"/>
                </a:lnTo>
                <a:lnTo>
                  <a:pt x="2061" y="550"/>
                </a:lnTo>
                <a:lnTo>
                  <a:pt x="2090" y="563"/>
                </a:lnTo>
                <a:lnTo>
                  <a:pt x="2149" y="586"/>
                </a:lnTo>
                <a:lnTo>
                  <a:pt x="2208" y="606"/>
                </a:lnTo>
                <a:lnTo>
                  <a:pt x="2266" y="625"/>
                </a:lnTo>
                <a:lnTo>
                  <a:pt x="2325" y="644"/>
                </a:lnTo>
                <a:lnTo>
                  <a:pt x="2383" y="659"/>
                </a:lnTo>
                <a:lnTo>
                  <a:pt x="2442" y="673"/>
                </a:lnTo>
                <a:lnTo>
                  <a:pt x="2500" y="686"/>
                </a:lnTo>
                <a:lnTo>
                  <a:pt x="2558" y="699"/>
                </a:lnTo>
                <a:lnTo>
                  <a:pt x="2676" y="719"/>
                </a:lnTo>
                <a:lnTo>
                  <a:pt x="2793" y="737"/>
                </a:lnTo>
                <a:lnTo>
                  <a:pt x="2910" y="752"/>
                </a:lnTo>
                <a:lnTo>
                  <a:pt x="3028" y="768"/>
                </a:lnTo>
              </a:path>
            </a:pathLst>
          </a:custGeom>
          <a:noFill/>
          <a:ln w="5715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 name="Freeform 8">
            <a:extLst>
              <a:ext uri="{FF2B5EF4-FFF2-40B4-BE49-F238E27FC236}">
                <a16:creationId xmlns:a16="http://schemas.microsoft.com/office/drawing/2014/main" id="{E422E264-8E86-481B-AADA-63AF8B238B63}"/>
              </a:ext>
            </a:extLst>
          </p:cNvPr>
          <p:cNvSpPr>
            <a:spLocks/>
          </p:cNvSpPr>
          <p:nvPr/>
        </p:nvSpPr>
        <p:spPr bwMode="auto">
          <a:xfrm>
            <a:off x="2341564" y="1579564"/>
            <a:ext cx="5449887" cy="3436937"/>
          </a:xfrm>
          <a:custGeom>
            <a:avLst/>
            <a:gdLst>
              <a:gd name="T0" fmla="*/ 2147483647 w 3433"/>
              <a:gd name="T1" fmla="*/ 2147483647 h 2165"/>
              <a:gd name="T2" fmla="*/ 2147483647 w 3433"/>
              <a:gd name="T3" fmla="*/ 2147483647 h 2165"/>
              <a:gd name="T4" fmla="*/ 2147483647 w 3433"/>
              <a:gd name="T5" fmla="*/ 2147483647 h 2165"/>
              <a:gd name="T6" fmla="*/ 2147483647 w 3433"/>
              <a:gd name="T7" fmla="*/ 2147483647 h 2165"/>
              <a:gd name="T8" fmla="*/ 2147483647 w 3433"/>
              <a:gd name="T9" fmla="*/ 2147483647 h 2165"/>
              <a:gd name="T10" fmla="*/ 2147483647 w 3433"/>
              <a:gd name="T11" fmla="*/ 2147483647 h 2165"/>
              <a:gd name="T12" fmla="*/ 2147483647 w 3433"/>
              <a:gd name="T13" fmla="*/ 2147483647 h 2165"/>
              <a:gd name="T14" fmla="*/ 2147483647 w 3433"/>
              <a:gd name="T15" fmla="*/ 2147483647 h 2165"/>
              <a:gd name="T16" fmla="*/ 2147483647 w 3433"/>
              <a:gd name="T17" fmla="*/ 2147483647 h 2165"/>
              <a:gd name="T18" fmla="*/ 2147483647 w 3433"/>
              <a:gd name="T19" fmla="*/ 2147483647 h 2165"/>
              <a:gd name="T20" fmla="*/ 2147483647 w 3433"/>
              <a:gd name="T21" fmla="*/ 2147483647 h 2165"/>
              <a:gd name="T22" fmla="*/ 2147483647 w 3433"/>
              <a:gd name="T23" fmla="*/ 2147483647 h 2165"/>
              <a:gd name="T24" fmla="*/ 2147483647 w 3433"/>
              <a:gd name="T25" fmla="*/ 2147483647 h 2165"/>
              <a:gd name="T26" fmla="*/ 2147483647 w 3433"/>
              <a:gd name="T27" fmla="*/ 2147483647 h 2165"/>
              <a:gd name="T28" fmla="*/ 2147483647 w 3433"/>
              <a:gd name="T29" fmla="*/ 2147483647 h 2165"/>
              <a:gd name="T30" fmla="*/ 2147483647 w 3433"/>
              <a:gd name="T31" fmla="*/ 2147483647 h 2165"/>
              <a:gd name="T32" fmla="*/ 2147483647 w 3433"/>
              <a:gd name="T33" fmla="*/ 2147483647 h 2165"/>
              <a:gd name="T34" fmla="*/ 2147483647 w 3433"/>
              <a:gd name="T35" fmla="*/ 2147483647 h 2165"/>
              <a:gd name="T36" fmla="*/ 2147483647 w 3433"/>
              <a:gd name="T37" fmla="*/ 0 h 2165"/>
              <a:gd name="T38" fmla="*/ 2147483647 w 3433"/>
              <a:gd name="T39" fmla="*/ 2147483647 h 2165"/>
              <a:gd name="T40" fmla="*/ 2147483647 w 3433"/>
              <a:gd name="T41" fmla="*/ 2147483647 h 2165"/>
              <a:gd name="T42" fmla="*/ 2147483647 w 3433"/>
              <a:gd name="T43" fmla="*/ 2147483647 h 2165"/>
              <a:gd name="T44" fmla="*/ 2147483647 w 3433"/>
              <a:gd name="T45" fmla="*/ 2147483647 h 2165"/>
              <a:gd name="T46" fmla="*/ 2147483647 w 3433"/>
              <a:gd name="T47" fmla="*/ 2147483647 h 2165"/>
              <a:gd name="T48" fmla="*/ 2147483647 w 3433"/>
              <a:gd name="T49" fmla="*/ 2147483647 h 2165"/>
              <a:gd name="T50" fmla="*/ 2147483647 w 3433"/>
              <a:gd name="T51" fmla="*/ 2147483647 h 2165"/>
              <a:gd name="T52" fmla="*/ 2147483647 w 3433"/>
              <a:gd name="T53" fmla="*/ 2147483647 h 2165"/>
              <a:gd name="T54" fmla="*/ 2147483647 w 3433"/>
              <a:gd name="T55" fmla="*/ 2147483647 h 2165"/>
              <a:gd name="T56" fmla="*/ 2147483647 w 3433"/>
              <a:gd name="T57" fmla="*/ 2147483647 h 2165"/>
              <a:gd name="T58" fmla="*/ 2147483647 w 3433"/>
              <a:gd name="T59" fmla="*/ 2147483647 h 2165"/>
              <a:gd name="T60" fmla="*/ 2147483647 w 3433"/>
              <a:gd name="T61" fmla="*/ 2147483647 h 2165"/>
              <a:gd name="T62" fmla="*/ 2147483647 w 3433"/>
              <a:gd name="T63" fmla="*/ 2147483647 h 2165"/>
              <a:gd name="T64" fmla="*/ 2147483647 w 3433"/>
              <a:gd name="T65" fmla="*/ 2147483647 h 2165"/>
              <a:gd name="T66" fmla="*/ 2147483647 w 3433"/>
              <a:gd name="T67" fmla="*/ 2147483647 h 2165"/>
              <a:gd name="T68" fmla="*/ 2147483647 w 3433"/>
              <a:gd name="T69" fmla="*/ 2147483647 h 2165"/>
              <a:gd name="T70" fmla="*/ 2147483647 w 3433"/>
              <a:gd name="T71" fmla="*/ 2147483647 h 2165"/>
              <a:gd name="T72" fmla="*/ 2147483647 w 3433"/>
              <a:gd name="T73" fmla="*/ 2147483647 h 21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433"/>
              <a:gd name="T112" fmla="*/ 0 h 2165"/>
              <a:gd name="T113" fmla="*/ 3433 w 3433"/>
              <a:gd name="T114" fmla="*/ 2165 h 216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433" h="2165">
                <a:moveTo>
                  <a:pt x="0" y="2164"/>
                </a:moveTo>
                <a:lnTo>
                  <a:pt x="66" y="2122"/>
                </a:lnTo>
                <a:lnTo>
                  <a:pt x="133" y="2080"/>
                </a:lnTo>
                <a:lnTo>
                  <a:pt x="200" y="2029"/>
                </a:lnTo>
                <a:lnTo>
                  <a:pt x="270" y="1972"/>
                </a:lnTo>
                <a:lnTo>
                  <a:pt x="306" y="1936"/>
                </a:lnTo>
                <a:lnTo>
                  <a:pt x="342" y="1899"/>
                </a:lnTo>
                <a:lnTo>
                  <a:pt x="377" y="1857"/>
                </a:lnTo>
                <a:lnTo>
                  <a:pt x="415" y="1815"/>
                </a:lnTo>
                <a:lnTo>
                  <a:pt x="453" y="1764"/>
                </a:lnTo>
                <a:lnTo>
                  <a:pt x="492" y="1710"/>
                </a:lnTo>
                <a:lnTo>
                  <a:pt x="530" y="1653"/>
                </a:lnTo>
                <a:lnTo>
                  <a:pt x="571" y="1587"/>
                </a:lnTo>
                <a:lnTo>
                  <a:pt x="592" y="1551"/>
                </a:lnTo>
                <a:lnTo>
                  <a:pt x="612" y="1509"/>
                </a:lnTo>
                <a:lnTo>
                  <a:pt x="632" y="1464"/>
                </a:lnTo>
                <a:lnTo>
                  <a:pt x="653" y="1416"/>
                </a:lnTo>
                <a:lnTo>
                  <a:pt x="673" y="1362"/>
                </a:lnTo>
                <a:lnTo>
                  <a:pt x="694" y="1307"/>
                </a:lnTo>
                <a:lnTo>
                  <a:pt x="736" y="1187"/>
                </a:lnTo>
                <a:lnTo>
                  <a:pt x="777" y="1058"/>
                </a:lnTo>
                <a:lnTo>
                  <a:pt x="822" y="926"/>
                </a:lnTo>
                <a:lnTo>
                  <a:pt x="864" y="790"/>
                </a:lnTo>
                <a:lnTo>
                  <a:pt x="909" y="658"/>
                </a:lnTo>
                <a:lnTo>
                  <a:pt x="954" y="529"/>
                </a:lnTo>
                <a:lnTo>
                  <a:pt x="1001" y="406"/>
                </a:lnTo>
                <a:lnTo>
                  <a:pt x="1025" y="349"/>
                </a:lnTo>
                <a:lnTo>
                  <a:pt x="1048" y="295"/>
                </a:lnTo>
                <a:lnTo>
                  <a:pt x="1072" y="243"/>
                </a:lnTo>
                <a:lnTo>
                  <a:pt x="1096" y="198"/>
                </a:lnTo>
                <a:lnTo>
                  <a:pt x="1121" y="153"/>
                </a:lnTo>
                <a:lnTo>
                  <a:pt x="1147" y="114"/>
                </a:lnTo>
                <a:lnTo>
                  <a:pt x="1172" y="81"/>
                </a:lnTo>
                <a:lnTo>
                  <a:pt x="1198" y="54"/>
                </a:lnTo>
                <a:lnTo>
                  <a:pt x="1225" y="30"/>
                </a:lnTo>
                <a:lnTo>
                  <a:pt x="1253" y="15"/>
                </a:lnTo>
                <a:lnTo>
                  <a:pt x="1280" y="3"/>
                </a:lnTo>
                <a:lnTo>
                  <a:pt x="1307" y="0"/>
                </a:lnTo>
                <a:lnTo>
                  <a:pt x="1336" y="3"/>
                </a:lnTo>
                <a:lnTo>
                  <a:pt x="1365" y="15"/>
                </a:lnTo>
                <a:lnTo>
                  <a:pt x="1394" y="30"/>
                </a:lnTo>
                <a:lnTo>
                  <a:pt x="1424" y="54"/>
                </a:lnTo>
                <a:lnTo>
                  <a:pt x="1455" y="81"/>
                </a:lnTo>
                <a:lnTo>
                  <a:pt x="1486" y="114"/>
                </a:lnTo>
                <a:lnTo>
                  <a:pt x="1518" y="153"/>
                </a:lnTo>
                <a:lnTo>
                  <a:pt x="1551" y="198"/>
                </a:lnTo>
                <a:lnTo>
                  <a:pt x="1583" y="243"/>
                </a:lnTo>
                <a:lnTo>
                  <a:pt x="1616" y="295"/>
                </a:lnTo>
                <a:lnTo>
                  <a:pt x="1648" y="349"/>
                </a:lnTo>
                <a:lnTo>
                  <a:pt x="1681" y="406"/>
                </a:lnTo>
                <a:lnTo>
                  <a:pt x="1750" y="529"/>
                </a:lnTo>
                <a:lnTo>
                  <a:pt x="1818" y="658"/>
                </a:lnTo>
                <a:lnTo>
                  <a:pt x="1887" y="790"/>
                </a:lnTo>
                <a:lnTo>
                  <a:pt x="1958" y="926"/>
                </a:lnTo>
                <a:lnTo>
                  <a:pt x="2027" y="1058"/>
                </a:lnTo>
                <a:lnTo>
                  <a:pt x="2097" y="1187"/>
                </a:lnTo>
                <a:lnTo>
                  <a:pt x="2165" y="1307"/>
                </a:lnTo>
                <a:lnTo>
                  <a:pt x="2201" y="1362"/>
                </a:lnTo>
                <a:lnTo>
                  <a:pt x="2235" y="1416"/>
                </a:lnTo>
                <a:lnTo>
                  <a:pt x="2269" y="1464"/>
                </a:lnTo>
                <a:lnTo>
                  <a:pt x="2303" y="1509"/>
                </a:lnTo>
                <a:lnTo>
                  <a:pt x="2335" y="1551"/>
                </a:lnTo>
                <a:lnTo>
                  <a:pt x="2369" y="1587"/>
                </a:lnTo>
                <a:lnTo>
                  <a:pt x="2436" y="1653"/>
                </a:lnTo>
                <a:lnTo>
                  <a:pt x="2502" y="1710"/>
                </a:lnTo>
                <a:lnTo>
                  <a:pt x="2569" y="1764"/>
                </a:lnTo>
                <a:lnTo>
                  <a:pt x="2635" y="1815"/>
                </a:lnTo>
                <a:lnTo>
                  <a:pt x="2701" y="1857"/>
                </a:lnTo>
                <a:lnTo>
                  <a:pt x="2768" y="1899"/>
                </a:lnTo>
                <a:lnTo>
                  <a:pt x="2834" y="1936"/>
                </a:lnTo>
                <a:lnTo>
                  <a:pt x="2901" y="1972"/>
                </a:lnTo>
                <a:lnTo>
                  <a:pt x="3033" y="2029"/>
                </a:lnTo>
                <a:lnTo>
                  <a:pt x="3166" y="2080"/>
                </a:lnTo>
                <a:lnTo>
                  <a:pt x="3299" y="2122"/>
                </a:lnTo>
                <a:lnTo>
                  <a:pt x="3432" y="2164"/>
                </a:lnTo>
              </a:path>
            </a:pathLst>
          </a:custGeom>
          <a:noFill/>
          <a:ln w="57150" cap="rnd">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 name="Line 9">
            <a:extLst>
              <a:ext uri="{FF2B5EF4-FFF2-40B4-BE49-F238E27FC236}">
                <a16:creationId xmlns:a16="http://schemas.microsoft.com/office/drawing/2014/main" id="{EAEE36AF-F746-4EB1-8902-C477681BD825}"/>
              </a:ext>
            </a:extLst>
          </p:cNvPr>
          <p:cNvSpPr>
            <a:spLocks noChangeShapeType="1"/>
          </p:cNvSpPr>
          <p:nvPr/>
        </p:nvSpPr>
        <p:spPr bwMode="auto">
          <a:xfrm>
            <a:off x="2084388" y="1444625"/>
            <a:ext cx="0" cy="4114800"/>
          </a:xfrm>
          <a:prstGeom prst="line">
            <a:avLst/>
          </a:prstGeom>
          <a:noFill/>
          <a:ln w="28575">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10">
            <a:extLst>
              <a:ext uri="{FF2B5EF4-FFF2-40B4-BE49-F238E27FC236}">
                <a16:creationId xmlns:a16="http://schemas.microsoft.com/office/drawing/2014/main" id="{B08B35BD-CD48-4E1A-AA8E-13E689FF7EBF}"/>
              </a:ext>
            </a:extLst>
          </p:cNvPr>
          <p:cNvSpPr>
            <a:spLocks noChangeShapeType="1"/>
          </p:cNvSpPr>
          <p:nvPr/>
        </p:nvSpPr>
        <p:spPr bwMode="auto">
          <a:xfrm>
            <a:off x="2084388" y="5549900"/>
            <a:ext cx="6913562" cy="0"/>
          </a:xfrm>
          <a:prstGeom prst="line">
            <a:avLst/>
          </a:prstGeom>
          <a:noFill/>
          <a:ln w="28575">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12">
            <a:extLst>
              <a:ext uri="{FF2B5EF4-FFF2-40B4-BE49-F238E27FC236}">
                <a16:creationId xmlns:a16="http://schemas.microsoft.com/office/drawing/2014/main" id="{EC138CAE-C5E6-4946-B3F2-F9A49DC95A78}"/>
              </a:ext>
            </a:extLst>
          </p:cNvPr>
          <p:cNvSpPr>
            <a:spLocks noChangeShapeType="1"/>
          </p:cNvSpPr>
          <p:nvPr/>
        </p:nvSpPr>
        <p:spPr bwMode="auto">
          <a:xfrm flipV="1">
            <a:off x="3179763" y="5368925"/>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13">
            <a:extLst>
              <a:ext uri="{FF2B5EF4-FFF2-40B4-BE49-F238E27FC236}">
                <a16:creationId xmlns:a16="http://schemas.microsoft.com/office/drawing/2014/main" id="{140C5ECE-0736-454A-B334-66D4DDE6849A}"/>
              </a:ext>
            </a:extLst>
          </p:cNvPr>
          <p:cNvSpPr>
            <a:spLocks noChangeShapeType="1"/>
          </p:cNvSpPr>
          <p:nvPr/>
        </p:nvSpPr>
        <p:spPr bwMode="auto">
          <a:xfrm flipV="1">
            <a:off x="4322763" y="5368925"/>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14">
            <a:extLst>
              <a:ext uri="{FF2B5EF4-FFF2-40B4-BE49-F238E27FC236}">
                <a16:creationId xmlns:a16="http://schemas.microsoft.com/office/drawing/2014/main" id="{BC6D684F-F768-4F40-B457-082CCAEA7369}"/>
              </a:ext>
            </a:extLst>
          </p:cNvPr>
          <p:cNvSpPr>
            <a:spLocks noChangeShapeType="1"/>
          </p:cNvSpPr>
          <p:nvPr/>
        </p:nvSpPr>
        <p:spPr bwMode="auto">
          <a:xfrm flipV="1">
            <a:off x="5389563" y="5064125"/>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15">
            <a:extLst>
              <a:ext uri="{FF2B5EF4-FFF2-40B4-BE49-F238E27FC236}">
                <a16:creationId xmlns:a16="http://schemas.microsoft.com/office/drawing/2014/main" id="{F1B7CC60-6AEA-4D44-B1D7-1B28CC79473B}"/>
              </a:ext>
            </a:extLst>
          </p:cNvPr>
          <p:cNvSpPr>
            <a:spLocks noChangeShapeType="1"/>
          </p:cNvSpPr>
          <p:nvPr/>
        </p:nvSpPr>
        <p:spPr bwMode="auto">
          <a:xfrm flipV="1">
            <a:off x="6532563" y="5368925"/>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16">
            <a:extLst>
              <a:ext uri="{FF2B5EF4-FFF2-40B4-BE49-F238E27FC236}">
                <a16:creationId xmlns:a16="http://schemas.microsoft.com/office/drawing/2014/main" id="{B0A99839-DCF0-4B56-AE7C-53E3F44BF9F5}"/>
              </a:ext>
            </a:extLst>
          </p:cNvPr>
          <p:cNvSpPr>
            <a:spLocks noChangeShapeType="1"/>
          </p:cNvSpPr>
          <p:nvPr/>
        </p:nvSpPr>
        <p:spPr bwMode="auto">
          <a:xfrm flipV="1">
            <a:off x="8399463" y="54483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Rectangle 17">
            <a:extLst>
              <a:ext uri="{FF2B5EF4-FFF2-40B4-BE49-F238E27FC236}">
                <a16:creationId xmlns:a16="http://schemas.microsoft.com/office/drawing/2014/main" id="{5C65746B-252F-4820-AA58-E192EB32AE10}"/>
              </a:ext>
            </a:extLst>
          </p:cNvPr>
          <p:cNvSpPr>
            <a:spLocks noChangeArrowheads="1"/>
          </p:cNvSpPr>
          <p:nvPr/>
        </p:nvSpPr>
        <p:spPr bwMode="auto">
          <a:xfrm>
            <a:off x="1881189" y="5643564"/>
            <a:ext cx="6956425" cy="585787"/>
          </a:xfrm>
          <a:prstGeom prst="rect">
            <a:avLst/>
          </a:prstGeom>
          <a:noFill/>
          <a:ln w="9525">
            <a:noFill/>
            <a:miter lim="800000"/>
            <a:headEnd/>
            <a:tailEnd/>
          </a:ln>
          <a:effectLst/>
        </p:spPr>
        <p:txBody>
          <a:bodyPr wrap="none" lIns="92075" tIns="46038" rIns="92075" bIns="46038">
            <a:spAutoFit/>
          </a:bodyPr>
          <a:lstStyle/>
          <a:p>
            <a:pPr>
              <a:defRPr/>
            </a:pPr>
            <a:r>
              <a:rPr lang="en-US" altLang="zh-CN" sz="3200" b="1" i="0" dirty="0">
                <a:effectLst>
                  <a:outerShdw blurRad="38100" dist="38100" dir="2700000" algn="tl">
                    <a:srgbClr val="969696"/>
                  </a:outerShdw>
                </a:effectLst>
              </a:rPr>
              <a:t>0         </a:t>
            </a:r>
            <a:r>
              <a:rPr lang="en-US" altLang="zh-CN" sz="2000" b="1" i="0" dirty="0">
                <a:effectLst>
                  <a:outerShdw blurRad="38100" dist="38100" dir="2700000" algn="tl">
                    <a:srgbClr val="969696"/>
                  </a:outerShdw>
                </a:effectLst>
              </a:rPr>
              <a:t>1</a:t>
            </a:r>
            <a:r>
              <a:rPr lang="en-US" altLang="zh-CN" sz="3200" b="1" i="0" dirty="0">
                <a:effectLst>
                  <a:outerShdw blurRad="38100" dist="38100" dir="2700000" algn="tl">
                    <a:srgbClr val="969696"/>
                  </a:outerShdw>
                </a:effectLst>
              </a:rPr>
              <a:t>          </a:t>
            </a:r>
            <a:r>
              <a:rPr lang="en-US" altLang="zh-CN" sz="2000" b="1" i="0" dirty="0">
                <a:effectLst>
                  <a:outerShdw blurRad="38100" dist="38100" dir="2700000" algn="tl">
                    <a:srgbClr val="969696"/>
                  </a:outerShdw>
                </a:effectLst>
              </a:rPr>
              <a:t>2 </a:t>
            </a:r>
            <a:r>
              <a:rPr lang="en-US" altLang="zh-CN" sz="3200" b="1" i="0" dirty="0">
                <a:effectLst>
                  <a:outerShdw blurRad="38100" dist="38100" dir="2700000" algn="tl">
                    <a:srgbClr val="969696"/>
                  </a:outerShdw>
                </a:effectLst>
              </a:rPr>
              <a:t>         </a:t>
            </a:r>
            <a:r>
              <a:rPr lang="en-US" altLang="zh-CN" sz="2000" b="1" i="0" dirty="0">
                <a:effectLst>
                  <a:outerShdw blurRad="38100" dist="38100" dir="2700000" algn="tl">
                    <a:srgbClr val="969696"/>
                  </a:outerShdw>
                </a:effectLst>
              </a:rPr>
              <a:t>3</a:t>
            </a:r>
            <a:r>
              <a:rPr lang="en-US" altLang="zh-CN" sz="3200" b="1" i="0" dirty="0">
                <a:effectLst>
                  <a:outerShdw blurRad="38100" dist="38100" dir="2700000" algn="tl">
                    <a:srgbClr val="969696"/>
                  </a:outerShdw>
                </a:effectLst>
              </a:rPr>
              <a:t>         </a:t>
            </a:r>
            <a:r>
              <a:rPr lang="en-US" altLang="zh-CN" sz="2000" b="1" i="0" dirty="0">
                <a:effectLst>
                  <a:outerShdw blurRad="38100" dist="38100" dir="2700000" algn="tl">
                    <a:srgbClr val="969696"/>
                  </a:outerShdw>
                </a:effectLst>
              </a:rPr>
              <a:t> 4  </a:t>
            </a:r>
            <a:r>
              <a:rPr lang="en-US" altLang="zh-CN" sz="3200" b="1" i="0" dirty="0">
                <a:effectLst>
                  <a:outerShdw blurRad="38100" dist="38100" dir="2700000" algn="tl">
                    <a:srgbClr val="969696"/>
                  </a:outerShdw>
                </a:effectLst>
              </a:rPr>
              <a:t>        </a:t>
            </a:r>
            <a:r>
              <a:rPr lang="en-US" altLang="zh-CN" sz="2000" b="1" i="0" dirty="0">
                <a:effectLst>
                  <a:outerShdw blurRad="38100" dist="38100" dir="2700000" algn="tl">
                    <a:srgbClr val="969696"/>
                  </a:outerShdw>
                </a:effectLst>
              </a:rPr>
              <a:t>5</a:t>
            </a:r>
            <a:r>
              <a:rPr lang="en-US" altLang="zh-CN" sz="3200" b="1" i="0" dirty="0">
                <a:effectLst>
                  <a:outerShdw blurRad="38100" dist="38100" dir="2700000" algn="tl">
                    <a:srgbClr val="969696"/>
                  </a:outerShdw>
                </a:effectLst>
              </a:rPr>
              <a:t>         </a:t>
            </a:r>
            <a:r>
              <a:rPr lang="en-US" altLang="zh-CN" sz="2000" b="1" i="0" dirty="0">
                <a:effectLst>
                  <a:outerShdw blurRad="38100" dist="38100" dir="2700000" algn="tl">
                    <a:srgbClr val="969696"/>
                  </a:outerShdw>
                </a:effectLst>
              </a:rPr>
              <a:t>6</a:t>
            </a:r>
            <a:endParaRPr lang="en-US" altLang="zh-CN" sz="2000" b="1" i="0" dirty="0"/>
          </a:p>
        </p:txBody>
      </p:sp>
      <p:sp>
        <p:nvSpPr>
          <p:cNvPr id="75" name="Line 19">
            <a:extLst>
              <a:ext uri="{FF2B5EF4-FFF2-40B4-BE49-F238E27FC236}">
                <a16:creationId xmlns:a16="http://schemas.microsoft.com/office/drawing/2014/main" id="{9C5E9A99-A534-4054-8A5B-CA41AD768706}"/>
              </a:ext>
            </a:extLst>
          </p:cNvPr>
          <p:cNvSpPr>
            <a:spLocks noChangeShapeType="1"/>
          </p:cNvSpPr>
          <p:nvPr/>
        </p:nvSpPr>
        <p:spPr bwMode="auto">
          <a:xfrm flipV="1">
            <a:off x="4398963" y="1558925"/>
            <a:ext cx="0" cy="3810000"/>
          </a:xfrm>
          <a:prstGeom prst="line">
            <a:avLst/>
          </a:prstGeom>
          <a:noFill/>
          <a:ln w="381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20">
            <a:extLst>
              <a:ext uri="{FF2B5EF4-FFF2-40B4-BE49-F238E27FC236}">
                <a16:creationId xmlns:a16="http://schemas.microsoft.com/office/drawing/2014/main" id="{25E177F7-A7A0-4816-A96B-7354D9329704}"/>
              </a:ext>
            </a:extLst>
          </p:cNvPr>
          <p:cNvSpPr>
            <a:spLocks noChangeShapeType="1"/>
          </p:cNvSpPr>
          <p:nvPr/>
        </p:nvSpPr>
        <p:spPr bwMode="auto">
          <a:xfrm flipV="1">
            <a:off x="5389563" y="5140325"/>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21">
            <a:extLst>
              <a:ext uri="{FF2B5EF4-FFF2-40B4-BE49-F238E27FC236}">
                <a16:creationId xmlns:a16="http://schemas.microsoft.com/office/drawing/2014/main" id="{87F386DC-EA77-4118-A80C-3FAF6955C5DB}"/>
              </a:ext>
            </a:extLst>
          </p:cNvPr>
          <p:cNvSpPr>
            <a:spLocks noChangeShapeType="1"/>
          </p:cNvSpPr>
          <p:nvPr/>
        </p:nvSpPr>
        <p:spPr bwMode="auto">
          <a:xfrm flipV="1">
            <a:off x="5084763" y="4683125"/>
            <a:ext cx="0" cy="838200"/>
          </a:xfrm>
          <a:prstGeom prst="line">
            <a:avLst/>
          </a:prstGeom>
          <a:noFill/>
          <a:ln w="381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Rectangle 22">
            <a:extLst>
              <a:ext uri="{FF2B5EF4-FFF2-40B4-BE49-F238E27FC236}">
                <a16:creationId xmlns:a16="http://schemas.microsoft.com/office/drawing/2014/main" id="{B2A2C6DD-EAD5-4CDF-8FF2-F9C9E44CAB8F}"/>
              </a:ext>
            </a:extLst>
          </p:cNvPr>
          <p:cNvSpPr>
            <a:spLocks noChangeArrowheads="1"/>
          </p:cNvSpPr>
          <p:nvPr/>
        </p:nvSpPr>
        <p:spPr bwMode="auto">
          <a:xfrm rot="2765043">
            <a:off x="5794376" y="3489326"/>
            <a:ext cx="898525" cy="400050"/>
          </a:xfrm>
          <a:prstGeom prst="rect">
            <a:avLst/>
          </a:prstGeom>
          <a:noFill/>
          <a:ln w="9525">
            <a:noFill/>
            <a:miter lim="800000"/>
            <a:headEnd/>
            <a:tailEnd/>
          </a:ln>
          <a:effectLst/>
        </p:spPr>
        <p:txBody>
          <a:bodyPr wrap="none" lIns="92075" tIns="46038" rIns="92075" bIns="46038">
            <a:spAutoFit/>
          </a:bodyPr>
          <a:lstStyle/>
          <a:p>
            <a:pPr>
              <a:defRPr/>
            </a:pPr>
            <a:r>
              <a:rPr lang="en-US" altLang="zh-CN" sz="2000" b="1" i="0">
                <a:effectLst>
                  <a:outerShdw blurRad="38100" dist="38100" dir="2700000" algn="tl">
                    <a:srgbClr val="969696"/>
                  </a:outerShdw>
                </a:effectLst>
              </a:rPr>
              <a:t>1700K</a:t>
            </a:r>
            <a:endParaRPr lang="en-US" altLang="zh-CN" sz="2000" b="1" i="0"/>
          </a:p>
        </p:txBody>
      </p:sp>
      <p:sp>
        <p:nvSpPr>
          <p:cNvPr id="79" name="Rectangle 23">
            <a:extLst>
              <a:ext uri="{FF2B5EF4-FFF2-40B4-BE49-F238E27FC236}">
                <a16:creationId xmlns:a16="http://schemas.microsoft.com/office/drawing/2014/main" id="{57EB8FED-15CA-47FC-8152-4DE850C7F8CF}"/>
              </a:ext>
            </a:extLst>
          </p:cNvPr>
          <p:cNvSpPr>
            <a:spLocks noChangeArrowheads="1"/>
          </p:cNvSpPr>
          <p:nvPr/>
        </p:nvSpPr>
        <p:spPr bwMode="auto">
          <a:xfrm rot="1740000">
            <a:off x="5319714" y="4106863"/>
            <a:ext cx="898525" cy="400050"/>
          </a:xfrm>
          <a:prstGeom prst="rect">
            <a:avLst/>
          </a:prstGeom>
          <a:noFill/>
          <a:ln w="9525">
            <a:noFill/>
            <a:miter lim="800000"/>
            <a:headEnd/>
            <a:tailEnd/>
          </a:ln>
          <a:effectLst/>
        </p:spPr>
        <p:txBody>
          <a:bodyPr wrap="none" lIns="92075" tIns="46038" rIns="92075" bIns="46038">
            <a:spAutoFit/>
          </a:bodyPr>
          <a:lstStyle/>
          <a:p>
            <a:pPr>
              <a:defRPr/>
            </a:pPr>
            <a:r>
              <a:rPr lang="en-US" altLang="zh-CN" sz="2000" b="1" i="0">
                <a:effectLst>
                  <a:outerShdw blurRad="38100" dist="38100" dir="2700000" algn="tl">
                    <a:srgbClr val="969696"/>
                  </a:outerShdw>
                </a:effectLst>
              </a:rPr>
              <a:t>1500K</a:t>
            </a:r>
            <a:endParaRPr lang="en-US" altLang="zh-CN" sz="2000" b="1" i="0"/>
          </a:p>
        </p:txBody>
      </p:sp>
      <p:sp>
        <p:nvSpPr>
          <p:cNvPr id="80" name="Rectangle 24">
            <a:extLst>
              <a:ext uri="{FF2B5EF4-FFF2-40B4-BE49-F238E27FC236}">
                <a16:creationId xmlns:a16="http://schemas.microsoft.com/office/drawing/2014/main" id="{C9894BC3-559B-4955-9E18-E62B45DC60EE}"/>
              </a:ext>
            </a:extLst>
          </p:cNvPr>
          <p:cNvSpPr>
            <a:spLocks noChangeArrowheads="1"/>
          </p:cNvSpPr>
          <p:nvPr/>
        </p:nvSpPr>
        <p:spPr bwMode="auto">
          <a:xfrm rot="1140000">
            <a:off x="5037139" y="4540250"/>
            <a:ext cx="1004887" cy="400050"/>
          </a:xfrm>
          <a:prstGeom prst="rect">
            <a:avLst/>
          </a:prstGeom>
          <a:noFill/>
          <a:ln w="9525">
            <a:noFill/>
            <a:miter lim="800000"/>
            <a:headEnd/>
            <a:tailEnd/>
          </a:ln>
          <a:effectLst/>
        </p:spPr>
        <p:txBody>
          <a:bodyPr lIns="92075" tIns="46038" rIns="92075" bIns="46038">
            <a:spAutoFit/>
          </a:bodyPr>
          <a:lstStyle/>
          <a:p>
            <a:pPr>
              <a:defRPr/>
            </a:pPr>
            <a:r>
              <a:rPr lang="en-US" altLang="zh-CN" sz="2000" b="1" i="0">
                <a:effectLst>
                  <a:outerShdw blurRad="38100" dist="38100" dir="2700000" algn="tl">
                    <a:srgbClr val="969696"/>
                  </a:outerShdw>
                </a:effectLst>
              </a:rPr>
              <a:t>1300K</a:t>
            </a:r>
            <a:endParaRPr lang="en-US" altLang="zh-CN" sz="2000" b="1" i="0"/>
          </a:p>
        </p:txBody>
      </p:sp>
      <p:sp>
        <p:nvSpPr>
          <p:cNvPr id="81" name="Line 25">
            <a:extLst>
              <a:ext uri="{FF2B5EF4-FFF2-40B4-BE49-F238E27FC236}">
                <a16:creationId xmlns:a16="http://schemas.microsoft.com/office/drawing/2014/main" id="{DA12BA76-C582-4708-AAC2-F9F76C6F081C}"/>
              </a:ext>
            </a:extLst>
          </p:cNvPr>
          <p:cNvSpPr>
            <a:spLocks noChangeShapeType="1"/>
          </p:cNvSpPr>
          <p:nvPr/>
        </p:nvSpPr>
        <p:spPr bwMode="auto">
          <a:xfrm flipV="1">
            <a:off x="4703763" y="3921125"/>
            <a:ext cx="0" cy="1600200"/>
          </a:xfrm>
          <a:prstGeom prst="line">
            <a:avLst/>
          </a:prstGeom>
          <a:noFill/>
          <a:ln w="381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Rectangle 26">
            <a:extLst>
              <a:ext uri="{FF2B5EF4-FFF2-40B4-BE49-F238E27FC236}">
                <a16:creationId xmlns:a16="http://schemas.microsoft.com/office/drawing/2014/main" id="{A7B9D3E5-971F-4118-8673-233F2DB93B2D}"/>
              </a:ext>
            </a:extLst>
          </p:cNvPr>
          <p:cNvSpPr>
            <a:spLocks noChangeArrowheads="1"/>
          </p:cNvSpPr>
          <p:nvPr/>
        </p:nvSpPr>
        <p:spPr bwMode="auto">
          <a:xfrm rot="1140000">
            <a:off x="5043488" y="4972050"/>
            <a:ext cx="876300" cy="400050"/>
          </a:xfrm>
          <a:prstGeom prst="rect">
            <a:avLst/>
          </a:prstGeom>
          <a:noFill/>
          <a:ln w="9525">
            <a:noFill/>
            <a:miter lim="800000"/>
            <a:headEnd/>
            <a:tailEnd/>
          </a:ln>
          <a:effectLst/>
        </p:spPr>
        <p:txBody>
          <a:bodyPr wrap="none" lIns="92075" tIns="46038" rIns="92075" bIns="46038">
            <a:spAutoFit/>
          </a:bodyPr>
          <a:lstStyle/>
          <a:p>
            <a:pPr>
              <a:defRPr/>
            </a:pPr>
            <a:r>
              <a:rPr lang="en-US" altLang="zh-CN" sz="2000" b="1" i="0">
                <a:effectLst>
                  <a:outerShdw blurRad="38100" dist="38100" dir="2700000" algn="tl">
                    <a:srgbClr val="969696"/>
                  </a:outerShdw>
                </a:effectLst>
              </a:rPr>
              <a:t>1100K</a:t>
            </a:r>
            <a:endParaRPr lang="en-US" altLang="zh-CN" sz="2000" b="1" i="0"/>
          </a:p>
        </p:txBody>
      </p:sp>
      <p:graphicFrame>
        <p:nvGraphicFramePr>
          <p:cNvPr id="83" name="Object 47">
            <a:extLst>
              <a:ext uri="{FF2B5EF4-FFF2-40B4-BE49-F238E27FC236}">
                <a16:creationId xmlns:a16="http://schemas.microsoft.com/office/drawing/2014/main" id="{5B586CDD-0632-41CD-AABA-23BF155F9ED7}"/>
              </a:ext>
            </a:extLst>
          </p:cNvPr>
          <p:cNvGraphicFramePr>
            <a:graphicFrameLocks noChangeAspect="1"/>
          </p:cNvGraphicFramePr>
          <p:nvPr>
            <p:extLst>
              <p:ext uri="{D42A27DB-BD31-4B8C-83A1-F6EECF244321}">
                <p14:modId xmlns:p14="http://schemas.microsoft.com/office/powerpoint/2010/main" val="736810270"/>
              </p:ext>
            </p:extLst>
          </p:nvPr>
        </p:nvGraphicFramePr>
        <p:xfrm>
          <a:off x="2184400" y="1590675"/>
          <a:ext cx="1042988" cy="477838"/>
        </p:xfrm>
        <a:graphic>
          <a:graphicData uri="http://schemas.openxmlformats.org/presentationml/2006/ole">
            <mc:AlternateContent xmlns:mc="http://schemas.openxmlformats.org/markup-compatibility/2006">
              <mc:Choice xmlns:v="urn:schemas-microsoft-com:vml" Requires="v">
                <p:oleObj spid="_x0000_s425222" name="公式" r:id="rId5" imgW="380887" imgH="142795" progId="Equation.3">
                  <p:embed/>
                </p:oleObj>
              </mc:Choice>
              <mc:Fallback>
                <p:oleObj name="公式" r:id="rId5" imgW="380887" imgH="142795" progId="Equation.3">
                  <p:embed/>
                  <p:pic>
                    <p:nvPicPr>
                      <p:cNvPr id="11269"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4400" y="1590675"/>
                        <a:ext cx="1042988"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 name="Object 10">
            <a:extLst>
              <a:ext uri="{FF2B5EF4-FFF2-40B4-BE49-F238E27FC236}">
                <a16:creationId xmlns:a16="http://schemas.microsoft.com/office/drawing/2014/main" id="{1F47CDA3-0B32-43A6-8312-7F2673D43F1C}"/>
              </a:ext>
            </a:extLst>
          </p:cNvPr>
          <p:cNvGraphicFramePr>
            <a:graphicFrameLocks noChangeAspect="1"/>
          </p:cNvGraphicFramePr>
          <p:nvPr>
            <p:extLst>
              <p:ext uri="{D42A27DB-BD31-4B8C-83A1-F6EECF244321}">
                <p14:modId xmlns:p14="http://schemas.microsoft.com/office/powerpoint/2010/main" val="317090061"/>
              </p:ext>
            </p:extLst>
          </p:nvPr>
        </p:nvGraphicFramePr>
        <p:xfrm>
          <a:off x="9256714" y="5233988"/>
          <a:ext cx="496887" cy="569912"/>
        </p:xfrm>
        <a:graphic>
          <a:graphicData uri="http://schemas.openxmlformats.org/presentationml/2006/ole">
            <mc:AlternateContent xmlns:mc="http://schemas.openxmlformats.org/markup-compatibility/2006">
              <mc:Choice xmlns:v="urn:schemas-microsoft-com:vml" Requires="v">
                <p:oleObj spid="_x0000_s425223" name="公式" r:id="rId7" imgW="139579" imgH="177646" progId="Equation.3">
                  <p:embed/>
                </p:oleObj>
              </mc:Choice>
              <mc:Fallback>
                <p:oleObj name="公式" r:id="rId7" imgW="139579" imgH="177646" progId="Equation.3">
                  <p:embed/>
                  <p:pic>
                    <p:nvPicPr>
                      <p:cNvPr id="1127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56714" y="5233988"/>
                        <a:ext cx="496887" cy="5699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 name="矩形 85">
            <a:extLst>
              <a:ext uri="{FF2B5EF4-FFF2-40B4-BE49-F238E27FC236}">
                <a16:creationId xmlns:a16="http://schemas.microsoft.com/office/drawing/2014/main" id="{F1480911-7E07-49D0-B362-246271206695}"/>
              </a:ext>
            </a:extLst>
          </p:cNvPr>
          <p:cNvSpPr/>
          <p:nvPr/>
        </p:nvSpPr>
        <p:spPr>
          <a:xfrm>
            <a:off x="357902" y="2609229"/>
            <a:ext cx="2920522" cy="892552"/>
          </a:xfrm>
          <a:prstGeom prst="rect">
            <a:avLst/>
          </a:prstGeom>
        </p:spPr>
        <p:txBody>
          <a:bodyPr wrap="square">
            <a:spAutoFit/>
          </a:bodyPr>
          <a:lstStyle/>
          <a:p>
            <a:r>
              <a:rPr lang="zh-CN" altLang="en-US" b="1" i="0" dirty="0">
                <a:solidFill>
                  <a:srgbClr val="FF0000"/>
                </a:solidFill>
                <a:effectLst>
                  <a:outerShdw blurRad="38100" dist="38100" dir="2700000" algn="tl">
                    <a:srgbClr val="FFFFFF"/>
                  </a:outerShdw>
                </a:effectLst>
                <a:latin typeface="宋体" pitchFamily="2" charset="-122"/>
              </a:rPr>
              <a:t>辐射能的频率或波长分布函数</a:t>
            </a:r>
            <a:r>
              <a:rPr lang="en-US" altLang="zh-CN" b="1" i="0" dirty="0">
                <a:solidFill>
                  <a:srgbClr val="FF0000"/>
                </a:solidFill>
                <a:effectLst>
                  <a:outerShdw blurRad="38100" dist="38100" dir="2700000" algn="tl">
                    <a:srgbClr val="FFFFFF"/>
                  </a:outerShdw>
                </a:effectLst>
                <a:latin typeface="宋体" pitchFamily="2" charset="-122"/>
              </a:rPr>
              <a:t>-</a:t>
            </a:r>
            <a:r>
              <a:rPr lang="zh-CN" altLang="en-US" b="1" i="0" dirty="0">
                <a:solidFill>
                  <a:srgbClr val="FF0000"/>
                </a:solidFill>
                <a:effectLst>
                  <a:outerShdw blurRad="38100" dist="38100" dir="2700000" algn="tl">
                    <a:srgbClr val="FFFFFF"/>
                  </a:outerShdw>
                </a:effectLst>
                <a:latin typeface="宋体" pitchFamily="2" charset="-122"/>
              </a:rPr>
              <a:t>能谱</a:t>
            </a:r>
            <a:endParaRPr lang="zh-CN" altLang="en-US" dirty="0">
              <a:solidFill>
                <a:srgbClr val="FF0000"/>
              </a:solidFill>
            </a:endParaRPr>
          </a:p>
        </p:txBody>
      </p:sp>
      <p:sp>
        <p:nvSpPr>
          <p:cNvPr id="87" name="矩形 86">
            <a:extLst>
              <a:ext uri="{FF2B5EF4-FFF2-40B4-BE49-F238E27FC236}">
                <a16:creationId xmlns:a16="http://schemas.microsoft.com/office/drawing/2014/main" id="{E657355E-09EB-48DF-A880-A3C05D95B09A}"/>
              </a:ext>
            </a:extLst>
          </p:cNvPr>
          <p:cNvSpPr/>
          <p:nvPr/>
        </p:nvSpPr>
        <p:spPr>
          <a:xfrm>
            <a:off x="1738314" y="500064"/>
            <a:ext cx="5214937" cy="954087"/>
          </a:xfrm>
          <a:prstGeom prst="rect">
            <a:avLst/>
          </a:prstGeom>
        </p:spPr>
        <p:txBody>
          <a:bodyPr>
            <a:spAutoFit/>
          </a:bodyPr>
          <a:lstStyle/>
          <a:p>
            <a:pPr algn="just">
              <a:defRPr/>
            </a:pPr>
            <a:r>
              <a:rPr lang="zh-CN" altLang="en-US" sz="2800" b="1" i="0" dirty="0">
                <a:solidFill>
                  <a:srgbClr val="0000FF"/>
                </a:solidFill>
                <a:effectLst>
                  <a:outerShdw blurRad="38100" dist="38100" dir="2700000" algn="tl">
                    <a:srgbClr val="FFFFFF"/>
                  </a:outerShdw>
                </a:effectLst>
                <a:latin typeface="宋体" pitchFamily="2" charset="-122"/>
              </a:rPr>
              <a:t>黑体辐射中单色辐出度的极值波长</a:t>
            </a:r>
            <a:r>
              <a:rPr lang="zh-CN" altLang="en-US" sz="2800" b="1" dirty="0">
                <a:solidFill>
                  <a:srgbClr val="FF0000"/>
                </a:solidFill>
                <a:effectLst>
                  <a:outerShdw blurRad="38100" dist="38100" dir="2700000" algn="tl">
                    <a:srgbClr val="FFFFFF"/>
                  </a:outerShdw>
                </a:effectLst>
                <a:sym typeface="Symbol" pitchFamily="18" charset="2"/>
              </a:rPr>
              <a:t></a:t>
            </a:r>
            <a:r>
              <a:rPr lang="en-US" altLang="en-US" sz="2800" b="1" i="0" baseline="-25000" dirty="0">
                <a:solidFill>
                  <a:srgbClr val="FF0000"/>
                </a:solidFill>
                <a:effectLst>
                  <a:outerShdw blurRad="38100" dist="38100" dir="2700000" algn="tl">
                    <a:srgbClr val="FFFFFF"/>
                  </a:outerShdw>
                </a:effectLst>
                <a:sym typeface="Symbol" pitchFamily="18" charset="2"/>
              </a:rPr>
              <a:t>m</a:t>
            </a:r>
            <a:r>
              <a:rPr lang="zh-CN" altLang="en-US" sz="2800" b="1" i="0" dirty="0">
                <a:solidFill>
                  <a:srgbClr val="0000FF"/>
                </a:solidFill>
                <a:effectLst>
                  <a:outerShdw blurRad="38100" dist="38100" dir="2700000" algn="tl">
                    <a:srgbClr val="FFFFFF"/>
                  </a:outerShdw>
                </a:effectLst>
                <a:latin typeface="宋体" pitchFamily="2" charset="-122"/>
              </a:rPr>
              <a:t>与黑体温度</a:t>
            </a:r>
            <a:r>
              <a:rPr lang="en-US" altLang="zh-CN" sz="2800" b="1" dirty="0">
                <a:solidFill>
                  <a:srgbClr val="FF0000"/>
                </a:solidFill>
                <a:effectLst>
                  <a:outerShdw blurRad="38100" dist="38100" dir="2700000" algn="tl">
                    <a:srgbClr val="FFFFFF"/>
                  </a:outerShdw>
                </a:effectLst>
              </a:rPr>
              <a:t>T</a:t>
            </a:r>
            <a:r>
              <a:rPr lang="en-US" altLang="zh-CN" sz="2800" b="1" dirty="0">
                <a:solidFill>
                  <a:srgbClr val="0000FF"/>
                </a:solidFill>
                <a:effectLst>
                  <a:outerShdw blurRad="38100" dist="38100" dir="2700000" algn="tl">
                    <a:srgbClr val="FFFFFF"/>
                  </a:outerShdw>
                </a:effectLst>
                <a:latin typeface="宋体" pitchFamily="2" charset="-122"/>
              </a:rPr>
              <a:t> </a:t>
            </a:r>
            <a:r>
              <a:rPr lang="zh-CN" altLang="en-US" sz="2800" b="1" i="0" dirty="0">
                <a:solidFill>
                  <a:srgbClr val="0000FF"/>
                </a:solidFill>
                <a:effectLst>
                  <a:outerShdw blurRad="38100" dist="38100" dir="2700000" algn="tl">
                    <a:srgbClr val="FFFFFF"/>
                  </a:outerShdw>
                </a:effectLst>
                <a:latin typeface="宋体" pitchFamily="2" charset="-122"/>
              </a:rPr>
              <a:t>之积为常数</a:t>
            </a:r>
          </a:p>
        </p:txBody>
      </p:sp>
      <p:graphicFrame>
        <p:nvGraphicFramePr>
          <p:cNvPr id="88" name="Object 10">
            <a:extLst>
              <a:ext uri="{FF2B5EF4-FFF2-40B4-BE49-F238E27FC236}">
                <a16:creationId xmlns:a16="http://schemas.microsoft.com/office/drawing/2014/main" id="{50CA31A3-5188-4DC2-B611-71AD2B63EAA0}"/>
              </a:ext>
            </a:extLst>
          </p:cNvPr>
          <p:cNvGraphicFramePr>
            <a:graphicFrameLocks noChangeAspect="1"/>
          </p:cNvGraphicFramePr>
          <p:nvPr>
            <p:extLst>
              <p:ext uri="{D42A27DB-BD31-4B8C-83A1-F6EECF244321}">
                <p14:modId xmlns:p14="http://schemas.microsoft.com/office/powerpoint/2010/main" val="3346193480"/>
              </p:ext>
            </p:extLst>
          </p:nvPr>
        </p:nvGraphicFramePr>
        <p:xfrm>
          <a:off x="5222876" y="1558925"/>
          <a:ext cx="2320925" cy="977900"/>
        </p:xfrm>
        <a:graphic>
          <a:graphicData uri="http://schemas.openxmlformats.org/presentationml/2006/ole">
            <mc:AlternateContent xmlns:mc="http://schemas.openxmlformats.org/markup-compatibility/2006">
              <mc:Choice xmlns:v="urn:schemas-microsoft-com:vml" Requires="v">
                <p:oleObj spid="_x0000_s425224" name="公式" r:id="rId9" imgW="457280" imgH="142795" progId="Equation.3">
                  <p:embed/>
                </p:oleObj>
              </mc:Choice>
              <mc:Fallback>
                <p:oleObj name="公式" r:id="rId9" imgW="457280" imgH="142795" progId="Equation.3">
                  <p:embed/>
                  <p:pic>
                    <p:nvPicPr>
                      <p:cNvPr id="85" name="Object 10">
                        <a:extLst>
                          <a:ext uri="{FF2B5EF4-FFF2-40B4-BE49-F238E27FC236}">
                            <a16:creationId xmlns:a16="http://schemas.microsoft.com/office/drawing/2014/main" id="{88D4A7A7-ECA8-4281-95DE-40FC7067B6E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2876" y="1558925"/>
                        <a:ext cx="2320925" cy="977900"/>
                      </a:xfrm>
                      <a:prstGeom prst="rect">
                        <a:avLst/>
                      </a:prstGeom>
                      <a:gradFill rotWithShape="0">
                        <a:gsLst>
                          <a:gs pos="0">
                            <a:srgbClr val="FF00FF"/>
                          </a:gs>
                          <a:gs pos="50000">
                            <a:srgbClr val="FFFFFF"/>
                          </a:gs>
                          <a:gs pos="100000">
                            <a:srgbClr val="FF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 name="Object 11">
            <a:extLst>
              <a:ext uri="{FF2B5EF4-FFF2-40B4-BE49-F238E27FC236}">
                <a16:creationId xmlns:a16="http://schemas.microsoft.com/office/drawing/2014/main" id="{D90C2CA2-E94C-4F95-82BF-5F885CF44D88}"/>
              </a:ext>
            </a:extLst>
          </p:cNvPr>
          <p:cNvGraphicFramePr>
            <a:graphicFrameLocks noChangeAspect="1"/>
          </p:cNvGraphicFramePr>
          <p:nvPr>
            <p:extLst>
              <p:ext uri="{D42A27DB-BD31-4B8C-83A1-F6EECF244321}">
                <p14:modId xmlns:p14="http://schemas.microsoft.com/office/powerpoint/2010/main" val="2580491585"/>
              </p:ext>
            </p:extLst>
          </p:nvPr>
        </p:nvGraphicFramePr>
        <p:xfrm>
          <a:off x="8172450" y="4048125"/>
          <a:ext cx="3360738" cy="504825"/>
        </p:xfrm>
        <a:graphic>
          <a:graphicData uri="http://schemas.openxmlformats.org/presentationml/2006/ole">
            <mc:AlternateContent xmlns:mc="http://schemas.openxmlformats.org/markup-compatibility/2006">
              <mc:Choice xmlns:v="urn:schemas-microsoft-com:vml" Requires="v">
                <p:oleObj spid="_x0000_s425225" name="公式" r:id="rId11" imgW="1346200" imgH="203200" progId="Equation.3">
                  <p:embed/>
                </p:oleObj>
              </mc:Choice>
              <mc:Fallback>
                <p:oleObj name="公式" r:id="rId11" imgW="1346200" imgH="203200" progId="Equation.3">
                  <p:embed/>
                  <p:pic>
                    <p:nvPicPr>
                      <p:cNvPr id="62" name="Object 11">
                        <a:extLst>
                          <a:ext uri="{FF2B5EF4-FFF2-40B4-BE49-F238E27FC236}">
                            <a16:creationId xmlns:a16="http://schemas.microsoft.com/office/drawing/2014/main" id="{240D6125-E683-499A-B8D6-6204F5FDD88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72450" y="4048125"/>
                        <a:ext cx="3360738" cy="5048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1000"/>
                                        <p:tgtEl>
                                          <p:spTgt spid="63"/>
                                        </p:tgtEl>
                                      </p:cBhvr>
                                    </p:animEffect>
                                    <p:anim calcmode="lin" valueType="num">
                                      <p:cBhvr>
                                        <p:cTn id="17" dur="1000" fill="hold"/>
                                        <p:tgtEl>
                                          <p:spTgt spid="63"/>
                                        </p:tgtEl>
                                        <p:attrNameLst>
                                          <p:attrName>ppt_x</p:attrName>
                                        </p:attrNameLst>
                                      </p:cBhvr>
                                      <p:tavLst>
                                        <p:tav tm="0">
                                          <p:val>
                                            <p:strVal val="#ppt_x"/>
                                          </p:val>
                                        </p:tav>
                                        <p:tav tm="100000">
                                          <p:val>
                                            <p:strVal val="#ppt_x"/>
                                          </p:val>
                                        </p:tav>
                                      </p:tavLst>
                                    </p:anim>
                                    <p:anim calcmode="lin" valueType="num">
                                      <p:cBhvr>
                                        <p:cTn id="18" dur="1000" fill="hold"/>
                                        <p:tgtEl>
                                          <p:spTgt spid="6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1000"/>
                                        <p:tgtEl>
                                          <p:spTgt spid="64"/>
                                        </p:tgtEl>
                                      </p:cBhvr>
                                    </p:animEffect>
                                    <p:anim calcmode="lin" valueType="num">
                                      <p:cBhvr>
                                        <p:cTn id="22" dur="1000" fill="hold"/>
                                        <p:tgtEl>
                                          <p:spTgt spid="64"/>
                                        </p:tgtEl>
                                        <p:attrNameLst>
                                          <p:attrName>ppt_x</p:attrName>
                                        </p:attrNameLst>
                                      </p:cBhvr>
                                      <p:tavLst>
                                        <p:tav tm="0">
                                          <p:val>
                                            <p:strVal val="#ppt_x"/>
                                          </p:val>
                                        </p:tav>
                                        <p:tav tm="100000">
                                          <p:val>
                                            <p:strVal val="#ppt_x"/>
                                          </p:val>
                                        </p:tav>
                                      </p:tavLst>
                                    </p:anim>
                                    <p:anim calcmode="lin" valueType="num">
                                      <p:cBhvr>
                                        <p:cTn id="23" dur="1000" fill="hold"/>
                                        <p:tgtEl>
                                          <p:spTgt spid="6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fade">
                                      <p:cBhvr>
                                        <p:cTn id="26" dur="1000"/>
                                        <p:tgtEl>
                                          <p:spTgt spid="65"/>
                                        </p:tgtEl>
                                      </p:cBhvr>
                                    </p:animEffect>
                                    <p:anim calcmode="lin" valueType="num">
                                      <p:cBhvr>
                                        <p:cTn id="27" dur="1000" fill="hold"/>
                                        <p:tgtEl>
                                          <p:spTgt spid="65"/>
                                        </p:tgtEl>
                                        <p:attrNameLst>
                                          <p:attrName>ppt_x</p:attrName>
                                        </p:attrNameLst>
                                      </p:cBhvr>
                                      <p:tavLst>
                                        <p:tav tm="0">
                                          <p:val>
                                            <p:strVal val="#ppt_x"/>
                                          </p:val>
                                        </p:tav>
                                        <p:tav tm="100000">
                                          <p:val>
                                            <p:strVal val="#ppt_x"/>
                                          </p:val>
                                        </p:tav>
                                      </p:tavLst>
                                    </p:anim>
                                    <p:anim calcmode="lin" valueType="num">
                                      <p:cBhvr>
                                        <p:cTn id="28" dur="1000" fill="hold"/>
                                        <p:tgtEl>
                                          <p:spTgt spid="6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fade">
                                      <p:cBhvr>
                                        <p:cTn id="31" dur="1000"/>
                                        <p:tgtEl>
                                          <p:spTgt spid="66"/>
                                        </p:tgtEl>
                                      </p:cBhvr>
                                    </p:animEffect>
                                    <p:anim calcmode="lin" valueType="num">
                                      <p:cBhvr>
                                        <p:cTn id="32" dur="1000" fill="hold"/>
                                        <p:tgtEl>
                                          <p:spTgt spid="66"/>
                                        </p:tgtEl>
                                        <p:attrNameLst>
                                          <p:attrName>ppt_x</p:attrName>
                                        </p:attrNameLst>
                                      </p:cBhvr>
                                      <p:tavLst>
                                        <p:tav tm="0">
                                          <p:val>
                                            <p:strVal val="#ppt_x"/>
                                          </p:val>
                                        </p:tav>
                                        <p:tav tm="100000">
                                          <p:val>
                                            <p:strVal val="#ppt_x"/>
                                          </p:val>
                                        </p:tav>
                                      </p:tavLst>
                                    </p:anim>
                                    <p:anim calcmode="lin" valueType="num">
                                      <p:cBhvr>
                                        <p:cTn id="33" dur="1000" fill="hold"/>
                                        <p:tgtEl>
                                          <p:spTgt spid="6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fade">
                                      <p:cBhvr>
                                        <p:cTn id="36" dur="1000"/>
                                        <p:tgtEl>
                                          <p:spTgt spid="67"/>
                                        </p:tgtEl>
                                      </p:cBhvr>
                                    </p:animEffect>
                                    <p:anim calcmode="lin" valueType="num">
                                      <p:cBhvr>
                                        <p:cTn id="37" dur="1000" fill="hold"/>
                                        <p:tgtEl>
                                          <p:spTgt spid="67"/>
                                        </p:tgtEl>
                                        <p:attrNameLst>
                                          <p:attrName>ppt_x</p:attrName>
                                        </p:attrNameLst>
                                      </p:cBhvr>
                                      <p:tavLst>
                                        <p:tav tm="0">
                                          <p:val>
                                            <p:strVal val="#ppt_x"/>
                                          </p:val>
                                        </p:tav>
                                        <p:tav tm="100000">
                                          <p:val>
                                            <p:strVal val="#ppt_x"/>
                                          </p:val>
                                        </p:tav>
                                      </p:tavLst>
                                    </p:anim>
                                    <p:anim calcmode="lin" valueType="num">
                                      <p:cBhvr>
                                        <p:cTn id="38" dur="1000" fill="hold"/>
                                        <p:tgtEl>
                                          <p:spTgt spid="6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fade">
                                      <p:cBhvr>
                                        <p:cTn id="41" dur="1000"/>
                                        <p:tgtEl>
                                          <p:spTgt spid="68"/>
                                        </p:tgtEl>
                                      </p:cBhvr>
                                    </p:animEffect>
                                    <p:anim calcmode="lin" valueType="num">
                                      <p:cBhvr>
                                        <p:cTn id="42" dur="1000" fill="hold"/>
                                        <p:tgtEl>
                                          <p:spTgt spid="68"/>
                                        </p:tgtEl>
                                        <p:attrNameLst>
                                          <p:attrName>ppt_x</p:attrName>
                                        </p:attrNameLst>
                                      </p:cBhvr>
                                      <p:tavLst>
                                        <p:tav tm="0">
                                          <p:val>
                                            <p:strVal val="#ppt_x"/>
                                          </p:val>
                                        </p:tav>
                                        <p:tav tm="100000">
                                          <p:val>
                                            <p:strVal val="#ppt_x"/>
                                          </p:val>
                                        </p:tav>
                                      </p:tavLst>
                                    </p:anim>
                                    <p:anim calcmode="lin" valueType="num">
                                      <p:cBhvr>
                                        <p:cTn id="43" dur="1000" fill="hold"/>
                                        <p:tgtEl>
                                          <p:spTgt spid="6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fade">
                                      <p:cBhvr>
                                        <p:cTn id="46" dur="1000"/>
                                        <p:tgtEl>
                                          <p:spTgt spid="69"/>
                                        </p:tgtEl>
                                      </p:cBhvr>
                                    </p:animEffect>
                                    <p:anim calcmode="lin" valueType="num">
                                      <p:cBhvr>
                                        <p:cTn id="47" dur="1000" fill="hold"/>
                                        <p:tgtEl>
                                          <p:spTgt spid="69"/>
                                        </p:tgtEl>
                                        <p:attrNameLst>
                                          <p:attrName>ppt_x</p:attrName>
                                        </p:attrNameLst>
                                      </p:cBhvr>
                                      <p:tavLst>
                                        <p:tav tm="0">
                                          <p:val>
                                            <p:strVal val="#ppt_x"/>
                                          </p:val>
                                        </p:tav>
                                        <p:tav tm="100000">
                                          <p:val>
                                            <p:strVal val="#ppt_x"/>
                                          </p:val>
                                        </p:tav>
                                      </p:tavLst>
                                    </p:anim>
                                    <p:anim calcmode="lin" valueType="num">
                                      <p:cBhvr>
                                        <p:cTn id="48" dur="1000" fill="hold"/>
                                        <p:tgtEl>
                                          <p:spTgt spid="6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fade">
                                      <p:cBhvr>
                                        <p:cTn id="51" dur="1000"/>
                                        <p:tgtEl>
                                          <p:spTgt spid="70"/>
                                        </p:tgtEl>
                                      </p:cBhvr>
                                    </p:animEffect>
                                    <p:anim calcmode="lin" valueType="num">
                                      <p:cBhvr>
                                        <p:cTn id="52" dur="1000" fill="hold"/>
                                        <p:tgtEl>
                                          <p:spTgt spid="70"/>
                                        </p:tgtEl>
                                        <p:attrNameLst>
                                          <p:attrName>ppt_x</p:attrName>
                                        </p:attrNameLst>
                                      </p:cBhvr>
                                      <p:tavLst>
                                        <p:tav tm="0">
                                          <p:val>
                                            <p:strVal val="#ppt_x"/>
                                          </p:val>
                                        </p:tav>
                                        <p:tav tm="100000">
                                          <p:val>
                                            <p:strVal val="#ppt_x"/>
                                          </p:val>
                                        </p:tav>
                                      </p:tavLst>
                                    </p:anim>
                                    <p:anim calcmode="lin" valueType="num">
                                      <p:cBhvr>
                                        <p:cTn id="53" dur="1000" fill="hold"/>
                                        <p:tgtEl>
                                          <p:spTgt spid="70"/>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fade">
                                      <p:cBhvr>
                                        <p:cTn id="56" dur="1000"/>
                                        <p:tgtEl>
                                          <p:spTgt spid="71"/>
                                        </p:tgtEl>
                                      </p:cBhvr>
                                    </p:animEffect>
                                    <p:anim calcmode="lin" valueType="num">
                                      <p:cBhvr>
                                        <p:cTn id="57" dur="1000" fill="hold"/>
                                        <p:tgtEl>
                                          <p:spTgt spid="71"/>
                                        </p:tgtEl>
                                        <p:attrNameLst>
                                          <p:attrName>ppt_x</p:attrName>
                                        </p:attrNameLst>
                                      </p:cBhvr>
                                      <p:tavLst>
                                        <p:tav tm="0">
                                          <p:val>
                                            <p:strVal val="#ppt_x"/>
                                          </p:val>
                                        </p:tav>
                                        <p:tav tm="100000">
                                          <p:val>
                                            <p:strVal val="#ppt_x"/>
                                          </p:val>
                                        </p:tav>
                                      </p:tavLst>
                                    </p:anim>
                                    <p:anim calcmode="lin" valueType="num">
                                      <p:cBhvr>
                                        <p:cTn id="58" dur="1000" fill="hold"/>
                                        <p:tgtEl>
                                          <p:spTgt spid="7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1000"/>
                                        <p:tgtEl>
                                          <p:spTgt spid="72"/>
                                        </p:tgtEl>
                                      </p:cBhvr>
                                    </p:animEffect>
                                    <p:anim calcmode="lin" valueType="num">
                                      <p:cBhvr>
                                        <p:cTn id="62" dur="1000" fill="hold"/>
                                        <p:tgtEl>
                                          <p:spTgt spid="72"/>
                                        </p:tgtEl>
                                        <p:attrNameLst>
                                          <p:attrName>ppt_x</p:attrName>
                                        </p:attrNameLst>
                                      </p:cBhvr>
                                      <p:tavLst>
                                        <p:tav tm="0">
                                          <p:val>
                                            <p:strVal val="#ppt_x"/>
                                          </p:val>
                                        </p:tav>
                                        <p:tav tm="100000">
                                          <p:val>
                                            <p:strVal val="#ppt_x"/>
                                          </p:val>
                                        </p:tav>
                                      </p:tavLst>
                                    </p:anim>
                                    <p:anim calcmode="lin" valueType="num">
                                      <p:cBhvr>
                                        <p:cTn id="63" dur="1000" fill="hold"/>
                                        <p:tgtEl>
                                          <p:spTgt spid="72"/>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73"/>
                                        </p:tgtEl>
                                        <p:attrNameLst>
                                          <p:attrName>style.visibility</p:attrName>
                                        </p:attrNameLst>
                                      </p:cBhvr>
                                      <p:to>
                                        <p:strVal val="visible"/>
                                      </p:to>
                                    </p:set>
                                    <p:animEffect transition="in" filter="fade">
                                      <p:cBhvr>
                                        <p:cTn id="66" dur="1000"/>
                                        <p:tgtEl>
                                          <p:spTgt spid="73"/>
                                        </p:tgtEl>
                                      </p:cBhvr>
                                    </p:animEffect>
                                    <p:anim calcmode="lin" valueType="num">
                                      <p:cBhvr>
                                        <p:cTn id="67" dur="1000" fill="hold"/>
                                        <p:tgtEl>
                                          <p:spTgt spid="73"/>
                                        </p:tgtEl>
                                        <p:attrNameLst>
                                          <p:attrName>ppt_x</p:attrName>
                                        </p:attrNameLst>
                                      </p:cBhvr>
                                      <p:tavLst>
                                        <p:tav tm="0">
                                          <p:val>
                                            <p:strVal val="#ppt_x"/>
                                          </p:val>
                                        </p:tav>
                                        <p:tav tm="100000">
                                          <p:val>
                                            <p:strVal val="#ppt_x"/>
                                          </p:val>
                                        </p:tav>
                                      </p:tavLst>
                                    </p:anim>
                                    <p:anim calcmode="lin" valueType="num">
                                      <p:cBhvr>
                                        <p:cTn id="68" dur="1000" fill="hold"/>
                                        <p:tgtEl>
                                          <p:spTgt spid="7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1000"/>
                                        <p:tgtEl>
                                          <p:spTgt spid="74"/>
                                        </p:tgtEl>
                                      </p:cBhvr>
                                    </p:animEffect>
                                    <p:anim calcmode="lin" valueType="num">
                                      <p:cBhvr>
                                        <p:cTn id="72" dur="1000" fill="hold"/>
                                        <p:tgtEl>
                                          <p:spTgt spid="74"/>
                                        </p:tgtEl>
                                        <p:attrNameLst>
                                          <p:attrName>ppt_x</p:attrName>
                                        </p:attrNameLst>
                                      </p:cBhvr>
                                      <p:tavLst>
                                        <p:tav tm="0">
                                          <p:val>
                                            <p:strVal val="#ppt_x"/>
                                          </p:val>
                                        </p:tav>
                                        <p:tav tm="100000">
                                          <p:val>
                                            <p:strVal val="#ppt_x"/>
                                          </p:val>
                                        </p:tav>
                                      </p:tavLst>
                                    </p:anim>
                                    <p:anim calcmode="lin" valueType="num">
                                      <p:cBhvr>
                                        <p:cTn id="73" dur="1000" fill="hold"/>
                                        <p:tgtEl>
                                          <p:spTgt spid="7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fade">
                                      <p:cBhvr>
                                        <p:cTn id="76" dur="1000"/>
                                        <p:tgtEl>
                                          <p:spTgt spid="75"/>
                                        </p:tgtEl>
                                      </p:cBhvr>
                                    </p:animEffect>
                                    <p:anim calcmode="lin" valueType="num">
                                      <p:cBhvr>
                                        <p:cTn id="77" dur="1000" fill="hold"/>
                                        <p:tgtEl>
                                          <p:spTgt spid="75"/>
                                        </p:tgtEl>
                                        <p:attrNameLst>
                                          <p:attrName>ppt_x</p:attrName>
                                        </p:attrNameLst>
                                      </p:cBhvr>
                                      <p:tavLst>
                                        <p:tav tm="0">
                                          <p:val>
                                            <p:strVal val="#ppt_x"/>
                                          </p:val>
                                        </p:tav>
                                        <p:tav tm="100000">
                                          <p:val>
                                            <p:strVal val="#ppt_x"/>
                                          </p:val>
                                        </p:tav>
                                      </p:tavLst>
                                    </p:anim>
                                    <p:anim calcmode="lin" valueType="num">
                                      <p:cBhvr>
                                        <p:cTn id="78" dur="1000" fill="hold"/>
                                        <p:tgtEl>
                                          <p:spTgt spid="7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fade">
                                      <p:cBhvr>
                                        <p:cTn id="81" dur="1000"/>
                                        <p:tgtEl>
                                          <p:spTgt spid="76"/>
                                        </p:tgtEl>
                                      </p:cBhvr>
                                    </p:animEffect>
                                    <p:anim calcmode="lin" valueType="num">
                                      <p:cBhvr>
                                        <p:cTn id="82" dur="1000" fill="hold"/>
                                        <p:tgtEl>
                                          <p:spTgt spid="76"/>
                                        </p:tgtEl>
                                        <p:attrNameLst>
                                          <p:attrName>ppt_x</p:attrName>
                                        </p:attrNameLst>
                                      </p:cBhvr>
                                      <p:tavLst>
                                        <p:tav tm="0">
                                          <p:val>
                                            <p:strVal val="#ppt_x"/>
                                          </p:val>
                                        </p:tav>
                                        <p:tav tm="100000">
                                          <p:val>
                                            <p:strVal val="#ppt_x"/>
                                          </p:val>
                                        </p:tav>
                                      </p:tavLst>
                                    </p:anim>
                                    <p:anim calcmode="lin" valueType="num">
                                      <p:cBhvr>
                                        <p:cTn id="83" dur="1000" fill="hold"/>
                                        <p:tgtEl>
                                          <p:spTgt spid="76"/>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1000"/>
                                        <p:tgtEl>
                                          <p:spTgt spid="77"/>
                                        </p:tgtEl>
                                      </p:cBhvr>
                                    </p:animEffect>
                                    <p:anim calcmode="lin" valueType="num">
                                      <p:cBhvr>
                                        <p:cTn id="87" dur="1000" fill="hold"/>
                                        <p:tgtEl>
                                          <p:spTgt spid="77"/>
                                        </p:tgtEl>
                                        <p:attrNameLst>
                                          <p:attrName>ppt_x</p:attrName>
                                        </p:attrNameLst>
                                      </p:cBhvr>
                                      <p:tavLst>
                                        <p:tav tm="0">
                                          <p:val>
                                            <p:strVal val="#ppt_x"/>
                                          </p:val>
                                        </p:tav>
                                        <p:tav tm="100000">
                                          <p:val>
                                            <p:strVal val="#ppt_x"/>
                                          </p:val>
                                        </p:tav>
                                      </p:tavLst>
                                    </p:anim>
                                    <p:anim calcmode="lin" valueType="num">
                                      <p:cBhvr>
                                        <p:cTn id="88" dur="1000" fill="hold"/>
                                        <p:tgtEl>
                                          <p:spTgt spid="77"/>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fade">
                                      <p:cBhvr>
                                        <p:cTn id="91" dur="1000"/>
                                        <p:tgtEl>
                                          <p:spTgt spid="78"/>
                                        </p:tgtEl>
                                      </p:cBhvr>
                                    </p:animEffect>
                                    <p:anim calcmode="lin" valueType="num">
                                      <p:cBhvr>
                                        <p:cTn id="92" dur="1000" fill="hold"/>
                                        <p:tgtEl>
                                          <p:spTgt spid="78"/>
                                        </p:tgtEl>
                                        <p:attrNameLst>
                                          <p:attrName>ppt_x</p:attrName>
                                        </p:attrNameLst>
                                      </p:cBhvr>
                                      <p:tavLst>
                                        <p:tav tm="0">
                                          <p:val>
                                            <p:strVal val="#ppt_x"/>
                                          </p:val>
                                        </p:tav>
                                        <p:tav tm="100000">
                                          <p:val>
                                            <p:strVal val="#ppt_x"/>
                                          </p:val>
                                        </p:tav>
                                      </p:tavLst>
                                    </p:anim>
                                    <p:anim calcmode="lin" valueType="num">
                                      <p:cBhvr>
                                        <p:cTn id="93" dur="1000" fill="hold"/>
                                        <p:tgtEl>
                                          <p:spTgt spid="78"/>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79"/>
                                        </p:tgtEl>
                                        <p:attrNameLst>
                                          <p:attrName>style.visibility</p:attrName>
                                        </p:attrNameLst>
                                      </p:cBhvr>
                                      <p:to>
                                        <p:strVal val="visible"/>
                                      </p:to>
                                    </p:set>
                                    <p:animEffect transition="in" filter="fade">
                                      <p:cBhvr>
                                        <p:cTn id="96" dur="1000"/>
                                        <p:tgtEl>
                                          <p:spTgt spid="79"/>
                                        </p:tgtEl>
                                      </p:cBhvr>
                                    </p:animEffect>
                                    <p:anim calcmode="lin" valueType="num">
                                      <p:cBhvr>
                                        <p:cTn id="97" dur="1000" fill="hold"/>
                                        <p:tgtEl>
                                          <p:spTgt spid="79"/>
                                        </p:tgtEl>
                                        <p:attrNameLst>
                                          <p:attrName>ppt_x</p:attrName>
                                        </p:attrNameLst>
                                      </p:cBhvr>
                                      <p:tavLst>
                                        <p:tav tm="0">
                                          <p:val>
                                            <p:strVal val="#ppt_x"/>
                                          </p:val>
                                        </p:tav>
                                        <p:tav tm="100000">
                                          <p:val>
                                            <p:strVal val="#ppt_x"/>
                                          </p:val>
                                        </p:tav>
                                      </p:tavLst>
                                    </p:anim>
                                    <p:anim calcmode="lin" valueType="num">
                                      <p:cBhvr>
                                        <p:cTn id="98" dur="1000" fill="hold"/>
                                        <p:tgtEl>
                                          <p:spTgt spid="79"/>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80"/>
                                        </p:tgtEl>
                                        <p:attrNameLst>
                                          <p:attrName>style.visibility</p:attrName>
                                        </p:attrNameLst>
                                      </p:cBhvr>
                                      <p:to>
                                        <p:strVal val="visible"/>
                                      </p:to>
                                    </p:set>
                                    <p:animEffect transition="in" filter="fade">
                                      <p:cBhvr>
                                        <p:cTn id="101" dur="1000"/>
                                        <p:tgtEl>
                                          <p:spTgt spid="80"/>
                                        </p:tgtEl>
                                      </p:cBhvr>
                                    </p:animEffect>
                                    <p:anim calcmode="lin" valueType="num">
                                      <p:cBhvr>
                                        <p:cTn id="102" dur="1000" fill="hold"/>
                                        <p:tgtEl>
                                          <p:spTgt spid="80"/>
                                        </p:tgtEl>
                                        <p:attrNameLst>
                                          <p:attrName>ppt_x</p:attrName>
                                        </p:attrNameLst>
                                      </p:cBhvr>
                                      <p:tavLst>
                                        <p:tav tm="0">
                                          <p:val>
                                            <p:strVal val="#ppt_x"/>
                                          </p:val>
                                        </p:tav>
                                        <p:tav tm="100000">
                                          <p:val>
                                            <p:strVal val="#ppt_x"/>
                                          </p:val>
                                        </p:tav>
                                      </p:tavLst>
                                    </p:anim>
                                    <p:anim calcmode="lin" valueType="num">
                                      <p:cBhvr>
                                        <p:cTn id="103" dur="1000" fill="hold"/>
                                        <p:tgtEl>
                                          <p:spTgt spid="80"/>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81"/>
                                        </p:tgtEl>
                                        <p:attrNameLst>
                                          <p:attrName>style.visibility</p:attrName>
                                        </p:attrNameLst>
                                      </p:cBhvr>
                                      <p:to>
                                        <p:strVal val="visible"/>
                                      </p:to>
                                    </p:set>
                                    <p:animEffect transition="in" filter="fade">
                                      <p:cBhvr>
                                        <p:cTn id="106" dur="1000"/>
                                        <p:tgtEl>
                                          <p:spTgt spid="81"/>
                                        </p:tgtEl>
                                      </p:cBhvr>
                                    </p:animEffect>
                                    <p:anim calcmode="lin" valueType="num">
                                      <p:cBhvr>
                                        <p:cTn id="107" dur="1000" fill="hold"/>
                                        <p:tgtEl>
                                          <p:spTgt spid="81"/>
                                        </p:tgtEl>
                                        <p:attrNameLst>
                                          <p:attrName>ppt_x</p:attrName>
                                        </p:attrNameLst>
                                      </p:cBhvr>
                                      <p:tavLst>
                                        <p:tav tm="0">
                                          <p:val>
                                            <p:strVal val="#ppt_x"/>
                                          </p:val>
                                        </p:tav>
                                        <p:tav tm="100000">
                                          <p:val>
                                            <p:strVal val="#ppt_x"/>
                                          </p:val>
                                        </p:tav>
                                      </p:tavLst>
                                    </p:anim>
                                    <p:anim calcmode="lin" valueType="num">
                                      <p:cBhvr>
                                        <p:cTn id="108" dur="1000" fill="hold"/>
                                        <p:tgtEl>
                                          <p:spTgt spid="81"/>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82"/>
                                        </p:tgtEl>
                                        <p:attrNameLst>
                                          <p:attrName>style.visibility</p:attrName>
                                        </p:attrNameLst>
                                      </p:cBhvr>
                                      <p:to>
                                        <p:strVal val="visible"/>
                                      </p:to>
                                    </p:set>
                                    <p:animEffect transition="in" filter="fade">
                                      <p:cBhvr>
                                        <p:cTn id="111" dur="1000"/>
                                        <p:tgtEl>
                                          <p:spTgt spid="82"/>
                                        </p:tgtEl>
                                      </p:cBhvr>
                                    </p:animEffect>
                                    <p:anim calcmode="lin" valueType="num">
                                      <p:cBhvr>
                                        <p:cTn id="112" dur="1000" fill="hold"/>
                                        <p:tgtEl>
                                          <p:spTgt spid="82"/>
                                        </p:tgtEl>
                                        <p:attrNameLst>
                                          <p:attrName>ppt_x</p:attrName>
                                        </p:attrNameLst>
                                      </p:cBhvr>
                                      <p:tavLst>
                                        <p:tav tm="0">
                                          <p:val>
                                            <p:strVal val="#ppt_x"/>
                                          </p:val>
                                        </p:tav>
                                        <p:tav tm="100000">
                                          <p:val>
                                            <p:strVal val="#ppt_x"/>
                                          </p:val>
                                        </p:tav>
                                      </p:tavLst>
                                    </p:anim>
                                    <p:anim calcmode="lin" valueType="num">
                                      <p:cBhvr>
                                        <p:cTn id="113" dur="1000" fill="hold"/>
                                        <p:tgtEl>
                                          <p:spTgt spid="82"/>
                                        </p:tgtEl>
                                        <p:attrNameLst>
                                          <p:attrName>ppt_y</p:attrName>
                                        </p:attrNameLst>
                                      </p:cBhvr>
                                      <p:tavLst>
                                        <p:tav tm="0">
                                          <p:val>
                                            <p:strVal val="#ppt_y+.1"/>
                                          </p:val>
                                        </p:tav>
                                        <p:tav tm="100000">
                                          <p:val>
                                            <p:strVal val="#ppt_y"/>
                                          </p:val>
                                        </p:tav>
                                      </p:tavLst>
                                    </p:anim>
                                  </p:childTnLst>
                                </p:cTn>
                              </p:par>
                              <p:par>
                                <p:cTn id="114" presetID="42" presetClass="entr" presetSubtype="0" fill="hold" nodeType="withEffect">
                                  <p:stCondLst>
                                    <p:cond delay="0"/>
                                  </p:stCondLst>
                                  <p:childTnLst>
                                    <p:set>
                                      <p:cBhvr>
                                        <p:cTn id="115" dur="1" fill="hold">
                                          <p:stCondLst>
                                            <p:cond delay="0"/>
                                          </p:stCondLst>
                                        </p:cTn>
                                        <p:tgtEl>
                                          <p:spTgt spid="83"/>
                                        </p:tgtEl>
                                        <p:attrNameLst>
                                          <p:attrName>style.visibility</p:attrName>
                                        </p:attrNameLst>
                                      </p:cBhvr>
                                      <p:to>
                                        <p:strVal val="visible"/>
                                      </p:to>
                                    </p:set>
                                    <p:animEffect transition="in" filter="fade">
                                      <p:cBhvr>
                                        <p:cTn id="116" dur="1000"/>
                                        <p:tgtEl>
                                          <p:spTgt spid="83"/>
                                        </p:tgtEl>
                                      </p:cBhvr>
                                    </p:animEffect>
                                    <p:anim calcmode="lin" valueType="num">
                                      <p:cBhvr>
                                        <p:cTn id="117" dur="1000" fill="hold"/>
                                        <p:tgtEl>
                                          <p:spTgt spid="83"/>
                                        </p:tgtEl>
                                        <p:attrNameLst>
                                          <p:attrName>ppt_x</p:attrName>
                                        </p:attrNameLst>
                                      </p:cBhvr>
                                      <p:tavLst>
                                        <p:tav tm="0">
                                          <p:val>
                                            <p:strVal val="#ppt_x"/>
                                          </p:val>
                                        </p:tav>
                                        <p:tav tm="100000">
                                          <p:val>
                                            <p:strVal val="#ppt_x"/>
                                          </p:val>
                                        </p:tav>
                                      </p:tavLst>
                                    </p:anim>
                                    <p:anim calcmode="lin" valueType="num">
                                      <p:cBhvr>
                                        <p:cTn id="118" dur="1000" fill="hold"/>
                                        <p:tgtEl>
                                          <p:spTgt spid="83"/>
                                        </p:tgtEl>
                                        <p:attrNameLst>
                                          <p:attrName>ppt_y</p:attrName>
                                        </p:attrNameLst>
                                      </p:cBhvr>
                                      <p:tavLst>
                                        <p:tav tm="0">
                                          <p:val>
                                            <p:strVal val="#ppt_y+.1"/>
                                          </p:val>
                                        </p:tav>
                                        <p:tav tm="100000">
                                          <p:val>
                                            <p:strVal val="#ppt_y"/>
                                          </p:val>
                                        </p:tav>
                                      </p:tavLst>
                                    </p:anim>
                                  </p:childTnLst>
                                </p:cTn>
                              </p:par>
                              <p:par>
                                <p:cTn id="119" presetID="42" presetClass="entr" presetSubtype="0" fill="hold" nodeType="withEffect">
                                  <p:stCondLst>
                                    <p:cond delay="0"/>
                                  </p:stCondLst>
                                  <p:childTnLst>
                                    <p:set>
                                      <p:cBhvr>
                                        <p:cTn id="120" dur="1" fill="hold">
                                          <p:stCondLst>
                                            <p:cond delay="0"/>
                                          </p:stCondLst>
                                        </p:cTn>
                                        <p:tgtEl>
                                          <p:spTgt spid="84"/>
                                        </p:tgtEl>
                                        <p:attrNameLst>
                                          <p:attrName>style.visibility</p:attrName>
                                        </p:attrNameLst>
                                      </p:cBhvr>
                                      <p:to>
                                        <p:strVal val="visible"/>
                                      </p:to>
                                    </p:set>
                                    <p:animEffect transition="in" filter="fade">
                                      <p:cBhvr>
                                        <p:cTn id="121" dur="1000"/>
                                        <p:tgtEl>
                                          <p:spTgt spid="84"/>
                                        </p:tgtEl>
                                      </p:cBhvr>
                                    </p:animEffect>
                                    <p:anim calcmode="lin" valueType="num">
                                      <p:cBhvr>
                                        <p:cTn id="122" dur="1000" fill="hold"/>
                                        <p:tgtEl>
                                          <p:spTgt spid="84"/>
                                        </p:tgtEl>
                                        <p:attrNameLst>
                                          <p:attrName>ppt_x</p:attrName>
                                        </p:attrNameLst>
                                      </p:cBhvr>
                                      <p:tavLst>
                                        <p:tav tm="0">
                                          <p:val>
                                            <p:strVal val="#ppt_x"/>
                                          </p:val>
                                        </p:tav>
                                        <p:tav tm="100000">
                                          <p:val>
                                            <p:strVal val="#ppt_x"/>
                                          </p:val>
                                        </p:tav>
                                      </p:tavLst>
                                    </p:anim>
                                    <p:anim calcmode="lin" valueType="num">
                                      <p:cBhvr>
                                        <p:cTn id="123"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6" presetClass="entr" presetSubtype="16" fill="hold" grpId="0" nodeType="clickEffect">
                                  <p:stCondLst>
                                    <p:cond delay="0"/>
                                  </p:stCondLst>
                                  <p:childTnLst>
                                    <p:set>
                                      <p:cBhvr>
                                        <p:cTn id="127" dur="1" fill="hold">
                                          <p:stCondLst>
                                            <p:cond delay="0"/>
                                          </p:stCondLst>
                                        </p:cTn>
                                        <p:tgtEl>
                                          <p:spTgt spid="86"/>
                                        </p:tgtEl>
                                        <p:attrNameLst>
                                          <p:attrName>style.visibility</p:attrName>
                                        </p:attrNameLst>
                                      </p:cBhvr>
                                      <p:to>
                                        <p:strVal val="visible"/>
                                      </p:to>
                                    </p:set>
                                    <p:animEffect transition="in" filter="circle(in)">
                                      <p:cBhvr>
                                        <p:cTn id="128" dur="2000"/>
                                        <p:tgtEl>
                                          <p:spTgt spid="86"/>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4" fill="hold" grpId="0" nodeType="clickEffect">
                                  <p:stCondLst>
                                    <p:cond delay="0"/>
                                  </p:stCondLst>
                                  <p:childTnLst>
                                    <p:set>
                                      <p:cBhvr>
                                        <p:cTn id="132" dur="1" fill="hold">
                                          <p:stCondLst>
                                            <p:cond delay="0"/>
                                          </p:stCondLst>
                                        </p:cTn>
                                        <p:tgtEl>
                                          <p:spTgt spid="87"/>
                                        </p:tgtEl>
                                        <p:attrNameLst>
                                          <p:attrName>style.visibility</p:attrName>
                                        </p:attrNameLst>
                                      </p:cBhvr>
                                      <p:to>
                                        <p:strVal val="visible"/>
                                      </p:to>
                                    </p:set>
                                    <p:animEffect transition="in" filter="wipe(down)">
                                      <p:cBhvr>
                                        <p:cTn id="133" dur="500"/>
                                        <p:tgtEl>
                                          <p:spTgt spid="87"/>
                                        </p:tgtEl>
                                      </p:cBhvr>
                                    </p:animEffect>
                                  </p:childTnLst>
                                </p:cTn>
                              </p:par>
                            </p:childTnLst>
                          </p:cTn>
                        </p:par>
                      </p:childTnLst>
                    </p:cTn>
                  </p:par>
                  <p:par>
                    <p:cTn id="134" fill="hold">
                      <p:stCondLst>
                        <p:cond delay="indefinite"/>
                      </p:stCondLst>
                      <p:childTnLst>
                        <p:par>
                          <p:cTn id="135" fill="hold">
                            <p:stCondLst>
                              <p:cond delay="0"/>
                            </p:stCondLst>
                            <p:childTnLst>
                              <p:par>
                                <p:cTn id="136" presetID="21" presetClass="entr" presetSubtype="1" fill="hold" nodeType="clickEffect">
                                  <p:stCondLst>
                                    <p:cond delay="0"/>
                                  </p:stCondLst>
                                  <p:childTnLst>
                                    <p:set>
                                      <p:cBhvr>
                                        <p:cTn id="137" dur="1" fill="hold">
                                          <p:stCondLst>
                                            <p:cond delay="0"/>
                                          </p:stCondLst>
                                        </p:cTn>
                                        <p:tgtEl>
                                          <p:spTgt spid="88"/>
                                        </p:tgtEl>
                                        <p:attrNameLst>
                                          <p:attrName>style.visibility</p:attrName>
                                        </p:attrNameLst>
                                      </p:cBhvr>
                                      <p:to>
                                        <p:strVal val="visible"/>
                                      </p:to>
                                    </p:set>
                                    <p:animEffect transition="in" filter="wheel(1)">
                                      <p:cBhvr>
                                        <p:cTn id="138" dur="2000"/>
                                        <p:tgtEl>
                                          <p:spTgt spid="88"/>
                                        </p:tgtEl>
                                      </p:cBhvr>
                                    </p:animEffect>
                                  </p:childTnLst>
                                </p:cTn>
                              </p:par>
                            </p:childTnLst>
                          </p:cTn>
                        </p:par>
                      </p:childTnLst>
                    </p:cTn>
                  </p:par>
                  <p:par>
                    <p:cTn id="139" fill="hold">
                      <p:stCondLst>
                        <p:cond delay="indefinite"/>
                      </p:stCondLst>
                      <p:childTnLst>
                        <p:par>
                          <p:cTn id="140" fill="hold">
                            <p:stCondLst>
                              <p:cond delay="0"/>
                            </p:stCondLst>
                            <p:childTnLst>
                              <p:par>
                                <p:cTn id="141" presetID="42" presetClass="entr" presetSubtype="0" fill="hold" nodeType="clickEffect">
                                  <p:stCondLst>
                                    <p:cond delay="0"/>
                                  </p:stCondLst>
                                  <p:childTnLst>
                                    <p:set>
                                      <p:cBhvr>
                                        <p:cTn id="142" dur="1" fill="hold">
                                          <p:stCondLst>
                                            <p:cond delay="0"/>
                                          </p:stCondLst>
                                        </p:cTn>
                                        <p:tgtEl>
                                          <p:spTgt spid="89"/>
                                        </p:tgtEl>
                                        <p:attrNameLst>
                                          <p:attrName>style.visibility</p:attrName>
                                        </p:attrNameLst>
                                      </p:cBhvr>
                                      <p:to>
                                        <p:strVal val="visible"/>
                                      </p:to>
                                    </p:set>
                                    <p:animEffect transition="in" filter="fade">
                                      <p:cBhvr>
                                        <p:cTn id="143" dur="1000"/>
                                        <p:tgtEl>
                                          <p:spTgt spid="89"/>
                                        </p:tgtEl>
                                      </p:cBhvr>
                                    </p:animEffect>
                                    <p:anim calcmode="lin" valueType="num">
                                      <p:cBhvr>
                                        <p:cTn id="144" dur="1000" fill="hold"/>
                                        <p:tgtEl>
                                          <p:spTgt spid="89"/>
                                        </p:tgtEl>
                                        <p:attrNameLst>
                                          <p:attrName>ppt_x</p:attrName>
                                        </p:attrNameLst>
                                      </p:cBhvr>
                                      <p:tavLst>
                                        <p:tav tm="0">
                                          <p:val>
                                            <p:strVal val="#ppt_x"/>
                                          </p:val>
                                        </p:tav>
                                        <p:tav tm="100000">
                                          <p:val>
                                            <p:strVal val="#ppt_x"/>
                                          </p:val>
                                        </p:tav>
                                      </p:tavLst>
                                    </p:anim>
                                    <p:anim calcmode="lin" valueType="num">
                                      <p:cBhvr>
                                        <p:cTn id="145"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p:bldP spid="75" grpId="0" animBg="1"/>
      <p:bldP spid="76" grpId="0" animBg="1"/>
      <p:bldP spid="77" grpId="0" animBg="1"/>
      <p:bldP spid="78" grpId="0"/>
      <p:bldP spid="79" grpId="0"/>
      <p:bldP spid="80" grpId="0"/>
      <p:bldP spid="81" grpId="0" animBg="1"/>
      <p:bldP spid="82" grpId="0"/>
      <p:bldP spid="86" grpId="0"/>
      <p:bldP spid="87"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4"/>
          <p:cNvSpPr txBox="1">
            <a:spLocks noChangeArrowheads="1"/>
          </p:cNvSpPr>
          <p:nvPr/>
        </p:nvSpPr>
        <p:spPr bwMode="blackWhite">
          <a:xfrm>
            <a:off x="1159689" y="145880"/>
            <a:ext cx="5689600" cy="581025"/>
          </a:xfrm>
          <a:prstGeom prst="rect">
            <a:avLst/>
          </a:prstGeom>
          <a:noFill/>
          <a:ln w="9525">
            <a:noFill/>
            <a:miter lim="800000"/>
            <a:headEnd/>
            <a:tailEnd/>
          </a:ln>
        </p:spPr>
        <p:txBody>
          <a:bodyPr>
            <a:spAutoFit/>
          </a:bodyPr>
          <a:lstStyle/>
          <a:p>
            <a:pPr>
              <a:spcBef>
                <a:spcPct val="50000"/>
              </a:spcBef>
              <a:defRPr/>
            </a:pPr>
            <a:r>
              <a:rPr lang="zh-CN" altLang="en-US" sz="3200" b="1" i="0" dirty="0">
                <a:solidFill>
                  <a:srgbClr val="0033CC"/>
                </a:solidFill>
              </a:rPr>
              <a:t>太阳就是一个近似</a:t>
            </a:r>
            <a:r>
              <a:rPr lang="zh-CN" altLang="en-US" sz="3200" b="1" i="0" dirty="0">
                <a:solidFill>
                  <a:srgbClr val="0033CC"/>
                </a:solidFill>
                <a:effectLst>
                  <a:outerShdw blurRad="38100" dist="38100" dir="2700000" algn="tl">
                    <a:srgbClr val="FFFFFF"/>
                  </a:outerShdw>
                </a:effectLst>
                <a:latin typeface="宋体" pitchFamily="2" charset="-122"/>
              </a:rPr>
              <a:t>黑</a:t>
            </a:r>
            <a:r>
              <a:rPr lang="zh-CN" altLang="en-US" sz="3200" b="1" i="0" dirty="0">
                <a:solidFill>
                  <a:srgbClr val="0033CC"/>
                </a:solidFill>
              </a:rPr>
              <a:t>体。</a:t>
            </a:r>
            <a:endParaRPr lang="en-US" altLang="zh-CN" sz="3200" b="1" i="0" dirty="0">
              <a:solidFill>
                <a:srgbClr val="0033CC"/>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793" y="852386"/>
            <a:ext cx="2857500" cy="2305050"/>
          </a:xfrm>
          <a:prstGeom prst="rect">
            <a:avLst/>
          </a:prstGeom>
        </p:spPr>
      </p:pic>
      <p:graphicFrame>
        <p:nvGraphicFramePr>
          <p:cNvPr id="13" name="Object 8"/>
          <p:cNvGraphicFramePr>
            <a:graphicFrameLocks noChangeAspect="1"/>
          </p:cNvGraphicFramePr>
          <p:nvPr>
            <p:extLst>
              <p:ext uri="{D42A27DB-BD31-4B8C-83A1-F6EECF244321}">
                <p14:modId xmlns:p14="http://schemas.microsoft.com/office/powerpoint/2010/main" val="1021988878"/>
              </p:ext>
            </p:extLst>
          </p:nvPr>
        </p:nvGraphicFramePr>
        <p:xfrm>
          <a:off x="6959600" y="225426"/>
          <a:ext cx="2851150" cy="1331913"/>
        </p:xfrm>
        <a:graphic>
          <a:graphicData uri="http://schemas.openxmlformats.org/presentationml/2006/ole">
            <mc:AlternateContent xmlns:mc="http://schemas.openxmlformats.org/markup-compatibility/2006">
              <mc:Choice xmlns:v="urn:schemas-microsoft-com:vml" Requires="v">
                <p:oleObj spid="_x0000_s357725" name="公式" r:id="rId4" imgW="495000" imgH="228600" progId="Equation.3">
                  <p:embed/>
                </p:oleObj>
              </mc:Choice>
              <mc:Fallback>
                <p:oleObj name="公式" r:id="rId4" imgW="495000" imgH="228600" progId="Equation.3">
                  <p:embed/>
                  <p:pic>
                    <p:nvPicPr>
                      <p:cNvPr id="5" name="Object 8"/>
                      <p:cNvPicPr>
                        <a:picLocks noChangeAspect="1" noChangeArrowheads="1"/>
                      </p:cNvPicPr>
                      <p:nvPr/>
                    </p:nvPicPr>
                    <p:blipFill>
                      <a:blip r:embed="rId5"/>
                      <a:srcRect/>
                      <a:stretch>
                        <a:fillRect/>
                      </a:stretch>
                    </p:blipFill>
                    <p:spPr bwMode="blackWhite">
                      <a:xfrm>
                        <a:off x="6959600" y="225426"/>
                        <a:ext cx="2851150" cy="1331913"/>
                      </a:xfrm>
                      <a:prstGeom prst="rect">
                        <a:avLst/>
                      </a:prstGeom>
                      <a:noFill/>
                      <a:ln>
                        <a:noFill/>
                      </a:ln>
                      <a:effectLst/>
                      <a:extLst/>
                    </p:spPr>
                  </p:pic>
                </p:oleObj>
              </mc:Fallback>
            </mc:AlternateContent>
          </a:graphicData>
        </a:graphic>
      </p:graphicFrame>
      <p:pic>
        <p:nvPicPr>
          <p:cNvPr id="14" name="Picture 5" descr="未标题-7"/>
          <p:cNvPicPr>
            <a:picLocks noChangeAspect="1" noChangeArrowheads="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022228" y="4149080"/>
            <a:ext cx="40005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Object 6"/>
          <p:cNvGraphicFramePr>
            <a:graphicFrameLocks noChangeAspect="1"/>
          </p:cNvGraphicFramePr>
          <p:nvPr>
            <p:extLst>
              <p:ext uri="{D42A27DB-BD31-4B8C-83A1-F6EECF244321}">
                <p14:modId xmlns:p14="http://schemas.microsoft.com/office/powerpoint/2010/main" val="2119571618"/>
              </p:ext>
            </p:extLst>
          </p:nvPr>
        </p:nvGraphicFramePr>
        <p:xfrm>
          <a:off x="2533900" y="3744268"/>
          <a:ext cx="2623765" cy="531813"/>
        </p:xfrm>
        <a:graphic>
          <a:graphicData uri="http://schemas.openxmlformats.org/presentationml/2006/ole">
            <mc:AlternateContent xmlns:mc="http://schemas.openxmlformats.org/markup-compatibility/2006">
              <mc:Choice xmlns:v="urn:schemas-microsoft-com:vml" Requires="v">
                <p:oleObj spid="_x0000_s357726" name="公式" r:id="rId7" imgW="876240" imgH="228600" progId="Equation.3">
                  <p:embed/>
                </p:oleObj>
              </mc:Choice>
              <mc:Fallback>
                <p:oleObj name="公式" r:id="rId7" imgW="876240" imgH="228600" progId="Equation.3">
                  <p:embed/>
                  <p:pic>
                    <p:nvPicPr>
                      <p:cNvPr id="13314" name="Object 6"/>
                      <p:cNvPicPr>
                        <a:picLocks noChangeAspect="1" noChangeArrowheads="1"/>
                      </p:cNvPicPr>
                      <p:nvPr/>
                    </p:nvPicPr>
                    <p:blipFill>
                      <a:blip r:embed="rId8"/>
                      <a:srcRect/>
                      <a:stretch>
                        <a:fillRect/>
                      </a:stretch>
                    </p:blipFill>
                    <p:spPr bwMode="blackWhite">
                      <a:xfrm>
                        <a:off x="2533900" y="3744268"/>
                        <a:ext cx="2623765" cy="531813"/>
                      </a:xfrm>
                      <a:prstGeom prst="rect">
                        <a:avLst/>
                      </a:prstGeom>
                      <a:noFill/>
                      <a:ln>
                        <a:noFill/>
                      </a:ln>
                      <a:extLst/>
                    </p:spPr>
                  </p:pic>
                </p:oleObj>
              </mc:Fallback>
            </mc:AlternateContent>
          </a:graphicData>
        </a:graphic>
      </p:graphicFrame>
      <p:graphicFrame>
        <p:nvGraphicFramePr>
          <p:cNvPr id="16" name="Object 10"/>
          <p:cNvGraphicFramePr>
            <a:graphicFrameLocks noChangeAspect="1"/>
          </p:cNvGraphicFramePr>
          <p:nvPr>
            <p:extLst>
              <p:ext uri="{D42A27DB-BD31-4B8C-83A1-F6EECF244321}">
                <p14:modId xmlns:p14="http://schemas.microsoft.com/office/powerpoint/2010/main" val="3125158704"/>
              </p:ext>
            </p:extLst>
          </p:nvPr>
        </p:nvGraphicFramePr>
        <p:xfrm>
          <a:off x="5951984" y="2803588"/>
          <a:ext cx="3414712" cy="1022350"/>
        </p:xfrm>
        <a:graphic>
          <a:graphicData uri="http://schemas.openxmlformats.org/presentationml/2006/ole">
            <mc:AlternateContent xmlns:mc="http://schemas.openxmlformats.org/markup-compatibility/2006">
              <mc:Choice xmlns:v="urn:schemas-microsoft-com:vml" Requires="v">
                <p:oleObj spid="_x0000_s357727" name="公式" r:id="rId9" imgW="787320" imgH="228600" progId="Equation.3">
                  <p:embed/>
                </p:oleObj>
              </mc:Choice>
              <mc:Fallback>
                <p:oleObj name="公式" r:id="rId9" imgW="787320" imgH="228600" progId="Equation.3">
                  <p:embed/>
                  <p:pic>
                    <p:nvPicPr>
                      <p:cNvPr id="6" name="Object 10"/>
                      <p:cNvPicPr>
                        <a:picLocks noChangeAspect="1" noChangeArrowheads="1"/>
                      </p:cNvPicPr>
                      <p:nvPr/>
                    </p:nvPicPr>
                    <p:blipFill>
                      <a:blip r:embed="rId10"/>
                      <a:srcRect/>
                      <a:stretch>
                        <a:fillRect/>
                      </a:stretch>
                    </p:blipFill>
                    <p:spPr bwMode="blackWhite">
                      <a:xfrm>
                        <a:off x="5951984" y="2803588"/>
                        <a:ext cx="3414712" cy="1022350"/>
                      </a:xfrm>
                      <a:prstGeom prst="rect">
                        <a:avLst/>
                      </a:prstGeom>
                      <a:noFill/>
                      <a:ln>
                        <a:noFill/>
                      </a:ln>
                      <a:extLst/>
                    </p:spPr>
                  </p:pic>
                </p:oleObj>
              </mc:Fallback>
            </mc:AlternateContent>
          </a:graphicData>
        </a:graphic>
      </p:graphicFrame>
      <p:sp>
        <p:nvSpPr>
          <p:cNvPr id="17" name="Text Box 13"/>
          <p:cNvSpPr txBox="1">
            <a:spLocks noChangeArrowheads="1"/>
          </p:cNvSpPr>
          <p:nvPr/>
        </p:nvSpPr>
        <p:spPr bwMode="blackWhite">
          <a:xfrm>
            <a:off x="5540380" y="1741986"/>
            <a:ext cx="550919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800" b="1" i="0" dirty="0">
                <a:solidFill>
                  <a:srgbClr val="9900FF"/>
                </a:solidFill>
              </a:rPr>
              <a:t>由维恩公式，知太阳的表面温度为</a:t>
            </a:r>
            <a:r>
              <a:rPr lang="en-US" altLang="zh-CN" sz="2800" b="1" i="0" dirty="0">
                <a:solidFill>
                  <a:srgbClr val="9900FF"/>
                </a:solidFill>
              </a:rPr>
              <a:t>5500</a:t>
            </a:r>
            <a:r>
              <a:rPr lang="zh-CN" altLang="en-US" sz="2800" b="1" i="0" dirty="0">
                <a:solidFill>
                  <a:srgbClr val="9900FF"/>
                </a:solidFill>
              </a:rPr>
              <a:t>度左右。</a:t>
            </a:r>
            <a:endParaRPr lang="en-US" altLang="zh-CN" sz="2800" b="1" i="0" dirty="0">
              <a:solidFill>
                <a:srgbClr val="9900FF"/>
              </a:solidFill>
            </a:endParaRPr>
          </a:p>
        </p:txBody>
      </p:sp>
      <p:sp>
        <p:nvSpPr>
          <p:cNvPr id="18" name="Text Box 16"/>
          <p:cNvSpPr txBox="1">
            <a:spLocks noChangeArrowheads="1"/>
          </p:cNvSpPr>
          <p:nvPr/>
        </p:nvSpPr>
        <p:spPr bwMode="blackWhite">
          <a:xfrm>
            <a:off x="7104112" y="4340374"/>
            <a:ext cx="3563938"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i="0" dirty="0">
                <a:solidFill>
                  <a:srgbClr val="008000"/>
                </a:solidFill>
              </a:rPr>
              <a:t>太阳每秒向外辐射的总能量：</a:t>
            </a:r>
            <a:r>
              <a:rPr lang="en-US" altLang="zh-CN" sz="2800" b="1" i="0" dirty="0">
                <a:solidFill>
                  <a:schemeClr val="accent2"/>
                </a:solidFill>
              </a:rPr>
              <a:t>10</a:t>
            </a:r>
            <a:r>
              <a:rPr lang="en-US" altLang="zh-CN" sz="2800" b="1" i="0" baseline="30000" dirty="0">
                <a:solidFill>
                  <a:schemeClr val="accent2"/>
                </a:solidFill>
              </a:rPr>
              <a:t>26</a:t>
            </a:r>
            <a:r>
              <a:rPr lang="zh-CN" altLang="en-US" sz="2800" b="1" i="0" dirty="0">
                <a:solidFill>
                  <a:schemeClr val="accent2"/>
                </a:solidFill>
              </a:rPr>
              <a:t>焦耳。</a:t>
            </a:r>
            <a:endParaRPr lang="en-US" altLang="zh-CN" sz="2800" b="1" i="0" dirty="0">
              <a:solidFill>
                <a:schemeClr val="accent2"/>
              </a:solidFill>
            </a:endParaRPr>
          </a:p>
          <a:p>
            <a:pPr eaLnBrk="1" hangingPunct="1">
              <a:spcBef>
                <a:spcPct val="50000"/>
              </a:spcBef>
            </a:pPr>
            <a:r>
              <a:rPr lang="zh-CN" altLang="en-US" sz="2800" b="1" i="0" dirty="0">
                <a:solidFill>
                  <a:srgbClr val="3E0000"/>
                </a:solidFill>
              </a:rPr>
              <a:t>地球每秒能接收到的能量：</a:t>
            </a:r>
            <a:r>
              <a:rPr lang="en-US" altLang="zh-CN" sz="2800" b="1" i="0" dirty="0">
                <a:solidFill>
                  <a:schemeClr val="accent2"/>
                </a:solidFill>
              </a:rPr>
              <a:t>10</a:t>
            </a:r>
            <a:r>
              <a:rPr lang="en-US" altLang="zh-CN" sz="2800" b="1" i="0" baseline="30000" dirty="0">
                <a:solidFill>
                  <a:schemeClr val="accent2"/>
                </a:solidFill>
              </a:rPr>
              <a:t>17</a:t>
            </a:r>
            <a:r>
              <a:rPr lang="zh-CN" altLang="en-US" sz="2800" b="1" i="0" dirty="0">
                <a:solidFill>
                  <a:schemeClr val="accent2"/>
                </a:solidFill>
              </a:rPr>
              <a:t>焦耳。</a:t>
            </a:r>
            <a:endParaRPr lang="en-US" altLang="zh-CN" sz="2800" b="1" i="0" dirty="0">
              <a:solidFill>
                <a:schemeClr val="accent2"/>
              </a:solidFill>
            </a:endParaRPr>
          </a:p>
        </p:txBody>
      </p:sp>
      <p:sp>
        <p:nvSpPr>
          <p:cNvPr id="19" name="Line 17"/>
          <p:cNvSpPr>
            <a:spLocks noChangeShapeType="1"/>
          </p:cNvSpPr>
          <p:nvPr/>
        </p:nvSpPr>
        <p:spPr bwMode="blackWhite">
          <a:xfrm>
            <a:off x="3284787" y="4160193"/>
            <a:ext cx="0" cy="360363"/>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circle(in)">
                                      <p:cBhvr>
                                        <p:cTn id="19" dur="20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randombar(horizontal)">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000"/>
                                        <p:tgtEl>
                                          <p:spTgt spid="18"/>
                                        </p:tgtEl>
                                      </p:cBhvr>
                                    </p:animEffect>
                                    <p:anim calcmode="lin" valueType="num">
                                      <p:cBhvr>
                                        <p:cTn id="52" dur="1000" fill="hold"/>
                                        <p:tgtEl>
                                          <p:spTgt spid="18"/>
                                        </p:tgtEl>
                                        <p:attrNameLst>
                                          <p:attrName>ppt_x</p:attrName>
                                        </p:attrNameLst>
                                      </p:cBhvr>
                                      <p:tavLst>
                                        <p:tav tm="0">
                                          <p:val>
                                            <p:strVal val="#ppt_x"/>
                                          </p:val>
                                        </p:tav>
                                        <p:tav tm="100000">
                                          <p:val>
                                            <p:strVal val="#ppt_x"/>
                                          </p:val>
                                        </p:tav>
                                      </p:tavLst>
                                    </p:anim>
                                    <p:anim calcmode="lin" valueType="num">
                                      <p:cBhvr>
                                        <p:cTn id="5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8" grpId="0"/>
      <p:bldP spid="19"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4" descr="未标题-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3" y="2781301"/>
            <a:ext cx="3594100"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5"/>
          <p:cNvSpPr txBox="1">
            <a:spLocks noChangeArrowheads="1"/>
          </p:cNvSpPr>
          <p:nvPr/>
        </p:nvSpPr>
        <p:spPr bwMode="auto">
          <a:xfrm>
            <a:off x="1774825" y="836614"/>
            <a:ext cx="5689600" cy="579437"/>
          </a:xfrm>
          <a:prstGeom prst="rect">
            <a:avLst/>
          </a:prstGeom>
          <a:noFill/>
          <a:ln w="9525">
            <a:noFill/>
            <a:miter lim="800000"/>
            <a:headEnd/>
            <a:tailEnd/>
          </a:ln>
        </p:spPr>
        <p:txBody>
          <a:bodyPr>
            <a:spAutoFit/>
          </a:bodyPr>
          <a:lstStyle/>
          <a:p>
            <a:pPr>
              <a:spcBef>
                <a:spcPct val="50000"/>
              </a:spcBef>
              <a:defRPr/>
            </a:pPr>
            <a:r>
              <a:rPr lang="zh-CN" altLang="en-US" sz="3200" b="1" i="0" dirty="0">
                <a:solidFill>
                  <a:srgbClr val="9900CC"/>
                </a:solidFill>
              </a:rPr>
              <a:t>宇宙也是一个</a:t>
            </a:r>
            <a:r>
              <a:rPr lang="zh-CN" altLang="en-US" sz="3200" b="1" i="0" dirty="0">
                <a:solidFill>
                  <a:srgbClr val="9900CC"/>
                </a:solidFill>
                <a:effectLst>
                  <a:outerShdw blurRad="38100" dist="38100" dir="2700000" algn="tl">
                    <a:srgbClr val="FFFFFF"/>
                  </a:outerShdw>
                </a:effectLst>
                <a:latin typeface="宋体" pitchFamily="2" charset="-122"/>
              </a:rPr>
              <a:t>黑</a:t>
            </a:r>
            <a:r>
              <a:rPr lang="zh-CN" altLang="en-US" sz="3200" b="1" i="0" dirty="0">
                <a:solidFill>
                  <a:srgbClr val="9900CC"/>
                </a:solidFill>
              </a:rPr>
              <a:t>体。</a:t>
            </a:r>
            <a:endParaRPr lang="en-US" altLang="zh-CN" sz="3200" b="1" i="0" dirty="0">
              <a:solidFill>
                <a:srgbClr val="9900CC"/>
              </a:solidFill>
            </a:endParaRPr>
          </a:p>
        </p:txBody>
      </p:sp>
      <p:sp>
        <p:nvSpPr>
          <p:cNvPr id="5" name="Text Box 9"/>
          <p:cNvSpPr txBox="1">
            <a:spLocks noChangeArrowheads="1"/>
          </p:cNvSpPr>
          <p:nvPr/>
        </p:nvSpPr>
        <p:spPr bwMode="auto">
          <a:xfrm>
            <a:off x="1774825" y="1844676"/>
            <a:ext cx="5759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i="0"/>
              <a:t>温度为</a:t>
            </a:r>
            <a:r>
              <a:rPr lang="en-US" altLang="zh-CN" sz="2800" b="1" i="0">
                <a:solidFill>
                  <a:srgbClr val="FF0000"/>
                </a:solidFill>
              </a:rPr>
              <a:t>2.73K</a:t>
            </a:r>
            <a:r>
              <a:rPr lang="zh-CN" altLang="en-US" sz="2800" b="1" i="0"/>
              <a:t>的宇宙热辐射谱。</a:t>
            </a:r>
          </a:p>
        </p:txBody>
      </p:sp>
      <p:sp>
        <p:nvSpPr>
          <p:cNvPr id="6" name="Line 10"/>
          <p:cNvSpPr>
            <a:spLocks noChangeShapeType="1"/>
          </p:cNvSpPr>
          <p:nvPr/>
        </p:nvSpPr>
        <p:spPr bwMode="auto">
          <a:xfrm flipH="1" flipV="1">
            <a:off x="3575050" y="3141664"/>
            <a:ext cx="0" cy="2808287"/>
          </a:xfrm>
          <a:prstGeom prst="line">
            <a:avLst/>
          </a:prstGeom>
          <a:noFill/>
          <a:ln w="28575">
            <a:solidFill>
              <a:srgbClr val="FF66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11"/>
          <p:cNvSpPr txBox="1">
            <a:spLocks noChangeArrowheads="1"/>
          </p:cNvSpPr>
          <p:nvPr/>
        </p:nvSpPr>
        <p:spPr bwMode="auto">
          <a:xfrm>
            <a:off x="2566988" y="5805488"/>
            <a:ext cx="40322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i="0">
                <a:solidFill>
                  <a:srgbClr val="008000"/>
                </a:solidFill>
              </a:rPr>
              <a:t>对应的峰值波长是</a:t>
            </a:r>
            <a:r>
              <a:rPr lang="en-US" altLang="zh-CN" sz="3200" b="1" i="0">
                <a:solidFill>
                  <a:srgbClr val="008000"/>
                </a:solidFill>
              </a:rPr>
              <a:t>1.67</a:t>
            </a:r>
            <a:r>
              <a:rPr lang="zh-CN" altLang="en-US" sz="3200" b="1" i="0">
                <a:solidFill>
                  <a:srgbClr val="008000"/>
                </a:solidFill>
              </a:rPr>
              <a:t>毫米 </a:t>
            </a:r>
            <a:endParaRPr lang="en-US" altLang="zh-CN" sz="3200" b="1" i="0">
              <a:solidFill>
                <a:srgbClr val="008000"/>
              </a:solidFill>
            </a:endParaRPr>
          </a:p>
        </p:txBody>
      </p:sp>
      <p:pic>
        <p:nvPicPr>
          <p:cNvPr id="8" name="Picture 12" descr="CBR1Fig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2112" y="1396912"/>
            <a:ext cx="3708400"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3"/>
          <p:cNvSpPr txBox="1">
            <a:spLocks noChangeArrowheads="1"/>
          </p:cNvSpPr>
          <p:nvPr/>
        </p:nvSpPr>
        <p:spPr bwMode="auto">
          <a:xfrm>
            <a:off x="6491288" y="4357688"/>
            <a:ext cx="4176712"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800" b="1" i="0"/>
              <a:t>宇宙间充满了 </a:t>
            </a:r>
            <a:r>
              <a:rPr lang="zh-CN" altLang="en-US" sz="2800" b="1" i="0">
                <a:solidFill>
                  <a:srgbClr val="FF0000"/>
                </a:solidFill>
                <a:sym typeface="Symbol" panose="05050102010706020507" pitchFamily="18" charset="2"/>
              </a:rPr>
              <a:t></a:t>
            </a:r>
            <a:r>
              <a:rPr lang="en-US" altLang="zh-CN" sz="2800" b="1" i="0" baseline="-25000">
                <a:solidFill>
                  <a:srgbClr val="FF0000"/>
                </a:solidFill>
              </a:rPr>
              <a:t>m</a:t>
            </a:r>
            <a:r>
              <a:rPr lang="zh-CN" altLang="en-US" sz="2800" b="1" i="0">
                <a:solidFill>
                  <a:srgbClr val="FF0000"/>
                </a:solidFill>
              </a:rPr>
              <a:t>在</a:t>
            </a:r>
            <a:r>
              <a:rPr lang="en-US" altLang="zh-CN" sz="2800" b="1" i="0">
                <a:solidFill>
                  <a:srgbClr val="FF0000"/>
                </a:solidFill>
              </a:rPr>
              <a:t>1</a:t>
            </a:r>
            <a:r>
              <a:rPr lang="zh-CN" altLang="en-US" sz="2800" b="1" i="0">
                <a:solidFill>
                  <a:srgbClr val="FF0000"/>
                </a:solidFill>
              </a:rPr>
              <a:t>毫米</a:t>
            </a:r>
            <a:r>
              <a:rPr lang="zh-CN" altLang="en-US" sz="2800" b="1" i="0"/>
              <a:t>附近的</a:t>
            </a:r>
            <a:r>
              <a:rPr lang="zh-CN" altLang="en-US" sz="2800" b="1" i="0">
                <a:solidFill>
                  <a:srgbClr val="FF0000"/>
                </a:solidFill>
              </a:rPr>
              <a:t>微波背景辐射</a:t>
            </a:r>
            <a:r>
              <a:rPr lang="zh-CN" altLang="en-US" sz="2800" b="1" i="0"/>
              <a:t>，这已经被实验证实，成为宇宙大爆炸起源的最可信证据。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4" descr="Cosmo5Problem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2575" y="3557589"/>
            <a:ext cx="2884488" cy="1443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 name="Picture 5" descr="20090624114308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575" y="244475"/>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6"/>
          <p:cNvSpPr txBox="1">
            <a:spLocks noChangeArrowheads="1"/>
          </p:cNvSpPr>
          <p:nvPr/>
        </p:nvSpPr>
        <p:spPr bwMode="auto">
          <a:xfrm>
            <a:off x="6488114" y="5357814"/>
            <a:ext cx="36734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0">
                <a:ea typeface="楷体_GB2312" pitchFamily="49" charset="-122"/>
              </a:rPr>
              <a:t>WMAP</a:t>
            </a:r>
            <a:r>
              <a:rPr lang="zh-CN" altLang="en-US" b="1" i="0">
                <a:ea typeface="楷体_GB2312" pitchFamily="49" charset="-122"/>
              </a:rPr>
              <a:t>探测到的宇宙微波背景辐射。</a:t>
            </a:r>
          </a:p>
        </p:txBody>
      </p:sp>
      <p:pic>
        <p:nvPicPr>
          <p:cNvPr id="38917" name="Picture 7" descr="COB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5864" y="317500"/>
            <a:ext cx="2251075"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8" descr="cmb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11400" y="3629026"/>
            <a:ext cx="2736850" cy="13620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8919" name="Text Box 11"/>
          <p:cNvSpPr txBox="1">
            <a:spLocks noChangeArrowheads="1"/>
          </p:cNvSpPr>
          <p:nvPr/>
        </p:nvSpPr>
        <p:spPr bwMode="auto">
          <a:xfrm>
            <a:off x="2024063" y="5357814"/>
            <a:ext cx="36004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0">
                <a:ea typeface="楷体_GB2312" pitchFamily="49" charset="-122"/>
              </a:rPr>
              <a:t>COBE</a:t>
            </a:r>
            <a:r>
              <a:rPr lang="zh-CN" altLang="en-US" b="1" i="0">
                <a:latin typeface="楷体_GB2312" pitchFamily="49" charset="-122"/>
                <a:ea typeface="楷体_GB2312" pitchFamily="49" charset="-122"/>
              </a:rPr>
              <a:t>探测到的宇宙微波背景辐射。</a:t>
            </a:r>
            <a:endParaRPr lang="en-US" altLang="zh-CN" b="1" i="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427071" y="911242"/>
            <a:ext cx="7560840" cy="2246769"/>
          </a:xfrm>
          <a:prstGeom prst="rect">
            <a:avLst/>
          </a:prstGeom>
        </p:spPr>
        <p:txBody>
          <a:bodyPr wrap="square">
            <a:spAutoFit/>
          </a:bodyPr>
          <a:lstStyle/>
          <a:p>
            <a:r>
              <a:rPr lang="en-US" altLang="zh-CN" sz="2800" b="1" i="0" dirty="0">
                <a:solidFill>
                  <a:srgbClr val="9900CC"/>
                </a:solidFill>
              </a:rPr>
              <a:t> </a:t>
            </a:r>
            <a:r>
              <a:rPr lang="zh-CN" altLang="en-US" sz="2800" b="1" i="0" dirty="0">
                <a:solidFill>
                  <a:srgbClr val="9900CC"/>
                </a:solidFill>
              </a:rPr>
              <a:t>测量星球表面温度的方法之一，是把星球看作绝对黑体而测定其最大单色辐出度的波长</a:t>
            </a:r>
            <a:r>
              <a:rPr lang="en-US" altLang="zh-CN" sz="2800" b="1" dirty="0">
                <a:solidFill>
                  <a:srgbClr val="FF0000"/>
                </a:solidFill>
                <a:sym typeface="Symbol" panose="05050102010706020507" pitchFamily="18" charset="2"/>
              </a:rPr>
              <a:t></a:t>
            </a:r>
            <a:r>
              <a:rPr lang="en-US" altLang="zh-CN" sz="2800" b="1" baseline="-25000" dirty="0">
                <a:solidFill>
                  <a:srgbClr val="FF0000"/>
                </a:solidFill>
              </a:rPr>
              <a:t>m</a:t>
            </a:r>
            <a:r>
              <a:rPr lang="zh-CN" altLang="en-US" sz="2800" b="1" i="0" dirty="0"/>
              <a:t>，</a:t>
            </a:r>
            <a:r>
              <a:rPr lang="zh-CN" altLang="en-US" sz="2800" b="1" i="0" dirty="0">
                <a:solidFill>
                  <a:srgbClr val="009900"/>
                </a:solidFill>
              </a:rPr>
              <a:t>现测得太阳的</a:t>
            </a:r>
            <a:r>
              <a:rPr lang="en-US" altLang="zh-CN" sz="2800" b="1" dirty="0">
                <a:solidFill>
                  <a:srgbClr val="FF0000"/>
                </a:solidFill>
                <a:sym typeface="Symbol" panose="05050102010706020507" pitchFamily="18" charset="2"/>
              </a:rPr>
              <a:t></a:t>
            </a:r>
            <a:r>
              <a:rPr lang="en-US" altLang="zh-CN" sz="2800" b="1" baseline="-25000" dirty="0">
                <a:solidFill>
                  <a:srgbClr val="FF0000"/>
                </a:solidFill>
              </a:rPr>
              <a:t>m</a:t>
            </a:r>
            <a:r>
              <a:rPr lang="en-US" altLang="zh-CN" sz="2800" b="1" i="0" baseline="-25000" dirty="0">
                <a:solidFill>
                  <a:srgbClr val="FF0000"/>
                </a:solidFill>
              </a:rPr>
              <a:t>1</a:t>
            </a:r>
            <a:r>
              <a:rPr lang="en-US" altLang="zh-CN" sz="2800" b="1" i="0" dirty="0">
                <a:solidFill>
                  <a:srgbClr val="FF0000"/>
                </a:solidFill>
              </a:rPr>
              <a:t>= 0.55 </a:t>
            </a:r>
            <a:r>
              <a:rPr lang="en-US" altLang="zh-CN" sz="2800" b="1" dirty="0">
                <a:solidFill>
                  <a:srgbClr val="FF0000"/>
                </a:solidFill>
                <a:sym typeface="Symbol" panose="05050102010706020507" pitchFamily="18" charset="2"/>
              </a:rPr>
              <a:t></a:t>
            </a:r>
            <a:r>
              <a:rPr lang="en-US" altLang="zh-CN" sz="2800" b="1" i="0" dirty="0">
                <a:solidFill>
                  <a:srgbClr val="FF0000"/>
                </a:solidFill>
              </a:rPr>
              <a:t>m</a:t>
            </a:r>
            <a:r>
              <a:rPr lang="zh-CN" altLang="en-US" sz="2800" b="1" i="0" dirty="0">
                <a:solidFill>
                  <a:srgbClr val="9900CC"/>
                </a:solidFill>
              </a:rPr>
              <a:t>，</a:t>
            </a:r>
            <a:r>
              <a:rPr lang="zh-CN" altLang="en-US" sz="2800" b="1" i="0" dirty="0">
                <a:solidFill>
                  <a:srgbClr val="0000FF"/>
                </a:solidFill>
              </a:rPr>
              <a:t>北极星的</a:t>
            </a:r>
            <a:r>
              <a:rPr lang="en-US" altLang="zh-CN" sz="2800" b="1" dirty="0">
                <a:solidFill>
                  <a:srgbClr val="FF0000"/>
                </a:solidFill>
                <a:sym typeface="Symbol" panose="05050102010706020507" pitchFamily="18" charset="2"/>
              </a:rPr>
              <a:t></a:t>
            </a:r>
            <a:r>
              <a:rPr lang="en-US" altLang="zh-CN" sz="2800" b="1" baseline="-25000" dirty="0">
                <a:solidFill>
                  <a:srgbClr val="FF0000"/>
                </a:solidFill>
              </a:rPr>
              <a:t>m</a:t>
            </a:r>
            <a:r>
              <a:rPr lang="en-US" altLang="zh-CN" sz="2800" b="1" i="0" baseline="-25000" dirty="0">
                <a:solidFill>
                  <a:srgbClr val="FF0000"/>
                </a:solidFill>
              </a:rPr>
              <a:t>2 </a:t>
            </a:r>
            <a:r>
              <a:rPr lang="en-US" altLang="zh-CN" sz="2800" b="1" i="0" dirty="0">
                <a:solidFill>
                  <a:srgbClr val="FF0000"/>
                </a:solidFill>
              </a:rPr>
              <a:t>= 0.35 </a:t>
            </a:r>
            <a:r>
              <a:rPr lang="en-US" altLang="zh-CN" sz="2800" b="1" dirty="0">
                <a:solidFill>
                  <a:srgbClr val="FF0000"/>
                </a:solidFill>
                <a:sym typeface="Symbol" panose="05050102010706020507" pitchFamily="18" charset="2"/>
              </a:rPr>
              <a:t> </a:t>
            </a:r>
            <a:r>
              <a:rPr lang="en-US" altLang="zh-CN" sz="2800" b="1" i="0" dirty="0">
                <a:solidFill>
                  <a:srgbClr val="FF0000"/>
                </a:solidFill>
              </a:rPr>
              <a:t>m</a:t>
            </a:r>
            <a:r>
              <a:rPr lang="zh-CN" altLang="en-US" sz="2800" b="1" i="0" dirty="0">
                <a:solidFill>
                  <a:srgbClr val="009900"/>
                </a:solidFill>
              </a:rPr>
              <a:t>，</a:t>
            </a:r>
            <a:r>
              <a:rPr lang="zh-CN" altLang="en-US" sz="2800" b="1" i="0" dirty="0">
                <a:solidFill>
                  <a:srgbClr val="0000FF"/>
                </a:solidFill>
              </a:rPr>
              <a:t>则太阳表面温度</a:t>
            </a:r>
            <a:r>
              <a:rPr lang="en-US" altLang="zh-CN" sz="2800" b="1" dirty="0">
                <a:solidFill>
                  <a:srgbClr val="FF0000"/>
                </a:solidFill>
              </a:rPr>
              <a:t>T</a:t>
            </a:r>
            <a:r>
              <a:rPr lang="en-US" altLang="zh-CN" sz="2800" b="1" i="0" baseline="-25000" dirty="0">
                <a:solidFill>
                  <a:srgbClr val="FF0000"/>
                </a:solidFill>
              </a:rPr>
              <a:t>1</a:t>
            </a:r>
            <a:r>
              <a:rPr lang="en-US" altLang="zh-CN" sz="2800" baseline="-25000" dirty="0">
                <a:solidFill>
                  <a:srgbClr val="FF0000"/>
                </a:solidFill>
              </a:rPr>
              <a:t> </a:t>
            </a:r>
            <a:r>
              <a:rPr lang="zh-CN" altLang="en-US" sz="2800" b="1" i="0" dirty="0">
                <a:solidFill>
                  <a:srgbClr val="0000FF"/>
                </a:solidFill>
              </a:rPr>
              <a:t>与北极星表面温度</a:t>
            </a:r>
            <a:r>
              <a:rPr lang="en-US" altLang="zh-CN" sz="2800" b="1" dirty="0">
                <a:solidFill>
                  <a:srgbClr val="FF0000"/>
                </a:solidFill>
              </a:rPr>
              <a:t>T</a:t>
            </a:r>
            <a:r>
              <a:rPr lang="en-US" altLang="zh-CN" sz="2800" b="1" i="0" baseline="-25000" dirty="0">
                <a:solidFill>
                  <a:srgbClr val="FF0000"/>
                </a:solidFill>
              </a:rPr>
              <a:t>2</a:t>
            </a:r>
            <a:r>
              <a:rPr lang="en-US" altLang="zh-CN" sz="2800" b="1" i="0" baseline="-25000" dirty="0">
                <a:solidFill>
                  <a:srgbClr val="0000FF"/>
                </a:solidFill>
              </a:rPr>
              <a:t> </a:t>
            </a:r>
            <a:r>
              <a:rPr lang="zh-CN" altLang="en-US" sz="2800" b="1" i="0" dirty="0">
                <a:solidFill>
                  <a:srgbClr val="0000FF"/>
                </a:solidFill>
              </a:rPr>
              <a:t>之比</a:t>
            </a:r>
            <a:r>
              <a:rPr lang="en-US" altLang="zh-CN" sz="2800" b="1" dirty="0">
                <a:solidFill>
                  <a:srgbClr val="FF0000"/>
                </a:solidFill>
              </a:rPr>
              <a:t>T</a:t>
            </a:r>
            <a:r>
              <a:rPr lang="en-US" altLang="zh-CN" sz="2800" b="1" i="0" baseline="-25000" dirty="0">
                <a:solidFill>
                  <a:srgbClr val="FF0000"/>
                </a:solidFill>
              </a:rPr>
              <a:t>1 </a:t>
            </a:r>
            <a:r>
              <a:rPr lang="en-US" altLang="zh-CN" sz="2800" b="1" i="0" dirty="0">
                <a:solidFill>
                  <a:srgbClr val="FF0000"/>
                </a:solidFill>
              </a:rPr>
              <a:t>/</a:t>
            </a:r>
            <a:r>
              <a:rPr lang="en-US" altLang="zh-CN" sz="2800" b="1" dirty="0">
                <a:solidFill>
                  <a:srgbClr val="FF0000"/>
                </a:solidFill>
              </a:rPr>
              <a:t>T</a:t>
            </a:r>
            <a:r>
              <a:rPr lang="en-US" altLang="zh-CN" sz="2800" b="1" i="0" baseline="-25000" dirty="0">
                <a:solidFill>
                  <a:srgbClr val="FF0000"/>
                </a:solidFill>
              </a:rPr>
              <a:t>2 </a:t>
            </a:r>
            <a:r>
              <a:rPr lang="en-US" altLang="zh-CN" sz="2800" b="1" i="0" dirty="0">
                <a:solidFill>
                  <a:srgbClr val="0000FF"/>
                </a:solidFill>
              </a:rPr>
              <a:t>=</a:t>
            </a:r>
            <a:r>
              <a:rPr lang="en-US" altLang="zh-CN" sz="2800" b="1" i="0" dirty="0">
                <a:solidFill>
                  <a:srgbClr val="9900CC"/>
                </a:solidFill>
              </a:rPr>
              <a:t> </a:t>
            </a:r>
            <a:r>
              <a:rPr lang="en-US" altLang="zh-CN" sz="2800" b="1" i="0" dirty="0">
                <a:solidFill>
                  <a:srgbClr val="009900"/>
                </a:solidFill>
              </a:rPr>
              <a:t>______</a:t>
            </a:r>
            <a:r>
              <a:rPr lang="zh-CN" altLang="en-US" sz="2800" b="1" i="0" dirty="0">
                <a:solidFill>
                  <a:srgbClr val="009900"/>
                </a:solidFill>
              </a:rPr>
              <a:t>。</a:t>
            </a:r>
          </a:p>
        </p:txBody>
      </p:sp>
      <p:sp>
        <p:nvSpPr>
          <p:cNvPr id="18" name="矩形 17"/>
          <p:cNvSpPr/>
          <p:nvPr/>
        </p:nvSpPr>
        <p:spPr>
          <a:xfrm>
            <a:off x="4252012" y="2545829"/>
            <a:ext cx="777008" cy="492443"/>
          </a:xfrm>
          <a:prstGeom prst="rect">
            <a:avLst/>
          </a:prstGeom>
        </p:spPr>
        <p:txBody>
          <a:bodyPr wrap="none">
            <a:spAutoFit/>
          </a:bodyPr>
          <a:lstStyle/>
          <a:p>
            <a:r>
              <a:rPr lang="en-US" altLang="zh-CN" b="1" i="0" dirty="0">
                <a:solidFill>
                  <a:srgbClr val="FF0000"/>
                </a:solidFill>
              </a:rPr>
              <a:t>7:11</a:t>
            </a:r>
            <a:endParaRPr lang="zh-CN" altLang="en-US" dirty="0">
              <a:solidFill>
                <a:srgbClr val="FF0000"/>
              </a:solidFill>
            </a:endParaRPr>
          </a:p>
        </p:txBody>
      </p:sp>
      <p:sp>
        <p:nvSpPr>
          <p:cNvPr id="19" name="矩形 18"/>
          <p:cNvSpPr/>
          <p:nvPr/>
        </p:nvSpPr>
        <p:spPr>
          <a:xfrm>
            <a:off x="3262486" y="3251571"/>
            <a:ext cx="2348720" cy="523220"/>
          </a:xfrm>
          <a:prstGeom prst="rect">
            <a:avLst/>
          </a:prstGeom>
        </p:spPr>
        <p:txBody>
          <a:bodyPr wrap="none">
            <a:spAutoFit/>
          </a:bodyPr>
          <a:lstStyle/>
          <a:p>
            <a:r>
              <a:rPr lang="zh-CN" altLang="en-US" sz="2800" b="1" i="0" dirty="0">
                <a:solidFill>
                  <a:srgbClr val="FF00FF"/>
                </a:solidFill>
                <a:ea typeface="楷体_GB2312" pitchFamily="49" charset="-122"/>
                <a:sym typeface="Symbol" panose="05050102010706020507" pitchFamily="18" charset="2"/>
              </a:rPr>
              <a:t>维恩位移定律</a:t>
            </a:r>
            <a:endParaRPr lang="zh-CN" altLang="en-US" sz="2800" dirty="0">
              <a:solidFill>
                <a:srgbClr val="FF00FF"/>
              </a:solidFill>
            </a:endParaRPr>
          </a:p>
        </p:txBody>
      </p:sp>
      <p:graphicFrame>
        <p:nvGraphicFramePr>
          <p:cNvPr id="20" name="Object 10"/>
          <p:cNvGraphicFramePr>
            <a:graphicFrameLocks noChangeAspect="1"/>
          </p:cNvGraphicFramePr>
          <p:nvPr>
            <p:extLst>
              <p:ext uri="{D42A27DB-BD31-4B8C-83A1-F6EECF244321}">
                <p14:modId xmlns:p14="http://schemas.microsoft.com/office/powerpoint/2010/main" val="951301345"/>
              </p:ext>
            </p:extLst>
          </p:nvPr>
        </p:nvGraphicFramePr>
        <p:xfrm>
          <a:off x="6139844" y="3140968"/>
          <a:ext cx="1816869" cy="765521"/>
        </p:xfrm>
        <a:graphic>
          <a:graphicData uri="http://schemas.openxmlformats.org/presentationml/2006/ole">
            <mc:AlternateContent xmlns:mc="http://schemas.openxmlformats.org/markup-compatibility/2006">
              <mc:Choice xmlns:v="urn:schemas-microsoft-com:vml" Requires="v">
                <p:oleObj spid="_x0000_s258489" name="公式" r:id="rId3" imgW="457280" imgH="142795" progId="Equation.3">
                  <p:embed/>
                </p:oleObj>
              </mc:Choice>
              <mc:Fallback>
                <p:oleObj name="公式" r:id="rId3" imgW="457280" imgH="1427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9844" y="3140968"/>
                        <a:ext cx="1816869" cy="765521"/>
                      </a:xfrm>
                      <a:prstGeom prst="rect">
                        <a:avLst/>
                      </a:prstGeom>
                      <a:solidFill>
                        <a:srgbClr val="FFFF00"/>
                      </a:solidFill>
                      <a:ln>
                        <a:noFill/>
                      </a:ln>
                      <a:effectLst/>
                      <a:extLst/>
                    </p:spPr>
                  </p:pic>
                </p:oleObj>
              </mc:Fallback>
            </mc:AlternateContent>
          </a:graphicData>
        </a:graphic>
      </p:graphicFrame>
      <p:pic>
        <p:nvPicPr>
          <p:cNvPr id="21" name="Picture 24" descr="4C70BBA977B88F3DF7393CB7443DAF2A"/>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8214697" y="2047202"/>
            <a:ext cx="1555973" cy="166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60"/>
          <p:cNvSpPr>
            <a:spLocks noChangeArrowheads="1"/>
          </p:cNvSpPr>
          <p:nvPr/>
        </p:nvSpPr>
        <p:spPr bwMode="auto">
          <a:xfrm>
            <a:off x="5215726" y="67114"/>
            <a:ext cx="1832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b="1" i="0" dirty="0">
                <a:solidFill>
                  <a:srgbClr val="FF0000"/>
                </a:solidFill>
                <a:latin typeface="宋体" panose="02010600030101010101" pitchFamily="2" charset="-122"/>
              </a:rPr>
              <a:t>课堂练习</a:t>
            </a:r>
            <a:endParaRPr lang="zh-CN" altLang="en-US" b="1" i="0" dirty="0">
              <a:solidFill>
                <a:srgbClr val="000000"/>
              </a:solidFill>
            </a:endParaRPr>
          </a:p>
        </p:txBody>
      </p:sp>
    </p:spTree>
    <p:extLst>
      <p:ext uri="{BB962C8B-B14F-4D97-AF65-F5344CB8AC3E}">
        <p14:creationId xmlns:p14="http://schemas.microsoft.com/office/powerpoint/2010/main" val="209483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1000" fill="hold"/>
                                        <p:tgtEl>
                                          <p:spTgt spid="20"/>
                                        </p:tgtEl>
                                        <p:attrNameLst>
                                          <p:attrName>ppt_w</p:attrName>
                                        </p:attrNameLst>
                                      </p:cBhvr>
                                      <p:tavLst>
                                        <p:tav tm="0">
                                          <p:val>
                                            <p:fltVal val="0"/>
                                          </p:val>
                                        </p:tav>
                                        <p:tav tm="100000">
                                          <p:val>
                                            <p:strVal val="#ppt_w"/>
                                          </p:val>
                                        </p:tav>
                                      </p:tavLst>
                                    </p:anim>
                                    <p:anim calcmode="lin" valueType="num">
                                      <p:cBhvr>
                                        <p:cTn id="18" dur="1000" fill="hold"/>
                                        <p:tgtEl>
                                          <p:spTgt spid="20"/>
                                        </p:tgtEl>
                                        <p:attrNameLst>
                                          <p:attrName>ppt_h</p:attrName>
                                        </p:attrNameLst>
                                      </p:cBhvr>
                                      <p:tavLst>
                                        <p:tav tm="0">
                                          <p:val>
                                            <p:fltVal val="0"/>
                                          </p:val>
                                        </p:tav>
                                        <p:tav tm="100000">
                                          <p:val>
                                            <p:strVal val="#ppt_h"/>
                                          </p:val>
                                        </p:tav>
                                      </p:tavLst>
                                    </p:anim>
                                    <p:anim calcmode="lin" valueType="num">
                                      <p:cBhvr>
                                        <p:cTn id="19" dur="1000" fill="hold"/>
                                        <p:tgtEl>
                                          <p:spTgt spid="20"/>
                                        </p:tgtEl>
                                        <p:attrNameLst>
                                          <p:attrName>style.rotation</p:attrName>
                                        </p:attrNameLst>
                                      </p:cBhvr>
                                      <p:tavLst>
                                        <p:tav tm="0">
                                          <p:val>
                                            <p:fltVal val="90"/>
                                          </p:val>
                                        </p:tav>
                                        <p:tav tm="100000">
                                          <p:val>
                                            <p:fltVal val="0"/>
                                          </p:val>
                                        </p:tav>
                                      </p:tavLst>
                                    </p:anim>
                                    <p:animEffect transition="in" filter="fade">
                                      <p:cBhvr>
                                        <p:cTn id="20" dur="10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623392" y="945998"/>
            <a:ext cx="1044116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spcBef>
                <a:spcPct val="50000"/>
              </a:spcBef>
            </a:pPr>
            <a:r>
              <a:rPr lang="zh-CN" altLang="en-US" sz="2800" i="0" dirty="0"/>
              <a:t>太阳可以看成一个</a:t>
            </a:r>
            <a:r>
              <a:rPr lang="zh-CN" altLang="en-US" sz="2800" i="0" dirty="0">
                <a:effectLst>
                  <a:outerShdw blurRad="38100" dist="38100" dir="2700000" algn="tl">
                    <a:srgbClr val="FFFFFF"/>
                  </a:outerShdw>
                </a:effectLst>
                <a:latin typeface="宋体" pitchFamily="2" charset="-122"/>
              </a:rPr>
              <a:t>黑</a:t>
            </a:r>
            <a:r>
              <a:rPr lang="zh-CN" altLang="en-US" sz="2800" i="0" dirty="0"/>
              <a:t>体，</a:t>
            </a:r>
            <a:r>
              <a:rPr lang="zh-CN" altLang="en-US" sz="2800" i="0" dirty="0">
                <a:solidFill>
                  <a:srgbClr val="009900"/>
                </a:solidFill>
                <a:sym typeface="Symbol" panose="05050102010706020507" pitchFamily="18" charset="2"/>
              </a:rPr>
              <a:t>斯特藩</a:t>
            </a:r>
            <a:r>
              <a:rPr lang="en-US" altLang="zh-CN" sz="2800" i="0" dirty="0">
                <a:solidFill>
                  <a:srgbClr val="009900"/>
                </a:solidFill>
                <a:sym typeface="Symbol" panose="05050102010706020507" pitchFamily="18" charset="2"/>
              </a:rPr>
              <a:t>-</a:t>
            </a:r>
            <a:r>
              <a:rPr lang="zh-CN" altLang="en-US" sz="2800" i="0" dirty="0">
                <a:solidFill>
                  <a:srgbClr val="009900"/>
                </a:solidFill>
                <a:sym typeface="Symbol" panose="05050102010706020507" pitchFamily="18" charset="2"/>
              </a:rPr>
              <a:t>玻耳兹曼</a:t>
            </a:r>
            <a:r>
              <a:rPr lang="zh-CN" altLang="en-US" sz="2800" i="0" dirty="0">
                <a:solidFill>
                  <a:srgbClr val="009900"/>
                </a:solidFill>
              </a:rPr>
              <a:t>常数为</a:t>
            </a:r>
            <a:r>
              <a:rPr lang="zh-CN" altLang="en-US" sz="2800" i="0" dirty="0">
                <a:solidFill>
                  <a:srgbClr val="FF0000"/>
                </a:solidFill>
                <a:sym typeface="Symbol" panose="05050102010706020507" pitchFamily="18" charset="2"/>
              </a:rPr>
              <a:t></a:t>
            </a:r>
            <a:r>
              <a:rPr lang="zh-CN" altLang="en-US" sz="2800" i="0" dirty="0">
                <a:solidFill>
                  <a:srgbClr val="009900"/>
                </a:solidFill>
                <a:sym typeface="Symbol" panose="05050102010706020507" pitchFamily="18" charset="2"/>
              </a:rPr>
              <a:t>，</a:t>
            </a:r>
            <a:r>
              <a:rPr lang="zh-CN" altLang="en-US" sz="2800" i="0" dirty="0">
                <a:solidFill>
                  <a:srgbClr val="C00000"/>
                </a:solidFill>
                <a:ea typeface="楷体_GB2312" pitchFamily="49" charset="-122"/>
                <a:sym typeface="Symbol" panose="05050102010706020507" pitchFamily="18" charset="2"/>
              </a:rPr>
              <a:t>维恩</a:t>
            </a:r>
            <a:r>
              <a:rPr lang="zh-CN" altLang="en-US" sz="2800" i="0" dirty="0">
                <a:solidFill>
                  <a:srgbClr val="009900"/>
                </a:solidFill>
              </a:rPr>
              <a:t>常数</a:t>
            </a:r>
            <a:r>
              <a:rPr lang="zh-CN" altLang="en-US" sz="2800" i="0" dirty="0">
                <a:solidFill>
                  <a:srgbClr val="009900"/>
                </a:solidFill>
                <a:ea typeface="楷体_GB2312" pitchFamily="49" charset="-122"/>
                <a:sym typeface="Symbol" panose="05050102010706020507" pitchFamily="18" charset="2"/>
              </a:rPr>
              <a:t>为</a:t>
            </a:r>
            <a:r>
              <a:rPr lang="en-US" altLang="zh-CN" sz="2800" i="0" dirty="0">
                <a:solidFill>
                  <a:srgbClr val="C00000"/>
                </a:solidFill>
                <a:ea typeface="楷体_GB2312" pitchFamily="49" charset="-122"/>
                <a:sym typeface="Symbol" panose="05050102010706020507" pitchFamily="18" charset="2"/>
              </a:rPr>
              <a:t>b</a:t>
            </a:r>
            <a:r>
              <a:rPr lang="en-US" altLang="zh-CN" sz="2800" i="0" dirty="0">
                <a:solidFill>
                  <a:srgbClr val="009900"/>
                </a:solidFill>
                <a:ea typeface="楷体_GB2312" pitchFamily="49" charset="-122"/>
                <a:sym typeface="Symbol" panose="05050102010706020507" pitchFamily="18" charset="2"/>
              </a:rPr>
              <a:t>,</a:t>
            </a:r>
            <a:r>
              <a:rPr lang="zh-CN" altLang="en-US" sz="2800" i="0" dirty="0"/>
              <a:t>真空中的光速为</a:t>
            </a:r>
            <a:r>
              <a:rPr lang="en-US" altLang="zh-CN" sz="2800" i="0" dirty="0">
                <a:solidFill>
                  <a:srgbClr val="FF0000"/>
                </a:solidFill>
              </a:rPr>
              <a:t>c</a:t>
            </a:r>
            <a:r>
              <a:rPr lang="en-US" altLang="zh-CN" sz="2800" i="0" dirty="0"/>
              <a:t>,</a:t>
            </a:r>
            <a:r>
              <a:rPr lang="zh-CN" altLang="en-US" sz="2800" i="0" dirty="0"/>
              <a:t>太阳半径为</a:t>
            </a:r>
            <a:r>
              <a:rPr lang="en-US" altLang="zh-CN" sz="2800" i="0" dirty="0">
                <a:solidFill>
                  <a:srgbClr val="FF0000"/>
                </a:solidFill>
              </a:rPr>
              <a:t>R</a:t>
            </a:r>
            <a:r>
              <a:rPr lang="zh-CN" altLang="en-US" sz="2800" i="0" dirty="0"/>
              <a:t>，</a:t>
            </a:r>
            <a:r>
              <a:rPr lang="zh-CN" altLang="en-US" sz="2800" i="0" dirty="0">
                <a:solidFill>
                  <a:srgbClr val="9900CC"/>
                </a:solidFill>
              </a:rPr>
              <a:t>其最大单色辐出度的波长为</a:t>
            </a:r>
            <a:r>
              <a:rPr lang="en-US" altLang="zh-CN" sz="2800" dirty="0">
                <a:solidFill>
                  <a:srgbClr val="FF0000"/>
                </a:solidFill>
                <a:sym typeface="Symbol" panose="05050102010706020507" pitchFamily="18" charset="2"/>
              </a:rPr>
              <a:t></a:t>
            </a:r>
            <a:r>
              <a:rPr lang="en-US" altLang="zh-CN" sz="2800" baseline="-25000" dirty="0">
                <a:solidFill>
                  <a:srgbClr val="FF0000"/>
                </a:solidFill>
              </a:rPr>
              <a:t>m</a:t>
            </a:r>
            <a:r>
              <a:rPr lang="en-US" altLang="zh-CN" sz="2800" dirty="0">
                <a:solidFill>
                  <a:srgbClr val="FF0000"/>
                </a:solidFill>
                <a:sym typeface="Symbol" panose="05050102010706020507" pitchFamily="18" charset="2"/>
              </a:rPr>
              <a:t> </a:t>
            </a:r>
            <a:r>
              <a:rPr lang="zh-CN" altLang="en-US" sz="2800" i="0" dirty="0"/>
              <a:t>，因为辐射太阳单位时间内的质量损失为</a:t>
            </a:r>
            <a:r>
              <a:rPr lang="en-US" altLang="zh-CN" sz="2800" i="0" dirty="0"/>
              <a:t>=_____</a:t>
            </a:r>
            <a:r>
              <a:rPr lang="zh-CN" altLang="en-US" sz="2800" i="0" dirty="0"/>
              <a:t>。 </a:t>
            </a:r>
          </a:p>
        </p:txBody>
      </p:sp>
      <p:graphicFrame>
        <p:nvGraphicFramePr>
          <p:cNvPr id="3" name="Object 10"/>
          <p:cNvGraphicFramePr>
            <a:graphicFrameLocks noChangeAspect="1"/>
          </p:cNvGraphicFramePr>
          <p:nvPr>
            <p:extLst>
              <p:ext uri="{D42A27DB-BD31-4B8C-83A1-F6EECF244321}">
                <p14:modId xmlns:p14="http://schemas.microsoft.com/office/powerpoint/2010/main" val="434804431"/>
              </p:ext>
            </p:extLst>
          </p:nvPr>
        </p:nvGraphicFramePr>
        <p:xfrm>
          <a:off x="1189831" y="3771624"/>
          <a:ext cx="4706937" cy="1568450"/>
        </p:xfrm>
        <a:graphic>
          <a:graphicData uri="http://schemas.openxmlformats.org/presentationml/2006/ole">
            <mc:AlternateContent xmlns:mc="http://schemas.openxmlformats.org/markup-compatibility/2006">
              <mc:Choice xmlns:v="urn:schemas-microsoft-com:vml" Requires="v">
                <p:oleObj spid="_x0000_s337478" name="Equation" r:id="rId3" imgW="1574640" imgH="507960" progId="Equation.DSMT4">
                  <p:embed/>
                </p:oleObj>
              </mc:Choice>
              <mc:Fallback>
                <p:oleObj name="Equation" r:id="rId3" imgW="1574640" imgH="507960" progId="Equation.DSMT4">
                  <p:embed/>
                  <p:pic>
                    <p:nvPicPr>
                      <p:cNvPr id="12" name="Object 10"/>
                      <p:cNvPicPr>
                        <a:picLocks noChangeAspect="1" noChangeArrowheads="1"/>
                      </p:cNvPicPr>
                      <p:nvPr/>
                    </p:nvPicPr>
                    <p:blipFill>
                      <a:blip r:embed="rId4"/>
                      <a:srcRect/>
                      <a:stretch>
                        <a:fillRect/>
                      </a:stretch>
                    </p:blipFill>
                    <p:spPr bwMode="blackWhite">
                      <a:xfrm>
                        <a:off x="1189831" y="3771624"/>
                        <a:ext cx="4706937" cy="1568450"/>
                      </a:xfrm>
                      <a:prstGeom prst="rect">
                        <a:avLst/>
                      </a:prstGeom>
                      <a:noFill/>
                      <a:ln>
                        <a:noFill/>
                      </a:ln>
                      <a:extLst/>
                    </p:spPr>
                  </p:pic>
                </p:oleObj>
              </mc:Fallback>
            </mc:AlternateContent>
          </a:graphicData>
        </a:graphic>
      </p:graphicFrame>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0316" y="2311737"/>
            <a:ext cx="6061684" cy="4546263"/>
          </a:xfrm>
          <a:prstGeom prst="rect">
            <a:avLst/>
          </a:prstGeom>
        </p:spPr>
      </p:pic>
      <p:sp>
        <p:nvSpPr>
          <p:cNvPr id="6" name="矩形 60"/>
          <p:cNvSpPr>
            <a:spLocks noChangeArrowheads="1"/>
          </p:cNvSpPr>
          <p:nvPr/>
        </p:nvSpPr>
        <p:spPr bwMode="auto">
          <a:xfrm>
            <a:off x="4836170" y="337539"/>
            <a:ext cx="1832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b="1" i="0" dirty="0">
                <a:solidFill>
                  <a:srgbClr val="FF0000"/>
                </a:solidFill>
                <a:latin typeface="宋体" panose="02010600030101010101" pitchFamily="2" charset="-122"/>
              </a:rPr>
              <a:t>课堂练习</a:t>
            </a:r>
            <a:endParaRPr lang="zh-CN" altLang="en-US" b="1" i="0" dirty="0">
              <a:solidFill>
                <a:srgbClr val="000000"/>
              </a:solidFill>
            </a:endParaRPr>
          </a:p>
        </p:txBody>
      </p:sp>
      <p:graphicFrame>
        <p:nvGraphicFramePr>
          <p:cNvPr id="7" name="Object 10"/>
          <p:cNvGraphicFramePr>
            <a:graphicFrameLocks noChangeAspect="1"/>
          </p:cNvGraphicFramePr>
          <p:nvPr>
            <p:extLst>
              <p:ext uri="{D42A27DB-BD31-4B8C-83A1-F6EECF244321}">
                <p14:modId xmlns:p14="http://schemas.microsoft.com/office/powerpoint/2010/main" val="2235960382"/>
              </p:ext>
            </p:extLst>
          </p:nvPr>
        </p:nvGraphicFramePr>
        <p:xfrm>
          <a:off x="700994" y="2423107"/>
          <a:ext cx="2065140" cy="618294"/>
        </p:xfrm>
        <a:graphic>
          <a:graphicData uri="http://schemas.openxmlformats.org/presentationml/2006/ole">
            <mc:AlternateContent xmlns:mc="http://schemas.openxmlformats.org/markup-compatibility/2006">
              <mc:Choice xmlns:v="urn:schemas-microsoft-com:vml" Requires="v">
                <p:oleObj spid="_x0000_s337479" name="公式" r:id="rId6" imgW="787320" imgH="228600" progId="Equation.3">
                  <p:embed/>
                </p:oleObj>
              </mc:Choice>
              <mc:Fallback>
                <p:oleObj name="公式" r:id="rId6" imgW="787320" imgH="228600" progId="Equation.3">
                  <p:embed/>
                  <p:pic>
                    <p:nvPicPr>
                      <p:cNvPr id="15" name="Object 10"/>
                      <p:cNvPicPr>
                        <a:picLocks noChangeAspect="1" noChangeArrowheads="1"/>
                      </p:cNvPicPr>
                      <p:nvPr/>
                    </p:nvPicPr>
                    <p:blipFill>
                      <a:blip r:embed="rId7"/>
                      <a:srcRect/>
                      <a:stretch>
                        <a:fillRect/>
                      </a:stretch>
                    </p:blipFill>
                    <p:spPr bwMode="blackWhite">
                      <a:xfrm>
                        <a:off x="700994" y="2423107"/>
                        <a:ext cx="2065140" cy="618294"/>
                      </a:xfrm>
                      <a:prstGeom prst="rect">
                        <a:avLst/>
                      </a:prstGeom>
                      <a:solidFill>
                        <a:srgbClr val="00FF00"/>
                      </a:solidFill>
                      <a:ln>
                        <a:noFill/>
                      </a:ln>
                      <a:extLst/>
                    </p:spPr>
                  </p:pic>
                </p:oleObj>
              </mc:Fallback>
            </mc:AlternateContent>
          </a:graphicData>
        </a:graphic>
      </p:graphicFrame>
      <p:graphicFrame>
        <p:nvGraphicFramePr>
          <p:cNvPr id="8" name="Object 10"/>
          <p:cNvGraphicFramePr>
            <a:graphicFrameLocks noChangeAspect="1"/>
          </p:cNvGraphicFramePr>
          <p:nvPr>
            <p:extLst>
              <p:ext uri="{D42A27DB-BD31-4B8C-83A1-F6EECF244321}">
                <p14:modId xmlns:p14="http://schemas.microsoft.com/office/powerpoint/2010/main" val="154765094"/>
              </p:ext>
            </p:extLst>
          </p:nvPr>
        </p:nvGraphicFramePr>
        <p:xfrm>
          <a:off x="3954454" y="2420296"/>
          <a:ext cx="1816869" cy="765521"/>
        </p:xfrm>
        <a:graphic>
          <a:graphicData uri="http://schemas.openxmlformats.org/presentationml/2006/ole">
            <mc:AlternateContent xmlns:mc="http://schemas.openxmlformats.org/markup-compatibility/2006">
              <mc:Choice xmlns:v="urn:schemas-microsoft-com:vml" Requires="v">
                <p:oleObj spid="_x0000_s337480" name="公式" r:id="rId8" imgW="457280" imgH="142795" progId="Equation.3">
                  <p:embed/>
                </p:oleObj>
              </mc:Choice>
              <mc:Fallback>
                <p:oleObj name="公式" r:id="rId8" imgW="457280" imgH="142795" progId="Equation.3">
                  <p:embed/>
                  <p:pic>
                    <p:nvPicPr>
                      <p:cNvPr id="2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4454" y="2420296"/>
                        <a:ext cx="1816869" cy="765521"/>
                      </a:xfrm>
                      <a:prstGeom prst="rect">
                        <a:avLst/>
                      </a:prstGeom>
                      <a:solidFill>
                        <a:srgbClr val="FFFF00"/>
                      </a:solidFill>
                      <a:ln>
                        <a:noFill/>
                      </a:ln>
                      <a:effectLst/>
                      <a:extLst/>
                    </p:spPr>
                  </p:pic>
                </p:oleObj>
              </mc:Fallback>
            </mc:AlternateContent>
          </a:graphicData>
        </a:graphic>
      </p:graphicFrame>
      <p:sp>
        <p:nvSpPr>
          <p:cNvPr id="9" name="矩形 8"/>
          <p:cNvSpPr/>
          <p:nvPr/>
        </p:nvSpPr>
        <p:spPr>
          <a:xfrm>
            <a:off x="307361" y="3273657"/>
            <a:ext cx="5356592" cy="523220"/>
          </a:xfrm>
          <a:prstGeom prst="rect">
            <a:avLst/>
          </a:prstGeom>
        </p:spPr>
        <p:txBody>
          <a:bodyPr wrap="square">
            <a:spAutoFit/>
          </a:bodyPr>
          <a:lstStyle/>
          <a:p>
            <a:r>
              <a:rPr lang="zh-CN" altLang="en-US" sz="2800" b="1" i="0" dirty="0">
                <a:solidFill>
                  <a:srgbClr val="FF00FF"/>
                </a:solidFill>
              </a:rPr>
              <a:t>太阳单位时间内的总辐射能为</a:t>
            </a:r>
            <a:endParaRPr lang="zh-CN" altLang="en-US" sz="2800" b="1" dirty="0">
              <a:solidFill>
                <a:srgbClr val="FF00FF"/>
              </a:solidFill>
            </a:endParaRPr>
          </a:p>
        </p:txBody>
      </p:sp>
      <p:sp>
        <p:nvSpPr>
          <p:cNvPr id="10" name="矩形 9"/>
          <p:cNvSpPr/>
          <p:nvPr/>
        </p:nvSpPr>
        <p:spPr>
          <a:xfrm>
            <a:off x="551385" y="5147513"/>
            <a:ext cx="2880320" cy="1384995"/>
          </a:xfrm>
          <a:prstGeom prst="rect">
            <a:avLst/>
          </a:prstGeom>
        </p:spPr>
        <p:txBody>
          <a:bodyPr wrap="square">
            <a:spAutoFit/>
          </a:bodyPr>
          <a:lstStyle/>
          <a:p>
            <a:r>
              <a:rPr lang="zh-CN" altLang="en-US" sz="2800" b="1" i="0" dirty="0">
                <a:solidFill>
                  <a:srgbClr val="009900"/>
                </a:solidFill>
              </a:rPr>
              <a:t>因为辐射太阳单位时间内的质量损失为</a:t>
            </a:r>
            <a:endParaRPr lang="zh-CN" altLang="en-US" sz="2800" b="1" dirty="0">
              <a:solidFill>
                <a:srgbClr val="009900"/>
              </a:solidFill>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119793666"/>
              </p:ext>
            </p:extLst>
          </p:nvPr>
        </p:nvGraphicFramePr>
        <p:xfrm>
          <a:off x="3280419" y="5170429"/>
          <a:ext cx="3111500" cy="1568450"/>
        </p:xfrm>
        <a:graphic>
          <a:graphicData uri="http://schemas.openxmlformats.org/presentationml/2006/ole">
            <mc:AlternateContent xmlns:mc="http://schemas.openxmlformats.org/markup-compatibility/2006">
              <mc:Choice xmlns:v="urn:schemas-microsoft-com:vml" Requires="v">
                <p:oleObj spid="_x0000_s337481" name="Equation" r:id="rId10" imgW="1041120" imgH="507960" progId="Equation.DSMT4">
                  <p:embed/>
                </p:oleObj>
              </mc:Choice>
              <mc:Fallback>
                <p:oleObj name="Equation" r:id="rId10" imgW="1041120" imgH="507960" progId="Equation.DSMT4">
                  <p:embed/>
                  <p:pic>
                    <p:nvPicPr>
                      <p:cNvPr id="3" name="Object 10"/>
                      <p:cNvPicPr>
                        <a:picLocks noChangeAspect="1" noChangeArrowheads="1"/>
                      </p:cNvPicPr>
                      <p:nvPr/>
                    </p:nvPicPr>
                    <p:blipFill>
                      <a:blip r:embed="rId11"/>
                      <a:srcRect/>
                      <a:stretch>
                        <a:fillRect/>
                      </a:stretch>
                    </p:blipFill>
                    <p:spPr bwMode="blackWhite">
                      <a:xfrm>
                        <a:off x="3280419" y="5170429"/>
                        <a:ext cx="3111500" cy="156845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5198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heel(1)">
                                      <p:cBhvr>
                                        <p:cTn id="18" dur="2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1000" fill="hold"/>
                                        <p:tgtEl>
                                          <p:spTgt spid="11"/>
                                        </p:tgtEl>
                                        <p:attrNameLst>
                                          <p:attrName>ppt_w</p:attrName>
                                        </p:attrNameLst>
                                      </p:cBhvr>
                                      <p:tavLst>
                                        <p:tav tm="0">
                                          <p:val>
                                            <p:fltVal val="0"/>
                                          </p:val>
                                        </p:tav>
                                        <p:tav tm="100000">
                                          <p:val>
                                            <p:strVal val="#ppt_w"/>
                                          </p:val>
                                        </p:tav>
                                      </p:tavLst>
                                    </p:anim>
                                    <p:anim calcmode="lin" valueType="num">
                                      <p:cBhvr>
                                        <p:cTn id="24" dur="1000" fill="hold"/>
                                        <p:tgtEl>
                                          <p:spTgt spid="11"/>
                                        </p:tgtEl>
                                        <p:attrNameLst>
                                          <p:attrName>ppt_h</p:attrName>
                                        </p:attrNameLst>
                                      </p:cBhvr>
                                      <p:tavLst>
                                        <p:tav tm="0">
                                          <p:val>
                                            <p:fltVal val="0"/>
                                          </p:val>
                                        </p:tav>
                                        <p:tav tm="100000">
                                          <p:val>
                                            <p:strVal val="#ppt_h"/>
                                          </p:val>
                                        </p:tav>
                                      </p:tavLst>
                                    </p:anim>
                                    <p:anim calcmode="lin" valueType="num">
                                      <p:cBhvr>
                                        <p:cTn id="25" dur="1000" fill="hold"/>
                                        <p:tgtEl>
                                          <p:spTgt spid="11"/>
                                        </p:tgtEl>
                                        <p:attrNameLst>
                                          <p:attrName>style.rotation</p:attrName>
                                        </p:attrNameLst>
                                      </p:cBhvr>
                                      <p:tavLst>
                                        <p:tav tm="0">
                                          <p:val>
                                            <p:fltVal val="90"/>
                                          </p:val>
                                        </p:tav>
                                        <p:tav tm="100000">
                                          <p:val>
                                            <p:fltVal val="0"/>
                                          </p:val>
                                        </p:tav>
                                      </p:tavLst>
                                    </p:anim>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4238626" y="285751"/>
            <a:ext cx="4429125" cy="650875"/>
          </a:xfrm>
          <a:prstGeom prst="rect">
            <a:avLst/>
          </a:prstGeom>
          <a:solidFill>
            <a:srgbClr val="FFFF00"/>
          </a:solidFill>
          <a:ln w="9525">
            <a:solidFill>
              <a:srgbClr val="FFCC00"/>
            </a:solidFill>
            <a:miter lim="800000"/>
            <a:headEnd/>
            <a:tailEnd/>
          </a:ln>
        </p:spPr>
        <p:txBody>
          <a:bodyPr lIns="90000" tIns="46800" rIns="90000" bIns="46800">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b="1" i="0">
                <a:solidFill>
                  <a:srgbClr val="FF3300"/>
                </a:solidFill>
                <a:ea typeface="楷体_GB2312" pitchFamily="49" charset="-122"/>
              </a:rPr>
              <a:t>1846</a:t>
            </a:r>
            <a:r>
              <a:rPr lang="zh-CN" altLang="en-US" sz="3600" b="1" i="0">
                <a:solidFill>
                  <a:srgbClr val="FF3300"/>
                </a:solidFill>
                <a:ea typeface="楷体_GB2312" pitchFamily="49" charset="-122"/>
              </a:rPr>
              <a:t>年海王星的发现</a:t>
            </a:r>
            <a:endParaRPr lang="en-US" altLang="zh-CN" sz="3600" b="1" i="0">
              <a:solidFill>
                <a:srgbClr val="FF3300"/>
              </a:solidFill>
              <a:ea typeface="楷体_GB2312" pitchFamily="49" charset="-122"/>
            </a:endParaRPr>
          </a:p>
        </p:txBody>
      </p:sp>
      <p:sp>
        <p:nvSpPr>
          <p:cNvPr id="5123" name="Text Box 5"/>
          <p:cNvSpPr txBox="1">
            <a:spLocks noChangeArrowheads="1"/>
          </p:cNvSpPr>
          <p:nvPr/>
        </p:nvSpPr>
        <p:spPr bwMode="auto">
          <a:xfrm>
            <a:off x="4238626" y="928689"/>
            <a:ext cx="5929313" cy="64928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b="1" i="0">
                <a:solidFill>
                  <a:srgbClr val="FF3300"/>
                </a:solidFill>
                <a:ea typeface="楷体_GB2312" pitchFamily="49" charset="-122"/>
              </a:rPr>
              <a:t>1864</a:t>
            </a:r>
            <a:r>
              <a:rPr lang="zh-CN" altLang="en-US" sz="3600" b="1" i="0">
                <a:solidFill>
                  <a:srgbClr val="FF3300"/>
                </a:solidFill>
                <a:ea typeface="楷体_GB2312" pitchFamily="49" charset="-122"/>
              </a:rPr>
              <a:t>年麦克斯韦预言电磁波</a:t>
            </a:r>
            <a:endParaRPr lang="en-US" altLang="zh-CN" sz="3600" b="1" i="0">
              <a:solidFill>
                <a:srgbClr val="FF3300"/>
              </a:solidFill>
              <a:ea typeface="楷体_GB2312" pitchFamily="49" charset="-122"/>
            </a:endParaRPr>
          </a:p>
        </p:txBody>
      </p:sp>
      <p:sp>
        <p:nvSpPr>
          <p:cNvPr id="5124" name="Text Box 6"/>
          <p:cNvSpPr txBox="1">
            <a:spLocks noChangeArrowheads="1"/>
          </p:cNvSpPr>
          <p:nvPr/>
        </p:nvSpPr>
        <p:spPr bwMode="auto">
          <a:xfrm>
            <a:off x="2238375" y="1785939"/>
            <a:ext cx="8072438" cy="64928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b="1" i="0">
                <a:solidFill>
                  <a:schemeClr val="accent2"/>
                </a:solidFill>
                <a:ea typeface="楷体_GB2312" pitchFamily="49" charset="-122"/>
              </a:rPr>
              <a:t>经典物理的成就达到了登峰造极的程度</a:t>
            </a:r>
            <a:endParaRPr lang="en-US" altLang="zh-CN" sz="3600" b="1" i="0">
              <a:solidFill>
                <a:schemeClr val="accent2"/>
              </a:solidFill>
              <a:ea typeface="楷体_GB2312" pitchFamily="49" charset="-122"/>
            </a:endParaRPr>
          </a:p>
        </p:txBody>
      </p:sp>
      <p:sp>
        <p:nvSpPr>
          <p:cNvPr id="5125" name="Text Box 3"/>
          <p:cNvSpPr txBox="1">
            <a:spLocks noChangeArrowheads="1"/>
          </p:cNvSpPr>
          <p:nvPr/>
        </p:nvSpPr>
        <p:spPr bwMode="auto">
          <a:xfrm>
            <a:off x="2595564" y="3429001"/>
            <a:ext cx="6897687" cy="70961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4000" b="1" i="0">
                <a:solidFill>
                  <a:schemeClr val="accent2"/>
                </a:solidFill>
                <a:ea typeface="楷体_GB2312" pitchFamily="49" charset="-122"/>
              </a:rPr>
              <a:t>物质粒子  </a:t>
            </a:r>
            <a:r>
              <a:rPr lang="en-US" altLang="zh-CN" sz="4000" b="1" i="0">
                <a:solidFill>
                  <a:schemeClr val="accent2"/>
                </a:solidFill>
                <a:ea typeface="楷体_GB2312" pitchFamily="49" charset="-122"/>
              </a:rPr>
              <a:t>+  </a:t>
            </a:r>
            <a:r>
              <a:rPr lang="zh-CN" altLang="en-US" sz="4000" b="1" i="0">
                <a:solidFill>
                  <a:schemeClr val="accent2"/>
                </a:solidFill>
                <a:ea typeface="楷体_GB2312" pitchFamily="49" charset="-122"/>
              </a:rPr>
              <a:t>电磁场  </a:t>
            </a:r>
            <a:r>
              <a:rPr lang="en-US" altLang="zh-CN" sz="4000" b="1" i="0">
                <a:solidFill>
                  <a:schemeClr val="accent2"/>
                </a:solidFill>
                <a:ea typeface="楷体_GB2312" pitchFamily="49" charset="-122"/>
              </a:rPr>
              <a:t>=  </a:t>
            </a:r>
            <a:r>
              <a:rPr lang="zh-CN" altLang="en-US" sz="4000" b="1" i="0">
                <a:solidFill>
                  <a:schemeClr val="accent2"/>
                </a:solidFill>
                <a:ea typeface="楷体_GB2312" pitchFamily="49" charset="-122"/>
              </a:rPr>
              <a:t>世界</a:t>
            </a:r>
          </a:p>
        </p:txBody>
      </p:sp>
      <p:sp>
        <p:nvSpPr>
          <p:cNvPr id="5126" name="Text Box 4"/>
          <p:cNvSpPr txBox="1">
            <a:spLocks noChangeArrowheads="1"/>
          </p:cNvSpPr>
          <p:nvPr/>
        </p:nvSpPr>
        <p:spPr bwMode="auto">
          <a:xfrm>
            <a:off x="2166938" y="5072064"/>
            <a:ext cx="73914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b="1" i="0">
                <a:solidFill>
                  <a:srgbClr val="FF3300"/>
                </a:solidFill>
                <a:ea typeface="楷体_GB2312" pitchFamily="49" charset="-122"/>
              </a:rPr>
              <a:t>物质粒子的运动由经典力学描述</a:t>
            </a:r>
          </a:p>
        </p:txBody>
      </p:sp>
      <p:sp>
        <p:nvSpPr>
          <p:cNvPr id="5127" name="Text Box 5"/>
          <p:cNvSpPr txBox="1">
            <a:spLocks noChangeArrowheads="1"/>
          </p:cNvSpPr>
          <p:nvPr/>
        </p:nvSpPr>
        <p:spPr bwMode="auto">
          <a:xfrm>
            <a:off x="2309813" y="4286250"/>
            <a:ext cx="68580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b="1" i="0">
                <a:solidFill>
                  <a:srgbClr val="FF3300"/>
                </a:solidFill>
                <a:ea typeface="楷体_GB2312" pitchFamily="49" charset="-122"/>
              </a:rPr>
              <a:t>电磁场运动由经典电磁学描述</a:t>
            </a:r>
            <a:endParaRPr lang="en-US" altLang="zh-CN" sz="3600" b="1" i="0">
              <a:solidFill>
                <a:srgbClr val="FF3300"/>
              </a:solidFill>
              <a:ea typeface="楷体_GB2312" pitchFamily="49" charset="-122"/>
            </a:endParaRPr>
          </a:p>
        </p:txBody>
      </p:sp>
      <p:sp>
        <p:nvSpPr>
          <p:cNvPr id="5128" name="Text Box 6"/>
          <p:cNvSpPr txBox="1">
            <a:spLocks noChangeArrowheads="1"/>
          </p:cNvSpPr>
          <p:nvPr/>
        </p:nvSpPr>
        <p:spPr bwMode="auto">
          <a:xfrm>
            <a:off x="1809750" y="5786439"/>
            <a:ext cx="80010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b="1" i="0">
                <a:solidFill>
                  <a:srgbClr val="FF3300"/>
                </a:solidFill>
                <a:ea typeface="楷体_GB2312" pitchFamily="49" charset="-122"/>
              </a:rPr>
              <a:t>带电粒子与电磁场相互作用是洛仑兹力</a:t>
            </a:r>
            <a:r>
              <a:rPr lang="en-US" altLang="zh-CN" sz="3600" b="1" i="0">
                <a:solidFill>
                  <a:srgbClr val="FF3300"/>
                </a:solidFill>
                <a:ea typeface="楷体_GB2312" pitchFamily="49" charset="-122"/>
              </a:rPr>
              <a:t>.</a:t>
            </a:r>
          </a:p>
        </p:txBody>
      </p:sp>
      <p:sp>
        <p:nvSpPr>
          <p:cNvPr id="14" name="矩形 13"/>
          <p:cNvSpPr/>
          <p:nvPr/>
        </p:nvSpPr>
        <p:spPr>
          <a:xfrm>
            <a:off x="1809751" y="214313"/>
            <a:ext cx="2143125" cy="1200150"/>
          </a:xfrm>
          <a:prstGeom prst="rect">
            <a:avLst/>
          </a:prstGeom>
        </p:spPr>
        <p:txBody>
          <a:bodyPr>
            <a:spAutoFit/>
          </a:bodyPr>
          <a:lstStyle/>
          <a:p>
            <a:pPr>
              <a:defRPr/>
            </a:pPr>
            <a:r>
              <a:rPr lang="zh-CN" altLang="en-US" sz="3600" b="1" i="0" kern="0" dirty="0">
                <a:solidFill>
                  <a:srgbClr val="0099FF"/>
                </a:solidFill>
              </a:rPr>
              <a:t>最为突出的事例：</a:t>
            </a:r>
          </a:p>
        </p:txBody>
      </p:sp>
      <p:sp>
        <p:nvSpPr>
          <p:cNvPr id="15" name="矩形 14"/>
          <p:cNvSpPr/>
          <p:nvPr/>
        </p:nvSpPr>
        <p:spPr>
          <a:xfrm>
            <a:off x="3095626" y="2714626"/>
            <a:ext cx="5897563" cy="646113"/>
          </a:xfrm>
          <a:prstGeom prst="rect">
            <a:avLst/>
          </a:prstGeom>
        </p:spPr>
        <p:txBody>
          <a:bodyPr wrap="none">
            <a:spAutoFit/>
          </a:bodyPr>
          <a:lstStyle/>
          <a:p>
            <a:pPr algn="ctr">
              <a:defRPr/>
            </a:pPr>
            <a:r>
              <a:rPr lang="zh-CN" altLang="en-US" sz="3600" b="1" i="0" kern="0" dirty="0"/>
              <a:t>当时物理学家们的世界图样</a:t>
            </a:r>
            <a:r>
              <a:rPr lang="en-US" altLang="zh-CN" sz="3600" b="1" i="0" kern="0"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487488" y="646116"/>
            <a:ext cx="10047609"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spcBef>
                <a:spcPct val="50000"/>
              </a:spcBef>
            </a:pPr>
            <a:r>
              <a:rPr lang="zh-CN" altLang="en-US" sz="2800" i="0" dirty="0"/>
              <a:t>太阳可以看成一个</a:t>
            </a:r>
            <a:r>
              <a:rPr lang="zh-CN" altLang="en-US" sz="2800" i="0" dirty="0">
                <a:effectLst>
                  <a:outerShdw blurRad="38100" dist="38100" dir="2700000" algn="tl">
                    <a:srgbClr val="FFFFFF"/>
                  </a:outerShdw>
                </a:effectLst>
                <a:latin typeface="宋体" pitchFamily="2" charset="-122"/>
              </a:rPr>
              <a:t>黑</a:t>
            </a:r>
            <a:r>
              <a:rPr lang="zh-CN" altLang="en-US" sz="2800" i="0" dirty="0"/>
              <a:t>体，已知地球上垂直于太阳光方向单位面积单位时间内接收到的太阳辐射能为</a:t>
            </a:r>
            <a:r>
              <a:rPr lang="en-US" altLang="zh-CN" sz="2800" i="0" dirty="0">
                <a:solidFill>
                  <a:srgbClr val="FF0000"/>
                </a:solidFill>
              </a:rPr>
              <a:t>w</a:t>
            </a:r>
            <a:r>
              <a:rPr lang="en-US" altLang="zh-CN" sz="2800" i="0" dirty="0"/>
              <a:t>,</a:t>
            </a:r>
            <a:r>
              <a:rPr lang="zh-CN" altLang="en-US" sz="2800" i="0" dirty="0">
                <a:solidFill>
                  <a:srgbClr val="009900"/>
                </a:solidFill>
                <a:sym typeface="Symbol" panose="05050102010706020507" pitchFamily="18" charset="2"/>
              </a:rPr>
              <a:t>斯特藩</a:t>
            </a:r>
            <a:r>
              <a:rPr lang="en-US" altLang="zh-CN" sz="2800" i="0" dirty="0">
                <a:solidFill>
                  <a:srgbClr val="009900"/>
                </a:solidFill>
                <a:sym typeface="Symbol" panose="05050102010706020507" pitchFamily="18" charset="2"/>
              </a:rPr>
              <a:t>-</a:t>
            </a:r>
            <a:r>
              <a:rPr lang="zh-CN" altLang="en-US" sz="2800" i="0" dirty="0">
                <a:solidFill>
                  <a:srgbClr val="009900"/>
                </a:solidFill>
                <a:sym typeface="Symbol" panose="05050102010706020507" pitchFamily="18" charset="2"/>
              </a:rPr>
              <a:t>玻耳兹曼</a:t>
            </a:r>
            <a:r>
              <a:rPr lang="zh-CN" altLang="en-US" sz="2800" i="0" dirty="0">
                <a:solidFill>
                  <a:srgbClr val="009900"/>
                </a:solidFill>
              </a:rPr>
              <a:t>常数为</a:t>
            </a:r>
            <a:r>
              <a:rPr lang="zh-CN" altLang="en-US" sz="2800" i="0" dirty="0">
                <a:solidFill>
                  <a:srgbClr val="FF0000"/>
                </a:solidFill>
                <a:sym typeface="Symbol" panose="05050102010706020507" pitchFamily="18" charset="2"/>
              </a:rPr>
              <a:t></a:t>
            </a:r>
            <a:r>
              <a:rPr lang="zh-CN" altLang="en-US" sz="2800" i="0" dirty="0">
                <a:solidFill>
                  <a:srgbClr val="009900"/>
                </a:solidFill>
                <a:sym typeface="Symbol" panose="05050102010706020507" pitchFamily="18" charset="2"/>
              </a:rPr>
              <a:t>，</a:t>
            </a:r>
            <a:r>
              <a:rPr lang="zh-CN" altLang="en-US" sz="2800" i="0" dirty="0">
                <a:solidFill>
                  <a:srgbClr val="C00000"/>
                </a:solidFill>
                <a:ea typeface="楷体_GB2312" pitchFamily="49" charset="-122"/>
                <a:sym typeface="Symbol" panose="05050102010706020507" pitchFamily="18" charset="2"/>
              </a:rPr>
              <a:t>维恩</a:t>
            </a:r>
            <a:r>
              <a:rPr lang="zh-CN" altLang="en-US" sz="2800" i="0" dirty="0">
                <a:solidFill>
                  <a:srgbClr val="009900"/>
                </a:solidFill>
              </a:rPr>
              <a:t>常数</a:t>
            </a:r>
            <a:r>
              <a:rPr lang="zh-CN" altLang="en-US" sz="2800" i="0" dirty="0">
                <a:solidFill>
                  <a:srgbClr val="009900"/>
                </a:solidFill>
                <a:ea typeface="楷体_GB2312" pitchFamily="49" charset="-122"/>
                <a:sym typeface="Symbol" panose="05050102010706020507" pitchFamily="18" charset="2"/>
              </a:rPr>
              <a:t>为</a:t>
            </a:r>
            <a:r>
              <a:rPr lang="en-US" altLang="zh-CN" sz="2800" i="0" dirty="0">
                <a:solidFill>
                  <a:srgbClr val="C00000"/>
                </a:solidFill>
                <a:ea typeface="楷体_GB2312" pitchFamily="49" charset="-122"/>
                <a:sym typeface="Symbol" panose="05050102010706020507" pitchFamily="18" charset="2"/>
              </a:rPr>
              <a:t>b</a:t>
            </a:r>
            <a:r>
              <a:rPr lang="en-US" altLang="zh-CN" sz="2800" i="0" dirty="0">
                <a:solidFill>
                  <a:srgbClr val="009900"/>
                </a:solidFill>
                <a:ea typeface="楷体_GB2312" pitchFamily="49" charset="-122"/>
                <a:sym typeface="Symbol" panose="05050102010706020507" pitchFamily="18" charset="2"/>
              </a:rPr>
              <a:t>,</a:t>
            </a:r>
            <a:r>
              <a:rPr lang="zh-CN" altLang="en-US" sz="2800" i="0" dirty="0"/>
              <a:t>日地距离为</a:t>
            </a:r>
            <a:r>
              <a:rPr lang="en-US" altLang="zh-CN" sz="2800" i="0" dirty="0">
                <a:solidFill>
                  <a:srgbClr val="FF0000"/>
                </a:solidFill>
              </a:rPr>
              <a:t>L</a:t>
            </a:r>
            <a:r>
              <a:rPr lang="en-US" altLang="zh-CN" sz="2800" i="0" dirty="0"/>
              <a:t>,</a:t>
            </a:r>
            <a:r>
              <a:rPr lang="zh-CN" altLang="en-US" sz="2800" i="0" dirty="0"/>
              <a:t>太阳半径为</a:t>
            </a:r>
            <a:r>
              <a:rPr lang="en-US" altLang="zh-CN" sz="2800" i="0" dirty="0">
                <a:solidFill>
                  <a:srgbClr val="FF0000"/>
                </a:solidFill>
              </a:rPr>
              <a:t>R</a:t>
            </a:r>
            <a:r>
              <a:rPr lang="zh-CN" altLang="en-US" sz="2800" i="0" dirty="0"/>
              <a:t>，</a:t>
            </a:r>
            <a:r>
              <a:rPr lang="zh-CN" altLang="en-US" sz="2800" i="0" dirty="0">
                <a:solidFill>
                  <a:srgbClr val="9900CC"/>
                </a:solidFill>
              </a:rPr>
              <a:t>其最大单色辐出度的波长</a:t>
            </a:r>
            <a:r>
              <a:rPr lang="en-US" altLang="zh-CN" sz="2800" dirty="0">
                <a:solidFill>
                  <a:srgbClr val="FF0000"/>
                </a:solidFill>
                <a:sym typeface="Symbol" panose="05050102010706020507" pitchFamily="18" charset="2"/>
              </a:rPr>
              <a:t></a:t>
            </a:r>
            <a:r>
              <a:rPr lang="en-US" altLang="zh-CN" sz="2800" baseline="-25000" dirty="0">
                <a:solidFill>
                  <a:srgbClr val="FF0000"/>
                </a:solidFill>
              </a:rPr>
              <a:t>m</a:t>
            </a:r>
            <a:r>
              <a:rPr lang="en-US" altLang="zh-CN" sz="2800" dirty="0">
                <a:solidFill>
                  <a:srgbClr val="FF0000"/>
                </a:solidFill>
                <a:sym typeface="Symbol" panose="05050102010706020507" pitchFamily="18" charset="2"/>
              </a:rPr>
              <a:t> </a:t>
            </a:r>
            <a:r>
              <a:rPr lang="en-US" altLang="zh-CN" sz="2800" i="0" dirty="0"/>
              <a:t>=_____</a:t>
            </a:r>
            <a:r>
              <a:rPr lang="zh-CN" altLang="en-US" sz="2800" i="0" dirty="0"/>
              <a:t>。 </a:t>
            </a:r>
          </a:p>
        </p:txBody>
      </p:sp>
      <p:graphicFrame>
        <p:nvGraphicFramePr>
          <p:cNvPr id="3" name="Object 10"/>
          <p:cNvGraphicFramePr>
            <a:graphicFrameLocks noChangeAspect="1"/>
          </p:cNvGraphicFramePr>
          <p:nvPr>
            <p:extLst>
              <p:ext uri="{D42A27DB-BD31-4B8C-83A1-F6EECF244321}">
                <p14:modId xmlns:p14="http://schemas.microsoft.com/office/powerpoint/2010/main" val="1190687596"/>
              </p:ext>
            </p:extLst>
          </p:nvPr>
        </p:nvGraphicFramePr>
        <p:xfrm>
          <a:off x="675841" y="2617427"/>
          <a:ext cx="2065140" cy="618294"/>
        </p:xfrm>
        <a:graphic>
          <a:graphicData uri="http://schemas.openxmlformats.org/presentationml/2006/ole">
            <mc:AlternateContent xmlns:mc="http://schemas.openxmlformats.org/markup-compatibility/2006">
              <mc:Choice xmlns:v="urn:schemas-microsoft-com:vml" Requires="v">
                <p:oleObj spid="_x0000_s338646" name="公式" r:id="rId3" imgW="787320" imgH="228600" progId="Equation.3">
                  <p:embed/>
                </p:oleObj>
              </mc:Choice>
              <mc:Fallback>
                <p:oleObj name="公式" r:id="rId3" imgW="787320" imgH="228600" progId="Equation.3">
                  <p:embed/>
                  <p:pic>
                    <p:nvPicPr>
                      <p:cNvPr id="3" name="Object 10"/>
                      <p:cNvPicPr>
                        <a:picLocks noChangeAspect="1" noChangeArrowheads="1"/>
                      </p:cNvPicPr>
                      <p:nvPr/>
                    </p:nvPicPr>
                    <p:blipFill>
                      <a:blip r:embed="rId4"/>
                      <a:srcRect/>
                      <a:stretch>
                        <a:fillRect/>
                      </a:stretch>
                    </p:blipFill>
                    <p:spPr bwMode="blackWhite">
                      <a:xfrm>
                        <a:off x="675841" y="2617427"/>
                        <a:ext cx="2065140" cy="618294"/>
                      </a:xfrm>
                      <a:prstGeom prst="rect">
                        <a:avLst/>
                      </a:prstGeom>
                      <a:solidFill>
                        <a:srgbClr val="00FF00"/>
                      </a:solidFill>
                      <a:ln>
                        <a:noFill/>
                      </a:ln>
                      <a:extLst/>
                    </p:spPr>
                  </p:pic>
                </p:oleObj>
              </mc:Fallback>
            </mc:AlternateContent>
          </a:graphicData>
        </a:graphic>
      </p:graphicFrame>
      <p:sp>
        <p:nvSpPr>
          <p:cNvPr id="4" name="矩形 3"/>
          <p:cNvSpPr/>
          <p:nvPr/>
        </p:nvSpPr>
        <p:spPr>
          <a:xfrm>
            <a:off x="911423" y="3391151"/>
            <a:ext cx="1620957" cy="523220"/>
          </a:xfrm>
          <a:prstGeom prst="rect">
            <a:avLst/>
          </a:prstGeom>
        </p:spPr>
        <p:txBody>
          <a:bodyPr wrap="none">
            <a:spAutoFit/>
          </a:bodyPr>
          <a:lstStyle/>
          <a:p>
            <a:r>
              <a:rPr lang="zh-CN" altLang="en-US" sz="2800" b="1" i="0" dirty="0">
                <a:solidFill>
                  <a:srgbClr val="C00000"/>
                </a:solidFill>
                <a:latin typeface="华文新魏" panose="02010800040101010101" pitchFamily="2" charset="-122"/>
                <a:ea typeface="华文新魏" panose="02010800040101010101" pitchFamily="2" charset="-122"/>
              </a:rPr>
              <a:t>能量守恒</a:t>
            </a:r>
          </a:p>
        </p:txBody>
      </p:sp>
      <p:graphicFrame>
        <p:nvGraphicFramePr>
          <p:cNvPr id="5" name="Object 10"/>
          <p:cNvGraphicFramePr>
            <a:graphicFrameLocks noChangeAspect="1"/>
          </p:cNvGraphicFramePr>
          <p:nvPr>
            <p:extLst>
              <p:ext uri="{D42A27DB-BD31-4B8C-83A1-F6EECF244321}">
                <p14:modId xmlns:p14="http://schemas.microsoft.com/office/powerpoint/2010/main" val="2900746467"/>
              </p:ext>
            </p:extLst>
          </p:nvPr>
        </p:nvGraphicFramePr>
        <p:xfrm>
          <a:off x="551384" y="4005064"/>
          <a:ext cx="3416300" cy="627062"/>
        </p:xfrm>
        <a:graphic>
          <a:graphicData uri="http://schemas.openxmlformats.org/presentationml/2006/ole">
            <mc:AlternateContent xmlns:mc="http://schemas.openxmlformats.org/markup-compatibility/2006">
              <mc:Choice xmlns:v="urn:schemas-microsoft-com:vml" Requires="v">
                <p:oleObj spid="_x0000_s338647" name="公式" r:id="rId5" imgW="1143000" imgH="203040" progId="Equation.3">
                  <p:embed/>
                </p:oleObj>
              </mc:Choice>
              <mc:Fallback>
                <p:oleObj name="公式" r:id="rId5" imgW="1143000" imgH="203040" progId="Equation.3">
                  <p:embed/>
                  <p:pic>
                    <p:nvPicPr>
                      <p:cNvPr id="5" name="Object 10"/>
                      <p:cNvPicPr>
                        <a:picLocks noChangeAspect="1" noChangeArrowheads="1"/>
                      </p:cNvPicPr>
                      <p:nvPr/>
                    </p:nvPicPr>
                    <p:blipFill>
                      <a:blip r:embed="rId6"/>
                      <a:srcRect/>
                      <a:stretch>
                        <a:fillRect/>
                      </a:stretch>
                    </p:blipFill>
                    <p:spPr bwMode="blackWhite">
                      <a:xfrm>
                        <a:off x="551384" y="4005064"/>
                        <a:ext cx="3416300" cy="627062"/>
                      </a:xfrm>
                      <a:prstGeom prst="rect">
                        <a:avLst/>
                      </a:prstGeom>
                      <a:noFill/>
                      <a:ln>
                        <a:noFill/>
                      </a:ln>
                      <a:extLst/>
                    </p:spPr>
                  </p:pic>
                </p:oleObj>
              </mc:Fallback>
            </mc:AlternateContent>
          </a:graphicData>
        </a:graphic>
      </p:graphicFrame>
      <p:sp>
        <p:nvSpPr>
          <p:cNvPr id="6" name="矩形 60"/>
          <p:cNvSpPr>
            <a:spLocks noChangeArrowheads="1"/>
          </p:cNvSpPr>
          <p:nvPr/>
        </p:nvSpPr>
        <p:spPr bwMode="auto">
          <a:xfrm>
            <a:off x="5215726" y="67114"/>
            <a:ext cx="1832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b="1" i="0" dirty="0">
                <a:solidFill>
                  <a:srgbClr val="FF0000"/>
                </a:solidFill>
                <a:latin typeface="宋体" panose="02010600030101010101" pitchFamily="2" charset="-122"/>
              </a:rPr>
              <a:t>课堂练习</a:t>
            </a:r>
            <a:endParaRPr lang="zh-CN" altLang="en-US" b="1" i="0" dirty="0">
              <a:solidFill>
                <a:srgbClr val="000000"/>
              </a:solidFill>
            </a:endParaRPr>
          </a:p>
        </p:txBody>
      </p:sp>
      <p:graphicFrame>
        <p:nvGraphicFramePr>
          <p:cNvPr id="7" name="Object 10"/>
          <p:cNvGraphicFramePr>
            <a:graphicFrameLocks noChangeAspect="1"/>
          </p:cNvGraphicFramePr>
          <p:nvPr>
            <p:extLst>
              <p:ext uri="{D42A27DB-BD31-4B8C-83A1-F6EECF244321}">
                <p14:modId xmlns:p14="http://schemas.microsoft.com/office/powerpoint/2010/main" val="1596507089"/>
              </p:ext>
            </p:extLst>
          </p:nvPr>
        </p:nvGraphicFramePr>
        <p:xfrm>
          <a:off x="675841" y="4762915"/>
          <a:ext cx="1746250" cy="1108075"/>
        </p:xfrm>
        <a:graphic>
          <a:graphicData uri="http://schemas.openxmlformats.org/presentationml/2006/ole">
            <mc:AlternateContent xmlns:mc="http://schemas.openxmlformats.org/markup-compatibility/2006">
              <mc:Choice xmlns:v="urn:schemas-microsoft-com:vml" Requires="v">
                <p:oleObj spid="_x0000_s338648" name="公式" r:id="rId7" imgW="825480" imgH="507960" progId="Equation.3">
                  <p:embed/>
                </p:oleObj>
              </mc:Choice>
              <mc:Fallback>
                <p:oleObj name="公式" r:id="rId7" imgW="825480" imgH="507960" progId="Equation.3">
                  <p:embed/>
                  <p:pic>
                    <p:nvPicPr>
                      <p:cNvPr id="8" name="Object 10"/>
                      <p:cNvPicPr>
                        <a:picLocks noChangeAspect="1" noChangeArrowheads="1"/>
                      </p:cNvPicPr>
                      <p:nvPr/>
                    </p:nvPicPr>
                    <p:blipFill>
                      <a:blip r:embed="rId8"/>
                      <a:srcRect/>
                      <a:stretch>
                        <a:fillRect/>
                      </a:stretch>
                    </p:blipFill>
                    <p:spPr bwMode="blackWhite">
                      <a:xfrm>
                        <a:off x="675841" y="4762915"/>
                        <a:ext cx="1746250" cy="1108075"/>
                      </a:xfrm>
                      <a:prstGeom prst="rect">
                        <a:avLst/>
                      </a:prstGeom>
                      <a:noFill/>
                      <a:ln>
                        <a:noFill/>
                      </a:ln>
                      <a:extLst/>
                    </p:spPr>
                  </p:pic>
                </p:oleObj>
              </mc:Fallback>
            </mc:AlternateContent>
          </a:graphicData>
        </a:graphic>
      </p:graphicFrame>
      <p:pic>
        <p:nvPicPr>
          <p:cNvPr id="8" name="图片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27848" y="2276872"/>
            <a:ext cx="6345560" cy="3951950"/>
          </a:xfrm>
          <a:prstGeom prst="rect">
            <a:avLst/>
          </a:prstGeom>
        </p:spPr>
      </p:pic>
      <p:graphicFrame>
        <p:nvGraphicFramePr>
          <p:cNvPr id="9" name="Object 10"/>
          <p:cNvGraphicFramePr>
            <a:graphicFrameLocks noChangeAspect="1"/>
          </p:cNvGraphicFramePr>
          <p:nvPr>
            <p:extLst>
              <p:ext uri="{D42A27DB-BD31-4B8C-83A1-F6EECF244321}">
                <p14:modId xmlns:p14="http://schemas.microsoft.com/office/powerpoint/2010/main" val="3118637783"/>
              </p:ext>
            </p:extLst>
          </p:nvPr>
        </p:nvGraphicFramePr>
        <p:xfrm>
          <a:off x="2825980" y="2554716"/>
          <a:ext cx="1816869" cy="765521"/>
        </p:xfrm>
        <a:graphic>
          <a:graphicData uri="http://schemas.openxmlformats.org/presentationml/2006/ole">
            <mc:AlternateContent xmlns:mc="http://schemas.openxmlformats.org/markup-compatibility/2006">
              <mc:Choice xmlns:v="urn:schemas-microsoft-com:vml" Requires="v">
                <p:oleObj spid="_x0000_s338649" name="公式" r:id="rId10" imgW="457280" imgH="142795" progId="Equation.3">
                  <p:embed/>
                </p:oleObj>
              </mc:Choice>
              <mc:Fallback>
                <p:oleObj name="公式" r:id="rId10" imgW="457280" imgH="142795" progId="Equation.3">
                  <p:embed/>
                  <p:pic>
                    <p:nvPicPr>
                      <p:cNvPr id="2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25980" y="2554716"/>
                        <a:ext cx="1816869" cy="765521"/>
                      </a:xfrm>
                      <a:prstGeom prst="rect">
                        <a:avLst/>
                      </a:prstGeom>
                      <a:solidFill>
                        <a:srgbClr val="FFFF00"/>
                      </a:solidFill>
                      <a:ln>
                        <a:noFill/>
                      </a:ln>
                      <a:effectLs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3412301673"/>
              </p:ext>
            </p:extLst>
          </p:nvPr>
        </p:nvGraphicFramePr>
        <p:xfrm>
          <a:off x="2351584" y="5517232"/>
          <a:ext cx="2174875" cy="1108075"/>
        </p:xfrm>
        <a:graphic>
          <a:graphicData uri="http://schemas.openxmlformats.org/presentationml/2006/ole">
            <mc:AlternateContent xmlns:mc="http://schemas.openxmlformats.org/markup-compatibility/2006">
              <mc:Choice xmlns:v="urn:schemas-microsoft-com:vml" Requires="v">
                <p:oleObj spid="_x0000_s338650" name="Equation" r:id="rId12" imgW="1028520" imgH="507960" progId="Equation.DSMT4">
                  <p:embed/>
                </p:oleObj>
              </mc:Choice>
              <mc:Fallback>
                <p:oleObj name="Equation" r:id="rId12" imgW="1028520" imgH="507960" progId="Equation.DSMT4">
                  <p:embed/>
                  <p:pic>
                    <p:nvPicPr>
                      <p:cNvPr id="7" name="Object 10"/>
                      <p:cNvPicPr>
                        <a:picLocks noChangeAspect="1" noChangeArrowheads="1"/>
                      </p:cNvPicPr>
                      <p:nvPr/>
                    </p:nvPicPr>
                    <p:blipFill>
                      <a:blip r:embed="rId13"/>
                      <a:srcRect/>
                      <a:stretch>
                        <a:fillRect/>
                      </a:stretch>
                    </p:blipFill>
                    <p:spPr bwMode="blackWhite">
                      <a:xfrm>
                        <a:off x="2351584" y="5517232"/>
                        <a:ext cx="2174875" cy="1108075"/>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8810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stretch>
            <a:fillRect/>
          </a:stretch>
        </p:blipFill>
        <p:spPr>
          <a:xfrm>
            <a:off x="2207569" y="2134166"/>
            <a:ext cx="3564929" cy="1886945"/>
          </a:xfrm>
          <a:prstGeom prst="rect">
            <a:avLst/>
          </a:prstGeom>
        </p:spPr>
      </p:pic>
      <p:pic>
        <p:nvPicPr>
          <p:cNvPr id="14" name="图片 13"/>
          <p:cNvPicPr>
            <a:picLocks noChangeAspect="1"/>
          </p:cNvPicPr>
          <p:nvPr/>
        </p:nvPicPr>
        <p:blipFill>
          <a:blip r:embed="rId4"/>
          <a:stretch>
            <a:fillRect/>
          </a:stretch>
        </p:blipFill>
        <p:spPr>
          <a:xfrm>
            <a:off x="6427681" y="2058284"/>
            <a:ext cx="3183964" cy="1962827"/>
          </a:xfrm>
          <a:prstGeom prst="rect">
            <a:avLst/>
          </a:prstGeom>
        </p:spPr>
      </p:pic>
      <p:pic>
        <p:nvPicPr>
          <p:cNvPr id="26" name="图片 25"/>
          <p:cNvPicPr>
            <a:picLocks noChangeAspect="1"/>
          </p:cNvPicPr>
          <p:nvPr/>
        </p:nvPicPr>
        <p:blipFill>
          <a:blip r:embed="rId5"/>
          <a:stretch>
            <a:fillRect/>
          </a:stretch>
        </p:blipFill>
        <p:spPr>
          <a:xfrm>
            <a:off x="2382801" y="4403510"/>
            <a:ext cx="3592005" cy="2214372"/>
          </a:xfrm>
          <a:prstGeom prst="rect">
            <a:avLst/>
          </a:prstGeom>
        </p:spPr>
      </p:pic>
      <p:pic>
        <p:nvPicPr>
          <p:cNvPr id="27" name="图片 26"/>
          <p:cNvPicPr>
            <a:picLocks noChangeAspect="1"/>
          </p:cNvPicPr>
          <p:nvPr/>
        </p:nvPicPr>
        <p:blipFill>
          <a:blip r:embed="rId6"/>
          <a:stretch>
            <a:fillRect/>
          </a:stretch>
        </p:blipFill>
        <p:spPr>
          <a:xfrm>
            <a:off x="6330030" y="4403510"/>
            <a:ext cx="4173878" cy="2066104"/>
          </a:xfrm>
          <a:prstGeom prst="rect">
            <a:avLst/>
          </a:prstGeom>
        </p:spPr>
      </p:pic>
      <p:sp>
        <p:nvSpPr>
          <p:cNvPr id="28" name="矩形 27"/>
          <p:cNvSpPr/>
          <p:nvPr/>
        </p:nvSpPr>
        <p:spPr>
          <a:xfrm>
            <a:off x="1905876" y="687039"/>
            <a:ext cx="8352928" cy="892552"/>
          </a:xfrm>
          <a:prstGeom prst="rect">
            <a:avLst/>
          </a:prstGeom>
        </p:spPr>
        <p:txBody>
          <a:bodyPr wrap="square">
            <a:spAutoFit/>
          </a:bodyPr>
          <a:lstStyle/>
          <a:p>
            <a:r>
              <a:rPr lang="zh-CN" altLang="en-US" b="1" i="0" dirty="0">
                <a:solidFill>
                  <a:srgbClr val="009900"/>
                </a:solidFill>
              </a:rPr>
              <a:t>下面四个图中，哪一个正确反映黑体单色辐出度和</a:t>
            </a:r>
            <a:r>
              <a:rPr lang="en-US" altLang="zh-CN" b="1" i="0" dirty="0">
                <a:solidFill>
                  <a:srgbClr val="FF00FF"/>
                </a:solidFill>
              </a:rPr>
              <a:t>T</a:t>
            </a:r>
            <a:r>
              <a:rPr lang="zh-CN" altLang="en-US" b="1" i="0" dirty="0">
                <a:solidFill>
                  <a:srgbClr val="009900"/>
                </a:solidFill>
              </a:rPr>
              <a:t>的变化关系，已知</a:t>
            </a:r>
            <a:r>
              <a:rPr lang="en-US" altLang="zh-CN" sz="2400" b="1" dirty="0">
                <a:solidFill>
                  <a:srgbClr val="FF0000"/>
                </a:solidFill>
              </a:rPr>
              <a:t>T</a:t>
            </a:r>
            <a:r>
              <a:rPr lang="en-US" altLang="zh-CN" sz="2400" b="1" i="0" baseline="-25000" dirty="0">
                <a:solidFill>
                  <a:srgbClr val="FF0000"/>
                </a:solidFill>
              </a:rPr>
              <a:t>1 </a:t>
            </a:r>
            <a:r>
              <a:rPr lang="en-US" altLang="zh-CN" sz="2400" b="1" i="0" dirty="0">
                <a:solidFill>
                  <a:srgbClr val="FF0000"/>
                </a:solidFill>
              </a:rPr>
              <a:t>&lt;</a:t>
            </a:r>
            <a:r>
              <a:rPr lang="en-US" altLang="zh-CN" sz="2400" b="1" dirty="0">
                <a:solidFill>
                  <a:srgbClr val="FF0000"/>
                </a:solidFill>
              </a:rPr>
              <a:t>T</a:t>
            </a:r>
            <a:r>
              <a:rPr lang="en-US" altLang="zh-CN" sz="2400" b="1" i="0" baseline="-25000" dirty="0">
                <a:solidFill>
                  <a:srgbClr val="FF0000"/>
                </a:solidFill>
              </a:rPr>
              <a:t>2</a:t>
            </a:r>
            <a:endParaRPr lang="zh-CN" altLang="en-US" b="1" i="0" dirty="0">
              <a:solidFill>
                <a:srgbClr val="009900"/>
              </a:solidFill>
            </a:endParaRPr>
          </a:p>
        </p:txBody>
      </p:sp>
      <p:sp>
        <p:nvSpPr>
          <p:cNvPr id="30" name="矩形 29"/>
          <p:cNvSpPr/>
          <p:nvPr/>
        </p:nvSpPr>
        <p:spPr>
          <a:xfrm>
            <a:off x="3503690" y="3966090"/>
            <a:ext cx="646331" cy="492443"/>
          </a:xfrm>
          <a:prstGeom prst="rect">
            <a:avLst/>
          </a:prstGeom>
        </p:spPr>
        <p:txBody>
          <a:bodyPr wrap="none">
            <a:spAutoFit/>
          </a:bodyPr>
          <a:lstStyle/>
          <a:p>
            <a:r>
              <a:rPr lang="en-US" altLang="zh-CN" b="1" i="0" dirty="0">
                <a:solidFill>
                  <a:srgbClr val="009900"/>
                </a:solidFill>
              </a:rPr>
              <a:t>(A)</a:t>
            </a:r>
            <a:endParaRPr lang="zh-CN" altLang="en-US" dirty="0"/>
          </a:p>
        </p:txBody>
      </p:sp>
      <p:sp>
        <p:nvSpPr>
          <p:cNvPr id="31" name="矩形 30"/>
          <p:cNvSpPr/>
          <p:nvPr/>
        </p:nvSpPr>
        <p:spPr>
          <a:xfrm>
            <a:off x="7460251" y="3937300"/>
            <a:ext cx="628698" cy="492443"/>
          </a:xfrm>
          <a:prstGeom prst="rect">
            <a:avLst/>
          </a:prstGeom>
        </p:spPr>
        <p:txBody>
          <a:bodyPr wrap="none">
            <a:spAutoFit/>
          </a:bodyPr>
          <a:lstStyle/>
          <a:p>
            <a:r>
              <a:rPr lang="en-US" altLang="zh-CN" b="1" i="0" dirty="0">
                <a:solidFill>
                  <a:srgbClr val="009900"/>
                </a:solidFill>
              </a:rPr>
              <a:t>(B)</a:t>
            </a:r>
            <a:endParaRPr lang="zh-CN" altLang="en-US" dirty="0"/>
          </a:p>
        </p:txBody>
      </p:sp>
      <p:sp>
        <p:nvSpPr>
          <p:cNvPr id="32" name="矩形 31"/>
          <p:cNvSpPr/>
          <p:nvPr/>
        </p:nvSpPr>
        <p:spPr>
          <a:xfrm>
            <a:off x="1736470" y="6125440"/>
            <a:ext cx="646331" cy="492443"/>
          </a:xfrm>
          <a:prstGeom prst="rect">
            <a:avLst/>
          </a:prstGeom>
        </p:spPr>
        <p:txBody>
          <a:bodyPr wrap="none">
            <a:spAutoFit/>
          </a:bodyPr>
          <a:lstStyle/>
          <a:p>
            <a:r>
              <a:rPr lang="en-US" altLang="zh-CN" b="1" i="0" dirty="0">
                <a:solidFill>
                  <a:srgbClr val="009900"/>
                </a:solidFill>
              </a:rPr>
              <a:t>(C)</a:t>
            </a:r>
            <a:endParaRPr lang="zh-CN" altLang="en-US" dirty="0"/>
          </a:p>
        </p:txBody>
      </p:sp>
      <p:sp>
        <p:nvSpPr>
          <p:cNvPr id="33" name="矩形 32"/>
          <p:cNvSpPr/>
          <p:nvPr/>
        </p:nvSpPr>
        <p:spPr>
          <a:xfrm>
            <a:off x="5708188" y="5540318"/>
            <a:ext cx="646331" cy="492443"/>
          </a:xfrm>
          <a:prstGeom prst="rect">
            <a:avLst/>
          </a:prstGeom>
        </p:spPr>
        <p:txBody>
          <a:bodyPr wrap="none">
            <a:spAutoFit/>
          </a:bodyPr>
          <a:lstStyle/>
          <a:p>
            <a:r>
              <a:rPr lang="en-US" altLang="zh-CN" b="1" i="0" dirty="0">
                <a:solidFill>
                  <a:srgbClr val="009900"/>
                </a:solidFill>
              </a:rPr>
              <a:t>(D)</a:t>
            </a:r>
            <a:endParaRPr lang="zh-CN" altLang="en-US" dirty="0"/>
          </a:p>
        </p:txBody>
      </p:sp>
      <p:sp>
        <p:nvSpPr>
          <p:cNvPr id="35" name="矩形 60"/>
          <p:cNvSpPr>
            <a:spLocks noChangeArrowheads="1"/>
          </p:cNvSpPr>
          <p:nvPr/>
        </p:nvSpPr>
        <p:spPr bwMode="auto">
          <a:xfrm>
            <a:off x="4803755" y="67114"/>
            <a:ext cx="26564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b="1" i="0" dirty="0">
                <a:solidFill>
                  <a:srgbClr val="FF0000"/>
                </a:solidFill>
                <a:latin typeface="宋体" panose="02010600030101010101" pitchFamily="2" charset="-122"/>
              </a:rPr>
              <a:t>课堂练习题：</a:t>
            </a:r>
            <a:endParaRPr lang="zh-CN" altLang="en-US" b="1" i="0" dirty="0">
              <a:solidFill>
                <a:srgbClr val="000000"/>
              </a:solidFill>
            </a:endParaRPr>
          </a:p>
        </p:txBody>
      </p:sp>
      <p:graphicFrame>
        <p:nvGraphicFramePr>
          <p:cNvPr id="36" name="Object 10"/>
          <p:cNvGraphicFramePr>
            <a:graphicFrameLocks noChangeAspect="1"/>
          </p:cNvGraphicFramePr>
          <p:nvPr>
            <p:extLst>
              <p:ext uri="{D42A27DB-BD31-4B8C-83A1-F6EECF244321}">
                <p14:modId xmlns:p14="http://schemas.microsoft.com/office/powerpoint/2010/main" val="3998481646"/>
              </p:ext>
            </p:extLst>
          </p:nvPr>
        </p:nvGraphicFramePr>
        <p:xfrm>
          <a:off x="5395111" y="1402787"/>
          <a:ext cx="2065140" cy="618294"/>
        </p:xfrm>
        <a:graphic>
          <a:graphicData uri="http://schemas.openxmlformats.org/presentationml/2006/ole">
            <mc:AlternateContent xmlns:mc="http://schemas.openxmlformats.org/markup-compatibility/2006">
              <mc:Choice xmlns:v="urn:schemas-microsoft-com:vml" Requires="v">
                <p:oleObj spid="_x0000_s261570" name="公式" r:id="rId7" imgW="787320" imgH="228600" progId="Equation.3">
                  <p:embed/>
                </p:oleObj>
              </mc:Choice>
              <mc:Fallback>
                <p:oleObj name="公式" r:id="rId7" imgW="787320" imgH="228600" progId="Equation.3">
                  <p:embed/>
                  <p:pic>
                    <p:nvPicPr>
                      <p:cNvPr id="0" name=""/>
                      <p:cNvPicPr>
                        <a:picLocks noChangeAspect="1" noChangeArrowheads="1"/>
                      </p:cNvPicPr>
                      <p:nvPr/>
                    </p:nvPicPr>
                    <p:blipFill>
                      <a:blip r:embed="rId8"/>
                      <a:srcRect/>
                      <a:stretch>
                        <a:fillRect/>
                      </a:stretch>
                    </p:blipFill>
                    <p:spPr bwMode="blackWhite">
                      <a:xfrm>
                        <a:off x="5395111" y="1402787"/>
                        <a:ext cx="2065140" cy="618294"/>
                      </a:xfrm>
                      <a:prstGeom prst="rect">
                        <a:avLst/>
                      </a:prstGeom>
                      <a:solidFill>
                        <a:srgbClr val="FFFF00"/>
                      </a:solidFill>
                      <a:ln>
                        <a:noFill/>
                      </a:ln>
                      <a:extLst/>
                    </p:spPr>
                  </p:pic>
                </p:oleObj>
              </mc:Fallback>
            </mc:AlternateContent>
          </a:graphicData>
        </a:graphic>
      </p:graphicFrame>
      <p:graphicFrame>
        <p:nvGraphicFramePr>
          <p:cNvPr id="38" name="Object 10"/>
          <p:cNvGraphicFramePr>
            <a:graphicFrameLocks noChangeAspect="1"/>
          </p:cNvGraphicFramePr>
          <p:nvPr>
            <p:extLst>
              <p:ext uri="{D42A27DB-BD31-4B8C-83A1-F6EECF244321}">
                <p14:modId xmlns:p14="http://schemas.microsoft.com/office/powerpoint/2010/main" val="758924795"/>
              </p:ext>
            </p:extLst>
          </p:nvPr>
        </p:nvGraphicFramePr>
        <p:xfrm>
          <a:off x="8093804" y="1231982"/>
          <a:ext cx="1816869" cy="765521"/>
        </p:xfrm>
        <a:graphic>
          <a:graphicData uri="http://schemas.openxmlformats.org/presentationml/2006/ole">
            <mc:AlternateContent xmlns:mc="http://schemas.openxmlformats.org/markup-compatibility/2006">
              <mc:Choice xmlns:v="urn:schemas-microsoft-com:vml" Requires="v">
                <p:oleObj spid="_x0000_s261571" name="公式" r:id="rId9" imgW="457280" imgH="142795" progId="Equation.3">
                  <p:embed/>
                </p:oleObj>
              </mc:Choice>
              <mc:Fallback>
                <p:oleObj name="公式" r:id="rId9" imgW="457280" imgH="1427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93804" y="1231982"/>
                        <a:ext cx="1816869" cy="765521"/>
                      </a:xfrm>
                      <a:prstGeom prst="rect">
                        <a:avLst/>
                      </a:prstGeom>
                      <a:solidFill>
                        <a:srgbClr val="FFFF00"/>
                      </a:solidFill>
                      <a:ln>
                        <a:noFill/>
                      </a:ln>
                      <a:effectLst/>
                      <a:extLst/>
                    </p:spPr>
                  </p:pic>
                </p:oleObj>
              </mc:Fallback>
            </mc:AlternateContent>
          </a:graphicData>
        </a:graphic>
      </p:graphicFrame>
      <p:pic>
        <p:nvPicPr>
          <p:cNvPr id="15" name="Picture 24" descr="4C70BBA977B88F3DF7393CB7443DAF2A"/>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8833659" y="1919495"/>
            <a:ext cx="1555973" cy="166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359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0.18672 0.04815 L -0.1513 0.04815 C -0.30299 0.04815 -0.48919 0.14676 -0.48919 0.22708 L -0.48919 0.40648 " pathEditMode="relative" rAng="0" ptsTypes="AAAA">
                                      <p:cBhvr>
                                        <p:cTn id="6" dur="2000" fill="hold"/>
                                        <p:tgtEl>
                                          <p:spTgt spid="15"/>
                                        </p:tgtEl>
                                        <p:attrNameLst>
                                          <p:attrName>ppt_x</p:attrName>
                                          <p:attrName>ppt_y</p:attrName>
                                        </p:attrNameLst>
                                      </p:cBhvr>
                                      <p:rCtr x="-33802" y="17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7"/>
          <p:cNvSpPr>
            <a:spLocks noChangeArrowheads="1"/>
          </p:cNvSpPr>
          <p:nvPr/>
        </p:nvSpPr>
        <p:spPr bwMode="auto">
          <a:xfrm>
            <a:off x="4684713" y="23813"/>
            <a:ext cx="48164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i="0" dirty="0">
                <a:solidFill>
                  <a:srgbClr val="FF0066"/>
                </a:solidFill>
              </a:rPr>
              <a:t>三    经典物理学的困难</a:t>
            </a:r>
            <a:endParaRPr lang="zh-CN" altLang="en-US" sz="3600" dirty="0">
              <a:solidFill>
                <a:srgbClr val="FF0066"/>
              </a:solidFill>
            </a:endParaRPr>
          </a:p>
        </p:txBody>
      </p:sp>
      <p:sp>
        <p:nvSpPr>
          <p:cNvPr id="3" name="Text Box 2"/>
          <p:cNvSpPr txBox="1">
            <a:spLocks noChangeArrowheads="1"/>
          </p:cNvSpPr>
          <p:nvPr/>
        </p:nvSpPr>
        <p:spPr bwMode="auto">
          <a:xfrm>
            <a:off x="6389688" y="608014"/>
            <a:ext cx="2025650" cy="492125"/>
          </a:xfrm>
          <a:prstGeom prst="rect">
            <a:avLst/>
          </a:prstGeom>
          <a:noFill/>
          <a:ln w="9525">
            <a:noFill/>
            <a:miter lim="800000"/>
            <a:headEnd/>
            <a:tailEnd/>
          </a:ln>
          <a:effectLst/>
        </p:spPr>
        <p:txBody>
          <a:bodyPr wrap="none">
            <a:spAutoFit/>
          </a:bodyPr>
          <a:lstStyle/>
          <a:p>
            <a:pPr>
              <a:defRPr/>
            </a:pPr>
            <a:r>
              <a:rPr lang="en-US" altLang="zh-CN" b="1" i="0" dirty="0">
                <a:solidFill>
                  <a:srgbClr val="9900FF"/>
                </a:solidFill>
                <a:effectLst>
                  <a:outerShdw blurRad="38100" dist="38100" dir="2700000" algn="tl">
                    <a:srgbClr val="FFFFFF"/>
                  </a:outerShdw>
                </a:effectLst>
              </a:rPr>
              <a:t>1.   </a:t>
            </a:r>
            <a:r>
              <a:rPr lang="zh-CN" altLang="en-US" b="1" i="0" dirty="0">
                <a:solidFill>
                  <a:srgbClr val="9900FF"/>
                </a:solidFill>
                <a:effectLst>
                  <a:outerShdw blurRad="38100" dist="38100" dir="2700000" algn="tl">
                    <a:srgbClr val="FFFFFF"/>
                  </a:outerShdw>
                </a:effectLst>
                <a:latin typeface="宋体" pitchFamily="2" charset="-122"/>
              </a:rPr>
              <a:t>维恩公式</a:t>
            </a:r>
          </a:p>
        </p:txBody>
      </p:sp>
      <p:sp>
        <p:nvSpPr>
          <p:cNvPr id="4" name="Rectangle 8"/>
          <p:cNvSpPr>
            <a:spLocks noChangeArrowheads="1"/>
          </p:cNvSpPr>
          <p:nvPr/>
        </p:nvSpPr>
        <p:spPr bwMode="auto">
          <a:xfrm>
            <a:off x="6034089" y="1147764"/>
            <a:ext cx="3286125" cy="892175"/>
          </a:xfrm>
          <a:prstGeom prst="rect">
            <a:avLst/>
          </a:prstGeom>
          <a:noFill/>
          <a:ln w="9525">
            <a:noFill/>
            <a:miter lim="800000"/>
            <a:headEnd/>
            <a:tailEnd/>
          </a:ln>
          <a:effectLst/>
        </p:spPr>
        <p:txBody>
          <a:bodyPr>
            <a:spAutoFit/>
          </a:bodyPr>
          <a:lstStyle/>
          <a:p>
            <a:pPr>
              <a:spcBef>
                <a:spcPct val="50000"/>
              </a:spcBef>
              <a:defRPr/>
            </a:pPr>
            <a:r>
              <a:rPr lang="zh-CN" altLang="en-US" b="1" i="0" dirty="0">
                <a:solidFill>
                  <a:srgbClr val="0070C0"/>
                </a:solidFill>
                <a:latin typeface="宋体" pitchFamily="2" charset="-122"/>
                <a:sym typeface="Symbol" pitchFamily="18" charset="2"/>
              </a:rPr>
              <a:t>维恩根据经典热力学得到一个半经验公式</a:t>
            </a:r>
            <a:r>
              <a:rPr kumimoji="0" lang="zh-CN" altLang="en-US" b="1" i="0" dirty="0">
                <a:solidFill>
                  <a:srgbClr val="0070C0"/>
                </a:solidFill>
                <a:latin typeface="楷体_GB2312" pitchFamily="49" charset="-122"/>
              </a:rPr>
              <a:t>，</a:t>
            </a:r>
            <a:endParaRPr lang="zh-CN" altLang="en-US" b="1" i="0" dirty="0">
              <a:solidFill>
                <a:srgbClr val="0070C0"/>
              </a:solidFill>
              <a:effectLst>
                <a:outerShdw blurRad="38100" dist="38100" dir="2700000" algn="tl">
                  <a:srgbClr val="FFFFFF"/>
                </a:outerShdw>
              </a:effectLst>
              <a:latin typeface="宋体" pitchFamily="2"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763297973"/>
              </p:ext>
            </p:extLst>
          </p:nvPr>
        </p:nvGraphicFramePr>
        <p:xfrm>
          <a:off x="5853113" y="2039938"/>
          <a:ext cx="3575050" cy="723900"/>
        </p:xfrm>
        <a:graphic>
          <a:graphicData uri="http://schemas.openxmlformats.org/presentationml/2006/ole">
            <mc:AlternateContent xmlns:mc="http://schemas.openxmlformats.org/markup-compatibility/2006">
              <mc:Choice xmlns:v="urn:schemas-microsoft-com:vml" Requires="v">
                <p:oleObj spid="_x0000_s411895" name="公式" r:id="rId3" imgW="1193800" imgH="241300" progId="Equation.3">
                  <p:embed/>
                </p:oleObj>
              </mc:Choice>
              <mc:Fallback>
                <p:oleObj name="公式" r:id="rId3" imgW="11938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3113" y="2039938"/>
                        <a:ext cx="357505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 name="Freeform 7"/>
          <p:cNvSpPr>
            <a:spLocks/>
          </p:cNvSpPr>
          <p:nvPr/>
        </p:nvSpPr>
        <p:spPr bwMode="auto">
          <a:xfrm>
            <a:off x="2486853" y="747714"/>
            <a:ext cx="3990148" cy="4681899"/>
          </a:xfrm>
          <a:custGeom>
            <a:avLst/>
            <a:gdLst>
              <a:gd name="T0" fmla="*/ 0 w 1954"/>
              <a:gd name="T1" fmla="*/ 1297 h 1381"/>
              <a:gd name="T2" fmla="*/ 405 w 1954"/>
              <a:gd name="T3" fmla="*/ 14 h 1381"/>
              <a:gd name="T4" fmla="*/ 1954 w 1954"/>
              <a:gd name="T5" fmla="*/ 1381 h 1381"/>
              <a:gd name="T6" fmla="*/ 0 60000 65536"/>
              <a:gd name="T7" fmla="*/ 0 60000 65536"/>
              <a:gd name="T8" fmla="*/ 0 60000 65536"/>
              <a:gd name="T9" fmla="*/ 0 w 1954"/>
              <a:gd name="T10" fmla="*/ 0 h 1381"/>
              <a:gd name="T11" fmla="*/ 1954 w 1954"/>
              <a:gd name="T12" fmla="*/ 1381 h 1381"/>
            </a:gdLst>
            <a:ahLst/>
            <a:cxnLst>
              <a:cxn ang="T6">
                <a:pos x="T0" y="T1"/>
              </a:cxn>
              <a:cxn ang="T7">
                <a:pos x="T2" y="T3"/>
              </a:cxn>
              <a:cxn ang="T8">
                <a:pos x="T4" y="T5"/>
              </a:cxn>
            </a:cxnLst>
            <a:rect l="T9" t="T10" r="T11" b="T12"/>
            <a:pathLst>
              <a:path w="1954" h="1381">
                <a:moveTo>
                  <a:pt x="0" y="1297"/>
                </a:moveTo>
                <a:cubicBezTo>
                  <a:pt x="205" y="776"/>
                  <a:pt x="79" y="0"/>
                  <a:pt x="405" y="14"/>
                </a:cubicBezTo>
                <a:cubicBezTo>
                  <a:pt x="731" y="28"/>
                  <a:pt x="1089" y="1367"/>
                  <a:pt x="1954" y="1381"/>
                </a:cubicBezTo>
              </a:path>
            </a:pathLst>
          </a:cu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61" name="Group 80"/>
          <p:cNvGrpSpPr>
            <a:grpSpLocks/>
          </p:cNvGrpSpPr>
          <p:nvPr/>
        </p:nvGrpSpPr>
        <p:grpSpPr bwMode="auto">
          <a:xfrm>
            <a:off x="1885951" y="333376"/>
            <a:ext cx="8196263" cy="5934076"/>
            <a:chOff x="224" y="480"/>
            <a:chExt cx="5163" cy="3738"/>
          </a:xfrm>
        </p:grpSpPr>
        <p:sp>
          <p:nvSpPr>
            <p:cNvPr id="62" name="Line 3"/>
            <p:cNvSpPr>
              <a:spLocks noChangeShapeType="1"/>
            </p:cNvSpPr>
            <p:nvPr/>
          </p:nvSpPr>
          <p:spPr bwMode="auto">
            <a:xfrm>
              <a:off x="312" y="768"/>
              <a:ext cx="5" cy="3031"/>
            </a:xfrm>
            <a:prstGeom prst="line">
              <a:avLst/>
            </a:prstGeom>
            <a:noFill/>
            <a:ln w="28575">
              <a:solidFill>
                <a:srgbClr val="0000FF"/>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4"/>
            <p:cNvSpPr>
              <a:spLocks noChangeShapeType="1"/>
            </p:cNvSpPr>
            <p:nvPr/>
          </p:nvSpPr>
          <p:spPr bwMode="auto">
            <a:xfrm>
              <a:off x="312" y="3805"/>
              <a:ext cx="5040" cy="0"/>
            </a:xfrm>
            <a:prstGeom prst="line">
              <a:avLst/>
            </a:prstGeom>
            <a:noFill/>
            <a:ln w="28575">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Oval 25"/>
            <p:cNvSpPr>
              <a:spLocks noChangeArrowheads="1"/>
            </p:cNvSpPr>
            <p:nvPr/>
          </p:nvSpPr>
          <p:spPr bwMode="auto">
            <a:xfrm>
              <a:off x="1706" y="1892"/>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75" name="Oval 26"/>
            <p:cNvSpPr>
              <a:spLocks noChangeArrowheads="1"/>
            </p:cNvSpPr>
            <p:nvPr/>
          </p:nvSpPr>
          <p:spPr bwMode="auto">
            <a:xfrm>
              <a:off x="707" y="2534"/>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76" name="Oval 27"/>
            <p:cNvSpPr>
              <a:spLocks noChangeArrowheads="1"/>
            </p:cNvSpPr>
            <p:nvPr/>
          </p:nvSpPr>
          <p:spPr bwMode="auto">
            <a:xfrm>
              <a:off x="4185" y="341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77" name="Oval 28"/>
            <p:cNvSpPr>
              <a:spLocks noChangeArrowheads="1"/>
            </p:cNvSpPr>
            <p:nvPr/>
          </p:nvSpPr>
          <p:spPr bwMode="auto">
            <a:xfrm>
              <a:off x="3849" y="3319"/>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78" name="Oval 29"/>
            <p:cNvSpPr>
              <a:spLocks noChangeArrowheads="1"/>
            </p:cNvSpPr>
            <p:nvPr/>
          </p:nvSpPr>
          <p:spPr bwMode="auto">
            <a:xfrm>
              <a:off x="3273" y="3223"/>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79" name="Oval 30"/>
            <p:cNvSpPr>
              <a:spLocks noChangeArrowheads="1"/>
            </p:cNvSpPr>
            <p:nvPr/>
          </p:nvSpPr>
          <p:spPr bwMode="auto">
            <a:xfrm>
              <a:off x="3037" y="313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80" name="Oval 31"/>
            <p:cNvSpPr>
              <a:spLocks noChangeArrowheads="1"/>
            </p:cNvSpPr>
            <p:nvPr/>
          </p:nvSpPr>
          <p:spPr bwMode="auto">
            <a:xfrm>
              <a:off x="2749" y="2983"/>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81" name="Oval 32"/>
            <p:cNvSpPr>
              <a:spLocks noChangeArrowheads="1"/>
            </p:cNvSpPr>
            <p:nvPr/>
          </p:nvSpPr>
          <p:spPr bwMode="auto">
            <a:xfrm>
              <a:off x="2261" y="2599"/>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82" name="Oval 33"/>
            <p:cNvSpPr>
              <a:spLocks noChangeArrowheads="1"/>
            </p:cNvSpPr>
            <p:nvPr/>
          </p:nvSpPr>
          <p:spPr bwMode="auto">
            <a:xfrm>
              <a:off x="2461" y="279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83" name="Oval 34"/>
            <p:cNvSpPr>
              <a:spLocks noChangeArrowheads="1"/>
            </p:cNvSpPr>
            <p:nvPr/>
          </p:nvSpPr>
          <p:spPr bwMode="auto">
            <a:xfrm>
              <a:off x="1476" y="132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84" name="Oval 35"/>
            <p:cNvSpPr>
              <a:spLocks noChangeArrowheads="1"/>
            </p:cNvSpPr>
            <p:nvPr/>
          </p:nvSpPr>
          <p:spPr bwMode="auto">
            <a:xfrm>
              <a:off x="753" y="1703"/>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85" name="Oval 36"/>
            <p:cNvSpPr>
              <a:spLocks noChangeArrowheads="1"/>
            </p:cNvSpPr>
            <p:nvPr/>
          </p:nvSpPr>
          <p:spPr bwMode="auto">
            <a:xfrm>
              <a:off x="795" y="1348"/>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86" name="Oval 37"/>
            <p:cNvSpPr>
              <a:spLocks noChangeArrowheads="1"/>
            </p:cNvSpPr>
            <p:nvPr/>
          </p:nvSpPr>
          <p:spPr bwMode="auto">
            <a:xfrm>
              <a:off x="741" y="206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87" name="Oval 38"/>
            <p:cNvSpPr>
              <a:spLocks noChangeArrowheads="1"/>
            </p:cNvSpPr>
            <p:nvPr/>
          </p:nvSpPr>
          <p:spPr bwMode="auto">
            <a:xfrm>
              <a:off x="851" y="1037"/>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88" name="Oval 39"/>
            <p:cNvSpPr>
              <a:spLocks noChangeArrowheads="1"/>
            </p:cNvSpPr>
            <p:nvPr/>
          </p:nvSpPr>
          <p:spPr bwMode="auto">
            <a:xfrm>
              <a:off x="1364" y="107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89" name="Oval 40"/>
            <p:cNvSpPr>
              <a:spLocks noChangeArrowheads="1"/>
            </p:cNvSpPr>
            <p:nvPr/>
          </p:nvSpPr>
          <p:spPr bwMode="auto">
            <a:xfrm>
              <a:off x="1157" y="75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90" name="Oval 41"/>
            <p:cNvSpPr>
              <a:spLocks noChangeArrowheads="1"/>
            </p:cNvSpPr>
            <p:nvPr/>
          </p:nvSpPr>
          <p:spPr bwMode="auto">
            <a:xfrm>
              <a:off x="981" y="778"/>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91" name="Oval 42"/>
            <p:cNvSpPr>
              <a:spLocks noChangeArrowheads="1"/>
            </p:cNvSpPr>
            <p:nvPr/>
          </p:nvSpPr>
          <p:spPr bwMode="auto">
            <a:xfrm>
              <a:off x="557" y="3494"/>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92" name="Oval 43"/>
            <p:cNvSpPr>
              <a:spLocks noChangeArrowheads="1"/>
            </p:cNvSpPr>
            <p:nvPr/>
          </p:nvSpPr>
          <p:spPr bwMode="auto">
            <a:xfrm>
              <a:off x="589" y="3323"/>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93" name="Oval 44"/>
            <p:cNvSpPr>
              <a:spLocks noChangeArrowheads="1"/>
            </p:cNvSpPr>
            <p:nvPr/>
          </p:nvSpPr>
          <p:spPr bwMode="auto">
            <a:xfrm>
              <a:off x="614" y="3171"/>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94" name="Rectangle 45"/>
            <p:cNvSpPr>
              <a:spLocks noChangeArrowheads="1"/>
            </p:cNvSpPr>
            <p:nvPr/>
          </p:nvSpPr>
          <p:spPr bwMode="auto">
            <a:xfrm>
              <a:off x="2048" y="797"/>
              <a:ext cx="74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i="0" dirty="0">
                  <a:solidFill>
                    <a:srgbClr val="0033CC"/>
                  </a:solidFill>
                </a:rPr>
                <a:t>实验值</a:t>
              </a:r>
            </a:p>
          </p:txBody>
        </p:sp>
        <p:sp>
          <p:nvSpPr>
            <p:cNvPr id="95" name="Freeform 46"/>
            <p:cNvSpPr>
              <a:spLocks/>
            </p:cNvSpPr>
            <p:nvPr/>
          </p:nvSpPr>
          <p:spPr bwMode="auto">
            <a:xfrm>
              <a:off x="1554" y="964"/>
              <a:ext cx="533" cy="856"/>
            </a:xfrm>
            <a:custGeom>
              <a:avLst/>
              <a:gdLst>
                <a:gd name="T0" fmla="*/ 0 w 913"/>
                <a:gd name="T1" fmla="*/ 32 h 1249"/>
                <a:gd name="T2" fmla="*/ 103 w 913"/>
                <a:gd name="T3" fmla="*/ 0 h 1249"/>
                <a:gd name="T4" fmla="*/ 64 w 913"/>
                <a:gd name="T5" fmla="*/ 269 h 1249"/>
                <a:gd name="T6" fmla="*/ 0 60000 65536"/>
                <a:gd name="T7" fmla="*/ 0 60000 65536"/>
                <a:gd name="T8" fmla="*/ 0 60000 65536"/>
                <a:gd name="T9" fmla="*/ 0 w 913"/>
                <a:gd name="T10" fmla="*/ 0 h 1249"/>
                <a:gd name="T11" fmla="*/ 913 w 913"/>
                <a:gd name="T12" fmla="*/ 1249 h 1249"/>
              </a:gdLst>
              <a:ahLst/>
              <a:cxnLst>
                <a:cxn ang="T6">
                  <a:pos x="T0" y="T1"/>
                </a:cxn>
                <a:cxn ang="T7">
                  <a:pos x="T2" y="T3"/>
                </a:cxn>
                <a:cxn ang="T8">
                  <a:pos x="T4" y="T5"/>
                </a:cxn>
              </a:cxnLst>
              <a:rect l="T9" t="T10" r="T11" b="T12"/>
              <a:pathLst>
                <a:path w="913" h="1249">
                  <a:moveTo>
                    <a:pt x="0" y="144"/>
                  </a:moveTo>
                  <a:lnTo>
                    <a:pt x="912" y="0"/>
                  </a:lnTo>
                  <a:lnTo>
                    <a:pt x="576" y="1248"/>
                  </a:lnTo>
                </a:path>
              </a:pathLst>
            </a:custGeom>
            <a:noFill/>
            <a:ln w="25400" cap="rnd">
              <a:solidFill>
                <a:srgbClr val="008000"/>
              </a:solidFill>
              <a:round/>
              <a:headEnd type="stealth" w="med" len="lg"/>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3E0000"/>
                </a:solidFill>
              </a:endParaRPr>
            </a:p>
          </p:txBody>
        </p:sp>
        <p:graphicFrame>
          <p:nvGraphicFramePr>
            <p:cNvPr id="96" name="Object 47"/>
            <p:cNvGraphicFramePr>
              <a:graphicFrameLocks noChangeAspect="1"/>
            </p:cNvGraphicFramePr>
            <p:nvPr/>
          </p:nvGraphicFramePr>
          <p:xfrm>
            <a:off x="319" y="480"/>
            <a:ext cx="657" cy="301"/>
          </p:xfrm>
          <a:graphic>
            <a:graphicData uri="http://schemas.openxmlformats.org/presentationml/2006/ole">
              <mc:AlternateContent xmlns:mc="http://schemas.openxmlformats.org/markup-compatibility/2006">
                <mc:Choice xmlns:v="urn:schemas-microsoft-com:vml" Requires="v">
                  <p:oleObj spid="_x0000_s411896" name="公式" r:id="rId5" imgW="380887" imgH="142795" progId="Equation.3">
                    <p:embed/>
                  </p:oleObj>
                </mc:Choice>
                <mc:Fallback>
                  <p:oleObj name="公式" r:id="rId5" imgW="380887" imgH="1427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 y="480"/>
                          <a:ext cx="657"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 name="Oval 63"/>
            <p:cNvSpPr>
              <a:spLocks noChangeArrowheads="1"/>
            </p:cNvSpPr>
            <p:nvPr/>
          </p:nvSpPr>
          <p:spPr bwMode="auto">
            <a:xfrm>
              <a:off x="4600" y="3494"/>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graphicFrame>
          <p:nvGraphicFramePr>
            <p:cNvPr id="98" name="Object 64"/>
            <p:cNvGraphicFramePr>
              <a:graphicFrameLocks noChangeAspect="1"/>
            </p:cNvGraphicFramePr>
            <p:nvPr>
              <p:extLst>
                <p:ext uri="{D42A27DB-BD31-4B8C-83A1-F6EECF244321}">
                  <p14:modId xmlns:p14="http://schemas.microsoft.com/office/powerpoint/2010/main" val="3931593011"/>
                </p:ext>
              </p:extLst>
            </p:nvPr>
          </p:nvGraphicFramePr>
          <p:xfrm>
            <a:off x="224" y="3829"/>
            <a:ext cx="186" cy="281"/>
          </p:xfrm>
          <a:graphic>
            <a:graphicData uri="http://schemas.openxmlformats.org/presentationml/2006/ole">
              <mc:AlternateContent xmlns:mc="http://schemas.openxmlformats.org/markup-compatibility/2006">
                <mc:Choice xmlns:v="urn:schemas-microsoft-com:vml" Requires="v">
                  <p:oleObj spid="_x0000_s411897" name="公式" r:id="rId7" imgW="38062" imgH="95287" progId="Equation.3">
                    <p:embed/>
                  </p:oleObj>
                </mc:Choice>
                <mc:Fallback>
                  <p:oleObj name="公式" r:id="rId7" imgW="38062" imgH="9528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 y="3829"/>
                          <a:ext cx="186"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 name="Object 75"/>
            <p:cNvGraphicFramePr>
              <a:graphicFrameLocks noChangeAspect="1"/>
            </p:cNvGraphicFramePr>
            <p:nvPr>
              <p:extLst>
                <p:ext uri="{D42A27DB-BD31-4B8C-83A1-F6EECF244321}">
                  <p14:modId xmlns:p14="http://schemas.microsoft.com/office/powerpoint/2010/main" val="612224089"/>
                </p:ext>
              </p:extLst>
            </p:nvPr>
          </p:nvGraphicFramePr>
          <p:xfrm>
            <a:off x="5159" y="3847"/>
            <a:ext cx="228" cy="371"/>
          </p:xfrm>
          <a:graphic>
            <a:graphicData uri="http://schemas.openxmlformats.org/presentationml/2006/ole">
              <mc:AlternateContent xmlns:mc="http://schemas.openxmlformats.org/markup-compatibility/2006">
                <mc:Choice xmlns:v="urn:schemas-microsoft-com:vml" Requires="v">
                  <p:oleObj spid="_x0000_s411898" name="公式" r:id="rId9" imgW="126720" imgH="177480" progId="Equation.3">
                    <p:embed/>
                  </p:oleObj>
                </mc:Choice>
                <mc:Fallback>
                  <p:oleObj name="公式" r:id="rId9" imgW="126720" imgH="177480" progId="Equation.3">
                    <p:embed/>
                    <p:pic>
                      <p:nvPicPr>
                        <p:cNvPr id="0" name=""/>
                        <p:cNvPicPr>
                          <a:picLocks noChangeAspect="1" noChangeArrowheads="1"/>
                        </p:cNvPicPr>
                        <p:nvPr/>
                      </p:nvPicPr>
                      <p:blipFill>
                        <a:blip r:embed="rId10"/>
                        <a:srcRect/>
                        <a:stretch>
                          <a:fillRect/>
                        </a:stretch>
                      </p:blipFill>
                      <p:spPr bwMode="auto">
                        <a:xfrm>
                          <a:off x="5159" y="3847"/>
                          <a:ext cx="228" cy="371"/>
                        </a:xfrm>
                        <a:prstGeom prst="rect">
                          <a:avLst/>
                        </a:prstGeom>
                        <a:noFill/>
                        <a:ln>
                          <a:noFill/>
                        </a:ln>
                        <a:effectLst/>
                        <a:extLst/>
                      </p:spPr>
                    </p:pic>
                  </p:oleObj>
                </mc:Fallback>
              </mc:AlternateContent>
            </a:graphicData>
          </a:graphic>
        </p:graphicFrame>
      </p:grpSp>
      <p:sp>
        <p:nvSpPr>
          <p:cNvPr id="109" name="Rectangle 52"/>
          <p:cNvSpPr>
            <a:spLocks noChangeArrowheads="1"/>
          </p:cNvSpPr>
          <p:nvPr/>
        </p:nvSpPr>
        <p:spPr bwMode="auto">
          <a:xfrm>
            <a:off x="2932113" y="3055640"/>
            <a:ext cx="152558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i="0" dirty="0">
                <a:solidFill>
                  <a:srgbClr val="CC3300"/>
                </a:solidFill>
              </a:rPr>
              <a:t>维恩公式</a:t>
            </a:r>
          </a:p>
        </p:txBody>
      </p:sp>
      <p:sp>
        <p:nvSpPr>
          <p:cNvPr id="110" name="AutoShape 51"/>
          <p:cNvSpPr>
            <a:spLocks noChangeArrowheads="1"/>
          </p:cNvSpPr>
          <p:nvPr/>
        </p:nvSpPr>
        <p:spPr bwMode="auto">
          <a:xfrm>
            <a:off x="3992898" y="3614125"/>
            <a:ext cx="609600" cy="152400"/>
          </a:xfrm>
          <a:prstGeom prst="rightArrow">
            <a:avLst>
              <a:gd name="adj1" fmla="val 50000"/>
              <a:gd name="adj2" fmla="val 200019"/>
            </a:avLst>
          </a:prstGeom>
          <a:solidFill>
            <a:srgbClr val="66FF33"/>
          </a:solidFill>
          <a:ln w="12700">
            <a:solidFill>
              <a:srgbClr val="000000"/>
            </a:solidFill>
            <a:miter lim="800000"/>
            <a:headEnd/>
            <a:tailEnd/>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111" name="矩形 73"/>
          <p:cNvSpPr>
            <a:spLocks noChangeArrowheads="1"/>
          </p:cNvSpPr>
          <p:nvPr/>
        </p:nvSpPr>
        <p:spPr bwMode="auto">
          <a:xfrm>
            <a:off x="3023900" y="3929063"/>
            <a:ext cx="1503938"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lnSpc>
                <a:spcPct val="125000"/>
              </a:lnSpc>
            </a:pPr>
            <a:r>
              <a:rPr lang="en-US" altLang="zh-CN" sz="2800" b="1" i="0" dirty="0">
                <a:solidFill>
                  <a:srgbClr val="3E0000"/>
                </a:solidFill>
              </a:rPr>
              <a:t>(1896</a:t>
            </a:r>
            <a:r>
              <a:rPr lang="zh-CN" altLang="en-US" sz="2800" b="1" i="0" dirty="0">
                <a:solidFill>
                  <a:srgbClr val="3E0000"/>
                </a:solidFill>
              </a:rPr>
              <a:t>年</a:t>
            </a:r>
            <a:r>
              <a:rPr lang="en-US" altLang="zh-CN" sz="2800" b="1" i="0" dirty="0">
                <a:solidFill>
                  <a:srgbClr val="3E0000"/>
                </a:solidFill>
              </a:rPr>
              <a:t>)</a:t>
            </a:r>
          </a:p>
        </p:txBody>
      </p:sp>
      <p:sp>
        <p:nvSpPr>
          <p:cNvPr id="112" name="矩形 5"/>
          <p:cNvSpPr>
            <a:spLocks noChangeArrowheads="1"/>
          </p:cNvSpPr>
          <p:nvPr/>
        </p:nvSpPr>
        <p:spPr bwMode="auto">
          <a:xfrm>
            <a:off x="5902963" y="2879114"/>
            <a:ext cx="405765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b="1" i="0" dirty="0">
                <a:solidFill>
                  <a:srgbClr val="008000"/>
                </a:solidFill>
                <a:latin typeface="楷体_GB2312" pitchFamily="49" charset="-122"/>
              </a:rPr>
              <a:t>公式只在短波</a:t>
            </a:r>
            <a:r>
              <a:rPr kumimoji="0" lang="en-US" altLang="zh-CN" b="1" i="0" dirty="0">
                <a:solidFill>
                  <a:srgbClr val="008000"/>
                </a:solidFill>
                <a:latin typeface="楷体_GB2312" pitchFamily="49" charset="-122"/>
              </a:rPr>
              <a:t>(</a:t>
            </a:r>
            <a:r>
              <a:rPr kumimoji="0" lang="zh-CN" altLang="en-US" b="1" i="0" dirty="0">
                <a:solidFill>
                  <a:srgbClr val="008000"/>
                </a:solidFill>
                <a:latin typeface="楷体_GB2312" pitchFamily="49" charset="-122"/>
              </a:rPr>
              <a:t>高频</a:t>
            </a:r>
            <a:r>
              <a:rPr kumimoji="0" lang="en-US" altLang="zh-CN" b="1" i="0" dirty="0">
                <a:solidFill>
                  <a:srgbClr val="008000"/>
                </a:solidFill>
                <a:latin typeface="楷体_GB2312" pitchFamily="49" charset="-122"/>
              </a:rPr>
              <a:t>)</a:t>
            </a:r>
            <a:r>
              <a:rPr kumimoji="0" lang="zh-CN" altLang="en-US" b="1" i="0" dirty="0">
                <a:solidFill>
                  <a:srgbClr val="008000"/>
                </a:solidFill>
                <a:latin typeface="楷体_GB2312" pitchFamily="49" charset="-122"/>
              </a:rPr>
              <a:t>区</a:t>
            </a:r>
            <a:r>
              <a:rPr kumimoji="0" lang="en-US" altLang="zh-CN" b="1" i="0" dirty="0">
                <a:solidFill>
                  <a:srgbClr val="008000"/>
                </a:solidFill>
                <a:latin typeface="楷体_GB2312" pitchFamily="49" charset="-122"/>
              </a:rPr>
              <a:t>,</a:t>
            </a:r>
            <a:r>
              <a:rPr kumimoji="0" lang="zh-CN" altLang="en-US" b="1" i="0" dirty="0">
                <a:solidFill>
                  <a:srgbClr val="008000"/>
                </a:solidFill>
                <a:latin typeface="楷体_GB2312" pitchFamily="49" charset="-122"/>
              </a:rPr>
              <a:t>低温时才和实验相符合</a:t>
            </a:r>
            <a:r>
              <a:rPr kumimoji="0" lang="en-US" altLang="zh-CN" b="1" i="0" dirty="0">
                <a:solidFill>
                  <a:srgbClr val="008000"/>
                </a:solidFill>
                <a:latin typeface="楷体_GB2312" pitchFamily="49" charset="-122"/>
              </a:rPr>
              <a:t>,</a:t>
            </a:r>
            <a:r>
              <a:rPr kumimoji="0" lang="zh-CN" altLang="en-US" b="1" i="0" dirty="0">
                <a:solidFill>
                  <a:srgbClr val="008000"/>
                </a:solidFill>
                <a:latin typeface="楷体_GB2312" pitchFamily="49" charset="-122"/>
              </a:rPr>
              <a:t>在长波范围内与实验不符合。</a:t>
            </a:r>
            <a:endParaRPr lang="zh-CN" altLang="en-US" b="1" i="0" dirty="0">
              <a:solidFill>
                <a:srgbClr val="008000"/>
              </a:solidFill>
            </a:endParaRPr>
          </a:p>
        </p:txBody>
      </p:sp>
    </p:spTree>
    <p:extLst>
      <p:ext uri="{BB962C8B-B14F-4D97-AF65-F5344CB8AC3E}">
        <p14:creationId xmlns:p14="http://schemas.microsoft.com/office/powerpoint/2010/main" val="342082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1000"/>
                                        <p:tgtEl>
                                          <p:spTgt spid="61"/>
                                        </p:tgtEl>
                                      </p:cBhvr>
                                    </p:animEffect>
                                    <p:anim calcmode="lin" valueType="num">
                                      <p:cBhvr>
                                        <p:cTn id="32" dur="1000" fill="hold"/>
                                        <p:tgtEl>
                                          <p:spTgt spid="61"/>
                                        </p:tgtEl>
                                        <p:attrNameLst>
                                          <p:attrName>ppt_x</p:attrName>
                                        </p:attrNameLst>
                                      </p:cBhvr>
                                      <p:tavLst>
                                        <p:tav tm="0">
                                          <p:val>
                                            <p:strVal val="#ppt_x"/>
                                          </p:val>
                                        </p:tav>
                                        <p:tav tm="100000">
                                          <p:val>
                                            <p:strVal val="#ppt_x"/>
                                          </p:val>
                                        </p:tav>
                                      </p:tavLst>
                                    </p:anim>
                                    <p:anim calcmode="lin" valueType="num">
                                      <p:cBhvr>
                                        <p:cTn id="33"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0"/>
                                        </p:tgtEl>
                                        <p:attrNameLst>
                                          <p:attrName>style.visibility</p:attrName>
                                        </p:attrNameLst>
                                      </p:cBhvr>
                                      <p:to>
                                        <p:strVal val="visible"/>
                                      </p:to>
                                    </p:set>
                                    <p:anim calcmode="lin" valueType="num">
                                      <p:cBhvr additive="base">
                                        <p:cTn id="38" dur="500" fill="hold"/>
                                        <p:tgtEl>
                                          <p:spTgt spid="60"/>
                                        </p:tgtEl>
                                        <p:attrNameLst>
                                          <p:attrName>ppt_x</p:attrName>
                                        </p:attrNameLst>
                                      </p:cBhvr>
                                      <p:tavLst>
                                        <p:tav tm="0">
                                          <p:val>
                                            <p:strVal val="#ppt_x"/>
                                          </p:val>
                                        </p:tav>
                                        <p:tav tm="100000">
                                          <p:val>
                                            <p:strVal val="#ppt_x"/>
                                          </p:val>
                                        </p:tav>
                                      </p:tavLst>
                                    </p:anim>
                                    <p:anim calcmode="lin" valueType="num">
                                      <p:cBhvr additive="base">
                                        <p:cTn id="39"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109"/>
                                        </p:tgtEl>
                                        <p:attrNameLst>
                                          <p:attrName>style.visibility</p:attrName>
                                        </p:attrNameLst>
                                      </p:cBhvr>
                                      <p:to>
                                        <p:strVal val="visible"/>
                                      </p:to>
                                    </p:set>
                                    <p:animEffect transition="in" filter="circle(in)">
                                      <p:cBhvr>
                                        <p:cTn id="44" dur="2000"/>
                                        <p:tgtEl>
                                          <p:spTgt spid="109"/>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10"/>
                                        </p:tgtEl>
                                        <p:attrNameLst>
                                          <p:attrName>style.visibility</p:attrName>
                                        </p:attrNameLst>
                                      </p:cBhvr>
                                      <p:to>
                                        <p:strVal val="visible"/>
                                      </p:to>
                                    </p:set>
                                    <p:animEffect transition="in" filter="circle(in)">
                                      <p:cBhvr>
                                        <p:cTn id="47" dur="2000"/>
                                        <p:tgtEl>
                                          <p:spTgt spid="110"/>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111"/>
                                        </p:tgtEl>
                                        <p:attrNameLst>
                                          <p:attrName>style.visibility</p:attrName>
                                        </p:attrNameLst>
                                      </p:cBhvr>
                                      <p:to>
                                        <p:strVal val="visible"/>
                                      </p:to>
                                    </p:set>
                                    <p:animEffect transition="in" filter="circle(in)">
                                      <p:cBhvr>
                                        <p:cTn id="50" dur="2000"/>
                                        <p:tgtEl>
                                          <p:spTgt spid="111"/>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2"/>
                                        </p:tgtEl>
                                        <p:attrNameLst>
                                          <p:attrName>style.visibility</p:attrName>
                                        </p:attrNameLst>
                                      </p:cBhvr>
                                      <p:to>
                                        <p:strVal val="visible"/>
                                      </p:to>
                                    </p:set>
                                    <p:anim calcmode="lin" valueType="num">
                                      <p:cBhvr additive="base">
                                        <p:cTn id="55" dur="500" fill="hold"/>
                                        <p:tgtEl>
                                          <p:spTgt spid="112"/>
                                        </p:tgtEl>
                                        <p:attrNameLst>
                                          <p:attrName>ppt_x</p:attrName>
                                        </p:attrNameLst>
                                      </p:cBhvr>
                                      <p:tavLst>
                                        <p:tav tm="0">
                                          <p:val>
                                            <p:strVal val="#ppt_x"/>
                                          </p:val>
                                        </p:tav>
                                        <p:tav tm="100000">
                                          <p:val>
                                            <p:strVal val="#ppt_x"/>
                                          </p:val>
                                        </p:tav>
                                      </p:tavLst>
                                    </p:anim>
                                    <p:anim calcmode="lin" valueType="num">
                                      <p:cBhvr additive="base">
                                        <p:cTn id="56"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0" grpId="0" animBg="1"/>
      <p:bldP spid="109" grpId="0"/>
      <p:bldP spid="110" grpId="0" animBg="1"/>
      <p:bldP spid="111" grpId="0"/>
      <p:bldP spid="1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c 22"/>
          <p:cNvSpPr>
            <a:spLocks/>
          </p:cNvSpPr>
          <p:nvPr/>
        </p:nvSpPr>
        <p:spPr bwMode="auto">
          <a:xfrm rot="21540000">
            <a:off x="5519803" y="-349163"/>
            <a:ext cx="3817807" cy="5680400"/>
          </a:xfrm>
          <a:custGeom>
            <a:avLst/>
            <a:gdLst>
              <a:gd name="T0" fmla="*/ 0 w 21119"/>
              <a:gd name="T1" fmla="*/ 0 h 21599"/>
              <a:gd name="T2" fmla="*/ 0 w 21119"/>
              <a:gd name="T3" fmla="*/ 0 h 21599"/>
              <a:gd name="T4" fmla="*/ 0 w 21119"/>
              <a:gd name="T5" fmla="*/ 0 h 21599"/>
              <a:gd name="T6" fmla="*/ 0 60000 65536"/>
              <a:gd name="T7" fmla="*/ 0 60000 65536"/>
              <a:gd name="T8" fmla="*/ 0 60000 65536"/>
              <a:gd name="T9" fmla="*/ 0 w 21119"/>
              <a:gd name="T10" fmla="*/ 0 h 21599"/>
              <a:gd name="T11" fmla="*/ 21119 w 21119"/>
              <a:gd name="T12" fmla="*/ 21599 h 21599"/>
            </a:gdLst>
            <a:ahLst/>
            <a:cxnLst>
              <a:cxn ang="T6">
                <a:pos x="T0" y="T1"/>
              </a:cxn>
              <a:cxn ang="T7">
                <a:pos x="T2" y="T3"/>
              </a:cxn>
              <a:cxn ang="T8">
                <a:pos x="T4" y="T5"/>
              </a:cxn>
            </a:cxnLst>
            <a:rect l="T9" t="T10" r="T11" b="T12"/>
            <a:pathLst>
              <a:path w="21119" h="21599" fill="none" extrusionOk="0">
                <a:moveTo>
                  <a:pt x="20914" y="21599"/>
                </a:moveTo>
                <a:cubicBezTo>
                  <a:pt x="10809" y="21503"/>
                  <a:pt x="2120" y="14413"/>
                  <a:pt x="-1" y="4532"/>
                </a:cubicBezTo>
              </a:path>
              <a:path w="21119" h="21599" stroke="0" extrusionOk="0">
                <a:moveTo>
                  <a:pt x="20914" y="21599"/>
                </a:moveTo>
                <a:cubicBezTo>
                  <a:pt x="10809" y="21503"/>
                  <a:pt x="2120" y="14413"/>
                  <a:pt x="-1" y="4532"/>
                </a:cubicBezTo>
                <a:lnTo>
                  <a:pt x="21119" y="0"/>
                </a:lnTo>
                <a:lnTo>
                  <a:pt x="20914" y="21599"/>
                </a:lnTo>
                <a:close/>
              </a:path>
            </a:pathLst>
          </a:custGeom>
          <a:noFill/>
          <a:ln w="381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 name="Rectangle 9"/>
          <p:cNvSpPr>
            <a:spLocks noChangeArrowheads="1"/>
          </p:cNvSpPr>
          <p:nvPr/>
        </p:nvSpPr>
        <p:spPr bwMode="auto">
          <a:xfrm>
            <a:off x="6462088" y="590553"/>
            <a:ext cx="3571875" cy="2092325"/>
          </a:xfrm>
          <a:prstGeom prst="rect">
            <a:avLst/>
          </a:prstGeom>
          <a:noFill/>
          <a:ln w="9525">
            <a:noFill/>
            <a:miter lim="800000"/>
            <a:headEnd/>
            <a:tailEnd/>
          </a:ln>
          <a:effectLst/>
        </p:spPr>
        <p:txBody>
          <a:bodyPr>
            <a:spAutoFit/>
          </a:bodyPr>
          <a:lstStyle/>
          <a:p>
            <a:pPr>
              <a:defRPr/>
            </a:pPr>
            <a:r>
              <a:rPr lang="zh-CN" altLang="en-US" b="1" i="0" dirty="0">
                <a:solidFill>
                  <a:srgbClr val="009900"/>
                </a:solidFill>
                <a:effectLst>
                  <a:outerShdw blurRad="38100" dist="38100" dir="2700000" algn="tl">
                    <a:srgbClr val="FFFFFF"/>
                  </a:outerShdw>
                </a:effectLst>
                <a:latin typeface="宋体" pitchFamily="2" charset="-122"/>
              </a:rPr>
              <a:t>瑞利</a:t>
            </a:r>
            <a:r>
              <a:rPr lang="en-US" altLang="zh-CN" b="1" i="0" dirty="0">
                <a:solidFill>
                  <a:srgbClr val="009900"/>
                </a:solidFill>
                <a:effectLst>
                  <a:outerShdw blurRad="38100" dist="38100" dir="2700000" algn="tl">
                    <a:srgbClr val="FFFFFF"/>
                  </a:outerShdw>
                </a:effectLst>
                <a:latin typeface="Times New Roman"/>
              </a:rPr>
              <a:t>—</a:t>
            </a:r>
            <a:r>
              <a:rPr lang="zh-CN" altLang="en-US" b="1" i="0" dirty="0">
                <a:solidFill>
                  <a:srgbClr val="009900"/>
                </a:solidFill>
                <a:effectLst>
                  <a:outerShdw blurRad="38100" dist="38100" dir="2700000" algn="tl">
                    <a:srgbClr val="FFFFFF"/>
                  </a:outerShdw>
                </a:effectLst>
                <a:latin typeface="宋体" pitchFamily="2" charset="-122"/>
              </a:rPr>
              <a:t>金斯</a:t>
            </a:r>
            <a:r>
              <a:rPr kumimoji="0" lang="zh-CN" altLang="en-US" b="1" i="0" dirty="0">
                <a:solidFill>
                  <a:srgbClr val="009900"/>
                </a:solidFill>
                <a:latin typeface="楷体_GB2312" pitchFamily="49" charset="-122"/>
              </a:rPr>
              <a:t>把腔内的电磁场看作是具有一定数目本征振动的驻波场</a:t>
            </a:r>
            <a:r>
              <a:rPr kumimoji="0" lang="en-US" altLang="zh-CN" b="1" i="0" dirty="0">
                <a:solidFill>
                  <a:srgbClr val="009900"/>
                </a:solidFill>
                <a:latin typeface="楷体_GB2312" pitchFamily="49" charset="-122"/>
              </a:rPr>
              <a:t>,</a:t>
            </a:r>
            <a:r>
              <a:rPr kumimoji="0" lang="zh-CN" altLang="en-US" b="1" i="0" dirty="0">
                <a:solidFill>
                  <a:srgbClr val="009900"/>
                </a:solidFill>
                <a:latin typeface="楷体_GB2312" pitchFamily="49" charset="-122"/>
              </a:rPr>
              <a:t>然后</a:t>
            </a:r>
            <a:r>
              <a:rPr kumimoji="0" lang="en-US" altLang="zh-CN" b="1" i="0" dirty="0">
                <a:solidFill>
                  <a:srgbClr val="009900"/>
                </a:solidFill>
                <a:latin typeface="楷体_GB2312" pitchFamily="49" charset="-122"/>
              </a:rPr>
              <a:t>,</a:t>
            </a:r>
            <a:r>
              <a:rPr kumimoji="0" lang="zh-CN" altLang="en-US" b="1" i="0" dirty="0">
                <a:solidFill>
                  <a:srgbClr val="009900"/>
                </a:solidFill>
                <a:latin typeface="楷体_GB2312" pitchFamily="49" charset="-122"/>
              </a:rPr>
              <a:t>利用能量按自由度均分定理，</a:t>
            </a:r>
            <a:r>
              <a:rPr lang="zh-CN" altLang="en-US" b="1" i="0" dirty="0">
                <a:solidFill>
                  <a:srgbClr val="009900"/>
                </a:solidFill>
                <a:effectLst>
                  <a:outerShdw blurRad="38100" dist="38100" dir="2700000" algn="tl">
                    <a:srgbClr val="FFFFFF"/>
                  </a:outerShdw>
                </a:effectLst>
                <a:latin typeface="宋体" pitchFamily="2" charset="-122"/>
              </a:rPr>
              <a:t>得到</a:t>
            </a:r>
          </a:p>
        </p:txBody>
      </p:sp>
      <p:sp>
        <p:nvSpPr>
          <p:cNvPr id="4" name="Text Box 3"/>
          <p:cNvSpPr txBox="1">
            <a:spLocks noChangeArrowheads="1"/>
          </p:cNvSpPr>
          <p:nvPr/>
        </p:nvSpPr>
        <p:spPr bwMode="auto">
          <a:xfrm>
            <a:off x="5364956" y="49215"/>
            <a:ext cx="3751262" cy="488950"/>
          </a:xfrm>
          <a:prstGeom prst="rect">
            <a:avLst/>
          </a:prstGeom>
          <a:noFill/>
          <a:ln w="9525">
            <a:noFill/>
            <a:miter lim="800000"/>
            <a:headEnd/>
            <a:tailEnd/>
          </a:ln>
          <a:effectLst/>
        </p:spPr>
        <p:txBody>
          <a:bodyPr wrap="none">
            <a:spAutoFit/>
          </a:bodyPr>
          <a:lstStyle/>
          <a:p>
            <a:pPr>
              <a:defRPr/>
            </a:pPr>
            <a:r>
              <a:rPr lang="en-US" altLang="zh-CN" b="1" i="0" dirty="0">
                <a:solidFill>
                  <a:srgbClr val="C00000"/>
                </a:solidFill>
                <a:effectLst>
                  <a:outerShdw blurRad="38100" dist="38100" dir="2700000" algn="tl">
                    <a:srgbClr val="FFFFFF"/>
                  </a:outerShdw>
                </a:effectLst>
              </a:rPr>
              <a:t>2.  </a:t>
            </a:r>
            <a:r>
              <a:rPr lang="zh-CN" altLang="en-US" b="1" i="0" dirty="0">
                <a:solidFill>
                  <a:srgbClr val="C00000"/>
                </a:solidFill>
                <a:effectLst>
                  <a:outerShdw blurRad="38100" dist="38100" dir="2700000" algn="tl">
                    <a:srgbClr val="FFFFFF"/>
                  </a:outerShdw>
                </a:effectLst>
                <a:latin typeface="宋体" pitchFamily="2" charset="-122"/>
              </a:rPr>
              <a:t>瑞利</a:t>
            </a:r>
            <a:r>
              <a:rPr lang="en-US" altLang="zh-CN" b="1" i="0" dirty="0">
                <a:solidFill>
                  <a:srgbClr val="C00000"/>
                </a:solidFill>
                <a:effectLst>
                  <a:outerShdw blurRad="38100" dist="38100" dir="2700000" algn="tl">
                    <a:srgbClr val="FFFFFF"/>
                  </a:outerShdw>
                </a:effectLst>
                <a:latin typeface="Times New Roman"/>
              </a:rPr>
              <a:t>—</a:t>
            </a:r>
            <a:r>
              <a:rPr lang="zh-CN" altLang="en-US" b="1" i="0" dirty="0">
                <a:solidFill>
                  <a:srgbClr val="C00000"/>
                </a:solidFill>
                <a:effectLst>
                  <a:outerShdw blurRad="38100" dist="38100" dir="2700000" algn="tl">
                    <a:srgbClr val="FFFFFF"/>
                  </a:outerShdw>
                </a:effectLst>
                <a:latin typeface="宋体" pitchFamily="2" charset="-122"/>
              </a:rPr>
              <a:t>金斯公式     </a:t>
            </a:r>
          </a:p>
        </p:txBody>
      </p:sp>
      <p:graphicFrame>
        <p:nvGraphicFramePr>
          <p:cNvPr id="5" name="Object 16"/>
          <p:cNvGraphicFramePr>
            <a:graphicFrameLocks noChangeAspect="1"/>
          </p:cNvGraphicFramePr>
          <p:nvPr>
            <p:extLst>
              <p:ext uri="{D42A27DB-BD31-4B8C-83A1-F6EECF244321}">
                <p14:modId xmlns:p14="http://schemas.microsoft.com/office/powerpoint/2010/main" val="2967163617"/>
              </p:ext>
            </p:extLst>
          </p:nvPr>
        </p:nvGraphicFramePr>
        <p:xfrm>
          <a:off x="7118350" y="2943225"/>
          <a:ext cx="2960688" cy="958850"/>
        </p:xfrm>
        <a:graphic>
          <a:graphicData uri="http://schemas.openxmlformats.org/presentationml/2006/ole">
            <mc:AlternateContent xmlns:mc="http://schemas.openxmlformats.org/markup-compatibility/2006">
              <mc:Choice xmlns:v="urn:schemas-microsoft-com:vml" Requires="v">
                <p:oleObj spid="_x0000_s410873" name="Equation" r:id="rId3" imgW="1130040" imgH="419040" progId="Equation.DSMT4">
                  <p:embed/>
                </p:oleObj>
              </mc:Choice>
              <mc:Fallback>
                <p:oleObj name="Equation" r:id="rId3" imgW="1130040" imgH="419040" progId="Equation.DSMT4">
                  <p:embed/>
                  <p:pic>
                    <p:nvPicPr>
                      <p:cNvPr id="0" name=""/>
                      <p:cNvPicPr>
                        <a:picLocks noChangeAspect="1" noChangeArrowheads="1"/>
                      </p:cNvPicPr>
                      <p:nvPr/>
                    </p:nvPicPr>
                    <p:blipFill>
                      <a:blip r:embed="rId4"/>
                      <a:srcRect/>
                      <a:stretch>
                        <a:fillRect/>
                      </a:stretch>
                    </p:blipFill>
                    <p:spPr bwMode="auto">
                      <a:xfrm>
                        <a:off x="7118350" y="2943225"/>
                        <a:ext cx="2960688" cy="958850"/>
                      </a:xfrm>
                      <a:prstGeom prst="rect">
                        <a:avLst/>
                      </a:prstGeom>
                      <a:solidFill>
                        <a:srgbClr val="00FFFF"/>
                      </a:solidFill>
                      <a:ln>
                        <a:noFill/>
                      </a:ln>
                      <a:effectLst/>
                      <a:extLst/>
                    </p:spPr>
                  </p:pic>
                </p:oleObj>
              </mc:Fallback>
            </mc:AlternateContent>
          </a:graphicData>
        </a:graphic>
      </p:graphicFrame>
      <p:grpSp>
        <p:nvGrpSpPr>
          <p:cNvPr id="6" name="Group 80"/>
          <p:cNvGrpSpPr>
            <a:grpSpLocks/>
          </p:cNvGrpSpPr>
          <p:nvPr/>
        </p:nvGrpSpPr>
        <p:grpSpPr bwMode="auto">
          <a:xfrm>
            <a:off x="1924051" y="333376"/>
            <a:ext cx="8158163" cy="5934076"/>
            <a:chOff x="248" y="480"/>
            <a:chExt cx="5139" cy="3738"/>
          </a:xfrm>
        </p:grpSpPr>
        <p:sp>
          <p:nvSpPr>
            <p:cNvPr id="7" name="Line 3"/>
            <p:cNvSpPr>
              <a:spLocks noChangeShapeType="1"/>
            </p:cNvSpPr>
            <p:nvPr/>
          </p:nvSpPr>
          <p:spPr bwMode="auto">
            <a:xfrm>
              <a:off x="312" y="768"/>
              <a:ext cx="5" cy="3031"/>
            </a:xfrm>
            <a:prstGeom prst="line">
              <a:avLst/>
            </a:prstGeom>
            <a:noFill/>
            <a:ln w="28575">
              <a:solidFill>
                <a:srgbClr val="0000FF"/>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4"/>
            <p:cNvSpPr>
              <a:spLocks noChangeShapeType="1"/>
            </p:cNvSpPr>
            <p:nvPr/>
          </p:nvSpPr>
          <p:spPr bwMode="auto">
            <a:xfrm>
              <a:off x="312" y="3799"/>
              <a:ext cx="5040" cy="0"/>
            </a:xfrm>
            <a:prstGeom prst="line">
              <a:avLst/>
            </a:prstGeom>
            <a:noFill/>
            <a:ln w="28575">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Oval 25"/>
            <p:cNvSpPr>
              <a:spLocks noChangeArrowheads="1"/>
            </p:cNvSpPr>
            <p:nvPr/>
          </p:nvSpPr>
          <p:spPr bwMode="auto">
            <a:xfrm>
              <a:off x="1706" y="1892"/>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0" name="Oval 26"/>
            <p:cNvSpPr>
              <a:spLocks noChangeArrowheads="1"/>
            </p:cNvSpPr>
            <p:nvPr/>
          </p:nvSpPr>
          <p:spPr bwMode="auto">
            <a:xfrm>
              <a:off x="707" y="2534"/>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1" name="Oval 27"/>
            <p:cNvSpPr>
              <a:spLocks noChangeArrowheads="1"/>
            </p:cNvSpPr>
            <p:nvPr/>
          </p:nvSpPr>
          <p:spPr bwMode="auto">
            <a:xfrm>
              <a:off x="4185" y="341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2" name="Oval 28"/>
            <p:cNvSpPr>
              <a:spLocks noChangeArrowheads="1"/>
            </p:cNvSpPr>
            <p:nvPr/>
          </p:nvSpPr>
          <p:spPr bwMode="auto">
            <a:xfrm>
              <a:off x="3849" y="3319"/>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3" name="Oval 29"/>
            <p:cNvSpPr>
              <a:spLocks noChangeArrowheads="1"/>
            </p:cNvSpPr>
            <p:nvPr/>
          </p:nvSpPr>
          <p:spPr bwMode="auto">
            <a:xfrm>
              <a:off x="3273" y="3223"/>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4" name="Oval 30"/>
            <p:cNvSpPr>
              <a:spLocks noChangeArrowheads="1"/>
            </p:cNvSpPr>
            <p:nvPr/>
          </p:nvSpPr>
          <p:spPr bwMode="auto">
            <a:xfrm>
              <a:off x="3037" y="313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5" name="Oval 31"/>
            <p:cNvSpPr>
              <a:spLocks noChangeArrowheads="1"/>
            </p:cNvSpPr>
            <p:nvPr/>
          </p:nvSpPr>
          <p:spPr bwMode="auto">
            <a:xfrm>
              <a:off x="2749" y="2983"/>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6" name="Oval 32"/>
            <p:cNvSpPr>
              <a:spLocks noChangeArrowheads="1"/>
            </p:cNvSpPr>
            <p:nvPr/>
          </p:nvSpPr>
          <p:spPr bwMode="auto">
            <a:xfrm>
              <a:off x="2261" y="2599"/>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7" name="Oval 33"/>
            <p:cNvSpPr>
              <a:spLocks noChangeArrowheads="1"/>
            </p:cNvSpPr>
            <p:nvPr/>
          </p:nvSpPr>
          <p:spPr bwMode="auto">
            <a:xfrm>
              <a:off x="2461" y="279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8" name="Oval 34"/>
            <p:cNvSpPr>
              <a:spLocks noChangeArrowheads="1"/>
            </p:cNvSpPr>
            <p:nvPr/>
          </p:nvSpPr>
          <p:spPr bwMode="auto">
            <a:xfrm>
              <a:off x="1476" y="132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9" name="Oval 35"/>
            <p:cNvSpPr>
              <a:spLocks noChangeArrowheads="1"/>
            </p:cNvSpPr>
            <p:nvPr/>
          </p:nvSpPr>
          <p:spPr bwMode="auto">
            <a:xfrm>
              <a:off x="753" y="1703"/>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0" name="Oval 36"/>
            <p:cNvSpPr>
              <a:spLocks noChangeArrowheads="1"/>
            </p:cNvSpPr>
            <p:nvPr/>
          </p:nvSpPr>
          <p:spPr bwMode="auto">
            <a:xfrm>
              <a:off x="795" y="1348"/>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1" name="Oval 37"/>
            <p:cNvSpPr>
              <a:spLocks noChangeArrowheads="1"/>
            </p:cNvSpPr>
            <p:nvPr/>
          </p:nvSpPr>
          <p:spPr bwMode="auto">
            <a:xfrm>
              <a:off x="741" y="206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2" name="Oval 38"/>
            <p:cNvSpPr>
              <a:spLocks noChangeArrowheads="1"/>
            </p:cNvSpPr>
            <p:nvPr/>
          </p:nvSpPr>
          <p:spPr bwMode="auto">
            <a:xfrm>
              <a:off x="851" y="1037"/>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3" name="Oval 39"/>
            <p:cNvSpPr>
              <a:spLocks noChangeArrowheads="1"/>
            </p:cNvSpPr>
            <p:nvPr/>
          </p:nvSpPr>
          <p:spPr bwMode="auto">
            <a:xfrm>
              <a:off x="1364" y="107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4" name="Oval 40"/>
            <p:cNvSpPr>
              <a:spLocks noChangeArrowheads="1"/>
            </p:cNvSpPr>
            <p:nvPr/>
          </p:nvSpPr>
          <p:spPr bwMode="auto">
            <a:xfrm>
              <a:off x="1157" y="75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5" name="Oval 41"/>
            <p:cNvSpPr>
              <a:spLocks noChangeArrowheads="1"/>
            </p:cNvSpPr>
            <p:nvPr/>
          </p:nvSpPr>
          <p:spPr bwMode="auto">
            <a:xfrm>
              <a:off x="981" y="778"/>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6" name="Oval 42"/>
            <p:cNvSpPr>
              <a:spLocks noChangeArrowheads="1"/>
            </p:cNvSpPr>
            <p:nvPr/>
          </p:nvSpPr>
          <p:spPr bwMode="auto">
            <a:xfrm>
              <a:off x="557" y="3494"/>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7" name="Oval 43"/>
            <p:cNvSpPr>
              <a:spLocks noChangeArrowheads="1"/>
            </p:cNvSpPr>
            <p:nvPr/>
          </p:nvSpPr>
          <p:spPr bwMode="auto">
            <a:xfrm>
              <a:off x="589" y="3323"/>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8" name="Oval 44"/>
            <p:cNvSpPr>
              <a:spLocks noChangeArrowheads="1"/>
            </p:cNvSpPr>
            <p:nvPr/>
          </p:nvSpPr>
          <p:spPr bwMode="auto">
            <a:xfrm>
              <a:off x="614" y="3171"/>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9" name="Rectangle 45"/>
            <p:cNvSpPr>
              <a:spLocks noChangeArrowheads="1"/>
            </p:cNvSpPr>
            <p:nvPr/>
          </p:nvSpPr>
          <p:spPr bwMode="auto">
            <a:xfrm>
              <a:off x="1676" y="631"/>
              <a:ext cx="74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i="0" dirty="0">
                  <a:solidFill>
                    <a:srgbClr val="0033CC"/>
                  </a:solidFill>
                </a:rPr>
                <a:t>实验值</a:t>
              </a:r>
            </a:p>
          </p:txBody>
        </p:sp>
        <p:sp>
          <p:nvSpPr>
            <p:cNvPr id="40" name="Freeform 46"/>
            <p:cNvSpPr>
              <a:spLocks/>
            </p:cNvSpPr>
            <p:nvPr/>
          </p:nvSpPr>
          <p:spPr bwMode="auto">
            <a:xfrm>
              <a:off x="1554" y="964"/>
              <a:ext cx="533" cy="856"/>
            </a:xfrm>
            <a:custGeom>
              <a:avLst/>
              <a:gdLst>
                <a:gd name="T0" fmla="*/ 0 w 913"/>
                <a:gd name="T1" fmla="*/ 32 h 1249"/>
                <a:gd name="T2" fmla="*/ 103 w 913"/>
                <a:gd name="T3" fmla="*/ 0 h 1249"/>
                <a:gd name="T4" fmla="*/ 64 w 913"/>
                <a:gd name="T5" fmla="*/ 269 h 1249"/>
                <a:gd name="T6" fmla="*/ 0 60000 65536"/>
                <a:gd name="T7" fmla="*/ 0 60000 65536"/>
                <a:gd name="T8" fmla="*/ 0 60000 65536"/>
                <a:gd name="T9" fmla="*/ 0 w 913"/>
                <a:gd name="T10" fmla="*/ 0 h 1249"/>
                <a:gd name="T11" fmla="*/ 913 w 913"/>
                <a:gd name="T12" fmla="*/ 1249 h 1249"/>
              </a:gdLst>
              <a:ahLst/>
              <a:cxnLst>
                <a:cxn ang="T6">
                  <a:pos x="T0" y="T1"/>
                </a:cxn>
                <a:cxn ang="T7">
                  <a:pos x="T2" y="T3"/>
                </a:cxn>
                <a:cxn ang="T8">
                  <a:pos x="T4" y="T5"/>
                </a:cxn>
              </a:cxnLst>
              <a:rect l="T9" t="T10" r="T11" b="T12"/>
              <a:pathLst>
                <a:path w="913" h="1249">
                  <a:moveTo>
                    <a:pt x="0" y="144"/>
                  </a:moveTo>
                  <a:lnTo>
                    <a:pt x="912" y="0"/>
                  </a:lnTo>
                  <a:lnTo>
                    <a:pt x="576" y="1248"/>
                  </a:lnTo>
                </a:path>
              </a:pathLst>
            </a:custGeom>
            <a:noFill/>
            <a:ln w="25400" cap="rnd">
              <a:solidFill>
                <a:srgbClr val="008000"/>
              </a:solidFill>
              <a:round/>
              <a:headEnd type="stealth" w="med" len="lg"/>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3E0000"/>
                </a:solidFill>
              </a:endParaRPr>
            </a:p>
          </p:txBody>
        </p:sp>
        <p:graphicFrame>
          <p:nvGraphicFramePr>
            <p:cNvPr id="41" name="Object 47"/>
            <p:cNvGraphicFramePr>
              <a:graphicFrameLocks noChangeAspect="1"/>
            </p:cNvGraphicFramePr>
            <p:nvPr/>
          </p:nvGraphicFramePr>
          <p:xfrm>
            <a:off x="319" y="480"/>
            <a:ext cx="657" cy="301"/>
          </p:xfrm>
          <a:graphic>
            <a:graphicData uri="http://schemas.openxmlformats.org/presentationml/2006/ole">
              <mc:AlternateContent xmlns:mc="http://schemas.openxmlformats.org/markup-compatibility/2006">
                <mc:Choice xmlns:v="urn:schemas-microsoft-com:vml" Requires="v">
                  <p:oleObj spid="_x0000_s410874" name="公式" r:id="rId5" imgW="380887" imgH="142795" progId="Equation.3">
                    <p:embed/>
                  </p:oleObj>
                </mc:Choice>
                <mc:Fallback>
                  <p:oleObj name="公式" r:id="rId5" imgW="380887" imgH="1427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 y="480"/>
                          <a:ext cx="657"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 name="Oval 63"/>
            <p:cNvSpPr>
              <a:spLocks noChangeArrowheads="1"/>
            </p:cNvSpPr>
            <p:nvPr/>
          </p:nvSpPr>
          <p:spPr bwMode="auto">
            <a:xfrm>
              <a:off x="4592" y="3537"/>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graphicFrame>
          <p:nvGraphicFramePr>
            <p:cNvPr id="43" name="Object 64"/>
            <p:cNvGraphicFramePr>
              <a:graphicFrameLocks noChangeAspect="1"/>
            </p:cNvGraphicFramePr>
            <p:nvPr>
              <p:extLst>
                <p:ext uri="{D42A27DB-BD31-4B8C-83A1-F6EECF244321}">
                  <p14:modId xmlns:p14="http://schemas.microsoft.com/office/powerpoint/2010/main" val="1308003730"/>
                </p:ext>
              </p:extLst>
            </p:nvPr>
          </p:nvGraphicFramePr>
          <p:xfrm>
            <a:off x="248" y="3906"/>
            <a:ext cx="186" cy="281"/>
          </p:xfrm>
          <a:graphic>
            <a:graphicData uri="http://schemas.openxmlformats.org/presentationml/2006/ole">
              <mc:AlternateContent xmlns:mc="http://schemas.openxmlformats.org/markup-compatibility/2006">
                <mc:Choice xmlns:v="urn:schemas-microsoft-com:vml" Requires="v">
                  <p:oleObj spid="_x0000_s410875" name="公式" r:id="rId7" imgW="38062" imgH="95287" progId="Equation.3">
                    <p:embed/>
                  </p:oleObj>
                </mc:Choice>
                <mc:Fallback>
                  <p:oleObj name="公式" r:id="rId7" imgW="38062" imgH="9528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 y="3906"/>
                          <a:ext cx="186"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75"/>
            <p:cNvGraphicFramePr>
              <a:graphicFrameLocks noChangeAspect="1"/>
            </p:cNvGraphicFramePr>
            <p:nvPr>
              <p:extLst>
                <p:ext uri="{D42A27DB-BD31-4B8C-83A1-F6EECF244321}">
                  <p14:modId xmlns:p14="http://schemas.microsoft.com/office/powerpoint/2010/main" val="3916747274"/>
                </p:ext>
              </p:extLst>
            </p:nvPr>
          </p:nvGraphicFramePr>
          <p:xfrm>
            <a:off x="5159" y="3895"/>
            <a:ext cx="228" cy="323"/>
          </p:xfrm>
          <a:graphic>
            <a:graphicData uri="http://schemas.openxmlformats.org/presentationml/2006/ole">
              <mc:AlternateContent xmlns:mc="http://schemas.openxmlformats.org/markup-compatibility/2006">
                <mc:Choice xmlns:v="urn:schemas-microsoft-com:vml" Requires="v">
                  <p:oleObj spid="_x0000_s410876" name="公式" r:id="rId9" imgW="126720" imgH="177480" progId="Equation.3">
                    <p:embed/>
                  </p:oleObj>
                </mc:Choice>
                <mc:Fallback>
                  <p:oleObj name="公式" r:id="rId9" imgW="126720" imgH="177480" progId="Equation.3">
                    <p:embed/>
                    <p:pic>
                      <p:nvPicPr>
                        <p:cNvPr id="0" name=""/>
                        <p:cNvPicPr>
                          <a:picLocks noChangeAspect="1" noChangeArrowheads="1"/>
                        </p:cNvPicPr>
                        <p:nvPr/>
                      </p:nvPicPr>
                      <p:blipFill>
                        <a:blip r:embed="rId10"/>
                        <a:srcRect/>
                        <a:stretch>
                          <a:fillRect/>
                        </a:stretch>
                      </p:blipFill>
                      <p:spPr bwMode="auto">
                        <a:xfrm>
                          <a:off x="5159" y="3895"/>
                          <a:ext cx="228" cy="323"/>
                        </a:xfrm>
                        <a:prstGeom prst="rect">
                          <a:avLst/>
                        </a:prstGeom>
                        <a:noFill/>
                        <a:ln>
                          <a:noFill/>
                        </a:ln>
                        <a:effectLst/>
                        <a:extLst/>
                      </p:spPr>
                    </p:pic>
                  </p:oleObj>
                </mc:Fallback>
              </mc:AlternateContent>
            </a:graphicData>
          </a:graphic>
        </p:graphicFrame>
      </p:grpSp>
      <p:sp>
        <p:nvSpPr>
          <p:cNvPr id="44" name="AutoShape 13"/>
          <p:cNvSpPr>
            <a:spLocks noChangeArrowheads="1"/>
          </p:cNvSpPr>
          <p:nvPr/>
        </p:nvSpPr>
        <p:spPr bwMode="auto">
          <a:xfrm>
            <a:off x="3574255" y="2944970"/>
            <a:ext cx="2274889" cy="608013"/>
          </a:xfrm>
          <a:prstGeom prst="wedgeEllipseCallout">
            <a:avLst>
              <a:gd name="adj1" fmla="val 48901"/>
              <a:gd name="adj2" fmla="val -135224"/>
            </a:avLst>
          </a:prstGeom>
          <a:solidFill>
            <a:srgbClr val="FFFF66"/>
          </a:solidFill>
          <a:ln w="9525">
            <a:solidFill>
              <a:srgbClr val="FF0000"/>
            </a:solidFill>
            <a:miter lim="800000"/>
            <a:headEnd/>
            <a:tailEnd/>
          </a:ln>
        </p:spPr>
        <p:txBody>
          <a:bodyPr wrap="none" lIns="90000" tIns="46800" rIns="90000" bIns="46800"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i="0" dirty="0"/>
              <a:t>瑞利</a:t>
            </a:r>
            <a:r>
              <a:rPr lang="en-US" altLang="zh-CN" sz="2400" b="1" i="0" dirty="0"/>
              <a:t>-</a:t>
            </a:r>
            <a:r>
              <a:rPr lang="zh-CN" altLang="en-US" sz="2400" b="1" i="0" dirty="0"/>
              <a:t>金斯公式</a:t>
            </a:r>
          </a:p>
        </p:txBody>
      </p:sp>
      <p:sp>
        <p:nvSpPr>
          <p:cNvPr id="45" name="矩形 74"/>
          <p:cNvSpPr>
            <a:spLocks noChangeArrowheads="1"/>
          </p:cNvSpPr>
          <p:nvPr/>
        </p:nvSpPr>
        <p:spPr bwMode="auto">
          <a:xfrm>
            <a:off x="3400222" y="3614948"/>
            <a:ext cx="1503938"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lnSpc>
                <a:spcPct val="125000"/>
              </a:lnSpc>
            </a:pPr>
            <a:r>
              <a:rPr lang="en-US" altLang="zh-CN" sz="2800" b="1" i="0" dirty="0">
                <a:solidFill>
                  <a:srgbClr val="CC3300"/>
                </a:solidFill>
              </a:rPr>
              <a:t>(1900</a:t>
            </a:r>
            <a:r>
              <a:rPr lang="zh-CN" altLang="en-US" sz="2800" b="1" i="0" dirty="0">
                <a:solidFill>
                  <a:srgbClr val="CC3300"/>
                </a:solidFill>
              </a:rPr>
              <a:t>年</a:t>
            </a:r>
            <a:r>
              <a:rPr lang="en-US" altLang="zh-CN" sz="2800" b="1" i="0" dirty="0">
                <a:solidFill>
                  <a:srgbClr val="CC3300"/>
                </a:solidFill>
              </a:rPr>
              <a:t>)</a:t>
            </a:r>
          </a:p>
        </p:txBody>
      </p:sp>
      <p:sp>
        <p:nvSpPr>
          <p:cNvPr id="46" name="矩形 45"/>
          <p:cNvSpPr/>
          <p:nvPr/>
        </p:nvSpPr>
        <p:spPr>
          <a:xfrm>
            <a:off x="3414724" y="4553806"/>
            <a:ext cx="2969817" cy="830997"/>
          </a:xfrm>
          <a:prstGeom prst="rect">
            <a:avLst/>
          </a:prstGeom>
        </p:spPr>
        <p:txBody>
          <a:bodyPr wrap="square">
            <a:spAutoFit/>
          </a:bodyPr>
          <a:lstStyle/>
          <a:p>
            <a:r>
              <a:rPr lang="zh-CN" altLang="en-US" sz="2400" b="1" i="0" dirty="0">
                <a:solidFill>
                  <a:srgbClr val="FF0000"/>
                </a:solidFill>
              </a:rPr>
              <a:t>在低频（长波）部分与实验曲线相符合。</a:t>
            </a:r>
            <a:endParaRPr lang="zh-CN" altLang="en-US" sz="2400" dirty="0">
              <a:solidFill>
                <a:srgbClr val="FF0000"/>
              </a:solidFill>
            </a:endParaRPr>
          </a:p>
        </p:txBody>
      </p:sp>
    </p:spTree>
    <p:extLst>
      <p:ext uri="{BB962C8B-B14F-4D97-AF65-F5344CB8AC3E}">
        <p14:creationId xmlns:p14="http://schemas.microsoft.com/office/powerpoint/2010/main" val="182563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1000"/>
                                        <p:tgtEl>
                                          <p:spTgt spid="44"/>
                                        </p:tgtEl>
                                      </p:cBhvr>
                                    </p:animEffect>
                                    <p:anim calcmode="lin" valueType="num">
                                      <p:cBhvr>
                                        <p:cTn id="39" dur="1000" fill="hold"/>
                                        <p:tgtEl>
                                          <p:spTgt spid="44"/>
                                        </p:tgtEl>
                                        <p:attrNameLst>
                                          <p:attrName>ppt_x</p:attrName>
                                        </p:attrNameLst>
                                      </p:cBhvr>
                                      <p:tavLst>
                                        <p:tav tm="0">
                                          <p:val>
                                            <p:strVal val="#ppt_x"/>
                                          </p:val>
                                        </p:tav>
                                        <p:tav tm="100000">
                                          <p:val>
                                            <p:strVal val="#ppt_x"/>
                                          </p:val>
                                        </p:tav>
                                      </p:tavLst>
                                    </p:anim>
                                    <p:anim calcmode="lin" valueType="num">
                                      <p:cBhvr>
                                        <p:cTn id="40"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barn(inVertical)">
                                      <p:cBhvr>
                                        <p:cTn id="45" dur="500"/>
                                        <p:tgtEl>
                                          <p:spTgt spid="45"/>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circle(in)">
                                      <p:cBhvr>
                                        <p:cTn id="50"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44" grpId="0" animBg="1"/>
      <p:bldP spid="45" grpId="0"/>
      <p:bldP spid="4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c 22"/>
          <p:cNvSpPr>
            <a:spLocks/>
          </p:cNvSpPr>
          <p:nvPr/>
        </p:nvSpPr>
        <p:spPr bwMode="auto">
          <a:xfrm rot="21540000">
            <a:off x="5519803" y="-349163"/>
            <a:ext cx="3817807" cy="5680400"/>
          </a:xfrm>
          <a:custGeom>
            <a:avLst/>
            <a:gdLst>
              <a:gd name="T0" fmla="*/ 0 w 21119"/>
              <a:gd name="T1" fmla="*/ 0 h 21599"/>
              <a:gd name="T2" fmla="*/ 0 w 21119"/>
              <a:gd name="T3" fmla="*/ 0 h 21599"/>
              <a:gd name="T4" fmla="*/ 0 w 21119"/>
              <a:gd name="T5" fmla="*/ 0 h 21599"/>
              <a:gd name="T6" fmla="*/ 0 60000 65536"/>
              <a:gd name="T7" fmla="*/ 0 60000 65536"/>
              <a:gd name="T8" fmla="*/ 0 60000 65536"/>
              <a:gd name="T9" fmla="*/ 0 w 21119"/>
              <a:gd name="T10" fmla="*/ 0 h 21599"/>
              <a:gd name="T11" fmla="*/ 21119 w 21119"/>
              <a:gd name="T12" fmla="*/ 21599 h 21599"/>
            </a:gdLst>
            <a:ahLst/>
            <a:cxnLst>
              <a:cxn ang="T6">
                <a:pos x="T0" y="T1"/>
              </a:cxn>
              <a:cxn ang="T7">
                <a:pos x="T2" y="T3"/>
              </a:cxn>
              <a:cxn ang="T8">
                <a:pos x="T4" y="T5"/>
              </a:cxn>
            </a:cxnLst>
            <a:rect l="T9" t="T10" r="T11" b="T12"/>
            <a:pathLst>
              <a:path w="21119" h="21599" fill="none" extrusionOk="0">
                <a:moveTo>
                  <a:pt x="20914" y="21599"/>
                </a:moveTo>
                <a:cubicBezTo>
                  <a:pt x="10809" y="21503"/>
                  <a:pt x="2120" y="14413"/>
                  <a:pt x="-1" y="4532"/>
                </a:cubicBezTo>
              </a:path>
              <a:path w="21119" h="21599" stroke="0" extrusionOk="0">
                <a:moveTo>
                  <a:pt x="20914" y="21599"/>
                </a:moveTo>
                <a:cubicBezTo>
                  <a:pt x="10809" y="21503"/>
                  <a:pt x="2120" y="14413"/>
                  <a:pt x="-1" y="4532"/>
                </a:cubicBezTo>
                <a:lnTo>
                  <a:pt x="21119" y="0"/>
                </a:lnTo>
                <a:lnTo>
                  <a:pt x="20914" y="21599"/>
                </a:lnTo>
                <a:close/>
              </a:path>
            </a:pathLst>
          </a:custGeom>
          <a:noFill/>
          <a:ln w="381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 name="Object 16"/>
          <p:cNvGraphicFramePr>
            <a:graphicFrameLocks noChangeAspect="1"/>
          </p:cNvGraphicFramePr>
          <p:nvPr>
            <p:extLst>
              <p:ext uri="{D42A27DB-BD31-4B8C-83A1-F6EECF244321}">
                <p14:modId xmlns:p14="http://schemas.microsoft.com/office/powerpoint/2010/main" val="588842099"/>
              </p:ext>
            </p:extLst>
          </p:nvPr>
        </p:nvGraphicFramePr>
        <p:xfrm>
          <a:off x="6600825" y="1066800"/>
          <a:ext cx="2962275" cy="958850"/>
        </p:xfrm>
        <a:graphic>
          <a:graphicData uri="http://schemas.openxmlformats.org/presentationml/2006/ole">
            <mc:AlternateContent xmlns:mc="http://schemas.openxmlformats.org/markup-compatibility/2006">
              <mc:Choice xmlns:v="urn:schemas-microsoft-com:vml" Requires="v">
                <p:oleObj spid="_x0000_s371220" name="Equation" r:id="rId3" imgW="1130040" imgH="419040" progId="Equation.DSMT4">
                  <p:embed/>
                </p:oleObj>
              </mc:Choice>
              <mc:Fallback>
                <p:oleObj name="Equation" r:id="rId3" imgW="1130040" imgH="419040" progId="Equation.DSMT4">
                  <p:embed/>
                  <p:pic>
                    <p:nvPicPr>
                      <p:cNvPr id="0" name=""/>
                      <p:cNvPicPr>
                        <a:picLocks noChangeAspect="1" noChangeArrowheads="1"/>
                      </p:cNvPicPr>
                      <p:nvPr/>
                    </p:nvPicPr>
                    <p:blipFill>
                      <a:blip r:embed="rId4"/>
                      <a:srcRect/>
                      <a:stretch>
                        <a:fillRect/>
                      </a:stretch>
                    </p:blipFill>
                    <p:spPr bwMode="auto">
                      <a:xfrm>
                        <a:off x="6600825" y="1066800"/>
                        <a:ext cx="2962275" cy="958850"/>
                      </a:xfrm>
                      <a:prstGeom prst="rect">
                        <a:avLst/>
                      </a:prstGeom>
                      <a:gradFill rotWithShape="0">
                        <a:gsLst>
                          <a:gs pos="0">
                            <a:srgbClr val="FF00FF"/>
                          </a:gs>
                          <a:gs pos="50000">
                            <a:srgbClr val="FFFFFF"/>
                          </a:gs>
                          <a:gs pos="100000">
                            <a:srgbClr val="FF00FF"/>
                          </a:gs>
                        </a:gsLst>
                        <a:lin ang="5400000" scaled="1"/>
                      </a:gradFill>
                      <a:ln>
                        <a:noFill/>
                      </a:ln>
                      <a:effectLst/>
                      <a:extLst/>
                    </p:spPr>
                  </p:pic>
                </p:oleObj>
              </mc:Fallback>
            </mc:AlternateContent>
          </a:graphicData>
        </a:graphic>
      </p:graphicFrame>
      <p:grpSp>
        <p:nvGrpSpPr>
          <p:cNvPr id="4" name="Group 80"/>
          <p:cNvGrpSpPr>
            <a:grpSpLocks/>
          </p:cNvGrpSpPr>
          <p:nvPr/>
        </p:nvGrpSpPr>
        <p:grpSpPr bwMode="auto">
          <a:xfrm>
            <a:off x="1924051" y="333376"/>
            <a:ext cx="8158163" cy="5934076"/>
            <a:chOff x="248" y="480"/>
            <a:chExt cx="5139" cy="3738"/>
          </a:xfrm>
        </p:grpSpPr>
        <p:sp>
          <p:nvSpPr>
            <p:cNvPr id="5" name="Line 3"/>
            <p:cNvSpPr>
              <a:spLocks noChangeShapeType="1"/>
            </p:cNvSpPr>
            <p:nvPr/>
          </p:nvSpPr>
          <p:spPr bwMode="auto">
            <a:xfrm>
              <a:off x="312" y="768"/>
              <a:ext cx="5" cy="3031"/>
            </a:xfrm>
            <a:prstGeom prst="line">
              <a:avLst/>
            </a:prstGeom>
            <a:noFill/>
            <a:ln w="28575">
              <a:solidFill>
                <a:srgbClr val="0000FF"/>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p:cNvSpPr>
              <a:spLocks noChangeShapeType="1"/>
            </p:cNvSpPr>
            <p:nvPr/>
          </p:nvSpPr>
          <p:spPr bwMode="auto">
            <a:xfrm>
              <a:off x="301" y="3799"/>
              <a:ext cx="5040" cy="0"/>
            </a:xfrm>
            <a:prstGeom prst="line">
              <a:avLst/>
            </a:prstGeom>
            <a:noFill/>
            <a:ln w="28575">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Oval 25"/>
            <p:cNvSpPr>
              <a:spLocks noChangeArrowheads="1"/>
            </p:cNvSpPr>
            <p:nvPr/>
          </p:nvSpPr>
          <p:spPr bwMode="auto">
            <a:xfrm>
              <a:off x="1706" y="1892"/>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18" name="Oval 26"/>
            <p:cNvSpPr>
              <a:spLocks noChangeArrowheads="1"/>
            </p:cNvSpPr>
            <p:nvPr/>
          </p:nvSpPr>
          <p:spPr bwMode="auto">
            <a:xfrm>
              <a:off x="707" y="2534"/>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19" name="Oval 27"/>
            <p:cNvSpPr>
              <a:spLocks noChangeArrowheads="1"/>
            </p:cNvSpPr>
            <p:nvPr/>
          </p:nvSpPr>
          <p:spPr bwMode="auto">
            <a:xfrm>
              <a:off x="4185" y="341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0" name="Oval 28"/>
            <p:cNvSpPr>
              <a:spLocks noChangeArrowheads="1"/>
            </p:cNvSpPr>
            <p:nvPr/>
          </p:nvSpPr>
          <p:spPr bwMode="auto">
            <a:xfrm>
              <a:off x="3849" y="3319"/>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1" name="Oval 29"/>
            <p:cNvSpPr>
              <a:spLocks noChangeArrowheads="1"/>
            </p:cNvSpPr>
            <p:nvPr/>
          </p:nvSpPr>
          <p:spPr bwMode="auto">
            <a:xfrm>
              <a:off x="3273" y="3223"/>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2" name="Oval 30"/>
            <p:cNvSpPr>
              <a:spLocks noChangeArrowheads="1"/>
            </p:cNvSpPr>
            <p:nvPr/>
          </p:nvSpPr>
          <p:spPr bwMode="auto">
            <a:xfrm>
              <a:off x="3037" y="313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3" name="Oval 31"/>
            <p:cNvSpPr>
              <a:spLocks noChangeArrowheads="1"/>
            </p:cNvSpPr>
            <p:nvPr/>
          </p:nvSpPr>
          <p:spPr bwMode="auto">
            <a:xfrm>
              <a:off x="2749" y="2983"/>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4" name="Oval 32"/>
            <p:cNvSpPr>
              <a:spLocks noChangeArrowheads="1"/>
            </p:cNvSpPr>
            <p:nvPr/>
          </p:nvSpPr>
          <p:spPr bwMode="auto">
            <a:xfrm>
              <a:off x="2261" y="2599"/>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5" name="Oval 33"/>
            <p:cNvSpPr>
              <a:spLocks noChangeArrowheads="1"/>
            </p:cNvSpPr>
            <p:nvPr/>
          </p:nvSpPr>
          <p:spPr bwMode="auto">
            <a:xfrm>
              <a:off x="2461" y="279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6" name="Oval 34"/>
            <p:cNvSpPr>
              <a:spLocks noChangeArrowheads="1"/>
            </p:cNvSpPr>
            <p:nvPr/>
          </p:nvSpPr>
          <p:spPr bwMode="auto">
            <a:xfrm>
              <a:off x="1476" y="132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7" name="Oval 35"/>
            <p:cNvSpPr>
              <a:spLocks noChangeArrowheads="1"/>
            </p:cNvSpPr>
            <p:nvPr/>
          </p:nvSpPr>
          <p:spPr bwMode="auto">
            <a:xfrm>
              <a:off x="753" y="1703"/>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8" name="Oval 36"/>
            <p:cNvSpPr>
              <a:spLocks noChangeArrowheads="1"/>
            </p:cNvSpPr>
            <p:nvPr/>
          </p:nvSpPr>
          <p:spPr bwMode="auto">
            <a:xfrm>
              <a:off x="795" y="1348"/>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9" name="Oval 37"/>
            <p:cNvSpPr>
              <a:spLocks noChangeArrowheads="1"/>
            </p:cNvSpPr>
            <p:nvPr/>
          </p:nvSpPr>
          <p:spPr bwMode="auto">
            <a:xfrm>
              <a:off x="741" y="206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0" name="Oval 38"/>
            <p:cNvSpPr>
              <a:spLocks noChangeArrowheads="1"/>
            </p:cNvSpPr>
            <p:nvPr/>
          </p:nvSpPr>
          <p:spPr bwMode="auto">
            <a:xfrm>
              <a:off x="851" y="1037"/>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1" name="Oval 39"/>
            <p:cNvSpPr>
              <a:spLocks noChangeArrowheads="1"/>
            </p:cNvSpPr>
            <p:nvPr/>
          </p:nvSpPr>
          <p:spPr bwMode="auto">
            <a:xfrm>
              <a:off x="1364" y="107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2" name="Oval 40"/>
            <p:cNvSpPr>
              <a:spLocks noChangeArrowheads="1"/>
            </p:cNvSpPr>
            <p:nvPr/>
          </p:nvSpPr>
          <p:spPr bwMode="auto">
            <a:xfrm>
              <a:off x="1157" y="75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3" name="Oval 41"/>
            <p:cNvSpPr>
              <a:spLocks noChangeArrowheads="1"/>
            </p:cNvSpPr>
            <p:nvPr/>
          </p:nvSpPr>
          <p:spPr bwMode="auto">
            <a:xfrm>
              <a:off x="981" y="778"/>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4" name="Oval 42"/>
            <p:cNvSpPr>
              <a:spLocks noChangeArrowheads="1"/>
            </p:cNvSpPr>
            <p:nvPr/>
          </p:nvSpPr>
          <p:spPr bwMode="auto">
            <a:xfrm>
              <a:off x="557" y="3494"/>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5" name="Oval 43"/>
            <p:cNvSpPr>
              <a:spLocks noChangeArrowheads="1"/>
            </p:cNvSpPr>
            <p:nvPr/>
          </p:nvSpPr>
          <p:spPr bwMode="auto">
            <a:xfrm>
              <a:off x="589" y="3323"/>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6" name="Oval 44"/>
            <p:cNvSpPr>
              <a:spLocks noChangeArrowheads="1"/>
            </p:cNvSpPr>
            <p:nvPr/>
          </p:nvSpPr>
          <p:spPr bwMode="auto">
            <a:xfrm>
              <a:off x="614" y="3171"/>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7" name="Rectangle 45"/>
            <p:cNvSpPr>
              <a:spLocks noChangeArrowheads="1"/>
            </p:cNvSpPr>
            <p:nvPr/>
          </p:nvSpPr>
          <p:spPr bwMode="auto">
            <a:xfrm>
              <a:off x="1676" y="631"/>
              <a:ext cx="74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i="0" dirty="0">
                  <a:solidFill>
                    <a:srgbClr val="0033CC"/>
                  </a:solidFill>
                </a:rPr>
                <a:t>实验值</a:t>
              </a:r>
            </a:p>
          </p:txBody>
        </p:sp>
        <p:sp>
          <p:nvSpPr>
            <p:cNvPr id="38" name="Freeform 46"/>
            <p:cNvSpPr>
              <a:spLocks/>
            </p:cNvSpPr>
            <p:nvPr/>
          </p:nvSpPr>
          <p:spPr bwMode="auto">
            <a:xfrm>
              <a:off x="1554" y="964"/>
              <a:ext cx="533" cy="856"/>
            </a:xfrm>
            <a:custGeom>
              <a:avLst/>
              <a:gdLst>
                <a:gd name="T0" fmla="*/ 0 w 913"/>
                <a:gd name="T1" fmla="*/ 32 h 1249"/>
                <a:gd name="T2" fmla="*/ 103 w 913"/>
                <a:gd name="T3" fmla="*/ 0 h 1249"/>
                <a:gd name="T4" fmla="*/ 64 w 913"/>
                <a:gd name="T5" fmla="*/ 269 h 1249"/>
                <a:gd name="T6" fmla="*/ 0 60000 65536"/>
                <a:gd name="T7" fmla="*/ 0 60000 65536"/>
                <a:gd name="T8" fmla="*/ 0 60000 65536"/>
                <a:gd name="T9" fmla="*/ 0 w 913"/>
                <a:gd name="T10" fmla="*/ 0 h 1249"/>
                <a:gd name="T11" fmla="*/ 913 w 913"/>
                <a:gd name="T12" fmla="*/ 1249 h 1249"/>
              </a:gdLst>
              <a:ahLst/>
              <a:cxnLst>
                <a:cxn ang="T6">
                  <a:pos x="T0" y="T1"/>
                </a:cxn>
                <a:cxn ang="T7">
                  <a:pos x="T2" y="T3"/>
                </a:cxn>
                <a:cxn ang="T8">
                  <a:pos x="T4" y="T5"/>
                </a:cxn>
              </a:cxnLst>
              <a:rect l="T9" t="T10" r="T11" b="T12"/>
              <a:pathLst>
                <a:path w="913" h="1249">
                  <a:moveTo>
                    <a:pt x="0" y="144"/>
                  </a:moveTo>
                  <a:lnTo>
                    <a:pt x="912" y="0"/>
                  </a:lnTo>
                  <a:lnTo>
                    <a:pt x="576" y="1248"/>
                  </a:lnTo>
                </a:path>
              </a:pathLst>
            </a:custGeom>
            <a:noFill/>
            <a:ln w="25400" cap="rnd">
              <a:solidFill>
                <a:srgbClr val="008000"/>
              </a:solidFill>
              <a:round/>
              <a:headEnd type="stealth" w="med" len="lg"/>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3E0000"/>
                </a:solidFill>
              </a:endParaRPr>
            </a:p>
          </p:txBody>
        </p:sp>
        <p:graphicFrame>
          <p:nvGraphicFramePr>
            <p:cNvPr id="39" name="Object 47"/>
            <p:cNvGraphicFramePr>
              <a:graphicFrameLocks noChangeAspect="1"/>
            </p:cNvGraphicFramePr>
            <p:nvPr/>
          </p:nvGraphicFramePr>
          <p:xfrm>
            <a:off x="319" y="480"/>
            <a:ext cx="657" cy="301"/>
          </p:xfrm>
          <a:graphic>
            <a:graphicData uri="http://schemas.openxmlformats.org/presentationml/2006/ole">
              <mc:AlternateContent xmlns:mc="http://schemas.openxmlformats.org/markup-compatibility/2006">
                <mc:Choice xmlns:v="urn:schemas-microsoft-com:vml" Requires="v">
                  <p:oleObj spid="_x0000_s371221" name="公式" r:id="rId5" imgW="380887" imgH="142795" progId="Equation.3">
                    <p:embed/>
                  </p:oleObj>
                </mc:Choice>
                <mc:Fallback>
                  <p:oleObj name="公式" r:id="rId5" imgW="380887" imgH="1427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 y="480"/>
                          <a:ext cx="657"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Oval 63"/>
            <p:cNvSpPr>
              <a:spLocks noChangeArrowheads="1"/>
            </p:cNvSpPr>
            <p:nvPr/>
          </p:nvSpPr>
          <p:spPr bwMode="auto">
            <a:xfrm>
              <a:off x="4600" y="3538"/>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graphicFrame>
          <p:nvGraphicFramePr>
            <p:cNvPr id="41" name="Object 64"/>
            <p:cNvGraphicFramePr>
              <a:graphicFrameLocks noChangeAspect="1"/>
            </p:cNvGraphicFramePr>
            <p:nvPr>
              <p:extLst>
                <p:ext uri="{D42A27DB-BD31-4B8C-83A1-F6EECF244321}">
                  <p14:modId xmlns:p14="http://schemas.microsoft.com/office/powerpoint/2010/main" val="996595389"/>
                </p:ext>
              </p:extLst>
            </p:nvPr>
          </p:nvGraphicFramePr>
          <p:xfrm>
            <a:off x="248" y="3844"/>
            <a:ext cx="186" cy="281"/>
          </p:xfrm>
          <a:graphic>
            <a:graphicData uri="http://schemas.openxmlformats.org/presentationml/2006/ole">
              <mc:AlternateContent xmlns:mc="http://schemas.openxmlformats.org/markup-compatibility/2006">
                <mc:Choice xmlns:v="urn:schemas-microsoft-com:vml" Requires="v">
                  <p:oleObj spid="_x0000_s371222" name="公式" r:id="rId7" imgW="38062" imgH="95287" progId="Equation.3">
                    <p:embed/>
                  </p:oleObj>
                </mc:Choice>
                <mc:Fallback>
                  <p:oleObj name="公式" r:id="rId7" imgW="38062" imgH="9528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 y="3844"/>
                          <a:ext cx="186"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75"/>
            <p:cNvGraphicFramePr>
              <a:graphicFrameLocks noChangeAspect="1"/>
            </p:cNvGraphicFramePr>
            <p:nvPr>
              <p:extLst>
                <p:ext uri="{D42A27DB-BD31-4B8C-83A1-F6EECF244321}">
                  <p14:modId xmlns:p14="http://schemas.microsoft.com/office/powerpoint/2010/main" val="3894913800"/>
                </p:ext>
              </p:extLst>
            </p:nvPr>
          </p:nvGraphicFramePr>
          <p:xfrm>
            <a:off x="5159" y="3895"/>
            <a:ext cx="228" cy="323"/>
          </p:xfrm>
          <a:graphic>
            <a:graphicData uri="http://schemas.openxmlformats.org/presentationml/2006/ole">
              <mc:AlternateContent xmlns:mc="http://schemas.openxmlformats.org/markup-compatibility/2006">
                <mc:Choice xmlns:v="urn:schemas-microsoft-com:vml" Requires="v">
                  <p:oleObj spid="_x0000_s371223" name="公式" r:id="rId9" imgW="126720" imgH="177480" progId="Equation.3">
                    <p:embed/>
                  </p:oleObj>
                </mc:Choice>
                <mc:Fallback>
                  <p:oleObj name="公式" r:id="rId9" imgW="126720" imgH="177480" progId="Equation.3">
                    <p:embed/>
                    <p:pic>
                      <p:nvPicPr>
                        <p:cNvPr id="0" name=""/>
                        <p:cNvPicPr>
                          <a:picLocks noChangeAspect="1" noChangeArrowheads="1"/>
                        </p:cNvPicPr>
                        <p:nvPr/>
                      </p:nvPicPr>
                      <p:blipFill>
                        <a:blip r:embed="rId10"/>
                        <a:srcRect/>
                        <a:stretch>
                          <a:fillRect/>
                        </a:stretch>
                      </p:blipFill>
                      <p:spPr bwMode="auto">
                        <a:xfrm>
                          <a:off x="5159" y="3895"/>
                          <a:ext cx="228" cy="323"/>
                        </a:xfrm>
                        <a:prstGeom prst="rect">
                          <a:avLst/>
                        </a:prstGeom>
                        <a:noFill/>
                        <a:ln>
                          <a:noFill/>
                        </a:ln>
                        <a:effectLst/>
                        <a:extLst/>
                      </p:spPr>
                    </p:pic>
                  </p:oleObj>
                </mc:Fallback>
              </mc:AlternateContent>
            </a:graphicData>
          </a:graphic>
        </p:graphicFrame>
      </p:grpSp>
      <p:sp>
        <p:nvSpPr>
          <p:cNvPr id="52" name="AutoShape 13"/>
          <p:cNvSpPr>
            <a:spLocks noChangeArrowheads="1"/>
          </p:cNvSpPr>
          <p:nvPr/>
        </p:nvSpPr>
        <p:spPr bwMode="auto">
          <a:xfrm>
            <a:off x="3227389" y="2943852"/>
            <a:ext cx="2274889" cy="608013"/>
          </a:xfrm>
          <a:prstGeom prst="wedgeEllipseCallout">
            <a:avLst>
              <a:gd name="adj1" fmla="val 61922"/>
              <a:gd name="adj2" fmla="val -114042"/>
            </a:avLst>
          </a:prstGeom>
          <a:solidFill>
            <a:srgbClr val="FFFF66"/>
          </a:solidFill>
          <a:ln w="9525">
            <a:solidFill>
              <a:srgbClr val="FF0000"/>
            </a:solidFill>
            <a:miter lim="800000"/>
            <a:headEnd/>
            <a:tailEnd/>
          </a:ln>
        </p:spPr>
        <p:txBody>
          <a:bodyPr wrap="none" lIns="90000" tIns="46800" rIns="90000" bIns="46800"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i="0" dirty="0"/>
              <a:t>瑞利</a:t>
            </a:r>
            <a:r>
              <a:rPr lang="en-US" altLang="zh-CN" sz="2400" b="1" i="0" dirty="0"/>
              <a:t>-</a:t>
            </a:r>
            <a:r>
              <a:rPr lang="zh-CN" altLang="en-US" sz="2400" b="1" i="0" dirty="0"/>
              <a:t>金斯公式</a:t>
            </a:r>
          </a:p>
        </p:txBody>
      </p:sp>
      <p:sp>
        <p:nvSpPr>
          <p:cNvPr id="53" name="矩形 16"/>
          <p:cNvSpPr>
            <a:spLocks noChangeArrowheads="1"/>
          </p:cNvSpPr>
          <p:nvPr/>
        </p:nvSpPr>
        <p:spPr bwMode="auto">
          <a:xfrm>
            <a:off x="6107113" y="38102"/>
            <a:ext cx="364331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dirty="0">
                <a:solidFill>
                  <a:srgbClr val="CC3300"/>
                </a:solidFill>
                <a:latin typeface="黑体" panose="02010609060101010101" pitchFamily="49" charset="-122"/>
                <a:ea typeface="黑体" panose="02010609060101010101" pitchFamily="49" charset="-122"/>
              </a:rPr>
              <a:t>经典电动力学+统计物理学→瑞利金斯公式</a:t>
            </a:r>
            <a:endParaRPr lang="zh-CN" altLang="en-US" i="0" dirty="0">
              <a:solidFill>
                <a:srgbClr val="CC3300"/>
              </a:solidFill>
            </a:endParaRPr>
          </a:p>
        </p:txBody>
      </p:sp>
      <p:sp>
        <p:nvSpPr>
          <p:cNvPr id="59" name="矩形 74"/>
          <p:cNvSpPr>
            <a:spLocks noChangeArrowheads="1"/>
          </p:cNvSpPr>
          <p:nvPr/>
        </p:nvSpPr>
        <p:spPr bwMode="auto">
          <a:xfrm>
            <a:off x="3400222" y="3614948"/>
            <a:ext cx="1503938"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lnSpc>
                <a:spcPct val="125000"/>
              </a:lnSpc>
            </a:pPr>
            <a:r>
              <a:rPr lang="en-US" altLang="zh-CN" sz="2800" b="1" i="0" dirty="0">
                <a:solidFill>
                  <a:srgbClr val="CC3300"/>
                </a:solidFill>
              </a:rPr>
              <a:t>(1900</a:t>
            </a:r>
            <a:r>
              <a:rPr lang="zh-CN" altLang="en-US" sz="2800" b="1" i="0" dirty="0">
                <a:solidFill>
                  <a:srgbClr val="CC3300"/>
                </a:solidFill>
              </a:rPr>
              <a:t>年</a:t>
            </a:r>
            <a:r>
              <a:rPr lang="en-US" altLang="zh-CN" sz="2800" b="1" i="0" dirty="0">
                <a:solidFill>
                  <a:srgbClr val="CC3300"/>
                </a:solidFill>
              </a:rPr>
              <a:t>)</a:t>
            </a:r>
          </a:p>
        </p:txBody>
      </p:sp>
      <p:sp>
        <p:nvSpPr>
          <p:cNvPr id="60" name="矩形 59"/>
          <p:cNvSpPr/>
          <p:nvPr/>
        </p:nvSpPr>
        <p:spPr>
          <a:xfrm>
            <a:off x="3088762" y="4476129"/>
            <a:ext cx="2969817" cy="830997"/>
          </a:xfrm>
          <a:prstGeom prst="rect">
            <a:avLst/>
          </a:prstGeom>
        </p:spPr>
        <p:txBody>
          <a:bodyPr wrap="square">
            <a:spAutoFit/>
          </a:bodyPr>
          <a:lstStyle/>
          <a:p>
            <a:r>
              <a:rPr lang="zh-CN" altLang="en-US" sz="2400" b="1" i="0" dirty="0">
                <a:solidFill>
                  <a:srgbClr val="009900"/>
                </a:solidFill>
              </a:rPr>
              <a:t>在低频（长波）部分与实验曲线相符合。</a:t>
            </a:r>
            <a:endParaRPr lang="zh-CN" altLang="en-US" sz="2400" dirty="0">
              <a:solidFill>
                <a:srgbClr val="009900"/>
              </a:solidFill>
            </a:endParaRPr>
          </a:p>
        </p:txBody>
      </p:sp>
      <p:sp>
        <p:nvSpPr>
          <p:cNvPr id="61" name="矩形 19"/>
          <p:cNvSpPr>
            <a:spLocks noChangeArrowheads="1"/>
          </p:cNvSpPr>
          <p:nvPr/>
        </p:nvSpPr>
        <p:spPr bwMode="auto">
          <a:xfrm>
            <a:off x="6106038" y="2136795"/>
            <a:ext cx="142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i="0" dirty="0">
                <a:solidFill>
                  <a:srgbClr val="FF3300"/>
                </a:solidFill>
                <a:ea typeface="楷体_GB2312" pitchFamily="49" charset="-122"/>
              </a:rPr>
              <a:t>紫外灾难</a:t>
            </a:r>
            <a:endParaRPr lang="zh-CN" altLang="en-US" dirty="0"/>
          </a:p>
        </p:txBody>
      </p:sp>
      <p:graphicFrame>
        <p:nvGraphicFramePr>
          <p:cNvPr id="62" name="Object 6"/>
          <p:cNvGraphicFramePr>
            <a:graphicFrameLocks noChangeAspect="1"/>
          </p:cNvGraphicFramePr>
          <p:nvPr>
            <p:extLst>
              <p:ext uri="{D42A27DB-BD31-4B8C-83A1-F6EECF244321}">
                <p14:modId xmlns:p14="http://schemas.microsoft.com/office/powerpoint/2010/main" val="1359258576"/>
              </p:ext>
            </p:extLst>
          </p:nvPr>
        </p:nvGraphicFramePr>
        <p:xfrm>
          <a:off x="7607824" y="1965326"/>
          <a:ext cx="2811463" cy="990600"/>
        </p:xfrm>
        <a:graphic>
          <a:graphicData uri="http://schemas.openxmlformats.org/presentationml/2006/ole">
            <mc:AlternateContent xmlns:mc="http://schemas.openxmlformats.org/markup-compatibility/2006">
              <mc:Choice xmlns:v="urn:schemas-microsoft-com:vml" Requires="v">
                <p:oleObj spid="_x0000_s371224" name="公式" r:id="rId11" imgW="939392" imgH="330057" progId="Equation.3">
                  <p:embed/>
                </p:oleObj>
              </mc:Choice>
              <mc:Fallback>
                <p:oleObj name="公式" r:id="rId11" imgW="939392" imgH="33005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07824" y="1965326"/>
                        <a:ext cx="2811463"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 name="矩形 62"/>
          <p:cNvSpPr/>
          <p:nvPr/>
        </p:nvSpPr>
        <p:spPr>
          <a:xfrm>
            <a:off x="7180288" y="2868832"/>
            <a:ext cx="4479872" cy="1815882"/>
          </a:xfrm>
          <a:prstGeom prst="rect">
            <a:avLst/>
          </a:prstGeom>
        </p:spPr>
        <p:txBody>
          <a:bodyPr wrap="square">
            <a:spAutoFit/>
          </a:bodyPr>
          <a:lstStyle/>
          <a:p>
            <a:pPr lvl="1" eaLnBrk="1" hangingPunct="1"/>
            <a:r>
              <a:rPr lang="zh-CN" altLang="en-US" sz="2800" b="1" i="0" dirty="0">
                <a:solidFill>
                  <a:srgbClr val="0000FF"/>
                </a:solidFill>
              </a:rPr>
              <a:t>在高频部分，黑体辐射的单色辐出度将随着频率的增高而趋于“无限大”</a:t>
            </a:r>
            <a:r>
              <a:rPr lang="en-US" altLang="zh-CN" sz="2800" b="1" i="0" dirty="0"/>
              <a:t>——“</a:t>
            </a:r>
            <a:r>
              <a:rPr lang="zh-CN" altLang="en-US" sz="2800" b="1" i="0" dirty="0">
                <a:ea typeface="楷体_GB2312" pitchFamily="49" charset="-122"/>
              </a:rPr>
              <a:t>紫外灾难</a:t>
            </a:r>
            <a:r>
              <a:rPr lang="zh-CN" altLang="en-US" sz="2800" b="1" i="0" dirty="0"/>
              <a:t>”</a:t>
            </a:r>
            <a:r>
              <a:rPr lang="zh-CN" altLang="en-US" sz="2800" b="1" i="0" dirty="0">
                <a:solidFill>
                  <a:srgbClr val="CC3300"/>
                </a:solidFill>
              </a:rPr>
              <a:t>。</a:t>
            </a:r>
            <a:endParaRPr lang="zh-CN" altLang="zh-CN" sz="2800" b="1" i="0" dirty="0">
              <a:solidFill>
                <a:srgbClr val="CC3300"/>
              </a:solidFill>
            </a:endParaRPr>
          </a:p>
        </p:txBody>
      </p:sp>
    </p:spTree>
    <p:extLst>
      <p:ext uri="{BB962C8B-B14F-4D97-AF65-F5344CB8AC3E}">
        <p14:creationId xmlns:p14="http://schemas.microsoft.com/office/powerpoint/2010/main" val="417086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circle(in)">
                                      <p:cBhvr>
                                        <p:cTn id="7" dur="20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1000"/>
                                        <p:tgtEl>
                                          <p:spTgt spid="52"/>
                                        </p:tgtEl>
                                      </p:cBhvr>
                                    </p:animEffect>
                                    <p:anim calcmode="lin" valueType="num">
                                      <p:cBhvr>
                                        <p:cTn id="31" dur="1000" fill="hold"/>
                                        <p:tgtEl>
                                          <p:spTgt spid="52"/>
                                        </p:tgtEl>
                                        <p:attrNameLst>
                                          <p:attrName>ppt_x</p:attrName>
                                        </p:attrNameLst>
                                      </p:cBhvr>
                                      <p:tavLst>
                                        <p:tav tm="0">
                                          <p:val>
                                            <p:strVal val="#ppt_x"/>
                                          </p:val>
                                        </p:tav>
                                        <p:tav tm="100000">
                                          <p:val>
                                            <p:strVal val="#ppt_x"/>
                                          </p:val>
                                        </p:tav>
                                      </p:tavLst>
                                    </p:anim>
                                    <p:anim calcmode="lin" valueType="num">
                                      <p:cBhvr>
                                        <p:cTn id="32"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barn(inVertical)">
                                      <p:cBhvr>
                                        <p:cTn id="37" dur="500"/>
                                        <p:tgtEl>
                                          <p:spTgt spid="5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60"/>
                                        </p:tgtEl>
                                        <p:attrNameLst>
                                          <p:attrName>style.visibility</p:attrName>
                                        </p:attrNameLst>
                                      </p:cBhvr>
                                      <p:to>
                                        <p:strVal val="visible"/>
                                      </p:to>
                                    </p:set>
                                    <p:anim calcmode="lin" valueType="num">
                                      <p:cBhvr>
                                        <p:cTn id="42" dur="500" fill="hold"/>
                                        <p:tgtEl>
                                          <p:spTgt spid="60"/>
                                        </p:tgtEl>
                                        <p:attrNameLst>
                                          <p:attrName>ppt_w</p:attrName>
                                        </p:attrNameLst>
                                      </p:cBhvr>
                                      <p:tavLst>
                                        <p:tav tm="0">
                                          <p:val>
                                            <p:fltVal val="0"/>
                                          </p:val>
                                        </p:tav>
                                        <p:tav tm="100000">
                                          <p:val>
                                            <p:strVal val="#ppt_w"/>
                                          </p:val>
                                        </p:tav>
                                      </p:tavLst>
                                    </p:anim>
                                    <p:anim calcmode="lin" valueType="num">
                                      <p:cBhvr>
                                        <p:cTn id="43" dur="500" fill="hold"/>
                                        <p:tgtEl>
                                          <p:spTgt spid="60"/>
                                        </p:tgtEl>
                                        <p:attrNameLst>
                                          <p:attrName>ppt_h</p:attrName>
                                        </p:attrNameLst>
                                      </p:cBhvr>
                                      <p:tavLst>
                                        <p:tav tm="0">
                                          <p:val>
                                            <p:fltVal val="0"/>
                                          </p:val>
                                        </p:tav>
                                        <p:tav tm="100000">
                                          <p:val>
                                            <p:strVal val="#ppt_h"/>
                                          </p:val>
                                        </p:tav>
                                      </p:tavLst>
                                    </p:anim>
                                    <p:animEffect transition="in" filter="fade">
                                      <p:cBhvr>
                                        <p:cTn id="44" dur="500"/>
                                        <p:tgtEl>
                                          <p:spTgt spid="6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wipe(down)">
                                      <p:cBhvr>
                                        <p:cTn id="49" dur="500"/>
                                        <p:tgtEl>
                                          <p:spTgt spid="61"/>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circle(in)">
                                      <p:cBhvr>
                                        <p:cTn id="54" dur="2000"/>
                                        <p:tgtEl>
                                          <p:spTgt spid="62"/>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63"/>
                                        </p:tgtEl>
                                        <p:attrNameLst>
                                          <p:attrName>style.visibility</p:attrName>
                                        </p:attrNameLst>
                                      </p:cBhvr>
                                      <p:to>
                                        <p:strVal val="visible"/>
                                      </p:to>
                                    </p:set>
                                    <p:anim calcmode="lin" valueType="num">
                                      <p:cBhvr>
                                        <p:cTn id="59" dur="500" fill="hold"/>
                                        <p:tgtEl>
                                          <p:spTgt spid="63"/>
                                        </p:tgtEl>
                                        <p:attrNameLst>
                                          <p:attrName>ppt_w</p:attrName>
                                        </p:attrNameLst>
                                      </p:cBhvr>
                                      <p:tavLst>
                                        <p:tav tm="0">
                                          <p:val>
                                            <p:fltVal val="0"/>
                                          </p:val>
                                        </p:tav>
                                        <p:tav tm="100000">
                                          <p:val>
                                            <p:strVal val="#ppt_w"/>
                                          </p:val>
                                        </p:tav>
                                      </p:tavLst>
                                    </p:anim>
                                    <p:anim calcmode="lin" valueType="num">
                                      <p:cBhvr>
                                        <p:cTn id="60" dur="500" fill="hold"/>
                                        <p:tgtEl>
                                          <p:spTgt spid="63"/>
                                        </p:tgtEl>
                                        <p:attrNameLst>
                                          <p:attrName>ppt_h</p:attrName>
                                        </p:attrNameLst>
                                      </p:cBhvr>
                                      <p:tavLst>
                                        <p:tav tm="0">
                                          <p:val>
                                            <p:fltVal val="0"/>
                                          </p:val>
                                        </p:tav>
                                        <p:tav tm="100000">
                                          <p:val>
                                            <p:strVal val="#ppt_h"/>
                                          </p:val>
                                        </p:tav>
                                      </p:tavLst>
                                    </p:anim>
                                    <p:animEffect transition="in" filter="fade">
                                      <p:cBhvr>
                                        <p:cTn id="6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2" grpId="0" animBg="1"/>
      <p:bldP spid="53" grpId="0"/>
      <p:bldP spid="59" grpId="0"/>
      <p:bldP spid="60" grpId="0"/>
      <p:bldP spid="61" grpId="0"/>
      <p:bldP spid="6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7"/>
          <p:cNvSpPr>
            <a:spLocks noChangeArrowheads="1"/>
          </p:cNvSpPr>
          <p:nvPr/>
        </p:nvSpPr>
        <p:spPr bwMode="auto">
          <a:xfrm>
            <a:off x="4684713" y="23814"/>
            <a:ext cx="38908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i="0" dirty="0">
                <a:solidFill>
                  <a:srgbClr val="FF0066"/>
                </a:solidFill>
              </a:rPr>
              <a:t>经典物理学的困难</a:t>
            </a:r>
            <a:endParaRPr lang="zh-CN" altLang="en-US" sz="3600" dirty="0">
              <a:solidFill>
                <a:srgbClr val="FF0066"/>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330048180"/>
              </p:ext>
            </p:extLst>
          </p:nvPr>
        </p:nvGraphicFramePr>
        <p:xfrm>
          <a:off x="2794156" y="4685830"/>
          <a:ext cx="2325532" cy="560571"/>
        </p:xfrm>
        <a:graphic>
          <a:graphicData uri="http://schemas.openxmlformats.org/presentationml/2006/ole">
            <mc:AlternateContent xmlns:mc="http://schemas.openxmlformats.org/markup-compatibility/2006">
              <mc:Choice xmlns:v="urn:schemas-microsoft-com:vml" Requires="v">
                <p:oleObj spid="_x0000_s333664" name="公式" r:id="rId3" imgW="1193800" imgH="241300" progId="Equation.3">
                  <p:embed/>
                </p:oleObj>
              </mc:Choice>
              <mc:Fallback>
                <p:oleObj name="公式" r:id="rId3" imgW="11938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156" y="4685830"/>
                        <a:ext cx="2325532" cy="560571"/>
                      </a:xfrm>
                      <a:prstGeom prst="rect">
                        <a:avLst/>
                      </a:prstGeom>
                      <a:noFill/>
                      <a:ln>
                        <a:noFill/>
                      </a:ln>
                      <a:effectLst/>
                      <a:extLst/>
                    </p:spPr>
                  </p:pic>
                </p:oleObj>
              </mc:Fallback>
            </mc:AlternateContent>
          </a:graphicData>
        </a:graphic>
      </p:graphicFrame>
      <p:sp>
        <p:nvSpPr>
          <p:cNvPr id="6" name="Freeform 7"/>
          <p:cNvSpPr>
            <a:spLocks/>
          </p:cNvSpPr>
          <p:nvPr/>
        </p:nvSpPr>
        <p:spPr bwMode="auto">
          <a:xfrm>
            <a:off x="2486853" y="747714"/>
            <a:ext cx="3990148" cy="4681899"/>
          </a:xfrm>
          <a:custGeom>
            <a:avLst/>
            <a:gdLst>
              <a:gd name="T0" fmla="*/ 0 w 1954"/>
              <a:gd name="T1" fmla="*/ 1297 h 1381"/>
              <a:gd name="T2" fmla="*/ 405 w 1954"/>
              <a:gd name="T3" fmla="*/ 14 h 1381"/>
              <a:gd name="T4" fmla="*/ 1954 w 1954"/>
              <a:gd name="T5" fmla="*/ 1381 h 1381"/>
              <a:gd name="T6" fmla="*/ 0 60000 65536"/>
              <a:gd name="T7" fmla="*/ 0 60000 65536"/>
              <a:gd name="T8" fmla="*/ 0 60000 65536"/>
              <a:gd name="T9" fmla="*/ 0 w 1954"/>
              <a:gd name="T10" fmla="*/ 0 h 1381"/>
              <a:gd name="T11" fmla="*/ 1954 w 1954"/>
              <a:gd name="T12" fmla="*/ 1381 h 1381"/>
            </a:gdLst>
            <a:ahLst/>
            <a:cxnLst>
              <a:cxn ang="T6">
                <a:pos x="T0" y="T1"/>
              </a:cxn>
              <a:cxn ang="T7">
                <a:pos x="T2" y="T3"/>
              </a:cxn>
              <a:cxn ang="T8">
                <a:pos x="T4" y="T5"/>
              </a:cxn>
            </a:cxnLst>
            <a:rect l="T9" t="T10" r="T11" b="T12"/>
            <a:pathLst>
              <a:path w="1954" h="1381">
                <a:moveTo>
                  <a:pt x="0" y="1297"/>
                </a:moveTo>
                <a:cubicBezTo>
                  <a:pt x="205" y="776"/>
                  <a:pt x="79" y="0"/>
                  <a:pt x="405" y="14"/>
                </a:cubicBezTo>
                <a:cubicBezTo>
                  <a:pt x="731" y="28"/>
                  <a:pt x="1089" y="1367"/>
                  <a:pt x="1954" y="1381"/>
                </a:cubicBezTo>
              </a:path>
            </a:pathLst>
          </a:cu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dirty="0"/>
          </a:p>
        </p:txBody>
      </p:sp>
      <p:grpSp>
        <p:nvGrpSpPr>
          <p:cNvPr id="7" name="Group 80"/>
          <p:cNvGrpSpPr>
            <a:grpSpLocks/>
          </p:cNvGrpSpPr>
          <p:nvPr/>
        </p:nvGrpSpPr>
        <p:grpSpPr bwMode="auto">
          <a:xfrm>
            <a:off x="1924051" y="333376"/>
            <a:ext cx="8158163" cy="5934076"/>
            <a:chOff x="248" y="480"/>
            <a:chExt cx="5139" cy="3738"/>
          </a:xfrm>
        </p:grpSpPr>
        <p:sp>
          <p:nvSpPr>
            <p:cNvPr id="8" name="Line 3"/>
            <p:cNvSpPr>
              <a:spLocks noChangeShapeType="1"/>
            </p:cNvSpPr>
            <p:nvPr/>
          </p:nvSpPr>
          <p:spPr bwMode="auto">
            <a:xfrm>
              <a:off x="312" y="768"/>
              <a:ext cx="5" cy="3031"/>
            </a:xfrm>
            <a:prstGeom prst="line">
              <a:avLst/>
            </a:prstGeom>
            <a:noFill/>
            <a:ln w="28575">
              <a:solidFill>
                <a:srgbClr val="0000FF"/>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4"/>
            <p:cNvSpPr>
              <a:spLocks noChangeShapeType="1"/>
            </p:cNvSpPr>
            <p:nvPr/>
          </p:nvSpPr>
          <p:spPr bwMode="auto">
            <a:xfrm>
              <a:off x="317" y="3809"/>
              <a:ext cx="5040" cy="0"/>
            </a:xfrm>
            <a:prstGeom prst="line">
              <a:avLst/>
            </a:prstGeom>
            <a:noFill/>
            <a:ln w="28575">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Oval 25"/>
            <p:cNvSpPr>
              <a:spLocks noChangeArrowheads="1"/>
            </p:cNvSpPr>
            <p:nvPr/>
          </p:nvSpPr>
          <p:spPr bwMode="auto">
            <a:xfrm>
              <a:off x="1706" y="1892"/>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1" name="Oval 26"/>
            <p:cNvSpPr>
              <a:spLocks noChangeArrowheads="1"/>
            </p:cNvSpPr>
            <p:nvPr/>
          </p:nvSpPr>
          <p:spPr bwMode="auto">
            <a:xfrm>
              <a:off x="707" y="2534"/>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2" name="Oval 27"/>
            <p:cNvSpPr>
              <a:spLocks noChangeArrowheads="1"/>
            </p:cNvSpPr>
            <p:nvPr/>
          </p:nvSpPr>
          <p:spPr bwMode="auto">
            <a:xfrm>
              <a:off x="4185" y="341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3" name="Oval 28"/>
            <p:cNvSpPr>
              <a:spLocks noChangeArrowheads="1"/>
            </p:cNvSpPr>
            <p:nvPr/>
          </p:nvSpPr>
          <p:spPr bwMode="auto">
            <a:xfrm>
              <a:off x="3849" y="3319"/>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4" name="Oval 29"/>
            <p:cNvSpPr>
              <a:spLocks noChangeArrowheads="1"/>
            </p:cNvSpPr>
            <p:nvPr/>
          </p:nvSpPr>
          <p:spPr bwMode="auto">
            <a:xfrm>
              <a:off x="3273" y="3223"/>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5" name="Oval 30"/>
            <p:cNvSpPr>
              <a:spLocks noChangeArrowheads="1"/>
            </p:cNvSpPr>
            <p:nvPr/>
          </p:nvSpPr>
          <p:spPr bwMode="auto">
            <a:xfrm>
              <a:off x="3037" y="313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6" name="Oval 31"/>
            <p:cNvSpPr>
              <a:spLocks noChangeArrowheads="1"/>
            </p:cNvSpPr>
            <p:nvPr/>
          </p:nvSpPr>
          <p:spPr bwMode="auto">
            <a:xfrm>
              <a:off x="2749" y="2983"/>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7" name="Oval 32"/>
            <p:cNvSpPr>
              <a:spLocks noChangeArrowheads="1"/>
            </p:cNvSpPr>
            <p:nvPr/>
          </p:nvSpPr>
          <p:spPr bwMode="auto">
            <a:xfrm>
              <a:off x="2261" y="2599"/>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8" name="Oval 33"/>
            <p:cNvSpPr>
              <a:spLocks noChangeArrowheads="1"/>
            </p:cNvSpPr>
            <p:nvPr/>
          </p:nvSpPr>
          <p:spPr bwMode="auto">
            <a:xfrm>
              <a:off x="2461" y="279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9" name="Oval 34"/>
            <p:cNvSpPr>
              <a:spLocks noChangeArrowheads="1"/>
            </p:cNvSpPr>
            <p:nvPr/>
          </p:nvSpPr>
          <p:spPr bwMode="auto">
            <a:xfrm>
              <a:off x="1476" y="132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0" name="Oval 35"/>
            <p:cNvSpPr>
              <a:spLocks noChangeArrowheads="1"/>
            </p:cNvSpPr>
            <p:nvPr/>
          </p:nvSpPr>
          <p:spPr bwMode="auto">
            <a:xfrm>
              <a:off x="753" y="1703"/>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1" name="Oval 36"/>
            <p:cNvSpPr>
              <a:spLocks noChangeArrowheads="1"/>
            </p:cNvSpPr>
            <p:nvPr/>
          </p:nvSpPr>
          <p:spPr bwMode="auto">
            <a:xfrm>
              <a:off x="795" y="1348"/>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2" name="Oval 37"/>
            <p:cNvSpPr>
              <a:spLocks noChangeArrowheads="1"/>
            </p:cNvSpPr>
            <p:nvPr/>
          </p:nvSpPr>
          <p:spPr bwMode="auto">
            <a:xfrm>
              <a:off x="741" y="206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3" name="Oval 38"/>
            <p:cNvSpPr>
              <a:spLocks noChangeArrowheads="1"/>
            </p:cNvSpPr>
            <p:nvPr/>
          </p:nvSpPr>
          <p:spPr bwMode="auto">
            <a:xfrm>
              <a:off x="851" y="1037"/>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4" name="Oval 39"/>
            <p:cNvSpPr>
              <a:spLocks noChangeArrowheads="1"/>
            </p:cNvSpPr>
            <p:nvPr/>
          </p:nvSpPr>
          <p:spPr bwMode="auto">
            <a:xfrm>
              <a:off x="1364" y="107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5" name="Oval 40"/>
            <p:cNvSpPr>
              <a:spLocks noChangeArrowheads="1"/>
            </p:cNvSpPr>
            <p:nvPr/>
          </p:nvSpPr>
          <p:spPr bwMode="auto">
            <a:xfrm>
              <a:off x="1157" y="75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6" name="Oval 41"/>
            <p:cNvSpPr>
              <a:spLocks noChangeArrowheads="1"/>
            </p:cNvSpPr>
            <p:nvPr/>
          </p:nvSpPr>
          <p:spPr bwMode="auto">
            <a:xfrm>
              <a:off x="981" y="778"/>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7" name="Oval 42"/>
            <p:cNvSpPr>
              <a:spLocks noChangeArrowheads="1"/>
            </p:cNvSpPr>
            <p:nvPr/>
          </p:nvSpPr>
          <p:spPr bwMode="auto">
            <a:xfrm>
              <a:off x="557" y="3494"/>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8" name="Oval 43"/>
            <p:cNvSpPr>
              <a:spLocks noChangeArrowheads="1"/>
            </p:cNvSpPr>
            <p:nvPr/>
          </p:nvSpPr>
          <p:spPr bwMode="auto">
            <a:xfrm>
              <a:off x="589" y="3323"/>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9" name="Oval 44"/>
            <p:cNvSpPr>
              <a:spLocks noChangeArrowheads="1"/>
            </p:cNvSpPr>
            <p:nvPr/>
          </p:nvSpPr>
          <p:spPr bwMode="auto">
            <a:xfrm>
              <a:off x="614" y="3171"/>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40" name="Rectangle 45"/>
            <p:cNvSpPr>
              <a:spLocks noChangeArrowheads="1"/>
            </p:cNvSpPr>
            <p:nvPr/>
          </p:nvSpPr>
          <p:spPr bwMode="auto">
            <a:xfrm>
              <a:off x="1630" y="618"/>
              <a:ext cx="74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i="0" dirty="0">
                  <a:solidFill>
                    <a:srgbClr val="0033CC"/>
                  </a:solidFill>
                </a:rPr>
                <a:t>实验值</a:t>
              </a:r>
            </a:p>
          </p:txBody>
        </p:sp>
        <p:sp>
          <p:nvSpPr>
            <p:cNvPr id="41" name="Freeform 46"/>
            <p:cNvSpPr>
              <a:spLocks/>
            </p:cNvSpPr>
            <p:nvPr/>
          </p:nvSpPr>
          <p:spPr bwMode="auto">
            <a:xfrm>
              <a:off x="1554" y="964"/>
              <a:ext cx="533" cy="856"/>
            </a:xfrm>
            <a:custGeom>
              <a:avLst/>
              <a:gdLst>
                <a:gd name="T0" fmla="*/ 0 w 913"/>
                <a:gd name="T1" fmla="*/ 32 h 1249"/>
                <a:gd name="T2" fmla="*/ 103 w 913"/>
                <a:gd name="T3" fmla="*/ 0 h 1249"/>
                <a:gd name="T4" fmla="*/ 64 w 913"/>
                <a:gd name="T5" fmla="*/ 269 h 1249"/>
                <a:gd name="T6" fmla="*/ 0 60000 65536"/>
                <a:gd name="T7" fmla="*/ 0 60000 65536"/>
                <a:gd name="T8" fmla="*/ 0 60000 65536"/>
                <a:gd name="T9" fmla="*/ 0 w 913"/>
                <a:gd name="T10" fmla="*/ 0 h 1249"/>
                <a:gd name="T11" fmla="*/ 913 w 913"/>
                <a:gd name="T12" fmla="*/ 1249 h 1249"/>
              </a:gdLst>
              <a:ahLst/>
              <a:cxnLst>
                <a:cxn ang="T6">
                  <a:pos x="T0" y="T1"/>
                </a:cxn>
                <a:cxn ang="T7">
                  <a:pos x="T2" y="T3"/>
                </a:cxn>
                <a:cxn ang="T8">
                  <a:pos x="T4" y="T5"/>
                </a:cxn>
              </a:cxnLst>
              <a:rect l="T9" t="T10" r="T11" b="T12"/>
              <a:pathLst>
                <a:path w="913" h="1249">
                  <a:moveTo>
                    <a:pt x="0" y="144"/>
                  </a:moveTo>
                  <a:lnTo>
                    <a:pt x="912" y="0"/>
                  </a:lnTo>
                  <a:lnTo>
                    <a:pt x="576" y="1248"/>
                  </a:lnTo>
                </a:path>
              </a:pathLst>
            </a:custGeom>
            <a:noFill/>
            <a:ln w="25400" cap="rnd">
              <a:solidFill>
                <a:srgbClr val="008000"/>
              </a:solidFill>
              <a:round/>
              <a:headEnd type="stealth" w="med" len="lg"/>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3E0000"/>
                </a:solidFill>
              </a:endParaRPr>
            </a:p>
          </p:txBody>
        </p:sp>
        <p:graphicFrame>
          <p:nvGraphicFramePr>
            <p:cNvPr id="42" name="Object 47"/>
            <p:cNvGraphicFramePr>
              <a:graphicFrameLocks noChangeAspect="1"/>
            </p:cNvGraphicFramePr>
            <p:nvPr/>
          </p:nvGraphicFramePr>
          <p:xfrm>
            <a:off x="319" y="480"/>
            <a:ext cx="657" cy="301"/>
          </p:xfrm>
          <a:graphic>
            <a:graphicData uri="http://schemas.openxmlformats.org/presentationml/2006/ole">
              <mc:AlternateContent xmlns:mc="http://schemas.openxmlformats.org/markup-compatibility/2006">
                <mc:Choice xmlns:v="urn:schemas-microsoft-com:vml" Requires="v">
                  <p:oleObj spid="_x0000_s333665" name="公式" r:id="rId5" imgW="380887" imgH="142795" progId="Equation.3">
                    <p:embed/>
                  </p:oleObj>
                </mc:Choice>
                <mc:Fallback>
                  <p:oleObj name="公式" r:id="rId5" imgW="380887" imgH="1427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 y="480"/>
                          <a:ext cx="657"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 name="Oval 63"/>
            <p:cNvSpPr>
              <a:spLocks noChangeArrowheads="1"/>
            </p:cNvSpPr>
            <p:nvPr/>
          </p:nvSpPr>
          <p:spPr bwMode="auto">
            <a:xfrm>
              <a:off x="4646" y="3542"/>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graphicFrame>
          <p:nvGraphicFramePr>
            <p:cNvPr id="44" name="Object 64"/>
            <p:cNvGraphicFramePr>
              <a:graphicFrameLocks noChangeAspect="1"/>
            </p:cNvGraphicFramePr>
            <p:nvPr>
              <p:extLst>
                <p:ext uri="{D42A27DB-BD31-4B8C-83A1-F6EECF244321}">
                  <p14:modId xmlns:p14="http://schemas.microsoft.com/office/powerpoint/2010/main" val="4138712555"/>
                </p:ext>
              </p:extLst>
            </p:nvPr>
          </p:nvGraphicFramePr>
          <p:xfrm>
            <a:off x="248" y="3809"/>
            <a:ext cx="186" cy="281"/>
          </p:xfrm>
          <a:graphic>
            <a:graphicData uri="http://schemas.openxmlformats.org/presentationml/2006/ole">
              <mc:AlternateContent xmlns:mc="http://schemas.openxmlformats.org/markup-compatibility/2006">
                <mc:Choice xmlns:v="urn:schemas-microsoft-com:vml" Requires="v">
                  <p:oleObj spid="_x0000_s333666" name="公式" r:id="rId7" imgW="38062" imgH="95287" progId="Equation.3">
                    <p:embed/>
                  </p:oleObj>
                </mc:Choice>
                <mc:Fallback>
                  <p:oleObj name="公式" r:id="rId7" imgW="38062" imgH="9528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 y="3809"/>
                          <a:ext cx="186"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75"/>
            <p:cNvGraphicFramePr>
              <a:graphicFrameLocks noChangeAspect="1"/>
            </p:cNvGraphicFramePr>
            <p:nvPr>
              <p:extLst>
                <p:ext uri="{D42A27DB-BD31-4B8C-83A1-F6EECF244321}">
                  <p14:modId xmlns:p14="http://schemas.microsoft.com/office/powerpoint/2010/main" val="2276086703"/>
                </p:ext>
              </p:extLst>
            </p:nvPr>
          </p:nvGraphicFramePr>
          <p:xfrm>
            <a:off x="5053" y="3877"/>
            <a:ext cx="334" cy="341"/>
          </p:xfrm>
          <a:graphic>
            <a:graphicData uri="http://schemas.openxmlformats.org/presentationml/2006/ole">
              <mc:AlternateContent xmlns:mc="http://schemas.openxmlformats.org/markup-compatibility/2006">
                <mc:Choice xmlns:v="urn:schemas-microsoft-com:vml" Requires="v">
                  <p:oleObj spid="_x0000_s333667" name="公式" r:id="rId9" imgW="126720" imgH="177480" progId="Equation.3">
                    <p:embed/>
                  </p:oleObj>
                </mc:Choice>
                <mc:Fallback>
                  <p:oleObj name="公式" r:id="rId9" imgW="126720" imgH="177480" progId="Equation.3">
                    <p:embed/>
                    <p:pic>
                      <p:nvPicPr>
                        <p:cNvPr id="0" name=""/>
                        <p:cNvPicPr>
                          <a:picLocks noChangeAspect="1" noChangeArrowheads="1"/>
                        </p:cNvPicPr>
                        <p:nvPr/>
                      </p:nvPicPr>
                      <p:blipFill>
                        <a:blip r:embed="rId10"/>
                        <a:srcRect/>
                        <a:stretch>
                          <a:fillRect/>
                        </a:stretch>
                      </p:blipFill>
                      <p:spPr bwMode="auto">
                        <a:xfrm>
                          <a:off x="5053" y="3877"/>
                          <a:ext cx="334" cy="341"/>
                        </a:xfrm>
                        <a:prstGeom prst="rect">
                          <a:avLst/>
                        </a:prstGeom>
                        <a:noFill/>
                        <a:ln>
                          <a:noFill/>
                        </a:ln>
                        <a:effectLst/>
                        <a:extLst/>
                      </p:spPr>
                    </p:pic>
                  </p:oleObj>
                </mc:Fallback>
              </mc:AlternateContent>
            </a:graphicData>
          </a:graphic>
        </p:graphicFrame>
      </p:grpSp>
      <p:sp>
        <p:nvSpPr>
          <p:cNvPr id="55" name="Rectangle 52"/>
          <p:cNvSpPr>
            <a:spLocks noChangeArrowheads="1"/>
          </p:cNvSpPr>
          <p:nvPr/>
        </p:nvSpPr>
        <p:spPr bwMode="auto">
          <a:xfrm>
            <a:off x="2932113" y="3055640"/>
            <a:ext cx="152558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i="0" dirty="0">
                <a:solidFill>
                  <a:srgbClr val="CC3300"/>
                </a:solidFill>
              </a:rPr>
              <a:t>维恩公式</a:t>
            </a:r>
          </a:p>
        </p:txBody>
      </p:sp>
      <p:sp>
        <p:nvSpPr>
          <p:cNvPr id="56" name="AutoShape 51"/>
          <p:cNvSpPr>
            <a:spLocks noChangeArrowheads="1"/>
          </p:cNvSpPr>
          <p:nvPr/>
        </p:nvSpPr>
        <p:spPr bwMode="auto">
          <a:xfrm>
            <a:off x="3992898" y="3614125"/>
            <a:ext cx="609600" cy="152400"/>
          </a:xfrm>
          <a:prstGeom prst="rightArrow">
            <a:avLst>
              <a:gd name="adj1" fmla="val 50000"/>
              <a:gd name="adj2" fmla="val 200019"/>
            </a:avLst>
          </a:prstGeom>
          <a:solidFill>
            <a:srgbClr val="66FF33"/>
          </a:solidFill>
          <a:ln w="12700">
            <a:solidFill>
              <a:srgbClr val="000000"/>
            </a:solidFill>
            <a:miter lim="800000"/>
            <a:headEnd/>
            <a:tailEnd/>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57" name="矩形 73"/>
          <p:cNvSpPr>
            <a:spLocks noChangeArrowheads="1"/>
          </p:cNvSpPr>
          <p:nvPr/>
        </p:nvSpPr>
        <p:spPr bwMode="auto">
          <a:xfrm>
            <a:off x="3023900" y="3929063"/>
            <a:ext cx="1503938"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lnSpc>
                <a:spcPct val="125000"/>
              </a:lnSpc>
            </a:pPr>
            <a:r>
              <a:rPr lang="en-US" altLang="zh-CN" sz="2800" b="1" i="0" dirty="0">
                <a:solidFill>
                  <a:srgbClr val="3E0000"/>
                </a:solidFill>
              </a:rPr>
              <a:t>(1896</a:t>
            </a:r>
            <a:r>
              <a:rPr lang="zh-CN" altLang="en-US" sz="2800" b="1" i="0" dirty="0">
                <a:solidFill>
                  <a:srgbClr val="3E0000"/>
                </a:solidFill>
              </a:rPr>
              <a:t>年</a:t>
            </a:r>
            <a:r>
              <a:rPr lang="en-US" altLang="zh-CN" sz="2800" b="1" i="0" dirty="0">
                <a:solidFill>
                  <a:srgbClr val="3E0000"/>
                </a:solidFill>
              </a:rPr>
              <a:t>)</a:t>
            </a:r>
          </a:p>
        </p:txBody>
      </p:sp>
      <p:sp>
        <p:nvSpPr>
          <p:cNvPr id="60" name="Arc 22"/>
          <p:cNvSpPr>
            <a:spLocks/>
          </p:cNvSpPr>
          <p:nvPr/>
        </p:nvSpPr>
        <p:spPr bwMode="auto">
          <a:xfrm rot="21540000">
            <a:off x="5519803" y="-349163"/>
            <a:ext cx="3817807" cy="5680400"/>
          </a:xfrm>
          <a:custGeom>
            <a:avLst/>
            <a:gdLst>
              <a:gd name="T0" fmla="*/ 0 w 21119"/>
              <a:gd name="T1" fmla="*/ 0 h 21599"/>
              <a:gd name="T2" fmla="*/ 0 w 21119"/>
              <a:gd name="T3" fmla="*/ 0 h 21599"/>
              <a:gd name="T4" fmla="*/ 0 w 21119"/>
              <a:gd name="T5" fmla="*/ 0 h 21599"/>
              <a:gd name="T6" fmla="*/ 0 60000 65536"/>
              <a:gd name="T7" fmla="*/ 0 60000 65536"/>
              <a:gd name="T8" fmla="*/ 0 60000 65536"/>
              <a:gd name="T9" fmla="*/ 0 w 21119"/>
              <a:gd name="T10" fmla="*/ 0 h 21599"/>
              <a:gd name="T11" fmla="*/ 21119 w 21119"/>
              <a:gd name="T12" fmla="*/ 21599 h 21599"/>
            </a:gdLst>
            <a:ahLst/>
            <a:cxnLst>
              <a:cxn ang="T6">
                <a:pos x="T0" y="T1"/>
              </a:cxn>
              <a:cxn ang="T7">
                <a:pos x="T2" y="T3"/>
              </a:cxn>
              <a:cxn ang="T8">
                <a:pos x="T4" y="T5"/>
              </a:cxn>
            </a:cxnLst>
            <a:rect l="T9" t="T10" r="T11" b="T12"/>
            <a:pathLst>
              <a:path w="21119" h="21599" fill="none" extrusionOk="0">
                <a:moveTo>
                  <a:pt x="20914" y="21599"/>
                </a:moveTo>
                <a:cubicBezTo>
                  <a:pt x="10809" y="21503"/>
                  <a:pt x="2120" y="14413"/>
                  <a:pt x="-1" y="4532"/>
                </a:cubicBezTo>
              </a:path>
              <a:path w="21119" h="21599" stroke="0" extrusionOk="0">
                <a:moveTo>
                  <a:pt x="20914" y="21599"/>
                </a:moveTo>
                <a:cubicBezTo>
                  <a:pt x="10809" y="21503"/>
                  <a:pt x="2120" y="14413"/>
                  <a:pt x="-1" y="4532"/>
                </a:cubicBezTo>
                <a:lnTo>
                  <a:pt x="21119" y="0"/>
                </a:lnTo>
                <a:lnTo>
                  <a:pt x="20914" y="21599"/>
                </a:lnTo>
                <a:close/>
              </a:path>
            </a:pathLst>
          </a:custGeom>
          <a:noFill/>
          <a:ln w="381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 name="AutoShape 13"/>
          <p:cNvSpPr>
            <a:spLocks noChangeArrowheads="1"/>
          </p:cNvSpPr>
          <p:nvPr/>
        </p:nvSpPr>
        <p:spPr bwMode="auto">
          <a:xfrm>
            <a:off x="6575201" y="2783631"/>
            <a:ext cx="2274889" cy="608013"/>
          </a:xfrm>
          <a:prstGeom prst="wedgeEllipseCallout">
            <a:avLst>
              <a:gd name="adj1" fmla="val -49040"/>
              <a:gd name="adj2" fmla="val 87186"/>
            </a:avLst>
          </a:prstGeom>
          <a:solidFill>
            <a:srgbClr val="FFFF66"/>
          </a:solidFill>
          <a:ln w="9525">
            <a:solidFill>
              <a:srgbClr val="FF0000"/>
            </a:solidFill>
            <a:miter lim="800000"/>
            <a:headEnd/>
            <a:tailEnd/>
          </a:ln>
        </p:spPr>
        <p:txBody>
          <a:bodyPr wrap="none" lIns="90000" tIns="46800" rIns="90000" bIns="46800"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i="0" dirty="0"/>
              <a:t>瑞利</a:t>
            </a:r>
            <a:r>
              <a:rPr lang="en-US" altLang="zh-CN" sz="2400" b="1" i="0" dirty="0"/>
              <a:t>-</a:t>
            </a:r>
            <a:r>
              <a:rPr lang="zh-CN" altLang="en-US" sz="2400" b="1" i="0" dirty="0"/>
              <a:t>金斯公式</a:t>
            </a:r>
          </a:p>
        </p:txBody>
      </p:sp>
      <p:sp>
        <p:nvSpPr>
          <p:cNvPr id="64" name="矩形 74"/>
          <p:cNvSpPr>
            <a:spLocks noChangeArrowheads="1"/>
          </p:cNvSpPr>
          <p:nvPr/>
        </p:nvSpPr>
        <p:spPr bwMode="auto">
          <a:xfrm>
            <a:off x="8939906" y="2753656"/>
            <a:ext cx="1503938"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lnSpc>
                <a:spcPct val="125000"/>
              </a:lnSpc>
            </a:pPr>
            <a:r>
              <a:rPr lang="en-US" altLang="zh-CN" sz="2800" b="1" i="0" dirty="0">
                <a:solidFill>
                  <a:srgbClr val="CC3300"/>
                </a:solidFill>
              </a:rPr>
              <a:t>(1900</a:t>
            </a:r>
            <a:r>
              <a:rPr lang="zh-CN" altLang="en-US" sz="2800" b="1" i="0" dirty="0">
                <a:solidFill>
                  <a:srgbClr val="CC3300"/>
                </a:solidFill>
              </a:rPr>
              <a:t>年</a:t>
            </a:r>
            <a:r>
              <a:rPr lang="en-US" altLang="zh-CN" sz="2800" b="1" i="0" dirty="0">
                <a:solidFill>
                  <a:srgbClr val="CC3300"/>
                </a:solidFill>
              </a:rPr>
              <a:t>)</a:t>
            </a:r>
          </a:p>
        </p:txBody>
      </p:sp>
      <p:graphicFrame>
        <p:nvGraphicFramePr>
          <p:cNvPr id="65" name="Object 16"/>
          <p:cNvGraphicFramePr>
            <a:graphicFrameLocks noChangeAspect="1"/>
          </p:cNvGraphicFramePr>
          <p:nvPr>
            <p:extLst>
              <p:ext uri="{D42A27DB-BD31-4B8C-83A1-F6EECF244321}">
                <p14:modId xmlns:p14="http://schemas.microsoft.com/office/powerpoint/2010/main" val="587735498"/>
              </p:ext>
            </p:extLst>
          </p:nvPr>
        </p:nvGraphicFramePr>
        <p:xfrm>
          <a:off x="7424738" y="3522663"/>
          <a:ext cx="2962275" cy="958850"/>
        </p:xfrm>
        <a:graphic>
          <a:graphicData uri="http://schemas.openxmlformats.org/presentationml/2006/ole">
            <mc:AlternateContent xmlns:mc="http://schemas.openxmlformats.org/markup-compatibility/2006">
              <mc:Choice xmlns:v="urn:schemas-microsoft-com:vml" Requires="v">
                <p:oleObj spid="_x0000_s333668" name="Equation" r:id="rId11" imgW="1130040" imgH="419040" progId="Equation.DSMT4">
                  <p:embed/>
                </p:oleObj>
              </mc:Choice>
              <mc:Fallback>
                <p:oleObj name="Equation" r:id="rId11" imgW="1130040" imgH="419040" progId="Equation.DSMT4">
                  <p:embed/>
                  <p:pic>
                    <p:nvPicPr>
                      <p:cNvPr id="0" name=""/>
                      <p:cNvPicPr>
                        <a:picLocks noChangeAspect="1" noChangeArrowheads="1"/>
                      </p:cNvPicPr>
                      <p:nvPr/>
                    </p:nvPicPr>
                    <p:blipFill>
                      <a:blip r:embed="rId12"/>
                      <a:srcRect/>
                      <a:stretch>
                        <a:fillRect/>
                      </a:stretch>
                    </p:blipFill>
                    <p:spPr bwMode="auto">
                      <a:xfrm>
                        <a:off x="7424738" y="3522663"/>
                        <a:ext cx="2962275" cy="958850"/>
                      </a:xfrm>
                      <a:prstGeom prst="rect">
                        <a:avLst/>
                      </a:prstGeom>
                      <a:solidFill>
                        <a:srgbClr val="00FFFF"/>
                      </a:solidFill>
                      <a:ln>
                        <a:noFill/>
                      </a:ln>
                      <a:effectLst/>
                      <a:extLst/>
                    </p:spPr>
                  </p:pic>
                </p:oleObj>
              </mc:Fallback>
            </mc:AlternateContent>
          </a:graphicData>
        </a:graphic>
      </p:graphicFrame>
      <p:graphicFrame>
        <p:nvGraphicFramePr>
          <p:cNvPr id="66" name="Object 6"/>
          <p:cNvGraphicFramePr>
            <a:graphicFrameLocks noChangeAspect="1"/>
          </p:cNvGraphicFramePr>
          <p:nvPr>
            <p:extLst>
              <p:ext uri="{D42A27DB-BD31-4B8C-83A1-F6EECF244321}">
                <p14:modId xmlns:p14="http://schemas.microsoft.com/office/powerpoint/2010/main" val="1689026012"/>
              </p:ext>
            </p:extLst>
          </p:nvPr>
        </p:nvGraphicFramePr>
        <p:xfrm>
          <a:off x="6223795" y="1293540"/>
          <a:ext cx="2811463" cy="990600"/>
        </p:xfrm>
        <a:graphic>
          <a:graphicData uri="http://schemas.openxmlformats.org/presentationml/2006/ole">
            <mc:AlternateContent xmlns:mc="http://schemas.openxmlformats.org/markup-compatibility/2006">
              <mc:Choice xmlns:v="urn:schemas-microsoft-com:vml" Requires="v">
                <p:oleObj spid="_x0000_s333669" name="公式" r:id="rId13" imgW="939392" imgH="330057" progId="Equation.3">
                  <p:embed/>
                </p:oleObj>
              </mc:Choice>
              <mc:Fallback>
                <p:oleObj name="公式" r:id="rId13" imgW="939392" imgH="33005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23795" y="1293540"/>
                        <a:ext cx="2811463"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 name="矩形 18"/>
          <p:cNvSpPr>
            <a:spLocks noChangeArrowheads="1"/>
          </p:cNvSpPr>
          <p:nvPr/>
        </p:nvSpPr>
        <p:spPr bwMode="auto">
          <a:xfrm>
            <a:off x="5907199" y="893765"/>
            <a:ext cx="1627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dirty="0">
                <a:solidFill>
                  <a:srgbClr val="CC3300"/>
                </a:solidFill>
                <a:ea typeface="楷体_GB2312" pitchFamily="49" charset="-122"/>
              </a:rPr>
              <a:t>紫外灾难</a:t>
            </a:r>
            <a:endParaRPr lang="zh-CN" altLang="en-US" dirty="0">
              <a:solidFill>
                <a:srgbClr val="CC3300"/>
              </a:solidFill>
            </a:endParaRPr>
          </a:p>
        </p:txBody>
      </p:sp>
    </p:spTree>
    <p:extLst>
      <p:ext uri="{BB962C8B-B14F-4D97-AF65-F5344CB8AC3E}">
        <p14:creationId xmlns:p14="http://schemas.microsoft.com/office/powerpoint/2010/main" val="91237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circle(in)">
                                      <p:cBhvr>
                                        <p:cTn id="26" dur="2000"/>
                                        <p:tgtEl>
                                          <p:spTgt spid="55"/>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circle(in)">
                                      <p:cBhvr>
                                        <p:cTn id="29" dur="2000"/>
                                        <p:tgtEl>
                                          <p:spTgt spid="56"/>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circle(in)">
                                      <p:cBhvr>
                                        <p:cTn id="32" dur="20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0"/>
                                        </p:tgtEl>
                                        <p:attrNameLst>
                                          <p:attrName>style.visibility</p:attrName>
                                        </p:attrNameLst>
                                      </p:cBhvr>
                                      <p:to>
                                        <p:strVal val="visible"/>
                                      </p:to>
                                    </p:set>
                                    <p:anim calcmode="lin" valueType="num">
                                      <p:cBhvr additive="base">
                                        <p:cTn id="43" dur="500" fill="hold"/>
                                        <p:tgtEl>
                                          <p:spTgt spid="60"/>
                                        </p:tgtEl>
                                        <p:attrNameLst>
                                          <p:attrName>ppt_x</p:attrName>
                                        </p:attrNameLst>
                                      </p:cBhvr>
                                      <p:tavLst>
                                        <p:tav tm="0">
                                          <p:val>
                                            <p:strVal val="#ppt_x"/>
                                          </p:val>
                                        </p:tav>
                                        <p:tav tm="100000">
                                          <p:val>
                                            <p:strVal val="#ppt_x"/>
                                          </p:val>
                                        </p:tav>
                                      </p:tavLst>
                                    </p:anim>
                                    <p:anim calcmode="lin" valueType="num">
                                      <p:cBhvr additive="base">
                                        <p:cTn id="4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fade">
                                      <p:cBhvr>
                                        <p:cTn id="49" dur="1000"/>
                                        <p:tgtEl>
                                          <p:spTgt spid="61"/>
                                        </p:tgtEl>
                                      </p:cBhvr>
                                    </p:animEffect>
                                    <p:anim calcmode="lin" valueType="num">
                                      <p:cBhvr>
                                        <p:cTn id="50" dur="1000" fill="hold"/>
                                        <p:tgtEl>
                                          <p:spTgt spid="61"/>
                                        </p:tgtEl>
                                        <p:attrNameLst>
                                          <p:attrName>ppt_x</p:attrName>
                                        </p:attrNameLst>
                                      </p:cBhvr>
                                      <p:tavLst>
                                        <p:tav tm="0">
                                          <p:val>
                                            <p:strVal val="#ppt_x"/>
                                          </p:val>
                                        </p:tav>
                                        <p:tav tm="100000">
                                          <p:val>
                                            <p:strVal val="#ppt_x"/>
                                          </p:val>
                                        </p:tav>
                                      </p:tavLst>
                                    </p:anim>
                                    <p:anim calcmode="lin" valueType="num">
                                      <p:cBhvr>
                                        <p:cTn id="51"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barn(inVertical)">
                                      <p:cBhvr>
                                        <p:cTn id="56" dur="500"/>
                                        <p:tgtEl>
                                          <p:spTgt spid="64"/>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nodeType="clickEffect">
                                  <p:stCondLst>
                                    <p:cond delay="0"/>
                                  </p:stCondLst>
                                  <p:childTnLst>
                                    <p:set>
                                      <p:cBhvr>
                                        <p:cTn id="60" dur="1" fill="hold">
                                          <p:stCondLst>
                                            <p:cond delay="0"/>
                                          </p:stCondLst>
                                        </p:cTn>
                                        <p:tgtEl>
                                          <p:spTgt spid="65"/>
                                        </p:tgtEl>
                                        <p:attrNameLst>
                                          <p:attrName>style.visibility</p:attrName>
                                        </p:attrNameLst>
                                      </p:cBhvr>
                                      <p:to>
                                        <p:strVal val="visible"/>
                                      </p:to>
                                    </p:set>
                                    <p:animEffect transition="in" filter="circle(in)">
                                      <p:cBhvr>
                                        <p:cTn id="61" dur="2000"/>
                                        <p:tgtEl>
                                          <p:spTgt spid="6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wipe(down)">
                                      <p:cBhvr>
                                        <p:cTn id="66" dur="500"/>
                                        <p:tgtEl>
                                          <p:spTgt spid="67"/>
                                        </p:tgtEl>
                                      </p:cBhvr>
                                    </p:animEffect>
                                  </p:childTnLst>
                                </p:cTn>
                              </p:par>
                            </p:childTnLst>
                          </p:cTn>
                        </p:par>
                      </p:childTnLst>
                    </p:cTn>
                  </p:par>
                  <p:par>
                    <p:cTn id="67" fill="hold">
                      <p:stCondLst>
                        <p:cond delay="indefinite"/>
                      </p:stCondLst>
                      <p:childTnLst>
                        <p:par>
                          <p:cTn id="68" fill="hold">
                            <p:stCondLst>
                              <p:cond delay="0"/>
                            </p:stCondLst>
                            <p:childTnLst>
                              <p:par>
                                <p:cTn id="69" presetID="21" presetClass="entr" presetSubtype="1" fill="hold" nodeType="click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wheel(1)">
                                      <p:cBhvr>
                                        <p:cTn id="71" dur="2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55" grpId="0"/>
      <p:bldP spid="56" grpId="0" animBg="1"/>
      <p:bldP spid="57" grpId="0"/>
      <p:bldP spid="60" grpId="0" animBg="1"/>
      <p:bldP spid="61" grpId="0" animBg="1"/>
      <p:bldP spid="64" grpId="0"/>
      <p:bldP spid="6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2600719" y="75722"/>
            <a:ext cx="4788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0" dirty="0">
                <a:solidFill>
                  <a:srgbClr val="FF0000"/>
                </a:solidFill>
              </a:rPr>
              <a:t>18.1.3 </a:t>
            </a:r>
            <a:r>
              <a:rPr lang="zh-CN" altLang="en-US" sz="2800" b="1" i="0" dirty="0">
                <a:solidFill>
                  <a:srgbClr val="FF0000"/>
                </a:solidFill>
              </a:rPr>
              <a:t>普朗克的能量子假说</a:t>
            </a:r>
          </a:p>
        </p:txBody>
      </p:sp>
      <p:sp>
        <p:nvSpPr>
          <p:cNvPr id="3" name="矩形 2"/>
          <p:cNvSpPr/>
          <p:nvPr/>
        </p:nvSpPr>
        <p:spPr>
          <a:xfrm>
            <a:off x="5779482" y="413179"/>
            <a:ext cx="906017" cy="523220"/>
          </a:xfrm>
          <a:prstGeom prst="rect">
            <a:avLst/>
          </a:prstGeom>
        </p:spPr>
        <p:txBody>
          <a:bodyPr wrap="none">
            <a:spAutoFit/>
          </a:bodyPr>
          <a:lstStyle/>
          <a:p>
            <a:pPr eaLnBrk="1" hangingPunct="1"/>
            <a:r>
              <a:rPr lang="zh-CN" altLang="en-US" sz="2800" b="1" i="0" dirty="0">
                <a:solidFill>
                  <a:srgbClr val="0000FF"/>
                </a:solidFill>
              </a:rPr>
              <a:t>复习</a:t>
            </a:r>
          </a:p>
        </p:txBody>
      </p:sp>
      <p:sp>
        <p:nvSpPr>
          <p:cNvPr id="4" name="Text Box 3"/>
          <p:cNvSpPr txBox="1">
            <a:spLocks noChangeArrowheads="1"/>
          </p:cNvSpPr>
          <p:nvPr/>
        </p:nvSpPr>
        <p:spPr bwMode="auto">
          <a:xfrm>
            <a:off x="2056486" y="771910"/>
            <a:ext cx="4968552"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lnSpc>
                <a:spcPct val="120000"/>
              </a:lnSpc>
            </a:pPr>
            <a:r>
              <a:rPr lang="zh-CN" altLang="en-US" sz="2800" i="0" dirty="0">
                <a:solidFill>
                  <a:srgbClr val="9900CC"/>
                </a:solidFill>
              </a:rPr>
              <a:t>驻波可以看成两列振幅相同，频率相同，振动方向相同的波以相反方向传播时叠加形成的。</a:t>
            </a:r>
          </a:p>
        </p:txBody>
      </p:sp>
      <p:grpSp>
        <p:nvGrpSpPr>
          <p:cNvPr id="26" name="Group 39"/>
          <p:cNvGrpSpPr>
            <a:grpSpLocks/>
          </p:cNvGrpSpPr>
          <p:nvPr/>
        </p:nvGrpSpPr>
        <p:grpSpPr bwMode="auto">
          <a:xfrm>
            <a:off x="2207694" y="2136281"/>
            <a:ext cx="7696200" cy="1662113"/>
            <a:chOff x="480" y="2985"/>
            <a:chExt cx="4848" cy="1047"/>
          </a:xfrm>
        </p:grpSpPr>
        <p:sp>
          <p:nvSpPr>
            <p:cNvPr id="27" name="Line 30"/>
            <p:cNvSpPr>
              <a:spLocks noChangeShapeType="1"/>
            </p:cNvSpPr>
            <p:nvPr/>
          </p:nvSpPr>
          <p:spPr bwMode="auto">
            <a:xfrm flipV="1">
              <a:off x="1680" y="3120"/>
              <a:ext cx="0" cy="912"/>
            </a:xfrm>
            <a:prstGeom prst="line">
              <a:avLst/>
            </a:prstGeom>
            <a:noFill/>
            <a:ln w="28575">
              <a:solidFill>
                <a:schemeClr val="accent4"/>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8" name="Rectangle 32"/>
            <p:cNvSpPr>
              <a:spLocks noChangeArrowheads="1"/>
            </p:cNvSpPr>
            <p:nvPr/>
          </p:nvSpPr>
          <p:spPr bwMode="auto">
            <a:xfrm>
              <a:off x="5100" y="3552"/>
              <a:ext cx="2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solidFill>
                    <a:srgbClr val="990000"/>
                  </a:solidFill>
                </a:rPr>
                <a:t>x</a:t>
              </a:r>
              <a:endParaRPr lang="zh-CN" altLang="en-US" sz="2800">
                <a:solidFill>
                  <a:srgbClr val="990000"/>
                </a:solidFill>
              </a:endParaRPr>
            </a:p>
          </p:txBody>
        </p:sp>
        <p:sp>
          <p:nvSpPr>
            <p:cNvPr id="29" name="Line 29"/>
            <p:cNvSpPr>
              <a:spLocks noChangeShapeType="1"/>
            </p:cNvSpPr>
            <p:nvPr/>
          </p:nvSpPr>
          <p:spPr bwMode="auto">
            <a:xfrm>
              <a:off x="480" y="3600"/>
              <a:ext cx="4848" cy="0"/>
            </a:xfrm>
            <a:prstGeom prst="line">
              <a:avLst/>
            </a:prstGeom>
            <a:noFill/>
            <a:ln w="28575">
              <a:solidFill>
                <a:schemeClr val="accent4"/>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30" name="Text Box 37"/>
            <p:cNvSpPr txBox="1">
              <a:spLocks noChangeArrowheads="1"/>
            </p:cNvSpPr>
            <p:nvPr/>
          </p:nvSpPr>
          <p:spPr bwMode="auto">
            <a:xfrm>
              <a:off x="1392" y="2985"/>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r>
                <a:rPr lang="en-US" altLang="zh-CN" sz="2800">
                  <a:solidFill>
                    <a:srgbClr val="990000"/>
                  </a:solidFill>
                </a:rPr>
                <a:t>y</a:t>
              </a:r>
            </a:p>
          </p:txBody>
        </p:sp>
        <p:sp>
          <p:nvSpPr>
            <p:cNvPr id="31" name="Text Box 38"/>
            <p:cNvSpPr txBox="1">
              <a:spLocks noChangeArrowheads="1"/>
            </p:cNvSpPr>
            <p:nvPr/>
          </p:nvSpPr>
          <p:spPr bwMode="auto">
            <a:xfrm>
              <a:off x="1392" y="355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r>
                <a:rPr lang="en-US" altLang="zh-CN" sz="2800">
                  <a:solidFill>
                    <a:srgbClr val="990000"/>
                  </a:solidFill>
                </a:rPr>
                <a:t>O</a:t>
              </a:r>
            </a:p>
          </p:txBody>
        </p:sp>
      </p:grpSp>
      <p:sp>
        <p:nvSpPr>
          <p:cNvPr id="32" name="Line 41"/>
          <p:cNvSpPr>
            <a:spLocks noChangeShapeType="1"/>
          </p:cNvSpPr>
          <p:nvPr/>
        </p:nvSpPr>
        <p:spPr bwMode="auto">
          <a:xfrm>
            <a:off x="4950894" y="2669680"/>
            <a:ext cx="8382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Freeform 22"/>
          <p:cNvSpPr>
            <a:spLocks/>
          </p:cNvSpPr>
          <p:nvPr/>
        </p:nvSpPr>
        <p:spPr bwMode="auto">
          <a:xfrm>
            <a:off x="2277544" y="2798268"/>
            <a:ext cx="2438400" cy="609600"/>
          </a:xfrm>
          <a:custGeom>
            <a:avLst/>
            <a:gdLst>
              <a:gd name="T0" fmla="*/ 0 w 6436"/>
              <a:gd name="T1" fmla="*/ 0 h 5116"/>
              <a:gd name="T2" fmla="*/ 0 w 6436"/>
              <a:gd name="T3" fmla="*/ 0 h 5116"/>
              <a:gd name="T4" fmla="*/ 0 w 6436"/>
              <a:gd name="T5" fmla="*/ 0 h 5116"/>
              <a:gd name="T6" fmla="*/ 0 w 6436"/>
              <a:gd name="T7" fmla="*/ 0 h 5116"/>
              <a:gd name="T8" fmla="*/ 0 w 6436"/>
              <a:gd name="T9" fmla="*/ 0 h 5116"/>
              <a:gd name="T10" fmla="*/ 0 w 6436"/>
              <a:gd name="T11" fmla="*/ 0 h 5116"/>
              <a:gd name="T12" fmla="*/ 0 w 6436"/>
              <a:gd name="T13" fmla="*/ 0 h 5116"/>
              <a:gd name="T14" fmla="*/ 0 w 6436"/>
              <a:gd name="T15" fmla="*/ 0 h 5116"/>
              <a:gd name="T16" fmla="*/ 0 w 6436"/>
              <a:gd name="T17" fmla="*/ 0 h 5116"/>
              <a:gd name="T18" fmla="*/ 0 w 6436"/>
              <a:gd name="T19" fmla="*/ 0 h 5116"/>
              <a:gd name="T20" fmla="*/ 0 w 6436"/>
              <a:gd name="T21" fmla="*/ 0 h 5116"/>
              <a:gd name="T22" fmla="*/ 0 w 6436"/>
              <a:gd name="T23" fmla="*/ 0 h 5116"/>
              <a:gd name="T24" fmla="*/ 0 w 6436"/>
              <a:gd name="T25" fmla="*/ 0 h 5116"/>
              <a:gd name="T26" fmla="*/ 0 w 6436"/>
              <a:gd name="T27" fmla="*/ 0 h 5116"/>
              <a:gd name="T28" fmla="*/ 0 w 6436"/>
              <a:gd name="T29" fmla="*/ 0 h 5116"/>
              <a:gd name="T30" fmla="*/ 0 w 6436"/>
              <a:gd name="T31" fmla="*/ 0 h 5116"/>
              <a:gd name="T32" fmla="*/ 0 w 6436"/>
              <a:gd name="T33" fmla="*/ 0 h 5116"/>
              <a:gd name="T34" fmla="*/ 0 w 6436"/>
              <a:gd name="T35" fmla="*/ 0 h 5116"/>
              <a:gd name="T36" fmla="*/ 0 w 6436"/>
              <a:gd name="T37" fmla="*/ 0 h 5116"/>
              <a:gd name="T38" fmla="*/ 0 w 6436"/>
              <a:gd name="T39" fmla="*/ 0 h 5116"/>
              <a:gd name="T40" fmla="*/ 0 w 6436"/>
              <a:gd name="T41" fmla="*/ 0 h 5116"/>
              <a:gd name="T42" fmla="*/ 0 w 6436"/>
              <a:gd name="T43" fmla="*/ 0 h 5116"/>
              <a:gd name="T44" fmla="*/ 0 w 6436"/>
              <a:gd name="T45" fmla="*/ 0 h 5116"/>
              <a:gd name="T46" fmla="*/ 0 w 6436"/>
              <a:gd name="T47" fmla="*/ 0 h 5116"/>
              <a:gd name="T48" fmla="*/ 0 w 6436"/>
              <a:gd name="T49" fmla="*/ 0 h 5116"/>
              <a:gd name="T50" fmla="*/ 0 w 6436"/>
              <a:gd name="T51" fmla="*/ 0 h 5116"/>
              <a:gd name="T52" fmla="*/ 0 w 6436"/>
              <a:gd name="T53" fmla="*/ 0 h 5116"/>
              <a:gd name="T54" fmla="*/ 0 w 6436"/>
              <a:gd name="T55" fmla="*/ 0 h 5116"/>
              <a:gd name="T56" fmla="*/ 0 w 6436"/>
              <a:gd name="T57" fmla="*/ 0 h 5116"/>
              <a:gd name="T58" fmla="*/ 0 w 6436"/>
              <a:gd name="T59" fmla="*/ 0 h 5116"/>
              <a:gd name="T60" fmla="*/ 0 w 6436"/>
              <a:gd name="T61" fmla="*/ 0 h 5116"/>
              <a:gd name="T62" fmla="*/ 0 w 6436"/>
              <a:gd name="T63" fmla="*/ 0 h 5116"/>
              <a:gd name="T64" fmla="*/ 0 w 6436"/>
              <a:gd name="T65" fmla="*/ 0 h 5116"/>
              <a:gd name="T66" fmla="*/ 0 w 6436"/>
              <a:gd name="T67" fmla="*/ 0 h 5116"/>
              <a:gd name="T68" fmla="*/ 0 w 6436"/>
              <a:gd name="T69" fmla="*/ 0 h 5116"/>
              <a:gd name="T70" fmla="*/ 0 w 6436"/>
              <a:gd name="T71" fmla="*/ 0 h 5116"/>
              <a:gd name="T72" fmla="*/ 0 w 6436"/>
              <a:gd name="T73" fmla="*/ 0 h 5116"/>
              <a:gd name="T74" fmla="*/ 0 w 6436"/>
              <a:gd name="T75" fmla="*/ 0 h 5116"/>
              <a:gd name="T76" fmla="*/ 0 w 6436"/>
              <a:gd name="T77" fmla="*/ 0 h 5116"/>
              <a:gd name="T78" fmla="*/ 0 w 6436"/>
              <a:gd name="T79" fmla="*/ 0 h 5116"/>
              <a:gd name="T80" fmla="*/ 0 w 6436"/>
              <a:gd name="T81" fmla="*/ 0 h 5116"/>
              <a:gd name="T82" fmla="*/ 0 w 6436"/>
              <a:gd name="T83" fmla="*/ 0 h 5116"/>
              <a:gd name="T84" fmla="*/ 0 w 6436"/>
              <a:gd name="T85" fmla="*/ 0 h 5116"/>
              <a:gd name="T86" fmla="*/ 0 w 6436"/>
              <a:gd name="T87" fmla="*/ 0 h 5116"/>
              <a:gd name="T88" fmla="*/ 0 w 6436"/>
              <a:gd name="T89" fmla="*/ 0 h 5116"/>
              <a:gd name="T90" fmla="*/ 0 w 6436"/>
              <a:gd name="T91" fmla="*/ 0 h 5116"/>
              <a:gd name="T92" fmla="*/ 0 w 6436"/>
              <a:gd name="T93" fmla="*/ 0 h 5116"/>
              <a:gd name="T94" fmla="*/ 0 w 6436"/>
              <a:gd name="T95" fmla="*/ 0 h 5116"/>
              <a:gd name="T96" fmla="*/ 0 w 6436"/>
              <a:gd name="T97" fmla="*/ 0 h 5116"/>
              <a:gd name="T98" fmla="*/ 0 w 6436"/>
              <a:gd name="T99" fmla="*/ 0 h 511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36"/>
              <a:gd name="T151" fmla="*/ 0 h 5116"/>
              <a:gd name="T152" fmla="*/ 6436 w 6436"/>
              <a:gd name="T153" fmla="*/ 5116 h 511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36" h="5116">
                <a:moveTo>
                  <a:pt x="0" y="2565"/>
                </a:moveTo>
                <a:lnTo>
                  <a:pt x="75" y="2400"/>
                </a:lnTo>
                <a:lnTo>
                  <a:pt x="135" y="2235"/>
                </a:lnTo>
                <a:lnTo>
                  <a:pt x="195" y="2070"/>
                </a:lnTo>
                <a:lnTo>
                  <a:pt x="270" y="1920"/>
                </a:lnTo>
                <a:lnTo>
                  <a:pt x="330" y="1755"/>
                </a:lnTo>
                <a:lnTo>
                  <a:pt x="390" y="1605"/>
                </a:lnTo>
                <a:lnTo>
                  <a:pt x="465" y="1455"/>
                </a:lnTo>
                <a:lnTo>
                  <a:pt x="525" y="1320"/>
                </a:lnTo>
                <a:lnTo>
                  <a:pt x="585" y="1170"/>
                </a:lnTo>
                <a:lnTo>
                  <a:pt x="660" y="1035"/>
                </a:lnTo>
                <a:lnTo>
                  <a:pt x="720" y="915"/>
                </a:lnTo>
                <a:lnTo>
                  <a:pt x="780" y="795"/>
                </a:lnTo>
                <a:lnTo>
                  <a:pt x="855" y="675"/>
                </a:lnTo>
                <a:lnTo>
                  <a:pt x="915" y="570"/>
                </a:lnTo>
                <a:lnTo>
                  <a:pt x="975" y="480"/>
                </a:lnTo>
                <a:lnTo>
                  <a:pt x="1050" y="390"/>
                </a:lnTo>
                <a:lnTo>
                  <a:pt x="1110" y="300"/>
                </a:lnTo>
                <a:lnTo>
                  <a:pt x="1170" y="225"/>
                </a:lnTo>
                <a:lnTo>
                  <a:pt x="1245" y="165"/>
                </a:lnTo>
                <a:lnTo>
                  <a:pt x="1305" y="120"/>
                </a:lnTo>
                <a:lnTo>
                  <a:pt x="1365" y="75"/>
                </a:lnTo>
                <a:lnTo>
                  <a:pt x="1440" y="45"/>
                </a:lnTo>
                <a:lnTo>
                  <a:pt x="1500" y="15"/>
                </a:lnTo>
                <a:lnTo>
                  <a:pt x="1560" y="0"/>
                </a:lnTo>
                <a:lnTo>
                  <a:pt x="1635" y="0"/>
                </a:lnTo>
                <a:lnTo>
                  <a:pt x="1695" y="15"/>
                </a:lnTo>
                <a:lnTo>
                  <a:pt x="1755" y="30"/>
                </a:lnTo>
                <a:lnTo>
                  <a:pt x="1830" y="60"/>
                </a:lnTo>
                <a:lnTo>
                  <a:pt x="1890" y="90"/>
                </a:lnTo>
                <a:lnTo>
                  <a:pt x="1950" y="135"/>
                </a:lnTo>
                <a:lnTo>
                  <a:pt x="2025" y="195"/>
                </a:lnTo>
                <a:lnTo>
                  <a:pt x="2085" y="270"/>
                </a:lnTo>
                <a:lnTo>
                  <a:pt x="2145" y="345"/>
                </a:lnTo>
                <a:lnTo>
                  <a:pt x="2220" y="435"/>
                </a:lnTo>
                <a:lnTo>
                  <a:pt x="2280" y="525"/>
                </a:lnTo>
                <a:lnTo>
                  <a:pt x="2340" y="630"/>
                </a:lnTo>
                <a:lnTo>
                  <a:pt x="2415" y="735"/>
                </a:lnTo>
                <a:lnTo>
                  <a:pt x="2475" y="855"/>
                </a:lnTo>
                <a:lnTo>
                  <a:pt x="2535" y="975"/>
                </a:lnTo>
                <a:lnTo>
                  <a:pt x="2610" y="1110"/>
                </a:lnTo>
                <a:lnTo>
                  <a:pt x="2670" y="1245"/>
                </a:lnTo>
                <a:lnTo>
                  <a:pt x="2730" y="1380"/>
                </a:lnTo>
                <a:lnTo>
                  <a:pt x="2805" y="1530"/>
                </a:lnTo>
                <a:lnTo>
                  <a:pt x="2865" y="1680"/>
                </a:lnTo>
                <a:lnTo>
                  <a:pt x="2925" y="1830"/>
                </a:lnTo>
                <a:lnTo>
                  <a:pt x="3000" y="1995"/>
                </a:lnTo>
                <a:lnTo>
                  <a:pt x="3061" y="2160"/>
                </a:lnTo>
                <a:lnTo>
                  <a:pt x="3121" y="2310"/>
                </a:lnTo>
                <a:lnTo>
                  <a:pt x="3196" y="2475"/>
                </a:lnTo>
                <a:lnTo>
                  <a:pt x="3256" y="2640"/>
                </a:lnTo>
                <a:lnTo>
                  <a:pt x="3316" y="2806"/>
                </a:lnTo>
                <a:lnTo>
                  <a:pt x="3376" y="2956"/>
                </a:lnTo>
                <a:lnTo>
                  <a:pt x="3451" y="3121"/>
                </a:lnTo>
                <a:lnTo>
                  <a:pt x="3511" y="3286"/>
                </a:lnTo>
                <a:lnTo>
                  <a:pt x="3571" y="3436"/>
                </a:lnTo>
                <a:lnTo>
                  <a:pt x="3646" y="3586"/>
                </a:lnTo>
                <a:lnTo>
                  <a:pt x="3706" y="3736"/>
                </a:lnTo>
                <a:lnTo>
                  <a:pt x="3766" y="3871"/>
                </a:lnTo>
                <a:lnTo>
                  <a:pt x="3841" y="4006"/>
                </a:lnTo>
                <a:lnTo>
                  <a:pt x="3901" y="4141"/>
                </a:lnTo>
                <a:lnTo>
                  <a:pt x="3961" y="4261"/>
                </a:lnTo>
                <a:lnTo>
                  <a:pt x="4036" y="4381"/>
                </a:lnTo>
                <a:lnTo>
                  <a:pt x="4096" y="4486"/>
                </a:lnTo>
                <a:lnTo>
                  <a:pt x="4156" y="4591"/>
                </a:lnTo>
                <a:lnTo>
                  <a:pt x="4231" y="4681"/>
                </a:lnTo>
                <a:lnTo>
                  <a:pt x="4291" y="4771"/>
                </a:lnTo>
                <a:lnTo>
                  <a:pt x="4351" y="4846"/>
                </a:lnTo>
                <a:lnTo>
                  <a:pt x="4426" y="4921"/>
                </a:lnTo>
                <a:lnTo>
                  <a:pt x="4486" y="4981"/>
                </a:lnTo>
                <a:lnTo>
                  <a:pt x="4546" y="5026"/>
                </a:lnTo>
                <a:lnTo>
                  <a:pt x="4621" y="5056"/>
                </a:lnTo>
                <a:lnTo>
                  <a:pt x="4681" y="5086"/>
                </a:lnTo>
                <a:lnTo>
                  <a:pt x="4741" y="5101"/>
                </a:lnTo>
                <a:lnTo>
                  <a:pt x="4816" y="5116"/>
                </a:lnTo>
                <a:lnTo>
                  <a:pt x="4876" y="5116"/>
                </a:lnTo>
                <a:lnTo>
                  <a:pt x="4936" y="5101"/>
                </a:lnTo>
                <a:lnTo>
                  <a:pt x="5011" y="5071"/>
                </a:lnTo>
                <a:lnTo>
                  <a:pt x="5071" y="5041"/>
                </a:lnTo>
                <a:lnTo>
                  <a:pt x="5131" y="4996"/>
                </a:lnTo>
                <a:lnTo>
                  <a:pt x="5206" y="4951"/>
                </a:lnTo>
                <a:lnTo>
                  <a:pt x="5266" y="4891"/>
                </a:lnTo>
                <a:lnTo>
                  <a:pt x="5326" y="4816"/>
                </a:lnTo>
                <a:lnTo>
                  <a:pt x="5401" y="4726"/>
                </a:lnTo>
                <a:lnTo>
                  <a:pt x="5461" y="4636"/>
                </a:lnTo>
                <a:lnTo>
                  <a:pt x="5521" y="4546"/>
                </a:lnTo>
                <a:lnTo>
                  <a:pt x="5596" y="4441"/>
                </a:lnTo>
                <a:lnTo>
                  <a:pt x="5656" y="4321"/>
                </a:lnTo>
                <a:lnTo>
                  <a:pt x="5716" y="4201"/>
                </a:lnTo>
                <a:lnTo>
                  <a:pt x="5791" y="4081"/>
                </a:lnTo>
                <a:lnTo>
                  <a:pt x="5851" y="3946"/>
                </a:lnTo>
                <a:lnTo>
                  <a:pt x="5911" y="3796"/>
                </a:lnTo>
                <a:lnTo>
                  <a:pt x="5986" y="3661"/>
                </a:lnTo>
                <a:lnTo>
                  <a:pt x="6046" y="3511"/>
                </a:lnTo>
                <a:lnTo>
                  <a:pt x="6106" y="3361"/>
                </a:lnTo>
                <a:lnTo>
                  <a:pt x="6181" y="3196"/>
                </a:lnTo>
                <a:lnTo>
                  <a:pt x="6241" y="3046"/>
                </a:lnTo>
                <a:lnTo>
                  <a:pt x="6301" y="2881"/>
                </a:lnTo>
                <a:lnTo>
                  <a:pt x="6376" y="2716"/>
                </a:lnTo>
                <a:lnTo>
                  <a:pt x="6436" y="2565"/>
                </a:lnTo>
              </a:path>
            </a:pathLst>
          </a:custGeom>
          <a:solidFill>
            <a:srgbClr val="3399FF">
              <a:alpha val="50195"/>
            </a:srgbClr>
          </a:solidFill>
          <a:ln w="28575">
            <a:solidFill>
              <a:srgbClr val="FF0000"/>
            </a:solidFill>
            <a:round/>
            <a:headEnd/>
            <a:tailEnd/>
          </a:ln>
        </p:spPr>
        <p:txBody>
          <a:bodyPr/>
          <a:lstStyle/>
          <a:p>
            <a:endParaRPr lang="zh-CN" altLang="en-US"/>
          </a:p>
        </p:txBody>
      </p:sp>
      <p:sp>
        <p:nvSpPr>
          <p:cNvPr id="34" name="Freeform 23"/>
          <p:cNvSpPr>
            <a:spLocks/>
          </p:cNvSpPr>
          <p:nvPr/>
        </p:nvSpPr>
        <p:spPr bwMode="auto">
          <a:xfrm>
            <a:off x="4722294" y="2798268"/>
            <a:ext cx="2438400" cy="609600"/>
          </a:xfrm>
          <a:custGeom>
            <a:avLst/>
            <a:gdLst>
              <a:gd name="T0" fmla="*/ 0 w 6436"/>
              <a:gd name="T1" fmla="*/ 0 h 5116"/>
              <a:gd name="T2" fmla="*/ 0 w 6436"/>
              <a:gd name="T3" fmla="*/ 0 h 5116"/>
              <a:gd name="T4" fmla="*/ 0 w 6436"/>
              <a:gd name="T5" fmla="*/ 0 h 5116"/>
              <a:gd name="T6" fmla="*/ 0 w 6436"/>
              <a:gd name="T7" fmla="*/ 0 h 5116"/>
              <a:gd name="T8" fmla="*/ 0 w 6436"/>
              <a:gd name="T9" fmla="*/ 0 h 5116"/>
              <a:gd name="T10" fmla="*/ 0 w 6436"/>
              <a:gd name="T11" fmla="*/ 0 h 5116"/>
              <a:gd name="T12" fmla="*/ 0 w 6436"/>
              <a:gd name="T13" fmla="*/ 0 h 5116"/>
              <a:gd name="T14" fmla="*/ 0 w 6436"/>
              <a:gd name="T15" fmla="*/ 0 h 5116"/>
              <a:gd name="T16" fmla="*/ 0 w 6436"/>
              <a:gd name="T17" fmla="*/ 0 h 5116"/>
              <a:gd name="T18" fmla="*/ 0 w 6436"/>
              <a:gd name="T19" fmla="*/ 0 h 5116"/>
              <a:gd name="T20" fmla="*/ 0 w 6436"/>
              <a:gd name="T21" fmla="*/ 0 h 5116"/>
              <a:gd name="T22" fmla="*/ 0 w 6436"/>
              <a:gd name="T23" fmla="*/ 0 h 5116"/>
              <a:gd name="T24" fmla="*/ 0 w 6436"/>
              <a:gd name="T25" fmla="*/ 0 h 5116"/>
              <a:gd name="T26" fmla="*/ 0 w 6436"/>
              <a:gd name="T27" fmla="*/ 0 h 5116"/>
              <a:gd name="T28" fmla="*/ 0 w 6436"/>
              <a:gd name="T29" fmla="*/ 0 h 5116"/>
              <a:gd name="T30" fmla="*/ 0 w 6436"/>
              <a:gd name="T31" fmla="*/ 0 h 5116"/>
              <a:gd name="T32" fmla="*/ 0 w 6436"/>
              <a:gd name="T33" fmla="*/ 0 h 5116"/>
              <a:gd name="T34" fmla="*/ 0 w 6436"/>
              <a:gd name="T35" fmla="*/ 0 h 5116"/>
              <a:gd name="T36" fmla="*/ 0 w 6436"/>
              <a:gd name="T37" fmla="*/ 0 h 5116"/>
              <a:gd name="T38" fmla="*/ 0 w 6436"/>
              <a:gd name="T39" fmla="*/ 0 h 5116"/>
              <a:gd name="T40" fmla="*/ 0 w 6436"/>
              <a:gd name="T41" fmla="*/ 0 h 5116"/>
              <a:gd name="T42" fmla="*/ 0 w 6436"/>
              <a:gd name="T43" fmla="*/ 0 h 5116"/>
              <a:gd name="T44" fmla="*/ 0 w 6436"/>
              <a:gd name="T45" fmla="*/ 0 h 5116"/>
              <a:gd name="T46" fmla="*/ 0 w 6436"/>
              <a:gd name="T47" fmla="*/ 0 h 5116"/>
              <a:gd name="T48" fmla="*/ 0 w 6436"/>
              <a:gd name="T49" fmla="*/ 0 h 5116"/>
              <a:gd name="T50" fmla="*/ 0 w 6436"/>
              <a:gd name="T51" fmla="*/ 0 h 5116"/>
              <a:gd name="T52" fmla="*/ 0 w 6436"/>
              <a:gd name="T53" fmla="*/ 0 h 5116"/>
              <a:gd name="T54" fmla="*/ 0 w 6436"/>
              <a:gd name="T55" fmla="*/ 0 h 5116"/>
              <a:gd name="T56" fmla="*/ 0 w 6436"/>
              <a:gd name="T57" fmla="*/ 0 h 5116"/>
              <a:gd name="T58" fmla="*/ 0 w 6436"/>
              <a:gd name="T59" fmla="*/ 0 h 5116"/>
              <a:gd name="T60" fmla="*/ 0 w 6436"/>
              <a:gd name="T61" fmla="*/ 0 h 5116"/>
              <a:gd name="T62" fmla="*/ 0 w 6436"/>
              <a:gd name="T63" fmla="*/ 0 h 5116"/>
              <a:gd name="T64" fmla="*/ 0 w 6436"/>
              <a:gd name="T65" fmla="*/ 0 h 5116"/>
              <a:gd name="T66" fmla="*/ 0 w 6436"/>
              <a:gd name="T67" fmla="*/ 0 h 5116"/>
              <a:gd name="T68" fmla="*/ 0 w 6436"/>
              <a:gd name="T69" fmla="*/ 0 h 5116"/>
              <a:gd name="T70" fmla="*/ 0 w 6436"/>
              <a:gd name="T71" fmla="*/ 0 h 5116"/>
              <a:gd name="T72" fmla="*/ 0 w 6436"/>
              <a:gd name="T73" fmla="*/ 0 h 5116"/>
              <a:gd name="T74" fmla="*/ 0 w 6436"/>
              <a:gd name="T75" fmla="*/ 0 h 5116"/>
              <a:gd name="T76" fmla="*/ 0 w 6436"/>
              <a:gd name="T77" fmla="*/ 0 h 5116"/>
              <a:gd name="T78" fmla="*/ 0 w 6436"/>
              <a:gd name="T79" fmla="*/ 0 h 5116"/>
              <a:gd name="T80" fmla="*/ 0 w 6436"/>
              <a:gd name="T81" fmla="*/ 0 h 5116"/>
              <a:gd name="T82" fmla="*/ 0 w 6436"/>
              <a:gd name="T83" fmla="*/ 0 h 5116"/>
              <a:gd name="T84" fmla="*/ 0 w 6436"/>
              <a:gd name="T85" fmla="*/ 0 h 5116"/>
              <a:gd name="T86" fmla="*/ 0 w 6436"/>
              <a:gd name="T87" fmla="*/ 0 h 5116"/>
              <a:gd name="T88" fmla="*/ 0 w 6436"/>
              <a:gd name="T89" fmla="*/ 0 h 5116"/>
              <a:gd name="T90" fmla="*/ 0 w 6436"/>
              <a:gd name="T91" fmla="*/ 0 h 5116"/>
              <a:gd name="T92" fmla="*/ 0 w 6436"/>
              <a:gd name="T93" fmla="*/ 0 h 5116"/>
              <a:gd name="T94" fmla="*/ 0 w 6436"/>
              <a:gd name="T95" fmla="*/ 0 h 5116"/>
              <a:gd name="T96" fmla="*/ 0 w 6436"/>
              <a:gd name="T97" fmla="*/ 0 h 5116"/>
              <a:gd name="T98" fmla="*/ 0 w 6436"/>
              <a:gd name="T99" fmla="*/ 0 h 511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36"/>
              <a:gd name="T151" fmla="*/ 0 h 5116"/>
              <a:gd name="T152" fmla="*/ 6436 w 6436"/>
              <a:gd name="T153" fmla="*/ 5116 h 511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36" h="5116">
                <a:moveTo>
                  <a:pt x="0" y="2565"/>
                </a:moveTo>
                <a:lnTo>
                  <a:pt x="75" y="2400"/>
                </a:lnTo>
                <a:lnTo>
                  <a:pt x="135" y="2235"/>
                </a:lnTo>
                <a:lnTo>
                  <a:pt x="195" y="2070"/>
                </a:lnTo>
                <a:lnTo>
                  <a:pt x="270" y="1920"/>
                </a:lnTo>
                <a:lnTo>
                  <a:pt x="330" y="1755"/>
                </a:lnTo>
                <a:lnTo>
                  <a:pt x="390" y="1605"/>
                </a:lnTo>
                <a:lnTo>
                  <a:pt x="465" y="1455"/>
                </a:lnTo>
                <a:lnTo>
                  <a:pt x="525" y="1320"/>
                </a:lnTo>
                <a:lnTo>
                  <a:pt x="585" y="1170"/>
                </a:lnTo>
                <a:lnTo>
                  <a:pt x="660" y="1035"/>
                </a:lnTo>
                <a:lnTo>
                  <a:pt x="720" y="915"/>
                </a:lnTo>
                <a:lnTo>
                  <a:pt x="780" y="795"/>
                </a:lnTo>
                <a:lnTo>
                  <a:pt x="855" y="675"/>
                </a:lnTo>
                <a:lnTo>
                  <a:pt x="915" y="570"/>
                </a:lnTo>
                <a:lnTo>
                  <a:pt x="975" y="480"/>
                </a:lnTo>
                <a:lnTo>
                  <a:pt x="1050" y="390"/>
                </a:lnTo>
                <a:lnTo>
                  <a:pt x="1110" y="300"/>
                </a:lnTo>
                <a:lnTo>
                  <a:pt x="1170" y="225"/>
                </a:lnTo>
                <a:lnTo>
                  <a:pt x="1245" y="165"/>
                </a:lnTo>
                <a:lnTo>
                  <a:pt x="1305" y="120"/>
                </a:lnTo>
                <a:lnTo>
                  <a:pt x="1365" y="75"/>
                </a:lnTo>
                <a:lnTo>
                  <a:pt x="1440" y="45"/>
                </a:lnTo>
                <a:lnTo>
                  <a:pt x="1500" y="15"/>
                </a:lnTo>
                <a:lnTo>
                  <a:pt x="1560" y="0"/>
                </a:lnTo>
                <a:lnTo>
                  <a:pt x="1635" y="0"/>
                </a:lnTo>
                <a:lnTo>
                  <a:pt x="1695" y="15"/>
                </a:lnTo>
                <a:lnTo>
                  <a:pt x="1755" y="30"/>
                </a:lnTo>
                <a:lnTo>
                  <a:pt x="1830" y="60"/>
                </a:lnTo>
                <a:lnTo>
                  <a:pt x="1890" y="90"/>
                </a:lnTo>
                <a:lnTo>
                  <a:pt x="1950" y="135"/>
                </a:lnTo>
                <a:lnTo>
                  <a:pt x="2025" y="195"/>
                </a:lnTo>
                <a:lnTo>
                  <a:pt x="2085" y="270"/>
                </a:lnTo>
                <a:lnTo>
                  <a:pt x="2145" y="345"/>
                </a:lnTo>
                <a:lnTo>
                  <a:pt x="2220" y="435"/>
                </a:lnTo>
                <a:lnTo>
                  <a:pt x="2280" y="525"/>
                </a:lnTo>
                <a:lnTo>
                  <a:pt x="2340" y="630"/>
                </a:lnTo>
                <a:lnTo>
                  <a:pt x="2415" y="735"/>
                </a:lnTo>
                <a:lnTo>
                  <a:pt x="2475" y="855"/>
                </a:lnTo>
                <a:lnTo>
                  <a:pt x="2535" y="975"/>
                </a:lnTo>
                <a:lnTo>
                  <a:pt x="2610" y="1110"/>
                </a:lnTo>
                <a:lnTo>
                  <a:pt x="2670" y="1245"/>
                </a:lnTo>
                <a:lnTo>
                  <a:pt x="2730" y="1380"/>
                </a:lnTo>
                <a:lnTo>
                  <a:pt x="2805" y="1530"/>
                </a:lnTo>
                <a:lnTo>
                  <a:pt x="2865" y="1680"/>
                </a:lnTo>
                <a:lnTo>
                  <a:pt x="2925" y="1830"/>
                </a:lnTo>
                <a:lnTo>
                  <a:pt x="3000" y="1995"/>
                </a:lnTo>
                <a:lnTo>
                  <a:pt x="3061" y="2160"/>
                </a:lnTo>
                <a:lnTo>
                  <a:pt x="3121" y="2310"/>
                </a:lnTo>
                <a:lnTo>
                  <a:pt x="3196" y="2475"/>
                </a:lnTo>
                <a:lnTo>
                  <a:pt x="3256" y="2640"/>
                </a:lnTo>
                <a:lnTo>
                  <a:pt x="3316" y="2806"/>
                </a:lnTo>
                <a:lnTo>
                  <a:pt x="3376" y="2956"/>
                </a:lnTo>
                <a:lnTo>
                  <a:pt x="3451" y="3121"/>
                </a:lnTo>
                <a:lnTo>
                  <a:pt x="3511" y="3286"/>
                </a:lnTo>
                <a:lnTo>
                  <a:pt x="3571" y="3436"/>
                </a:lnTo>
                <a:lnTo>
                  <a:pt x="3646" y="3586"/>
                </a:lnTo>
                <a:lnTo>
                  <a:pt x="3706" y="3736"/>
                </a:lnTo>
                <a:lnTo>
                  <a:pt x="3766" y="3871"/>
                </a:lnTo>
                <a:lnTo>
                  <a:pt x="3841" y="4006"/>
                </a:lnTo>
                <a:lnTo>
                  <a:pt x="3901" y="4141"/>
                </a:lnTo>
                <a:lnTo>
                  <a:pt x="3961" y="4261"/>
                </a:lnTo>
                <a:lnTo>
                  <a:pt x="4036" y="4381"/>
                </a:lnTo>
                <a:lnTo>
                  <a:pt x="4096" y="4486"/>
                </a:lnTo>
                <a:lnTo>
                  <a:pt x="4156" y="4591"/>
                </a:lnTo>
                <a:lnTo>
                  <a:pt x="4231" y="4681"/>
                </a:lnTo>
                <a:lnTo>
                  <a:pt x="4291" y="4771"/>
                </a:lnTo>
                <a:lnTo>
                  <a:pt x="4351" y="4846"/>
                </a:lnTo>
                <a:lnTo>
                  <a:pt x="4426" y="4921"/>
                </a:lnTo>
                <a:lnTo>
                  <a:pt x="4486" y="4981"/>
                </a:lnTo>
                <a:lnTo>
                  <a:pt x="4546" y="5026"/>
                </a:lnTo>
                <a:lnTo>
                  <a:pt x="4621" y="5056"/>
                </a:lnTo>
                <a:lnTo>
                  <a:pt x="4681" y="5086"/>
                </a:lnTo>
                <a:lnTo>
                  <a:pt x="4741" y="5101"/>
                </a:lnTo>
                <a:lnTo>
                  <a:pt x="4816" y="5116"/>
                </a:lnTo>
                <a:lnTo>
                  <a:pt x="4876" y="5116"/>
                </a:lnTo>
                <a:lnTo>
                  <a:pt x="4936" y="5101"/>
                </a:lnTo>
                <a:lnTo>
                  <a:pt x="5011" y="5071"/>
                </a:lnTo>
                <a:lnTo>
                  <a:pt x="5071" y="5041"/>
                </a:lnTo>
                <a:lnTo>
                  <a:pt x="5131" y="4996"/>
                </a:lnTo>
                <a:lnTo>
                  <a:pt x="5206" y="4951"/>
                </a:lnTo>
                <a:lnTo>
                  <a:pt x="5266" y="4891"/>
                </a:lnTo>
                <a:lnTo>
                  <a:pt x="5326" y="4816"/>
                </a:lnTo>
                <a:lnTo>
                  <a:pt x="5401" y="4726"/>
                </a:lnTo>
                <a:lnTo>
                  <a:pt x="5461" y="4636"/>
                </a:lnTo>
                <a:lnTo>
                  <a:pt x="5521" y="4546"/>
                </a:lnTo>
                <a:lnTo>
                  <a:pt x="5596" y="4441"/>
                </a:lnTo>
                <a:lnTo>
                  <a:pt x="5656" y="4321"/>
                </a:lnTo>
                <a:lnTo>
                  <a:pt x="5716" y="4201"/>
                </a:lnTo>
                <a:lnTo>
                  <a:pt x="5791" y="4081"/>
                </a:lnTo>
                <a:lnTo>
                  <a:pt x="5851" y="3946"/>
                </a:lnTo>
                <a:lnTo>
                  <a:pt x="5911" y="3796"/>
                </a:lnTo>
                <a:lnTo>
                  <a:pt x="5986" y="3661"/>
                </a:lnTo>
                <a:lnTo>
                  <a:pt x="6046" y="3511"/>
                </a:lnTo>
                <a:lnTo>
                  <a:pt x="6106" y="3361"/>
                </a:lnTo>
                <a:lnTo>
                  <a:pt x="6181" y="3196"/>
                </a:lnTo>
                <a:lnTo>
                  <a:pt x="6241" y="3046"/>
                </a:lnTo>
                <a:lnTo>
                  <a:pt x="6301" y="2881"/>
                </a:lnTo>
                <a:lnTo>
                  <a:pt x="6376" y="2716"/>
                </a:lnTo>
                <a:lnTo>
                  <a:pt x="6436" y="2565"/>
                </a:lnTo>
              </a:path>
            </a:pathLst>
          </a:custGeom>
          <a:solidFill>
            <a:srgbClr val="3399FF">
              <a:alpha val="50195"/>
            </a:srgbClr>
          </a:solidFill>
          <a:ln w="28575">
            <a:solidFill>
              <a:srgbClr val="FF0000"/>
            </a:solidFill>
            <a:round/>
            <a:headEnd/>
            <a:tailEnd/>
          </a:ln>
        </p:spPr>
        <p:txBody>
          <a:bodyPr/>
          <a:lstStyle/>
          <a:p>
            <a:endParaRPr lang="zh-CN" altLang="en-US"/>
          </a:p>
        </p:txBody>
      </p:sp>
      <p:sp>
        <p:nvSpPr>
          <p:cNvPr id="35" name="Freeform 33"/>
          <p:cNvSpPr>
            <a:spLocks/>
          </p:cNvSpPr>
          <p:nvPr/>
        </p:nvSpPr>
        <p:spPr bwMode="auto">
          <a:xfrm>
            <a:off x="7160694" y="2798268"/>
            <a:ext cx="2438400" cy="609600"/>
          </a:xfrm>
          <a:custGeom>
            <a:avLst/>
            <a:gdLst>
              <a:gd name="T0" fmla="*/ 0 w 6436"/>
              <a:gd name="T1" fmla="*/ 0 h 5116"/>
              <a:gd name="T2" fmla="*/ 0 w 6436"/>
              <a:gd name="T3" fmla="*/ 0 h 5116"/>
              <a:gd name="T4" fmla="*/ 0 w 6436"/>
              <a:gd name="T5" fmla="*/ 0 h 5116"/>
              <a:gd name="T6" fmla="*/ 0 w 6436"/>
              <a:gd name="T7" fmla="*/ 0 h 5116"/>
              <a:gd name="T8" fmla="*/ 0 w 6436"/>
              <a:gd name="T9" fmla="*/ 0 h 5116"/>
              <a:gd name="T10" fmla="*/ 0 w 6436"/>
              <a:gd name="T11" fmla="*/ 0 h 5116"/>
              <a:gd name="T12" fmla="*/ 0 w 6436"/>
              <a:gd name="T13" fmla="*/ 0 h 5116"/>
              <a:gd name="T14" fmla="*/ 0 w 6436"/>
              <a:gd name="T15" fmla="*/ 0 h 5116"/>
              <a:gd name="T16" fmla="*/ 0 w 6436"/>
              <a:gd name="T17" fmla="*/ 0 h 5116"/>
              <a:gd name="T18" fmla="*/ 0 w 6436"/>
              <a:gd name="T19" fmla="*/ 0 h 5116"/>
              <a:gd name="T20" fmla="*/ 0 w 6436"/>
              <a:gd name="T21" fmla="*/ 0 h 5116"/>
              <a:gd name="T22" fmla="*/ 0 w 6436"/>
              <a:gd name="T23" fmla="*/ 0 h 5116"/>
              <a:gd name="T24" fmla="*/ 0 w 6436"/>
              <a:gd name="T25" fmla="*/ 0 h 5116"/>
              <a:gd name="T26" fmla="*/ 0 w 6436"/>
              <a:gd name="T27" fmla="*/ 0 h 5116"/>
              <a:gd name="T28" fmla="*/ 0 w 6436"/>
              <a:gd name="T29" fmla="*/ 0 h 5116"/>
              <a:gd name="T30" fmla="*/ 0 w 6436"/>
              <a:gd name="T31" fmla="*/ 0 h 5116"/>
              <a:gd name="T32" fmla="*/ 0 w 6436"/>
              <a:gd name="T33" fmla="*/ 0 h 5116"/>
              <a:gd name="T34" fmla="*/ 0 w 6436"/>
              <a:gd name="T35" fmla="*/ 0 h 5116"/>
              <a:gd name="T36" fmla="*/ 0 w 6436"/>
              <a:gd name="T37" fmla="*/ 0 h 5116"/>
              <a:gd name="T38" fmla="*/ 0 w 6436"/>
              <a:gd name="T39" fmla="*/ 0 h 5116"/>
              <a:gd name="T40" fmla="*/ 0 w 6436"/>
              <a:gd name="T41" fmla="*/ 0 h 5116"/>
              <a:gd name="T42" fmla="*/ 0 w 6436"/>
              <a:gd name="T43" fmla="*/ 0 h 5116"/>
              <a:gd name="T44" fmla="*/ 0 w 6436"/>
              <a:gd name="T45" fmla="*/ 0 h 5116"/>
              <a:gd name="T46" fmla="*/ 0 w 6436"/>
              <a:gd name="T47" fmla="*/ 0 h 5116"/>
              <a:gd name="T48" fmla="*/ 0 w 6436"/>
              <a:gd name="T49" fmla="*/ 0 h 5116"/>
              <a:gd name="T50" fmla="*/ 0 w 6436"/>
              <a:gd name="T51" fmla="*/ 0 h 5116"/>
              <a:gd name="T52" fmla="*/ 0 w 6436"/>
              <a:gd name="T53" fmla="*/ 0 h 5116"/>
              <a:gd name="T54" fmla="*/ 0 w 6436"/>
              <a:gd name="T55" fmla="*/ 0 h 5116"/>
              <a:gd name="T56" fmla="*/ 0 w 6436"/>
              <a:gd name="T57" fmla="*/ 0 h 5116"/>
              <a:gd name="T58" fmla="*/ 0 w 6436"/>
              <a:gd name="T59" fmla="*/ 0 h 5116"/>
              <a:gd name="T60" fmla="*/ 0 w 6436"/>
              <a:gd name="T61" fmla="*/ 0 h 5116"/>
              <a:gd name="T62" fmla="*/ 0 w 6436"/>
              <a:gd name="T63" fmla="*/ 0 h 5116"/>
              <a:gd name="T64" fmla="*/ 0 w 6436"/>
              <a:gd name="T65" fmla="*/ 0 h 5116"/>
              <a:gd name="T66" fmla="*/ 0 w 6436"/>
              <a:gd name="T67" fmla="*/ 0 h 5116"/>
              <a:gd name="T68" fmla="*/ 0 w 6436"/>
              <a:gd name="T69" fmla="*/ 0 h 5116"/>
              <a:gd name="T70" fmla="*/ 0 w 6436"/>
              <a:gd name="T71" fmla="*/ 0 h 5116"/>
              <a:gd name="T72" fmla="*/ 0 w 6436"/>
              <a:gd name="T73" fmla="*/ 0 h 5116"/>
              <a:gd name="T74" fmla="*/ 0 w 6436"/>
              <a:gd name="T75" fmla="*/ 0 h 5116"/>
              <a:gd name="T76" fmla="*/ 0 w 6436"/>
              <a:gd name="T77" fmla="*/ 0 h 5116"/>
              <a:gd name="T78" fmla="*/ 0 w 6436"/>
              <a:gd name="T79" fmla="*/ 0 h 5116"/>
              <a:gd name="T80" fmla="*/ 0 w 6436"/>
              <a:gd name="T81" fmla="*/ 0 h 5116"/>
              <a:gd name="T82" fmla="*/ 0 w 6436"/>
              <a:gd name="T83" fmla="*/ 0 h 5116"/>
              <a:gd name="T84" fmla="*/ 0 w 6436"/>
              <a:gd name="T85" fmla="*/ 0 h 5116"/>
              <a:gd name="T86" fmla="*/ 0 w 6436"/>
              <a:gd name="T87" fmla="*/ 0 h 5116"/>
              <a:gd name="T88" fmla="*/ 0 w 6436"/>
              <a:gd name="T89" fmla="*/ 0 h 5116"/>
              <a:gd name="T90" fmla="*/ 0 w 6436"/>
              <a:gd name="T91" fmla="*/ 0 h 5116"/>
              <a:gd name="T92" fmla="*/ 0 w 6436"/>
              <a:gd name="T93" fmla="*/ 0 h 5116"/>
              <a:gd name="T94" fmla="*/ 0 w 6436"/>
              <a:gd name="T95" fmla="*/ 0 h 5116"/>
              <a:gd name="T96" fmla="*/ 0 w 6436"/>
              <a:gd name="T97" fmla="*/ 0 h 5116"/>
              <a:gd name="T98" fmla="*/ 0 w 6436"/>
              <a:gd name="T99" fmla="*/ 0 h 511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36"/>
              <a:gd name="T151" fmla="*/ 0 h 5116"/>
              <a:gd name="T152" fmla="*/ 6436 w 6436"/>
              <a:gd name="T153" fmla="*/ 5116 h 511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36" h="5116">
                <a:moveTo>
                  <a:pt x="0" y="2565"/>
                </a:moveTo>
                <a:lnTo>
                  <a:pt x="75" y="2400"/>
                </a:lnTo>
                <a:lnTo>
                  <a:pt x="135" y="2235"/>
                </a:lnTo>
                <a:lnTo>
                  <a:pt x="195" y="2070"/>
                </a:lnTo>
                <a:lnTo>
                  <a:pt x="270" y="1920"/>
                </a:lnTo>
                <a:lnTo>
                  <a:pt x="330" y="1755"/>
                </a:lnTo>
                <a:lnTo>
                  <a:pt x="390" y="1605"/>
                </a:lnTo>
                <a:lnTo>
                  <a:pt x="465" y="1455"/>
                </a:lnTo>
                <a:lnTo>
                  <a:pt x="525" y="1320"/>
                </a:lnTo>
                <a:lnTo>
                  <a:pt x="585" y="1170"/>
                </a:lnTo>
                <a:lnTo>
                  <a:pt x="660" y="1035"/>
                </a:lnTo>
                <a:lnTo>
                  <a:pt x="720" y="915"/>
                </a:lnTo>
                <a:lnTo>
                  <a:pt x="780" y="795"/>
                </a:lnTo>
                <a:lnTo>
                  <a:pt x="855" y="675"/>
                </a:lnTo>
                <a:lnTo>
                  <a:pt x="915" y="570"/>
                </a:lnTo>
                <a:lnTo>
                  <a:pt x="975" y="480"/>
                </a:lnTo>
                <a:lnTo>
                  <a:pt x="1050" y="390"/>
                </a:lnTo>
                <a:lnTo>
                  <a:pt x="1110" y="300"/>
                </a:lnTo>
                <a:lnTo>
                  <a:pt x="1170" y="225"/>
                </a:lnTo>
                <a:lnTo>
                  <a:pt x="1245" y="165"/>
                </a:lnTo>
                <a:lnTo>
                  <a:pt x="1305" y="120"/>
                </a:lnTo>
                <a:lnTo>
                  <a:pt x="1365" y="75"/>
                </a:lnTo>
                <a:lnTo>
                  <a:pt x="1440" y="45"/>
                </a:lnTo>
                <a:lnTo>
                  <a:pt x="1500" y="15"/>
                </a:lnTo>
                <a:lnTo>
                  <a:pt x="1560" y="0"/>
                </a:lnTo>
                <a:lnTo>
                  <a:pt x="1635" y="0"/>
                </a:lnTo>
                <a:lnTo>
                  <a:pt x="1695" y="15"/>
                </a:lnTo>
                <a:lnTo>
                  <a:pt x="1755" y="30"/>
                </a:lnTo>
                <a:lnTo>
                  <a:pt x="1830" y="60"/>
                </a:lnTo>
                <a:lnTo>
                  <a:pt x="1890" y="90"/>
                </a:lnTo>
                <a:lnTo>
                  <a:pt x="1950" y="135"/>
                </a:lnTo>
                <a:lnTo>
                  <a:pt x="2025" y="195"/>
                </a:lnTo>
                <a:lnTo>
                  <a:pt x="2085" y="270"/>
                </a:lnTo>
                <a:lnTo>
                  <a:pt x="2145" y="345"/>
                </a:lnTo>
                <a:lnTo>
                  <a:pt x="2220" y="435"/>
                </a:lnTo>
                <a:lnTo>
                  <a:pt x="2280" y="525"/>
                </a:lnTo>
                <a:lnTo>
                  <a:pt x="2340" y="630"/>
                </a:lnTo>
                <a:lnTo>
                  <a:pt x="2415" y="735"/>
                </a:lnTo>
                <a:lnTo>
                  <a:pt x="2475" y="855"/>
                </a:lnTo>
                <a:lnTo>
                  <a:pt x="2535" y="975"/>
                </a:lnTo>
                <a:lnTo>
                  <a:pt x="2610" y="1110"/>
                </a:lnTo>
                <a:lnTo>
                  <a:pt x="2670" y="1245"/>
                </a:lnTo>
                <a:lnTo>
                  <a:pt x="2730" y="1380"/>
                </a:lnTo>
                <a:lnTo>
                  <a:pt x="2805" y="1530"/>
                </a:lnTo>
                <a:lnTo>
                  <a:pt x="2865" y="1680"/>
                </a:lnTo>
                <a:lnTo>
                  <a:pt x="2925" y="1830"/>
                </a:lnTo>
                <a:lnTo>
                  <a:pt x="3000" y="1995"/>
                </a:lnTo>
                <a:lnTo>
                  <a:pt x="3061" y="2160"/>
                </a:lnTo>
                <a:lnTo>
                  <a:pt x="3121" y="2310"/>
                </a:lnTo>
                <a:lnTo>
                  <a:pt x="3196" y="2475"/>
                </a:lnTo>
                <a:lnTo>
                  <a:pt x="3256" y="2640"/>
                </a:lnTo>
                <a:lnTo>
                  <a:pt x="3316" y="2806"/>
                </a:lnTo>
                <a:lnTo>
                  <a:pt x="3376" y="2956"/>
                </a:lnTo>
                <a:lnTo>
                  <a:pt x="3451" y="3121"/>
                </a:lnTo>
                <a:lnTo>
                  <a:pt x="3511" y="3286"/>
                </a:lnTo>
                <a:lnTo>
                  <a:pt x="3571" y="3436"/>
                </a:lnTo>
                <a:lnTo>
                  <a:pt x="3646" y="3586"/>
                </a:lnTo>
                <a:lnTo>
                  <a:pt x="3706" y="3736"/>
                </a:lnTo>
                <a:lnTo>
                  <a:pt x="3766" y="3871"/>
                </a:lnTo>
                <a:lnTo>
                  <a:pt x="3841" y="4006"/>
                </a:lnTo>
                <a:lnTo>
                  <a:pt x="3901" y="4141"/>
                </a:lnTo>
                <a:lnTo>
                  <a:pt x="3961" y="4261"/>
                </a:lnTo>
                <a:lnTo>
                  <a:pt x="4036" y="4381"/>
                </a:lnTo>
                <a:lnTo>
                  <a:pt x="4096" y="4486"/>
                </a:lnTo>
                <a:lnTo>
                  <a:pt x="4156" y="4591"/>
                </a:lnTo>
                <a:lnTo>
                  <a:pt x="4231" y="4681"/>
                </a:lnTo>
                <a:lnTo>
                  <a:pt x="4291" y="4771"/>
                </a:lnTo>
                <a:lnTo>
                  <a:pt x="4351" y="4846"/>
                </a:lnTo>
                <a:lnTo>
                  <a:pt x="4426" y="4921"/>
                </a:lnTo>
                <a:lnTo>
                  <a:pt x="4486" y="4981"/>
                </a:lnTo>
                <a:lnTo>
                  <a:pt x="4546" y="5026"/>
                </a:lnTo>
                <a:lnTo>
                  <a:pt x="4621" y="5056"/>
                </a:lnTo>
                <a:lnTo>
                  <a:pt x="4681" y="5086"/>
                </a:lnTo>
                <a:lnTo>
                  <a:pt x="4741" y="5101"/>
                </a:lnTo>
                <a:lnTo>
                  <a:pt x="4816" y="5116"/>
                </a:lnTo>
                <a:lnTo>
                  <a:pt x="4876" y="5116"/>
                </a:lnTo>
                <a:lnTo>
                  <a:pt x="4936" y="5101"/>
                </a:lnTo>
                <a:lnTo>
                  <a:pt x="5011" y="5071"/>
                </a:lnTo>
                <a:lnTo>
                  <a:pt x="5071" y="5041"/>
                </a:lnTo>
                <a:lnTo>
                  <a:pt x="5131" y="4996"/>
                </a:lnTo>
                <a:lnTo>
                  <a:pt x="5206" y="4951"/>
                </a:lnTo>
                <a:lnTo>
                  <a:pt x="5266" y="4891"/>
                </a:lnTo>
                <a:lnTo>
                  <a:pt x="5326" y="4816"/>
                </a:lnTo>
                <a:lnTo>
                  <a:pt x="5401" y="4726"/>
                </a:lnTo>
                <a:lnTo>
                  <a:pt x="5461" y="4636"/>
                </a:lnTo>
                <a:lnTo>
                  <a:pt x="5521" y="4546"/>
                </a:lnTo>
                <a:lnTo>
                  <a:pt x="5596" y="4441"/>
                </a:lnTo>
                <a:lnTo>
                  <a:pt x="5656" y="4321"/>
                </a:lnTo>
                <a:lnTo>
                  <a:pt x="5716" y="4201"/>
                </a:lnTo>
                <a:lnTo>
                  <a:pt x="5791" y="4081"/>
                </a:lnTo>
                <a:lnTo>
                  <a:pt x="5851" y="3946"/>
                </a:lnTo>
                <a:lnTo>
                  <a:pt x="5911" y="3796"/>
                </a:lnTo>
                <a:lnTo>
                  <a:pt x="5986" y="3661"/>
                </a:lnTo>
                <a:lnTo>
                  <a:pt x="6046" y="3511"/>
                </a:lnTo>
                <a:lnTo>
                  <a:pt x="6106" y="3361"/>
                </a:lnTo>
                <a:lnTo>
                  <a:pt x="6181" y="3196"/>
                </a:lnTo>
                <a:lnTo>
                  <a:pt x="6241" y="3046"/>
                </a:lnTo>
                <a:lnTo>
                  <a:pt x="6301" y="2881"/>
                </a:lnTo>
                <a:lnTo>
                  <a:pt x="6376" y="2716"/>
                </a:lnTo>
                <a:lnTo>
                  <a:pt x="6436" y="2565"/>
                </a:lnTo>
              </a:path>
            </a:pathLst>
          </a:custGeom>
          <a:solidFill>
            <a:srgbClr val="3399FF">
              <a:alpha val="50195"/>
            </a:srgbClr>
          </a:solidFill>
          <a:ln w="28575">
            <a:solidFill>
              <a:srgbClr val="FF0000"/>
            </a:solidFill>
            <a:round/>
            <a:headEnd/>
            <a:tailEnd/>
          </a:ln>
        </p:spPr>
        <p:txBody>
          <a:bodyPr/>
          <a:lstStyle/>
          <a:p>
            <a:endParaRPr lang="zh-CN" altLang="en-US"/>
          </a:p>
        </p:txBody>
      </p:sp>
      <p:sp>
        <p:nvSpPr>
          <p:cNvPr id="36" name="Freeform 34"/>
          <p:cNvSpPr>
            <a:spLocks/>
          </p:cNvSpPr>
          <p:nvPr/>
        </p:nvSpPr>
        <p:spPr bwMode="auto">
          <a:xfrm flipV="1">
            <a:off x="7160694" y="2807793"/>
            <a:ext cx="2438400" cy="609600"/>
          </a:xfrm>
          <a:custGeom>
            <a:avLst/>
            <a:gdLst>
              <a:gd name="T0" fmla="*/ 0 w 6436"/>
              <a:gd name="T1" fmla="*/ 0 h 5116"/>
              <a:gd name="T2" fmla="*/ 0 w 6436"/>
              <a:gd name="T3" fmla="*/ 0 h 5116"/>
              <a:gd name="T4" fmla="*/ 0 w 6436"/>
              <a:gd name="T5" fmla="*/ 0 h 5116"/>
              <a:gd name="T6" fmla="*/ 0 w 6436"/>
              <a:gd name="T7" fmla="*/ 0 h 5116"/>
              <a:gd name="T8" fmla="*/ 0 w 6436"/>
              <a:gd name="T9" fmla="*/ 0 h 5116"/>
              <a:gd name="T10" fmla="*/ 0 w 6436"/>
              <a:gd name="T11" fmla="*/ 0 h 5116"/>
              <a:gd name="T12" fmla="*/ 0 w 6436"/>
              <a:gd name="T13" fmla="*/ 0 h 5116"/>
              <a:gd name="T14" fmla="*/ 0 w 6436"/>
              <a:gd name="T15" fmla="*/ 0 h 5116"/>
              <a:gd name="T16" fmla="*/ 0 w 6436"/>
              <a:gd name="T17" fmla="*/ 0 h 5116"/>
              <a:gd name="T18" fmla="*/ 0 w 6436"/>
              <a:gd name="T19" fmla="*/ 0 h 5116"/>
              <a:gd name="T20" fmla="*/ 0 w 6436"/>
              <a:gd name="T21" fmla="*/ 0 h 5116"/>
              <a:gd name="T22" fmla="*/ 0 w 6436"/>
              <a:gd name="T23" fmla="*/ 0 h 5116"/>
              <a:gd name="T24" fmla="*/ 0 w 6436"/>
              <a:gd name="T25" fmla="*/ 0 h 5116"/>
              <a:gd name="T26" fmla="*/ 0 w 6436"/>
              <a:gd name="T27" fmla="*/ 0 h 5116"/>
              <a:gd name="T28" fmla="*/ 0 w 6436"/>
              <a:gd name="T29" fmla="*/ 0 h 5116"/>
              <a:gd name="T30" fmla="*/ 0 w 6436"/>
              <a:gd name="T31" fmla="*/ 0 h 5116"/>
              <a:gd name="T32" fmla="*/ 0 w 6436"/>
              <a:gd name="T33" fmla="*/ 0 h 5116"/>
              <a:gd name="T34" fmla="*/ 0 w 6436"/>
              <a:gd name="T35" fmla="*/ 0 h 5116"/>
              <a:gd name="T36" fmla="*/ 0 w 6436"/>
              <a:gd name="T37" fmla="*/ 0 h 5116"/>
              <a:gd name="T38" fmla="*/ 0 w 6436"/>
              <a:gd name="T39" fmla="*/ 0 h 5116"/>
              <a:gd name="T40" fmla="*/ 0 w 6436"/>
              <a:gd name="T41" fmla="*/ 0 h 5116"/>
              <a:gd name="T42" fmla="*/ 0 w 6436"/>
              <a:gd name="T43" fmla="*/ 0 h 5116"/>
              <a:gd name="T44" fmla="*/ 0 w 6436"/>
              <a:gd name="T45" fmla="*/ 0 h 5116"/>
              <a:gd name="T46" fmla="*/ 0 w 6436"/>
              <a:gd name="T47" fmla="*/ 0 h 5116"/>
              <a:gd name="T48" fmla="*/ 0 w 6436"/>
              <a:gd name="T49" fmla="*/ 0 h 5116"/>
              <a:gd name="T50" fmla="*/ 0 w 6436"/>
              <a:gd name="T51" fmla="*/ 0 h 5116"/>
              <a:gd name="T52" fmla="*/ 0 w 6436"/>
              <a:gd name="T53" fmla="*/ 0 h 5116"/>
              <a:gd name="T54" fmla="*/ 0 w 6436"/>
              <a:gd name="T55" fmla="*/ 0 h 5116"/>
              <a:gd name="T56" fmla="*/ 0 w 6436"/>
              <a:gd name="T57" fmla="*/ 0 h 5116"/>
              <a:gd name="T58" fmla="*/ 0 w 6436"/>
              <a:gd name="T59" fmla="*/ 0 h 5116"/>
              <a:gd name="T60" fmla="*/ 0 w 6436"/>
              <a:gd name="T61" fmla="*/ 0 h 5116"/>
              <a:gd name="T62" fmla="*/ 0 w 6436"/>
              <a:gd name="T63" fmla="*/ 0 h 5116"/>
              <a:gd name="T64" fmla="*/ 0 w 6436"/>
              <a:gd name="T65" fmla="*/ 0 h 5116"/>
              <a:gd name="T66" fmla="*/ 0 w 6436"/>
              <a:gd name="T67" fmla="*/ 0 h 5116"/>
              <a:gd name="T68" fmla="*/ 0 w 6436"/>
              <a:gd name="T69" fmla="*/ 0 h 5116"/>
              <a:gd name="T70" fmla="*/ 0 w 6436"/>
              <a:gd name="T71" fmla="*/ 0 h 5116"/>
              <a:gd name="T72" fmla="*/ 0 w 6436"/>
              <a:gd name="T73" fmla="*/ 0 h 5116"/>
              <a:gd name="T74" fmla="*/ 0 w 6436"/>
              <a:gd name="T75" fmla="*/ 0 h 5116"/>
              <a:gd name="T76" fmla="*/ 0 w 6436"/>
              <a:gd name="T77" fmla="*/ 0 h 5116"/>
              <a:gd name="T78" fmla="*/ 0 w 6436"/>
              <a:gd name="T79" fmla="*/ 0 h 5116"/>
              <a:gd name="T80" fmla="*/ 0 w 6436"/>
              <a:gd name="T81" fmla="*/ 0 h 5116"/>
              <a:gd name="T82" fmla="*/ 0 w 6436"/>
              <a:gd name="T83" fmla="*/ 0 h 5116"/>
              <a:gd name="T84" fmla="*/ 0 w 6436"/>
              <a:gd name="T85" fmla="*/ 0 h 5116"/>
              <a:gd name="T86" fmla="*/ 0 w 6436"/>
              <a:gd name="T87" fmla="*/ 0 h 5116"/>
              <a:gd name="T88" fmla="*/ 0 w 6436"/>
              <a:gd name="T89" fmla="*/ 0 h 5116"/>
              <a:gd name="T90" fmla="*/ 0 w 6436"/>
              <a:gd name="T91" fmla="*/ 0 h 5116"/>
              <a:gd name="T92" fmla="*/ 0 w 6436"/>
              <a:gd name="T93" fmla="*/ 0 h 5116"/>
              <a:gd name="T94" fmla="*/ 0 w 6436"/>
              <a:gd name="T95" fmla="*/ 0 h 5116"/>
              <a:gd name="T96" fmla="*/ 0 w 6436"/>
              <a:gd name="T97" fmla="*/ 0 h 5116"/>
              <a:gd name="T98" fmla="*/ 0 w 6436"/>
              <a:gd name="T99" fmla="*/ 0 h 511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36"/>
              <a:gd name="T151" fmla="*/ 0 h 5116"/>
              <a:gd name="T152" fmla="*/ 6436 w 6436"/>
              <a:gd name="T153" fmla="*/ 5116 h 511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36" h="5116">
                <a:moveTo>
                  <a:pt x="0" y="2565"/>
                </a:moveTo>
                <a:lnTo>
                  <a:pt x="75" y="2400"/>
                </a:lnTo>
                <a:lnTo>
                  <a:pt x="135" y="2235"/>
                </a:lnTo>
                <a:lnTo>
                  <a:pt x="195" y="2070"/>
                </a:lnTo>
                <a:lnTo>
                  <a:pt x="270" y="1920"/>
                </a:lnTo>
                <a:lnTo>
                  <a:pt x="330" y="1755"/>
                </a:lnTo>
                <a:lnTo>
                  <a:pt x="390" y="1605"/>
                </a:lnTo>
                <a:lnTo>
                  <a:pt x="465" y="1455"/>
                </a:lnTo>
                <a:lnTo>
                  <a:pt x="525" y="1320"/>
                </a:lnTo>
                <a:lnTo>
                  <a:pt x="585" y="1170"/>
                </a:lnTo>
                <a:lnTo>
                  <a:pt x="660" y="1035"/>
                </a:lnTo>
                <a:lnTo>
                  <a:pt x="720" y="915"/>
                </a:lnTo>
                <a:lnTo>
                  <a:pt x="780" y="795"/>
                </a:lnTo>
                <a:lnTo>
                  <a:pt x="855" y="675"/>
                </a:lnTo>
                <a:lnTo>
                  <a:pt x="915" y="570"/>
                </a:lnTo>
                <a:lnTo>
                  <a:pt x="975" y="480"/>
                </a:lnTo>
                <a:lnTo>
                  <a:pt x="1050" y="390"/>
                </a:lnTo>
                <a:lnTo>
                  <a:pt x="1110" y="300"/>
                </a:lnTo>
                <a:lnTo>
                  <a:pt x="1170" y="225"/>
                </a:lnTo>
                <a:lnTo>
                  <a:pt x="1245" y="165"/>
                </a:lnTo>
                <a:lnTo>
                  <a:pt x="1305" y="120"/>
                </a:lnTo>
                <a:lnTo>
                  <a:pt x="1365" y="75"/>
                </a:lnTo>
                <a:lnTo>
                  <a:pt x="1440" y="45"/>
                </a:lnTo>
                <a:lnTo>
                  <a:pt x="1500" y="15"/>
                </a:lnTo>
                <a:lnTo>
                  <a:pt x="1560" y="0"/>
                </a:lnTo>
                <a:lnTo>
                  <a:pt x="1635" y="0"/>
                </a:lnTo>
                <a:lnTo>
                  <a:pt x="1695" y="15"/>
                </a:lnTo>
                <a:lnTo>
                  <a:pt x="1755" y="30"/>
                </a:lnTo>
                <a:lnTo>
                  <a:pt x="1830" y="60"/>
                </a:lnTo>
                <a:lnTo>
                  <a:pt x="1890" y="90"/>
                </a:lnTo>
                <a:lnTo>
                  <a:pt x="1950" y="135"/>
                </a:lnTo>
                <a:lnTo>
                  <a:pt x="2025" y="195"/>
                </a:lnTo>
                <a:lnTo>
                  <a:pt x="2085" y="270"/>
                </a:lnTo>
                <a:lnTo>
                  <a:pt x="2145" y="345"/>
                </a:lnTo>
                <a:lnTo>
                  <a:pt x="2220" y="435"/>
                </a:lnTo>
                <a:lnTo>
                  <a:pt x="2280" y="525"/>
                </a:lnTo>
                <a:lnTo>
                  <a:pt x="2340" y="630"/>
                </a:lnTo>
                <a:lnTo>
                  <a:pt x="2415" y="735"/>
                </a:lnTo>
                <a:lnTo>
                  <a:pt x="2475" y="855"/>
                </a:lnTo>
                <a:lnTo>
                  <a:pt x="2535" y="975"/>
                </a:lnTo>
                <a:lnTo>
                  <a:pt x="2610" y="1110"/>
                </a:lnTo>
                <a:lnTo>
                  <a:pt x="2670" y="1245"/>
                </a:lnTo>
                <a:lnTo>
                  <a:pt x="2730" y="1380"/>
                </a:lnTo>
                <a:lnTo>
                  <a:pt x="2805" y="1530"/>
                </a:lnTo>
                <a:lnTo>
                  <a:pt x="2865" y="1680"/>
                </a:lnTo>
                <a:lnTo>
                  <a:pt x="2925" y="1830"/>
                </a:lnTo>
                <a:lnTo>
                  <a:pt x="3000" y="1995"/>
                </a:lnTo>
                <a:lnTo>
                  <a:pt x="3061" y="2160"/>
                </a:lnTo>
                <a:lnTo>
                  <a:pt x="3121" y="2310"/>
                </a:lnTo>
                <a:lnTo>
                  <a:pt x="3196" y="2475"/>
                </a:lnTo>
                <a:lnTo>
                  <a:pt x="3256" y="2640"/>
                </a:lnTo>
                <a:lnTo>
                  <a:pt x="3316" y="2806"/>
                </a:lnTo>
                <a:lnTo>
                  <a:pt x="3376" y="2956"/>
                </a:lnTo>
                <a:lnTo>
                  <a:pt x="3451" y="3121"/>
                </a:lnTo>
                <a:lnTo>
                  <a:pt x="3511" y="3286"/>
                </a:lnTo>
                <a:lnTo>
                  <a:pt x="3571" y="3436"/>
                </a:lnTo>
                <a:lnTo>
                  <a:pt x="3646" y="3586"/>
                </a:lnTo>
                <a:lnTo>
                  <a:pt x="3706" y="3736"/>
                </a:lnTo>
                <a:lnTo>
                  <a:pt x="3766" y="3871"/>
                </a:lnTo>
                <a:lnTo>
                  <a:pt x="3841" y="4006"/>
                </a:lnTo>
                <a:lnTo>
                  <a:pt x="3901" y="4141"/>
                </a:lnTo>
                <a:lnTo>
                  <a:pt x="3961" y="4261"/>
                </a:lnTo>
                <a:lnTo>
                  <a:pt x="4036" y="4381"/>
                </a:lnTo>
                <a:lnTo>
                  <a:pt x="4096" y="4486"/>
                </a:lnTo>
                <a:lnTo>
                  <a:pt x="4156" y="4591"/>
                </a:lnTo>
                <a:lnTo>
                  <a:pt x="4231" y="4681"/>
                </a:lnTo>
                <a:lnTo>
                  <a:pt x="4291" y="4771"/>
                </a:lnTo>
                <a:lnTo>
                  <a:pt x="4351" y="4846"/>
                </a:lnTo>
                <a:lnTo>
                  <a:pt x="4426" y="4921"/>
                </a:lnTo>
                <a:lnTo>
                  <a:pt x="4486" y="4981"/>
                </a:lnTo>
                <a:lnTo>
                  <a:pt x="4546" y="5026"/>
                </a:lnTo>
                <a:lnTo>
                  <a:pt x="4621" y="5056"/>
                </a:lnTo>
                <a:lnTo>
                  <a:pt x="4681" y="5086"/>
                </a:lnTo>
                <a:lnTo>
                  <a:pt x="4741" y="5101"/>
                </a:lnTo>
                <a:lnTo>
                  <a:pt x="4816" y="5116"/>
                </a:lnTo>
                <a:lnTo>
                  <a:pt x="4876" y="5116"/>
                </a:lnTo>
                <a:lnTo>
                  <a:pt x="4936" y="5101"/>
                </a:lnTo>
                <a:lnTo>
                  <a:pt x="5011" y="5071"/>
                </a:lnTo>
                <a:lnTo>
                  <a:pt x="5071" y="5041"/>
                </a:lnTo>
                <a:lnTo>
                  <a:pt x="5131" y="4996"/>
                </a:lnTo>
                <a:lnTo>
                  <a:pt x="5206" y="4951"/>
                </a:lnTo>
                <a:lnTo>
                  <a:pt x="5266" y="4891"/>
                </a:lnTo>
                <a:lnTo>
                  <a:pt x="5326" y="4816"/>
                </a:lnTo>
                <a:lnTo>
                  <a:pt x="5401" y="4726"/>
                </a:lnTo>
                <a:lnTo>
                  <a:pt x="5461" y="4636"/>
                </a:lnTo>
                <a:lnTo>
                  <a:pt x="5521" y="4546"/>
                </a:lnTo>
                <a:lnTo>
                  <a:pt x="5596" y="4441"/>
                </a:lnTo>
                <a:lnTo>
                  <a:pt x="5656" y="4321"/>
                </a:lnTo>
                <a:lnTo>
                  <a:pt x="5716" y="4201"/>
                </a:lnTo>
                <a:lnTo>
                  <a:pt x="5791" y="4081"/>
                </a:lnTo>
                <a:lnTo>
                  <a:pt x="5851" y="3946"/>
                </a:lnTo>
                <a:lnTo>
                  <a:pt x="5911" y="3796"/>
                </a:lnTo>
                <a:lnTo>
                  <a:pt x="5986" y="3661"/>
                </a:lnTo>
                <a:lnTo>
                  <a:pt x="6046" y="3511"/>
                </a:lnTo>
                <a:lnTo>
                  <a:pt x="6106" y="3361"/>
                </a:lnTo>
                <a:lnTo>
                  <a:pt x="6181" y="3196"/>
                </a:lnTo>
                <a:lnTo>
                  <a:pt x="6241" y="3046"/>
                </a:lnTo>
                <a:lnTo>
                  <a:pt x="6301" y="2881"/>
                </a:lnTo>
                <a:lnTo>
                  <a:pt x="6376" y="2716"/>
                </a:lnTo>
                <a:lnTo>
                  <a:pt x="6436" y="2565"/>
                </a:lnTo>
              </a:path>
            </a:pathLst>
          </a:custGeom>
          <a:solidFill>
            <a:srgbClr val="FFFF00">
              <a:alpha val="50195"/>
            </a:srgbClr>
          </a:solidFill>
          <a:ln w="28575">
            <a:solidFill>
              <a:schemeClr val="tx1"/>
            </a:solidFill>
            <a:prstDash val="solid"/>
            <a:round/>
            <a:headEnd/>
            <a:tailEnd/>
          </a:ln>
        </p:spPr>
        <p:txBody>
          <a:bodyPr/>
          <a:lstStyle/>
          <a:p>
            <a:endParaRPr lang="zh-CN" altLang="en-US"/>
          </a:p>
        </p:txBody>
      </p:sp>
      <p:sp>
        <p:nvSpPr>
          <p:cNvPr id="37" name="Freeform 26"/>
          <p:cNvSpPr>
            <a:spLocks/>
          </p:cNvSpPr>
          <p:nvPr/>
        </p:nvSpPr>
        <p:spPr bwMode="auto">
          <a:xfrm flipV="1">
            <a:off x="4722294" y="2807793"/>
            <a:ext cx="2438400" cy="609600"/>
          </a:xfrm>
          <a:custGeom>
            <a:avLst/>
            <a:gdLst>
              <a:gd name="T0" fmla="*/ 0 w 6436"/>
              <a:gd name="T1" fmla="*/ 0 h 5116"/>
              <a:gd name="T2" fmla="*/ 0 w 6436"/>
              <a:gd name="T3" fmla="*/ 0 h 5116"/>
              <a:gd name="T4" fmla="*/ 0 w 6436"/>
              <a:gd name="T5" fmla="*/ 0 h 5116"/>
              <a:gd name="T6" fmla="*/ 0 w 6436"/>
              <a:gd name="T7" fmla="*/ 0 h 5116"/>
              <a:gd name="T8" fmla="*/ 0 w 6436"/>
              <a:gd name="T9" fmla="*/ 0 h 5116"/>
              <a:gd name="T10" fmla="*/ 0 w 6436"/>
              <a:gd name="T11" fmla="*/ 0 h 5116"/>
              <a:gd name="T12" fmla="*/ 0 w 6436"/>
              <a:gd name="T13" fmla="*/ 0 h 5116"/>
              <a:gd name="T14" fmla="*/ 0 w 6436"/>
              <a:gd name="T15" fmla="*/ 0 h 5116"/>
              <a:gd name="T16" fmla="*/ 0 w 6436"/>
              <a:gd name="T17" fmla="*/ 0 h 5116"/>
              <a:gd name="T18" fmla="*/ 0 w 6436"/>
              <a:gd name="T19" fmla="*/ 0 h 5116"/>
              <a:gd name="T20" fmla="*/ 0 w 6436"/>
              <a:gd name="T21" fmla="*/ 0 h 5116"/>
              <a:gd name="T22" fmla="*/ 0 w 6436"/>
              <a:gd name="T23" fmla="*/ 0 h 5116"/>
              <a:gd name="T24" fmla="*/ 0 w 6436"/>
              <a:gd name="T25" fmla="*/ 0 h 5116"/>
              <a:gd name="T26" fmla="*/ 0 w 6436"/>
              <a:gd name="T27" fmla="*/ 0 h 5116"/>
              <a:gd name="T28" fmla="*/ 0 w 6436"/>
              <a:gd name="T29" fmla="*/ 0 h 5116"/>
              <a:gd name="T30" fmla="*/ 0 w 6436"/>
              <a:gd name="T31" fmla="*/ 0 h 5116"/>
              <a:gd name="T32" fmla="*/ 0 w 6436"/>
              <a:gd name="T33" fmla="*/ 0 h 5116"/>
              <a:gd name="T34" fmla="*/ 0 w 6436"/>
              <a:gd name="T35" fmla="*/ 0 h 5116"/>
              <a:gd name="T36" fmla="*/ 0 w 6436"/>
              <a:gd name="T37" fmla="*/ 0 h 5116"/>
              <a:gd name="T38" fmla="*/ 0 w 6436"/>
              <a:gd name="T39" fmla="*/ 0 h 5116"/>
              <a:gd name="T40" fmla="*/ 0 w 6436"/>
              <a:gd name="T41" fmla="*/ 0 h 5116"/>
              <a:gd name="T42" fmla="*/ 0 w 6436"/>
              <a:gd name="T43" fmla="*/ 0 h 5116"/>
              <a:gd name="T44" fmla="*/ 0 w 6436"/>
              <a:gd name="T45" fmla="*/ 0 h 5116"/>
              <a:gd name="T46" fmla="*/ 0 w 6436"/>
              <a:gd name="T47" fmla="*/ 0 h 5116"/>
              <a:gd name="T48" fmla="*/ 0 w 6436"/>
              <a:gd name="T49" fmla="*/ 0 h 5116"/>
              <a:gd name="T50" fmla="*/ 0 w 6436"/>
              <a:gd name="T51" fmla="*/ 0 h 5116"/>
              <a:gd name="T52" fmla="*/ 0 w 6436"/>
              <a:gd name="T53" fmla="*/ 0 h 5116"/>
              <a:gd name="T54" fmla="*/ 0 w 6436"/>
              <a:gd name="T55" fmla="*/ 0 h 5116"/>
              <a:gd name="T56" fmla="*/ 0 w 6436"/>
              <a:gd name="T57" fmla="*/ 0 h 5116"/>
              <a:gd name="T58" fmla="*/ 0 w 6436"/>
              <a:gd name="T59" fmla="*/ 0 h 5116"/>
              <a:gd name="T60" fmla="*/ 0 w 6436"/>
              <a:gd name="T61" fmla="*/ 0 h 5116"/>
              <a:gd name="T62" fmla="*/ 0 w 6436"/>
              <a:gd name="T63" fmla="*/ 0 h 5116"/>
              <a:gd name="T64" fmla="*/ 0 w 6436"/>
              <a:gd name="T65" fmla="*/ 0 h 5116"/>
              <a:gd name="T66" fmla="*/ 0 w 6436"/>
              <a:gd name="T67" fmla="*/ 0 h 5116"/>
              <a:gd name="T68" fmla="*/ 0 w 6436"/>
              <a:gd name="T69" fmla="*/ 0 h 5116"/>
              <a:gd name="T70" fmla="*/ 0 w 6436"/>
              <a:gd name="T71" fmla="*/ 0 h 5116"/>
              <a:gd name="T72" fmla="*/ 0 w 6436"/>
              <a:gd name="T73" fmla="*/ 0 h 5116"/>
              <a:gd name="T74" fmla="*/ 0 w 6436"/>
              <a:gd name="T75" fmla="*/ 0 h 5116"/>
              <a:gd name="T76" fmla="*/ 0 w 6436"/>
              <a:gd name="T77" fmla="*/ 0 h 5116"/>
              <a:gd name="T78" fmla="*/ 0 w 6436"/>
              <a:gd name="T79" fmla="*/ 0 h 5116"/>
              <a:gd name="T80" fmla="*/ 0 w 6436"/>
              <a:gd name="T81" fmla="*/ 0 h 5116"/>
              <a:gd name="T82" fmla="*/ 0 w 6436"/>
              <a:gd name="T83" fmla="*/ 0 h 5116"/>
              <a:gd name="T84" fmla="*/ 0 w 6436"/>
              <a:gd name="T85" fmla="*/ 0 h 5116"/>
              <a:gd name="T86" fmla="*/ 0 w 6436"/>
              <a:gd name="T87" fmla="*/ 0 h 5116"/>
              <a:gd name="T88" fmla="*/ 0 w 6436"/>
              <a:gd name="T89" fmla="*/ 0 h 5116"/>
              <a:gd name="T90" fmla="*/ 0 w 6436"/>
              <a:gd name="T91" fmla="*/ 0 h 5116"/>
              <a:gd name="T92" fmla="*/ 0 w 6436"/>
              <a:gd name="T93" fmla="*/ 0 h 5116"/>
              <a:gd name="T94" fmla="*/ 0 w 6436"/>
              <a:gd name="T95" fmla="*/ 0 h 5116"/>
              <a:gd name="T96" fmla="*/ 0 w 6436"/>
              <a:gd name="T97" fmla="*/ 0 h 5116"/>
              <a:gd name="T98" fmla="*/ 0 w 6436"/>
              <a:gd name="T99" fmla="*/ 0 h 511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36"/>
              <a:gd name="T151" fmla="*/ 0 h 5116"/>
              <a:gd name="T152" fmla="*/ 6436 w 6436"/>
              <a:gd name="T153" fmla="*/ 5116 h 511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36" h="5116">
                <a:moveTo>
                  <a:pt x="0" y="2565"/>
                </a:moveTo>
                <a:lnTo>
                  <a:pt x="75" y="2400"/>
                </a:lnTo>
                <a:lnTo>
                  <a:pt x="135" y="2235"/>
                </a:lnTo>
                <a:lnTo>
                  <a:pt x="195" y="2070"/>
                </a:lnTo>
                <a:lnTo>
                  <a:pt x="270" y="1920"/>
                </a:lnTo>
                <a:lnTo>
                  <a:pt x="330" y="1755"/>
                </a:lnTo>
                <a:lnTo>
                  <a:pt x="390" y="1605"/>
                </a:lnTo>
                <a:lnTo>
                  <a:pt x="465" y="1455"/>
                </a:lnTo>
                <a:lnTo>
                  <a:pt x="525" y="1320"/>
                </a:lnTo>
                <a:lnTo>
                  <a:pt x="585" y="1170"/>
                </a:lnTo>
                <a:lnTo>
                  <a:pt x="660" y="1035"/>
                </a:lnTo>
                <a:lnTo>
                  <a:pt x="720" y="915"/>
                </a:lnTo>
                <a:lnTo>
                  <a:pt x="780" y="795"/>
                </a:lnTo>
                <a:lnTo>
                  <a:pt x="855" y="675"/>
                </a:lnTo>
                <a:lnTo>
                  <a:pt x="915" y="570"/>
                </a:lnTo>
                <a:lnTo>
                  <a:pt x="975" y="480"/>
                </a:lnTo>
                <a:lnTo>
                  <a:pt x="1050" y="390"/>
                </a:lnTo>
                <a:lnTo>
                  <a:pt x="1110" y="300"/>
                </a:lnTo>
                <a:lnTo>
                  <a:pt x="1170" y="225"/>
                </a:lnTo>
                <a:lnTo>
                  <a:pt x="1245" y="165"/>
                </a:lnTo>
                <a:lnTo>
                  <a:pt x="1305" y="120"/>
                </a:lnTo>
                <a:lnTo>
                  <a:pt x="1365" y="75"/>
                </a:lnTo>
                <a:lnTo>
                  <a:pt x="1440" y="45"/>
                </a:lnTo>
                <a:lnTo>
                  <a:pt x="1500" y="15"/>
                </a:lnTo>
                <a:lnTo>
                  <a:pt x="1560" y="0"/>
                </a:lnTo>
                <a:lnTo>
                  <a:pt x="1635" y="0"/>
                </a:lnTo>
                <a:lnTo>
                  <a:pt x="1695" y="15"/>
                </a:lnTo>
                <a:lnTo>
                  <a:pt x="1755" y="30"/>
                </a:lnTo>
                <a:lnTo>
                  <a:pt x="1830" y="60"/>
                </a:lnTo>
                <a:lnTo>
                  <a:pt x="1890" y="90"/>
                </a:lnTo>
                <a:lnTo>
                  <a:pt x="1950" y="135"/>
                </a:lnTo>
                <a:lnTo>
                  <a:pt x="2025" y="195"/>
                </a:lnTo>
                <a:lnTo>
                  <a:pt x="2085" y="270"/>
                </a:lnTo>
                <a:lnTo>
                  <a:pt x="2145" y="345"/>
                </a:lnTo>
                <a:lnTo>
                  <a:pt x="2220" y="435"/>
                </a:lnTo>
                <a:lnTo>
                  <a:pt x="2280" y="525"/>
                </a:lnTo>
                <a:lnTo>
                  <a:pt x="2340" y="630"/>
                </a:lnTo>
                <a:lnTo>
                  <a:pt x="2415" y="735"/>
                </a:lnTo>
                <a:lnTo>
                  <a:pt x="2475" y="855"/>
                </a:lnTo>
                <a:lnTo>
                  <a:pt x="2535" y="975"/>
                </a:lnTo>
                <a:lnTo>
                  <a:pt x="2610" y="1110"/>
                </a:lnTo>
                <a:lnTo>
                  <a:pt x="2670" y="1245"/>
                </a:lnTo>
                <a:lnTo>
                  <a:pt x="2730" y="1380"/>
                </a:lnTo>
                <a:lnTo>
                  <a:pt x="2805" y="1530"/>
                </a:lnTo>
                <a:lnTo>
                  <a:pt x="2865" y="1680"/>
                </a:lnTo>
                <a:lnTo>
                  <a:pt x="2925" y="1830"/>
                </a:lnTo>
                <a:lnTo>
                  <a:pt x="3000" y="1995"/>
                </a:lnTo>
                <a:lnTo>
                  <a:pt x="3061" y="2160"/>
                </a:lnTo>
                <a:lnTo>
                  <a:pt x="3121" y="2310"/>
                </a:lnTo>
                <a:lnTo>
                  <a:pt x="3196" y="2475"/>
                </a:lnTo>
                <a:lnTo>
                  <a:pt x="3256" y="2640"/>
                </a:lnTo>
                <a:lnTo>
                  <a:pt x="3316" y="2806"/>
                </a:lnTo>
                <a:lnTo>
                  <a:pt x="3376" y="2956"/>
                </a:lnTo>
                <a:lnTo>
                  <a:pt x="3451" y="3121"/>
                </a:lnTo>
                <a:lnTo>
                  <a:pt x="3511" y="3286"/>
                </a:lnTo>
                <a:lnTo>
                  <a:pt x="3571" y="3436"/>
                </a:lnTo>
                <a:lnTo>
                  <a:pt x="3646" y="3586"/>
                </a:lnTo>
                <a:lnTo>
                  <a:pt x="3706" y="3736"/>
                </a:lnTo>
                <a:lnTo>
                  <a:pt x="3766" y="3871"/>
                </a:lnTo>
                <a:lnTo>
                  <a:pt x="3841" y="4006"/>
                </a:lnTo>
                <a:lnTo>
                  <a:pt x="3901" y="4141"/>
                </a:lnTo>
                <a:lnTo>
                  <a:pt x="3961" y="4261"/>
                </a:lnTo>
                <a:lnTo>
                  <a:pt x="4036" y="4381"/>
                </a:lnTo>
                <a:lnTo>
                  <a:pt x="4096" y="4486"/>
                </a:lnTo>
                <a:lnTo>
                  <a:pt x="4156" y="4591"/>
                </a:lnTo>
                <a:lnTo>
                  <a:pt x="4231" y="4681"/>
                </a:lnTo>
                <a:lnTo>
                  <a:pt x="4291" y="4771"/>
                </a:lnTo>
                <a:lnTo>
                  <a:pt x="4351" y="4846"/>
                </a:lnTo>
                <a:lnTo>
                  <a:pt x="4426" y="4921"/>
                </a:lnTo>
                <a:lnTo>
                  <a:pt x="4486" y="4981"/>
                </a:lnTo>
                <a:lnTo>
                  <a:pt x="4546" y="5026"/>
                </a:lnTo>
                <a:lnTo>
                  <a:pt x="4621" y="5056"/>
                </a:lnTo>
                <a:lnTo>
                  <a:pt x="4681" y="5086"/>
                </a:lnTo>
                <a:lnTo>
                  <a:pt x="4741" y="5101"/>
                </a:lnTo>
                <a:lnTo>
                  <a:pt x="4816" y="5116"/>
                </a:lnTo>
                <a:lnTo>
                  <a:pt x="4876" y="5116"/>
                </a:lnTo>
                <a:lnTo>
                  <a:pt x="4936" y="5101"/>
                </a:lnTo>
                <a:lnTo>
                  <a:pt x="5011" y="5071"/>
                </a:lnTo>
                <a:lnTo>
                  <a:pt x="5071" y="5041"/>
                </a:lnTo>
                <a:lnTo>
                  <a:pt x="5131" y="4996"/>
                </a:lnTo>
                <a:lnTo>
                  <a:pt x="5206" y="4951"/>
                </a:lnTo>
                <a:lnTo>
                  <a:pt x="5266" y="4891"/>
                </a:lnTo>
                <a:lnTo>
                  <a:pt x="5326" y="4816"/>
                </a:lnTo>
                <a:lnTo>
                  <a:pt x="5401" y="4726"/>
                </a:lnTo>
                <a:lnTo>
                  <a:pt x="5461" y="4636"/>
                </a:lnTo>
                <a:lnTo>
                  <a:pt x="5521" y="4546"/>
                </a:lnTo>
                <a:lnTo>
                  <a:pt x="5596" y="4441"/>
                </a:lnTo>
                <a:lnTo>
                  <a:pt x="5656" y="4321"/>
                </a:lnTo>
                <a:lnTo>
                  <a:pt x="5716" y="4201"/>
                </a:lnTo>
                <a:lnTo>
                  <a:pt x="5791" y="4081"/>
                </a:lnTo>
                <a:lnTo>
                  <a:pt x="5851" y="3946"/>
                </a:lnTo>
                <a:lnTo>
                  <a:pt x="5911" y="3796"/>
                </a:lnTo>
                <a:lnTo>
                  <a:pt x="5986" y="3661"/>
                </a:lnTo>
                <a:lnTo>
                  <a:pt x="6046" y="3511"/>
                </a:lnTo>
                <a:lnTo>
                  <a:pt x="6106" y="3361"/>
                </a:lnTo>
                <a:lnTo>
                  <a:pt x="6181" y="3196"/>
                </a:lnTo>
                <a:lnTo>
                  <a:pt x="6241" y="3046"/>
                </a:lnTo>
                <a:lnTo>
                  <a:pt x="6301" y="2881"/>
                </a:lnTo>
                <a:lnTo>
                  <a:pt x="6376" y="2716"/>
                </a:lnTo>
                <a:lnTo>
                  <a:pt x="6436" y="2565"/>
                </a:lnTo>
              </a:path>
            </a:pathLst>
          </a:custGeom>
          <a:solidFill>
            <a:srgbClr val="FFFF00">
              <a:alpha val="50195"/>
            </a:srgbClr>
          </a:solidFill>
          <a:ln w="28575">
            <a:solidFill>
              <a:schemeClr val="tx1"/>
            </a:solidFill>
            <a:prstDash val="solid"/>
            <a:round/>
            <a:headEnd/>
            <a:tailEnd/>
          </a:ln>
        </p:spPr>
        <p:txBody>
          <a:bodyPr/>
          <a:lstStyle/>
          <a:p>
            <a:endParaRPr lang="zh-CN" altLang="en-US"/>
          </a:p>
        </p:txBody>
      </p:sp>
      <p:sp>
        <p:nvSpPr>
          <p:cNvPr id="38" name="Freeform 25"/>
          <p:cNvSpPr>
            <a:spLocks/>
          </p:cNvSpPr>
          <p:nvPr/>
        </p:nvSpPr>
        <p:spPr bwMode="auto">
          <a:xfrm flipV="1">
            <a:off x="2283894" y="2807793"/>
            <a:ext cx="2438400" cy="609600"/>
          </a:xfrm>
          <a:custGeom>
            <a:avLst/>
            <a:gdLst>
              <a:gd name="T0" fmla="*/ 0 w 6436"/>
              <a:gd name="T1" fmla="*/ 0 h 5116"/>
              <a:gd name="T2" fmla="*/ 0 w 6436"/>
              <a:gd name="T3" fmla="*/ 0 h 5116"/>
              <a:gd name="T4" fmla="*/ 0 w 6436"/>
              <a:gd name="T5" fmla="*/ 0 h 5116"/>
              <a:gd name="T6" fmla="*/ 0 w 6436"/>
              <a:gd name="T7" fmla="*/ 0 h 5116"/>
              <a:gd name="T8" fmla="*/ 0 w 6436"/>
              <a:gd name="T9" fmla="*/ 0 h 5116"/>
              <a:gd name="T10" fmla="*/ 0 w 6436"/>
              <a:gd name="T11" fmla="*/ 0 h 5116"/>
              <a:gd name="T12" fmla="*/ 0 w 6436"/>
              <a:gd name="T13" fmla="*/ 0 h 5116"/>
              <a:gd name="T14" fmla="*/ 0 w 6436"/>
              <a:gd name="T15" fmla="*/ 0 h 5116"/>
              <a:gd name="T16" fmla="*/ 0 w 6436"/>
              <a:gd name="T17" fmla="*/ 0 h 5116"/>
              <a:gd name="T18" fmla="*/ 0 w 6436"/>
              <a:gd name="T19" fmla="*/ 0 h 5116"/>
              <a:gd name="T20" fmla="*/ 0 w 6436"/>
              <a:gd name="T21" fmla="*/ 0 h 5116"/>
              <a:gd name="T22" fmla="*/ 0 w 6436"/>
              <a:gd name="T23" fmla="*/ 0 h 5116"/>
              <a:gd name="T24" fmla="*/ 0 w 6436"/>
              <a:gd name="T25" fmla="*/ 0 h 5116"/>
              <a:gd name="T26" fmla="*/ 0 w 6436"/>
              <a:gd name="T27" fmla="*/ 0 h 5116"/>
              <a:gd name="T28" fmla="*/ 0 w 6436"/>
              <a:gd name="T29" fmla="*/ 0 h 5116"/>
              <a:gd name="T30" fmla="*/ 0 w 6436"/>
              <a:gd name="T31" fmla="*/ 0 h 5116"/>
              <a:gd name="T32" fmla="*/ 0 w 6436"/>
              <a:gd name="T33" fmla="*/ 0 h 5116"/>
              <a:gd name="T34" fmla="*/ 0 w 6436"/>
              <a:gd name="T35" fmla="*/ 0 h 5116"/>
              <a:gd name="T36" fmla="*/ 0 w 6436"/>
              <a:gd name="T37" fmla="*/ 0 h 5116"/>
              <a:gd name="T38" fmla="*/ 0 w 6436"/>
              <a:gd name="T39" fmla="*/ 0 h 5116"/>
              <a:gd name="T40" fmla="*/ 0 w 6436"/>
              <a:gd name="T41" fmla="*/ 0 h 5116"/>
              <a:gd name="T42" fmla="*/ 0 w 6436"/>
              <a:gd name="T43" fmla="*/ 0 h 5116"/>
              <a:gd name="T44" fmla="*/ 0 w 6436"/>
              <a:gd name="T45" fmla="*/ 0 h 5116"/>
              <a:gd name="T46" fmla="*/ 0 w 6436"/>
              <a:gd name="T47" fmla="*/ 0 h 5116"/>
              <a:gd name="T48" fmla="*/ 0 w 6436"/>
              <a:gd name="T49" fmla="*/ 0 h 5116"/>
              <a:gd name="T50" fmla="*/ 0 w 6436"/>
              <a:gd name="T51" fmla="*/ 0 h 5116"/>
              <a:gd name="T52" fmla="*/ 0 w 6436"/>
              <a:gd name="T53" fmla="*/ 0 h 5116"/>
              <a:gd name="T54" fmla="*/ 0 w 6436"/>
              <a:gd name="T55" fmla="*/ 0 h 5116"/>
              <a:gd name="T56" fmla="*/ 0 w 6436"/>
              <a:gd name="T57" fmla="*/ 0 h 5116"/>
              <a:gd name="T58" fmla="*/ 0 w 6436"/>
              <a:gd name="T59" fmla="*/ 0 h 5116"/>
              <a:gd name="T60" fmla="*/ 0 w 6436"/>
              <a:gd name="T61" fmla="*/ 0 h 5116"/>
              <a:gd name="T62" fmla="*/ 0 w 6436"/>
              <a:gd name="T63" fmla="*/ 0 h 5116"/>
              <a:gd name="T64" fmla="*/ 0 w 6436"/>
              <a:gd name="T65" fmla="*/ 0 h 5116"/>
              <a:gd name="T66" fmla="*/ 0 w 6436"/>
              <a:gd name="T67" fmla="*/ 0 h 5116"/>
              <a:gd name="T68" fmla="*/ 0 w 6436"/>
              <a:gd name="T69" fmla="*/ 0 h 5116"/>
              <a:gd name="T70" fmla="*/ 0 w 6436"/>
              <a:gd name="T71" fmla="*/ 0 h 5116"/>
              <a:gd name="T72" fmla="*/ 0 w 6436"/>
              <a:gd name="T73" fmla="*/ 0 h 5116"/>
              <a:gd name="T74" fmla="*/ 0 w 6436"/>
              <a:gd name="T75" fmla="*/ 0 h 5116"/>
              <a:gd name="T76" fmla="*/ 0 w 6436"/>
              <a:gd name="T77" fmla="*/ 0 h 5116"/>
              <a:gd name="T78" fmla="*/ 0 w 6436"/>
              <a:gd name="T79" fmla="*/ 0 h 5116"/>
              <a:gd name="T80" fmla="*/ 0 w 6436"/>
              <a:gd name="T81" fmla="*/ 0 h 5116"/>
              <a:gd name="T82" fmla="*/ 0 w 6436"/>
              <a:gd name="T83" fmla="*/ 0 h 5116"/>
              <a:gd name="T84" fmla="*/ 0 w 6436"/>
              <a:gd name="T85" fmla="*/ 0 h 5116"/>
              <a:gd name="T86" fmla="*/ 0 w 6436"/>
              <a:gd name="T87" fmla="*/ 0 h 5116"/>
              <a:gd name="T88" fmla="*/ 0 w 6436"/>
              <a:gd name="T89" fmla="*/ 0 h 5116"/>
              <a:gd name="T90" fmla="*/ 0 w 6436"/>
              <a:gd name="T91" fmla="*/ 0 h 5116"/>
              <a:gd name="T92" fmla="*/ 0 w 6436"/>
              <a:gd name="T93" fmla="*/ 0 h 5116"/>
              <a:gd name="T94" fmla="*/ 0 w 6436"/>
              <a:gd name="T95" fmla="*/ 0 h 5116"/>
              <a:gd name="T96" fmla="*/ 0 w 6436"/>
              <a:gd name="T97" fmla="*/ 0 h 5116"/>
              <a:gd name="T98" fmla="*/ 0 w 6436"/>
              <a:gd name="T99" fmla="*/ 0 h 511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36"/>
              <a:gd name="T151" fmla="*/ 0 h 5116"/>
              <a:gd name="T152" fmla="*/ 6436 w 6436"/>
              <a:gd name="T153" fmla="*/ 5116 h 511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36" h="5116">
                <a:moveTo>
                  <a:pt x="0" y="2565"/>
                </a:moveTo>
                <a:lnTo>
                  <a:pt x="75" y="2400"/>
                </a:lnTo>
                <a:lnTo>
                  <a:pt x="135" y="2235"/>
                </a:lnTo>
                <a:lnTo>
                  <a:pt x="195" y="2070"/>
                </a:lnTo>
                <a:lnTo>
                  <a:pt x="270" y="1920"/>
                </a:lnTo>
                <a:lnTo>
                  <a:pt x="330" y="1755"/>
                </a:lnTo>
                <a:lnTo>
                  <a:pt x="390" y="1605"/>
                </a:lnTo>
                <a:lnTo>
                  <a:pt x="465" y="1455"/>
                </a:lnTo>
                <a:lnTo>
                  <a:pt x="525" y="1320"/>
                </a:lnTo>
                <a:lnTo>
                  <a:pt x="585" y="1170"/>
                </a:lnTo>
                <a:lnTo>
                  <a:pt x="660" y="1035"/>
                </a:lnTo>
                <a:lnTo>
                  <a:pt x="720" y="915"/>
                </a:lnTo>
                <a:lnTo>
                  <a:pt x="780" y="795"/>
                </a:lnTo>
                <a:lnTo>
                  <a:pt x="855" y="675"/>
                </a:lnTo>
                <a:lnTo>
                  <a:pt x="915" y="570"/>
                </a:lnTo>
                <a:lnTo>
                  <a:pt x="975" y="480"/>
                </a:lnTo>
                <a:lnTo>
                  <a:pt x="1050" y="390"/>
                </a:lnTo>
                <a:lnTo>
                  <a:pt x="1110" y="300"/>
                </a:lnTo>
                <a:lnTo>
                  <a:pt x="1170" y="225"/>
                </a:lnTo>
                <a:lnTo>
                  <a:pt x="1245" y="165"/>
                </a:lnTo>
                <a:lnTo>
                  <a:pt x="1305" y="120"/>
                </a:lnTo>
                <a:lnTo>
                  <a:pt x="1365" y="75"/>
                </a:lnTo>
                <a:lnTo>
                  <a:pt x="1440" y="45"/>
                </a:lnTo>
                <a:lnTo>
                  <a:pt x="1500" y="15"/>
                </a:lnTo>
                <a:lnTo>
                  <a:pt x="1560" y="0"/>
                </a:lnTo>
                <a:lnTo>
                  <a:pt x="1635" y="0"/>
                </a:lnTo>
                <a:lnTo>
                  <a:pt x="1695" y="15"/>
                </a:lnTo>
                <a:lnTo>
                  <a:pt x="1755" y="30"/>
                </a:lnTo>
                <a:lnTo>
                  <a:pt x="1830" y="60"/>
                </a:lnTo>
                <a:lnTo>
                  <a:pt x="1890" y="90"/>
                </a:lnTo>
                <a:lnTo>
                  <a:pt x="1950" y="135"/>
                </a:lnTo>
                <a:lnTo>
                  <a:pt x="2025" y="195"/>
                </a:lnTo>
                <a:lnTo>
                  <a:pt x="2085" y="270"/>
                </a:lnTo>
                <a:lnTo>
                  <a:pt x="2145" y="345"/>
                </a:lnTo>
                <a:lnTo>
                  <a:pt x="2220" y="435"/>
                </a:lnTo>
                <a:lnTo>
                  <a:pt x="2280" y="525"/>
                </a:lnTo>
                <a:lnTo>
                  <a:pt x="2340" y="630"/>
                </a:lnTo>
                <a:lnTo>
                  <a:pt x="2415" y="735"/>
                </a:lnTo>
                <a:lnTo>
                  <a:pt x="2475" y="855"/>
                </a:lnTo>
                <a:lnTo>
                  <a:pt x="2535" y="975"/>
                </a:lnTo>
                <a:lnTo>
                  <a:pt x="2610" y="1110"/>
                </a:lnTo>
                <a:lnTo>
                  <a:pt x="2670" y="1245"/>
                </a:lnTo>
                <a:lnTo>
                  <a:pt x="2730" y="1380"/>
                </a:lnTo>
                <a:lnTo>
                  <a:pt x="2805" y="1530"/>
                </a:lnTo>
                <a:lnTo>
                  <a:pt x="2865" y="1680"/>
                </a:lnTo>
                <a:lnTo>
                  <a:pt x="2925" y="1830"/>
                </a:lnTo>
                <a:lnTo>
                  <a:pt x="3000" y="1995"/>
                </a:lnTo>
                <a:lnTo>
                  <a:pt x="3061" y="2160"/>
                </a:lnTo>
                <a:lnTo>
                  <a:pt x="3121" y="2310"/>
                </a:lnTo>
                <a:lnTo>
                  <a:pt x="3196" y="2475"/>
                </a:lnTo>
                <a:lnTo>
                  <a:pt x="3256" y="2640"/>
                </a:lnTo>
                <a:lnTo>
                  <a:pt x="3316" y="2806"/>
                </a:lnTo>
                <a:lnTo>
                  <a:pt x="3376" y="2956"/>
                </a:lnTo>
                <a:lnTo>
                  <a:pt x="3451" y="3121"/>
                </a:lnTo>
                <a:lnTo>
                  <a:pt x="3511" y="3286"/>
                </a:lnTo>
                <a:lnTo>
                  <a:pt x="3571" y="3436"/>
                </a:lnTo>
                <a:lnTo>
                  <a:pt x="3646" y="3586"/>
                </a:lnTo>
                <a:lnTo>
                  <a:pt x="3706" y="3736"/>
                </a:lnTo>
                <a:lnTo>
                  <a:pt x="3766" y="3871"/>
                </a:lnTo>
                <a:lnTo>
                  <a:pt x="3841" y="4006"/>
                </a:lnTo>
                <a:lnTo>
                  <a:pt x="3901" y="4141"/>
                </a:lnTo>
                <a:lnTo>
                  <a:pt x="3961" y="4261"/>
                </a:lnTo>
                <a:lnTo>
                  <a:pt x="4036" y="4381"/>
                </a:lnTo>
                <a:lnTo>
                  <a:pt x="4096" y="4486"/>
                </a:lnTo>
                <a:lnTo>
                  <a:pt x="4156" y="4591"/>
                </a:lnTo>
                <a:lnTo>
                  <a:pt x="4231" y="4681"/>
                </a:lnTo>
                <a:lnTo>
                  <a:pt x="4291" y="4771"/>
                </a:lnTo>
                <a:lnTo>
                  <a:pt x="4351" y="4846"/>
                </a:lnTo>
                <a:lnTo>
                  <a:pt x="4426" y="4921"/>
                </a:lnTo>
                <a:lnTo>
                  <a:pt x="4486" y="4981"/>
                </a:lnTo>
                <a:lnTo>
                  <a:pt x="4546" y="5026"/>
                </a:lnTo>
                <a:lnTo>
                  <a:pt x="4621" y="5056"/>
                </a:lnTo>
                <a:lnTo>
                  <a:pt x="4681" y="5086"/>
                </a:lnTo>
                <a:lnTo>
                  <a:pt x="4741" y="5101"/>
                </a:lnTo>
                <a:lnTo>
                  <a:pt x="4816" y="5116"/>
                </a:lnTo>
                <a:lnTo>
                  <a:pt x="4876" y="5116"/>
                </a:lnTo>
                <a:lnTo>
                  <a:pt x="4936" y="5101"/>
                </a:lnTo>
                <a:lnTo>
                  <a:pt x="5011" y="5071"/>
                </a:lnTo>
                <a:lnTo>
                  <a:pt x="5071" y="5041"/>
                </a:lnTo>
                <a:lnTo>
                  <a:pt x="5131" y="4996"/>
                </a:lnTo>
                <a:lnTo>
                  <a:pt x="5206" y="4951"/>
                </a:lnTo>
                <a:lnTo>
                  <a:pt x="5266" y="4891"/>
                </a:lnTo>
                <a:lnTo>
                  <a:pt x="5326" y="4816"/>
                </a:lnTo>
                <a:lnTo>
                  <a:pt x="5401" y="4726"/>
                </a:lnTo>
                <a:lnTo>
                  <a:pt x="5461" y="4636"/>
                </a:lnTo>
                <a:lnTo>
                  <a:pt x="5521" y="4546"/>
                </a:lnTo>
                <a:lnTo>
                  <a:pt x="5596" y="4441"/>
                </a:lnTo>
                <a:lnTo>
                  <a:pt x="5656" y="4321"/>
                </a:lnTo>
                <a:lnTo>
                  <a:pt x="5716" y="4201"/>
                </a:lnTo>
                <a:lnTo>
                  <a:pt x="5791" y="4081"/>
                </a:lnTo>
                <a:lnTo>
                  <a:pt x="5851" y="3946"/>
                </a:lnTo>
                <a:lnTo>
                  <a:pt x="5911" y="3796"/>
                </a:lnTo>
                <a:lnTo>
                  <a:pt x="5986" y="3661"/>
                </a:lnTo>
                <a:lnTo>
                  <a:pt x="6046" y="3511"/>
                </a:lnTo>
                <a:lnTo>
                  <a:pt x="6106" y="3361"/>
                </a:lnTo>
                <a:lnTo>
                  <a:pt x="6181" y="3196"/>
                </a:lnTo>
                <a:lnTo>
                  <a:pt x="6241" y="3046"/>
                </a:lnTo>
                <a:lnTo>
                  <a:pt x="6301" y="2881"/>
                </a:lnTo>
                <a:lnTo>
                  <a:pt x="6376" y="2716"/>
                </a:lnTo>
                <a:lnTo>
                  <a:pt x="6436" y="2565"/>
                </a:lnTo>
              </a:path>
            </a:pathLst>
          </a:custGeom>
          <a:solidFill>
            <a:srgbClr val="FFFF00">
              <a:alpha val="50195"/>
            </a:srgbClr>
          </a:solidFill>
          <a:ln w="28575">
            <a:solidFill>
              <a:schemeClr val="tx1"/>
            </a:solidFill>
            <a:prstDash val="solid"/>
            <a:round/>
            <a:headEnd/>
            <a:tailEnd/>
          </a:ln>
        </p:spPr>
        <p:txBody>
          <a:bodyPr/>
          <a:lstStyle/>
          <a:p>
            <a:endParaRPr lang="zh-CN" altLang="en-US"/>
          </a:p>
        </p:txBody>
      </p:sp>
      <p:pic>
        <p:nvPicPr>
          <p:cNvPr id="48" name="Picture 6" descr="E:\Pictures\physics46.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107100" y="75722"/>
            <a:ext cx="3308350" cy="237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Line 42"/>
          <p:cNvSpPr>
            <a:spLocks noChangeShapeType="1"/>
          </p:cNvSpPr>
          <p:nvPr/>
        </p:nvSpPr>
        <p:spPr bwMode="auto">
          <a:xfrm flipH="1">
            <a:off x="7389294" y="3507880"/>
            <a:ext cx="838200" cy="0"/>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Text Box 12"/>
          <p:cNvSpPr txBox="1">
            <a:spLocks noChangeArrowheads="1"/>
          </p:cNvSpPr>
          <p:nvPr/>
        </p:nvSpPr>
        <p:spPr bwMode="auto">
          <a:xfrm>
            <a:off x="2168897" y="3916356"/>
            <a:ext cx="3733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spcBef>
                <a:spcPct val="50000"/>
              </a:spcBef>
            </a:pPr>
            <a:r>
              <a:rPr lang="zh-CN" altLang="en-US" sz="2800" i="0" dirty="0">
                <a:solidFill>
                  <a:srgbClr val="009900"/>
                </a:solidFill>
              </a:rPr>
              <a:t>沿</a:t>
            </a:r>
            <a:r>
              <a:rPr lang="en-US" altLang="zh-CN" sz="2800" i="0" dirty="0">
                <a:solidFill>
                  <a:srgbClr val="009900"/>
                </a:solidFill>
              </a:rPr>
              <a:t>x </a:t>
            </a:r>
            <a:r>
              <a:rPr lang="zh-CN" altLang="en-US" sz="2800" i="0" dirty="0">
                <a:solidFill>
                  <a:srgbClr val="009900"/>
                </a:solidFill>
              </a:rPr>
              <a:t>轴正向传播的波</a:t>
            </a:r>
          </a:p>
        </p:txBody>
      </p:sp>
      <p:graphicFrame>
        <p:nvGraphicFramePr>
          <p:cNvPr id="51" name="对象 50"/>
          <p:cNvGraphicFramePr>
            <a:graphicFrameLocks noChangeAspect="1"/>
          </p:cNvGraphicFramePr>
          <p:nvPr>
            <p:extLst>
              <p:ext uri="{D42A27DB-BD31-4B8C-83A1-F6EECF244321}">
                <p14:modId xmlns:p14="http://schemas.microsoft.com/office/powerpoint/2010/main" val="508302471"/>
              </p:ext>
            </p:extLst>
          </p:nvPr>
        </p:nvGraphicFramePr>
        <p:xfrm>
          <a:off x="6093614" y="3707757"/>
          <a:ext cx="3810280" cy="1082207"/>
        </p:xfrm>
        <a:graphic>
          <a:graphicData uri="http://schemas.openxmlformats.org/presentationml/2006/ole">
            <mc:AlternateContent xmlns:mc="http://schemas.openxmlformats.org/markup-compatibility/2006">
              <mc:Choice xmlns:v="urn:schemas-microsoft-com:vml" Requires="v">
                <p:oleObj spid="_x0000_s205639" name="公式" r:id="rId4" imgW="1473120" imgH="431640" progId="Equation.3">
                  <p:embed/>
                </p:oleObj>
              </mc:Choice>
              <mc:Fallback>
                <p:oleObj name="公式" r:id="rId4" imgW="1473120" imgH="431640" progId="Equation.3">
                  <p:embed/>
                  <p:pic>
                    <p:nvPicPr>
                      <p:cNvPr id="0" name=""/>
                      <p:cNvPicPr>
                        <a:picLocks noChangeAspect="1" noChangeArrowheads="1"/>
                      </p:cNvPicPr>
                      <p:nvPr/>
                    </p:nvPicPr>
                    <p:blipFill>
                      <a:blip r:embed="rId5"/>
                      <a:srcRect/>
                      <a:stretch>
                        <a:fillRect/>
                      </a:stretch>
                    </p:blipFill>
                    <p:spPr bwMode="auto">
                      <a:xfrm>
                        <a:off x="6093614" y="3707757"/>
                        <a:ext cx="3810280" cy="1082207"/>
                      </a:xfrm>
                      <a:prstGeom prst="rect">
                        <a:avLst/>
                      </a:prstGeom>
                      <a:noFill/>
                      <a:ln>
                        <a:noFill/>
                      </a:ln>
                      <a:effectLst/>
                      <a:extLst/>
                    </p:spPr>
                  </p:pic>
                </p:oleObj>
              </mc:Fallback>
            </mc:AlternateContent>
          </a:graphicData>
        </a:graphic>
      </p:graphicFrame>
      <p:sp>
        <p:nvSpPr>
          <p:cNvPr id="52" name="Text Box 13"/>
          <p:cNvSpPr txBox="1">
            <a:spLocks noChangeArrowheads="1"/>
          </p:cNvSpPr>
          <p:nvPr/>
        </p:nvSpPr>
        <p:spPr bwMode="auto">
          <a:xfrm>
            <a:off x="2007581" y="4923625"/>
            <a:ext cx="3771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spcBef>
                <a:spcPct val="50000"/>
              </a:spcBef>
            </a:pPr>
            <a:r>
              <a:rPr lang="zh-CN" altLang="en-US" sz="2800" i="0" dirty="0">
                <a:solidFill>
                  <a:srgbClr val="6600CC"/>
                </a:solidFill>
              </a:rPr>
              <a:t>沿</a:t>
            </a:r>
            <a:r>
              <a:rPr lang="en-US" altLang="zh-CN" sz="2800" i="0" dirty="0">
                <a:solidFill>
                  <a:srgbClr val="6600CC"/>
                </a:solidFill>
              </a:rPr>
              <a:t>x </a:t>
            </a:r>
            <a:r>
              <a:rPr lang="zh-CN" altLang="en-US" sz="2800" i="0" dirty="0">
                <a:solidFill>
                  <a:srgbClr val="6600CC"/>
                </a:solidFill>
              </a:rPr>
              <a:t>轴负向传播的波</a:t>
            </a:r>
          </a:p>
        </p:txBody>
      </p:sp>
      <p:graphicFrame>
        <p:nvGraphicFramePr>
          <p:cNvPr id="53" name="对象 52"/>
          <p:cNvGraphicFramePr>
            <a:graphicFrameLocks noChangeAspect="1"/>
          </p:cNvGraphicFramePr>
          <p:nvPr>
            <p:extLst>
              <p:ext uri="{D42A27DB-BD31-4B8C-83A1-F6EECF244321}">
                <p14:modId xmlns:p14="http://schemas.microsoft.com/office/powerpoint/2010/main" val="165560355"/>
              </p:ext>
            </p:extLst>
          </p:nvPr>
        </p:nvGraphicFramePr>
        <p:xfrm>
          <a:off x="6195405" y="4670588"/>
          <a:ext cx="3403688" cy="1019325"/>
        </p:xfrm>
        <a:graphic>
          <a:graphicData uri="http://schemas.openxmlformats.org/presentationml/2006/ole">
            <mc:AlternateContent xmlns:mc="http://schemas.openxmlformats.org/markup-compatibility/2006">
              <mc:Choice xmlns:v="urn:schemas-microsoft-com:vml" Requires="v">
                <p:oleObj spid="_x0000_s205640" name="公式" r:id="rId6" imgW="1485720" imgH="431640" progId="Equation.3">
                  <p:embed/>
                </p:oleObj>
              </mc:Choice>
              <mc:Fallback>
                <p:oleObj name="公式" r:id="rId6" imgW="1485720" imgH="431640" progId="Equation.3">
                  <p:embed/>
                  <p:pic>
                    <p:nvPicPr>
                      <p:cNvPr id="0" name=""/>
                      <p:cNvPicPr>
                        <a:picLocks noChangeAspect="1" noChangeArrowheads="1"/>
                      </p:cNvPicPr>
                      <p:nvPr/>
                    </p:nvPicPr>
                    <p:blipFill>
                      <a:blip r:embed="rId7"/>
                      <a:srcRect/>
                      <a:stretch>
                        <a:fillRect/>
                      </a:stretch>
                    </p:blipFill>
                    <p:spPr bwMode="auto">
                      <a:xfrm>
                        <a:off x="6195405" y="4670588"/>
                        <a:ext cx="3403688" cy="1019325"/>
                      </a:xfrm>
                      <a:prstGeom prst="rect">
                        <a:avLst/>
                      </a:prstGeom>
                      <a:noFill/>
                      <a:ln>
                        <a:noFill/>
                      </a:ln>
                      <a:effectLst/>
                      <a:extLst/>
                    </p:spPr>
                  </p:pic>
                </p:oleObj>
              </mc:Fallback>
            </mc:AlternateContent>
          </a:graphicData>
        </a:graphic>
      </p:graphicFrame>
      <p:sp>
        <p:nvSpPr>
          <p:cNvPr id="54" name="Text Box 14"/>
          <p:cNvSpPr txBox="1">
            <a:spLocks noChangeArrowheads="1"/>
          </p:cNvSpPr>
          <p:nvPr/>
        </p:nvSpPr>
        <p:spPr bwMode="auto">
          <a:xfrm>
            <a:off x="2135561" y="5570292"/>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spcBef>
                <a:spcPct val="50000"/>
              </a:spcBef>
            </a:pPr>
            <a:r>
              <a:rPr lang="zh-CN" altLang="en-US" sz="2800" i="0" dirty="0">
                <a:solidFill>
                  <a:srgbClr val="C00000"/>
                </a:solidFill>
              </a:rPr>
              <a:t>合成波</a:t>
            </a:r>
          </a:p>
        </p:txBody>
      </p:sp>
      <p:graphicFrame>
        <p:nvGraphicFramePr>
          <p:cNvPr id="55" name="对象 54"/>
          <p:cNvGraphicFramePr>
            <a:graphicFrameLocks noChangeAspect="1"/>
          </p:cNvGraphicFramePr>
          <p:nvPr>
            <p:extLst>
              <p:ext uri="{D42A27DB-BD31-4B8C-83A1-F6EECF244321}">
                <p14:modId xmlns:p14="http://schemas.microsoft.com/office/powerpoint/2010/main" val="895995395"/>
              </p:ext>
            </p:extLst>
          </p:nvPr>
        </p:nvGraphicFramePr>
        <p:xfrm>
          <a:off x="3831409" y="5627618"/>
          <a:ext cx="4727995" cy="569207"/>
        </p:xfrm>
        <a:graphic>
          <a:graphicData uri="http://schemas.openxmlformats.org/presentationml/2006/ole">
            <mc:AlternateContent xmlns:mc="http://schemas.openxmlformats.org/markup-compatibility/2006">
              <mc:Choice xmlns:v="urn:schemas-microsoft-com:vml" Requires="v">
                <p:oleObj spid="_x0000_s205641" name="Equation" r:id="rId8" imgW="1647719" imgH="85839" progId="Equation.3">
                  <p:embed/>
                </p:oleObj>
              </mc:Choice>
              <mc:Fallback>
                <p:oleObj name="Equation" r:id="rId8" imgW="1647719" imgH="8583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31409" y="5627618"/>
                        <a:ext cx="4727995" cy="569207"/>
                      </a:xfrm>
                      <a:prstGeom prst="rect">
                        <a:avLst/>
                      </a:prstGeom>
                      <a:noFill/>
                      <a:ln>
                        <a:noFill/>
                      </a:ln>
                      <a:effectLst/>
                      <a:extLst/>
                    </p:spPr>
                  </p:pic>
                </p:oleObj>
              </mc:Fallback>
            </mc:AlternateContent>
          </a:graphicData>
        </a:graphic>
      </p:graphicFrame>
      <p:sp>
        <p:nvSpPr>
          <p:cNvPr id="56" name="Text Box 6"/>
          <p:cNvSpPr txBox="1">
            <a:spLocks noChangeArrowheads="1"/>
          </p:cNvSpPr>
          <p:nvPr/>
        </p:nvSpPr>
        <p:spPr bwMode="auto">
          <a:xfrm>
            <a:off x="8386764" y="5623163"/>
            <a:ext cx="22812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algn="ctr" eaLnBrk="1" hangingPunct="1"/>
            <a:r>
              <a:rPr lang="zh-CN" altLang="en-US" sz="2800" i="0" dirty="0">
                <a:solidFill>
                  <a:srgbClr val="FF00FF"/>
                </a:solidFill>
              </a:rPr>
              <a:t>驻波方程</a:t>
            </a:r>
          </a:p>
        </p:txBody>
      </p:sp>
      <p:sp>
        <p:nvSpPr>
          <p:cNvPr id="57" name="Text Box 46"/>
          <p:cNvSpPr txBox="1">
            <a:spLocks noChangeArrowheads="1"/>
          </p:cNvSpPr>
          <p:nvPr/>
        </p:nvSpPr>
        <p:spPr bwMode="auto">
          <a:xfrm>
            <a:off x="2045681" y="6196825"/>
            <a:ext cx="8299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i="0" dirty="0">
                <a:solidFill>
                  <a:srgbClr val="CC3300"/>
                </a:solidFill>
              </a:rPr>
              <a:t>各质点均做简谐振动，但振幅随位置做周期性变化  </a:t>
            </a:r>
            <a:endParaRPr lang="en-US" altLang="zh-CN" sz="2800" i="0" dirty="0">
              <a:solidFill>
                <a:srgbClr val="CC3300"/>
              </a:solidFill>
            </a:endParaRPr>
          </a:p>
        </p:txBody>
      </p:sp>
    </p:spTree>
    <p:extLst>
      <p:ext uri="{BB962C8B-B14F-4D97-AF65-F5344CB8AC3E}">
        <p14:creationId xmlns:p14="http://schemas.microsoft.com/office/powerpoint/2010/main" val="103500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additive="base">
                                        <p:cTn id="28" dur="500" fill="hold"/>
                                        <p:tgtEl>
                                          <p:spTgt spid="33"/>
                                        </p:tgtEl>
                                        <p:attrNameLst>
                                          <p:attrName>ppt_x</p:attrName>
                                        </p:attrNameLst>
                                      </p:cBhvr>
                                      <p:tavLst>
                                        <p:tav tm="0">
                                          <p:val>
                                            <p:strVal val="#ppt_x"/>
                                          </p:val>
                                        </p:tav>
                                        <p:tav tm="100000">
                                          <p:val>
                                            <p:strVal val="#ppt_x"/>
                                          </p:val>
                                        </p:tav>
                                      </p:tavLst>
                                    </p:anim>
                                    <p:anim calcmode="lin" valueType="num">
                                      <p:cBhvr additive="base">
                                        <p:cTn id="29"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additive="base">
                                        <p:cTn id="34" dur="500" fill="hold"/>
                                        <p:tgtEl>
                                          <p:spTgt spid="34"/>
                                        </p:tgtEl>
                                        <p:attrNameLst>
                                          <p:attrName>ppt_x</p:attrName>
                                        </p:attrNameLst>
                                      </p:cBhvr>
                                      <p:tavLst>
                                        <p:tav tm="0">
                                          <p:val>
                                            <p:strVal val="#ppt_x"/>
                                          </p:val>
                                        </p:tav>
                                        <p:tav tm="100000">
                                          <p:val>
                                            <p:strVal val="#ppt_x"/>
                                          </p:val>
                                        </p:tav>
                                      </p:tavLst>
                                    </p:anim>
                                    <p:anim calcmode="lin" valueType="num">
                                      <p:cBhvr additive="base">
                                        <p:cTn id="3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6" presetClass="entr" presetSubtype="0"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down)">
                                      <p:cBhvr>
                                        <p:cTn id="46" dur="580">
                                          <p:stCondLst>
                                            <p:cond delay="0"/>
                                          </p:stCondLst>
                                        </p:cTn>
                                        <p:tgtEl>
                                          <p:spTgt spid="32"/>
                                        </p:tgtEl>
                                      </p:cBhvr>
                                    </p:animEffect>
                                    <p:anim calcmode="lin" valueType="num">
                                      <p:cBhvr>
                                        <p:cTn id="47"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52" dur="26">
                                          <p:stCondLst>
                                            <p:cond delay="650"/>
                                          </p:stCondLst>
                                        </p:cTn>
                                        <p:tgtEl>
                                          <p:spTgt spid="32"/>
                                        </p:tgtEl>
                                      </p:cBhvr>
                                      <p:to x="100000" y="60000"/>
                                    </p:animScale>
                                    <p:animScale>
                                      <p:cBhvr>
                                        <p:cTn id="53" dur="166" decel="50000">
                                          <p:stCondLst>
                                            <p:cond delay="676"/>
                                          </p:stCondLst>
                                        </p:cTn>
                                        <p:tgtEl>
                                          <p:spTgt spid="32"/>
                                        </p:tgtEl>
                                      </p:cBhvr>
                                      <p:to x="100000" y="100000"/>
                                    </p:animScale>
                                    <p:animScale>
                                      <p:cBhvr>
                                        <p:cTn id="54" dur="26">
                                          <p:stCondLst>
                                            <p:cond delay="1312"/>
                                          </p:stCondLst>
                                        </p:cTn>
                                        <p:tgtEl>
                                          <p:spTgt spid="32"/>
                                        </p:tgtEl>
                                      </p:cBhvr>
                                      <p:to x="100000" y="80000"/>
                                    </p:animScale>
                                    <p:animScale>
                                      <p:cBhvr>
                                        <p:cTn id="55" dur="166" decel="50000">
                                          <p:stCondLst>
                                            <p:cond delay="1338"/>
                                          </p:stCondLst>
                                        </p:cTn>
                                        <p:tgtEl>
                                          <p:spTgt spid="32"/>
                                        </p:tgtEl>
                                      </p:cBhvr>
                                      <p:to x="100000" y="100000"/>
                                    </p:animScale>
                                    <p:animScale>
                                      <p:cBhvr>
                                        <p:cTn id="56" dur="26">
                                          <p:stCondLst>
                                            <p:cond delay="1642"/>
                                          </p:stCondLst>
                                        </p:cTn>
                                        <p:tgtEl>
                                          <p:spTgt spid="32"/>
                                        </p:tgtEl>
                                      </p:cBhvr>
                                      <p:to x="100000" y="90000"/>
                                    </p:animScale>
                                    <p:animScale>
                                      <p:cBhvr>
                                        <p:cTn id="57" dur="166" decel="50000">
                                          <p:stCondLst>
                                            <p:cond delay="1668"/>
                                          </p:stCondLst>
                                        </p:cTn>
                                        <p:tgtEl>
                                          <p:spTgt spid="32"/>
                                        </p:tgtEl>
                                      </p:cBhvr>
                                      <p:to x="100000" y="100000"/>
                                    </p:animScale>
                                    <p:animScale>
                                      <p:cBhvr>
                                        <p:cTn id="58" dur="26">
                                          <p:stCondLst>
                                            <p:cond delay="1808"/>
                                          </p:stCondLst>
                                        </p:cTn>
                                        <p:tgtEl>
                                          <p:spTgt spid="32"/>
                                        </p:tgtEl>
                                      </p:cBhvr>
                                      <p:to x="100000" y="95000"/>
                                    </p:animScale>
                                    <p:animScale>
                                      <p:cBhvr>
                                        <p:cTn id="59" dur="166" decel="50000">
                                          <p:stCondLst>
                                            <p:cond delay="1834"/>
                                          </p:stCondLst>
                                        </p:cTn>
                                        <p:tgtEl>
                                          <p:spTgt spid="32"/>
                                        </p:tgtEl>
                                      </p:cBhvr>
                                      <p:to x="100000" y="100000"/>
                                    </p:animScale>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 calcmode="lin" valueType="num">
                                      <p:cBhvr additive="base">
                                        <p:cTn id="64" dur="500" fill="hold"/>
                                        <p:tgtEl>
                                          <p:spTgt spid="36"/>
                                        </p:tgtEl>
                                        <p:attrNameLst>
                                          <p:attrName>ppt_x</p:attrName>
                                        </p:attrNameLst>
                                      </p:cBhvr>
                                      <p:tavLst>
                                        <p:tav tm="0">
                                          <p:val>
                                            <p:strVal val="#ppt_x"/>
                                          </p:val>
                                        </p:tav>
                                        <p:tav tm="100000">
                                          <p:val>
                                            <p:strVal val="#ppt_x"/>
                                          </p:val>
                                        </p:tav>
                                      </p:tavLst>
                                    </p:anim>
                                    <p:anim calcmode="lin" valueType="num">
                                      <p:cBhvr additive="base">
                                        <p:cTn id="65"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37"/>
                                        </p:tgtEl>
                                        <p:attrNameLst>
                                          <p:attrName>style.visibility</p:attrName>
                                        </p:attrNameLst>
                                      </p:cBhvr>
                                      <p:to>
                                        <p:strVal val="visible"/>
                                      </p:to>
                                    </p:set>
                                    <p:anim calcmode="lin" valueType="num">
                                      <p:cBhvr additive="base">
                                        <p:cTn id="70" dur="500" fill="hold"/>
                                        <p:tgtEl>
                                          <p:spTgt spid="37"/>
                                        </p:tgtEl>
                                        <p:attrNameLst>
                                          <p:attrName>ppt_x</p:attrName>
                                        </p:attrNameLst>
                                      </p:cBhvr>
                                      <p:tavLst>
                                        <p:tav tm="0">
                                          <p:val>
                                            <p:strVal val="#ppt_x"/>
                                          </p:val>
                                        </p:tav>
                                        <p:tav tm="100000">
                                          <p:val>
                                            <p:strVal val="#ppt_x"/>
                                          </p:val>
                                        </p:tav>
                                      </p:tavLst>
                                    </p:anim>
                                    <p:anim calcmode="lin" valueType="num">
                                      <p:cBhvr additive="base">
                                        <p:cTn id="71"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38"/>
                                        </p:tgtEl>
                                        <p:attrNameLst>
                                          <p:attrName>style.visibility</p:attrName>
                                        </p:attrNameLst>
                                      </p:cBhvr>
                                      <p:to>
                                        <p:strVal val="visible"/>
                                      </p:to>
                                    </p:set>
                                    <p:anim calcmode="lin" valueType="num">
                                      <p:cBhvr additive="base">
                                        <p:cTn id="76" dur="500" fill="hold"/>
                                        <p:tgtEl>
                                          <p:spTgt spid="38"/>
                                        </p:tgtEl>
                                        <p:attrNameLst>
                                          <p:attrName>ppt_x</p:attrName>
                                        </p:attrNameLst>
                                      </p:cBhvr>
                                      <p:tavLst>
                                        <p:tav tm="0">
                                          <p:val>
                                            <p:strVal val="#ppt_x"/>
                                          </p:val>
                                        </p:tav>
                                        <p:tav tm="100000">
                                          <p:val>
                                            <p:strVal val="#ppt_x"/>
                                          </p:val>
                                        </p:tav>
                                      </p:tavLst>
                                    </p:anim>
                                    <p:anim calcmode="lin" valueType="num">
                                      <p:cBhvr additive="base">
                                        <p:cTn id="77"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additive="base">
                                        <p:cTn id="82" dur="500" fill="hold"/>
                                        <p:tgtEl>
                                          <p:spTgt spid="48"/>
                                        </p:tgtEl>
                                        <p:attrNameLst>
                                          <p:attrName>ppt_x</p:attrName>
                                        </p:attrNameLst>
                                      </p:cBhvr>
                                      <p:tavLst>
                                        <p:tav tm="0">
                                          <p:val>
                                            <p:strVal val="#ppt_x"/>
                                          </p:val>
                                        </p:tav>
                                        <p:tav tm="100000">
                                          <p:val>
                                            <p:strVal val="#ppt_x"/>
                                          </p:val>
                                        </p:tav>
                                      </p:tavLst>
                                    </p:anim>
                                    <p:anim calcmode="lin" valueType="num">
                                      <p:cBhvr additive="base">
                                        <p:cTn id="83"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6" presetClass="entr" presetSubtype="0" fill="hold" grpId="0"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down)">
                                      <p:cBhvr>
                                        <p:cTn id="88" dur="580">
                                          <p:stCondLst>
                                            <p:cond delay="0"/>
                                          </p:stCondLst>
                                        </p:cTn>
                                        <p:tgtEl>
                                          <p:spTgt spid="49"/>
                                        </p:tgtEl>
                                      </p:cBhvr>
                                    </p:animEffect>
                                    <p:anim calcmode="lin" valueType="num">
                                      <p:cBhvr>
                                        <p:cTn id="89" dur="1822"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49"/>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49"/>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49"/>
                                        </p:tgtEl>
                                        <p:attrNameLst>
                                          <p:attrName>ppt_y</p:attrName>
                                        </p:attrNameLst>
                                      </p:cBhvr>
                                      <p:tavLst>
                                        <p:tav tm="0" fmla="#ppt_y-sin(pi*$)/81">
                                          <p:val>
                                            <p:fltVal val="0"/>
                                          </p:val>
                                        </p:tav>
                                        <p:tav tm="100000">
                                          <p:val>
                                            <p:fltVal val="1"/>
                                          </p:val>
                                        </p:tav>
                                      </p:tavLst>
                                    </p:anim>
                                    <p:animScale>
                                      <p:cBhvr>
                                        <p:cTn id="94" dur="26">
                                          <p:stCondLst>
                                            <p:cond delay="650"/>
                                          </p:stCondLst>
                                        </p:cTn>
                                        <p:tgtEl>
                                          <p:spTgt spid="49"/>
                                        </p:tgtEl>
                                      </p:cBhvr>
                                      <p:to x="100000" y="60000"/>
                                    </p:animScale>
                                    <p:animScale>
                                      <p:cBhvr>
                                        <p:cTn id="95" dur="166" decel="50000">
                                          <p:stCondLst>
                                            <p:cond delay="676"/>
                                          </p:stCondLst>
                                        </p:cTn>
                                        <p:tgtEl>
                                          <p:spTgt spid="49"/>
                                        </p:tgtEl>
                                      </p:cBhvr>
                                      <p:to x="100000" y="100000"/>
                                    </p:animScale>
                                    <p:animScale>
                                      <p:cBhvr>
                                        <p:cTn id="96" dur="26">
                                          <p:stCondLst>
                                            <p:cond delay="1312"/>
                                          </p:stCondLst>
                                        </p:cTn>
                                        <p:tgtEl>
                                          <p:spTgt spid="49"/>
                                        </p:tgtEl>
                                      </p:cBhvr>
                                      <p:to x="100000" y="80000"/>
                                    </p:animScale>
                                    <p:animScale>
                                      <p:cBhvr>
                                        <p:cTn id="97" dur="166" decel="50000">
                                          <p:stCondLst>
                                            <p:cond delay="1338"/>
                                          </p:stCondLst>
                                        </p:cTn>
                                        <p:tgtEl>
                                          <p:spTgt spid="49"/>
                                        </p:tgtEl>
                                      </p:cBhvr>
                                      <p:to x="100000" y="100000"/>
                                    </p:animScale>
                                    <p:animScale>
                                      <p:cBhvr>
                                        <p:cTn id="98" dur="26">
                                          <p:stCondLst>
                                            <p:cond delay="1642"/>
                                          </p:stCondLst>
                                        </p:cTn>
                                        <p:tgtEl>
                                          <p:spTgt spid="49"/>
                                        </p:tgtEl>
                                      </p:cBhvr>
                                      <p:to x="100000" y="90000"/>
                                    </p:animScale>
                                    <p:animScale>
                                      <p:cBhvr>
                                        <p:cTn id="99" dur="166" decel="50000">
                                          <p:stCondLst>
                                            <p:cond delay="1668"/>
                                          </p:stCondLst>
                                        </p:cTn>
                                        <p:tgtEl>
                                          <p:spTgt spid="49"/>
                                        </p:tgtEl>
                                      </p:cBhvr>
                                      <p:to x="100000" y="100000"/>
                                    </p:animScale>
                                    <p:animScale>
                                      <p:cBhvr>
                                        <p:cTn id="100" dur="26">
                                          <p:stCondLst>
                                            <p:cond delay="1808"/>
                                          </p:stCondLst>
                                        </p:cTn>
                                        <p:tgtEl>
                                          <p:spTgt spid="49"/>
                                        </p:tgtEl>
                                      </p:cBhvr>
                                      <p:to x="100000" y="95000"/>
                                    </p:animScale>
                                    <p:animScale>
                                      <p:cBhvr>
                                        <p:cTn id="101" dur="166" decel="50000">
                                          <p:stCondLst>
                                            <p:cond delay="1834"/>
                                          </p:stCondLst>
                                        </p:cTn>
                                        <p:tgtEl>
                                          <p:spTgt spid="49"/>
                                        </p:tgtEl>
                                      </p:cBhvr>
                                      <p:to x="100000" y="100000"/>
                                    </p:animScale>
                                  </p:childTnLst>
                                </p:cTn>
                              </p:par>
                            </p:childTnLst>
                          </p:cTn>
                        </p:par>
                      </p:childTnLst>
                    </p:cTn>
                  </p:par>
                  <p:par>
                    <p:cTn id="102" fill="hold">
                      <p:stCondLst>
                        <p:cond delay="indefinite"/>
                      </p:stCondLst>
                      <p:childTnLst>
                        <p:par>
                          <p:cTn id="103" fill="hold">
                            <p:stCondLst>
                              <p:cond delay="0"/>
                            </p:stCondLst>
                            <p:childTnLst>
                              <p:par>
                                <p:cTn id="104" presetID="31" presetClass="entr" presetSubtype="0" fill="hold" grpId="0" nodeType="clickEffect">
                                  <p:stCondLst>
                                    <p:cond delay="0"/>
                                  </p:stCondLst>
                                  <p:childTnLst>
                                    <p:set>
                                      <p:cBhvr>
                                        <p:cTn id="105" dur="1" fill="hold">
                                          <p:stCondLst>
                                            <p:cond delay="0"/>
                                          </p:stCondLst>
                                        </p:cTn>
                                        <p:tgtEl>
                                          <p:spTgt spid="50"/>
                                        </p:tgtEl>
                                        <p:attrNameLst>
                                          <p:attrName>style.visibility</p:attrName>
                                        </p:attrNameLst>
                                      </p:cBhvr>
                                      <p:to>
                                        <p:strVal val="visible"/>
                                      </p:to>
                                    </p:set>
                                    <p:anim calcmode="lin" valueType="num">
                                      <p:cBhvr>
                                        <p:cTn id="106" dur="1000" fill="hold"/>
                                        <p:tgtEl>
                                          <p:spTgt spid="50"/>
                                        </p:tgtEl>
                                        <p:attrNameLst>
                                          <p:attrName>ppt_w</p:attrName>
                                        </p:attrNameLst>
                                      </p:cBhvr>
                                      <p:tavLst>
                                        <p:tav tm="0">
                                          <p:val>
                                            <p:fltVal val="0"/>
                                          </p:val>
                                        </p:tav>
                                        <p:tav tm="100000">
                                          <p:val>
                                            <p:strVal val="#ppt_w"/>
                                          </p:val>
                                        </p:tav>
                                      </p:tavLst>
                                    </p:anim>
                                    <p:anim calcmode="lin" valueType="num">
                                      <p:cBhvr>
                                        <p:cTn id="107" dur="1000" fill="hold"/>
                                        <p:tgtEl>
                                          <p:spTgt spid="50"/>
                                        </p:tgtEl>
                                        <p:attrNameLst>
                                          <p:attrName>ppt_h</p:attrName>
                                        </p:attrNameLst>
                                      </p:cBhvr>
                                      <p:tavLst>
                                        <p:tav tm="0">
                                          <p:val>
                                            <p:fltVal val="0"/>
                                          </p:val>
                                        </p:tav>
                                        <p:tav tm="100000">
                                          <p:val>
                                            <p:strVal val="#ppt_h"/>
                                          </p:val>
                                        </p:tav>
                                      </p:tavLst>
                                    </p:anim>
                                    <p:anim calcmode="lin" valueType="num">
                                      <p:cBhvr>
                                        <p:cTn id="108" dur="1000" fill="hold"/>
                                        <p:tgtEl>
                                          <p:spTgt spid="50"/>
                                        </p:tgtEl>
                                        <p:attrNameLst>
                                          <p:attrName>style.rotation</p:attrName>
                                        </p:attrNameLst>
                                      </p:cBhvr>
                                      <p:tavLst>
                                        <p:tav tm="0">
                                          <p:val>
                                            <p:fltVal val="90"/>
                                          </p:val>
                                        </p:tav>
                                        <p:tav tm="100000">
                                          <p:val>
                                            <p:fltVal val="0"/>
                                          </p:val>
                                        </p:tav>
                                      </p:tavLst>
                                    </p:anim>
                                    <p:animEffect transition="in" filter="fade">
                                      <p:cBhvr>
                                        <p:cTn id="109" dur="1000"/>
                                        <p:tgtEl>
                                          <p:spTgt spid="50"/>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nodeType="clickEffect">
                                  <p:stCondLst>
                                    <p:cond delay="0"/>
                                  </p:stCondLst>
                                  <p:childTnLst>
                                    <p:set>
                                      <p:cBhvr>
                                        <p:cTn id="113" dur="1" fill="hold">
                                          <p:stCondLst>
                                            <p:cond delay="0"/>
                                          </p:stCondLst>
                                        </p:cTn>
                                        <p:tgtEl>
                                          <p:spTgt spid="51"/>
                                        </p:tgtEl>
                                        <p:attrNameLst>
                                          <p:attrName>style.visibility</p:attrName>
                                        </p:attrNameLst>
                                      </p:cBhvr>
                                      <p:to>
                                        <p:strVal val="visible"/>
                                      </p:to>
                                    </p:set>
                                    <p:animEffect transition="in" filter="wipe(left)">
                                      <p:cBhvr>
                                        <p:cTn id="114" dur="500"/>
                                        <p:tgtEl>
                                          <p:spTgt spid="51"/>
                                        </p:tgtEl>
                                      </p:cBhvr>
                                    </p:animEffect>
                                  </p:childTnLst>
                                </p:cTn>
                              </p:par>
                            </p:childTnLst>
                          </p:cTn>
                        </p:par>
                      </p:childTnLst>
                    </p:cTn>
                  </p:par>
                  <p:par>
                    <p:cTn id="115" fill="hold">
                      <p:stCondLst>
                        <p:cond delay="indefinite"/>
                      </p:stCondLst>
                      <p:childTnLst>
                        <p:par>
                          <p:cTn id="116" fill="hold">
                            <p:stCondLst>
                              <p:cond delay="0"/>
                            </p:stCondLst>
                            <p:childTnLst>
                              <p:par>
                                <p:cTn id="117" presetID="6" presetClass="entr" presetSubtype="16" fill="hold" grpId="0" nodeType="clickEffect">
                                  <p:stCondLst>
                                    <p:cond delay="0"/>
                                  </p:stCondLst>
                                  <p:childTnLst>
                                    <p:set>
                                      <p:cBhvr>
                                        <p:cTn id="118" dur="1" fill="hold">
                                          <p:stCondLst>
                                            <p:cond delay="0"/>
                                          </p:stCondLst>
                                        </p:cTn>
                                        <p:tgtEl>
                                          <p:spTgt spid="52"/>
                                        </p:tgtEl>
                                        <p:attrNameLst>
                                          <p:attrName>style.visibility</p:attrName>
                                        </p:attrNameLst>
                                      </p:cBhvr>
                                      <p:to>
                                        <p:strVal val="visible"/>
                                      </p:to>
                                    </p:set>
                                    <p:animEffect transition="in" filter="circle(in)">
                                      <p:cBhvr>
                                        <p:cTn id="119" dur="2000"/>
                                        <p:tgtEl>
                                          <p:spTgt spid="52"/>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53"/>
                                        </p:tgtEl>
                                        <p:attrNameLst>
                                          <p:attrName>style.visibility</p:attrName>
                                        </p:attrNameLst>
                                      </p:cBhvr>
                                      <p:to>
                                        <p:strVal val="visible"/>
                                      </p:to>
                                    </p:set>
                                    <p:animEffect transition="in" filter="wipe(left)">
                                      <p:cBhvr>
                                        <p:cTn id="124" dur="500"/>
                                        <p:tgtEl>
                                          <p:spTgt spid="53"/>
                                        </p:tgtEl>
                                      </p:cBhvr>
                                    </p:animEffect>
                                  </p:childTnLst>
                                </p:cTn>
                              </p:par>
                            </p:childTnLst>
                          </p:cTn>
                        </p:par>
                      </p:childTnLst>
                    </p:cTn>
                  </p:par>
                  <p:par>
                    <p:cTn id="125" fill="hold">
                      <p:stCondLst>
                        <p:cond delay="indefinite"/>
                      </p:stCondLst>
                      <p:childTnLst>
                        <p:par>
                          <p:cTn id="126" fill="hold">
                            <p:stCondLst>
                              <p:cond delay="0"/>
                            </p:stCondLst>
                            <p:childTnLst>
                              <p:par>
                                <p:cTn id="127" presetID="6" presetClass="entr" presetSubtype="16" fill="hold" grpId="0" nodeType="clickEffect">
                                  <p:stCondLst>
                                    <p:cond delay="0"/>
                                  </p:stCondLst>
                                  <p:childTnLst>
                                    <p:set>
                                      <p:cBhvr>
                                        <p:cTn id="128" dur="1" fill="hold">
                                          <p:stCondLst>
                                            <p:cond delay="0"/>
                                          </p:stCondLst>
                                        </p:cTn>
                                        <p:tgtEl>
                                          <p:spTgt spid="54"/>
                                        </p:tgtEl>
                                        <p:attrNameLst>
                                          <p:attrName>style.visibility</p:attrName>
                                        </p:attrNameLst>
                                      </p:cBhvr>
                                      <p:to>
                                        <p:strVal val="visible"/>
                                      </p:to>
                                    </p:set>
                                    <p:animEffect transition="in" filter="circle(in)">
                                      <p:cBhvr>
                                        <p:cTn id="129" dur="2000"/>
                                        <p:tgtEl>
                                          <p:spTgt spid="54"/>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55"/>
                                        </p:tgtEl>
                                        <p:attrNameLst>
                                          <p:attrName>style.visibility</p:attrName>
                                        </p:attrNameLst>
                                      </p:cBhvr>
                                      <p:to>
                                        <p:strVal val="visible"/>
                                      </p:to>
                                    </p:set>
                                    <p:animEffect transition="in" filter="wipe(left)">
                                      <p:cBhvr>
                                        <p:cTn id="134" dur="500"/>
                                        <p:tgtEl>
                                          <p:spTgt spid="55"/>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grpId="0" nodeType="clickEffect">
                                  <p:stCondLst>
                                    <p:cond delay="0"/>
                                  </p:stCondLst>
                                  <p:childTnLst>
                                    <p:set>
                                      <p:cBhvr>
                                        <p:cTn id="138" dur="1" fill="hold">
                                          <p:stCondLst>
                                            <p:cond delay="0"/>
                                          </p:stCondLst>
                                        </p:cTn>
                                        <p:tgtEl>
                                          <p:spTgt spid="56"/>
                                        </p:tgtEl>
                                        <p:attrNameLst>
                                          <p:attrName>style.visibility</p:attrName>
                                        </p:attrNameLst>
                                      </p:cBhvr>
                                      <p:to>
                                        <p:strVal val="visible"/>
                                      </p:to>
                                    </p:set>
                                    <p:animEffect transition="in" filter="wipe(down)">
                                      <p:cBhvr>
                                        <p:cTn id="139" dur="500"/>
                                        <p:tgtEl>
                                          <p:spTgt spid="56"/>
                                        </p:tgtEl>
                                      </p:cBhvr>
                                    </p:animEffect>
                                  </p:childTnLst>
                                </p:cTn>
                              </p:par>
                            </p:childTnLst>
                          </p:cTn>
                        </p:par>
                      </p:childTnLst>
                    </p:cTn>
                  </p:par>
                  <p:par>
                    <p:cTn id="140" fill="hold">
                      <p:stCondLst>
                        <p:cond delay="indefinite"/>
                      </p:stCondLst>
                      <p:childTnLst>
                        <p:par>
                          <p:cTn id="141" fill="hold">
                            <p:stCondLst>
                              <p:cond delay="0"/>
                            </p:stCondLst>
                            <p:childTnLst>
                              <p:par>
                                <p:cTn id="142" presetID="31" presetClass="entr" presetSubtype="0" fill="hold" grpId="0" nodeType="clickEffect">
                                  <p:stCondLst>
                                    <p:cond delay="0"/>
                                  </p:stCondLst>
                                  <p:childTnLst>
                                    <p:set>
                                      <p:cBhvr>
                                        <p:cTn id="143" dur="1" fill="hold">
                                          <p:stCondLst>
                                            <p:cond delay="0"/>
                                          </p:stCondLst>
                                        </p:cTn>
                                        <p:tgtEl>
                                          <p:spTgt spid="57"/>
                                        </p:tgtEl>
                                        <p:attrNameLst>
                                          <p:attrName>style.visibility</p:attrName>
                                        </p:attrNameLst>
                                      </p:cBhvr>
                                      <p:to>
                                        <p:strVal val="visible"/>
                                      </p:to>
                                    </p:set>
                                    <p:anim calcmode="lin" valueType="num">
                                      <p:cBhvr>
                                        <p:cTn id="144" dur="1000" fill="hold"/>
                                        <p:tgtEl>
                                          <p:spTgt spid="57"/>
                                        </p:tgtEl>
                                        <p:attrNameLst>
                                          <p:attrName>ppt_w</p:attrName>
                                        </p:attrNameLst>
                                      </p:cBhvr>
                                      <p:tavLst>
                                        <p:tav tm="0">
                                          <p:val>
                                            <p:fltVal val="0"/>
                                          </p:val>
                                        </p:tav>
                                        <p:tav tm="100000">
                                          <p:val>
                                            <p:strVal val="#ppt_w"/>
                                          </p:val>
                                        </p:tav>
                                      </p:tavLst>
                                    </p:anim>
                                    <p:anim calcmode="lin" valueType="num">
                                      <p:cBhvr>
                                        <p:cTn id="145" dur="1000" fill="hold"/>
                                        <p:tgtEl>
                                          <p:spTgt spid="57"/>
                                        </p:tgtEl>
                                        <p:attrNameLst>
                                          <p:attrName>ppt_h</p:attrName>
                                        </p:attrNameLst>
                                      </p:cBhvr>
                                      <p:tavLst>
                                        <p:tav tm="0">
                                          <p:val>
                                            <p:fltVal val="0"/>
                                          </p:val>
                                        </p:tav>
                                        <p:tav tm="100000">
                                          <p:val>
                                            <p:strVal val="#ppt_h"/>
                                          </p:val>
                                        </p:tav>
                                      </p:tavLst>
                                    </p:anim>
                                    <p:anim calcmode="lin" valueType="num">
                                      <p:cBhvr>
                                        <p:cTn id="146" dur="1000" fill="hold"/>
                                        <p:tgtEl>
                                          <p:spTgt spid="57"/>
                                        </p:tgtEl>
                                        <p:attrNameLst>
                                          <p:attrName>style.rotation</p:attrName>
                                        </p:attrNameLst>
                                      </p:cBhvr>
                                      <p:tavLst>
                                        <p:tav tm="0">
                                          <p:val>
                                            <p:fltVal val="90"/>
                                          </p:val>
                                        </p:tav>
                                        <p:tav tm="100000">
                                          <p:val>
                                            <p:fltVal val="0"/>
                                          </p:val>
                                        </p:tav>
                                      </p:tavLst>
                                    </p:anim>
                                    <p:animEffect transition="in" filter="fade">
                                      <p:cBhvr>
                                        <p:cTn id="147"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advAuto="0"/>
      <p:bldP spid="3" grpId="0"/>
      <p:bldP spid="4" grpId="0"/>
      <p:bldP spid="32" grpId="0" animBg="1"/>
      <p:bldP spid="33" grpId="0" animBg="1"/>
      <p:bldP spid="34" grpId="0" animBg="1"/>
      <p:bldP spid="35" grpId="0" animBg="1"/>
      <p:bldP spid="36" grpId="0" animBg="1"/>
      <p:bldP spid="37" grpId="0" animBg="1"/>
      <p:bldP spid="38" grpId="0" animBg="1"/>
      <p:bldP spid="49" grpId="0" animBg="1"/>
      <p:bldP spid="50" grpId="0"/>
      <p:bldP spid="52" grpId="0"/>
      <p:bldP spid="54" grpId="0"/>
      <p:bldP spid="56" grpId="0"/>
      <p:bldP spid="5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3"/>
          <p:cNvSpPr txBox="1">
            <a:spLocks noChangeArrowheads="1"/>
          </p:cNvSpPr>
          <p:nvPr/>
        </p:nvSpPr>
        <p:spPr bwMode="auto">
          <a:xfrm>
            <a:off x="3505885" y="410951"/>
            <a:ext cx="5388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r>
              <a:rPr lang="zh-CN" altLang="en-US" sz="2800" i="0" dirty="0">
                <a:solidFill>
                  <a:srgbClr val="009900"/>
                </a:solidFill>
              </a:rPr>
              <a:t>两端固定的张紧弦中产生的驻波</a:t>
            </a:r>
          </a:p>
        </p:txBody>
      </p:sp>
      <p:pic>
        <p:nvPicPr>
          <p:cNvPr id="28" name="Picture 2" descr="E:\Pictures\Standing_wave.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80453" y="1128414"/>
            <a:ext cx="5820453" cy="1511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9" descr="深色下对角线"/>
          <p:cNvSpPr>
            <a:spLocks noChangeArrowheads="1"/>
          </p:cNvSpPr>
          <p:nvPr/>
        </p:nvSpPr>
        <p:spPr bwMode="auto">
          <a:xfrm>
            <a:off x="2746931" y="1128415"/>
            <a:ext cx="241276" cy="1342457"/>
          </a:xfrm>
          <a:prstGeom prst="rect">
            <a:avLst/>
          </a:prstGeom>
          <a:pattFill prst="dkDnDiag">
            <a:fgClr>
              <a:srgbClr val="0000FF"/>
            </a:fgClr>
            <a:bgClr>
              <a:schemeClr val="bg1"/>
            </a:bgClr>
          </a:pattFill>
          <a:ln w="9525">
            <a:solidFill>
              <a:srgbClr val="009900"/>
            </a:solidFill>
            <a:miter lim="800000"/>
            <a:headEnd/>
            <a:tailEnd/>
          </a:ln>
        </p:spPr>
        <p:txBody>
          <a:bodyPr wrap="none" anchor="ctr"/>
          <a:lstStyle/>
          <a:p>
            <a:endParaRPr lang="zh-CN" altLang="en-US" b="1"/>
          </a:p>
        </p:txBody>
      </p:sp>
      <p:sp>
        <p:nvSpPr>
          <p:cNvPr id="30" name="Rectangle 9" descr="深色下对角线"/>
          <p:cNvSpPr>
            <a:spLocks noChangeArrowheads="1"/>
          </p:cNvSpPr>
          <p:nvPr/>
        </p:nvSpPr>
        <p:spPr bwMode="auto">
          <a:xfrm>
            <a:off x="8398902" y="1212921"/>
            <a:ext cx="241276" cy="1342457"/>
          </a:xfrm>
          <a:prstGeom prst="rect">
            <a:avLst/>
          </a:prstGeom>
          <a:pattFill prst="dkDnDiag">
            <a:fgClr>
              <a:srgbClr val="0000FF"/>
            </a:fgClr>
            <a:bgClr>
              <a:schemeClr val="bg1"/>
            </a:bgClr>
          </a:pattFill>
          <a:ln w="9525">
            <a:solidFill>
              <a:srgbClr val="009900"/>
            </a:solidFill>
            <a:miter lim="800000"/>
            <a:headEnd/>
            <a:tailEnd/>
          </a:ln>
        </p:spPr>
        <p:txBody>
          <a:bodyPr wrap="none" anchor="ctr"/>
          <a:lstStyle/>
          <a:p>
            <a:endParaRPr lang="zh-CN" altLang="en-US" b="1"/>
          </a:p>
        </p:txBody>
      </p:sp>
      <p:grpSp>
        <p:nvGrpSpPr>
          <p:cNvPr id="31" name="Group 32"/>
          <p:cNvGrpSpPr>
            <a:grpSpLocks/>
          </p:cNvGrpSpPr>
          <p:nvPr/>
        </p:nvGrpSpPr>
        <p:grpSpPr bwMode="auto">
          <a:xfrm>
            <a:off x="2670425" y="879799"/>
            <a:ext cx="6721476" cy="1365250"/>
            <a:chOff x="3334" y="3223"/>
            <a:chExt cx="4234" cy="860"/>
          </a:xfrm>
        </p:grpSpPr>
        <p:grpSp>
          <p:nvGrpSpPr>
            <p:cNvPr id="32" name="Group 30"/>
            <p:cNvGrpSpPr>
              <a:grpSpLocks/>
            </p:cNvGrpSpPr>
            <p:nvPr/>
          </p:nvGrpSpPr>
          <p:grpSpPr bwMode="auto">
            <a:xfrm>
              <a:off x="3430" y="3264"/>
              <a:ext cx="3891" cy="819"/>
              <a:chOff x="3430" y="3264"/>
              <a:chExt cx="3891" cy="819"/>
            </a:xfrm>
          </p:grpSpPr>
          <p:sp>
            <p:nvSpPr>
              <p:cNvPr id="37" name="Text Box 3"/>
              <p:cNvSpPr txBox="1">
                <a:spLocks noChangeArrowheads="1"/>
              </p:cNvSpPr>
              <p:nvPr/>
            </p:nvSpPr>
            <p:spPr bwMode="auto">
              <a:xfrm>
                <a:off x="3504" y="3264"/>
                <a:ext cx="11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endParaRPr lang="zh-CN" altLang="en-US"/>
              </a:p>
            </p:txBody>
          </p:sp>
          <p:sp>
            <p:nvSpPr>
              <p:cNvPr id="38" name="Line 8"/>
              <p:cNvSpPr>
                <a:spLocks noChangeShapeType="1"/>
              </p:cNvSpPr>
              <p:nvPr/>
            </p:nvSpPr>
            <p:spPr bwMode="auto">
              <a:xfrm>
                <a:off x="3430" y="3856"/>
                <a:ext cx="3891" cy="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flipV="1">
                <a:off x="3534" y="3264"/>
                <a:ext cx="0" cy="81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3" name="Group 31"/>
            <p:cNvGrpSpPr>
              <a:grpSpLocks/>
            </p:cNvGrpSpPr>
            <p:nvPr/>
          </p:nvGrpSpPr>
          <p:grpSpPr bwMode="auto">
            <a:xfrm>
              <a:off x="3334" y="3223"/>
              <a:ext cx="4234" cy="860"/>
              <a:chOff x="3334" y="3223"/>
              <a:chExt cx="4234" cy="860"/>
            </a:xfrm>
          </p:grpSpPr>
          <p:sp>
            <p:nvSpPr>
              <p:cNvPr id="34" name="Text Box 10"/>
              <p:cNvSpPr txBox="1">
                <a:spLocks noChangeArrowheads="1"/>
              </p:cNvSpPr>
              <p:nvPr/>
            </p:nvSpPr>
            <p:spPr bwMode="auto">
              <a:xfrm>
                <a:off x="7348" y="3702"/>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r>
                  <a:rPr lang="en-US" altLang="zh-CN" dirty="0"/>
                  <a:t>x</a:t>
                </a:r>
              </a:p>
            </p:txBody>
          </p:sp>
          <p:sp>
            <p:nvSpPr>
              <p:cNvPr id="35" name="Text Box 11"/>
              <p:cNvSpPr txBox="1">
                <a:spLocks noChangeArrowheads="1"/>
              </p:cNvSpPr>
              <p:nvPr/>
            </p:nvSpPr>
            <p:spPr bwMode="auto">
              <a:xfrm>
                <a:off x="3719" y="3223"/>
                <a:ext cx="2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r>
                  <a:rPr lang="en-US" altLang="zh-CN" dirty="0"/>
                  <a:t>y</a:t>
                </a:r>
              </a:p>
            </p:txBody>
          </p:sp>
          <p:sp>
            <p:nvSpPr>
              <p:cNvPr id="36" name="Text Box 18"/>
              <p:cNvSpPr txBox="1">
                <a:spLocks noChangeArrowheads="1"/>
              </p:cNvSpPr>
              <p:nvPr/>
            </p:nvSpPr>
            <p:spPr bwMode="auto">
              <a:xfrm>
                <a:off x="3334" y="3775"/>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r>
                  <a:rPr lang="en-US" altLang="zh-CN"/>
                  <a:t>o</a:t>
                </a:r>
              </a:p>
            </p:txBody>
          </p:sp>
        </p:grpSp>
      </p:grpSp>
      <p:graphicFrame>
        <p:nvGraphicFramePr>
          <p:cNvPr id="40" name="Object 10"/>
          <p:cNvGraphicFramePr>
            <a:graphicFrameLocks noChangeAspect="1"/>
          </p:cNvGraphicFramePr>
          <p:nvPr>
            <p:extLst>
              <p:ext uri="{D42A27DB-BD31-4B8C-83A1-F6EECF244321}">
                <p14:modId xmlns:p14="http://schemas.microsoft.com/office/powerpoint/2010/main" val="891150616"/>
              </p:ext>
            </p:extLst>
          </p:nvPr>
        </p:nvGraphicFramePr>
        <p:xfrm>
          <a:off x="2898768" y="3254270"/>
          <a:ext cx="2921585" cy="667872"/>
        </p:xfrm>
        <a:graphic>
          <a:graphicData uri="http://schemas.openxmlformats.org/presentationml/2006/ole">
            <mc:AlternateContent xmlns:mc="http://schemas.openxmlformats.org/markup-compatibility/2006">
              <mc:Choice xmlns:v="urn:schemas-microsoft-com:vml" Requires="v">
                <p:oleObj spid="_x0000_s343964" name="Equation" r:id="rId4" imgW="866780" imgH="104734" progId="Equation.3">
                  <p:embed/>
                </p:oleObj>
              </mc:Choice>
              <mc:Fallback>
                <p:oleObj name="Equation" r:id="rId4" imgW="866780" imgH="10473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8768" y="3254270"/>
                        <a:ext cx="2921585" cy="667872"/>
                      </a:xfrm>
                      <a:prstGeom prst="rect">
                        <a:avLst/>
                      </a:prstGeom>
                      <a:noFill/>
                      <a:ln>
                        <a:noFill/>
                      </a:ln>
                      <a:effectLst/>
                      <a:extLst/>
                    </p:spPr>
                  </p:pic>
                </p:oleObj>
              </mc:Fallback>
            </mc:AlternateContent>
          </a:graphicData>
        </a:graphic>
      </p:graphicFrame>
      <p:graphicFrame>
        <p:nvGraphicFramePr>
          <p:cNvPr id="41" name="Object 5"/>
          <p:cNvGraphicFramePr>
            <a:graphicFrameLocks noChangeAspect="1"/>
          </p:cNvGraphicFramePr>
          <p:nvPr>
            <p:extLst>
              <p:ext uri="{D42A27DB-BD31-4B8C-83A1-F6EECF244321}">
                <p14:modId xmlns:p14="http://schemas.microsoft.com/office/powerpoint/2010/main" val="4146116270"/>
              </p:ext>
            </p:extLst>
          </p:nvPr>
        </p:nvGraphicFramePr>
        <p:xfrm>
          <a:off x="3051857" y="4142472"/>
          <a:ext cx="1831611" cy="518862"/>
        </p:xfrm>
        <a:graphic>
          <a:graphicData uri="http://schemas.openxmlformats.org/presentationml/2006/ole">
            <mc:AlternateContent xmlns:mc="http://schemas.openxmlformats.org/markup-compatibility/2006">
              <mc:Choice xmlns:v="urn:schemas-microsoft-com:vml" Requires="v">
                <p:oleObj spid="_x0000_s343965" name="Equation" r:id="rId6" imgW="495341" imgH="57226" progId="Equation.3">
                  <p:embed/>
                </p:oleObj>
              </mc:Choice>
              <mc:Fallback>
                <p:oleObj name="Equation" r:id="rId6" imgW="495341" imgH="5722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1857" y="4142472"/>
                        <a:ext cx="1831611" cy="518862"/>
                      </a:xfrm>
                      <a:prstGeom prst="rect">
                        <a:avLst/>
                      </a:prstGeom>
                      <a:noFill/>
                      <a:ln>
                        <a:noFill/>
                      </a:ln>
                      <a:effectLst/>
                      <a:extLst/>
                    </p:spPr>
                  </p:pic>
                </p:oleObj>
              </mc:Fallback>
            </mc:AlternateContent>
          </a:graphicData>
        </a:graphic>
      </p:graphicFrame>
      <p:sp>
        <p:nvSpPr>
          <p:cNvPr id="42" name="AutoShape 6"/>
          <p:cNvSpPr>
            <a:spLocks noChangeArrowheads="1"/>
          </p:cNvSpPr>
          <p:nvPr/>
        </p:nvSpPr>
        <p:spPr bwMode="auto">
          <a:xfrm>
            <a:off x="1950611" y="4344847"/>
            <a:ext cx="685800" cy="285750"/>
          </a:xfrm>
          <a:prstGeom prst="rightArrow">
            <a:avLst>
              <a:gd name="adj1" fmla="val 50000"/>
              <a:gd name="adj2" fmla="val 79689"/>
            </a:avLst>
          </a:prstGeom>
          <a:solidFill>
            <a:srgbClr val="FFC000"/>
          </a:solidFill>
          <a:ln w="12699">
            <a:solidFill>
              <a:srgbClr val="FF0066"/>
            </a:solidFill>
            <a:miter lim="800000"/>
            <a:headEnd type="none" w="sm" len="sm"/>
            <a:tailEnd type="none" w="sm" len="sm"/>
          </a:ln>
        </p:spPr>
        <p:txBody>
          <a:bodyPr wrap="none" anchor="ctr"/>
          <a:lstStyle/>
          <a:p>
            <a:pPr defTabSz="762000"/>
            <a:endParaRPr lang="zh-CN" altLang="zh-CN" sz="2800"/>
          </a:p>
        </p:txBody>
      </p:sp>
      <p:graphicFrame>
        <p:nvGraphicFramePr>
          <p:cNvPr id="43" name="对象 42"/>
          <p:cNvGraphicFramePr>
            <a:graphicFrameLocks noChangeAspect="1"/>
          </p:cNvGraphicFramePr>
          <p:nvPr>
            <p:extLst>
              <p:ext uri="{D42A27DB-BD31-4B8C-83A1-F6EECF244321}">
                <p14:modId xmlns:p14="http://schemas.microsoft.com/office/powerpoint/2010/main" val="3849541798"/>
              </p:ext>
            </p:extLst>
          </p:nvPr>
        </p:nvGraphicFramePr>
        <p:xfrm>
          <a:off x="3051858" y="2494863"/>
          <a:ext cx="5482121" cy="659989"/>
        </p:xfrm>
        <a:graphic>
          <a:graphicData uri="http://schemas.openxmlformats.org/presentationml/2006/ole">
            <mc:AlternateContent xmlns:mc="http://schemas.openxmlformats.org/markup-compatibility/2006">
              <mc:Choice xmlns:v="urn:schemas-microsoft-com:vml" Requires="v">
                <p:oleObj spid="_x0000_s343966" name="Equation" r:id="rId8" imgW="1647719" imgH="85839" progId="Equation.3">
                  <p:embed/>
                </p:oleObj>
              </mc:Choice>
              <mc:Fallback>
                <p:oleObj name="Equation" r:id="rId8" imgW="1647719" imgH="8583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1858" y="2494863"/>
                        <a:ext cx="5482121" cy="659989"/>
                      </a:xfrm>
                      <a:prstGeom prst="rect">
                        <a:avLst/>
                      </a:prstGeom>
                      <a:noFill/>
                      <a:ln>
                        <a:noFill/>
                      </a:ln>
                      <a:extLst/>
                    </p:spPr>
                  </p:pic>
                </p:oleObj>
              </mc:Fallback>
            </mc:AlternateContent>
          </a:graphicData>
        </a:graphic>
      </p:graphicFrame>
      <p:graphicFrame>
        <p:nvGraphicFramePr>
          <p:cNvPr id="44" name="Object 4"/>
          <p:cNvGraphicFramePr>
            <a:graphicFrameLocks noChangeAspect="1"/>
          </p:cNvGraphicFramePr>
          <p:nvPr>
            <p:extLst>
              <p:ext uri="{D42A27DB-BD31-4B8C-83A1-F6EECF244321}">
                <p14:modId xmlns:p14="http://schemas.microsoft.com/office/powerpoint/2010/main" val="1582611476"/>
              </p:ext>
            </p:extLst>
          </p:nvPr>
        </p:nvGraphicFramePr>
        <p:xfrm>
          <a:off x="3264467" y="5014673"/>
          <a:ext cx="1179513" cy="977900"/>
        </p:xfrm>
        <a:graphic>
          <a:graphicData uri="http://schemas.openxmlformats.org/presentationml/2006/ole">
            <mc:AlternateContent xmlns:mc="http://schemas.openxmlformats.org/markup-compatibility/2006">
              <mc:Choice xmlns:v="urn:schemas-microsoft-com:vml" Requires="v">
                <p:oleObj spid="_x0000_s343967" name="公式" r:id="rId10" imgW="400052" imgH="295307" progId="Equation.3">
                  <p:embed/>
                </p:oleObj>
              </mc:Choice>
              <mc:Fallback>
                <p:oleObj name="公式" r:id="rId10" imgW="400052" imgH="295307" progId="Equation.3">
                  <p:embed/>
                  <p:pic>
                    <p:nvPicPr>
                      <p:cNvPr id="0" name=""/>
                      <p:cNvPicPr>
                        <a:picLocks noChangeAspect="1" noChangeArrowheads="1"/>
                      </p:cNvPicPr>
                      <p:nvPr/>
                    </p:nvPicPr>
                    <p:blipFill>
                      <a:blip r:embed="rId11">
                        <a:lum bright="-30000"/>
                        <a:extLst>
                          <a:ext uri="{28A0092B-C50C-407E-A947-70E740481C1C}">
                            <a14:useLocalDpi xmlns:a14="http://schemas.microsoft.com/office/drawing/2010/main" val="0"/>
                          </a:ext>
                        </a:extLst>
                      </a:blip>
                      <a:srcRect/>
                      <a:stretch>
                        <a:fillRect/>
                      </a:stretch>
                    </p:blipFill>
                    <p:spPr bwMode="auto">
                      <a:xfrm>
                        <a:off x="3264467" y="5014673"/>
                        <a:ext cx="117951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 name="Object 5"/>
          <p:cNvGraphicFramePr>
            <a:graphicFrameLocks noChangeAspect="1"/>
          </p:cNvGraphicFramePr>
          <p:nvPr>
            <p:extLst>
              <p:ext uri="{D42A27DB-BD31-4B8C-83A1-F6EECF244321}">
                <p14:modId xmlns:p14="http://schemas.microsoft.com/office/powerpoint/2010/main" val="1110138046"/>
              </p:ext>
            </p:extLst>
          </p:nvPr>
        </p:nvGraphicFramePr>
        <p:xfrm>
          <a:off x="6148806" y="4874105"/>
          <a:ext cx="4102100" cy="982662"/>
        </p:xfrm>
        <a:graphic>
          <a:graphicData uri="http://schemas.openxmlformats.org/presentationml/2006/ole">
            <mc:AlternateContent xmlns:mc="http://schemas.openxmlformats.org/markup-compatibility/2006">
              <mc:Choice xmlns:v="urn:schemas-microsoft-com:vml" Requires="v">
                <p:oleObj spid="_x0000_s343968" name="公式" r:id="rId12" imgW="1514368" imgH="266694" progId="Equation.3">
                  <p:embed/>
                </p:oleObj>
              </mc:Choice>
              <mc:Fallback>
                <p:oleObj name="公式" r:id="rId12" imgW="1514368" imgH="266694"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48806" y="4874105"/>
                        <a:ext cx="4102100" cy="98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Text Box 6"/>
          <p:cNvSpPr txBox="1">
            <a:spLocks noChangeArrowheads="1"/>
          </p:cNvSpPr>
          <p:nvPr/>
        </p:nvSpPr>
        <p:spPr bwMode="auto">
          <a:xfrm>
            <a:off x="8289245" y="5649345"/>
            <a:ext cx="1627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algn="ctr" eaLnBrk="1" hangingPunct="1"/>
            <a:r>
              <a:rPr lang="zh-CN" altLang="en-US" sz="2800" i="0" dirty="0">
                <a:solidFill>
                  <a:srgbClr val="FF0066"/>
                </a:solidFill>
              </a:rPr>
              <a:t>简正频率</a:t>
            </a:r>
          </a:p>
        </p:txBody>
      </p:sp>
      <p:sp>
        <p:nvSpPr>
          <p:cNvPr id="47" name="Text Box 7"/>
          <p:cNvSpPr txBox="1">
            <a:spLocks noChangeArrowheads="1"/>
          </p:cNvSpPr>
          <p:nvPr/>
        </p:nvSpPr>
        <p:spPr bwMode="auto">
          <a:xfrm>
            <a:off x="2244725" y="6113116"/>
            <a:ext cx="7626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r>
              <a:rPr lang="zh-CN" altLang="en-US" sz="2800" i="0" dirty="0">
                <a:solidFill>
                  <a:srgbClr val="6600CC"/>
                </a:solidFill>
              </a:rPr>
              <a:t>对应的驻波称为弦的</a:t>
            </a:r>
            <a:r>
              <a:rPr lang="zh-CN" altLang="en-US" sz="2800" i="0" dirty="0">
                <a:solidFill>
                  <a:srgbClr val="FF00FF"/>
                </a:solidFill>
              </a:rPr>
              <a:t>简正模</a:t>
            </a:r>
            <a:r>
              <a:rPr lang="zh-CN" altLang="en-US" sz="2800" i="0" dirty="0">
                <a:solidFill>
                  <a:srgbClr val="6600CC"/>
                </a:solidFill>
              </a:rPr>
              <a:t>或</a:t>
            </a:r>
            <a:r>
              <a:rPr lang="zh-CN" altLang="en-US" sz="2800" i="0" dirty="0">
                <a:solidFill>
                  <a:srgbClr val="FF00FF"/>
                </a:solidFill>
              </a:rPr>
              <a:t>固有振动</a:t>
            </a:r>
            <a:endParaRPr lang="en-US" altLang="zh-CN" sz="2800" i="0" dirty="0">
              <a:solidFill>
                <a:srgbClr val="FF00FF"/>
              </a:solidFill>
            </a:endParaRPr>
          </a:p>
        </p:txBody>
      </p:sp>
      <p:graphicFrame>
        <p:nvGraphicFramePr>
          <p:cNvPr id="48" name="对象 47"/>
          <p:cNvGraphicFramePr>
            <a:graphicFrameLocks noChangeAspect="1"/>
          </p:cNvGraphicFramePr>
          <p:nvPr>
            <p:extLst>
              <p:ext uri="{D42A27DB-BD31-4B8C-83A1-F6EECF244321}">
                <p14:modId xmlns:p14="http://schemas.microsoft.com/office/powerpoint/2010/main" val="3824107553"/>
              </p:ext>
            </p:extLst>
          </p:nvPr>
        </p:nvGraphicFramePr>
        <p:xfrm>
          <a:off x="6288802" y="4052069"/>
          <a:ext cx="1597828" cy="584638"/>
        </p:xfrm>
        <a:graphic>
          <a:graphicData uri="http://schemas.openxmlformats.org/presentationml/2006/ole">
            <mc:AlternateContent xmlns:mc="http://schemas.openxmlformats.org/markup-compatibility/2006">
              <mc:Choice xmlns:v="urn:schemas-microsoft-com:vml" Requires="v">
                <p:oleObj spid="_x0000_s343969" name="公式" r:id="rId14" imgW="438114" imgH="85839" progId="Equation.3">
                  <p:embed/>
                </p:oleObj>
              </mc:Choice>
              <mc:Fallback>
                <p:oleObj name="公式" r:id="rId14" imgW="438114" imgH="8583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88802" y="4052069"/>
                        <a:ext cx="1597828" cy="584638"/>
                      </a:xfrm>
                      <a:prstGeom prst="rect">
                        <a:avLst/>
                      </a:prstGeom>
                      <a:noFill/>
                      <a:ln>
                        <a:noFill/>
                      </a:ln>
                      <a:effectLst/>
                      <a:extLst/>
                    </p:spPr>
                  </p:pic>
                </p:oleObj>
              </mc:Fallback>
            </mc:AlternateContent>
          </a:graphicData>
        </a:graphic>
      </p:graphicFrame>
      <p:sp>
        <p:nvSpPr>
          <p:cNvPr id="49" name="AutoShape 6"/>
          <p:cNvSpPr>
            <a:spLocks noChangeArrowheads="1"/>
          </p:cNvSpPr>
          <p:nvPr/>
        </p:nvSpPr>
        <p:spPr bwMode="auto">
          <a:xfrm>
            <a:off x="5156716" y="4344847"/>
            <a:ext cx="685800" cy="285750"/>
          </a:xfrm>
          <a:prstGeom prst="rightArrow">
            <a:avLst>
              <a:gd name="adj1" fmla="val 50000"/>
              <a:gd name="adj2" fmla="val 79689"/>
            </a:avLst>
          </a:prstGeom>
          <a:solidFill>
            <a:srgbClr val="00FFFF"/>
          </a:solidFill>
          <a:ln w="12699">
            <a:solidFill>
              <a:srgbClr val="FF0066"/>
            </a:solidFill>
            <a:miter lim="800000"/>
            <a:headEnd type="none" w="sm" len="sm"/>
            <a:tailEnd type="none" w="sm" len="sm"/>
          </a:ln>
        </p:spPr>
        <p:txBody>
          <a:bodyPr wrap="none" anchor="ctr"/>
          <a:lstStyle/>
          <a:p>
            <a:pPr defTabSz="762000"/>
            <a:endParaRPr lang="zh-CN" altLang="zh-CN" sz="2800"/>
          </a:p>
        </p:txBody>
      </p:sp>
      <p:graphicFrame>
        <p:nvGraphicFramePr>
          <p:cNvPr id="50" name="对象 49"/>
          <p:cNvGraphicFramePr>
            <a:graphicFrameLocks noChangeAspect="1"/>
          </p:cNvGraphicFramePr>
          <p:nvPr>
            <p:extLst>
              <p:ext uri="{D42A27DB-BD31-4B8C-83A1-F6EECF244321}">
                <p14:modId xmlns:p14="http://schemas.microsoft.com/office/powerpoint/2010/main" val="1327028198"/>
              </p:ext>
            </p:extLst>
          </p:nvPr>
        </p:nvGraphicFramePr>
        <p:xfrm>
          <a:off x="8207998" y="4068411"/>
          <a:ext cx="2209800" cy="579437"/>
        </p:xfrm>
        <a:graphic>
          <a:graphicData uri="http://schemas.openxmlformats.org/presentationml/2006/ole">
            <mc:AlternateContent xmlns:mc="http://schemas.openxmlformats.org/markup-compatibility/2006">
              <mc:Choice xmlns:v="urn:schemas-microsoft-com:vml" Requires="v">
                <p:oleObj spid="_x0000_s343970" name="公式" r:id="rId16" imgW="774364" imgH="203112" progId="Equation.3">
                  <p:embed/>
                </p:oleObj>
              </mc:Choice>
              <mc:Fallback>
                <p:oleObj name="公式" r:id="rId16" imgW="774364" imgH="203112"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07998" y="4068411"/>
                        <a:ext cx="2209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 name="AutoShape 6"/>
          <p:cNvSpPr>
            <a:spLocks noChangeArrowheads="1"/>
          </p:cNvSpPr>
          <p:nvPr/>
        </p:nvSpPr>
        <p:spPr bwMode="auto">
          <a:xfrm>
            <a:off x="2347335" y="5360748"/>
            <a:ext cx="685800" cy="285750"/>
          </a:xfrm>
          <a:prstGeom prst="rightArrow">
            <a:avLst>
              <a:gd name="adj1" fmla="val 50000"/>
              <a:gd name="adj2" fmla="val 79689"/>
            </a:avLst>
          </a:prstGeom>
          <a:solidFill>
            <a:srgbClr val="FFFF00"/>
          </a:solidFill>
          <a:ln w="12699">
            <a:solidFill>
              <a:srgbClr val="FF0000"/>
            </a:solidFill>
            <a:miter lim="800000"/>
            <a:headEnd type="none" w="sm" len="sm"/>
            <a:tailEnd type="none" w="sm" len="sm"/>
          </a:ln>
        </p:spPr>
        <p:txBody>
          <a:bodyPr wrap="none" anchor="ctr"/>
          <a:lstStyle/>
          <a:p>
            <a:pPr defTabSz="762000"/>
            <a:endParaRPr lang="zh-CN" altLang="zh-CN" sz="2800"/>
          </a:p>
        </p:txBody>
      </p:sp>
      <p:sp>
        <p:nvSpPr>
          <p:cNvPr id="52" name="AutoShape 6"/>
          <p:cNvSpPr>
            <a:spLocks noChangeArrowheads="1"/>
          </p:cNvSpPr>
          <p:nvPr/>
        </p:nvSpPr>
        <p:spPr bwMode="auto">
          <a:xfrm>
            <a:off x="4976403" y="5360748"/>
            <a:ext cx="685800" cy="285750"/>
          </a:xfrm>
          <a:prstGeom prst="rightArrow">
            <a:avLst>
              <a:gd name="adj1" fmla="val 50000"/>
              <a:gd name="adj2" fmla="val 79689"/>
            </a:avLst>
          </a:prstGeom>
          <a:solidFill>
            <a:srgbClr val="9DF907"/>
          </a:solidFill>
          <a:ln w="12699">
            <a:solidFill>
              <a:srgbClr val="FF0066"/>
            </a:solidFill>
            <a:miter lim="800000"/>
            <a:headEnd type="none" w="sm" len="sm"/>
            <a:tailEnd type="none" w="sm" len="sm"/>
          </a:ln>
        </p:spPr>
        <p:txBody>
          <a:bodyPr wrap="none" anchor="ctr"/>
          <a:lstStyle/>
          <a:p>
            <a:pPr defTabSz="762000"/>
            <a:endParaRPr lang="zh-CN" altLang="zh-CN" sz="2800"/>
          </a:p>
        </p:txBody>
      </p:sp>
    </p:spTree>
    <p:extLst>
      <p:ext uri="{BB962C8B-B14F-4D97-AF65-F5344CB8AC3E}">
        <p14:creationId xmlns:p14="http://schemas.microsoft.com/office/powerpoint/2010/main" val="32052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ppt_x"/>
                                          </p:val>
                                        </p:tav>
                                        <p:tav tm="100000">
                                          <p:val>
                                            <p:strVal val="#ppt_x"/>
                                          </p:val>
                                        </p:tav>
                                      </p:tavLst>
                                    </p:anim>
                                    <p:anim calcmode="lin" valueType="num">
                                      <p:cBhvr additive="base">
                                        <p:cTn id="15" dur="500" fill="hold"/>
                                        <p:tgtEl>
                                          <p:spTgt spid="28"/>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ppt_x"/>
                                          </p:val>
                                        </p:tav>
                                        <p:tav tm="100000">
                                          <p:val>
                                            <p:strVal val="#ppt_x"/>
                                          </p:val>
                                        </p:tav>
                                      </p:tavLst>
                                    </p:anim>
                                    <p:anim calcmode="lin" valueType="num">
                                      <p:cBhvr additive="base">
                                        <p:cTn id="19" dur="500" fill="hold"/>
                                        <p:tgtEl>
                                          <p:spTgt spid="29"/>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ppt_x"/>
                                          </p:val>
                                        </p:tav>
                                        <p:tav tm="100000">
                                          <p:val>
                                            <p:strVal val="#ppt_x"/>
                                          </p:val>
                                        </p:tav>
                                      </p:tavLst>
                                    </p:anim>
                                    <p:anim calcmode="lin" valueType="num">
                                      <p:cBhvr additive="base">
                                        <p:cTn id="2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3"/>
                                        </p:tgtEl>
                                        <p:attrNameLst>
                                          <p:attrName>style.visibility</p:attrName>
                                        </p:attrNameLst>
                                      </p:cBhvr>
                                      <p:to>
                                        <p:strVal val="visible"/>
                                      </p:to>
                                    </p:set>
                                    <p:anim calcmode="lin" valueType="num">
                                      <p:cBhvr additive="base">
                                        <p:cTn id="34" dur="500" fill="hold"/>
                                        <p:tgtEl>
                                          <p:spTgt spid="43"/>
                                        </p:tgtEl>
                                        <p:attrNameLst>
                                          <p:attrName>ppt_x</p:attrName>
                                        </p:attrNameLst>
                                      </p:cBhvr>
                                      <p:tavLst>
                                        <p:tav tm="0">
                                          <p:val>
                                            <p:strVal val="#ppt_x"/>
                                          </p:val>
                                        </p:tav>
                                        <p:tav tm="100000">
                                          <p:val>
                                            <p:strVal val="#ppt_x"/>
                                          </p:val>
                                        </p:tav>
                                      </p:tavLst>
                                    </p:anim>
                                    <p:anim calcmode="lin" valueType="num">
                                      <p:cBhvr additive="base">
                                        <p:cTn id="35"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additive="base">
                                        <p:cTn id="40" dur="500" fill="hold"/>
                                        <p:tgtEl>
                                          <p:spTgt spid="40"/>
                                        </p:tgtEl>
                                        <p:attrNameLst>
                                          <p:attrName>ppt_x</p:attrName>
                                        </p:attrNameLst>
                                      </p:cBhvr>
                                      <p:tavLst>
                                        <p:tav tm="0">
                                          <p:val>
                                            <p:strVal val="#ppt_x"/>
                                          </p:val>
                                        </p:tav>
                                        <p:tav tm="100000">
                                          <p:val>
                                            <p:strVal val="#ppt_x"/>
                                          </p:val>
                                        </p:tav>
                                      </p:tavLst>
                                    </p:anim>
                                    <p:anim calcmode="lin" valueType="num">
                                      <p:cBhvr additive="base">
                                        <p:cTn id="41"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p:cTn id="51" dur="1000" fill="hold"/>
                                        <p:tgtEl>
                                          <p:spTgt spid="41"/>
                                        </p:tgtEl>
                                        <p:attrNameLst>
                                          <p:attrName>ppt_w</p:attrName>
                                        </p:attrNameLst>
                                      </p:cBhvr>
                                      <p:tavLst>
                                        <p:tav tm="0">
                                          <p:val>
                                            <p:fltVal val="0"/>
                                          </p:val>
                                        </p:tav>
                                        <p:tav tm="100000">
                                          <p:val>
                                            <p:strVal val="#ppt_w"/>
                                          </p:val>
                                        </p:tav>
                                      </p:tavLst>
                                    </p:anim>
                                    <p:anim calcmode="lin" valueType="num">
                                      <p:cBhvr>
                                        <p:cTn id="52" dur="1000" fill="hold"/>
                                        <p:tgtEl>
                                          <p:spTgt spid="41"/>
                                        </p:tgtEl>
                                        <p:attrNameLst>
                                          <p:attrName>ppt_h</p:attrName>
                                        </p:attrNameLst>
                                      </p:cBhvr>
                                      <p:tavLst>
                                        <p:tav tm="0">
                                          <p:val>
                                            <p:fltVal val="0"/>
                                          </p:val>
                                        </p:tav>
                                        <p:tav tm="100000">
                                          <p:val>
                                            <p:strVal val="#ppt_h"/>
                                          </p:val>
                                        </p:tav>
                                      </p:tavLst>
                                    </p:anim>
                                    <p:anim calcmode="lin" valueType="num">
                                      <p:cBhvr>
                                        <p:cTn id="53" dur="1000" fill="hold"/>
                                        <p:tgtEl>
                                          <p:spTgt spid="41"/>
                                        </p:tgtEl>
                                        <p:attrNameLst>
                                          <p:attrName>style.rotation</p:attrName>
                                        </p:attrNameLst>
                                      </p:cBhvr>
                                      <p:tavLst>
                                        <p:tav tm="0">
                                          <p:val>
                                            <p:fltVal val="90"/>
                                          </p:val>
                                        </p:tav>
                                        <p:tav tm="100000">
                                          <p:val>
                                            <p:fltVal val="0"/>
                                          </p:val>
                                        </p:tav>
                                      </p:tavLst>
                                    </p:anim>
                                    <p:animEffect transition="in" filter="fade">
                                      <p:cBhvr>
                                        <p:cTn id="54" dur="1000"/>
                                        <p:tgtEl>
                                          <p:spTgt spid="41"/>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barn(inVertical)">
                                      <p:cBhvr>
                                        <p:cTn id="59" dur="500"/>
                                        <p:tgtEl>
                                          <p:spTgt spid="49"/>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p:cTn id="64" dur="500" fill="hold"/>
                                        <p:tgtEl>
                                          <p:spTgt spid="48"/>
                                        </p:tgtEl>
                                        <p:attrNameLst>
                                          <p:attrName>ppt_w</p:attrName>
                                        </p:attrNameLst>
                                      </p:cBhvr>
                                      <p:tavLst>
                                        <p:tav tm="0">
                                          <p:val>
                                            <p:fltVal val="0"/>
                                          </p:val>
                                        </p:tav>
                                        <p:tav tm="100000">
                                          <p:val>
                                            <p:strVal val="#ppt_w"/>
                                          </p:val>
                                        </p:tav>
                                      </p:tavLst>
                                    </p:anim>
                                    <p:anim calcmode="lin" valueType="num">
                                      <p:cBhvr>
                                        <p:cTn id="65" dur="500" fill="hold"/>
                                        <p:tgtEl>
                                          <p:spTgt spid="48"/>
                                        </p:tgtEl>
                                        <p:attrNameLst>
                                          <p:attrName>ppt_h</p:attrName>
                                        </p:attrNameLst>
                                      </p:cBhvr>
                                      <p:tavLst>
                                        <p:tav tm="0">
                                          <p:val>
                                            <p:fltVal val="0"/>
                                          </p:val>
                                        </p:tav>
                                        <p:tav tm="100000">
                                          <p:val>
                                            <p:strVal val="#ppt_h"/>
                                          </p:val>
                                        </p:tav>
                                      </p:tavLst>
                                    </p:anim>
                                    <p:animEffect transition="in" filter="fade">
                                      <p:cBhvr>
                                        <p:cTn id="66" dur="500"/>
                                        <p:tgtEl>
                                          <p:spTgt spid="48"/>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1000"/>
                                        <p:tgtEl>
                                          <p:spTgt spid="50"/>
                                        </p:tgtEl>
                                      </p:cBhvr>
                                    </p:animEffect>
                                    <p:anim calcmode="lin" valueType="num">
                                      <p:cBhvr>
                                        <p:cTn id="72" dur="1000" fill="hold"/>
                                        <p:tgtEl>
                                          <p:spTgt spid="50"/>
                                        </p:tgtEl>
                                        <p:attrNameLst>
                                          <p:attrName>ppt_x</p:attrName>
                                        </p:attrNameLst>
                                      </p:cBhvr>
                                      <p:tavLst>
                                        <p:tav tm="0">
                                          <p:val>
                                            <p:strVal val="#ppt_x"/>
                                          </p:val>
                                        </p:tav>
                                        <p:tav tm="100000">
                                          <p:val>
                                            <p:strVal val="#ppt_x"/>
                                          </p:val>
                                        </p:tav>
                                      </p:tavLst>
                                    </p:anim>
                                    <p:anim calcmode="lin" valueType="num">
                                      <p:cBhvr>
                                        <p:cTn id="73"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wipe(down)">
                                      <p:cBhvr>
                                        <p:cTn id="78" dur="500"/>
                                        <p:tgtEl>
                                          <p:spTgt spid="51"/>
                                        </p:tgtEl>
                                      </p:cBhvr>
                                    </p:animEffec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wipe(down)">
                                      <p:cBhvr>
                                        <p:cTn id="83" dur="580">
                                          <p:stCondLst>
                                            <p:cond delay="0"/>
                                          </p:stCondLst>
                                        </p:cTn>
                                        <p:tgtEl>
                                          <p:spTgt spid="44"/>
                                        </p:tgtEl>
                                      </p:cBhvr>
                                    </p:animEffect>
                                    <p:anim calcmode="lin" valueType="num">
                                      <p:cBhvr>
                                        <p:cTn id="84" dur="1822"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44"/>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44"/>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44"/>
                                        </p:tgtEl>
                                        <p:attrNameLst>
                                          <p:attrName>ppt_y</p:attrName>
                                        </p:attrNameLst>
                                      </p:cBhvr>
                                      <p:tavLst>
                                        <p:tav tm="0" fmla="#ppt_y-sin(pi*$)/81">
                                          <p:val>
                                            <p:fltVal val="0"/>
                                          </p:val>
                                        </p:tav>
                                        <p:tav tm="100000">
                                          <p:val>
                                            <p:fltVal val="1"/>
                                          </p:val>
                                        </p:tav>
                                      </p:tavLst>
                                    </p:anim>
                                    <p:animScale>
                                      <p:cBhvr>
                                        <p:cTn id="89" dur="26">
                                          <p:stCondLst>
                                            <p:cond delay="650"/>
                                          </p:stCondLst>
                                        </p:cTn>
                                        <p:tgtEl>
                                          <p:spTgt spid="44"/>
                                        </p:tgtEl>
                                      </p:cBhvr>
                                      <p:to x="100000" y="60000"/>
                                    </p:animScale>
                                    <p:animScale>
                                      <p:cBhvr>
                                        <p:cTn id="90" dur="166" decel="50000">
                                          <p:stCondLst>
                                            <p:cond delay="676"/>
                                          </p:stCondLst>
                                        </p:cTn>
                                        <p:tgtEl>
                                          <p:spTgt spid="44"/>
                                        </p:tgtEl>
                                      </p:cBhvr>
                                      <p:to x="100000" y="100000"/>
                                    </p:animScale>
                                    <p:animScale>
                                      <p:cBhvr>
                                        <p:cTn id="91" dur="26">
                                          <p:stCondLst>
                                            <p:cond delay="1312"/>
                                          </p:stCondLst>
                                        </p:cTn>
                                        <p:tgtEl>
                                          <p:spTgt spid="44"/>
                                        </p:tgtEl>
                                      </p:cBhvr>
                                      <p:to x="100000" y="80000"/>
                                    </p:animScale>
                                    <p:animScale>
                                      <p:cBhvr>
                                        <p:cTn id="92" dur="166" decel="50000">
                                          <p:stCondLst>
                                            <p:cond delay="1338"/>
                                          </p:stCondLst>
                                        </p:cTn>
                                        <p:tgtEl>
                                          <p:spTgt spid="44"/>
                                        </p:tgtEl>
                                      </p:cBhvr>
                                      <p:to x="100000" y="100000"/>
                                    </p:animScale>
                                    <p:animScale>
                                      <p:cBhvr>
                                        <p:cTn id="93" dur="26">
                                          <p:stCondLst>
                                            <p:cond delay="1642"/>
                                          </p:stCondLst>
                                        </p:cTn>
                                        <p:tgtEl>
                                          <p:spTgt spid="44"/>
                                        </p:tgtEl>
                                      </p:cBhvr>
                                      <p:to x="100000" y="90000"/>
                                    </p:animScale>
                                    <p:animScale>
                                      <p:cBhvr>
                                        <p:cTn id="94" dur="166" decel="50000">
                                          <p:stCondLst>
                                            <p:cond delay="1668"/>
                                          </p:stCondLst>
                                        </p:cTn>
                                        <p:tgtEl>
                                          <p:spTgt spid="44"/>
                                        </p:tgtEl>
                                      </p:cBhvr>
                                      <p:to x="100000" y="100000"/>
                                    </p:animScale>
                                    <p:animScale>
                                      <p:cBhvr>
                                        <p:cTn id="95" dur="26">
                                          <p:stCondLst>
                                            <p:cond delay="1808"/>
                                          </p:stCondLst>
                                        </p:cTn>
                                        <p:tgtEl>
                                          <p:spTgt spid="44"/>
                                        </p:tgtEl>
                                      </p:cBhvr>
                                      <p:to x="100000" y="95000"/>
                                    </p:animScale>
                                    <p:animScale>
                                      <p:cBhvr>
                                        <p:cTn id="96" dur="166" decel="50000">
                                          <p:stCondLst>
                                            <p:cond delay="1834"/>
                                          </p:stCondLst>
                                        </p:cTn>
                                        <p:tgtEl>
                                          <p:spTgt spid="44"/>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1" presetClass="entr" presetSubtype="1" fill="hold" grpId="0" nodeType="clickEffect">
                                  <p:stCondLst>
                                    <p:cond delay="0"/>
                                  </p:stCondLst>
                                  <p:childTnLst>
                                    <p:set>
                                      <p:cBhvr>
                                        <p:cTn id="100" dur="1" fill="hold">
                                          <p:stCondLst>
                                            <p:cond delay="0"/>
                                          </p:stCondLst>
                                        </p:cTn>
                                        <p:tgtEl>
                                          <p:spTgt spid="52"/>
                                        </p:tgtEl>
                                        <p:attrNameLst>
                                          <p:attrName>style.visibility</p:attrName>
                                        </p:attrNameLst>
                                      </p:cBhvr>
                                      <p:to>
                                        <p:strVal val="visible"/>
                                      </p:to>
                                    </p:set>
                                    <p:animEffect transition="in" filter="wheel(1)">
                                      <p:cBhvr>
                                        <p:cTn id="101" dur="2000"/>
                                        <p:tgtEl>
                                          <p:spTgt spid="52"/>
                                        </p:tgtEl>
                                      </p:cBhvr>
                                    </p:animEffec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nodeType="clickEffect">
                                  <p:stCondLst>
                                    <p:cond delay="0"/>
                                  </p:stCondLst>
                                  <p:childTnLst>
                                    <p:set>
                                      <p:cBhvr>
                                        <p:cTn id="105" dur="1" fill="hold">
                                          <p:stCondLst>
                                            <p:cond delay="0"/>
                                          </p:stCondLst>
                                        </p:cTn>
                                        <p:tgtEl>
                                          <p:spTgt spid="45"/>
                                        </p:tgtEl>
                                        <p:attrNameLst>
                                          <p:attrName>style.visibility</p:attrName>
                                        </p:attrNameLst>
                                      </p:cBhvr>
                                      <p:to>
                                        <p:strVal val="visible"/>
                                      </p:to>
                                    </p:set>
                                    <p:anim calcmode="lin" valueType="num">
                                      <p:cBhvr additive="base">
                                        <p:cTn id="106" dur="500" fill="hold"/>
                                        <p:tgtEl>
                                          <p:spTgt spid="45"/>
                                        </p:tgtEl>
                                        <p:attrNameLst>
                                          <p:attrName>ppt_x</p:attrName>
                                        </p:attrNameLst>
                                      </p:cBhvr>
                                      <p:tavLst>
                                        <p:tav tm="0">
                                          <p:val>
                                            <p:strVal val="#ppt_x"/>
                                          </p:val>
                                        </p:tav>
                                        <p:tav tm="100000">
                                          <p:val>
                                            <p:strVal val="#ppt_x"/>
                                          </p:val>
                                        </p:tav>
                                      </p:tavLst>
                                    </p:anim>
                                    <p:anim calcmode="lin" valueType="num">
                                      <p:cBhvr additive="base">
                                        <p:cTn id="107"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grpId="0" nodeType="clickEffect">
                                  <p:stCondLst>
                                    <p:cond delay="0"/>
                                  </p:stCondLst>
                                  <p:childTnLst>
                                    <p:set>
                                      <p:cBhvr>
                                        <p:cTn id="111" dur="1" fill="hold">
                                          <p:stCondLst>
                                            <p:cond delay="0"/>
                                          </p:stCondLst>
                                        </p:cTn>
                                        <p:tgtEl>
                                          <p:spTgt spid="46"/>
                                        </p:tgtEl>
                                        <p:attrNameLst>
                                          <p:attrName>style.visibility</p:attrName>
                                        </p:attrNameLst>
                                      </p:cBhvr>
                                      <p:to>
                                        <p:strVal val="visible"/>
                                      </p:to>
                                    </p:set>
                                    <p:anim calcmode="lin" valueType="num">
                                      <p:cBhvr>
                                        <p:cTn id="112" dur="500" fill="hold"/>
                                        <p:tgtEl>
                                          <p:spTgt spid="46"/>
                                        </p:tgtEl>
                                        <p:attrNameLst>
                                          <p:attrName>ppt_w</p:attrName>
                                        </p:attrNameLst>
                                      </p:cBhvr>
                                      <p:tavLst>
                                        <p:tav tm="0">
                                          <p:val>
                                            <p:fltVal val="0"/>
                                          </p:val>
                                        </p:tav>
                                        <p:tav tm="100000">
                                          <p:val>
                                            <p:strVal val="#ppt_w"/>
                                          </p:val>
                                        </p:tav>
                                      </p:tavLst>
                                    </p:anim>
                                    <p:anim calcmode="lin" valueType="num">
                                      <p:cBhvr>
                                        <p:cTn id="113" dur="500" fill="hold"/>
                                        <p:tgtEl>
                                          <p:spTgt spid="46"/>
                                        </p:tgtEl>
                                        <p:attrNameLst>
                                          <p:attrName>ppt_h</p:attrName>
                                        </p:attrNameLst>
                                      </p:cBhvr>
                                      <p:tavLst>
                                        <p:tav tm="0">
                                          <p:val>
                                            <p:fltVal val="0"/>
                                          </p:val>
                                        </p:tav>
                                        <p:tav tm="100000">
                                          <p:val>
                                            <p:strVal val="#ppt_h"/>
                                          </p:val>
                                        </p:tav>
                                      </p:tavLst>
                                    </p:anim>
                                    <p:animEffect transition="in" filter="fade">
                                      <p:cBhvr>
                                        <p:cTn id="114" dur="500"/>
                                        <p:tgtEl>
                                          <p:spTgt spid="46"/>
                                        </p:tgtEl>
                                      </p:cBhvr>
                                    </p:animEffect>
                                  </p:childTnLst>
                                </p:cTn>
                              </p:par>
                            </p:childTnLst>
                          </p:cTn>
                        </p:par>
                      </p:childTnLst>
                    </p:cTn>
                  </p:par>
                  <p:par>
                    <p:cTn id="115" fill="hold">
                      <p:stCondLst>
                        <p:cond delay="indefinite"/>
                      </p:stCondLst>
                      <p:childTnLst>
                        <p:par>
                          <p:cTn id="116" fill="hold">
                            <p:stCondLst>
                              <p:cond delay="0"/>
                            </p:stCondLst>
                            <p:childTnLst>
                              <p:par>
                                <p:cTn id="117" presetID="31" presetClass="entr" presetSubtype="0" fill="hold" grpId="0" nodeType="clickEffect">
                                  <p:stCondLst>
                                    <p:cond delay="0"/>
                                  </p:stCondLst>
                                  <p:childTnLst>
                                    <p:set>
                                      <p:cBhvr>
                                        <p:cTn id="118" dur="1" fill="hold">
                                          <p:stCondLst>
                                            <p:cond delay="0"/>
                                          </p:stCondLst>
                                        </p:cTn>
                                        <p:tgtEl>
                                          <p:spTgt spid="47"/>
                                        </p:tgtEl>
                                        <p:attrNameLst>
                                          <p:attrName>style.visibility</p:attrName>
                                        </p:attrNameLst>
                                      </p:cBhvr>
                                      <p:to>
                                        <p:strVal val="visible"/>
                                      </p:to>
                                    </p:set>
                                    <p:anim calcmode="lin" valueType="num">
                                      <p:cBhvr>
                                        <p:cTn id="119" dur="1000" fill="hold"/>
                                        <p:tgtEl>
                                          <p:spTgt spid="47"/>
                                        </p:tgtEl>
                                        <p:attrNameLst>
                                          <p:attrName>ppt_w</p:attrName>
                                        </p:attrNameLst>
                                      </p:cBhvr>
                                      <p:tavLst>
                                        <p:tav tm="0">
                                          <p:val>
                                            <p:fltVal val="0"/>
                                          </p:val>
                                        </p:tav>
                                        <p:tav tm="100000">
                                          <p:val>
                                            <p:strVal val="#ppt_w"/>
                                          </p:val>
                                        </p:tav>
                                      </p:tavLst>
                                    </p:anim>
                                    <p:anim calcmode="lin" valueType="num">
                                      <p:cBhvr>
                                        <p:cTn id="120" dur="1000" fill="hold"/>
                                        <p:tgtEl>
                                          <p:spTgt spid="47"/>
                                        </p:tgtEl>
                                        <p:attrNameLst>
                                          <p:attrName>ppt_h</p:attrName>
                                        </p:attrNameLst>
                                      </p:cBhvr>
                                      <p:tavLst>
                                        <p:tav tm="0">
                                          <p:val>
                                            <p:fltVal val="0"/>
                                          </p:val>
                                        </p:tav>
                                        <p:tav tm="100000">
                                          <p:val>
                                            <p:strVal val="#ppt_h"/>
                                          </p:val>
                                        </p:tav>
                                      </p:tavLst>
                                    </p:anim>
                                    <p:anim calcmode="lin" valueType="num">
                                      <p:cBhvr>
                                        <p:cTn id="121" dur="1000" fill="hold"/>
                                        <p:tgtEl>
                                          <p:spTgt spid="47"/>
                                        </p:tgtEl>
                                        <p:attrNameLst>
                                          <p:attrName>style.rotation</p:attrName>
                                        </p:attrNameLst>
                                      </p:cBhvr>
                                      <p:tavLst>
                                        <p:tav tm="0">
                                          <p:val>
                                            <p:fltVal val="90"/>
                                          </p:val>
                                        </p:tav>
                                        <p:tav tm="100000">
                                          <p:val>
                                            <p:fltVal val="0"/>
                                          </p:val>
                                        </p:tav>
                                      </p:tavLst>
                                    </p:anim>
                                    <p:animEffect transition="in" filter="fade">
                                      <p:cBhvr>
                                        <p:cTn id="122"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9" grpId="0" animBg="1"/>
      <p:bldP spid="30" grpId="0" animBg="1"/>
      <p:bldP spid="42" grpId="0" animBg="1"/>
      <p:bldP spid="46" grpId="0"/>
      <p:bldP spid="47" grpId="0"/>
      <p:bldP spid="49" grpId="0" animBg="1"/>
      <p:bldP spid="51" grpId="0" animBg="1"/>
      <p:bldP spid="5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135187" y="188117"/>
            <a:ext cx="6124576" cy="958850"/>
            <a:chOff x="433" y="423"/>
            <a:chExt cx="3858" cy="604"/>
          </a:xfrm>
        </p:grpSpPr>
        <p:graphicFrame>
          <p:nvGraphicFramePr>
            <p:cNvPr id="3" name="Object 3"/>
            <p:cNvGraphicFramePr>
              <a:graphicFrameLocks noChangeAspect="1"/>
            </p:cNvGraphicFramePr>
            <p:nvPr>
              <p:extLst>
                <p:ext uri="{D42A27DB-BD31-4B8C-83A1-F6EECF244321}">
                  <p14:modId xmlns:p14="http://schemas.microsoft.com/office/powerpoint/2010/main" val="1291315340"/>
                </p:ext>
              </p:extLst>
            </p:nvPr>
          </p:nvGraphicFramePr>
          <p:xfrm>
            <a:off x="2427" y="423"/>
            <a:ext cx="1864" cy="604"/>
          </p:xfrm>
          <a:graphic>
            <a:graphicData uri="http://schemas.openxmlformats.org/presentationml/2006/ole">
              <mc:AlternateContent xmlns:mc="http://schemas.openxmlformats.org/markup-compatibility/2006">
                <mc:Choice xmlns:v="urn:schemas-microsoft-com:vml" Requires="v">
                  <p:oleObj spid="_x0000_s354113" name="公式" r:id="rId3" imgW="1130040" imgH="393480" progId="Equation.3">
                    <p:embed/>
                  </p:oleObj>
                </mc:Choice>
                <mc:Fallback>
                  <p:oleObj name="公式" r:id="rId3" imgW="1130040" imgH="393480" progId="Equation.3">
                    <p:embed/>
                    <p:pic>
                      <p:nvPicPr>
                        <p:cNvPr id="0" name=""/>
                        <p:cNvPicPr>
                          <a:picLocks noChangeAspect="1" noChangeArrowheads="1"/>
                        </p:cNvPicPr>
                        <p:nvPr/>
                      </p:nvPicPr>
                      <p:blipFill>
                        <a:blip r:embed="rId4"/>
                        <a:srcRect/>
                        <a:stretch>
                          <a:fillRect/>
                        </a:stretch>
                      </p:blipFill>
                      <p:spPr bwMode="auto">
                        <a:xfrm>
                          <a:off x="2427" y="423"/>
                          <a:ext cx="1864" cy="604"/>
                        </a:xfrm>
                        <a:prstGeom prst="rect">
                          <a:avLst/>
                        </a:prstGeom>
                        <a:noFill/>
                        <a:ln>
                          <a:noFill/>
                        </a:ln>
                        <a:effectLst/>
                      </p:spPr>
                    </p:pic>
                  </p:oleObj>
                </mc:Fallback>
              </mc:AlternateContent>
            </a:graphicData>
          </a:graphic>
        </p:graphicFrame>
        <p:sp>
          <p:nvSpPr>
            <p:cNvPr id="4" name="Text Box 4"/>
            <p:cNvSpPr txBox="1">
              <a:spLocks noChangeArrowheads="1"/>
            </p:cNvSpPr>
            <p:nvPr/>
          </p:nvSpPr>
          <p:spPr bwMode="auto">
            <a:xfrm>
              <a:off x="433" y="423"/>
              <a:ext cx="1728" cy="604"/>
            </a:xfrm>
            <a:prstGeom prst="rect">
              <a:avLst/>
            </a:prstGeom>
            <a:solidFill>
              <a:srgbClr val="FFFF00"/>
            </a:solidFill>
            <a:ln w="12700">
              <a:solidFill>
                <a:schemeClr val="tx2"/>
              </a:solidFill>
              <a:miter lim="800000"/>
              <a:headEnd/>
              <a:tailEnd/>
            </a:ln>
            <a:effectLst/>
          </p:spPr>
          <p:txBody>
            <a:bodyPr>
              <a:spAutoFit/>
            </a:bodyPr>
            <a:lstStyle/>
            <a:p>
              <a:pPr>
                <a:spcBef>
                  <a:spcPct val="50000"/>
                </a:spcBef>
                <a:defRPr/>
              </a:pPr>
              <a:r>
                <a:rPr lang="en-US" altLang="zh-CN" sz="2800" b="1" i="0" dirty="0"/>
                <a:t>  </a:t>
              </a:r>
              <a:r>
                <a:rPr lang="zh-CN" altLang="en-US" sz="2800" b="1" i="0" dirty="0"/>
                <a:t>两端</a:t>
              </a:r>
              <a:r>
                <a:rPr lang="zh-CN" altLang="en-US" sz="2800" b="1" i="0" dirty="0">
                  <a:solidFill>
                    <a:srgbClr val="CC0000"/>
                  </a:solidFill>
                </a:rPr>
                <a:t>固定</a:t>
              </a:r>
              <a:r>
                <a:rPr lang="zh-CN" altLang="en-US" sz="2800" b="1" i="0" dirty="0"/>
                <a:t>的弦振动的简正模式</a:t>
              </a:r>
            </a:p>
          </p:txBody>
        </p:sp>
      </p:grpSp>
      <p:grpSp>
        <p:nvGrpSpPr>
          <p:cNvPr id="5" name="Group 7"/>
          <p:cNvGrpSpPr>
            <a:grpSpLocks/>
          </p:cNvGrpSpPr>
          <p:nvPr/>
        </p:nvGrpSpPr>
        <p:grpSpPr bwMode="auto">
          <a:xfrm>
            <a:off x="1981200" y="1340768"/>
            <a:ext cx="6635080" cy="5060032"/>
            <a:chOff x="288" y="1680"/>
            <a:chExt cx="2640" cy="2352"/>
          </a:xfrm>
        </p:grpSpPr>
        <p:sp>
          <p:nvSpPr>
            <p:cNvPr id="6" name="Rectangle 8"/>
            <p:cNvSpPr>
              <a:spLocks noChangeArrowheads="1"/>
            </p:cNvSpPr>
            <p:nvPr/>
          </p:nvSpPr>
          <p:spPr bwMode="auto">
            <a:xfrm>
              <a:off x="288" y="1680"/>
              <a:ext cx="2640" cy="2352"/>
            </a:xfrm>
            <a:prstGeom prst="rect">
              <a:avLst/>
            </a:prstGeom>
            <a:solidFill>
              <a:schemeClr val="bg1"/>
            </a:solidFill>
            <a:ln w="12700">
              <a:solidFill>
                <a:schemeClr val="tx2"/>
              </a:solidFill>
              <a:miter lim="800000"/>
              <a:headEnd/>
              <a:tailEnd/>
            </a:ln>
          </p:spPr>
          <p:txBody>
            <a:bodyPr wrap="none" anchor="ctr"/>
            <a:lstStyle/>
            <a:p>
              <a:endParaRPr lang="zh-CN" altLang="en-US" b="1" i="0"/>
            </a:p>
          </p:txBody>
        </p:sp>
        <p:sp>
          <p:nvSpPr>
            <p:cNvPr id="7" name="Rectangle 9" descr="深色下对角线"/>
            <p:cNvSpPr>
              <a:spLocks noChangeArrowheads="1"/>
            </p:cNvSpPr>
            <p:nvPr/>
          </p:nvSpPr>
          <p:spPr bwMode="auto">
            <a:xfrm>
              <a:off x="432" y="1776"/>
              <a:ext cx="96" cy="624"/>
            </a:xfrm>
            <a:prstGeom prst="rect">
              <a:avLst/>
            </a:prstGeom>
            <a:pattFill prst="dkDnDiag">
              <a:fgClr>
                <a:srgbClr val="0000FF"/>
              </a:fgClr>
              <a:bgClr>
                <a:schemeClr val="bg1"/>
              </a:bgClr>
            </a:pattFill>
            <a:ln w="9525">
              <a:solidFill>
                <a:schemeClr val="tx1"/>
              </a:solidFill>
              <a:miter lim="800000"/>
              <a:headEnd/>
              <a:tailEnd/>
            </a:ln>
          </p:spPr>
          <p:txBody>
            <a:bodyPr wrap="none" anchor="ctr"/>
            <a:lstStyle/>
            <a:p>
              <a:endParaRPr lang="zh-CN" altLang="en-US" b="1" i="0"/>
            </a:p>
          </p:txBody>
        </p:sp>
        <p:sp>
          <p:nvSpPr>
            <p:cNvPr id="8" name="Rectangle 10" descr="深色下对角线"/>
            <p:cNvSpPr>
              <a:spLocks noChangeArrowheads="1"/>
            </p:cNvSpPr>
            <p:nvPr/>
          </p:nvSpPr>
          <p:spPr bwMode="auto">
            <a:xfrm>
              <a:off x="2016" y="1776"/>
              <a:ext cx="96" cy="624"/>
            </a:xfrm>
            <a:prstGeom prst="rect">
              <a:avLst/>
            </a:prstGeom>
            <a:pattFill prst="dkDnDiag">
              <a:fgClr>
                <a:srgbClr val="0000FF"/>
              </a:fgClr>
              <a:bgClr>
                <a:schemeClr val="bg1"/>
              </a:bgClr>
            </a:pattFill>
            <a:ln w="9525">
              <a:solidFill>
                <a:schemeClr val="tx1"/>
              </a:solidFill>
              <a:miter lim="800000"/>
              <a:headEnd/>
              <a:tailEnd/>
            </a:ln>
          </p:spPr>
          <p:txBody>
            <a:bodyPr wrap="none" anchor="ctr"/>
            <a:lstStyle/>
            <a:p>
              <a:endParaRPr lang="zh-CN" altLang="en-US" b="1" i="0"/>
            </a:p>
          </p:txBody>
        </p:sp>
        <p:sp>
          <p:nvSpPr>
            <p:cNvPr id="9" name="Line 11"/>
            <p:cNvSpPr>
              <a:spLocks noChangeShapeType="1"/>
            </p:cNvSpPr>
            <p:nvPr/>
          </p:nvSpPr>
          <p:spPr bwMode="auto">
            <a:xfrm>
              <a:off x="528" y="2064"/>
              <a:ext cx="14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i="0"/>
            </a:p>
          </p:txBody>
        </p:sp>
        <p:sp>
          <p:nvSpPr>
            <p:cNvPr id="10" name="Rectangle 12" descr="深色下对角线"/>
            <p:cNvSpPr>
              <a:spLocks noChangeArrowheads="1"/>
            </p:cNvSpPr>
            <p:nvPr/>
          </p:nvSpPr>
          <p:spPr bwMode="auto">
            <a:xfrm>
              <a:off x="432" y="2544"/>
              <a:ext cx="96" cy="624"/>
            </a:xfrm>
            <a:prstGeom prst="rect">
              <a:avLst/>
            </a:prstGeom>
            <a:pattFill prst="dkDnDiag">
              <a:fgClr>
                <a:srgbClr val="0000FF"/>
              </a:fgClr>
              <a:bgClr>
                <a:schemeClr val="bg1"/>
              </a:bgClr>
            </a:pattFill>
            <a:ln w="9525">
              <a:solidFill>
                <a:schemeClr val="tx1"/>
              </a:solidFill>
              <a:miter lim="800000"/>
              <a:headEnd/>
              <a:tailEnd/>
            </a:ln>
          </p:spPr>
          <p:txBody>
            <a:bodyPr wrap="none" anchor="ctr"/>
            <a:lstStyle/>
            <a:p>
              <a:endParaRPr lang="zh-CN" altLang="en-US" b="1" i="0"/>
            </a:p>
          </p:txBody>
        </p:sp>
        <p:sp>
          <p:nvSpPr>
            <p:cNvPr id="11" name="Rectangle 13" descr="深色下对角线"/>
            <p:cNvSpPr>
              <a:spLocks noChangeArrowheads="1"/>
            </p:cNvSpPr>
            <p:nvPr/>
          </p:nvSpPr>
          <p:spPr bwMode="auto">
            <a:xfrm>
              <a:off x="2016" y="2544"/>
              <a:ext cx="96" cy="624"/>
            </a:xfrm>
            <a:prstGeom prst="rect">
              <a:avLst/>
            </a:prstGeom>
            <a:pattFill prst="dkDnDiag">
              <a:fgClr>
                <a:srgbClr val="0000FF"/>
              </a:fgClr>
              <a:bgClr>
                <a:schemeClr val="bg1"/>
              </a:bgClr>
            </a:pattFill>
            <a:ln w="9525">
              <a:solidFill>
                <a:schemeClr val="tx1"/>
              </a:solidFill>
              <a:miter lim="800000"/>
              <a:headEnd/>
              <a:tailEnd/>
            </a:ln>
          </p:spPr>
          <p:txBody>
            <a:bodyPr wrap="none" anchor="ctr"/>
            <a:lstStyle/>
            <a:p>
              <a:endParaRPr lang="zh-CN" altLang="en-US" b="1" i="0"/>
            </a:p>
          </p:txBody>
        </p:sp>
        <p:sp>
          <p:nvSpPr>
            <p:cNvPr id="12" name="Rectangle 14" descr="深色下对角线"/>
            <p:cNvSpPr>
              <a:spLocks noChangeArrowheads="1"/>
            </p:cNvSpPr>
            <p:nvPr/>
          </p:nvSpPr>
          <p:spPr bwMode="auto">
            <a:xfrm>
              <a:off x="432" y="3312"/>
              <a:ext cx="96" cy="624"/>
            </a:xfrm>
            <a:prstGeom prst="rect">
              <a:avLst/>
            </a:prstGeom>
            <a:pattFill prst="dkDnDiag">
              <a:fgClr>
                <a:srgbClr val="0000FF"/>
              </a:fgClr>
              <a:bgClr>
                <a:schemeClr val="bg1"/>
              </a:bgClr>
            </a:pattFill>
            <a:ln w="9525">
              <a:solidFill>
                <a:schemeClr val="tx1"/>
              </a:solidFill>
              <a:miter lim="800000"/>
              <a:headEnd/>
              <a:tailEnd/>
            </a:ln>
          </p:spPr>
          <p:txBody>
            <a:bodyPr wrap="none" anchor="ctr"/>
            <a:lstStyle/>
            <a:p>
              <a:endParaRPr lang="zh-CN" altLang="en-US" b="1" i="0"/>
            </a:p>
          </p:txBody>
        </p:sp>
        <p:sp>
          <p:nvSpPr>
            <p:cNvPr id="13" name="Rectangle 15" descr="深色下对角线"/>
            <p:cNvSpPr>
              <a:spLocks noChangeArrowheads="1"/>
            </p:cNvSpPr>
            <p:nvPr/>
          </p:nvSpPr>
          <p:spPr bwMode="auto">
            <a:xfrm>
              <a:off x="2016" y="3312"/>
              <a:ext cx="96" cy="624"/>
            </a:xfrm>
            <a:prstGeom prst="rect">
              <a:avLst/>
            </a:prstGeom>
            <a:pattFill prst="dkDnDiag">
              <a:fgClr>
                <a:srgbClr val="0000FF"/>
              </a:fgClr>
              <a:bgClr>
                <a:schemeClr val="bg1"/>
              </a:bgClr>
            </a:pattFill>
            <a:ln w="9525">
              <a:solidFill>
                <a:schemeClr val="tx1"/>
              </a:solidFill>
              <a:miter lim="800000"/>
              <a:headEnd/>
              <a:tailEnd/>
            </a:ln>
          </p:spPr>
          <p:txBody>
            <a:bodyPr wrap="none" anchor="ctr"/>
            <a:lstStyle/>
            <a:p>
              <a:endParaRPr lang="zh-CN" altLang="en-US" b="1" i="0"/>
            </a:p>
          </p:txBody>
        </p:sp>
        <p:sp>
          <p:nvSpPr>
            <p:cNvPr id="14" name="Line 16"/>
            <p:cNvSpPr>
              <a:spLocks noChangeShapeType="1"/>
            </p:cNvSpPr>
            <p:nvPr/>
          </p:nvSpPr>
          <p:spPr bwMode="auto">
            <a:xfrm>
              <a:off x="528" y="3600"/>
              <a:ext cx="14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i="0"/>
            </a:p>
          </p:txBody>
        </p:sp>
        <p:graphicFrame>
          <p:nvGraphicFramePr>
            <p:cNvPr id="15" name="Object 17"/>
            <p:cNvGraphicFramePr>
              <a:graphicFrameLocks noChangeAspect="1"/>
            </p:cNvGraphicFramePr>
            <p:nvPr>
              <p:extLst>
                <p:ext uri="{D42A27DB-BD31-4B8C-83A1-F6EECF244321}">
                  <p14:modId xmlns:p14="http://schemas.microsoft.com/office/powerpoint/2010/main" val="3183341084"/>
                </p:ext>
              </p:extLst>
            </p:nvPr>
          </p:nvGraphicFramePr>
          <p:xfrm>
            <a:off x="2307" y="1800"/>
            <a:ext cx="506" cy="497"/>
          </p:xfrm>
          <a:graphic>
            <a:graphicData uri="http://schemas.openxmlformats.org/presentationml/2006/ole">
              <mc:AlternateContent xmlns:mc="http://schemas.openxmlformats.org/markup-compatibility/2006">
                <mc:Choice xmlns:v="urn:schemas-microsoft-com:vml" Requires="v">
                  <p:oleObj spid="_x0000_s354114" name="公式" r:id="rId5" imgW="342720" imgH="393480" progId="Equation.3">
                    <p:embed/>
                  </p:oleObj>
                </mc:Choice>
                <mc:Fallback>
                  <p:oleObj name="公式" r:id="rId5" imgW="342720" imgH="393480" progId="Equation.3">
                    <p:embed/>
                    <p:pic>
                      <p:nvPicPr>
                        <p:cNvPr id="0" name=""/>
                        <p:cNvPicPr>
                          <a:picLocks noChangeAspect="1" noChangeArrowheads="1"/>
                        </p:cNvPicPr>
                        <p:nvPr/>
                      </p:nvPicPr>
                      <p:blipFill>
                        <a:blip r:embed="rId6"/>
                        <a:srcRect/>
                        <a:stretch>
                          <a:fillRect/>
                        </a:stretch>
                      </p:blipFill>
                      <p:spPr bwMode="auto">
                        <a:xfrm>
                          <a:off x="2307" y="1800"/>
                          <a:ext cx="506" cy="497"/>
                        </a:xfrm>
                        <a:prstGeom prst="rect">
                          <a:avLst/>
                        </a:prstGeom>
                        <a:noFill/>
                        <a:ln>
                          <a:noFill/>
                        </a:ln>
                        <a:effectLst/>
                      </p:spPr>
                    </p:pic>
                  </p:oleObj>
                </mc:Fallback>
              </mc:AlternateContent>
            </a:graphicData>
          </a:graphic>
        </p:graphicFrame>
        <p:graphicFrame>
          <p:nvGraphicFramePr>
            <p:cNvPr id="16" name="Object 18"/>
            <p:cNvGraphicFramePr>
              <a:graphicFrameLocks noChangeAspect="1"/>
            </p:cNvGraphicFramePr>
            <p:nvPr>
              <p:extLst>
                <p:ext uri="{D42A27DB-BD31-4B8C-83A1-F6EECF244321}">
                  <p14:modId xmlns:p14="http://schemas.microsoft.com/office/powerpoint/2010/main" val="2884359694"/>
                </p:ext>
              </p:extLst>
            </p:nvPr>
          </p:nvGraphicFramePr>
          <p:xfrm>
            <a:off x="2212" y="2592"/>
            <a:ext cx="590" cy="509"/>
          </p:xfrm>
          <a:graphic>
            <a:graphicData uri="http://schemas.openxmlformats.org/presentationml/2006/ole">
              <mc:AlternateContent xmlns:mc="http://schemas.openxmlformats.org/markup-compatibility/2006">
                <mc:Choice xmlns:v="urn:schemas-microsoft-com:vml" Requires="v">
                  <p:oleObj spid="_x0000_s354115" name="公式" r:id="rId7" imgW="431640" imgH="393480" progId="Equation.3">
                    <p:embed/>
                  </p:oleObj>
                </mc:Choice>
                <mc:Fallback>
                  <p:oleObj name="公式" r:id="rId7" imgW="431640" imgH="393480" progId="Equation.3">
                    <p:embed/>
                    <p:pic>
                      <p:nvPicPr>
                        <p:cNvPr id="0" name=""/>
                        <p:cNvPicPr>
                          <a:picLocks noChangeAspect="1" noChangeArrowheads="1"/>
                        </p:cNvPicPr>
                        <p:nvPr/>
                      </p:nvPicPr>
                      <p:blipFill>
                        <a:blip r:embed="rId8"/>
                        <a:srcRect/>
                        <a:stretch>
                          <a:fillRect/>
                        </a:stretch>
                      </p:blipFill>
                      <p:spPr bwMode="auto">
                        <a:xfrm>
                          <a:off x="2212" y="2592"/>
                          <a:ext cx="590" cy="509"/>
                        </a:xfrm>
                        <a:prstGeom prst="rect">
                          <a:avLst/>
                        </a:prstGeom>
                        <a:noFill/>
                        <a:ln>
                          <a:noFill/>
                        </a:ln>
                        <a:effectLst/>
                      </p:spPr>
                    </p:pic>
                  </p:oleObj>
                </mc:Fallback>
              </mc:AlternateContent>
            </a:graphicData>
          </a:graphic>
        </p:graphicFrame>
        <p:graphicFrame>
          <p:nvGraphicFramePr>
            <p:cNvPr id="17" name="Object 19"/>
            <p:cNvGraphicFramePr>
              <a:graphicFrameLocks noChangeAspect="1"/>
            </p:cNvGraphicFramePr>
            <p:nvPr>
              <p:extLst>
                <p:ext uri="{D42A27DB-BD31-4B8C-83A1-F6EECF244321}">
                  <p14:modId xmlns:p14="http://schemas.microsoft.com/office/powerpoint/2010/main" val="901714427"/>
                </p:ext>
              </p:extLst>
            </p:nvPr>
          </p:nvGraphicFramePr>
          <p:xfrm>
            <a:off x="2212" y="3339"/>
            <a:ext cx="612" cy="542"/>
          </p:xfrm>
          <a:graphic>
            <a:graphicData uri="http://schemas.openxmlformats.org/presentationml/2006/ole">
              <mc:AlternateContent xmlns:mc="http://schemas.openxmlformats.org/markup-compatibility/2006">
                <mc:Choice xmlns:v="urn:schemas-microsoft-com:vml" Requires="v">
                  <p:oleObj spid="_x0000_s354116" name="公式" r:id="rId9" imgW="419040" imgH="393480" progId="Equation.3">
                    <p:embed/>
                  </p:oleObj>
                </mc:Choice>
                <mc:Fallback>
                  <p:oleObj name="公式" r:id="rId9" imgW="419040" imgH="393480" progId="Equation.3">
                    <p:embed/>
                    <p:pic>
                      <p:nvPicPr>
                        <p:cNvPr id="0" name=""/>
                        <p:cNvPicPr>
                          <a:picLocks noChangeAspect="1" noChangeArrowheads="1"/>
                        </p:cNvPicPr>
                        <p:nvPr/>
                      </p:nvPicPr>
                      <p:blipFill>
                        <a:blip r:embed="rId10"/>
                        <a:srcRect/>
                        <a:stretch>
                          <a:fillRect/>
                        </a:stretch>
                      </p:blipFill>
                      <p:spPr bwMode="auto">
                        <a:xfrm>
                          <a:off x="2212" y="3339"/>
                          <a:ext cx="612" cy="542"/>
                        </a:xfrm>
                        <a:prstGeom prst="rect">
                          <a:avLst/>
                        </a:prstGeom>
                        <a:noFill/>
                        <a:ln>
                          <a:noFill/>
                        </a:ln>
                        <a:effectLst/>
                      </p:spPr>
                    </p:pic>
                  </p:oleObj>
                </mc:Fallback>
              </mc:AlternateContent>
            </a:graphicData>
          </a:graphic>
        </p:graphicFrame>
        <p:sp>
          <p:nvSpPr>
            <p:cNvPr id="18" name="Freeform 20"/>
            <p:cNvSpPr>
              <a:spLocks/>
            </p:cNvSpPr>
            <p:nvPr/>
          </p:nvSpPr>
          <p:spPr bwMode="auto">
            <a:xfrm>
              <a:off x="528" y="1832"/>
              <a:ext cx="1488" cy="232"/>
            </a:xfrm>
            <a:custGeom>
              <a:avLst/>
              <a:gdLst>
                <a:gd name="T0" fmla="*/ 0 w 864"/>
                <a:gd name="T1" fmla="*/ 6 h 477"/>
                <a:gd name="T2" fmla="*/ 4802 w 864"/>
                <a:gd name="T3" fmla="*/ 2 h 477"/>
                <a:gd name="T4" fmla="*/ 11269 w 864"/>
                <a:gd name="T5" fmla="*/ 0 h 477"/>
                <a:gd name="T6" fmla="*/ 17746 w 864"/>
                <a:gd name="T7" fmla="*/ 2 h 477"/>
                <a:gd name="T8" fmla="*/ 22547 w 864"/>
                <a:gd name="T9" fmla="*/ 6 h 477"/>
                <a:gd name="T10" fmla="*/ 0 60000 65536"/>
                <a:gd name="T11" fmla="*/ 0 60000 65536"/>
                <a:gd name="T12" fmla="*/ 0 60000 65536"/>
                <a:gd name="T13" fmla="*/ 0 60000 65536"/>
                <a:gd name="T14" fmla="*/ 0 60000 65536"/>
                <a:gd name="T15" fmla="*/ 0 w 864"/>
                <a:gd name="T16" fmla="*/ 0 h 477"/>
                <a:gd name="T17" fmla="*/ 864 w 864"/>
                <a:gd name="T18" fmla="*/ 477 h 477"/>
              </a:gdLst>
              <a:ahLst/>
              <a:cxnLst>
                <a:cxn ang="T10">
                  <a:pos x="T0" y="T1"/>
                </a:cxn>
                <a:cxn ang="T11">
                  <a:pos x="T2" y="T3"/>
                </a:cxn>
                <a:cxn ang="T12">
                  <a:pos x="T4" y="T5"/>
                </a:cxn>
                <a:cxn ang="T13">
                  <a:pos x="T6" y="T7"/>
                </a:cxn>
                <a:cxn ang="T14">
                  <a:pos x="T8" y="T9"/>
                </a:cxn>
              </a:cxnLst>
              <a:rect l="T15" t="T16" r="T17" b="T18"/>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i="0"/>
            </a:p>
          </p:txBody>
        </p:sp>
        <p:sp>
          <p:nvSpPr>
            <p:cNvPr id="19" name="Freeform 21"/>
            <p:cNvSpPr>
              <a:spLocks/>
            </p:cNvSpPr>
            <p:nvPr/>
          </p:nvSpPr>
          <p:spPr bwMode="auto">
            <a:xfrm flipV="1">
              <a:off x="528" y="2064"/>
              <a:ext cx="1488" cy="240"/>
            </a:xfrm>
            <a:custGeom>
              <a:avLst/>
              <a:gdLst>
                <a:gd name="T0" fmla="*/ 0 w 864"/>
                <a:gd name="T1" fmla="*/ 8 h 477"/>
                <a:gd name="T2" fmla="*/ 4802 w 864"/>
                <a:gd name="T3" fmla="*/ 3 h 477"/>
                <a:gd name="T4" fmla="*/ 11269 w 864"/>
                <a:gd name="T5" fmla="*/ 0 h 477"/>
                <a:gd name="T6" fmla="*/ 17746 w 864"/>
                <a:gd name="T7" fmla="*/ 3 h 477"/>
                <a:gd name="T8" fmla="*/ 22547 w 864"/>
                <a:gd name="T9" fmla="*/ 8 h 477"/>
                <a:gd name="T10" fmla="*/ 0 60000 65536"/>
                <a:gd name="T11" fmla="*/ 0 60000 65536"/>
                <a:gd name="T12" fmla="*/ 0 60000 65536"/>
                <a:gd name="T13" fmla="*/ 0 60000 65536"/>
                <a:gd name="T14" fmla="*/ 0 60000 65536"/>
                <a:gd name="T15" fmla="*/ 0 w 864"/>
                <a:gd name="T16" fmla="*/ 0 h 477"/>
                <a:gd name="T17" fmla="*/ 864 w 864"/>
                <a:gd name="T18" fmla="*/ 477 h 477"/>
              </a:gdLst>
              <a:ahLst/>
              <a:cxnLst>
                <a:cxn ang="T10">
                  <a:pos x="T0" y="T1"/>
                </a:cxn>
                <a:cxn ang="T11">
                  <a:pos x="T2" y="T3"/>
                </a:cxn>
                <a:cxn ang="T12">
                  <a:pos x="T4" y="T5"/>
                </a:cxn>
                <a:cxn ang="T13">
                  <a:pos x="T6" y="T7"/>
                </a:cxn>
                <a:cxn ang="T14">
                  <a:pos x="T8" y="T9"/>
                </a:cxn>
              </a:cxnLst>
              <a:rect l="T15" t="T16" r="T17" b="T18"/>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38100">
              <a:solidFill>
                <a:srgbClr val="FF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i="0"/>
            </a:p>
          </p:txBody>
        </p:sp>
        <p:grpSp>
          <p:nvGrpSpPr>
            <p:cNvPr id="20" name="Group 22"/>
            <p:cNvGrpSpPr>
              <a:grpSpLocks/>
            </p:cNvGrpSpPr>
            <p:nvPr/>
          </p:nvGrpSpPr>
          <p:grpSpPr bwMode="auto">
            <a:xfrm>
              <a:off x="528" y="2592"/>
              <a:ext cx="1488" cy="480"/>
              <a:chOff x="528" y="2592"/>
              <a:chExt cx="1488" cy="480"/>
            </a:xfrm>
          </p:grpSpPr>
          <p:sp>
            <p:nvSpPr>
              <p:cNvPr id="27" name="Line 23"/>
              <p:cNvSpPr>
                <a:spLocks noChangeShapeType="1"/>
              </p:cNvSpPr>
              <p:nvPr/>
            </p:nvSpPr>
            <p:spPr bwMode="auto">
              <a:xfrm>
                <a:off x="528" y="2832"/>
                <a:ext cx="14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i="0"/>
              </a:p>
            </p:txBody>
          </p:sp>
          <p:sp>
            <p:nvSpPr>
              <p:cNvPr id="28" name="Freeform 24"/>
              <p:cNvSpPr>
                <a:spLocks/>
              </p:cNvSpPr>
              <p:nvPr/>
            </p:nvSpPr>
            <p:spPr bwMode="auto">
              <a:xfrm>
                <a:off x="528" y="2592"/>
                <a:ext cx="1488" cy="480"/>
              </a:xfrm>
              <a:custGeom>
                <a:avLst/>
                <a:gdLst>
                  <a:gd name="T0" fmla="*/ 0 w 1735"/>
                  <a:gd name="T1" fmla="*/ 7 h 973"/>
                  <a:gd name="T2" fmla="*/ 70 w 1735"/>
                  <a:gd name="T3" fmla="*/ 2 h 973"/>
                  <a:gd name="T4" fmla="*/ 177 w 1735"/>
                  <a:gd name="T5" fmla="*/ 0 h 973"/>
                  <a:gd name="T6" fmla="*/ 281 w 1735"/>
                  <a:gd name="T7" fmla="*/ 3 h 973"/>
                  <a:gd name="T8" fmla="*/ 347 w 1735"/>
                  <a:gd name="T9" fmla="*/ 7 h 973"/>
                  <a:gd name="T10" fmla="*/ 413 w 1735"/>
                  <a:gd name="T11" fmla="*/ 11 h 973"/>
                  <a:gd name="T12" fmla="*/ 521 w 1735"/>
                  <a:gd name="T13" fmla="*/ 14 h 973"/>
                  <a:gd name="T14" fmla="*/ 624 w 1735"/>
                  <a:gd name="T15" fmla="*/ 11 h 973"/>
                  <a:gd name="T16" fmla="*/ 690 w 1735"/>
                  <a:gd name="T17" fmla="*/ 7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i="0"/>
              </a:p>
            </p:txBody>
          </p:sp>
          <p:sp>
            <p:nvSpPr>
              <p:cNvPr id="29" name="Freeform 25"/>
              <p:cNvSpPr>
                <a:spLocks/>
              </p:cNvSpPr>
              <p:nvPr/>
            </p:nvSpPr>
            <p:spPr bwMode="auto">
              <a:xfrm flipV="1">
                <a:off x="528" y="2592"/>
                <a:ext cx="1488" cy="480"/>
              </a:xfrm>
              <a:custGeom>
                <a:avLst/>
                <a:gdLst>
                  <a:gd name="T0" fmla="*/ 0 w 1735"/>
                  <a:gd name="T1" fmla="*/ 7 h 973"/>
                  <a:gd name="T2" fmla="*/ 70 w 1735"/>
                  <a:gd name="T3" fmla="*/ 2 h 973"/>
                  <a:gd name="T4" fmla="*/ 177 w 1735"/>
                  <a:gd name="T5" fmla="*/ 0 h 973"/>
                  <a:gd name="T6" fmla="*/ 281 w 1735"/>
                  <a:gd name="T7" fmla="*/ 3 h 973"/>
                  <a:gd name="T8" fmla="*/ 347 w 1735"/>
                  <a:gd name="T9" fmla="*/ 7 h 973"/>
                  <a:gd name="T10" fmla="*/ 413 w 1735"/>
                  <a:gd name="T11" fmla="*/ 11 h 973"/>
                  <a:gd name="T12" fmla="*/ 521 w 1735"/>
                  <a:gd name="T13" fmla="*/ 14 h 973"/>
                  <a:gd name="T14" fmla="*/ 624 w 1735"/>
                  <a:gd name="T15" fmla="*/ 11 h 973"/>
                  <a:gd name="T16" fmla="*/ 690 w 1735"/>
                  <a:gd name="T17" fmla="*/ 7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38100">
                <a:solidFill>
                  <a:srgbClr val="FF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i="0"/>
              </a:p>
            </p:txBody>
          </p:sp>
        </p:grpSp>
        <p:grpSp>
          <p:nvGrpSpPr>
            <p:cNvPr id="21" name="Group 26"/>
            <p:cNvGrpSpPr>
              <a:grpSpLocks/>
            </p:cNvGrpSpPr>
            <p:nvPr/>
          </p:nvGrpSpPr>
          <p:grpSpPr bwMode="auto">
            <a:xfrm>
              <a:off x="528" y="3312"/>
              <a:ext cx="1488" cy="576"/>
              <a:chOff x="0" y="2880"/>
              <a:chExt cx="2592" cy="960"/>
            </a:xfrm>
          </p:grpSpPr>
          <p:sp>
            <p:nvSpPr>
              <p:cNvPr id="25" name="Freeform 27"/>
              <p:cNvSpPr>
                <a:spLocks/>
              </p:cNvSpPr>
              <p:nvPr/>
            </p:nvSpPr>
            <p:spPr bwMode="auto">
              <a:xfrm>
                <a:off x="1728" y="2880"/>
                <a:ext cx="864" cy="477"/>
              </a:xfrm>
              <a:custGeom>
                <a:avLst/>
                <a:gdLst>
                  <a:gd name="T0" fmla="*/ 0 w 864"/>
                  <a:gd name="T1" fmla="*/ 477 h 477"/>
                  <a:gd name="T2" fmla="*/ 184 w 864"/>
                  <a:gd name="T3" fmla="*/ 157 h 477"/>
                  <a:gd name="T4" fmla="*/ 432 w 864"/>
                  <a:gd name="T5" fmla="*/ 0 h 477"/>
                  <a:gd name="T6" fmla="*/ 680 w 864"/>
                  <a:gd name="T7" fmla="*/ 157 h 477"/>
                  <a:gd name="T8" fmla="*/ 864 w 864"/>
                  <a:gd name="T9" fmla="*/ 477 h 477"/>
                  <a:gd name="T10" fmla="*/ 0 60000 65536"/>
                  <a:gd name="T11" fmla="*/ 0 60000 65536"/>
                  <a:gd name="T12" fmla="*/ 0 60000 65536"/>
                  <a:gd name="T13" fmla="*/ 0 60000 65536"/>
                  <a:gd name="T14" fmla="*/ 0 60000 65536"/>
                  <a:gd name="T15" fmla="*/ 0 w 864"/>
                  <a:gd name="T16" fmla="*/ 0 h 477"/>
                  <a:gd name="T17" fmla="*/ 864 w 864"/>
                  <a:gd name="T18" fmla="*/ 477 h 477"/>
                </a:gdLst>
                <a:ahLst/>
                <a:cxnLst>
                  <a:cxn ang="T10">
                    <a:pos x="T0" y="T1"/>
                  </a:cxn>
                  <a:cxn ang="T11">
                    <a:pos x="T2" y="T3"/>
                  </a:cxn>
                  <a:cxn ang="T12">
                    <a:pos x="T4" y="T5"/>
                  </a:cxn>
                  <a:cxn ang="T13">
                    <a:pos x="T6" y="T7"/>
                  </a:cxn>
                  <a:cxn ang="T14">
                    <a:pos x="T8" y="T9"/>
                  </a:cxn>
                </a:cxnLst>
                <a:rect l="T15" t="T16" r="T17" b="T18"/>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i="0"/>
              </a:p>
            </p:txBody>
          </p:sp>
          <p:sp>
            <p:nvSpPr>
              <p:cNvPr id="26" name="Freeform 28"/>
              <p:cNvSpPr>
                <a:spLocks/>
              </p:cNvSpPr>
              <p:nvPr/>
            </p:nvSpPr>
            <p:spPr bwMode="auto">
              <a:xfrm>
                <a:off x="0" y="2880"/>
                <a:ext cx="1728" cy="960"/>
              </a:xfrm>
              <a:custGeom>
                <a:avLst/>
                <a:gdLst>
                  <a:gd name="T0" fmla="*/ 0 w 1735"/>
                  <a:gd name="T1" fmla="*/ 450 h 973"/>
                  <a:gd name="T2" fmla="*/ 172 w 1735"/>
                  <a:gd name="T3" fmla="*/ 170 h 973"/>
                  <a:gd name="T4" fmla="*/ 432 w 1735"/>
                  <a:gd name="T5" fmla="*/ 4 h 973"/>
                  <a:gd name="T6" fmla="*/ 688 w 1735"/>
                  <a:gd name="T7" fmla="*/ 185 h 973"/>
                  <a:gd name="T8" fmla="*/ 852 w 1735"/>
                  <a:gd name="T9" fmla="*/ 454 h 973"/>
                  <a:gd name="T10" fmla="*/ 1011 w 1735"/>
                  <a:gd name="T11" fmla="*/ 712 h 973"/>
                  <a:gd name="T12" fmla="*/ 1280 w 1735"/>
                  <a:gd name="T13" fmla="*/ 896 h 973"/>
                  <a:gd name="T14" fmla="*/ 1534 w 1735"/>
                  <a:gd name="T15" fmla="*/ 725 h 973"/>
                  <a:gd name="T16" fmla="*/ 1693 w 1735"/>
                  <a:gd name="T17" fmla="*/ 448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i="0"/>
              </a:p>
            </p:txBody>
          </p:sp>
        </p:grpSp>
        <p:grpSp>
          <p:nvGrpSpPr>
            <p:cNvPr id="22" name="Group 29"/>
            <p:cNvGrpSpPr>
              <a:grpSpLocks/>
            </p:cNvGrpSpPr>
            <p:nvPr/>
          </p:nvGrpSpPr>
          <p:grpSpPr bwMode="auto">
            <a:xfrm flipV="1">
              <a:off x="528" y="3312"/>
              <a:ext cx="1488" cy="576"/>
              <a:chOff x="0" y="2880"/>
              <a:chExt cx="2592" cy="960"/>
            </a:xfrm>
          </p:grpSpPr>
          <p:sp>
            <p:nvSpPr>
              <p:cNvPr id="23" name="Freeform 30"/>
              <p:cNvSpPr>
                <a:spLocks/>
              </p:cNvSpPr>
              <p:nvPr/>
            </p:nvSpPr>
            <p:spPr bwMode="auto">
              <a:xfrm>
                <a:off x="1728" y="2880"/>
                <a:ext cx="864" cy="477"/>
              </a:xfrm>
              <a:custGeom>
                <a:avLst/>
                <a:gdLst>
                  <a:gd name="T0" fmla="*/ 0 w 864"/>
                  <a:gd name="T1" fmla="*/ 477 h 477"/>
                  <a:gd name="T2" fmla="*/ 184 w 864"/>
                  <a:gd name="T3" fmla="*/ 157 h 477"/>
                  <a:gd name="T4" fmla="*/ 432 w 864"/>
                  <a:gd name="T5" fmla="*/ 0 h 477"/>
                  <a:gd name="T6" fmla="*/ 680 w 864"/>
                  <a:gd name="T7" fmla="*/ 157 h 477"/>
                  <a:gd name="T8" fmla="*/ 864 w 864"/>
                  <a:gd name="T9" fmla="*/ 477 h 477"/>
                  <a:gd name="T10" fmla="*/ 0 60000 65536"/>
                  <a:gd name="T11" fmla="*/ 0 60000 65536"/>
                  <a:gd name="T12" fmla="*/ 0 60000 65536"/>
                  <a:gd name="T13" fmla="*/ 0 60000 65536"/>
                  <a:gd name="T14" fmla="*/ 0 60000 65536"/>
                  <a:gd name="T15" fmla="*/ 0 w 864"/>
                  <a:gd name="T16" fmla="*/ 0 h 477"/>
                  <a:gd name="T17" fmla="*/ 864 w 864"/>
                  <a:gd name="T18" fmla="*/ 477 h 477"/>
                </a:gdLst>
                <a:ahLst/>
                <a:cxnLst>
                  <a:cxn ang="T10">
                    <a:pos x="T0" y="T1"/>
                  </a:cxn>
                  <a:cxn ang="T11">
                    <a:pos x="T2" y="T3"/>
                  </a:cxn>
                  <a:cxn ang="T12">
                    <a:pos x="T4" y="T5"/>
                  </a:cxn>
                  <a:cxn ang="T13">
                    <a:pos x="T6" y="T7"/>
                  </a:cxn>
                  <a:cxn ang="T14">
                    <a:pos x="T8" y="T9"/>
                  </a:cxn>
                </a:cxnLst>
                <a:rect l="T15" t="T16" r="T17" b="T18"/>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38100">
                <a:solidFill>
                  <a:srgbClr val="FF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i="0"/>
              </a:p>
            </p:txBody>
          </p:sp>
          <p:sp>
            <p:nvSpPr>
              <p:cNvPr id="24" name="Freeform 31"/>
              <p:cNvSpPr>
                <a:spLocks/>
              </p:cNvSpPr>
              <p:nvPr/>
            </p:nvSpPr>
            <p:spPr bwMode="auto">
              <a:xfrm>
                <a:off x="0" y="2880"/>
                <a:ext cx="1728" cy="960"/>
              </a:xfrm>
              <a:custGeom>
                <a:avLst/>
                <a:gdLst>
                  <a:gd name="T0" fmla="*/ 0 w 1735"/>
                  <a:gd name="T1" fmla="*/ 450 h 973"/>
                  <a:gd name="T2" fmla="*/ 172 w 1735"/>
                  <a:gd name="T3" fmla="*/ 170 h 973"/>
                  <a:gd name="T4" fmla="*/ 432 w 1735"/>
                  <a:gd name="T5" fmla="*/ 4 h 973"/>
                  <a:gd name="T6" fmla="*/ 688 w 1735"/>
                  <a:gd name="T7" fmla="*/ 185 h 973"/>
                  <a:gd name="T8" fmla="*/ 852 w 1735"/>
                  <a:gd name="T9" fmla="*/ 454 h 973"/>
                  <a:gd name="T10" fmla="*/ 1011 w 1735"/>
                  <a:gd name="T11" fmla="*/ 712 h 973"/>
                  <a:gd name="T12" fmla="*/ 1280 w 1735"/>
                  <a:gd name="T13" fmla="*/ 896 h 973"/>
                  <a:gd name="T14" fmla="*/ 1534 w 1735"/>
                  <a:gd name="T15" fmla="*/ 725 h 973"/>
                  <a:gd name="T16" fmla="*/ 1693 w 1735"/>
                  <a:gd name="T17" fmla="*/ 448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38100">
                <a:solidFill>
                  <a:srgbClr val="FF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i="0"/>
              </a:p>
            </p:txBody>
          </p:sp>
        </p:grpSp>
      </p:grpSp>
      <p:sp>
        <p:nvSpPr>
          <p:cNvPr id="30" name="矩形 29"/>
          <p:cNvSpPr/>
          <p:nvPr/>
        </p:nvSpPr>
        <p:spPr>
          <a:xfrm>
            <a:off x="9044044" y="2169305"/>
            <a:ext cx="906017" cy="523220"/>
          </a:xfrm>
          <a:prstGeom prst="rect">
            <a:avLst/>
          </a:prstGeom>
        </p:spPr>
        <p:txBody>
          <a:bodyPr wrap="none">
            <a:spAutoFit/>
          </a:bodyPr>
          <a:lstStyle/>
          <a:p>
            <a:r>
              <a:rPr lang="zh-CN" altLang="en-US" sz="2800" b="1" i="0" dirty="0">
                <a:solidFill>
                  <a:srgbClr val="FF00FF"/>
                </a:solidFill>
              </a:rPr>
              <a:t>基频</a:t>
            </a:r>
            <a:endParaRPr lang="zh-CN" altLang="en-US" sz="2800" i="0" dirty="0"/>
          </a:p>
        </p:txBody>
      </p:sp>
      <p:graphicFrame>
        <p:nvGraphicFramePr>
          <p:cNvPr id="31" name="对象 30"/>
          <p:cNvGraphicFramePr>
            <a:graphicFrameLocks noChangeAspect="1"/>
          </p:cNvGraphicFramePr>
          <p:nvPr>
            <p:extLst>
              <p:ext uri="{D42A27DB-BD31-4B8C-83A1-F6EECF244321}">
                <p14:modId xmlns:p14="http://schemas.microsoft.com/office/powerpoint/2010/main" val="220171826"/>
              </p:ext>
            </p:extLst>
          </p:nvPr>
        </p:nvGraphicFramePr>
        <p:xfrm>
          <a:off x="9062319" y="1547301"/>
          <a:ext cx="996950" cy="608013"/>
        </p:xfrm>
        <a:graphic>
          <a:graphicData uri="http://schemas.openxmlformats.org/presentationml/2006/ole">
            <mc:AlternateContent xmlns:mc="http://schemas.openxmlformats.org/markup-compatibility/2006">
              <mc:Choice xmlns:v="urn:schemas-microsoft-com:vml" Requires="v">
                <p:oleObj spid="_x0000_s354117" name="公式" r:id="rId11" imgW="330120" imgH="177480" progId="Equation.3">
                  <p:embed/>
                </p:oleObj>
              </mc:Choice>
              <mc:Fallback>
                <p:oleObj name="公式" r:id="rId11" imgW="330120" imgH="177480" progId="Equation.3">
                  <p:embed/>
                  <p:pic>
                    <p:nvPicPr>
                      <p:cNvPr id="0" name=""/>
                      <p:cNvPicPr>
                        <a:picLocks noChangeAspect="1" noChangeArrowheads="1"/>
                      </p:cNvPicPr>
                      <p:nvPr/>
                    </p:nvPicPr>
                    <p:blipFill>
                      <a:blip r:embed="rId12">
                        <a:lum bright="-30000"/>
                      </a:blip>
                      <a:srcRect/>
                      <a:stretch>
                        <a:fillRect/>
                      </a:stretch>
                    </p:blipFill>
                    <p:spPr bwMode="auto">
                      <a:xfrm>
                        <a:off x="9062319" y="1547301"/>
                        <a:ext cx="99695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3209695936"/>
              </p:ext>
            </p:extLst>
          </p:nvPr>
        </p:nvGraphicFramePr>
        <p:xfrm>
          <a:off x="8970963" y="2998788"/>
          <a:ext cx="1073150" cy="608012"/>
        </p:xfrm>
        <a:graphic>
          <a:graphicData uri="http://schemas.openxmlformats.org/presentationml/2006/ole">
            <mc:AlternateContent xmlns:mc="http://schemas.openxmlformats.org/markup-compatibility/2006">
              <mc:Choice xmlns:v="urn:schemas-microsoft-com:vml" Requires="v">
                <p:oleObj spid="_x0000_s354118" name="公式" r:id="rId13" imgW="355320" imgH="177480" progId="Equation.3">
                  <p:embed/>
                </p:oleObj>
              </mc:Choice>
              <mc:Fallback>
                <p:oleObj name="公式" r:id="rId13" imgW="355320" imgH="177480" progId="Equation.3">
                  <p:embed/>
                  <p:pic>
                    <p:nvPicPr>
                      <p:cNvPr id="0" name=""/>
                      <p:cNvPicPr>
                        <a:picLocks noChangeAspect="1" noChangeArrowheads="1"/>
                      </p:cNvPicPr>
                      <p:nvPr/>
                    </p:nvPicPr>
                    <p:blipFill>
                      <a:blip r:embed="rId14">
                        <a:lum bright="-30000"/>
                      </a:blip>
                      <a:srcRect/>
                      <a:stretch>
                        <a:fillRect/>
                      </a:stretch>
                    </p:blipFill>
                    <p:spPr bwMode="auto">
                      <a:xfrm>
                        <a:off x="8970963" y="2998788"/>
                        <a:ext cx="10731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 name="矩形 32"/>
          <p:cNvSpPr/>
          <p:nvPr/>
        </p:nvSpPr>
        <p:spPr>
          <a:xfrm>
            <a:off x="8943054" y="3634485"/>
            <a:ext cx="1620957" cy="523220"/>
          </a:xfrm>
          <a:prstGeom prst="rect">
            <a:avLst/>
          </a:prstGeom>
        </p:spPr>
        <p:txBody>
          <a:bodyPr wrap="none">
            <a:spAutoFit/>
          </a:bodyPr>
          <a:lstStyle/>
          <a:p>
            <a:pPr>
              <a:spcBef>
                <a:spcPct val="50000"/>
              </a:spcBef>
            </a:pPr>
            <a:r>
              <a:rPr lang="zh-CN" altLang="en-US" sz="2800" b="1" i="0" dirty="0">
                <a:solidFill>
                  <a:srgbClr val="FF0000"/>
                </a:solidFill>
              </a:rPr>
              <a:t>二次谐频</a:t>
            </a:r>
            <a:endParaRPr lang="en-US" altLang="zh-CN" sz="2800" b="1" i="0" dirty="0">
              <a:solidFill>
                <a:srgbClr val="FF0000"/>
              </a:solidFill>
            </a:endParaRPr>
          </a:p>
        </p:txBody>
      </p:sp>
      <p:graphicFrame>
        <p:nvGraphicFramePr>
          <p:cNvPr id="34" name="对象 33"/>
          <p:cNvGraphicFramePr>
            <a:graphicFrameLocks noChangeAspect="1"/>
          </p:cNvGraphicFramePr>
          <p:nvPr>
            <p:extLst>
              <p:ext uri="{D42A27DB-BD31-4B8C-83A1-F6EECF244321}">
                <p14:modId xmlns:p14="http://schemas.microsoft.com/office/powerpoint/2010/main" val="2358844667"/>
              </p:ext>
            </p:extLst>
          </p:nvPr>
        </p:nvGraphicFramePr>
        <p:xfrm>
          <a:off x="8896351" y="4851401"/>
          <a:ext cx="1033463" cy="608013"/>
        </p:xfrm>
        <a:graphic>
          <a:graphicData uri="http://schemas.openxmlformats.org/presentationml/2006/ole">
            <mc:AlternateContent xmlns:mc="http://schemas.openxmlformats.org/markup-compatibility/2006">
              <mc:Choice xmlns:v="urn:schemas-microsoft-com:vml" Requires="v">
                <p:oleObj spid="_x0000_s354119" name="公式" r:id="rId15" imgW="342720" imgH="177480" progId="Equation.3">
                  <p:embed/>
                </p:oleObj>
              </mc:Choice>
              <mc:Fallback>
                <p:oleObj name="公式" r:id="rId15" imgW="342720" imgH="177480" progId="Equation.3">
                  <p:embed/>
                  <p:pic>
                    <p:nvPicPr>
                      <p:cNvPr id="0" name=""/>
                      <p:cNvPicPr>
                        <a:picLocks noChangeAspect="1" noChangeArrowheads="1"/>
                      </p:cNvPicPr>
                      <p:nvPr/>
                    </p:nvPicPr>
                    <p:blipFill>
                      <a:blip r:embed="rId16">
                        <a:lum bright="-30000"/>
                      </a:blip>
                      <a:srcRect/>
                      <a:stretch>
                        <a:fillRect/>
                      </a:stretch>
                    </p:blipFill>
                    <p:spPr bwMode="auto">
                      <a:xfrm>
                        <a:off x="8896351" y="4851401"/>
                        <a:ext cx="1033463"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矩形 34"/>
          <p:cNvSpPr/>
          <p:nvPr/>
        </p:nvSpPr>
        <p:spPr>
          <a:xfrm>
            <a:off x="8689954" y="5552490"/>
            <a:ext cx="1627369" cy="523220"/>
          </a:xfrm>
          <a:prstGeom prst="rect">
            <a:avLst/>
          </a:prstGeom>
        </p:spPr>
        <p:txBody>
          <a:bodyPr wrap="none">
            <a:spAutoFit/>
          </a:bodyPr>
          <a:lstStyle/>
          <a:p>
            <a:pPr>
              <a:spcBef>
                <a:spcPct val="50000"/>
              </a:spcBef>
            </a:pPr>
            <a:r>
              <a:rPr lang="zh-CN" altLang="en-US" sz="2800" b="1" i="0" dirty="0">
                <a:solidFill>
                  <a:srgbClr val="FF0000"/>
                </a:solidFill>
              </a:rPr>
              <a:t>三次谐频</a:t>
            </a:r>
            <a:endParaRPr lang="en-US" altLang="zh-CN" sz="2800" b="1" i="0" dirty="0">
              <a:solidFill>
                <a:srgbClr val="FF0000"/>
              </a:solidFill>
            </a:endParaRPr>
          </a:p>
        </p:txBody>
      </p:sp>
    </p:spTree>
    <p:extLst>
      <p:ext uri="{BB962C8B-B14F-4D97-AF65-F5344CB8AC3E}">
        <p14:creationId xmlns:p14="http://schemas.microsoft.com/office/powerpoint/2010/main" val="357229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anim calcmode="lin" valueType="num">
                                      <p:cBhvr>
                                        <p:cTn id="20" dur="1000" fill="hold"/>
                                        <p:tgtEl>
                                          <p:spTgt spid="31"/>
                                        </p:tgtEl>
                                        <p:attrNameLst>
                                          <p:attrName>ppt_x</p:attrName>
                                        </p:attrNameLst>
                                      </p:cBhvr>
                                      <p:tavLst>
                                        <p:tav tm="0">
                                          <p:val>
                                            <p:strVal val="#ppt_x"/>
                                          </p:val>
                                        </p:tav>
                                        <p:tav tm="100000">
                                          <p:val>
                                            <p:strVal val="#ppt_x"/>
                                          </p:val>
                                        </p:tav>
                                      </p:tavLst>
                                    </p:anim>
                                    <p:anim calcmode="lin" valueType="num">
                                      <p:cBhvr>
                                        <p:cTn id="2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circle(in)">
                                      <p:cBhvr>
                                        <p:cTn id="26" dur="20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heel(1)">
                                      <p:cBhvr>
                                        <p:cTn id="36" dur="20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barn(inVertical)">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heel(1)">
                                      <p:cBhvr>
                                        <p:cTn id="46"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p:bldP spid="3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Pictures\Drum_vibration_mode0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996097" y="809156"/>
            <a:ext cx="5623742"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E:\Pictures\Drum_vibration_mode2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215680" y="3806429"/>
            <a:ext cx="5184576" cy="2721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727849" y="188641"/>
            <a:ext cx="1826141" cy="584775"/>
          </a:xfrm>
          <a:prstGeom prst="rect">
            <a:avLst/>
          </a:prstGeom>
        </p:spPr>
        <p:txBody>
          <a:bodyPr wrap="none">
            <a:spAutoFit/>
          </a:bodyPr>
          <a:lstStyle/>
          <a:p>
            <a:r>
              <a:rPr lang="zh-CN" altLang="en-US" sz="3200" b="1" i="0" dirty="0">
                <a:solidFill>
                  <a:srgbClr val="FF0000"/>
                </a:solidFill>
              </a:rPr>
              <a:t>二维驻波</a:t>
            </a:r>
            <a:endParaRPr lang="zh-CN" altLang="en-US" sz="3200" b="1" dirty="0"/>
          </a:p>
        </p:txBody>
      </p:sp>
    </p:spTree>
    <p:extLst>
      <p:ext uri="{BB962C8B-B14F-4D97-AF65-F5344CB8AC3E}">
        <p14:creationId xmlns:p14="http://schemas.microsoft.com/office/powerpoint/2010/main" val="949433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矩形 1"/>
          <p:cNvSpPr>
            <a:spLocks noChangeArrowheads="1"/>
          </p:cNvSpPr>
          <p:nvPr/>
        </p:nvSpPr>
        <p:spPr bwMode="auto">
          <a:xfrm>
            <a:off x="2024063" y="714375"/>
            <a:ext cx="8215312"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sz="3200" b="1" i="0">
                <a:solidFill>
                  <a:srgbClr val="008000"/>
                </a:solidFill>
                <a:latin typeface="宋体" panose="02010600030101010101" pitchFamily="2" charset="-122"/>
              </a:rPr>
              <a:t>物理学作为一门科学，它的形成和发展经历了近四、五百年的历史，到</a:t>
            </a:r>
            <a:r>
              <a:rPr lang="en-US" altLang="zh-CN" sz="3200" b="1" i="0">
                <a:solidFill>
                  <a:srgbClr val="008000"/>
                </a:solidFill>
                <a:latin typeface="宋体" panose="02010600030101010101" pitchFamily="2" charset="-122"/>
              </a:rPr>
              <a:t>19</a:t>
            </a:r>
            <a:r>
              <a:rPr lang="zh-CN" altLang="en-US" sz="3200" b="1" i="0">
                <a:solidFill>
                  <a:srgbClr val="008000"/>
                </a:solidFill>
                <a:latin typeface="宋体" panose="02010600030101010101" pitchFamily="2" charset="-122"/>
              </a:rPr>
              <a:t>世纪末，经典物理学理论体系的大厦巍然耸立，</a:t>
            </a:r>
            <a:r>
              <a:rPr lang="zh-CN" altLang="en-US" sz="3200" b="1" i="0">
                <a:latin typeface="宋体" panose="02010600030101010101" pitchFamily="2" charset="-122"/>
              </a:rPr>
              <a:t>使人们普遍产生了一种</a:t>
            </a:r>
            <a:r>
              <a:rPr lang="zh-CN" altLang="en-US" sz="3200" b="1" i="0">
                <a:solidFill>
                  <a:srgbClr val="FF0000"/>
                </a:solidFill>
                <a:latin typeface="宋体" panose="02010600030101010101" pitchFamily="2" charset="-122"/>
              </a:rPr>
              <a:t>错觉</a:t>
            </a:r>
            <a:r>
              <a:rPr lang="zh-CN" altLang="en-US" sz="3200" b="1" i="0">
                <a:latin typeface="宋体" panose="02010600030101010101" pitchFamily="2" charset="-122"/>
              </a:rPr>
              <a:t>，认为</a:t>
            </a:r>
            <a:r>
              <a:rPr lang="zh-CN" altLang="en-US" sz="3200" b="1" i="0">
                <a:solidFill>
                  <a:srgbClr val="FF0000"/>
                </a:solidFill>
                <a:latin typeface="宋体" panose="02010600030101010101" pitchFamily="2" charset="-122"/>
              </a:rPr>
              <a:t>物理学的发展已经完成</a:t>
            </a:r>
            <a:r>
              <a:rPr lang="zh-CN" altLang="en-US" sz="3200" b="1" i="0">
                <a:solidFill>
                  <a:srgbClr val="6600CC"/>
                </a:solidFill>
                <a:latin typeface="宋体" panose="02010600030101010101" pitchFamily="2" charset="-122"/>
              </a:rPr>
              <a:t>，人们对物理世界的解释已经达到了终点，宇宙万物必然按照由精美的数学方程所表达的物理学定律永远运动下去。</a:t>
            </a:r>
          </a:p>
          <a:p>
            <a:pPr algn="just" eaLnBrk="1" hangingPunct="1">
              <a:lnSpc>
                <a:spcPct val="110000"/>
              </a:lnSpc>
            </a:pPr>
            <a:r>
              <a:rPr lang="zh-CN" altLang="en-US" sz="3200" b="1" i="0">
                <a:latin typeface="宋体" panose="02010600030101010101" pitchFamily="2" charset="-122"/>
              </a:rPr>
              <a:t>    著名德国物理学家基尔霍夫曾表示：“</a:t>
            </a:r>
            <a:r>
              <a:rPr lang="zh-CN" altLang="en-US" sz="3200" b="1" i="0">
                <a:solidFill>
                  <a:srgbClr val="FF0000"/>
                </a:solidFill>
                <a:latin typeface="宋体" panose="02010600030101010101" pitchFamily="2" charset="-122"/>
              </a:rPr>
              <a:t>物理学将无所作为了，至多只能在已知规律的公式的小数点后面加几个数字罢了</a:t>
            </a:r>
            <a:r>
              <a:rPr lang="zh-CN" altLang="en-US" sz="3200" b="1" i="0">
                <a:latin typeface="宋体" panose="02010600030101010101" pitchFamily="2" charset="-122"/>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45" name="Text Box 9"/>
          <p:cNvSpPr txBox="1">
            <a:spLocks noChangeArrowheads="1"/>
          </p:cNvSpPr>
          <p:nvPr/>
        </p:nvSpPr>
        <p:spPr bwMode="auto">
          <a:xfrm>
            <a:off x="2455264" y="365493"/>
            <a:ext cx="3351589" cy="519112"/>
          </a:xfrm>
          <a:prstGeom prst="rect">
            <a:avLst/>
          </a:prstGeom>
          <a:noFill/>
          <a:ln w="9525">
            <a:noFill/>
            <a:miter lim="800000"/>
            <a:headEnd/>
            <a:tailEnd/>
          </a:ln>
          <a:effectLst/>
        </p:spPr>
        <p:txBody>
          <a:bodyPr wrap="square">
            <a:spAutoFit/>
          </a:bodyPr>
          <a:lstStyle/>
          <a:p>
            <a:pPr>
              <a:defRPr/>
            </a:pPr>
            <a:r>
              <a:rPr lang="en-US" altLang="zh-CN" sz="2800" b="1" i="0" dirty="0">
                <a:solidFill>
                  <a:srgbClr val="C00000"/>
                </a:solidFill>
                <a:latin typeface="Symbol" pitchFamily="18" charset="2"/>
              </a:rPr>
              <a:t>1.</a:t>
            </a:r>
            <a:r>
              <a:rPr lang="zh-CN" altLang="en-US" sz="2800" b="1" i="0" dirty="0">
                <a:solidFill>
                  <a:srgbClr val="C00000"/>
                </a:solidFill>
                <a:latin typeface="Symbol" pitchFamily="18" charset="2"/>
              </a:rPr>
              <a:t>   经典电磁理论</a:t>
            </a:r>
            <a:endParaRPr lang="zh-CN" altLang="en-US" sz="2800" b="1" i="0" dirty="0">
              <a:solidFill>
                <a:srgbClr val="C00000"/>
              </a:solidFill>
              <a:effectLst>
                <a:outerShdw blurRad="38100" dist="38100" dir="2700000" algn="tl">
                  <a:srgbClr val="FFFFFF"/>
                </a:outerShdw>
              </a:effectLst>
              <a:latin typeface="宋体" pitchFamily="2" charset="-122"/>
            </a:endParaRPr>
          </a:p>
        </p:txBody>
      </p:sp>
      <p:sp>
        <p:nvSpPr>
          <p:cNvPr id="14" name="Text Box 6"/>
          <p:cNvSpPr txBox="1">
            <a:spLocks noChangeArrowheads="1"/>
          </p:cNvSpPr>
          <p:nvPr/>
        </p:nvSpPr>
        <p:spPr bwMode="auto">
          <a:xfrm>
            <a:off x="7750736" y="3255804"/>
            <a:ext cx="3276600" cy="488950"/>
          </a:xfrm>
          <a:prstGeom prst="rect">
            <a:avLst/>
          </a:prstGeom>
          <a:noFill/>
          <a:ln w="9525">
            <a:noFill/>
            <a:miter lim="800000"/>
            <a:headEnd/>
            <a:tailEnd/>
          </a:ln>
          <a:effectLst/>
        </p:spPr>
        <p:txBody>
          <a:bodyPr>
            <a:spAutoFit/>
          </a:bodyPr>
          <a:lstStyle/>
          <a:p>
            <a:pPr>
              <a:defRPr/>
            </a:pPr>
            <a:r>
              <a:rPr lang="zh-CN" altLang="en-US" b="1" i="0" dirty="0">
                <a:solidFill>
                  <a:srgbClr val="CC3300"/>
                </a:solidFill>
                <a:effectLst>
                  <a:outerShdw blurRad="38100" dist="38100" dir="2700000" algn="tl">
                    <a:srgbClr val="FFFFFF"/>
                  </a:outerShdw>
                </a:effectLst>
                <a:latin typeface="宋体" pitchFamily="2" charset="-122"/>
              </a:rPr>
              <a:t>黑体内的驻波</a:t>
            </a:r>
          </a:p>
        </p:txBody>
      </p:sp>
      <p:sp>
        <p:nvSpPr>
          <p:cNvPr id="15" name="AutoShape 16" descr="之字形"/>
          <p:cNvSpPr>
            <a:spLocks noChangeArrowheads="1"/>
          </p:cNvSpPr>
          <p:nvPr/>
        </p:nvSpPr>
        <p:spPr bwMode="auto">
          <a:xfrm>
            <a:off x="6384033" y="615686"/>
            <a:ext cx="4084047" cy="2586076"/>
          </a:xfrm>
          <a:prstGeom prst="cube">
            <a:avLst>
              <a:gd name="adj" fmla="val 25000"/>
            </a:avLst>
          </a:prstGeom>
          <a:pattFill prst="zigZag">
            <a:fgClr>
              <a:schemeClr val="accent2"/>
            </a:fgClr>
            <a:bgClr>
              <a:schemeClr val="bg1"/>
            </a:bgClr>
          </a:pattFill>
          <a:ln w="9525">
            <a:solidFill>
              <a:schemeClr val="tx1"/>
            </a:solidFill>
            <a:miter lim="800000"/>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6" name="Picture 2" descr="E:\Pictures\Standing_wave.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445096" y="1447000"/>
            <a:ext cx="3291118" cy="1511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4"/>
          <p:cNvSpPr txBox="1">
            <a:spLocks noChangeArrowheads="1"/>
          </p:cNvSpPr>
          <p:nvPr/>
        </p:nvSpPr>
        <p:spPr bwMode="auto">
          <a:xfrm>
            <a:off x="2122032" y="1083857"/>
            <a:ext cx="3957245" cy="2246769"/>
          </a:xfrm>
          <a:prstGeom prst="rect">
            <a:avLst/>
          </a:prstGeom>
          <a:noFill/>
          <a:ln w="9525">
            <a:noFill/>
            <a:miter lim="800000"/>
            <a:headEnd/>
            <a:tailEnd/>
          </a:ln>
          <a:effectLst/>
        </p:spPr>
        <p:txBody>
          <a:bodyPr wrap="square">
            <a:spAutoFit/>
          </a:bodyPr>
          <a:lstStyle/>
          <a:p>
            <a:pPr algn="just">
              <a:buFont typeface="Wingdings" pitchFamily="2" charset="2"/>
              <a:buNone/>
              <a:defRPr/>
            </a:pPr>
            <a:r>
              <a:rPr lang="zh-CN" altLang="en-US" sz="2800" b="1" i="0" dirty="0">
                <a:solidFill>
                  <a:srgbClr val="0000FF"/>
                </a:solidFill>
                <a:effectLst>
                  <a:outerShdw blurRad="38100" dist="38100" dir="2700000" algn="tl">
                    <a:srgbClr val="FFFFFF"/>
                  </a:outerShdw>
                </a:effectLst>
                <a:latin typeface="宋体" pitchFamily="2" charset="-122"/>
              </a:rPr>
              <a:t>按照经典电磁理论，空腔内的热平衡辐射由一系列驻波组成，每一频率的驻波振动可对应同频率的简谐振子振动。</a:t>
            </a:r>
          </a:p>
        </p:txBody>
      </p:sp>
      <p:sp>
        <p:nvSpPr>
          <p:cNvPr id="18" name="矩形 17"/>
          <p:cNvSpPr/>
          <p:nvPr/>
        </p:nvSpPr>
        <p:spPr>
          <a:xfrm>
            <a:off x="1908098" y="6190774"/>
            <a:ext cx="8461070" cy="609398"/>
          </a:xfrm>
          <a:prstGeom prst="rect">
            <a:avLst/>
          </a:prstGeom>
        </p:spPr>
        <p:txBody>
          <a:bodyPr wrap="square">
            <a:spAutoFit/>
          </a:bodyPr>
          <a:lstStyle/>
          <a:p>
            <a:pPr>
              <a:lnSpc>
                <a:spcPct val="120000"/>
              </a:lnSpc>
              <a:defRPr/>
            </a:pPr>
            <a:r>
              <a:rPr lang="zh-CN" altLang="en-US" sz="2800" b="1" i="0" dirty="0">
                <a:effectLst>
                  <a:outerShdw blurRad="38100" dist="38100" dir="2700000" algn="tl">
                    <a:srgbClr val="FFFFFF"/>
                  </a:outerShdw>
                </a:effectLst>
                <a:latin typeface="宋体" pitchFamily="2" charset="-122"/>
              </a:rPr>
              <a:t>维恩公式和瑞利</a:t>
            </a:r>
            <a:r>
              <a:rPr lang="en-US" altLang="zh-CN" sz="2800" b="1" i="0" dirty="0">
                <a:effectLst>
                  <a:outerShdw blurRad="38100" dist="38100" dir="2700000" algn="tl">
                    <a:srgbClr val="FFFFFF"/>
                  </a:outerShdw>
                </a:effectLst>
                <a:latin typeface="Times New Roman"/>
              </a:rPr>
              <a:t>—</a:t>
            </a:r>
            <a:r>
              <a:rPr lang="zh-CN" altLang="en-US" sz="2800" b="1" i="0" dirty="0">
                <a:effectLst>
                  <a:outerShdw blurRad="38100" dist="38100" dir="2700000" algn="tl">
                    <a:srgbClr val="FFFFFF"/>
                  </a:outerShdw>
                </a:effectLst>
                <a:latin typeface="宋体" pitchFamily="2" charset="-122"/>
              </a:rPr>
              <a:t>金斯公式正是基于这一假设得到的。</a:t>
            </a:r>
            <a:endParaRPr lang="zh-CN" altLang="en-US" sz="2800" b="1" dirty="0"/>
          </a:p>
        </p:txBody>
      </p:sp>
      <p:sp>
        <p:nvSpPr>
          <p:cNvPr id="19" name="矩形 18"/>
          <p:cNvSpPr/>
          <p:nvPr/>
        </p:nvSpPr>
        <p:spPr>
          <a:xfrm>
            <a:off x="2086393" y="3680912"/>
            <a:ext cx="6246440" cy="954107"/>
          </a:xfrm>
          <a:prstGeom prst="rect">
            <a:avLst/>
          </a:prstGeom>
        </p:spPr>
        <p:txBody>
          <a:bodyPr wrap="square">
            <a:spAutoFit/>
          </a:bodyPr>
          <a:lstStyle/>
          <a:p>
            <a:pPr algn="just">
              <a:buFont typeface="Wingdings" pitchFamily="2" charset="2"/>
              <a:buNone/>
              <a:defRPr/>
            </a:pPr>
            <a:r>
              <a:rPr lang="zh-CN" altLang="en-US" sz="2800" b="1" i="0" dirty="0">
                <a:solidFill>
                  <a:srgbClr val="008000"/>
                </a:solidFill>
                <a:effectLst>
                  <a:outerShdw blurRad="38100" dist="38100" dir="2700000" algn="tl">
                    <a:srgbClr val="FFFFFF"/>
                  </a:outerShdw>
                </a:effectLst>
                <a:latin typeface="宋体" pitchFamily="2" charset="-122"/>
              </a:rPr>
              <a:t>空腔中的电磁波能量分布可等效为一系列频率的简谐振子的能量分布。</a:t>
            </a:r>
          </a:p>
        </p:txBody>
      </p:sp>
      <p:sp>
        <p:nvSpPr>
          <p:cNvPr id="20" name="矩形 19"/>
          <p:cNvSpPr/>
          <p:nvPr/>
        </p:nvSpPr>
        <p:spPr>
          <a:xfrm>
            <a:off x="2063553" y="4728813"/>
            <a:ext cx="8031449" cy="1384995"/>
          </a:xfrm>
          <a:prstGeom prst="rect">
            <a:avLst/>
          </a:prstGeom>
        </p:spPr>
        <p:txBody>
          <a:bodyPr wrap="square">
            <a:spAutoFit/>
          </a:bodyPr>
          <a:lstStyle/>
          <a:p>
            <a:r>
              <a:rPr lang="zh-CN" altLang="en-US" sz="2800" b="1" i="0" dirty="0">
                <a:solidFill>
                  <a:srgbClr val="9900CC"/>
                </a:solidFill>
              </a:rPr>
              <a:t>辐射黑体分子、原子的振动可看作谐振子，这些谐振子可以发射和吸收辐射能。谐振子的能量可具有任意连续值。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5"/>
                                        </p:tgtEl>
                                        <p:attrNameLst>
                                          <p:attrName>style.visibility</p:attrName>
                                        </p:attrNameLst>
                                      </p:cBhvr>
                                      <p:to>
                                        <p:strVal val="visible"/>
                                      </p:to>
                                    </p:set>
                                    <p:animEffect transition="in" filter="wipe(left)">
                                      <p:cBhvr>
                                        <p:cTn id="7" dur="500"/>
                                        <p:tgtEl>
                                          <p:spTgt spid="399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left)">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circle(in)">
                                      <p:cBhvr>
                                        <p:cTn id="33" dur="20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p:cTn id="38" dur="500" fill="hold"/>
                                        <p:tgtEl>
                                          <p:spTgt spid="20"/>
                                        </p:tgtEl>
                                        <p:attrNameLst>
                                          <p:attrName>ppt_w</p:attrName>
                                        </p:attrNameLst>
                                      </p:cBhvr>
                                      <p:tavLst>
                                        <p:tav tm="0">
                                          <p:val>
                                            <p:fltVal val="0"/>
                                          </p:val>
                                        </p:tav>
                                        <p:tav tm="100000">
                                          <p:val>
                                            <p:strVal val="#ppt_w"/>
                                          </p:val>
                                        </p:tav>
                                      </p:tavLst>
                                    </p:anim>
                                    <p:anim calcmode="lin" valueType="num">
                                      <p:cBhvr>
                                        <p:cTn id="39" dur="500" fill="hold"/>
                                        <p:tgtEl>
                                          <p:spTgt spid="20"/>
                                        </p:tgtEl>
                                        <p:attrNameLst>
                                          <p:attrName>ppt_h</p:attrName>
                                        </p:attrNameLst>
                                      </p:cBhvr>
                                      <p:tavLst>
                                        <p:tav tm="0">
                                          <p:val>
                                            <p:fltVal val="0"/>
                                          </p:val>
                                        </p:tav>
                                        <p:tav tm="100000">
                                          <p:val>
                                            <p:strVal val="#ppt_h"/>
                                          </p:val>
                                        </p:tav>
                                      </p:tavLst>
                                    </p:anim>
                                    <p:animEffect transition="in" filter="fade">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heel(1)">
                                      <p:cBhvr>
                                        <p:cTn id="45"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5" grpId="0" autoUpdateAnimBg="0"/>
      <p:bldP spid="14" grpId="0" build="p" autoUpdateAnimBg="0"/>
      <p:bldP spid="15" grpId="0" animBg="1"/>
      <p:bldP spid="17" grpId="0" autoUpdateAnimBg="0"/>
      <p:bldP spid="18" grpId="0"/>
      <p:bldP spid="19" grpId="0"/>
      <p:bldP spid="2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2829071245"/>
              </p:ext>
            </p:extLst>
          </p:nvPr>
        </p:nvGraphicFramePr>
        <p:xfrm>
          <a:off x="2794156" y="4685830"/>
          <a:ext cx="2585881" cy="560571"/>
        </p:xfrm>
        <a:graphic>
          <a:graphicData uri="http://schemas.openxmlformats.org/presentationml/2006/ole">
            <mc:AlternateContent xmlns:mc="http://schemas.openxmlformats.org/markup-compatibility/2006">
              <mc:Choice xmlns:v="urn:schemas-microsoft-com:vml" Requires="v">
                <p:oleObj spid="_x0000_s358982" name="公式" r:id="rId3" imgW="1193800" imgH="241300" progId="Equation.3">
                  <p:embed/>
                </p:oleObj>
              </mc:Choice>
              <mc:Fallback>
                <p:oleObj name="公式" r:id="rId3" imgW="11938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156" y="4685830"/>
                        <a:ext cx="2585881" cy="560571"/>
                      </a:xfrm>
                      <a:prstGeom prst="rect">
                        <a:avLst/>
                      </a:prstGeom>
                      <a:noFill/>
                      <a:ln>
                        <a:noFill/>
                      </a:ln>
                      <a:effectLst/>
                      <a:extLst/>
                    </p:spPr>
                  </p:pic>
                </p:oleObj>
              </mc:Fallback>
            </mc:AlternateContent>
          </a:graphicData>
        </a:graphic>
      </p:graphicFrame>
      <p:sp>
        <p:nvSpPr>
          <p:cNvPr id="5" name="Freeform 7"/>
          <p:cNvSpPr>
            <a:spLocks/>
          </p:cNvSpPr>
          <p:nvPr/>
        </p:nvSpPr>
        <p:spPr bwMode="auto">
          <a:xfrm>
            <a:off x="2486853" y="747714"/>
            <a:ext cx="3990148" cy="4681899"/>
          </a:xfrm>
          <a:custGeom>
            <a:avLst/>
            <a:gdLst>
              <a:gd name="T0" fmla="*/ 0 w 1954"/>
              <a:gd name="T1" fmla="*/ 1297 h 1381"/>
              <a:gd name="T2" fmla="*/ 405 w 1954"/>
              <a:gd name="T3" fmla="*/ 14 h 1381"/>
              <a:gd name="T4" fmla="*/ 1954 w 1954"/>
              <a:gd name="T5" fmla="*/ 1381 h 1381"/>
              <a:gd name="T6" fmla="*/ 0 60000 65536"/>
              <a:gd name="T7" fmla="*/ 0 60000 65536"/>
              <a:gd name="T8" fmla="*/ 0 60000 65536"/>
              <a:gd name="T9" fmla="*/ 0 w 1954"/>
              <a:gd name="T10" fmla="*/ 0 h 1381"/>
              <a:gd name="T11" fmla="*/ 1954 w 1954"/>
              <a:gd name="T12" fmla="*/ 1381 h 1381"/>
            </a:gdLst>
            <a:ahLst/>
            <a:cxnLst>
              <a:cxn ang="T6">
                <a:pos x="T0" y="T1"/>
              </a:cxn>
              <a:cxn ang="T7">
                <a:pos x="T2" y="T3"/>
              </a:cxn>
              <a:cxn ang="T8">
                <a:pos x="T4" y="T5"/>
              </a:cxn>
            </a:cxnLst>
            <a:rect l="T9" t="T10" r="T11" b="T12"/>
            <a:pathLst>
              <a:path w="1954" h="1381">
                <a:moveTo>
                  <a:pt x="0" y="1297"/>
                </a:moveTo>
                <a:cubicBezTo>
                  <a:pt x="205" y="776"/>
                  <a:pt x="79" y="0"/>
                  <a:pt x="405" y="14"/>
                </a:cubicBezTo>
                <a:cubicBezTo>
                  <a:pt x="731" y="28"/>
                  <a:pt x="1089" y="1367"/>
                  <a:pt x="1954" y="1381"/>
                </a:cubicBezTo>
              </a:path>
            </a:pathLst>
          </a:cu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6" name="Group 80"/>
          <p:cNvGrpSpPr>
            <a:grpSpLocks/>
          </p:cNvGrpSpPr>
          <p:nvPr/>
        </p:nvGrpSpPr>
        <p:grpSpPr bwMode="auto">
          <a:xfrm>
            <a:off x="1924050" y="333376"/>
            <a:ext cx="8372476" cy="6124576"/>
            <a:chOff x="248" y="480"/>
            <a:chExt cx="5274" cy="3858"/>
          </a:xfrm>
        </p:grpSpPr>
        <p:sp>
          <p:nvSpPr>
            <p:cNvPr id="7" name="Line 3"/>
            <p:cNvSpPr>
              <a:spLocks noChangeShapeType="1"/>
            </p:cNvSpPr>
            <p:nvPr/>
          </p:nvSpPr>
          <p:spPr bwMode="auto">
            <a:xfrm>
              <a:off x="312" y="768"/>
              <a:ext cx="5" cy="3031"/>
            </a:xfrm>
            <a:prstGeom prst="line">
              <a:avLst/>
            </a:prstGeom>
            <a:noFill/>
            <a:ln w="28575">
              <a:solidFill>
                <a:srgbClr val="0000FF"/>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4"/>
            <p:cNvSpPr>
              <a:spLocks noChangeShapeType="1"/>
            </p:cNvSpPr>
            <p:nvPr/>
          </p:nvSpPr>
          <p:spPr bwMode="auto">
            <a:xfrm>
              <a:off x="312" y="3799"/>
              <a:ext cx="5040" cy="0"/>
            </a:xfrm>
            <a:prstGeom prst="line">
              <a:avLst/>
            </a:prstGeom>
            <a:noFill/>
            <a:ln w="28575">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Oval 25"/>
            <p:cNvSpPr>
              <a:spLocks noChangeArrowheads="1"/>
            </p:cNvSpPr>
            <p:nvPr/>
          </p:nvSpPr>
          <p:spPr bwMode="auto">
            <a:xfrm>
              <a:off x="1706" y="1892"/>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0" name="Oval 26"/>
            <p:cNvSpPr>
              <a:spLocks noChangeArrowheads="1"/>
            </p:cNvSpPr>
            <p:nvPr/>
          </p:nvSpPr>
          <p:spPr bwMode="auto">
            <a:xfrm>
              <a:off x="707" y="2534"/>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1" name="Oval 27"/>
            <p:cNvSpPr>
              <a:spLocks noChangeArrowheads="1"/>
            </p:cNvSpPr>
            <p:nvPr/>
          </p:nvSpPr>
          <p:spPr bwMode="auto">
            <a:xfrm>
              <a:off x="4185" y="341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2" name="Oval 28"/>
            <p:cNvSpPr>
              <a:spLocks noChangeArrowheads="1"/>
            </p:cNvSpPr>
            <p:nvPr/>
          </p:nvSpPr>
          <p:spPr bwMode="auto">
            <a:xfrm>
              <a:off x="3849" y="3319"/>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3" name="Oval 29"/>
            <p:cNvSpPr>
              <a:spLocks noChangeArrowheads="1"/>
            </p:cNvSpPr>
            <p:nvPr/>
          </p:nvSpPr>
          <p:spPr bwMode="auto">
            <a:xfrm>
              <a:off x="3273" y="3223"/>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4" name="Oval 30"/>
            <p:cNvSpPr>
              <a:spLocks noChangeArrowheads="1"/>
            </p:cNvSpPr>
            <p:nvPr/>
          </p:nvSpPr>
          <p:spPr bwMode="auto">
            <a:xfrm>
              <a:off x="3037" y="313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5" name="Oval 31"/>
            <p:cNvSpPr>
              <a:spLocks noChangeArrowheads="1"/>
            </p:cNvSpPr>
            <p:nvPr/>
          </p:nvSpPr>
          <p:spPr bwMode="auto">
            <a:xfrm>
              <a:off x="2749" y="2983"/>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6" name="Oval 32"/>
            <p:cNvSpPr>
              <a:spLocks noChangeArrowheads="1"/>
            </p:cNvSpPr>
            <p:nvPr/>
          </p:nvSpPr>
          <p:spPr bwMode="auto">
            <a:xfrm>
              <a:off x="2261" y="2599"/>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7" name="Oval 33"/>
            <p:cNvSpPr>
              <a:spLocks noChangeArrowheads="1"/>
            </p:cNvSpPr>
            <p:nvPr/>
          </p:nvSpPr>
          <p:spPr bwMode="auto">
            <a:xfrm>
              <a:off x="2461" y="279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8" name="Oval 34"/>
            <p:cNvSpPr>
              <a:spLocks noChangeArrowheads="1"/>
            </p:cNvSpPr>
            <p:nvPr/>
          </p:nvSpPr>
          <p:spPr bwMode="auto">
            <a:xfrm>
              <a:off x="1476" y="132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29" name="Oval 35"/>
            <p:cNvSpPr>
              <a:spLocks noChangeArrowheads="1"/>
            </p:cNvSpPr>
            <p:nvPr/>
          </p:nvSpPr>
          <p:spPr bwMode="auto">
            <a:xfrm>
              <a:off x="753" y="1703"/>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0" name="Oval 36"/>
            <p:cNvSpPr>
              <a:spLocks noChangeArrowheads="1"/>
            </p:cNvSpPr>
            <p:nvPr/>
          </p:nvSpPr>
          <p:spPr bwMode="auto">
            <a:xfrm>
              <a:off x="795" y="1348"/>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1" name="Oval 37"/>
            <p:cNvSpPr>
              <a:spLocks noChangeArrowheads="1"/>
            </p:cNvSpPr>
            <p:nvPr/>
          </p:nvSpPr>
          <p:spPr bwMode="auto">
            <a:xfrm>
              <a:off x="741" y="206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2" name="Oval 38"/>
            <p:cNvSpPr>
              <a:spLocks noChangeArrowheads="1"/>
            </p:cNvSpPr>
            <p:nvPr/>
          </p:nvSpPr>
          <p:spPr bwMode="auto">
            <a:xfrm>
              <a:off x="851" y="1037"/>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3" name="Oval 39"/>
            <p:cNvSpPr>
              <a:spLocks noChangeArrowheads="1"/>
            </p:cNvSpPr>
            <p:nvPr/>
          </p:nvSpPr>
          <p:spPr bwMode="auto">
            <a:xfrm>
              <a:off x="1364" y="107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4" name="Oval 40"/>
            <p:cNvSpPr>
              <a:spLocks noChangeArrowheads="1"/>
            </p:cNvSpPr>
            <p:nvPr/>
          </p:nvSpPr>
          <p:spPr bwMode="auto">
            <a:xfrm>
              <a:off x="1157" y="755"/>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5" name="Oval 41"/>
            <p:cNvSpPr>
              <a:spLocks noChangeArrowheads="1"/>
            </p:cNvSpPr>
            <p:nvPr/>
          </p:nvSpPr>
          <p:spPr bwMode="auto">
            <a:xfrm>
              <a:off x="981" y="778"/>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6" name="Oval 42"/>
            <p:cNvSpPr>
              <a:spLocks noChangeArrowheads="1"/>
            </p:cNvSpPr>
            <p:nvPr/>
          </p:nvSpPr>
          <p:spPr bwMode="auto">
            <a:xfrm>
              <a:off x="557" y="3494"/>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7" name="Oval 43"/>
            <p:cNvSpPr>
              <a:spLocks noChangeArrowheads="1"/>
            </p:cNvSpPr>
            <p:nvPr/>
          </p:nvSpPr>
          <p:spPr bwMode="auto">
            <a:xfrm>
              <a:off x="589" y="3323"/>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8" name="Oval 44"/>
            <p:cNvSpPr>
              <a:spLocks noChangeArrowheads="1"/>
            </p:cNvSpPr>
            <p:nvPr/>
          </p:nvSpPr>
          <p:spPr bwMode="auto">
            <a:xfrm>
              <a:off x="614" y="3171"/>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39" name="Rectangle 45"/>
            <p:cNvSpPr>
              <a:spLocks noChangeArrowheads="1"/>
            </p:cNvSpPr>
            <p:nvPr/>
          </p:nvSpPr>
          <p:spPr bwMode="auto">
            <a:xfrm>
              <a:off x="1592" y="940"/>
              <a:ext cx="74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i="0" dirty="0">
                  <a:solidFill>
                    <a:srgbClr val="0033CC"/>
                  </a:solidFill>
                </a:rPr>
                <a:t>实验值</a:t>
              </a:r>
            </a:p>
          </p:txBody>
        </p:sp>
        <p:sp>
          <p:nvSpPr>
            <p:cNvPr id="40" name="Freeform 46"/>
            <p:cNvSpPr>
              <a:spLocks/>
            </p:cNvSpPr>
            <p:nvPr/>
          </p:nvSpPr>
          <p:spPr bwMode="auto">
            <a:xfrm>
              <a:off x="1610" y="1251"/>
              <a:ext cx="348" cy="569"/>
            </a:xfrm>
            <a:custGeom>
              <a:avLst/>
              <a:gdLst>
                <a:gd name="T0" fmla="*/ 0 w 913"/>
                <a:gd name="T1" fmla="*/ 32 h 1249"/>
                <a:gd name="T2" fmla="*/ 103 w 913"/>
                <a:gd name="T3" fmla="*/ 0 h 1249"/>
                <a:gd name="T4" fmla="*/ 64 w 913"/>
                <a:gd name="T5" fmla="*/ 269 h 1249"/>
                <a:gd name="T6" fmla="*/ 0 60000 65536"/>
                <a:gd name="T7" fmla="*/ 0 60000 65536"/>
                <a:gd name="T8" fmla="*/ 0 60000 65536"/>
                <a:gd name="T9" fmla="*/ 0 w 913"/>
                <a:gd name="T10" fmla="*/ 0 h 1249"/>
                <a:gd name="T11" fmla="*/ 913 w 913"/>
                <a:gd name="T12" fmla="*/ 1249 h 1249"/>
              </a:gdLst>
              <a:ahLst/>
              <a:cxnLst>
                <a:cxn ang="T6">
                  <a:pos x="T0" y="T1"/>
                </a:cxn>
                <a:cxn ang="T7">
                  <a:pos x="T2" y="T3"/>
                </a:cxn>
                <a:cxn ang="T8">
                  <a:pos x="T4" y="T5"/>
                </a:cxn>
              </a:cxnLst>
              <a:rect l="T9" t="T10" r="T11" b="T12"/>
              <a:pathLst>
                <a:path w="913" h="1249">
                  <a:moveTo>
                    <a:pt x="0" y="144"/>
                  </a:moveTo>
                  <a:lnTo>
                    <a:pt x="912" y="0"/>
                  </a:lnTo>
                  <a:lnTo>
                    <a:pt x="576" y="1248"/>
                  </a:lnTo>
                </a:path>
              </a:pathLst>
            </a:custGeom>
            <a:noFill/>
            <a:ln w="25400" cap="rnd">
              <a:solidFill>
                <a:srgbClr val="008000"/>
              </a:solidFill>
              <a:round/>
              <a:headEnd type="stealth" w="med" len="lg"/>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3E0000"/>
                </a:solidFill>
              </a:endParaRPr>
            </a:p>
          </p:txBody>
        </p:sp>
        <p:graphicFrame>
          <p:nvGraphicFramePr>
            <p:cNvPr id="41" name="Object 47"/>
            <p:cNvGraphicFramePr>
              <a:graphicFrameLocks noChangeAspect="1"/>
            </p:cNvGraphicFramePr>
            <p:nvPr/>
          </p:nvGraphicFramePr>
          <p:xfrm>
            <a:off x="319" y="480"/>
            <a:ext cx="657" cy="301"/>
          </p:xfrm>
          <a:graphic>
            <a:graphicData uri="http://schemas.openxmlformats.org/presentationml/2006/ole">
              <mc:AlternateContent xmlns:mc="http://schemas.openxmlformats.org/markup-compatibility/2006">
                <mc:Choice xmlns:v="urn:schemas-microsoft-com:vml" Requires="v">
                  <p:oleObj spid="_x0000_s358983" name="公式" r:id="rId5" imgW="380887" imgH="142795" progId="Equation.3">
                    <p:embed/>
                  </p:oleObj>
                </mc:Choice>
                <mc:Fallback>
                  <p:oleObj name="公式" r:id="rId5" imgW="380887" imgH="1427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 y="480"/>
                          <a:ext cx="657"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 name="Oval 63"/>
            <p:cNvSpPr>
              <a:spLocks noChangeArrowheads="1"/>
            </p:cNvSpPr>
            <p:nvPr/>
          </p:nvSpPr>
          <p:spPr bwMode="auto">
            <a:xfrm>
              <a:off x="4622" y="3538"/>
              <a:ext cx="88" cy="88"/>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graphicFrame>
          <p:nvGraphicFramePr>
            <p:cNvPr id="43" name="Object 64"/>
            <p:cNvGraphicFramePr>
              <a:graphicFrameLocks noChangeAspect="1"/>
            </p:cNvGraphicFramePr>
            <p:nvPr>
              <p:extLst>
                <p:ext uri="{D42A27DB-BD31-4B8C-83A1-F6EECF244321}">
                  <p14:modId xmlns:p14="http://schemas.microsoft.com/office/powerpoint/2010/main" val="169416923"/>
                </p:ext>
              </p:extLst>
            </p:nvPr>
          </p:nvGraphicFramePr>
          <p:xfrm>
            <a:off x="248" y="3875"/>
            <a:ext cx="186" cy="281"/>
          </p:xfrm>
          <a:graphic>
            <a:graphicData uri="http://schemas.openxmlformats.org/presentationml/2006/ole">
              <mc:AlternateContent xmlns:mc="http://schemas.openxmlformats.org/markup-compatibility/2006">
                <mc:Choice xmlns:v="urn:schemas-microsoft-com:vml" Requires="v">
                  <p:oleObj spid="_x0000_s358984" name="公式" r:id="rId7" imgW="38062" imgH="95287" progId="Equation.3">
                    <p:embed/>
                  </p:oleObj>
                </mc:Choice>
                <mc:Fallback>
                  <p:oleObj name="公式" r:id="rId7" imgW="38062" imgH="9528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 y="3875"/>
                          <a:ext cx="186"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75"/>
            <p:cNvGraphicFramePr>
              <a:graphicFrameLocks noChangeAspect="1"/>
            </p:cNvGraphicFramePr>
            <p:nvPr>
              <p:extLst>
                <p:ext uri="{D42A27DB-BD31-4B8C-83A1-F6EECF244321}">
                  <p14:modId xmlns:p14="http://schemas.microsoft.com/office/powerpoint/2010/main" val="3805658729"/>
                </p:ext>
              </p:extLst>
            </p:nvPr>
          </p:nvGraphicFramePr>
          <p:xfrm>
            <a:off x="5144" y="3921"/>
            <a:ext cx="378" cy="417"/>
          </p:xfrm>
          <a:graphic>
            <a:graphicData uri="http://schemas.openxmlformats.org/presentationml/2006/ole">
              <mc:AlternateContent xmlns:mc="http://schemas.openxmlformats.org/markup-compatibility/2006">
                <mc:Choice xmlns:v="urn:schemas-microsoft-com:vml" Requires="v">
                  <p:oleObj spid="_x0000_s358985" name="公式" r:id="rId9" imgW="126720" imgH="177480" progId="Equation.3">
                    <p:embed/>
                  </p:oleObj>
                </mc:Choice>
                <mc:Fallback>
                  <p:oleObj name="公式" r:id="rId9" imgW="126720" imgH="177480" progId="Equation.3">
                    <p:embed/>
                    <p:pic>
                      <p:nvPicPr>
                        <p:cNvPr id="0" name=""/>
                        <p:cNvPicPr>
                          <a:picLocks noChangeAspect="1" noChangeArrowheads="1"/>
                        </p:cNvPicPr>
                        <p:nvPr/>
                      </p:nvPicPr>
                      <p:blipFill>
                        <a:blip r:embed="rId10"/>
                        <a:srcRect/>
                        <a:stretch>
                          <a:fillRect/>
                        </a:stretch>
                      </p:blipFill>
                      <p:spPr bwMode="auto">
                        <a:xfrm>
                          <a:off x="5144" y="3921"/>
                          <a:ext cx="378" cy="417"/>
                        </a:xfrm>
                        <a:prstGeom prst="rect">
                          <a:avLst/>
                        </a:prstGeom>
                        <a:noFill/>
                        <a:ln>
                          <a:noFill/>
                        </a:ln>
                        <a:effectLst/>
                        <a:extLst/>
                      </p:spPr>
                    </p:pic>
                  </p:oleObj>
                </mc:Fallback>
              </mc:AlternateContent>
            </a:graphicData>
          </a:graphic>
        </p:graphicFrame>
      </p:grpSp>
      <p:sp>
        <p:nvSpPr>
          <p:cNvPr id="54" name="Rectangle 52"/>
          <p:cNvSpPr>
            <a:spLocks noChangeArrowheads="1"/>
          </p:cNvSpPr>
          <p:nvPr/>
        </p:nvSpPr>
        <p:spPr bwMode="auto">
          <a:xfrm>
            <a:off x="2932113" y="3055640"/>
            <a:ext cx="152558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i="0" dirty="0">
                <a:solidFill>
                  <a:srgbClr val="CC3300"/>
                </a:solidFill>
              </a:rPr>
              <a:t>维恩公式</a:t>
            </a:r>
          </a:p>
        </p:txBody>
      </p:sp>
      <p:sp>
        <p:nvSpPr>
          <p:cNvPr id="55" name="AutoShape 51"/>
          <p:cNvSpPr>
            <a:spLocks noChangeArrowheads="1"/>
          </p:cNvSpPr>
          <p:nvPr/>
        </p:nvSpPr>
        <p:spPr bwMode="auto">
          <a:xfrm>
            <a:off x="3992898" y="3614125"/>
            <a:ext cx="609600" cy="152400"/>
          </a:xfrm>
          <a:prstGeom prst="rightArrow">
            <a:avLst>
              <a:gd name="adj1" fmla="val 50000"/>
              <a:gd name="adj2" fmla="val 200019"/>
            </a:avLst>
          </a:prstGeom>
          <a:solidFill>
            <a:srgbClr val="66FF33"/>
          </a:solidFill>
          <a:ln w="12700">
            <a:solidFill>
              <a:srgbClr val="000000"/>
            </a:solidFill>
            <a:miter lim="800000"/>
            <a:headEnd/>
            <a:tailEnd/>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56" name="矩形 73"/>
          <p:cNvSpPr>
            <a:spLocks noChangeArrowheads="1"/>
          </p:cNvSpPr>
          <p:nvPr/>
        </p:nvSpPr>
        <p:spPr bwMode="auto">
          <a:xfrm>
            <a:off x="3023900" y="3929063"/>
            <a:ext cx="1503938"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lnSpc>
                <a:spcPct val="125000"/>
              </a:lnSpc>
            </a:pPr>
            <a:r>
              <a:rPr lang="en-US" altLang="zh-CN" sz="2800" b="1" i="0" dirty="0">
                <a:solidFill>
                  <a:srgbClr val="3E0000"/>
                </a:solidFill>
              </a:rPr>
              <a:t>(1896</a:t>
            </a:r>
            <a:r>
              <a:rPr lang="zh-CN" altLang="en-US" sz="2800" b="1" i="0" dirty="0">
                <a:solidFill>
                  <a:srgbClr val="3E0000"/>
                </a:solidFill>
              </a:rPr>
              <a:t>年</a:t>
            </a:r>
            <a:r>
              <a:rPr lang="en-US" altLang="zh-CN" sz="2800" b="1" i="0" dirty="0">
                <a:solidFill>
                  <a:srgbClr val="3E0000"/>
                </a:solidFill>
              </a:rPr>
              <a:t>)</a:t>
            </a:r>
          </a:p>
        </p:txBody>
      </p:sp>
      <p:sp>
        <p:nvSpPr>
          <p:cNvPr id="62" name="Arc 22"/>
          <p:cNvSpPr>
            <a:spLocks/>
          </p:cNvSpPr>
          <p:nvPr/>
        </p:nvSpPr>
        <p:spPr bwMode="auto">
          <a:xfrm rot="21540000">
            <a:off x="5519803" y="-349163"/>
            <a:ext cx="3817807" cy="5680400"/>
          </a:xfrm>
          <a:custGeom>
            <a:avLst/>
            <a:gdLst>
              <a:gd name="T0" fmla="*/ 0 w 21119"/>
              <a:gd name="T1" fmla="*/ 0 h 21599"/>
              <a:gd name="T2" fmla="*/ 0 w 21119"/>
              <a:gd name="T3" fmla="*/ 0 h 21599"/>
              <a:gd name="T4" fmla="*/ 0 w 21119"/>
              <a:gd name="T5" fmla="*/ 0 h 21599"/>
              <a:gd name="T6" fmla="*/ 0 60000 65536"/>
              <a:gd name="T7" fmla="*/ 0 60000 65536"/>
              <a:gd name="T8" fmla="*/ 0 60000 65536"/>
              <a:gd name="T9" fmla="*/ 0 w 21119"/>
              <a:gd name="T10" fmla="*/ 0 h 21599"/>
              <a:gd name="T11" fmla="*/ 21119 w 21119"/>
              <a:gd name="T12" fmla="*/ 21599 h 21599"/>
            </a:gdLst>
            <a:ahLst/>
            <a:cxnLst>
              <a:cxn ang="T6">
                <a:pos x="T0" y="T1"/>
              </a:cxn>
              <a:cxn ang="T7">
                <a:pos x="T2" y="T3"/>
              </a:cxn>
              <a:cxn ang="T8">
                <a:pos x="T4" y="T5"/>
              </a:cxn>
            </a:cxnLst>
            <a:rect l="T9" t="T10" r="T11" b="T12"/>
            <a:pathLst>
              <a:path w="21119" h="21599" fill="none" extrusionOk="0">
                <a:moveTo>
                  <a:pt x="20914" y="21599"/>
                </a:moveTo>
                <a:cubicBezTo>
                  <a:pt x="10809" y="21503"/>
                  <a:pt x="2120" y="14413"/>
                  <a:pt x="-1" y="4532"/>
                </a:cubicBezTo>
              </a:path>
              <a:path w="21119" h="21599" stroke="0" extrusionOk="0">
                <a:moveTo>
                  <a:pt x="20914" y="21599"/>
                </a:moveTo>
                <a:cubicBezTo>
                  <a:pt x="10809" y="21503"/>
                  <a:pt x="2120" y="14413"/>
                  <a:pt x="-1" y="4532"/>
                </a:cubicBezTo>
                <a:lnTo>
                  <a:pt x="21119" y="0"/>
                </a:lnTo>
                <a:lnTo>
                  <a:pt x="20914" y="21599"/>
                </a:lnTo>
                <a:close/>
              </a:path>
            </a:pathLst>
          </a:custGeom>
          <a:noFill/>
          <a:ln w="381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 name="AutoShape 13"/>
          <p:cNvSpPr>
            <a:spLocks noChangeArrowheads="1"/>
          </p:cNvSpPr>
          <p:nvPr/>
        </p:nvSpPr>
        <p:spPr bwMode="auto">
          <a:xfrm>
            <a:off x="6909294" y="3301993"/>
            <a:ext cx="2274889" cy="608013"/>
          </a:xfrm>
          <a:prstGeom prst="wedgeEllipseCallout">
            <a:avLst>
              <a:gd name="adj1" fmla="val -49040"/>
              <a:gd name="adj2" fmla="val 87186"/>
            </a:avLst>
          </a:prstGeom>
          <a:solidFill>
            <a:srgbClr val="FFFF66"/>
          </a:solidFill>
          <a:ln w="9525">
            <a:solidFill>
              <a:srgbClr val="FF0000"/>
            </a:solidFill>
            <a:miter lim="800000"/>
            <a:headEnd/>
            <a:tailEnd/>
          </a:ln>
        </p:spPr>
        <p:txBody>
          <a:bodyPr wrap="none" lIns="90000" tIns="46800" rIns="90000" bIns="46800"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i="0" dirty="0"/>
              <a:t>瑞利</a:t>
            </a:r>
            <a:r>
              <a:rPr lang="en-US" altLang="zh-CN" sz="2400" b="1" i="0" dirty="0"/>
              <a:t>-</a:t>
            </a:r>
            <a:r>
              <a:rPr lang="zh-CN" altLang="en-US" sz="2400" b="1" i="0" dirty="0"/>
              <a:t>金斯公式</a:t>
            </a:r>
          </a:p>
        </p:txBody>
      </p:sp>
      <p:sp>
        <p:nvSpPr>
          <p:cNvPr id="64" name="矩形 74"/>
          <p:cNvSpPr>
            <a:spLocks noChangeArrowheads="1"/>
          </p:cNvSpPr>
          <p:nvPr/>
        </p:nvSpPr>
        <p:spPr bwMode="auto">
          <a:xfrm>
            <a:off x="9185657" y="3276670"/>
            <a:ext cx="1503938"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lnSpc>
                <a:spcPct val="125000"/>
              </a:lnSpc>
            </a:pPr>
            <a:r>
              <a:rPr lang="en-US" altLang="zh-CN" sz="2800" b="1" i="0" dirty="0">
                <a:solidFill>
                  <a:srgbClr val="CC3300"/>
                </a:solidFill>
              </a:rPr>
              <a:t>(1900</a:t>
            </a:r>
            <a:r>
              <a:rPr lang="zh-CN" altLang="en-US" sz="2800" b="1" i="0" dirty="0">
                <a:solidFill>
                  <a:srgbClr val="CC3300"/>
                </a:solidFill>
              </a:rPr>
              <a:t>年</a:t>
            </a:r>
            <a:r>
              <a:rPr lang="en-US" altLang="zh-CN" sz="2800" b="1" i="0" dirty="0">
                <a:solidFill>
                  <a:srgbClr val="CC3300"/>
                </a:solidFill>
              </a:rPr>
              <a:t>)</a:t>
            </a:r>
          </a:p>
        </p:txBody>
      </p:sp>
      <p:graphicFrame>
        <p:nvGraphicFramePr>
          <p:cNvPr id="65" name="Object 16"/>
          <p:cNvGraphicFramePr>
            <a:graphicFrameLocks noChangeAspect="1"/>
          </p:cNvGraphicFramePr>
          <p:nvPr>
            <p:extLst>
              <p:ext uri="{D42A27DB-BD31-4B8C-83A1-F6EECF244321}">
                <p14:modId xmlns:p14="http://schemas.microsoft.com/office/powerpoint/2010/main" val="4043063499"/>
              </p:ext>
            </p:extLst>
          </p:nvPr>
        </p:nvGraphicFramePr>
        <p:xfrm>
          <a:off x="8039100" y="4090988"/>
          <a:ext cx="2049463" cy="801687"/>
        </p:xfrm>
        <a:graphic>
          <a:graphicData uri="http://schemas.openxmlformats.org/presentationml/2006/ole">
            <mc:AlternateContent xmlns:mc="http://schemas.openxmlformats.org/markup-compatibility/2006">
              <mc:Choice xmlns:v="urn:schemas-microsoft-com:vml" Requires="v">
                <p:oleObj spid="_x0000_s358986" name="Equation" r:id="rId11" imgW="1130040" imgH="419040" progId="Equation.DSMT4">
                  <p:embed/>
                </p:oleObj>
              </mc:Choice>
              <mc:Fallback>
                <p:oleObj name="Equation" r:id="rId11" imgW="1130040" imgH="419040" progId="Equation.DSMT4">
                  <p:embed/>
                  <p:pic>
                    <p:nvPicPr>
                      <p:cNvPr id="0" name=""/>
                      <p:cNvPicPr>
                        <a:picLocks noChangeAspect="1" noChangeArrowheads="1"/>
                      </p:cNvPicPr>
                      <p:nvPr/>
                    </p:nvPicPr>
                    <p:blipFill>
                      <a:blip r:embed="rId12"/>
                      <a:srcRect/>
                      <a:stretch>
                        <a:fillRect/>
                      </a:stretch>
                    </p:blipFill>
                    <p:spPr bwMode="auto">
                      <a:xfrm>
                        <a:off x="8039100" y="4090988"/>
                        <a:ext cx="2049463" cy="801687"/>
                      </a:xfrm>
                      <a:prstGeom prst="rect">
                        <a:avLst/>
                      </a:prstGeom>
                      <a:solidFill>
                        <a:srgbClr val="00FFFF"/>
                      </a:solidFill>
                      <a:ln>
                        <a:noFill/>
                      </a:ln>
                      <a:effectLst/>
                      <a:extLst/>
                    </p:spPr>
                  </p:pic>
                </p:oleObj>
              </mc:Fallback>
            </mc:AlternateContent>
          </a:graphicData>
        </a:graphic>
      </p:graphicFrame>
      <p:sp>
        <p:nvSpPr>
          <p:cNvPr id="44" name="矩形 43"/>
          <p:cNvSpPr/>
          <p:nvPr/>
        </p:nvSpPr>
        <p:spPr>
          <a:xfrm>
            <a:off x="3227388" y="177970"/>
            <a:ext cx="3518912" cy="523220"/>
          </a:xfrm>
          <a:prstGeom prst="rect">
            <a:avLst/>
          </a:prstGeom>
        </p:spPr>
        <p:txBody>
          <a:bodyPr wrap="none">
            <a:spAutoFit/>
          </a:bodyPr>
          <a:lstStyle/>
          <a:p>
            <a:pPr>
              <a:defRPr/>
            </a:pPr>
            <a:r>
              <a:rPr lang="zh-CN" altLang="en-US" sz="2800" b="1" i="0" dirty="0">
                <a:solidFill>
                  <a:srgbClr val="C00000"/>
                </a:solidFill>
                <a:effectLst>
                  <a:outerShdw blurRad="38100" dist="38100" dir="2700000" algn="tl">
                    <a:srgbClr val="FFFFFF"/>
                  </a:outerShdw>
                </a:effectLst>
              </a:rPr>
              <a:t>二   </a:t>
            </a:r>
            <a:r>
              <a:rPr lang="en-US" altLang="zh-CN" sz="2800" b="1" i="0" dirty="0">
                <a:solidFill>
                  <a:srgbClr val="C00000"/>
                </a:solidFill>
                <a:effectLst>
                  <a:outerShdw blurRad="38100" dist="38100" dir="2700000" algn="tl">
                    <a:srgbClr val="FFFFFF"/>
                  </a:outerShdw>
                </a:effectLst>
              </a:rPr>
              <a:t>  </a:t>
            </a:r>
            <a:r>
              <a:rPr lang="zh-CN" altLang="en-US" sz="2800" b="1" i="0" dirty="0">
                <a:solidFill>
                  <a:srgbClr val="C00000"/>
                </a:solidFill>
                <a:effectLst>
                  <a:outerShdw blurRad="38100" dist="38100" dir="2700000" algn="tl">
                    <a:srgbClr val="FFFFFF"/>
                  </a:outerShdw>
                </a:effectLst>
                <a:latin typeface="宋体" pitchFamily="2" charset="-122"/>
              </a:rPr>
              <a:t>普朗克内插公式</a:t>
            </a:r>
          </a:p>
        </p:txBody>
      </p:sp>
      <p:sp>
        <p:nvSpPr>
          <p:cNvPr id="45" name="Rectangle 5"/>
          <p:cNvSpPr>
            <a:spLocks noChangeArrowheads="1"/>
          </p:cNvSpPr>
          <p:nvPr/>
        </p:nvSpPr>
        <p:spPr bwMode="auto">
          <a:xfrm>
            <a:off x="6796088" y="383935"/>
            <a:ext cx="39105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400" b="1" i="0" dirty="0">
                <a:solidFill>
                  <a:schemeClr val="accent2"/>
                </a:solidFill>
                <a:latin typeface="宋体" panose="02010600030101010101" pitchFamily="2" charset="-122"/>
                <a:sym typeface="Symbol" panose="05050102010706020507" pitchFamily="18" charset="2"/>
              </a:rPr>
              <a:t>维恩根据经典热力学得出一个半经验公式：</a:t>
            </a:r>
            <a:r>
              <a:rPr lang="zh-CN" altLang="zh-CN" sz="2400" b="1" i="0" dirty="0">
                <a:solidFill>
                  <a:srgbClr val="FF00FF"/>
                </a:solidFill>
                <a:latin typeface="宋体" panose="02010600030101010101" pitchFamily="2" charset="-122"/>
                <a:sym typeface="Symbol" panose="05050102010706020507" pitchFamily="18" charset="2"/>
              </a:rPr>
              <a:t>维恩公式</a:t>
            </a:r>
          </a:p>
        </p:txBody>
      </p:sp>
      <p:sp>
        <p:nvSpPr>
          <p:cNvPr id="46" name="Text Box 6"/>
          <p:cNvSpPr txBox="1">
            <a:spLocks noChangeArrowheads="1"/>
          </p:cNvSpPr>
          <p:nvPr/>
        </p:nvSpPr>
        <p:spPr bwMode="auto">
          <a:xfrm>
            <a:off x="6602412" y="1147843"/>
            <a:ext cx="337594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400" b="1" i="0" dirty="0">
                <a:solidFill>
                  <a:schemeClr val="accent2"/>
                </a:solidFill>
                <a:latin typeface="宋体" panose="02010600030101010101" pitchFamily="2" charset="-122"/>
                <a:sym typeface="Symbol" panose="05050102010706020507" pitchFamily="18" charset="2"/>
              </a:rPr>
              <a:t>    </a:t>
            </a:r>
            <a:r>
              <a:rPr lang="zh-CN" altLang="zh-CN" sz="2400" b="1" i="0" dirty="0">
                <a:solidFill>
                  <a:srgbClr val="009900"/>
                </a:solidFill>
                <a:latin typeface="宋体" panose="02010600030101010101" pitchFamily="2" charset="-122"/>
              </a:rPr>
              <a:t>维恩公式在短波部分与实验结果吻合得很好，但长波却不行。</a:t>
            </a:r>
          </a:p>
        </p:txBody>
      </p:sp>
      <p:sp>
        <p:nvSpPr>
          <p:cNvPr id="47" name="Rectangle 21"/>
          <p:cNvSpPr>
            <a:spLocks noChangeArrowheads="1"/>
          </p:cNvSpPr>
          <p:nvPr/>
        </p:nvSpPr>
        <p:spPr bwMode="auto">
          <a:xfrm>
            <a:off x="6319233" y="2344274"/>
            <a:ext cx="445852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400" b="1" i="0" dirty="0">
                <a:solidFill>
                  <a:schemeClr val="accent2"/>
                </a:solidFill>
                <a:latin typeface="宋体" panose="02010600030101010101" pitchFamily="2" charset="-122"/>
                <a:sym typeface="Symbol" panose="05050102010706020507" pitchFamily="18" charset="2"/>
              </a:rPr>
              <a:t>瑞利和琼斯用能量均分定理和电磁理论得出</a:t>
            </a:r>
            <a:r>
              <a:rPr lang="zh-CN" altLang="zh-CN" sz="2400" b="1" i="0" dirty="0">
                <a:solidFill>
                  <a:srgbClr val="FF00FF"/>
                </a:solidFill>
                <a:latin typeface="宋体" panose="02010600030101010101" pitchFamily="2" charset="-122"/>
              </a:rPr>
              <a:t>瑞利</a:t>
            </a:r>
            <a:r>
              <a:rPr lang="zh-CN" altLang="zh-CN" sz="2400" b="1" i="0" dirty="0">
                <a:solidFill>
                  <a:srgbClr val="FF00FF"/>
                </a:solidFill>
              </a:rPr>
              <a:t>—</a:t>
            </a:r>
            <a:r>
              <a:rPr lang="zh-CN" altLang="zh-CN" sz="2400" b="1" i="0" dirty="0">
                <a:solidFill>
                  <a:srgbClr val="FF00FF"/>
                </a:solidFill>
                <a:latin typeface="宋体" panose="02010600030101010101" pitchFamily="2" charset="-122"/>
              </a:rPr>
              <a:t>琼斯公式</a:t>
            </a:r>
            <a:endParaRPr lang="zh-CN" altLang="zh-CN" sz="2400" b="1" i="0" dirty="0">
              <a:solidFill>
                <a:srgbClr val="FF00FF"/>
              </a:solidFill>
              <a:latin typeface="宋体" panose="02010600030101010101" pitchFamily="2" charset="-122"/>
              <a:sym typeface="Symbol" panose="05050102010706020507" pitchFamily="18" charset="2"/>
            </a:endParaRPr>
          </a:p>
        </p:txBody>
      </p:sp>
      <p:sp>
        <p:nvSpPr>
          <p:cNvPr id="48" name="Text Box 22"/>
          <p:cNvSpPr txBox="1">
            <a:spLocks noChangeArrowheads="1"/>
          </p:cNvSpPr>
          <p:nvPr/>
        </p:nvSpPr>
        <p:spPr bwMode="auto">
          <a:xfrm>
            <a:off x="3023344" y="5805368"/>
            <a:ext cx="60964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400" b="1" i="0" dirty="0">
                <a:solidFill>
                  <a:srgbClr val="9900FF"/>
                </a:solidFill>
                <a:latin typeface="宋体" panose="02010600030101010101" pitchFamily="2" charset="-122"/>
                <a:sym typeface="Symbol" panose="05050102010706020507" pitchFamily="18" charset="2"/>
              </a:rPr>
              <a:t>  </a:t>
            </a:r>
            <a:r>
              <a:rPr lang="zh-CN" altLang="zh-CN" sz="2400" b="1" i="0" dirty="0">
                <a:solidFill>
                  <a:srgbClr val="9900FF"/>
                </a:solidFill>
                <a:latin typeface="宋体" panose="02010600030101010101" pitchFamily="2" charset="-122"/>
              </a:rPr>
              <a:t>瑞利</a:t>
            </a:r>
            <a:r>
              <a:rPr lang="zh-CN" altLang="zh-CN" sz="2400" b="1" i="0" dirty="0">
                <a:solidFill>
                  <a:srgbClr val="9900FF"/>
                </a:solidFill>
              </a:rPr>
              <a:t>—</a:t>
            </a:r>
            <a:r>
              <a:rPr lang="zh-CN" altLang="zh-CN" sz="2400" b="1" i="0" dirty="0">
                <a:solidFill>
                  <a:srgbClr val="9900FF"/>
                </a:solidFill>
                <a:latin typeface="宋体" panose="02010600030101010101" pitchFamily="2" charset="-122"/>
              </a:rPr>
              <a:t>琼斯公式在长波部分与实验结果吻合，但在紫外区的单色辐出度为无穷大。</a:t>
            </a:r>
          </a:p>
        </p:txBody>
      </p:sp>
    </p:spTree>
    <p:extLst>
      <p:ext uri="{BB962C8B-B14F-4D97-AF65-F5344CB8AC3E}">
        <p14:creationId xmlns:p14="http://schemas.microsoft.com/office/powerpoint/2010/main" val="95128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circle(in)">
                                      <p:cBhvr>
                                        <p:cTn id="20" dur="2000"/>
                                        <p:tgtEl>
                                          <p:spTgt spid="54"/>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circle(in)">
                                      <p:cBhvr>
                                        <p:cTn id="23" dur="2000"/>
                                        <p:tgtEl>
                                          <p:spTgt spid="55"/>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circle(in)">
                                      <p:cBhvr>
                                        <p:cTn id="26" dur="2000"/>
                                        <p:tgtEl>
                                          <p:spTgt spid="56"/>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anim calcmode="lin" valueType="num">
                                      <p:cBhvr additive="base">
                                        <p:cTn id="37" dur="500" fill="hold"/>
                                        <p:tgtEl>
                                          <p:spTgt spid="62"/>
                                        </p:tgtEl>
                                        <p:attrNameLst>
                                          <p:attrName>ppt_x</p:attrName>
                                        </p:attrNameLst>
                                      </p:cBhvr>
                                      <p:tavLst>
                                        <p:tav tm="0">
                                          <p:val>
                                            <p:strVal val="#ppt_x"/>
                                          </p:val>
                                        </p:tav>
                                        <p:tav tm="100000">
                                          <p:val>
                                            <p:strVal val="#ppt_x"/>
                                          </p:val>
                                        </p:tav>
                                      </p:tavLst>
                                    </p:anim>
                                    <p:anim calcmode="lin" valueType="num">
                                      <p:cBhvr additive="base">
                                        <p:cTn id="3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1000"/>
                                        <p:tgtEl>
                                          <p:spTgt spid="63"/>
                                        </p:tgtEl>
                                      </p:cBhvr>
                                    </p:animEffect>
                                    <p:anim calcmode="lin" valueType="num">
                                      <p:cBhvr>
                                        <p:cTn id="44" dur="1000" fill="hold"/>
                                        <p:tgtEl>
                                          <p:spTgt spid="63"/>
                                        </p:tgtEl>
                                        <p:attrNameLst>
                                          <p:attrName>ppt_x</p:attrName>
                                        </p:attrNameLst>
                                      </p:cBhvr>
                                      <p:tavLst>
                                        <p:tav tm="0">
                                          <p:val>
                                            <p:strVal val="#ppt_x"/>
                                          </p:val>
                                        </p:tav>
                                        <p:tav tm="100000">
                                          <p:val>
                                            <p:strVal val="#ppt_x"/>
                                          </p:val>
                                        </p:tav>
                                      </p:tavLst>
                                    </p:anim>
                                    <p:anim calcmode="lin" valueType="num">
                                      <p:cBhvr>
                                        <p:cTn id="45"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barn(inVertical)">
                                      <p:cBhvr>
                                        <p:cTn id="50" dur="500"/>
                                        <p:tgtEl>
                                          <p:spTgt spid="64"/>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circle(in)">
                                      <p:cBhvr>
                                        <p:cTn id="55" dur="2000"/>
                                        <p:tgtEl>
                                          <p:spTgt spid="65"/>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6" fill="hold" grpId="0" nodeType="click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strips(downRight)">
                                      <p:cBhvr>
                                        <p:cTn id="60" dur="500"/>
                                        <p:tgtEl>
                                          <p:spTgt spid="45"/>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6"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strips(downRight)">
                                      <p:cBhvr>
                                        <p:cTn id="65" dur="500"/>
                                        <p:tgtEl>
                                          <p:spTgt spid="46"/>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6" fill="hold" grpId="0" nodeType="click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strips(downRight)">
                                      <p:cBhvr>
                                        <p:cTn id="70" dur="500"/>
                                        <p:tgtEl>
                                          <p:spTgt spid="47"/>
                                        </p:tgtEl>
                                      </p:cBhvr>
                                    </p:animEffect>
                                  </p:childTnLst>
                                </p:cTn>
                              </p:par>
                            </p:childTnLst>
                          </p:cTn>
                        </p:par>
                      </p:childTnLst>
                    </p:cTn>
                  </p:par>
                  <p:par>
                    <p:cTn id="71" fill="hold">
                      <p:stCondLst>
                        <p:cond delay="indefinite"/>
                      </p:stCondLst>
                      <p:childTnLst>
                        <p:par>
                          <p:cTn id="72" fill="hold">
                            <p:stCondLst>
                              <p:cond delay="0"/>
                            </p:stCondLst>
                            <p:childTnLst>
                              <p:par>
                                <p:cTn id="73" presetID="18" presetClass="entr" presetSubtype="6" fill="hold" grpId="0" nodeType="click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strips(downRight)">
                                      <p:cBhvr>
                                        <p:cTn id="7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4" grpId="0"/>
      <p:bldP spid="55" grpId="0" animBg="1"/>
      <p:bldP spid="56" grpId="0"/>
      <p:bldP spid="62" grpId="0" animBg="1"/>
      <p:bldP spid="63" grpId="0" animBg="1"/>
      <p:bldP spid="64" grpId="0"/>
      <p:bldP spid="45" grpId="0" autoUpdateAnimBg="0"/>
      <p:bldP spid="46" grpId="0" autoUpdateAnimBg="0"/>
      <p:bldP spid="47" grpId="0" autoUpdateAnimBg="0"/>
      <p:bldP spid="48"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对象 42"/>
          <p:cNvGraphicFramePr>
            <a:graphicFrameLocks noChangeAspect="1"/>
          </p:cNvGraphicFramePr>
          <p:nvPr>
            <p:extLst>
              <p:ext uri="{D42A27DB-BD31-4B8C-83A1-F6EECF244321}">
                <p14:modId xmlns:p14="http://schemas.microsoft.com/office/powerpoint/2010/main" val="4224784421"/>
              </p:ext>
            </p:extLst>
          </p:nvPr>
        </p:nvGraphicFramePr>
        <p:xfrm>
          <a:off x="3580498" y="4555912"/>
          <a:ext cx="2585881" cy="560571"/>
        </p:xfrm>
        <a:graphic>
          <a:graphicData uri="http://schemas.openxmlformats.org/presentationml/2006/ole">
            <mc:AlternateContent xmlns:mc="http://schemas.openxmlformats.org/markup-compatibility/2006">
              <mc:Choice xmlns:v="urn:schemas-microsoft-com:vml" Requires="v">
                <p:oleObj spid="_x0000_s329642" name="公式" r:id="rId3" imgW="1193800" imgH="241300" progId="Equation.3">
                  <p:embed/>
                </p:oleObj>
              </mc:Choice>
              <mc:Fallback>
                <p:oleObj name="公式" r:id="rId3" imgW="1193800" imgH="241300" progId="Equation.3">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0498" y="4555912"/>
                        <a:ext cx="2585881" cy="560571"/>
                      </a:xfrm>
                      <a:prstGeom prst="rect">
                        <a:avLst/>
                      </a:prstGeom>
                      <a:noFill/>
                      <a:ln>
                        <a:noFill/>
                      </a:ln>
                      <a:effectLst/>
                      <a:extLst/>
                    </p:spPr>
                  </p:pic>
                </p:oleObj>
              </mc:Fallback>
            </mc:AlternateContent>
          </a:graphicData>
        </a:graphic>
      </p:graphicFrame>
      <p:grpSp>
        <p:nvGrpSpPr>
          <p:cNvPr id="45" name="Group 80"/>
          <p:cNvGrpSpPr>
            <a:grpSpLocks/>
          </p:cNvGrpSpPr>
          <p:nvPr/>
        </p:nvGrpSpPr>
        <p:grpSpPr bwMode="auto">
          <a:xfrm>
            <a:off x="1924050" y="333376"/>
            <a:ext cx="8372476" cy="6124576"/>
            <a:chOff x="248" y="480"/>
            <a:chExt cx="5274" cy="3858"/>
          </a:xfrm>
        </p:grpSpPr>
        <p:sp>
          <p:nvSpPr>
            <p:cNvPr id="46" name="Line 3"/>
            <p:cNvSpPr>
              <a:spLocks noChangeShapeType="1"/>
            </p:cNvSpPr>
            <p:nvPr/>
          </p:nvSpPr>
          <p:spPr bwMode="auto">
            <a:xfrm>
              <a:off x="312" y="768"/>
              <a:ext cx="5" cy="3031"/>
            </a:xfrm>
            <a:prstGeom prst="line">
              <a:avLst/>
            </a:prstGeom>
            <a:noFill/>
            <a:ln w="28575">
              <a:solidFill>
                <a:srgbClr val="0000FF"/>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
            <p:cNvSpPr>
              <a:spLocks noChangeShapeType="1"/>
            </p:cNvSpPr>
            <p:nvPr/>
          </p:nvSpPr>
          <p:spPr bwMode="auto">
            <a:xfrm>
              <a:off x="312" y="3799"/>
              <a:ext cx="5040" cy="0"/>
            </a:xfrm>
            <a:prstGeom prst="line">
              <a:avLst/>
            </a:prstGeom>
            <a:noFill/>
            <a:ln w="28575">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Rectangle 45"/>
            <p:cNvSpPr>
              <a:spLocks noChangeArrowheads="1"/>
            </p:cNvSpPr>
            <p:nvPr/>
          </p:nvSpPr>
          <p:spPr bwMode="auto">
            <a:xfrm>
              <a:off x="1387" y="1655"/>
              <a:ext cx="74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i="0" dirty="0">
                  <a:solidFill>
                    <a:srgbClr val="0033CC"/>
                  </a:solidFill>
                </a:rPr>
                <a:t>实验值</a:t>
              </a:r>
            </a:p>
          </p:txBody>
        </p:sp>
        <p:sp>
          <p:nvSpPr>
            <p:cNvPr id="69" name="Freeform 46"/>
            <p:cNvSpPr>
              <a:spLocks/>
            </p:cNvSpPr>
            <p:nvPr/>
          </p:nvSpPr>
          <p:spPr bwMode="auto">
            <a:xfrm rot="9337819">
              <a:off x="1415" y="946"/>
              <a:ext cx="688" cy="596"/>
            </a:xfrm>
            <a:custGeom>
              <a:avLst/>
              <a:gdLst>
                <a:gd name="T0" fmla="*/ 0 w 913"/>
                <a:gd name="T1" fmla="*/ 32 h 1249"/>
                <a:gd name="T2" fmla="*/ 103 w 913"/>
                <a:gd name="T3" fmla="*/ 0 h 1249"/>
                <a:gd name="T4" fmla="*/ 64 w 913"/>
                <a:gd name="T5" fmla="*/ 269 h 1249"/>
                <a:gd name="T6" fmla="*/ 0 60000 65536"/>
                <a:gd name="T7" fmla="*/ 0 60000 65536"/>
                <a:gd name="T8" fmla="*/ 0 60000 65536"/>
                <a:gd name="T9" fmla="*/ 0 w 913"/>
                <a:gd name="T10" fmla="*/ 0 h 1249"/>
                <a:gd name="T11" fmla="*/ 913 w 913"/>
                <a:gd name="T12" fmla="*/ 1249 h 1249"/>
              </a:gdLst>
              <a:ahLst/>
              <a:cxnLst>
                <a:cxn ang="T6">
                  <a:pos x="T0" y="T1"/>
                </a:cxn>
                <a:cxn ang="T7">
                  <a:pos x="T2" y="T3"/>
                </a:cxn>
                <a:cxn ang="T8">
                  <a:pos x="T4" y="T5"/>
                </a:cxn>
              </a:cxnLst>
              <a:rect l="T9" t="T10" r="T11" b="T12"/>
              <a:pathLst>
                <a:path w="913" h="1249">
                  <a:moveTo>
                    <a:pt x="0" y="144"/>
                  </a:moveTo>
                  <a:lnTo>
                    <a:pt x="912" y="0"/>
                  </a:lnTo>
                  <a:lnTo>
                    <a:pt x="576" y="1248"/>
                  </a:lnTo>
                </a:path>
              </a:pathLst>
            </a:custGeom>
            <a:noFill/>
            <a:ln w="25400" cap="rnd">
              <a:solidFill>
                <a:srgbClr val="008000"/>
              </a:solidFill>
              <a:round/>
              <a:headEnd type="stealth" w="med" len="lg"/>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3E0000"/>
                </a:solidFill>
              </a:endParaRPr>
            </a:p>
          </p:txBody>
        </p:sp>
        <p:graphicFrame>
          <p:nvGraphicFramePr>
            <p:cNvPr id="70" name="Object 47"/>
            <p:cNvGraphicFramePr>
              <a:graphicFrameLocks noChangeAspect="1"/>
            </p:cNvGraphicFramePr>
            <p:nvPr/>
          </p:nvGraphicFramePr>
          <p:xfrm>
            <a:off x="319" y="480"/>
            <a:ext cx="657" cy="301"/>
          </p:xfrm>
          <a:graphic>
            <a:graphicData uri="http://schemas.openxmlformats.org/presentationml/2006/ole">
              <mc:AlternateContent xmlns:mc="http://schemas.openxmlformats.org/markup-compatibility/2006">
                <mc:Choice xmlns:v="urn:schemas-microsoft-com:vml" Requires="v">
                  <p:oleObj spid="_x0000_s329643" name="公式" r:id="rId5" imgW="380887" imgH="142795" progId="Equation.3">
                    <p:embed/>
                  </p:oleObj>
                </mc:Choice>
                <mc:Fallback>
                  <p:oleObj name="公式" r:id="rId5" imgW="380887" imgH="142795" progId="Equation.3">
                    <p:embed/>
                    <p:pic>
                      <p:nvPicPr>
                        <p:cNvPr id="41"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 y="480"/>
                          <a:ext cx="657"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 name="Object 64"/>
            <p:cNvGraphicFramePr>
              <a:graphicFrameLocks noChangeAspect="1"/>
            </p:cNvGraphicFramePr>
            <p:nvPr>
              <p:extLst>
                <p:ext uri="{D42A27DB-BD31-4B8C-83A1-F6EECF244321}">
                  <p14:modId xmlns:p14="http://schemas.microsoft.com/office/powerpoint/2010/main" val="2792746762"/>
                </p:ext>
              </p:extLst>
            </p:nvPr>
          </p:nvGraphicFramePr>
          <p:xfrm>
            <a:off x="248" y="3875"/>
            <a:ext cx="186" cy="281"/>
          </p:xfrm>
          <a:graphic>
            <a:graphicData uri="http://schemas.openxmlformats.org/presentationml/2006/ole">
              <mc:AlternateContent xmlns:mc="http://schemas.openxmlformats.org/markup-compatibility/2006">
                <mc:Choice xmlns:v="urn:schemas-microsoft-com:vml" Requires="v">
                  <p:oleObj spid="_x0000_s329644" name="公式" r:id="rId7" imgW="38062" imgH="95287" progId="Equation.3">
                    <p:embed/>
                  </p:oleObj>
                </mc:Choice>
                <mc:Fallback>
                  <p:oleObj name="公式" r:id="rId7" imgW="38062" imgH="95287" progId="Equation.3">
                    <p:embed/>
                    <p:pic>
                      <p:nvPicPr>
                        <p:cNvPr id="43" name="Object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 y="3875"/>
                          <a:ext cx="186"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 name="Object 75"/>
            <p:cNvGraphicFramePr>
              <a:graphicFrameLocks noChangeAspect="1"/>
            </p:cNvGraphicFramePr>
            <p:nvPr>
              <p:extLst>
                <p:ext uri="{D42A27DB-BD31-4B8C-83A1-F6EECF244321}">
                  <p14:modId xmlns:p14="http://schemas.microsoft.com/office/powerpoint/2010/main" val="511292321"/>
                </p:ext>
              </p:extLst>
            </p:nvPr>
          </p:nvGraphicFramePr>
          <p:xfrm>
            <a:off x="5144" y="3921"/>
            <a:ext cx="378" cy="417"/>
          </p:xfrm>
          <a:graphic>
            <a:graphicData uri="http://schemas.openxmlformats.org/presentationml/2006/ole">
              <mc:AlternateContent xmlns:mc="http://schemas.openxmlformats.org/markup-compatibility/2006">
                <mc:Choice xmlns:v="urn:schemas-microsoft-com:vml" Requires="v">
                  <p:oleObj spid="_x0000_s329645" name="公式" r:id="rId9" imgW="126720" imgH="177480" progId="Equation.3">
                    <p:embed/>
                  </p:oleObj>
                </mc:Choice>
                <mc:Fallback>
                  <p:oleObj name="公式" r:id="rId9" imgW="126720" imgH="177480" progId="Equation.3">
                    <p:embed/>
                    <p:pic>
                      <p:nvPicPr>
                        <p:cNvPr id="53" name="Object 75"/>
                        <p:cNvPicPr>
                          <a:picLocks noChangeAspect="1" noChangeArrowheads="1"/>
                        </p:cNvPicPr>
                        <p:nvPr/>
                      </p:nvPicPr>
                      <p:blipFill>
                        <a:blip r:embed="rId10"/>
                        <a:srcRect/>
                        <a:stretch>
                          <a:fillRect/>
                        </a:stretch>
                      </p:blipFill>
                      <p:spPr bwMode="auto">
                        <a:xfrm>
                          <a:off x="5144" y="3921"/>
                          <a:ext cx="378" cy="417"/>
                        </a:xfrm>
                        <a:prstGeom prst="rect">
                          <a:avLst/>
                        </a:prstGeom>
                        <a:noFill/>
                        <a:ln>
                          <a:noFill/>
                        </a:ln>
                        <a:effectLst/>
                        <a:extLst/>
                      </p:spPr>
                    </p:pic>
                  </p:oleObj>
                </mc:Fallback>
              </mc:AlternateContent>
            </a:graphicData>
          </a:graphic>
        </p:graphicFrame>
      </p:grpSp>
      <p:sp>
        <p:nvSpPr>
          <p:cNvPr id="74" name="Rectangle 52"/>
          <p:cNvSpPr>
            <a:spLocks noChangeArrowheads="1"/>
          </p:cNvSpPr>
          <p:nvPr/>
        </p:nvSpPr>
        <p:spPr bwMode="auto">
          <a:xfrm>
            <a:off x="3729787" y="3108061"/>
            <a:ext cx="152558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i="0" dirty="0">
                <a:solidFill>
                  <a:srgbClr val="CC3300"/>
                </a:solidFill>
              </a:rPr>
              <a:t>维恩公式</a:t>
            </a:r>
          </a:p>
        </p:txBody>
      </p:sp>
      <p:sp>
        <p:nvSpPr>
          <p:cNvPr id="75" name="AutoShape 51"/>
          <p:cNvSpPr>
            <a:spLocks noChangeArrowheads="1"/>
          </p:cNvSpPr>
          <p:nvPr/>
        </p:nvSpPr>
        <p:spPr bwMode="auto">
          <a:xfrm>
            <a:off x="5242302" y="3343622"/>
            <a:ext cx="609600" cy="152400"/>
          </a:xfrm>
          <a:prstGeom prst="rightArrow">
            <a:avLst>
              <a:gd name="adj1" fmla="val 50000"/>
              <a:gd name="adj2" fmla="val 200019"/>
            </a:avLst>
          </a:prstGeom>
          <a:solidFill>
            <a:srgbClr val="66FF33"/>
          </a:solidFill>
          <a:ln w="12700">
            <a:solidFill>
              <a:srgbClr val="000000"/>
            </a:solidFill>
            <a:miter lim="800000"/>
            <a:headEnd/>
            <a:tailEnd/>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76" name="矩形 73"/>
          <p:cNvSpPr>
            <a:spLocks noChangeArrowheads="1"/>
          </p:cNvSpPr>
          <p:nvPr/>
        </p:nvSpPr>
        <p:spPr bwMode="auto">
          <a:xfrm>
            <a:off x="4175281" y="3553943"/>
            <a:ext cx="1503938"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lnSpc>
                <a:spcPct val="125000"/>
              </a:lnSpc>
            </a:pPr>
            <a:r>
              <a:rPr lang="en-US" altLang="zh-CN" sz="2800" b="1" i="0" dirty="0">
                <a:solidFill>
                  <a:srgbClr val="3E0000"/>
                </a:solidFill>
              </a:rPr>
              <a:t>(1896</a:t>
            </a:r>
            <a:r>
              <a:rPr lang="zh-CN" altLang="en-US" sz="2800" b="1" i="0" dirty="0">
                <a:solidFill>
                  <a:srgbClr val="3E0000"/>
                </a:solidFill>
              </a:rPr>
              <a:t>年</a:t>
            </a:r>
            <a:r>
              <a:rPr lang="en-US" altLang="zh-CN" sz="2800" b="1" i="0" dirty="0">
                <a:solidFill>
                  <a:srgbClr val="3E0000"/>
                </a:solidFill>
              </a:rPr>
              <a:t>)</a:t>
            </a:r>
          </a:p>
        </p:txBody>
      </p:sp>
      <p:sp>
        <p:nvSpPr>
          <p:cNvPr id="77" name="Arc 22"/>
          <p:cNvSpPr>
            <a:spLocks/>
          </p:cNvSpPr>
          <p:nvPr/>
        </p:nvSpPr>
        <p:spPr bwMode="auto">
          <a:xfrm rot="181222">
            <a:off x="5779557" y="396526"/>
            <a:ext cx="3344564" cy="4204110"/>
          </a:xfrm>
          <a:custGeom>
            <a:avLst/>
            <a:gdLst>
              <a:gd name="T0" fmla="*/ 0 w 21119"/>
              <a:gd name="T1" fmla="*/ 0 h 21599"/>
              <a:gd name="T2" fmla="*/ 0 w 21119"/>
              <a:gd name="T3" fmla="*/ 0 h 21599"/>
              <a:gd name="T4" fmla="*/ 0 w 21119"/>
              <a:gd name="T5" fmla="*/ 0 h 21599"/>
              <a:gd name="T6" fmla="*/ 0 60000 65536"/>
              <a:gd name="T7" fmla="*/ 0 60000 65536"/>
              <a:gd name="T8" fmla="*/ 0 60000 65536"/>
              <a:gd name="T9" fmla="*/ 0 w 21119"/>
              <a:gd name="T10" fmla="*/ 0 h 21599"/>
              <a:gd name="T11" fmla="*/ 21119 w 21119"/>
              <a:gd name="T12" fmla="*/ 21599 h 21599"/>
            </a:gdLst>
            <a:ahLst/>
            <a:cxnLst>
              <a:cxn ang="T6">
                <a:pos x="T0" y="T1"/>
              </a:cxn>
              <a:cxn ang="T7">
                <a:pos x="T2" y="T3"/>
              </a:cxn>
              <a:cxn ang="T8">
                <a:pos x="T4" y="T5"/>
              </a:cxn>
            </a:cxnLst>
            <a:rect l="T9" t="T10" r="T11" b="T12"/>
            <a:pathLst>
              <a:path w="21119" h="21599" fill="none" extrusionOk="0">
                <a:moveTo>
                  <a:pt x="20914" y="21599"/>
                </a:moveTo>
                <a:cubicBezTo>
                  <a:pt x="10809" y="21503"/>
                  <a:pt x="2120" y="14413"/>
                  <a:pt x="-1" y="4532"/>
                </a:cubicBezTo>
              </a:path>
              <a:path w="21119" h="21599" stroke="0" extrusionOk="0">
                <a:moveTo>
                  <a:pt x="20914" y="21599"/>
                </a:moveTo>
                <a:cubicBezTo>
                  <a:pt x="10809" y="21503"/>
                  <a:pt x="2120" y="14413"/>
                  <a:pt x="-1" y="4532"/>
                </a:cubicBezTo>
                <a:lnTo>
                  <a:pt x="21119" y="0"/>
                </a:lnTo>
                <a:lnTo>
                  <a:pt x="20914" y="21599"/>
                </a:lnTo>
                <a:close/>
              </a:path>
            </a:pathLst>
          </a:custGeom>
          <a:noFill/>
          <a:ln w="381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8" name="AutoShape 13"/>
          <p:cNvSpPr>
            <a:spLocks noChangeArrowheads="1"/>
          </p:cNvSpPr>
          <p:nvPr/>
        </p:nvSpPr>
        <p:spPr bwMode="auto">
          <a:xfrm>
            <a:off x="7083812" y="2920782"/>
            <a:ext cx="2274889" cy="608013"/>
          </a:xfrm>
          <a:prstGeom prst="wedgeEllipseCallout">
            <a:avLst>
              <a:gd name="adj1" fmla="val -49040"/>
              <a:gd name="adj2" fmla="val 87186"/>
            </a:avLst>
          </a:prstGeom>
          <a:solidFill>
            <a:srgbClr val="FFFF66"/>
          </a:solidFill>
          <a:ln w="9525">
            <a:solidFill>
              <a:srgbClr val="FF0000"/>
            </a:solidFill>
            <a:miter lim="800000"/>
            <a:headEnd/>
            <a:tailEnd/>
          </a:ln>
        </p:spPr>
        <p:txBody>
          <a:bodyPr wrap="none" lIns="90000" tIns="46800" rIns="90000" bIns="46800"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1" i="0" dirty="0"/>
              <a:t>瑞利</a:t>
            </a:r>
            <a:r>
              <a:rPr lang="en-US" altLang="zh-CN" sz="2400" b="1" i="0" dirty="0"/>
              <a:t>-</a:t>
            </a:r>
            <a:r>
              <a:rPr lang="zh-CN" altLang="en-US" sz="2400" b="1" i="0" dirty="0"/>
              <a:t>金斯公式</a:t>
            </a:r>
          </a:p>
        </p:txBody>
      </p:sp>
      <p:sp>
        <p:nvSpPr>
          <p:cNvPr id="79" name="矩形 74"/>
          <p:cNvSpPr>
            <a:spLocks noChangeArrowheads="1"/>
          </p:cNvSpPr>
          <p:nvPr/>
        </p:nvSpPr>
        <p:spPr bwMode="auto">
          <a:xfrm>
            <a:off x="9727119" y="2899913"/>
            <a:ext cx="1503938"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lnSpc>
                <a:spcPct val="125000"/>
              </a:lnSpc>
            </a:pPr>
            <a:r>
              <a:rPr lang="en-US" altLang="zh-CN" sz="2800" b="1" i="0" dirty="0">
                <a:solidFill>
                  <a:srgbClr val="CC3300"/>
                </a:solidFill>
              </a:rPr>
              <a:t>(1900</a:t>
            </a:r>
            <a:r>
              <a:rPr lang="zh-CN" altLang="en-US" sz="2800" b="1" i="0" dirty="0">
                <a:solidFill>
                  <a:srgbClr val="CC3300"/>
                </a:solidFill>
              </a:rPr>
              <a:t>年</a:t>
            </a:r>
            <a:r>
              <a:rPr lang="en-US" altLang="zh-CN" sz="2800" b="1" i="0" dirty="0">
                <a:solidFill>
                  <a:srgbClr val="CC3300"/>
                </a:solidFill>
              </a:rPr>
              <a:t>)</a:t>
            </a:r>
          </a:p>
        </p:txBody>
      </p:sp>
      <p:graphicFrame>
        <p:nvGraphicFramePr>
          <p:cNvPr id="80" name="Object 16"/>
          <p:cNvGraphicFramePr>
            <a:graphicFrameLocks noChangeAspect="1"/>
          </p:cNvGraphicFramePr>
          <p:nvPr>
            <p:extLst>
              <p:ext uri="{D42A27DB-BD31-4B8C-83A1-F6EECF244321}">
                <p14:modId xmlns:p14="http://schemas.microsoft.com/office/powerpoint/2010/main" val="3962998566"/>
              </p:ext>
            </p:extLst>
          </p:nvPr>
        </p:nvGraphicFramePr>
        <p:xfrm>
          <a:off x="9280525" y="3579813"/>
          <a:ext cx="2051050" cy="801687"/>
        </p:xfrm>
        <a:graphic>
          <a:graphicData uri="http://schemas.openxmlformats.org/presentationml/2006/ole">
            <mc:AlternateContent xmlns:mc="http://schemas.openxmlformats.org/markup-compatibility/2006">
              <mc:Choice xmlns:v="urn:schemas-microsoft-com:vml" Requires="v">
                <p:oleObj spid="_x0000_s329646" name="Equation" r:id="rId11" imgW="1130040" imgH="419040" progId="Equation.DSMT4">
                  <p:embed/>
                </p:oleObj>
              </mc:Choice>
              <mc:Fallback>
                <p:oleObj name="Equation" r:id="rId11" imgW="1130040" imgH="419040" progId="Equation.DSMT4">
                  <p:embed/>
                  <p:pic>
                    <p:nvPicPr>
                      <p:cNvPr id="65" name="Object 16"/>
                      <p:cNvPicPr>
                        <a:picLocks noChangeAspect="1" noChangeArrowheads="1"/>
                      </p:cNvPicPr>
                      <p:nvPr/>
                    </p:nvPicPr>
                    <p:blipFill>
                      <a:blip r:embed="rId12"/>
                      <a:srcRect/>
                      <a:stretch>
                        <a:fillRect/>
                      </a:stretch>
                    </p:blipFill>
                    <p:spPr bwMode="auto">
                      <a:xfrm>
                        <a:off x="9280525" y="3579813"/>
                        <a:ext cx="2051050" cy="801687"/>
                      </a:xfrm>
                      <a:prstGeom prst="rect">
                        <a:avLst/>
                      </a:prstGeom>
                      <a:solidFill>
                        <a:srgbClr val="00FFFF"/>
                      </a:solidFill>
                      <a:ln>
                        <a:noFill/>
                      </a:ln>
                      <a:effectLst/>
                      <a:extLst/>
                    </p:spPr>
                  </p:pic>
                </p:oleObj>
              </mc:Fallback>
            </mc:AlternateContent>
          </a:graphicData>
        </a:graphic>
      </p:graphicFrame>
      <p:sp>
        <p:nvSpPr>
          <p:cNvPr id="81" name="矩形 80"/>
          <p:cNvSpPr/>
          <p:nvPr/>
        </p:nvSpPr>
        <p:spPr>
          <a:xfrm>
            <a:off x="3227388" y="177970"/>
            <a:ext cx="2888932" cy="523220"/>
          </a:xfrm>
          <a:prstGeom prst="rect">
            <a:avLst/>
          </a:prstGeom>
        </p:spPr>
        <p:txBody>
          <a:bodyPr wrap="none">
            <a:spAutoFit/>
          </a:bodyPr>
          <a:lstStyle/>
          <a:p>
            <a:pPr>
              <a:defRPr/>
            </a:pPr>
            <a:r>
              <a:rPr lang="en-US" altLang="zh-CN" sz="2800" b="1" i="0" dirty="0">
                <a:solidFill>
                  <a:srgbClr val="C00000"/>
                </a:solidFill>
                <a:effectLst>
                  <a:outerShdw blurRad="38100" dist="38100" dir="2700000" algn="tl">
                    <a:srgbClr val="FFFFFF"/>
                  </a:outerShdw>
                </a:effectLst>
              </a:rPr>
              <a:t>  </a:t>
            </a:r>
            <a:r>
              <a:rPr lang="zh-CN" altLang="en-US" sz="2800" b="1" i="0" dirty="0">
                <a:solidFill>
                  <a:srgbClr val="C00000"/>
                </a:solidFill>
                <a:effectLst>
                  <a:outerShdw blurRad="38100" dist="38100" dir="2700000" algn="tl">
                    <a:srgbClr val="FFFFFF"/>
                  </a:outerShdw>
                </a:effectLst>
                <a:latin typeface="宋体" pitchFamily="2" charset="-122"/>
              </a:rPr>
              <a:t>普朗克内插公式</a:t>
            </a:r>
          </a:p>
        </p:txBody>
      </p:sp>
      <p:sp>
        <p:nvSpPr>
          <p:cNvPr id="86" name="Rectangle 4"/>
          <p:cNvSpPr>
            <a:spLocks noChangeArrowheads="1"/>
          </p:cNvSpPr>
          <p:nvPr/>
        </p:nvSpPr>
        <p:spPr bwMode="auto">
          <a:xfrm>
            <a:off x="6343332" y="193397"/>
            <a:ext cx="5115373" cy="1292662"/>
          </a:xfrm>
          <a:prstGeom prst="rect">
            <a:avLst/>
          </a:prstGeom>
          <a:noFill/>
          <a:ln w="9525">
            <a:noFill/>
            <a:miter lim="800000"/>
            <a:headEnd/>
            <a:tailEnd/>
          </a:ln>
          <a:effectLst/>
        </p:spPr>
        <p:txBody>
          <a:bodyPr wrap="square">
            <a:spAutoFit/>
          </a:bodyPr>
          <a:lstStyle/>
          <a:p>
            <a:pPr algn="just">
              <a:defRPr/>
            </a:pPr>
            <a:r>
              <a:rPr lang="zh-CN" altLang="en-US" b="1" i="0" dirty="0">
                <a:solidFill>
                  <a:srgbClr val="009900"/>
                </a:solidFill>
                <a:effectLst>
                  <a:outerShdw blurRad="38100" dist="38100" dir="2700000" algn="tl">
                    <a:srgbClr val="FFFFFF"/>
                  </a:outerShdw>
                </a:effectLst>
                <a:latin typeface="宋体" pitchFamily="2" charset="-122"/>
              </a:rPr>
              <a:t>普朗克利用内插法，使两个波段分别与维恩公式和瑞利</a:t>
            </a:r>
            <a:r>
              <a:rPr lang="en-US" altLang="zh-CN" b="1" i="0" dirty="0">
                <a:solidFill>
                  <a:srgbClr val="009900"/>
                </a:solidFill>
                <a:effectLst>
                  <a:outerShdw blurRad="38100" dist="38100" dir="2700000" algn="tl">
                    <a:srgbClr val="FFFFFF"/>
                  </a:outerShdw>
                </a:effectLst>
                <a:latin typeface="Times New Roman"/>
              </a:rPr>
              <a:t>—</a:t>
            </a:r>
            <a:r>
              <a:rPr lang="zh-CN" altLang="en-US" b="1" i="0" dirty="0">
                <a:solidFill>
                  <a:srgbClr val="009900"/>
                </a:solidFill>
                <a:effectLst>
                  <a:outerShdw blurRad="38100" dist="38100" dir="2700000" algn="tl">
                    <a:srgbClr val="FFFFFF"/>
                  </a:outerShdw>
                </a:effectLst>
                <a:latin typeface="宋体" pitchFamily="2" charset="-122"/>
              </a:rPr>
              <a:t>金斯公式一致，得到黑体辐射经验公式：</a:t>
            </a:r>
          </a:p>
        </p:txBody>
      </p:sp>
      <p:graphicFrame>
        <p:nvGraphicFramePr>
          <p:cNvPr id="87" name="Object 3"/>
          <p:cNvGraphicFramePr>
            <a:graphicFrameLocks noChangeAspect="1"/>
          </p:cNvGraphicFramePr>
          <p:nvPr>
            <p:extLst>
              <p:ext uri="{D42A27DB-BD31-4B8C-83A1-F6EECF244321}">
                <p14:modId xmlns:p14="http://schemas.microsoft.com/office/powerpoint/2010/main" val="3661923419"/>
              </p:ext>
            </p:extLst>
          </p:nvPr>
        </p:nvGraphicFramePr>
        <p:xfrm>
          <a:off x="7242383" y="1567241"/>
          <a:ext cx="3317270" cy="1203323"/>
        </p:xfrm>
        <a:graphic>
          <a:graphicData uri="http://schemas.openxmlformats.org/presentationml/2006/ole">
            <mc:AlternateContent xmlns:mc="http://schemas.openxmlformats.org/markup-compatibility/2006">
              <mc:Choice xmlns:v="urn:schemas-microsoft-com:vml" Requires="v">
                <p:oleObj spid="_x0000_s329647" name="Equation" r:id="rId13" imgW="1295400" imgH="469900" progId="Equation.DSMT4">
                  <p:embed/>
                </p:oleObj>
              </mc:Choice>
              <mc:Fallback>
                <p:oleObj name="Equation" r:id="rId13" imgW="1295400" imgH="469900" progId="Equation.DSMT4">
                  <p:embed/>
                  <p:pic>
                    <p:nvPicPr>
                      <p:cNvPr id="22"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42383" y="1567241"/>
                        <a:ext cx="3317270" cy="1203323"/>
                      </a:xfrm>
                      <a:prstGeom prst="rect">
                        <a:avLst/>
                      </a:prstGeom>
                      <a:noFill/>
                      <a:ln>
                        <a:noFill/>
                      </a:ln>
                      <a:effectLst/>
                      <a:extLst/>
                    </p:spPr>
                  </p:pic>
                </p:oleObj>
              </mc:Fallback>
            </mc:AlternateContent>
          </a:graphicData>
        </a:graphic>
      </p:graphicFrame>
      <p:sp>
        <p:nvSpPr>
          <p:cNvPr id="89" name="Freeform 18"/>
          <p:cNvSpPr>
            <a:spLocks/>
          </p:cNvSpPr>
          <p:nvPr/>
        </p:nvSpPr>
        <p:spPr bwMode="auto">
          <a:xfrm>
            <a:off x="2483677" y="869952"/>
            <a:ext cx="6651853" cy="4376449"/>
          </a:xfrm>
          <a:custGeom>
            <a:avLst/>
            <a:gdLst>
              <a:gd name="T0" fmla="*/ 0 w 3534"/>
              <a:gd name="T1" fmla="*/ 2706688 h 1714"/>
              <a:gd name="T2" fmla="*/ 63500 w 3534"/>
              <a:gd name="T3" fmla="*/ 2679700 h 1714"/>
              <a:gd name="T4" fmla="*/ 125413 w 3534"/>
              <a:gd name="T5" fmla="*/ 2635250 h 1714"/>
              <a:gd name="T6" fmla="*/ 188912 w 3534"/>
              <a:gd name="T7" fmla="*/ 2582863 h 1714"/>
              <a:gd name="T8" fmla="*/ 242888 w 3534"/>
              <a:gd name="T9" fmla="*/ 2520950 h 1714"/>
              <a:gd name="T10" fmla="*/ 287338 w 3534"/>
              <a:gd name="T11" fmla="*/ 2451100 h 1714"/>
              <a:gd name="T12" fmla="*/ 341313 w 3534"/>
              <a:gd name="T13" fmla="*/ 2366963 h 1714"/>
              <a:gd name="T14" fmla="*/ 385762 w 3534"/>
              <a:gd name="T15" fmla="*/ 2278063 h 1714"/>
              <a:gd name="T16" fmla="*/ 430213 w 3534"/>
              <a:gd name="T17" fmla="*/ 2181225 h 1714"/>
              <a:gd name="T18" fmla="*/ 466725 w 3534"/>
              <a:gd name="T19" fmla="*/ 2079625 h 1714"/>
              <a:gd name="T20" fmla="*/ 511175 w 3534"/>
              <a:gd name="T21" fmla="*/ 1974850 h 1714"/>
              <a:gd name="T22" fmla="*/ 547688 w 3534"/>
              <a:gd name="T23" fmla="*/ 1860550 h 1714"/>
              <a:gd name="T24" fmla="*/ 582613 w 3534"/>
              <a:gd name="T25" fmla="*/ 1746250 h 1714"/>
              <a:gd name="T26" fmla="*/ 655638 w 3534"/>
              <a:gd name="T27" fmla="*/ 1508125 h 1714"/>
              <a:gd name="T28" fmla="*/ 727075 w 3534"/>
              <a:gd name="T29" fmla="*/ 1265238 h 1714"/>
              <a:gd name="T30" fmla="*/ 808037 w 3534"/>
              <a:gd name="T31" fmla="*/ 1022350 h 1714"/>
              <a:gd name="T32" fmla="*/ 879475 w 3534"/>
              <a:gd name="T33" fmla="*/ 793750 h 1714"/>
              <a:gd name="T34" fmla="*/ 923925 w 3534"/>
              <a:gd name="T35" fmla="*/ 682625 h 1714"/>
              <a:gd name="T36" fmla="*/ 969963 w 3534"/>
              <a:gd name="T37" fmla="*/ 582613 h 1714"/>
              <a:gd name="T38" fmla="*/ 1014413 w 3534"/>
              <a:gd name="T39" fmla="*/ 481013 h 1714"/>
              <a:gd name="T40" fmla="*/ 1058863 w 3534"/>
              <a:gd name="T41" fmla="*/ 387350 h 1714"/>
              <a:gd name="T42" fmla="*/ 1112838 w 3534"/>
              <a:gd name="T43" fmla="*/ 304800 h 1714"/>
              <a:gd name="T44" fmla="*/ 1166813 w 3534"/>
              <a:gd name="T45" fmla="*/ 230188 h 1714"/>
              <a:gd name="T46" fmla="*/ 1220788 w 3534"/>
              <a:gd name="T47" fmla="*/ 163513 h 1714"/>
              <a:gd name="T48" fmla="*/ 1282700 w 3534"/>
              <a:gd name="T49" fmla="*/ 106363 h 1714"/>
              <a:gd name="T50" fmla="*/ 1346200 w 3534"/>
              <a:gd name="T51" fmla="*/ 61913 h 1714"/>
              <a:gd name="T52" fmla="*/ 1408112 w 3534"/>
              <a:gd name="T53" fmla="*/ 26988 h 1714"/>
              <a:gd name="T54" fmla="*/ 1481137 w 3534"/>
              <a:gd name="T55" fmla="*/ 9525 h 1714"/>
              <a:gd name="T56" fmla="*/ 1562100 w 3534"/>
              <a:gd name="T57" fmla="*/ 0 h 1714"/>
              <a:gd name="T58" fmla="*/ 1641475 w 3534"/>
              <a:gd name="T59" fmla="*/ 4763 h 1714"/>
              <a:gd name="T60" fmla="*/ 1714500 w 3534"/>
              <a:gd name="T61" fmla="*/ 22225 h 1714"/>
              <a:gd name="T62" fmla="*/ 1785938 w 3534"/>
              <a:gd name="T63" fmla="*/ 49212 h 1714"/>
              <a:gd name="T64" fmla="*/ 1847850 w 3534"/>
              <a:gd name="T65" fmla="*/ 93662 h 1714"/>
              <a:gd name="T66" fmla="*/ 1911350 w 3534"/>
              <a:gd name="T67" fmla="*/ 146050 h 1714"/>
              <a:gd name="T68" fmla="*/ 1965325 w 3534"/>
              <a:gd name="T69" fmla="*/ 207963 h 1714"/>
              <a:gd name="T70" fmla="*/ 2028825 w 3534"/>
              <a:gd name="T71" fmla="*/ 277813 h 1714"/>
              <a:gd name="T72" fmla="*/ 2081213 w 3534"/>
              <a:gd name="T73" fmla="*/ 357187 h 1714"/>
              <a:gd name="T74" fmla="*/ 2144713 w 3534"/>
              <a:gd name="T75" fmla="*/ 446088 h 1714"/>
              <a:gd name="T76" fmla="*/ 2198688 w 3534"/>
              <a:gd name="T77" fmla="*/ 542925 h 1714"/>
              <a:gd name="T78" fmla="*/ 2262188 w 3534"/>
              <a:gd name="T79" fmla="*/ 644525 h 1714"/>
              <a:gd name="T80" fmla="*/ 2324100 w 3534"/>
              <a:gd name="T81" fmla="*/ 749300 h 1714"/>
              <a:gd name="T82" fmla="*/ 2395538 w 3534"/>
              <a:gd name="T83" fmla="*/ 860425 h 1714"/>
              <a:gd name="T84" fmla="*/ 2468563 w 3534"/>
              <a:gd name="T85" fmla="*/ 974725 h 1714"/>
              <a:gd name="T86" fmla="*/ 2628900 w 3534"/>
              <a:gd name="T87" fmla="*/ 1208088 h 1714"/>
              <a:gd name="T88" fmla="*/ 2719388 w 3534"/>
              <a:gd name="T89" fmla="*/ 1331913 h 1714"/>
              <a:gd name="T90" fmla="*/ 2827337 w 3534"/>
              <a:gd name="T91" fmla="*/ 1450975 h 1714"/>
              <a:gd name="T92" fmla="*/ 2933700 w 3534"/>
              <a:gd name="T93" fmla="*/ 1568450 h 1714"/>
              <a:gd name="T94" fmla="*/ 3051175 w 3534"/>
              <a:gd name="T95" fmla="*/ 1687513 h 1714"/>
              <a:gd name="T96" fmla="*/ 3186112 w 3534"/>
              <a:gd name="T97" fmla="*/ 1806575 h 1714"/>
              <a:gd name="T98" fmla="*/ 3328988 w 3534"/>
              <a:gd name="T99" fmla="*/ 1922463 h 1714"/>
              <a:gd name="T100" fmla="*/ 3481388 w 3534"/>
              <a:gd name="T101" fmla="*/ 2032000 h 1714"/>
              <a:gd name="T102" fmla="*/ 3652838 w 3534"/>
              <a:gd name="T103" fmla="*/ 2133600 h 1714"/>
              <a:gd name="T104" fmla="*/ 3840163 w 3534"/>
              <a:gd name="T105" fmla="*/ 2235200 h 1714"/>
              <a:gd name="T106" fmla="*/ 4038600 w 3534"/>
              <a:gd name="T107" fmla="*/ 2332038 h 1714"/>
              <a:gd name="T108" fmla="*/ 4252913 w 3534"/>
              <a:gd name="T109" fmla="*/ 2414588 h 1714"/>
              <a:gd name="T110" fmla="*/ 4486275 w 3534"/>
              <a:gd name="T111" fmla="*/ 2493963 h 1714"/>
              <a:gd name="T112" fmla="*/ 4738688 w 3534"/>
              <a:gd name="T113" fmla="*/ 2565400 h 1714"/>
              <a:gd name="T114" fmla="*/ 5006975 w 3534"/>
              <a:gd name="T115" fmla="*/ 2627313 h 1714"/>
              <a:gd name="T116" fmla="*/ 5294313 w 3534"/>
              <a:gd name="T117" fmla="*/ 2679700 h 1714"/>
              <a:gd name="T118" fmla="*/ 5608638 w 3534"/>
              <a:gd name="T119" fmla="*/ 2719388 h 171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534"/>
              <a:gd name="T181" fmla="*/ 0 h 1714"/>
              <a:gd name="T182" fmla="*/ 3534 w 3534"/>
              <a:gd name="T183" fmla="*/ 1714 h 171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534" h="1714">
                <a:moveTo>
                  <a:pt x="0" y="1705"/>
                </a:moveTo>
                <a:lnTo>
                  <a:pt x="40" y="1688"/>
                </a:lnTo>
                <a:lnTo>
                  <a:pt x="79" y="1660"/>
                </a:lnTo>
                <a:lnTo>
                  <a:pt x="119" y="1627"/>
                </a:lnTo>
                <a:lnTo>
                  <a:pt x="153" y="1588"/>
                </a:lnTo>
                <a:lnTo>
                  <a:pt x="181" y="1544"/>
                </a:lnTo>
                <a:lnTo>
                  <a:pt x="215" y="1491"/>
                </a:lnTo>
                <a:lnTo>
                  <a:pt x="243" y="1435"/>
                </a:lnTo>
                <a:lnTo>
                  <a:pt x="271" y="1374"/>
                </a:lnTo>
                <a:lnTo>
                  <a:pt x="294" y="1310"/>
                </a:lnTo>
                <a:lnTo>
                  <a:pt x="322" y="1244"/>
                </a:lnTo>
                <a:lnTo>
                  <a:pt x="345" y="1172"/>
                </a:lnTo>
                <a:lnTo>
                  <a:pt x="367" y="1100"/>
                </a:lnTo>
                <a:lnTo>
                  <a:pt x="413" y="950"/>
                </a:lnTo>
                <a:lnTo>
                  <a:pt x="458" y="797"/>
                </a:lnTo>
                <a:lnTo>
                  <a:pt x="509" y="644"/>
                </a:lnTo>
                <a:lnTo>
                  <a:pt x="554" y="500"/>
                </a:lnTo>
                <a:lnTo>
                  <a:pt x="582" y="430"/>
                </a:lnTo>
                <a:lnTo>
                  <a:pt x="611" y="367"/>
                </a:lnTo>
                <a:lnTo>
                  <a:pt x="639" y="303"/>
                </a:lnTo>
                <a:lnTo>
                  <a:pt x="667" y="244"/>
                </a:lnTo>
                <a:lnTo>
                  <a:pt x="701" y="192"/>
                </a:lnTo>
                <a:lnTo>
                  <a:pt x="735" y="145"/>
                </a:lnTo>
                <a:lnTo>
                  <a:pt x="769" y="103"/>
                </a:lnTo>
                <a:lnTo>
                  <a:pt x="808" y="67"/>
                </a:lnTo>
                <a:lnTo>
                  <a:pt x="848" y="39"/>
                </a:lnTo>
                <a:lnTo>
                  <a:pt x="887" y="17"/>
                </a:lnTo>
                <a:lnTo>
                  <a:pt x="933" y="6"/>
                </a:lnTo>
                <a:lnTo>
                  <a:pt x="984" y="0"/>
                </a:lnTo>
                <a:lnTo>
                  <a:pt x="1034" y="3"/>
                </a:lnTo>
                <a:lnTo>
                  <a:pt x="1080" y="14"/>
                </a:lnTo>
                <a:lnTo>
                  <a:pt x="1125" y="31"/>
                </a:lnTo>
                <a:lnTo>
                  <a:pt x="1164" y="59"/>
                </a:lnTo>
                <a:lnTo>
                  <a:pt x="1204" y="92"/>
                </a:lnTo>
                <a:lnTo>
                  <a:pt x="1238" y="131"/>
                </a:lnTo>
                <a:lnTo>
                  <a:pt x="1278" y="175"/>
                </a:lnTo>
                <a:lnTo>
                  <a:pt x="1311" y="225"/>
                </a:lnTo>
                <a:lnTo>
                  <a:pt x="1351" y="281"/>
                </a:lnTo>
                <a:lnTo>
                  <a:pt x="1385" y="342"/>
                </a:lnTo>
                <a:lnTo>
                  <a:pt x="1425" y="406"/>
                </a:lnTo>
                <a:lnTo>
                  <a:pt x="1464" y="472"/>
                </a:lnTo>
                <a:lnTo>
                  <a:pt x="1509" y="542"/>
                </a:lnTo>
                <a:lnTo>
                  <a:pt x="1555" y="614"/>
                </a:lnTo>
                <a:lnTo>
                  <a:pt x="1656" y="761"/>
                </a:lnTo>
                <a:lnTo>
                  <a:pt x="1713" y="839"/>
                </a:lnTo>
                <a:lnTo>
                  <a:pt x="1781" y="914"/>
                </a:lnTo>
                <a:lnTo>
                  <a:pt x="1848" y="988"/>
                </a:lnTo>
                <a:lnTo>
                  <a:pt x="1922" y="1063"/>
                </a:lnTo>
                <a:lnTo>
                  <a:pt x="2007" y="1138"/>
                </a:lnTo>
                <a:lnTo>
                  <a:pt x="2097" y="1211"/>
                </a:lnTo>
                <a:lnTo>
                  <a:pt x="2193" y="1280"/>
                </a:lnTo>
                <a:lnTo>
                  <a:pt x="2301" y="1344"/>
                </a:lnTo>
                <a:lnTo>
                  <a:pt x="2419" y="1408"/>
                </a:lnTo>
                <a:lnTo>
                  <a:pt x="2544" y="1469"/>
                </a:lnTo>
                <a:lnTo>
                  <a:pt x="2679" y="1521"/>
                </a:lnTo>
                <a:lnTo>
                  <a:pt x="2826" y="1571"/>
                </a:lnTo>
                <a:lnTo>
                  <a:pt x="2985" y="1616"/>
                </a:lnTo>
                <a:lnTo>
                  <a:pt x="3154" y="1655"/>
                </a:lnTo>
                <a:lnTo>
                  <a:pt x="3335" y="1688"/>
                </a:lnTo>
                <a:lnTo>
                  <a:pt x="3533" y="1713"/>
                </a:lnTo>
              </a:path>
            </a:pathLst>
          </a:custGeom>
          <a:noFill/>
          <a:ln w="254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i="0">
              <a:solidFill>
                <a:srgbClr val="FF0000"/>
              </a:solidFill>
            </a:endParaRPr>
          </a:p>
        </p:txBody>
      </p:sp>
      <p:sp>
        <p:nvSpPr>
          <p:cNvPr id="90" name="Freeform 19"/>
          <p:cNvSpPr>
            <a:spLocks/>
          </p:cNvSpPr>
          <p:nvPr/>
        </p:nvSpPr>
        <p:spPr bwMode="auto">
          <a:xfrm>
            <a:off x="2482204" y="879963"/>
            <a:ext cx="6535300" cy="4313309"/>
          </a:xfrm>
          <a:custGeom>
            <a:avLst/>
            <a:gdLst>
              <a:gd name="T0" fmla="*/ 0 w 3552"/>
              <a:gd name="T1" fmla="*/ 2709863 h 1708"/>
              <a:gd name="T2" fmla="*/ 63500 w 3552"/>
              <a:gd name="T3" fmla="*/ 2679700 h 1708"/>
              <a:gd name="T4" fmla="*/ 127000 w 3552"/>
              <a:gd name="T5" fmla="*/ 2640013 h 1708"/>
              <a:gd name="T6" fmla="*/ 188912 w 3552"/>
              <a:gd name="T7" fmla="*/ 2587625 h 1708"/>
              <a:gd name="T8" fmla="*/ 242888 w 3552"/>
              <a:gd name="T9" fmla="*/ 2525713 h 1708"/>
              <a:gd name="T10" fmla="*/ 288925 w 3552"/>
              <a:gd name="T11" fmla="*/ 2451100 h 1708"/>
              <a:gd name="T12" fmla="*/ 342900 w 3552"/>
              <a:gd name="T13" fmla="*/ 2371725 h 1708"/>
              <a:gd name="T14" fmla="*/ 387350 w 3552"/>
              <a:gd name="T15" fmla="*/ 2279650 h 1708"/>
              <a:gd name="T16" fmla="*/ 433388 w 3552"/>
              <a:gd name="T17" fmla="*/ 2182813 h 1708"/>
              <a:gd name="T18" fmla="*/ 468313 w 3552"/>
              <a:gd name="T19" fmla="*/ 2081213 h 1708"/>
              <a:gd name="T20" fmla="*/ 514350 w 3552"/>
              <a:gd name="T21" fmla="*/ 1976438 h 1708"/>
              <a:gd name="T22" fmla="*/ 550863 w 3552"/>
              <a:gd name="T23" fmla="*/ 1862138 h 1708"/>
              <a:gd name="T24" fmla="*/ 585788 w 3552"/>
              <a:gd name="T25" fmla="*/ 1747838 h 1708"/>
              <a:gd name="T26" fmla="*/ 658813 w 3552"/>
              <a:gd name="T27" fmla="*/ 1506537 h 1708"/>
              <a:gd name="T28" fmla="*/ 730250 w 3552"/>
              <a:gd name="T29" fmla="*/ 1265238 h 1708"/>
              <a:gd name="T30" fmla="*/ 811212 w 3552"/>
              <a:gd name="T31" fmla="*/ 1023938 h 1708"/>
              <a:gd name="T32" fmla="*/ 884238 w 3552"/>
              <a:gd name="T33" fmla="*/ 795337 h 1708"/>
              <a:gd name="T34" fmla="*/ 928688 w 3552"/>
              <a:gd name="T35" fmla="*/ 685800 h 1708"/>
              <a:gd name="T36" fmla="*/ 974725 w 3552"/>
              <a:gd name="T37" fmla="*/ 579438 h 1708"/>
              <a:gd name="T38" fmla="*/ 1019175 w 3552"/>
              <a:gd name="T39" fmla="*/ 482600 h 1708"/>
              <a:gd name="T40" fmla="*/ 1063625 w 3552"/>
              <a:gd name="T41" fmla="*/ 390525 h 1708"/>
              <a:gd name="T42" fmla="*/ 1119188 w 3552"/>
              <a:gd name="T43" fmla="*/ 307975 h 1708"/>
              <a:gd name="T44" fmla="*/ 1173163 w 3552"/>
              <a:gd name="T45" fmla="*/ 228600 h 1708"/>
              <a:gd name="T46" fmla="*/ 1227138 w 3552"/>
              <a:gd name="T47" fmla="*/ 161925 h 1708"/>
              <a:gd name="T48" fmla="*/ 1289050 w 3552"/>
              <a:gd name="T49" fmla="*/ 106363 h 1708"/>
              <a:gd name="T50" fmla="*/ 1352550 w 3552"/>
              <a:gd name="T51" fmla="*/ 61913 h 1708"/>
              <a:gd name="T52" fmla="*/ 1416050 w 3552"/>
              <a:gd name="T53" fmla="*/ 26988 h 1708"/>
              <a:gd name="T54" fmla="*/ 1487487 w 3552"/>
              <a:gd name="T55" fmla="*/ 9525 h 1708"/>
              <a:gd name="T56" fmla="*/ 1570037 w 3552"/>
              <a:gd name="T57" fmla="*/ 0 h 1708"/>
              <a:gd name="T58" fmla="*/ 1651000 w 3552"/>
              <a:gd name="T59" fmla="*/ 4763 h 1708"/>
              <a:gd name="T60" fmla="*/ 1722438 w 3552"/>
              <a:gd name="T61" fmla="*/ 17463 h 1708"/>
              <a:gd name="T62" fmla="*/ 1795463 w 3552"/>
              <a:gd name="T63" fmla="*/ 44450 h 1708"/>
              <a:gd name="T64" fmla="*/ 1857375 w 3552"/>
              <a:gd name="T65" fmla="*/ 79375 h 1708"/>
              <a:gd name="T66" fmla="*/ 1920875 w 3552"/>
              <a:gd name="T67" fmla="*/ 123825 h 1708"/>
              <a:gd name="T68" fmla="*/ 1974850 w 3552"/>
              <a:gd name="T69" fmla="*/ 176212 h 1708"/>
              <a:gd name="T70" fmla="*/ 2038350 w 3552"/>
              <a:gd name="T71" fmla="*/ 241300 h 1708"/>
              <a:gd name="T72" fmla="*/ 2092325 w 3552"/>
              <a:gd name="T73" fmla="*/ 307975 h 1708"/>
              <a:gd name="T74" fmla="*/ 2146300 w 3552"/>
              <a:gd name="T75" fmla="*/ 387350 h 1708"/>
              <a:gd name="T76" fmla="*/ 2209800 w 3552"/>
              <a:gd name="T77" fmla="*/ 469900 h 1708"/>
              <a:gd name="T78" fmla="*/ 2273300 w 3552"/>
              <a:gd name="T79" fmla="*/ 557213 h 1708"/>
              <a:gd name="T80" fmla="*/ 2336800 w 3552"/>
              <a:gd name="T81" fmla="*/ 650875 h 1708"/>
              <a:gd name="T82" fmla="*/ 2479675 w 3552"/>
              <a:gd name="T83" fmla="*/ 842963 h 1708"/>
              <a:gd name="T84" fmla="*/ 2643188 w 3552"/>
              <a:gd name="T85" fmla="*/ 1049338 h 1708"/>
              <a:gd name="T86" fmla="*/ 2741613 w 3552"/>
              <a:gd name="T87" fmla="*/ 1155700 h 1708"/>
              <a:gd name="T88" fmla="*/ 2841625 w 3552"/>
              <a:gd name="T89" fmla="*/ 1260475 h 1708"/>
              <a:gd name="T90" fmla="*/ 2949575 w 3552"/>
              <a:gd name="T91" fmla="*/ 1370012 h 1708"/>
              <a:gd name="T92" fmla="*/ 3074987 w 3552"/>
              <a:gd name="T93" fmla="*/ 1471612 h 1708"/>
              <a:gd name="T94" fmla="*/ 3211512 w 3552"/>
              <a:gd name="T95" fmla="*/ 1576387 h 1708"/>
              <a:gd name="T96" fmla="*/ 3355976 w 3552"/>
              <a:gd name="T97" fmla="*/ 1677988 h 1708"/>
              <a:gd name="T98" fmla="*/ 3508376 w 3552"/>
              <a:gd name="T99" fmla="*/ 1774825 h 1708"/>
              <a:gd name="T100" fmla="*/ 3679826 w 3552"/>
              <a:gd name="T101" fmla="*/ 1866900 h 1708"/>
              <a:gd name="T102" fmla="*/ 3860800 w 3552"/>
              <a:gd name="T103" fmla="*/ 1958975 h 1708"/>
              <a:gd name="T104" fmla="*/ 4067175 w 3552"/>
              <a:gd name="T105" fmla="*/ 2043113 h 1708"/>
              <a:gd name="T106" fmla="*/ 4284663 w 3552"/>
              <a:gd name="T107" fmla="*/ 2120900 h 1708"/>
              <a:gd name="T108" fmla="*/ 4518025 w 3552"/>
              <a:gd name="T109" fmla="*/ 2192338 h 1708"/>
              <a:gd name="T110" fmla="*/ 4762500 w 3552"/>
              <a:gd name="T111" fmla="*/ 2257425 h 1708"/>
              <a:gd name="T112" fmla="*/ 5032375 w 3552"/>
              <a:gd name="T113" fmla="*/ 2314575 h 1708"/>
              <a:gd name="T114" fmla="*/ 5330825 w 3552"/>
              <a:gd name="T115" fmla="*/ 2362200 h 1708"/>
              <a:gd name="T116" fmla="*/ 5637213 w 3552"/>
              <a:gd name="T117" fmla="*/ 2401888 h 170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552"/>
              <a:gd name="T178" fmla="*/ 0 h 1708"/>
              <a:gd name="T179" fmla="*/ 3552 w 3552"/>
              <a:gd name="T180" fmla="*/ 1708 h 170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552" h="1708">
                <a:moveTo>
                  <a:pt x="0" y="1707"/>
                </a:moveTo>
                <a:lnTo>
                  <a:pt x="40" y="1688"/>
                </a:lnTo>
                <a:lnTo>
                  <a:pt x="80" y="1663"/>
                </a:lnTo>
                <a:lnTo>
                  <a:pt x="119" y="1630"/>
                </a:lnTo>
                <a:lnTo>
                  <a:pt x="153" y="1591"/>
                </a:lnTo>
                <a:lnTo>
                  <a:pt x="182" y="1544"/>
                </a:lnTo>
                <a:lnTo>
                  <a:pt x="216" y="1494"/>
                </a:lnTo>
                <a:lnTo>
                  <a:pt x="244" y="1436"/>
                </a:lnTo>
                <a:lnTo>
                  <a:pt x="273" y="1375"/>
                </a:lnTo>
                <a:lnTo>
                  <a:pt x="295" y="1311"/>
                </a:lnTo>
                <a:lnTo>
                  <a:pt x="324" y="1245"/>
                </a:lnTo>
                <a:lnTo>
                  <a:pt x="347" y="1173"/>
                </a:lnTo>
                <a:lnTo>
                  <a:pt x="369" y="1101"/>
                </a:lnTo>
                <a:lnTo>
                  <a:pt x="415" y="949"/>
                </a:lnTo>
                <a:lnTo>
                  <a:pt x="460" y="797"/>
                </a:lnTo>
                <a:lnTo>
                  <a:pt x="511" y="645"/>
                </a:lnTo>
                <a:lnTo>
                  <a:pt x="557" y="501"/>
                </a:lnTo>
                <a:lnTo>
                  <a:pt x="585" y="432"/>
                </a:lnTo>
                <a:lnTo>
                  <a:pt x="614" y="365"/>
                </a:lnTo>
                <a:lnTo>
                  <a:pt x="642" y="304"/>
                </a:lnTo>
                <a:lnTo>
                  <a:pt x="670" y="246"/>
                </a:lnTo>
                <a:lnTo>
                  <a:pt x="705" y="194"/>
                </a:lnTo>
                <a:lnTo>
                  <a:pt x="739" y="144"/>
                </a:lnTo>
                <a:lnTo>
                  <a:pt x="773" y="102"/>
                </a:lnTo>
                <a:lnTo>
                  <a:pt x="812" y="67"/>
                </a:lnTo>
                <a:lnTo>
                  <a:pt x="852" y="39"/>
                </a:lnTo>
                <a:lnTo>
                  <a:pt x="892" y="17"/>
                </a:lnTo>
                <a:lnTo>
                  <a:pt x="937" y="6"/>
                </a:lnTo>
                <a:lnTo>
                  <a:pt x="989" y="0"/>
                </a:lnTo>
                <a:lnTo>
                  <a:pt x="1040" y="3"/>
                </a:lnTo>
                <a:lnTo>
                  <a:pt x="1085" y="11"/>
                </a:lnTo>
                <a:lnTo>
                  <a:pt x="1131" y="28"/>
                </a:lnTo>
                <a:lnTo>
                  <a:pt x="1170" y="50"/>
                </a:lnTo>
                <a:lnTo>
                  <a:pt x="1210" y="78"/>
                </a:lnTo>
                <a:lnTo>
                  <a:pt x="1244" y="111"/>
                </a:lnTo>
                <a:lnTo>
                  <a:pt x="1284" y="152"/>
                </a:lnTo>
                <a:lnTo>
                  <a:pt x="1318" y="194"/>
                </a:lnTo>
                <a:lnTo>
                  <a:pt x="1352" y="244"/>
                </a:lnTo>
                <a:lnTo>
                  <a:pt x="1392" y="296"/>
                </a:lnTo>
                <a:lnTo>
                  <a:pt x="1432" y="351"/>
                </a:lnTo>
                <a:lnTo>
                  <a:pt x="1472" y="410"/>
                </a:lnTo>
                <a:lnTo>
                  <a:pt x="1562" y="531"/>
                </a:lnTo>
                <a:lnTo>
                  <a:pt x="1665" y="661"/>
                </a:lnTo>
                <a:lnTo>
                  <a:pt x="1727" y="728"/>
                </a:lnTo>
                <a:lnTo>
                  <a:pt x="1790" y="794"/>
                </a:lnTo>
                <a:lnTo>
                  <a:pt x="1858" y="863"/>
                </a:lnTo>
                <a:lnTo>
                  <a:pt x="1937" y="927"/>
                </a:lnTo>
                <a:lnTo>
                  <a:pt x="2023" y="993"/>
                </a:lnTo>
                <a:lnTo>
                  <a:pt x="2114" y="1057"/>
                </a:lnTo>
                <a:lnTo>
                  <a:pt x="2210" y="1118"/>
                </a:lnTo>
                <a:lnTo>
                  <a:pt x="2318" y="1176"/>
                </a:lnTo>
                <a:lnTo>
                  <a:pt x="2432" y="1234"/>
                </a:lnTo>
                <a:lnTo>
                  <a:pt x="2562" y="1287"/>
                </a:lnTo>
                <a:lnTo>
                  <a:pt x="2699" y="1336"/>
                </a:lnTo>
                <a:lnTo>
                  <a:pt x="2846" y="1381"/>
                </a:lnTo>
                <a:lnTo>
                  <a:pt x="3000" y="1422"/>
                </a:lnTo>
                <a:lnTo>
                  <a:pt x="3170" y="1458"/>
                </a:lnTo>
                <a:lnTo>
                  <a:pt x="3358" y="1488"/>
                </a:lnTo>
                <a:lnTo>
                  <a:pt x="3551" y="1513"/>
                </a:lnTo>
              </a:path>
            </a:pathLst>
          </a:custGeom>
          <a:noFill/>
          <a:ln w="254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i="0">
              <a:solidFill>
                <a:srgbClr val="FF0000"/>
              </a:solidFill>
            </a:endParaRPr>
          </a:p>
        </p:txBody>
      </p:sp>
      <p:sp>
        <p:nvSpPr>
          <p:cNvPr id="91" name="Oval 26"/>
          <p:cNvSpPr>
            <a:spLocks noChangeArrowheads="1"/>
          </p:cNvSpPr>
          <p:nvPr/>
        </p:nvSpPr>
        <p:spPr bwMode="auto">
          <a:xfrm>
            <a:off x="3100388" y="3684589"/>
            <a:ext cx="139700" cy="139700"/>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92" name="Oval 26"/>
          <p:cNvSpPr>
            <a:spLocks noChangeArrowheads="1"/>
          </p:cNvSpPr>
          <p:nvPr/>
        </p:nvSpPr>
        <p:spPr bwMode="auto">
          <a:xfrm>
            <a:off x="2453769" y="5080137"/>
            <a:ext cx="139700" cy="139700"/>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93" name="Oval 26"/>
          <p:cNvSpPr>
            <a:spLocks noChangeArrowheads="1"/>
          </p:cNvSpPr>
          <p:nvPr/>
        </p:nvSpPr>
        <p:spPr bwMode="auto">
          <a:xfrm>
            <a:off x="4604394" y="976304"/>
            <a:ext cx="139700" cy="139700"/>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94" name="Oval 26"/>
          <p:cNvSpPr>
            <a:spLocks noChangeArrowheads="1"/>
          </p:cNvSpPr>
          <p:nvPr/>
        </p:nvSpPr>
        <p:spPr bwMode="auto">
          <a:xfrm>
            <a:off x="4970020" y="1580174"/>
            <a:ext cx="139700" cy="139700"/>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95" name="Oval 26"/>
          <p:cNvSpPr>
            <a:spLocks noChangeArrowheads="1"/>
          </p:cNvSpPr>
          <p:nvPr/>
        </p:nvSpPr>
        <p:spPr bwMode="auto">
          <a:xfrm>
            <a:off x="5206333" y="2022109"/>
            <a:ext cx="139700" cy="139700"/>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96" name="Oval 26"/>
          <p:cNvSpPr>
            <a:spLocks noChangeArrowheads="1"/>
          </p:cNvSpPr>
          <p:nvPr/>
        </p:nvSpPr>
        <p:spPr bwMode="auto">
          <a:xfrm>
            <a:off x="5503856" y="2460627"/>
            <a:ext cx="139700" cy="139700"/>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97" name="Oval 26"/>
          <p:cNvSpPr>
            <a:spLocks noChangeArrowheads="1"/>
          </p:cNvSpPr>
          <p:nvPr/>
        </p:nvSpPr>
        <p:spPr bwMode="auto">
          <a:xfrm>
            <a:off x="5833233" y="2974293"/>
            <a:ext cx="139700" cy="139700"/>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98" name="Oval 26"/>
          <p:cNvSpPr>
            <a:spLocks noChangeArrowheads="1"/>
          </p:cNvSpPr>
          <p:nvPr/>
        </p:nvSpPr>
        <p:spPr bwMode="auto">
          <a:xfrm>
            <a:off x="6267647" y="3452441"/>
            <a:ext cx="139700" cy="139700"/>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99" name="Oval 26"/>
          <p:cNvSpPr>
            <a:spLocks noChangeArrowheads="1"/>
          </p:cNvSpPr>
          <p:nvPr/>
        </p:nvSpPr>
        <p:spPr bwMode="auto">
          <a:xfrm>
            <a:off x="6744531" y="3824289"/>
            <a:ext cx="139700" cy="139700"/>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100" name="Oval 26"/>
          <p:cNvSpPr>
            <a:spLocks noChangeArrowheads="1"/>
          </p:cNvSpPr>
          <p:nvPr/>
        </p:nvSpPr>
        <p:spPr bwMode="auto">
          <a:xfrm>
            <a:off x="7477688" y="4211639"/>
            <a:ext cx="139700" cy="139700"/>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101" name="Oval 26"/>
          <p:cNvSpPr>
            <a:spLocks noChangeArrowheads="1"/>
          </p:cNvSpPr>
          <p:nvPr/>
        </p:nvSpPr>
        <p:spPr bwMode="auto">
          <a:xfrm>
            <a:off x="8013897" y="4411939"/>
            <a:ext cx="139700" cy="139700"/>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102" name="Oval 26"/>
          <p:cNvSpPr>
            <a:spLocks noChangeArrowheads="1"/>
          </p:cNvSpPr>
          <p:nvPr/>
        </p:nvSpPr>
        <p:spPr bwMode="auto">
          <a:xfrm>
            <a:off x="8674202" y="4559410"/>
            <a:ext cx="139700" cy="139700"/>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103" name="Oval 26"/>
          <p:cNvSpPr>
            <a:spLocks noChangeArrowheads="1"/>
          </p:cNvSpPr>
          <p:nvPr/>
        </p:nvSpPr>
        <p:spPr bwMode="auto">
          <a:xfrm>
            <a:off x="3189534" y="3085511"/>
            <a:ext cx="139700" cy="139700"/>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104" name="Oval 26"/>
          <p:cNvSpPr>
            <a:spLocks noChangeArrowheads="1"/>
          </p:cNvSpPr>
          <p:nvPr/>
        </p:nvSpPr>
        <p:spPr bwMode="auto">
          <a:xfrm>
            <a:off x="2785087" y="4685830"/>
            <a:ext cx="139700" cy="139700"/>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105" name="Oval 26"/>
          <p:cNvSpPr>
            <a:spLocks noChangeArrowheads="1"/>
          </p:cNvSpPr>
          <p:nvPr/>
        </p:nvSpPr>
        <p:spPr bwMode="auto">
          <a:xfrm>
            <a:off x="2927709" y="4285054"/>
            <a:ext cx="139700" cy="139700"/>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106" name="Oval 26"/>
          <p:cNvSpPr>
            <a:spLocks noChangeArrowheads="1"/>
          </p:cNvSpPr>
          <p:nvPr/>
        </p:nvSpPr>
        <p:spPr bwMode="auto">
          <a:xfrm>
            <a:off x="3329234" y="2603204"/>
            <a:ext cx="139700" cy="139700"/>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107" name="Oval 26"/>
          <p:cNvSpPr>
            <a:spLocks noChangeArrowheads="1"/>
          </p:cNvSpPr>
          <p:nvPr/>
        </p:nvSpPr>
        <p:spPr bwMode="auto">
          <a:xfrm>
            <a:off x="3425322" y="2150768"/>
            <a:ext cx="139700" cy="139700"/>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108" name="Oval 26"/>
          <p:cNvSpPr>
            <a:spLocks noChangeArrowheads="1"/>
          </p:cNvSpPr>
          <p:nvPr/>
        </p:nvSpPr>
        <p:spPr bwMode="auto">
          <a:xfrm>
            <a:off x="3567057" y="1641632"/>
            <a:ext cx="139700" cy="139700"/>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109" name="Oval 26"/>
          <p:cNvSpPr>
            <a:spLocks noChangeArrowheads="1"/>
          </p:cNvSpPr>
          <p:nvPr/>
        </p:nvSpPr>
        <p:spPr bwMode="auto">
          <a:xfrm>
            <a:off x="3876379" y="999190"/>
            <a:ext cx="139700" cy="139700"/>
          </a:xfrm>
          <a:prstGeom prst="ellipse">
            <a:avLst/>
          </a:prstGeom>
          <a:solidFill>
            <a:srgbClr val="FFFF00"/>
          </a:solidFill>
          <a:ln w="12700">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Tree>
    <p:extLst>
      <p:ext uri="{BB962C8B-B14F-4D97-AF65-F5344CB8AC3E}">
        <p14:creationId xmlns:p14="http://schemas.microsoft.com/office/powerpoint/2010/main" val="335409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cBhvr additive="base">
                                        <p:cTn id="7" dur="500" fill="hold"/>
                                        <p:tgtEl>
                                          <p:spTgt spid="89"/>
                                        </p:tgtEl>
                                        <p:attrNameLst>
                                          <p:attrName>ppt_x</p:attrName>
                                        </p:attrNameLst>
                                      </p:cBhvr>
                                      <p:tavLst>
                                        <p:tav tm="0">
                                          <p:val>
                                            <p:strVal val="#ppt_x"/>
                                          </p:val>
                                        </p:tav>
                                        <p:tav tm="100000">
                                          <p:val>
                                            <p:strVal val="#ppt_x"/>
                                          </p:val>
                                        </p:tav>
                                      </p:tavLst>
                                    </p:anim>
                                    <p:anim calcmode="lin" valueType="num">
                                      <p:cBhvr additive="base">
                                        <p:cTn id="8"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fade">
                                      <p:cBhvr>
                                        <p:cTn id="13" dur="1000"/>
                                        <p:tgtEl>
                                          <p:spTgt spid="74"/>
                                        </p:tgtEl>
                                      </p:cBhvr>
                                    </p:animEffect>
                                    <p:anim calcmode="lin" valueType="num">
                                      <p:cBhvr>
                                        <p:cTn id="14" dur="1000" fill="hold"/>
                                        <p:tgtEl>
                                          <p:spTgt spid="74"/>
                                        </p:tgtEl>
                                        <p:attrNameLst>
                                          <p:attrName>ppt_x</p:attrName>
                                        </p:attrNameLst>
                                      </p:cBhvr>
                                      <p:tavLst>
                                        <p:tav tm="0">
                                          <p:val>
                                            <p:strVal val="#ppt_x"/>
                                          </p:val>
                                        </p:tav>
                                        <p:tav tm="100000">
                                          <p:val>
                                            <p:strVal val="#ppt_x"/>
                                          </p:val>
                                        </p:tav>
                                      </p:tavLst>
                                    </p:anim>
                                    <p:anim calcmode="lin" valueType="num">
                                      <p:cBhvr>
                                        <p:cTn id="15"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down)">
                                      <p:cBhvr>
                                        <p:cTn id="20" dur="5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circle(in)">
                                      <p:cBhvr>
                                        <p:cTn id="25" dur="2000"/>
                                        <p:tgtEl>
                                          <p:spTgt spid="7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1000"/>
                                        <p:tgtEl>
                                          <p:spTgt spid="43"/>
                                        </p:tgtEl>
                                      </p:cBhvr>
                                    </p:animEffect>
                                    <p:anim calcmode="lin" valueType="num">
                                      <p:cBhvr>
                                        <p:cTn id="31" dur="1000" fill="hold"/>
                                        <p:tgtEl>
                                          <p:spTgt spid="43"/>
                                        </p:tgtEl>
                                        <p:attrNameLst>
                                          <p:attrName>ppt_x</p:attrName>
                                        </p:attrNameLst>
                                      </p:cBhvr>
                                      <p:tavLst>
                                        <p:tav tm="0">
                                          <p:val>
                                            <p:strVal val="#ppt_x"/>
                                          </p:val>
                                        </p:tav>
                                        <p:tav tm="100000">
                                          <p:val>
                                            <p:strVal val="#ppt_x"/>
                                          </p:val>
                                        </p:tav>
                                      </p:tavLst>
                                    </p:anim>
                                    <p:anim calcmode="lin" valueType="num">
                                      <p:cBhvr>
                                        <p:cTn id="32"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7"/>
                                        </p:tgtEl>
                                        <p:attrNameLst>
                                          <p:attrName>style.visibility</p:attrName>
                                        </p:attrNameLst>
                                      </p:cBhvr>
                                      <p:to>
                                        <p:strVal val="visible"/>
                                      </p:to>
                                    </p:set>
                                    <p:anim calcmode="lin" valueType="num">
                                      <p:cBhvr additive="base">
                                        <p:cTn id="37" dur="500" fill="hold"/>
                                        <p:tgtEl>
                                          <p:spTgt spid="77"/>
                                        </p:tgtEl>
                                        <p:attrNameLst>
                                          <p:attrName>ppt_x</p:attrName>
                                        </p:attrNameLst>
                                      </p:cBhvr>
                                      <p:tavLst>
                                        <p:tav tm="0">
                                          <p:val>
                                            <p:strVal val="#ppt_x"/>
                                          </p:val>
                                        </p:tav>
                                        <p:tav tm="100000">
                                          <p:val>
                                            <p:strVal val="#ppt_x"/>
                                          </p:val>
                                        </p:tav>
                                      </p:tavLst>
                                    </p:anim>
                                    <p:anim calcmode="lin" valueType="num">
                                      <p:cBhvr additive="base">
                                        <p:cTn id="38"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fade">
                                      <p:cBhvr>
                                        <p:cTn id="43" dur="1000"/>
                                        <p:tgtEl>
                                          <p:spTgt spid="78"/>
                                        </p:tgtEl>
                                      </p:cBhvr>
                                    </p:animEffect>
                                    <p:anim calcmode="lin" valueType="num">
                                      <p:cBhvr>
                                        <p:cTn id="44" dur="1000" fill="hold"/>
                                        <p:tgtEl>
                                          <p:spTgt spid="78"/>
                                        </p:tgtEl>
                                        <p:attrNameLst>
                                          <p:attrName>ppt_x</p:attrName>
                                        </p:attrNameLst>
                                      </p:cBhvr>
                                      <p:tavLst>
                                        <p:tav tm="0">
                                          <p:val>
                                            <p:strVal val="#ppt_x"/>
                                          </p:val>
                                        </p:tav>
                                        <p:tav tm="100000">
                                          <p:val>
                                            <p:strVal val="#ppt_x"/>
                                          </p:val>
                                        </p:tav>
                                      </p:tavLst>
                                    </p:anim>
                                    <p:anim calcmode="lin" valueType="num">
                                      <p:cBhvr>
                                        <p:cTn id="45"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79"/>
                                        </p:tgtEl>
                                        <p:attrNameLst>
                                          <p:attrName>style.visibility</p:attrName>
                                        </p:attrNameLst>
                                      </p:cBhvr>
                                      <p:to>
                                        <p:strVal val="visible"/>
                                      </p:to>
                                    </p:set>
                                    <p:animEffect transition="in" filter="barn(inVertical)">
                                      <p:cBhvr>
                                        <p:cTn id="50" dur="500"/>
                                        <p:tgtEl>
                                          <p:spTgt spid="79"/>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80"/>
                                        </p:tgtEl>
                                        <p:attrNameLst>
                                          <p:attrName>style.visibility</p:attrName>
                                        </p:attrNameLst>
                                      </p:cBhvr>
                                      <p:to>
                                        <p:strVal val="visible"/>
                                      </p:to>
                                    </p:set>
                                    <p:animEffect transition="in" filter="fade">
                                      <p:cBhvr>
                                        <p:cTn id="55" dur="1000"/>
                                        <p:tgtEl>
                                          <p:spTgt spid="80"/>
                                        </p:tgtEl>
                                      </p:cBhvr>
                                    </p:animEffect>
                                    <p:anim calcmode="lin" valueType="num">
                                      <p:cBhvr>
                                        <p:cTn id="56" dur="1000" fill="hold"/>
                                        <p:tgtEl>
                                          <p:spTgt spid="80"/>
                                        </p:tgtEl>
                                        <p:attrNameLst>
                                          <p:attrName>ppt_x</p:attrName>
                                        </p:attrNameLst>
                                      </p:cBhvr>
                                      <p:tavLst>
                                        <p:tav tm="0">
                                          <p:val>
                                            <p:strVal val="#ppt_x"/>
                                          </p:val>
                                        </p:tav>
                                        <p:tav tm="100000">
                                          <p:val>
                                            <p:strVal val="#ppt_x"/>
                                          </p:val>
                                        </p:tav>
                                      </p:tavLst>
                                    </p:anim>
                                    <p:anim calcmode="lin" valueType="num">
                                      <p:cBhvr>
                                        <p:cTn id="57"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90"/>
                                        </p:tgtEl>
                                        <p:attrNameLst>
                                          <p:attrName>style.visibility</p:attrName>
                                        </p:attrNameLst>
                                      </p:cBhvr>
                                      <p:to>
                                        <p:strVal val="visible"/>
                                      </p:to>
                                    </p:set>
                                    <p:anim calcmode="lin" valueType="num">
                                      <p:cBhvr additive="base">
                                        <p:cTn id="62" dur="500" fill="hold"/>
                                        <p:tgtEl>
                                          <p:spTgt spid="90"/>
                                        </p:tgtEl>
                                        <p:attrNameLst>
                                          <p:attrName>ppt_x</p:attrName>
                                        </p:attrNameLst>
                                      </p:cBhvr>
                                      <p:tavLst>
                                        <p:tav tm="0">
                                          <p:val>
                                            <p:strVal val="#ppt_x"/>
                                          </p:val>
                                        </p:tav>
                                        <p:tav tm="100000">
                                          <p:val>
                                            <p:strVal val="#ppt_x"/>
                                          </p:val>
                                        </p:tav>
                                      </p:tavLst>
                                    </p:anim>
                                    <p:anim calcmode="lin" valueType="num">
                                      <p:cBhvr additive="base">
                                        <p:cTn id="63"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81"/>
                                        </p:tgtEl>
                                        <p:attrNameLst>
                                          <p:attrName>style.visibility</p:attrName>
                                        </p:attrNameLst>
                                      </p:cBhvr>
                                      <p:to>
                                        <p:strVal val="visible"/>
                                      </p:to>
                                    </p:set>
                                    <p:animEffect transition="in" filter="wipe(down)">
                                      <p:cBhvr>
                                        <p:cTn id="68" dur="500"/>
                                        <p:tgtEl>
                                          <p:spTgt spid="81"/>
                                        </p:tgtEl>
                                      </p:cBhvr>
                                    </p:animEffect>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grpId="0" nodeType="click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circle(in)">
                                      <p:cBhvr>
                                        <p:cTn id="73" dur="2000"/>
                                        <p:tgtEl>
                                          <p:spTgt spid="86"/>
                                        </p:tgtEl>
                                      </p:cBhvr>
                                    </p:animEffect>
                                  </p:childTnLst>
                                </p:cTn>
                              </p:par>
                            </p:childTnLst>
                          </p:cTn>
                        </p:par>
                      </p:childTnLst>
                    </p:cTn>
                  </p:par>
                  <p:par>
                    <p:cTn id="74" fill="hold">
                      <p:stCondLst>
                        <p:cond delay="indefinite"/>
                      </p:stCondLst>
                      <p:childTnLst>
                        <p:par>
                          <p:cTn id="75" fill="hold">
                            <p:stCondLst>
                              <p:cond delay="0"/>
                            </p:stCondLst>
                            <p:childTnLst>
                              <p:par>
                                <p:cTn id="76" presetID="21" presetClass="entr" presetSubtype="1" fill="hold" nodeType="click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wheel(1)">
                                      <p:cBhvr>
                                        <p:cTn id="78"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animBg="1"/>
      <p:bldP spid="76" grpId="0"/>
      <p:bldP spid="77" grpId="0" animBg="1"/>
      <p:bldP spid="78" grpId="0" animBg="1"/>
      <p:bldP spid="79" grpId="0"/>
      <p:bldP spid="81" grpId="0"/>
      <p:bldP spid="86" grpId="0"/>
      <p:bldP spid="89" grpId="0" animBg="1"/>
      <p:bldP spid="90"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76" name="Rectangle 12"/>
          <p:cNvSpPr>
            <a:spLocks noChangeArrowheads="1"/>
          </p:cNvSpPr>
          <p:nvPr/>
        </p:nvSpPr>
        <p:spPr bwMode="auto">
          <a:xfrm>
            <a:off x="6379971" y="4661410"/>
            <a:ext cx="3857742" cy="1411508"/>
          </a:xfrm>
          <a:prstGeom prst="rect">
            <a:avLst/>
          </a:prstGeom>
          <a:gradFill flip="none" rotWithShape="1">
            <a:gsLst>
              <a:gs pos="0">
                <a:srgbClr val="00CC00">
                  <a:tint val="66000"/>
                  <a:satMod val="160000"/>
                </a:srgbClr>
              </a:gs>
              <a:gs pos="50000">
                <a:srgbClr val="00CC00">
                  <a:tint val="44500"/>
                  <a:satMod val="160000"/>
                </a:srgbClr>
              </a:gs>
              <a:gs pos="100000">
                <a:srgbClr val="00CC00">
                  <a:tint val="23500"/>
                  <a:satMod val="160000"/>
                </a:srgbClr>
              </a:gs>
            </a:gsLst>
            <a:path path="circle">
              <a:fillToRect l="50000" t="50000" r="50000" b="50000"/>
            </a:path>
            <a:tileRect/>
          </a:gradFill>
          <a:ln w="25400">
            <a:solidFill>
              <a:srgbClr val="FF00FF"/>
            </a:solidFill>
            <a:miter lim="800000"/>
            <a:headEnd/>
            <a:tailEnd/>
          </a:ln>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i="0"/>
          </a:p>
        </p:txBody>
      </p:sp>
      <p:graphicFrame>
        <p:nvGraphicFramePr>
          <p:cNvPr id="29" name="Object 20"/>
          <p:cNvGraphicFramePr>
            <a:graphicFrameLocks noChangeAspect="1"/>
          </p:cNvGraphicFramePr>
          <p:nvPr/>
        </p:nvGraphicFramePr>
        <p:xfrm>
          <a:off x="7524751" y="5357813"/>
          <a:ext cx="2047875" cy="646112"/>
        </p:xfrm>
        <a:graphic>
          <a:graphicData uri="http://schemas.openxmlformats.org/presentationml/2006/ole">
            <mc:AlternateContent xmlns:mc="http://schemas.openxmlformats.org/markup-compatibility/2006">
              <mc:Choice xmlns:v="urn:schemas-microsoft-com:vml" Requires="v">
                <p:oleObj spid="_x0000_s400677" name="公式" r:id="rId3" imgW="438114" imgH="133347" progId="Equation.3">
                  <p:embed/>
                </p:oleObj>
              </mc:Choice>
              <mc:Fallback>
                <p:oleObj name="公式" r:id="rId3" imgW="438114" imgH="133347"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1" y="5357813"/>
                        <a:ext cx="2047875" cy="646112"/>
                      </a:xfrm>
                      <a:prstGeom prst="rect">
                        <a:avLst/>
                      </a:prstGeom>
                      <a:noFill/>
                      <a:ln>
                        <a:noFill/>
                      </a:ln>
                      <a:effectLst/>
                      <a:extLst>
                        <a:ext uri="{909E8E84-426E-40DD-AFC4-6F175D3DCCD1}">
                          <a14:hiddenFill xmlns:a14="http://schemas.microsoft.com/office/drawing/2010/main">
                            <a:gradFill rotWithShape="0">
                              <a:gsLst>
                                <a:gs pos="0">
                                  <a:srgbClr val="000082"/>
                                </a:gs>
                                <a:gs pos="30000">
                                  <a:srgbClr val="66008F"/>
                                </a:gs>
                                <a:gs pos="64999">
                                  <a:srgbClr val="BA0066"/>
                                </a:gs>
                                <a:gs pos="89999">
                                  <a:srgbClr val="FF0000"/>
                                </a:gs>
                                <a:gs pos="100000">
                                  <a:srgbClr val="FF8200"/>
                                </a:gs>
                              </a:gsLst>
                              <a:lin ang="5400000" scaled="1"/>
                            </a:gra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矩形 29"/>
          <p:cNvSpPr/>
          <p:nvPr/>
        </p:nvSpPr>
        <p:spPr>
          <a:xfrm>
            <a:off x="7024688" y="4786314"/>
            <a:ext cx="2195512" cy="492125"/>
          </a:xfrm>
          <a:prstGeom prst="rect">
            <a:avLst/>
          </a:prstGeom>
        </p:spPr>
        <p:txBody>
          <a:bodyPr wrap="none">
            <a:spAutoFit/>
          </a:bodyPr>
          <a:lstStyle/>
          <a:p>
            <a:pPr>
              <a:defRPr/>
            </a:pPr>
            <a:r>
              <a:rPr lang="zh-CN" altLang="en-US" b="1" i="0" dirty="0">
                <a:solidFill>
                  <a:srgbClr val="008000"/>
                </a:solidFill>
                <a:effectLst>
                  <a:outerShdw blurRad="38100" dist="38100" dir="2700000" algn="tl">
                    <a:srgbClr val="FFFFFF"/>
                  </a:outerShdw>
                </a:effectLst>
                <a:latin typeface="宋体" pitchFamily="2" charset="-122"/>
              </a:rPr>
              <a:t>维恩位移定律</a:t>
            </a:r>
            <a:endParaRPr lang="zh-CN" altLang="en-US" dirty="0">
              <a:solidFill>
                <a:srgbClr val="008000"/>
              </a:solidFill>
            </a:endParaRPr>
          </a:p>
        </p:txBody>
      </p:sp>
      <p:sp>
        <p:nvSpPr>
          <p:cNvPr id="31" name="Rectangle 25"/>
          <p:cNvSpPr>
            <a:spLocks noChangeArrowheads="1"/>
          </p:cNvSpPr>
          <p:nvPr/>
        </p:nvSpPr>
        <p:spPr bwMode="auto">
          <a:xfrm>
            <a:off x="1775521" y="260649"/>
            <a:ext cx="3254735" cy="1653117"/>
          </a:xfrm>
          <a:prstGeom prst="rect">
            <a:avLst/>
          </a:prstGeom>
          <a:solidFill>
            <a:schemeClr val="accent1">
              <a:lumMod val="60000"/>
              <a:lumOff val="40000"/>
            </a:schemeClr>
          </a:solidFill>
          <a:ln w="25400">
            <a:solidFill>
              <a:schemeClr val="tx1"/>
            </a:solidFill>
            <a:miter lim="800000"/>
            <a:headEnd/>
            <a:tailEnd/>
          </a:ln>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32" name="Rectangle 27"/>
          <p:cNvSpPr>
            <a:spLocks noChangeArrowheads="1"/>
          </p:cNvSpPr>
          <p:nvPr/>
        </p:nvSpPr>
        <p:spPr bwMode="auto">
          <a:xfrm>
            <a:off x="2532287" y="535777"/>
            <a:ext cx="1971377" cy="596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i="0" dirty="0">
                <a:solidFill>
                  <a:srgbClr val="FF0000"/>
                </a:solidFill>
                <a:ea typeface="黑体" panose="02010609060101010101" pitchFamily="49" charset="-122"/>
              </a:rPr>
              <a:t>维恩公式</a:t>
            </a:r>
            <a:endParaRPr lang="zh-CN" altLang="en-US" i="0" dirty="0">
              <a:solidFill>
                <a:srgbClr val="FF0000"/>
              </a:solidFill>
            </a:endParaRPr>
          </a:p>
        </p:txBody>
      </p:sp>
      <p:sp>
        <p:nvSpPr>
          <p:cNvPr id="34" name="Rectangle 20"/>
          <p:cNvSpPr>
            <a:spLocks noChangeArrowheads="1"/>
          </p:cNvSpPr>
          <p:nvPr/>
        </p:nvSpPr>
        <p:spPr bwMode="auto">
          <a:xfrm>
            <a:off x="7621861" y="1125539"/>
            <a:ext cx="2615852" cy="799745"/>
          </a:xfrm>
          <a:prstGeom prst="rect">
            <a:avLst/>
          </a:prstGeom>
          <a:solidFill>
            <a:srgbClr val="66FF99"/>
          </a:solidFill>
          <a:ln w="25400">
            <a:solidFill>
              <a:srgbClr val="FF00FF"/>
            </a:solidFill>
            <a:miter lim="800000"/>
            <a:headEnd/>
            <a:tailEnd/>
          </a:ln>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35" name="Rectangle 23"/>
          <p:cNvSpPr>
            <a:spLocks noChangeArrowheads="1"/>
          </p:cNvSpPr>
          <p:nvPr/>
        </p:nvSpPr>
        <p:spPr bwMode="auto">
          <a:xfrm>
            <a:off x="8298755" y="2295825"/>
            <a:ext cx="1109159" cy="557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i="0" dirty="0">
                <a:solidFill>
                  <a:srgbClr val="0070C0"/>
                </a:solidFill>
                <a:ea typeface="黑体" panose="02010609060101010101" pitchFamily="49" charset="-122"/>
              </a:rPr>
              <a:t>积分</a:t>
            </a:r>
            <a:endParaRPr lang="zh-CN" altLang="en-US" i="0" dirty="0">
              <a:solidFill>
                <a:srgbClr val="0070C0"/>
              </a:solidFill>
            </a:endParaRPr>
          </a:p>
        </p:txBody>
      </p:sp>
      <p:sp>
        <p:nvSpPr>
          <p:cNvPr id="36" name="Line 22"/>
          <p:cNvSpPr>
            <a:spLocks noChangeShapeType="1"/>
          </p:cNvSpPr>
          <p:nvPr/>
        </p:nvSpPr>
        <p:spPr bwMode="auto">
          <a:xfrm flipV="1">
            <a:off x="7745081" y="2046136"/>
            <a:ext cx="1006295" cy="672898"/>
          </a:xfrm>
          <a:prstGeom prst="line">
            <a:avLst/>
          </a:prstGeom>
          <a:noFill/>
          <a:ln w="25400">
            <a:solidFill>
              <a:srgbClr val="FF00FF"/>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37" name="Rectangle 17"/>
          <p:cNvSpPr>
            <a:spLocks noChangeArrowheads="1"/>
          </p:cNvSpPr>
          <p:nvPr/>
        </p:nvSpPr>
        <p:spPr bwMode="auto">
          <a:xfrm>
            <a:off x="4634247" y="2598441"/>
            <a:ext cx="3039226" cy="1561199"/>
          </a:xfrm>
          <a:prstGeom prst="rect">
            <a:avLst/>
          </a:prstGeom>
          <a:solidFill>
            <a:srgbClr val="FFFF00"/>
          </a:solidFill>
          <a:ln w="25400">
            <a:solidFill>
              <a:srgbClr val="FF0000"/>
            </a:solidFill>
            <a:miter lim="800000"/>
            <a:headEnd/>
            <a:tailEnd/>
          </a:ln>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38" name="Rectangle 18"/>
          <p:cNvSpPr>
            <a:spLocks noChangeArrowheads="1"/>
          </p:cNvSpPr>
          <p:nvPr/>
        </p:nvSpPr>
        <p:spPr bwMode="auto">
          <a:xfrm>
            <a:off x="4727808" y="2726594"/>
            <a:ext cx="2955991" cy="6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3600" b="1" i="0" dirty="0">
                <a:ea typeface="黑体" panose="02010609060101010101" pitchFamily="49" charset="-122"/>
              </a:rPr>
              <a:t> </a:t>
            </a:r>
            <a:r>
              <a:rPr lang="zh-CN" altLang="en-US" sz="3600" b="1" i="0" dirty="0">
                <a:solidFill>
                  <a:srgbClr val="9900CC"/>
                </a:solidFill>
                <a:ea typeface="黑体" panose="02010609060101010101" pitchFamily="49" charset="-122"/>
              </a:rPr>
              <a:t>普朗克公式</a:t>
            </a:r>
            <a:endParaRPr lang="zh-CN" altLang="en-US" sz="3600" i="0" dirty="0">
              <a:solidFill>
                <a:srgbClr val="9900CC"/>
              </a:solidFill>
            </a:endParaRPr>
          </a:p>
        </p:txBody>
      </p:sp>
      <p:sp>
        <p:nvSpPr>
          <p:cNvPr id="39" name="Rectangle 4"/>
          <p:cNvSpPr>
            <a:spLocks noChangeArrowheads="1"/>
          </p:cNvSpPr>
          <p:nvPr/>
        </p:nvSpPr>
        <p:spPr bwMode="auto">
          <a:xfrm>
            <a:off x="2679442" y="3490869"/>
            <a:ext cx="1561012" cy="1076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i="0" dirty="0">
                <a:solidFill>
                  <a:srgbClr val="0000CC"/>
                </a:solidFill>
                <a:ea typeface="黑体" panose="02010609060101010101" pitchFamily="49" charset="-122"/>
              </a:rPr>
              <a:t>取低频</a:t>
            </a:r>
          </a:p>
          <a:p>
            <a:pPr algn="just" eaLnBrk="1" hangingPunct="1"/>
            <a:r>
              <a:rPr lang="zh-CN" altLang="en-US" b="1" i="0" dirty="0">
                <a:solidFill>
                  <a:srgbClr val="0000CC"/>
                </a:solidFill>
                <a:ea typeface="黑体" panose="02010609060101010101" pitchFamily="49" charset="-122"/>
              </a:rPr>
              <a:t> 极限</a:t>
            </a:r>
            <a:endParaRPr lang="zh-CN" altLang="en-US" i="0" dirty="0">
              <a:solidFill>
                <a:srgbClr val="0000CC"/>
              </a:solidFill>
            </a:endParaRPr>
          </a:p>
        </p:txBody>
      </p:sp>
      <p:sp>
        <p:nvSpPr>
          <p:cNvPr id="40" name="Line 6"/>
          <p:cNvSpPr>
            <a:spLocks noChangeShapeType="1"/>
          </p:cNvSpPr>
          <p:nvPr/>
        </p:nvSpPr>
        <p:spPr bwMode="auto">
          <a:xfrm flipH="1">
            <a:off x="3497358" y="3947329"/>
            <a:ext cx="985625" cy="672961"/>
          </a:xfrm>
          <a:prstGeom prst="line">
            <a:avLst/>
          </a:prstGeom>
          <a:noFill/>
          <a:ln w="25400">
            <a:solidFill>
              <a:schemeClr val="tx1"/>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41" name="Rectangle 3"/>
          <p:cNvSpPr>
            <a:spLocks noChangeArrowheads="1"/>
          </p:cNvSpPr>
          <p:nvPr/>
        </p:nvSpPr>
        <p:spPr bwMode="auto">
          <a:xfrm>
            <a:off x="2659955" y="2108533"/>
            <a:ext cx="1559986" cy="1076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i="0" dirty="0">
                <a:ea typeface="黑体" panose="02010609060101010101" pitchFamily="49" charset="-122"/>
              </a:rPr>
              <a:t>取高频</a:t>
            </a:r>
          </a:p>
          <a:p>
            <a:pPr algn="just" eaLnBrk="1" hangingPunct="1"/>
            <a:r>
              <a:rPr lang="zh-CN" altLang="en-US" b="1" i="0" dirty="0">
                <a:ea typeface="黑体" panose="02010609060101010101" pitchFamily="49" charset="-122"/>
              </a:rPr>
              <a:t> 极限</a:t>
            </a:r>
            <a:endParaRPr lang="zh-CN" altLang="en-US" i="0" dirty="0"/>
          </a:p>
        </p:txBody>
      </p:sp>
      <p:sp>
        <p:nvSpPr>
          <p:cNvPr id="42" name="Line 26"/>
          <p:cNvSpPr>
            <a:spLocks noChangeShapeType="1"/>
          </p:cNvSpPr>
          <p:nvPr/>
        </p:nvSpPr>
        <p:spPr bwMode="auto">
          <a:xfrm flipH="1" flipV="1">
            <a:off x="3517575" y="2048056"/>
            <a:ext cx="986088" cy="672734"/>
          </a:xfrm>
          <a:prstGeom prst="line">
            <a:avLst/>
          </a:prstGeom>
          <a:noFill/>
          <a:ln w="25400">
            <a:solidFill>
              <a:schemeClr val="tx1"/>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43" name="Rectangle 29"/>
          <p:cNvSpPr>
            <a:spLocks noChangeArrowheads="1"/>
          </p:cNvSpPr>
          <p:nvPr/>
        </p:nvSpPr>
        <p:spPr bwMode="auto">
          <a:xfrm>
            <a:off x="2204575" y="4695192"/>
            <a:ext cx="2676935" cy="1736353"/>
          </a:xfrm>
          <a:prstGeom prst="rect">
            <a:avLst/>
          </a:prstGeom>
          <a:gradFill flip="none" rotWithShape="1">
            <a:gsLst>
              <a:gs pos="0">
                <a:srgbClr val="9900FF">
                  <a:tint val="66000"/>
                  <a:satMod val="160000"/>
                </a:srgbClr>
              </a:gs>
              <a:gs pos="50000">
                <a:srgbClr val="9900FF">
                  <a:tint val="44500"/>
                  <a:satMod val="160000"/>
                </a:srgbClr>
              </a:gs>
              <a:gs pos="100000">
                <a:srgbClr val="9900FF">
                  <a:tint val="23500"/>
                  <a:satMod val="160000"/>
                </a:srgbClr>
              </a:gs>
            </a:gsLst>
            <a:lin ang="13500000" scaled="1"/>
            <a:tileRect/>
          </a:gradFill>
          <a:ln w="25400">
            <a:solidFill>
              <a:schemeClr val="tx1"/>
            </a:solidFill>
            <a:miter lim="800000"/>
            <a:headEnd/>
            <a:tailEnd/>
          </a:ln>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44" name="Rectangle 30"/>
          <p:cNvSpPr>
            <a:spLocks noChangeArrowheads="1"/>
          </p:cNvSpPr>
          <p:nvPr/>
        </p:nvSpPr>
        <p:spPr bwMode="auto">
          <a:xfrm>
            <a:off x="2389257" y="4924735"/>
            <a:ext cx="2492252" cy="120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i="0" dirty="0">
                <a:solidFill>
                  <a:srgbClr val="FF0066"/>
                </a:solidFill>
                <a:ea typeface="黑体" panose="02010609060101010101" pitchFamily="49" charset="-122"/>
              </a:rPr>
              <a:t>瑞利－金斯公式</a:t>
            </a:r>
          </a:p>
          <a:p>
            <a:pPr algn="just" eaLnBrk="1" hangingPunct="1"/>
            <a:endParaRPr lang="zh-CN" altLang="en-US" b="1" i="0" dirty="0">
              <a:ea typeface="黑体" panose="02010609060101010101" pitchFamily="49" charset="-122"/>
            </a:endParaRPr>
          </a:p>
          <a:p>
            <a:pPr eaLnBrk="1" hangingPunct="1"/>
            <a:endParaRPr lang="zh-CN" altLang="en-US" i="0" dirty="0"/>
          </a:p>
        </p:txBody>
      </p:sp>
      <p:sp>
        <p:nvSpPr>
          <p:cNvPr id="45" name="Line 14"/>
          <p:cNvSpPr>
            <a:spLocks noChangeShapeType="1"/>
          </p:cNvSpPr>
          <p:nvPr/>
        </p:nvSpPr>
        <p:spPr bwMode="auto">
          <a:xfrm>
            <a:off x="7745292" y="3900225"/>
            <a:ext cx="1006379" cy="672938"/>
          </a:xfrm>
          <a:prstGeom prst="line">
            <a:avLst/>
          </a:prstGeom>
          <a:noFill/>
          <a:ln w="25400">
            <a:solidFill>
              <a:srgbClr val="FF00FF"/>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46" name="Rectangle 24"/>
          <p:cNvSpPr>
            <a:spLocks noChangeArrowheads="1"/>
          </p:cNvSpPr>
          <p:nvPr/>
        </p:nvSpPr>
        <p:spPr bwMode="auto">
          <a:xfrm>
            <a:off x="8319866" y="3804440"/>
            <a:ext cx="1478514" cy="55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i="0" dirty="0">
                <a:ea typeface="黑体" panose="02010609060101010101" pitchFamily="49" charset="-122"/>
              </a:rPr>
              <a:t>求极值</a:t>
            </a:r>
            <a:endParaRPr lang="zh-CN" altLang="en-US" i="0" dirty="0"/>
          </a:p>
        </p:txBody>
      </p:sp>
      <p:graphicFrame>
        <p:nvGraphicFramePr>
          <p:cNvPr id="47" name="Object 3"/>
          <p:cNvGraphicFramePr>
            <a:graphicFrameLocks noChangeAspect="1"/>
          </p:cNvGraphicFramePr>
          <p:nvPr>
            <p:extLst>
              <p:ext uri="{D42A27DB-BD31-4B8C-83A1-F6EECF244321}">
                <p14:modId xmlns:p14="http://schemas.microsoft.com/office/powerpoint/2010/main" val="4262311908"/>
              </p:ext>
            </p:extLst>
          </p:nvPr>
        </p:nvGraphicFramePr>
        <p:xfrm>
          <a:off x="4926793" y="3240496"/>
          <a:ext cx="2534199" cy="919268"/>
        </p:xfrm>
        <a:graphic>
          <a:graphicData uri="http://schemas.openxmlformats.org/presentationml/2006/ole">
            <mc:AlternateContent xmlns:mc="http://schemas.openxmlformats.org/markup-compatibility/2006">
              <mc:Choice xmlns:v="urn:schemas-microsoft-com:vml" Requires="v">
                <p:oleObj spid="_x0000_s400678" name="公式" r:id="rId5" imgW="1295400" imgH="469900" progId="Equation.3">
                  <p:embed/>
                </p:oleObj>
              </mc:Choice>
              <mc:Fallback>
                <p:oleObj name="公式" r:id="rId5" imgW="1295400" imgH="469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6793" y="3240496"/>
                        <a:ext cx="2534199" cy="919268"/>
                      </a:xfrm>
                      <a:prstGeom prst="rect">
                        <a:avLst/>
                      </a:prstGeom>
                      <a:noFill/>
                      <a:ln>
                        <a:noFill/>
                      </a:ln>
                      <a:effectLst/>
                      <a:extLst/>
                    </p:spPr>
                  </p:pic>
                </p:oleObj>
              </mc:Fallback>
            </mc:AlternateContent>
          </a:graphicData>
        </a:graphic>
      </p:graphicFrame>
      <p:graphicFrame>
        <p:nvGraphicFramePr>
          <p:cNvPr id="48" name="对象 47"/>
          <p:cNvGraphicFramePr>
            <a:graphicFrameLocks noChangeAspect="1"/>
          </p:cNvGraphicFramePr>
          <p:nvPr>
            <p:extLst>
              <p:ext uri="{D42A27DB-BD31-4B8C-83A1-F6EECF244321}">
                <p14:modId xmlns:p14="http://schemas.microsoft.com/office/powerpoint/2010/main" val="2695458127"/>
              </p:ext>
            </p:extLst>
          </p:nvPr>
        </p:nvGraphicFramePr>
        <p:xfrm>
          <a:off x="1980514" y="1160784"/>
          <a:ext cx="2974428" cy="560571"/>
        </p:xfrm>
        <a:graphic>
          <a:graphicData uri="http://schemas.openxmlformats.org/presentationml/2006/ole">
            <mc:AlternateContent xmlns:mc="http://schemas.openxmlformats.org/markup-compatibility/2006">
              <mc:Choice xmlns:v="urn:schemas-microsoft-com:vml" Requires="v">
                <p:oleObj spid="_x0000_s400679" name="公式" r:id="rId7" imgW="1193800" imgH="241300" progId="Equation.3">
                  <p:embed/>
                </p:oleObj>
              </mc:Choice>
              <mc:Fallback>
                <p:oleObj name="公式" r:id="rId7" imgW="11938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0514" y="1160784"/>
                        <a:ext cx="2974428" cy="560571"/>
                      </a:xfrm>
                      <a:prstGeom prst="rect">
                        <a:avLst/>
                      </a:prstGeom>
                      <a:noFill/>
                      <a:ln>
                        <a:noFill/>
                      </a:ln>
                      <a:effectLst/>
                      <a:extLst/>
                    </p:spPr>
                  </p:pic>
                </p:oleObj>
              </mc:Fallback>
            </mc:AlternateContent>
          </a:graphicData>
        </a:graphic>
      </p:graphicFrame>
      <p:graphicFrame>
        <p:nvGraphicFramePr>
          <p:cNvPr id="49" name="Object 16"/>
          <p:cNvGraphicFramePr>
            <a:graphicFrameLocks noChangeAspect="1"/>
          </p:cNvGraphicFramePr>
          <p:nvPr>
            <p:extLst>
              <p:ext uri="{D42A27DB-BD31-4B8C-83A1-F6EECF244321}">
                <p14:modId xmlns:p14="http://schemas.microsoft.com/office/powerpoint/2010/main" val="1135202178"/>
              </p:ext>
            </p:extLst>
          </p:nvPr>
        </p:nvGraphicFramePr>
        <p:xfrm>
          <a:off x="2565400" y="5386388"/>
          <a:ext cx="2052638" cy="801687"/>
        </p:xfrm>
        <a:graphic>
          <a:graphicData uri="http://schemas.openxmlformats.org/presentationml/2006/ole">
            <mc:AlternateContent xmlns:mc="http://schemas.openxmlformats.org/markup-compatibility/2006">
              <mc:Choice xmlns:v="urn:schemas-microsoft-com:vml" Requires="v">
                <p:oleObj spid="_x0000_s400680" name="Equation" r:id="rId9" imgW="1130040" imgH="419040" progId="Equation.DSMT4">
                  <p:embed/>
                </p:oleObj>
              </mc:Choice>
              <mc:Fallback>
                <p:oleObj name="Equation" r:id="rId9" imgW="1130040" imgH="419040" progId="Equation.DSMT4">
                  <p:embed/>
                  <p:pic>
                    <p:nvPicPr>
                      <p:cNvPr id="0" name=""/>
                      <p:cNvPicPr>
                        <a:picLocks noChangeAspect="1" noChangeArrowheads="1"/>
                      </p:cNvPicPr>
                      <p:nvPr/>
                    </p:nvPicPr>
                    <p:blipFill>
                      <a:blip r:embed="rId10"/>
                      <a:srcRect/>
                      <a:stretch>
                        <a:fillRect/>
                      </a:stretch>
                    </p:blipFill>
                    <p:spPr bwMode="auto">
                      <a:xfrm>
                        <a:off x="2565400" y="5386388"/>
                        <a:ext cx="2052638" cy="801687"/>
                      </a:xfrm>
                      <a:prstGeom prst="rect">
                        <a:avLst/>
                      </a:prstGeom>
                      <a:noFill/>
                      <a:ln>
                        <a:noFill/>
                      </a:ln>
                      <a:effectLst/>
                      <a:extLst/>
                    </p:spPr>
                  </p:pic>
                </p:oleObj>
              </mc:Fallback>
            </mc:AlternateContent>
          </a:graphicData>
        </a:graphic>
      </p:graphicFrame>
      <p:sp>
        <p:nvSpPr>
          <p:cNvPr id="50" name="Rectangle 21"/>
          <p:cNvSpPr>
            <a:spLocks noChangeArrowheads="1"/>
          </p:cNvSpPr>
          <p:nvPr/>
        </p:nvSpPr>
        <p:spPr bwMode="auto">
          <a:xfrm>
            <a:off x="7720608" y="1123815"/>
            <a:ext cx="2435076" cy="55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400" b="1" i="0" dirty="0">
                <a:solidFill>
                  <a:srgbClr val="FF0000"/>
                </a:solidFill>
                <a:ea typeface="楷体_GB2312" pitchFamily="49" charset="-122"/>
                <a:sym typeface="Symbol" panose="05050102010706020507" pitchFamily="18" charset="2"/>
              </a:rPr>
              <a:t>斯特藩</a:t>
            </a:r>
            <a:r>
              <a:rPr lang="en-US" altLang="zh-CN" sz="2400" b="1" i="0" dirty="0">
                <a:solidFill>
                  <a:srgbClr val="FF0000"/>
                </a:solidFill>
                <a:ea typeface="楷体_GB2312" pitchFamily="49" charset="-122"/>
                <a:sym typeface="Symbol" panose="05050102010706020507" pitchFamily="18" charset="2"/>
              </a:rPr>
              <a:t>-</a:t>
            </a:r>
            <a:r>
              <a:rPr lang="zh-CN" altLang="en-US" sz="2400" b="1" i="0" dirty="0">
                <a:solidFill>
                  <a:srgbClr val="FF0000"/>
                </a:solidFill>
                <a:ea typeface="楷体_GB2312" pitchFamily="49" charset="-122"/>
                <a:sym typeface="Symbol" panose="05050102010706020507" pitchFamily="18" charset="2"/>
              </a:rPr>
              <a:t>玻耳兹曼定律  </a:t>
            </a:r>
            <a:r>
              <a:rPr lang="en-US" altLang="zh-CN" sz="2400" b="1" i="0" dirty="0">
                <a:ea typeface="黑体" panose="02010609060101010101" pitchFamily="49" charset="-122"/>
              </a:rPr>
              <a:t>M</a:t>
            </a:r>
            <a:r>
              <a:rPr lang="en-US" altLang="zh-CN" sz="2400" b="1" i="0" baseline="-25000" dirty="0">
                <a:ea typeface="黑体" panose="02010609060101010101" pitchFamily="49" charset="-122"/>
              </a:rPr>
              <a:t> </a:t>
            </a:r>
            <a:r>
              <a:rPr lang="en-US" altLang="zh-CN" sz="2400" b="1" i="0" dirty="0">
                <a:ea typeface="黑体" panose="02010609060101010101" pitchFamily="49" charset="-122"/>
              </a:rPr>
              <a:t> = </a:t>
            </a:r>
            <a:r>
              <a:rPr lang="en-US" altLang="zh-CN" sz="2400" b="1" i="0" dirty="0">
                <a:ea typeface="黑体" panose="02010609060101010101" pitchFamily="49" charset="-122"/>
                <a:sym typeface="Symbol" panose="05050102010706020507" pitchFamily="18" charset="2"/>
              </a:rPr>
              <a:t></a:t>
            </a:r>
            <a:r>
              <a:rPr lang="en-US" altLang="zh-CN" sz="2400" b="1" i="0" dirty="0">
                <a:ea typeface="黑体" panose="02010609060101010101" pitchFamily="49" charset="-122"/>
              </a:rPr>
              <a:t>T </a:t>
            </a:r>
            <a:r>
              <a:rPr lang="en-US" altLang="zh-CN" sz="2400" b="1" i="0" baseline="30000" dirty="0">
                <a:ea typeface="黑体" panose="02010609060101010101" pitchFamily="49" charset="-122"/>
              </a:rPr>
              <a:t>4</a:t>
            </a:r>
            <a:endParaRPr lang="en-US" altLang="zh-CN" sz="240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ppt_x"/>
                                          </p:val>
                                        </p:tav>
                                        <p:tav tm="100000">
                                          <p:val>
                                            <p:strVal val="#ppt_x"/>
                                          </p:val>
                                        </p:tav>
                                      </p:tavLst>
                                    </p:anim>
                                    <p:anim calcmode="lin" valueType="num">
                                      <p:cBhvr additive="base">
                                        <p:cTn id="1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500" fill="hold"/>
                                        <p:tgtEl>
                                          <p:spTgt spid="41"/>
                                        </p:tgtEl>
                                        <p:attrNameLst>
                                          <p:attrName>ppt_x</p:attrName>
                                        </p:attrNameLst>
                                      </p:cBhvr>
                                      <p:tavLst>
                                        <p:tav tm="0">
                                          <p:val>
                                            <p:strVal val="#ppt_x"/>
                                          </p:val>
                                        </p:tav>
                                        <p:tav tm="100000">
                                          <p:val>
                                            <p:strVal val="#ppt_x"/>
                                          </p:val>
                                        </p:tav>
                                      </p:tavLst>
                                    </p:anim>
                                    <p:anim calcmode="lin" valueType="num">
                                      <p:cBhvr additive="base">
                                        <p:cTn id="22" dur="500" fill="hold"/>
                                        <p:tgtEl>
                                          <p:spTgt spid="4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ppt_x"/>
                                          </p:val>
                                        </p:tav>
                                        <p:tav tm="100000">
                                          <p:val>
                                            <p:strVal val="#ppt_x"/>
                                          </p:val>
                                        </p:tav>
                                      </p:tavLst>
                                    </p:anim>
                                    <p:anim calcmode="lin" valueType="num">
                                      <p:cBhvr additive="base">
                                        <p:cTn id="36" dur="500" fill="hold"/>
                                        <p:tgtEl>
                                          <p:spTgt spid="3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ppt_x"/>
                                          </p:val>
                                        </p:tav>
                                        <p:tav tm="100000">
                                          <p:val>
                                            <p:strVal val="#ppt_x"/>
                                          </p:val>
                                        </p:tav>
                                      </p:tavLst>
                                    </p:anim>
                                    <p:anim calcmode="lin" valueType="num">
                                      <p:cBhvr additive="base">
                                        <p:cTn id="4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 calcmode="lin" valueType="num">
                                      <p:cBhvr additive="base">
                                        <p:cTn id="45" dur="500" fill="hold"/>
                                        <p:tgtEl>
                                          <p:spTgt spid="39"/>
                                        </p:tgtEl>
                                        <p:attrNameLst>
                                          <p:attrName>ppt_x</p:attrName>
                                        </p:attrNameLst>
                                      </p:cBhvr>
                                      <p:tavLst>
                                        <p:tav tm="0">
                                          <p:val>
                                            <p:strVal val="#ppt_x"/>
                                          </p:val>
                                        </p:tav>
                                        <p:tav tm="100000">
                                          <p:val>
                                            <p:strVal val="#ppt_x"/>
                                          </p:val>
                                        </p:tav>
                                      </p:tavLst>
                                    </p:anim>
                                    <p:anim calcmode="lin" valueType="num">
                                      <p:cBhvr additive="base">
                                        <p:cTn id="46" dur="500" fill="hold"/>
                                        <p:tgtEl>
                                          <p:spTgt spid="3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additive="base">
                                        <p:cTn id="49" dur="500" fill="hold"/>
                                        <p:tgtEl>
                                          <p:spTgt spid="40"/>
                                        </p:tgtEl>
                                        <p:attrNameLst>
                                          <p:attrName>ppt_x</p:attrName>
                                        </p:attrNameLst>
                                      </p:cBhvr>
                                      <p:tavLst>
                                        <p:tav tm="0">
                                          <p:val>
                                            <p:strVal val="#ppt_x"/>
                                          </p:val>
                                        </p:tav>
                                        <p:tav tm="100000">
                                          <p:val>
                                            <p:strVal val="#ppt_x"/>
                                          </p:val>
                                        </p:tav>
                                      </p:tavLst>
                                    </p:anim>
                                    <p:anim calcmode="lin" valueType="num">
                                      <p:cBhvr additive="base">
                                        <p:cTn id="5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 calcmode="lin" valueType="num">
                                      <p:cBhvr additive="base">
                                        <p:cTn id="59" dur="500" fill="hold"/>
                                        <p:tgtEl>
                                          <p:spTgt spid="44"/>
                                        </p:tgtEl>
                                        <p:attrNameLst>
                                          <p:attrName>ppt_x</p:attrName>
                                        </p:attrNameLst>
                                      </p:cBhvr>
                                      <p:tavLst>
                                        <p:tav tm="0">
                                          <p:val>
                                            <p:strVal val="#ppt_x"/>
                                          </p:val>
                                        </p:tav>
                                        <p:tav tm="100000">
                                          <p:val>
                                            <p:strVal val="#ppt_x"/>
                                          </p:val>
                                        </p:tav>
                                      </p:tavLst>
                                    </p:anim>
                                    <p:anim calcmode="lin" valueType="num">
                                      <p:cBhvr additive="base">
                                        <p:cTn id="60" dur="500" fill="hold"/>
                                        <p:tgtEl>
                                          <p:spTgt spid="44"/>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anim calcmode="lin" valueType="num">
                                      <p:cBhvr additive="base">
                                        <p:cTn id="63" dur="500" fill="hold"/>
                                        <p:tgtEl>
                                          <p:spTgt spid="49"/>
                                        </p:tgtEl>
                                        <p:attrNameLst>
                                          <p:attrName>ppt_x</p:attrName>
                                        </p:attrNameLst>
                                      </p:cBhvr>
                                      <p:tavLst>
                                        <p:tav tm="0">
                                          <p:val>
                                            <p:strVal val="#ppt_x"/>
                                          </p:val>
                                        </p:tav>
                                        <p:tav tm="100000">
                                          <p:val>
                                            <p:strVal val="#ppt_x"/>
                                          </p:val>
                                        </p:tav>
                                      </p:tavLst>
                                    </p:anim>
                                    <p:anim calcmode="lin" valueType="num">
                                      <p:cBhvr additive="base">
                                        <p:cTn id="6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additive="base">
                                        <p:cTn id="69" dur="500" fill="hold"/>
                                        <p:tgtEl>
                                          <p:spTgt spid="35"/>
                                        </p:tgtEl>
                                        <p:attrNameLst>
                                          <p:attrName>ppt_x</p:attrName>
                                        </p:attrNameLst>
                                      </p:cBhvr>
                                      <p:tavLst>
                                        <p:tav tm="0">
                                          <p:val>
                                            <p:strVal val="#ppt_x"/>
                                          </p:val>
                                        </p:tav>
                                        <p:tav tm="100000">
                                          <p:val>
                                            <p:strVal val="#ppt_x"/>
                                          </p:val>
                                        </p:tav>
                                      </p:tavLst>
                                    </p:anim>
                                    <p:anim calcmode="lin" valueType="num">
                                      <p:cBhvr additive="base">
                                        <p:cTn id="70" dur="500" fill="hold"/>
                                        <p:tgtEl>
                                          <p:spTgt spid="3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anim calcmode="lin" valueType="num">
                                      <p:cBhvr additive="base">
                                        <p:cTn id="73" dur="500" fill="hold"/>
                                        <p:tgtEl>
                                          <p:spTgt spid="36"/>
                                        </p:tgtEl>
                                        <p:attrNameLst>
                                          <p:attrName>ppt_x</p:attrName>
                                        </p:attrNameLst>
                                      </p:cBhvr>
                                      <p:tavLst>
                                        <p:tav tm="0">
                                          <p:val>
                                            <p:strVal val="#ppt_x"/>
                                          </p:val>
                                        </p:tav>
                                        <p:tav tm="100000">
                                          <p:val>
                                            <p:strVal val="#ppt_x"/>
                                          </p:val>
                                        </p:tav>
                                      </p:tavLst>
                                    </p:anim>
                                    <p:anim calcmode="lin" valueType="num">
                                      <p:cBhvr additive="base">
                                        <p:cTn id="7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1000"/>
                                        <p:tgtEl>
                                          <p:spTgt spid="34"/>
                                        </p:tgtEl>
                                      </p:cBhvr>
                                    </p:animEffect>
                                    <p:anim calcmode="lin" valueType="num">
                                      <p:cBhvr>
                                        <p:cTn id="80" dur="1000" fill="hold"/>
                                        <p:tgtEl>
                                          <p:spTgt spid="34"/>
                                        </p:tgtEl>
                                        <p:attrNameLst>
                                          <p:attrName>ppt_x</p:attrName>
                                        </p:attrNameLst>
                                      </p:cBhvr>
                                      <p:tavLst>
                                        <p:tav tm="0">
                                          <p:val>
                                            <p:strVal val="#ppt_x"/>
                                          </p:val>
                                        </p:tav>
                                        <p:tav tm="100000">
                                          <p:val>
                                            <p:strVal val="#ppt_x"/>
                                          </p:val>
                                        </p:tav>
                                      </p:tavLst>
                                    </p:anim>
                                    <p:anim calcmode="lin" valueType="num">
                                      <p:cBhvr>
                                        <p:cTn id="81" dur="1000" fill="hold"/>
                                        <p:tgtEl>
                                          <p:spTgt spid="3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fade">
                                      <p:cBhvr>
                                        <p:cTn id="84" dur="1000"/>
                                        <p:tgtEl>
                                          <p:spTgt spid="50"/>
                                        </p:tgtEl>
                                      </p:cBhvr>
                                    </p:animEffect>
                                    <p:anim calcmode="lin" valueType="num">
                                      <p:cBhvr>
                                        <p:cTn id="85" dur="1000" fill="hold"/>
                                        <p:tgtEl>
                                          <p:spTgt spid="50"/>
                                        </p:tgtEl>
                                        <p:attrNameLst>
                                          <p:attrName>ppt_x</p:attrName>
                                        </p:attrNameLst>
                                      </p:cBhvr>
                                      <p:tavLst>
                                        <p:tav tm="0">
                                          <p:val>
                                            <p:strVal val="#ppt_x"/>
                                          </p:val>
                                        </p:tav>
                                        <p:tav tm="100000">
                                          <p:val>
                                            <p:strVal val="#ppt_x"/>
                                          </p:val>
                                        </p:tav>
                                      </p:tavLst>
                                    </p:anim>
                                    <p:anim calcmode="lin" valueType="num">
                                      <p:cBhvr>
                                        <p:cTn id="8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500" fill="hold"/>
                                        <p:tgtEl>
                                          <p:spTgt spid="45"/>
                                        </p:tgtEl>
                                        <p:attrNameLst>
                                          <p:attrName>ppt_x</p:attrName>
                                        </p:attrNameLst>
                                      </p:cBhvr>
                                      <p:tavLst>
                                        <p:tav tm="0">
                                          <p:val>
                                            <p:strVal val="#ppt_x"/>
                                          </p:val>
                                        </p:tav>
                                        <p:tav tm="100000">
                                          <p:val>
                                            <p:strVal val="#ppt_x"/>
                                          </p:val>
                                        </p:tav>
                                      </p:tavLst>
                                    </p:anim>
                                    <p:anim calcmode="lin" valueType="num">
                                      <p:cBhvr additive="base">
                                        <p:cTn id="92" dur="500" fill="hold"/>
                                        <p:tgtEl>
                                          <p:spTgt spid="45"/>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500" fill="hold"/>
                                        <p:tgtEl>
                                          <p:spTgt spid="46"/>
                                        </p:tgtEl>
                                        <p:attrNameLst>
                                          <p:attrName>ppt_x</p:attrName>
                                        </p:attrNameLst>
                                      </p:cBhvr>
                                      <p:tavLst>
                                        <p:tav tm="0">
                                          <p:val>
                                            <p:strVal val="#ppt_x"/>
                                          </p:val>
                                        </p:tav>
                                        <p:tav tm="100000">
                                          <p:val>
                                            <p:strVal val="#ppt_x"/>
                                          </p:val>
                                        </p:tav>
                                      </p:tavLst>
                                    </p:anim>
                                    <p:anim calcmode="lin" valueType="num">
                                      <p:cBhvr additive="base">
                                        <p:cTn id="9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45076"/>
                                        </p:tgtEl>
                                        <p:attrNameLst>
                                          <p:attrName>style.visibility</p:attrName>
                                        </p:attrNameLst>
                                      </p:cBhvr>
                                      <p:to>
                                        <p:strVal val="visible"/>
                                      </p:to>
                                    </p:set>
                                    <p:animEffect transition="in" filter="fade">
                                      <p:cBhvr>
                                        <p:cTn id="101" dur="1000"/>
                                        <p:tgtEl>
                                          <p:spTgt spid="45076"/>
                                        </p:tgtEl>
                                      </p:cBhvr>
                                    </p:animEffect>
                                    <p:anim calcmode="lin" valueType="num">
                                      <p:cBhvr>
                                        <p:cTn id="102" dur="1000" fill="hold"/>
                                        <p:tgtEl>
                                          <p:spTgt spid="45076"/>
                                        </p:tgtEl>
                                        <p:attrNameLst>
                                          <p:attrName>ppt_x</p:attrName>
                                        </p:attrNameLst>
                                      </p:cBhvr>
                                      <p:tavLst>
                                        <p:tav tm="0">
                                          <p:val>
                                            <p:strVal val="#ppt_x"/>
                                          </p:val>
                                        </p:tav>
                                        <p:tav tm="100000">
                                          <p:val>
                                            <p:strVal val="#ppt_x"/>
                                          </p:val>
                                        </p:tav>
                                      </p:tavLst>
                                    </p:anim>
                                    <p:anim calcmode="lin" valueType="num">
                                      <p:cBhvr>
                                        <p:cTn id="103" dur="1000" fill="hold"/>
                                        <p:tgtEl>
                                          <p:spTgt spid="45076"/>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fade">
                                      <p:cBhvr>
                                        <p:cTn id="106" dur="1000"/>
                                        <p:tgtEl>
                                          <p:spTgt spid="29"/>
                                        </p:tgtEl>
                                      </p:cBhvr>
                                    </p:animEffect>
                                    <p:anim calcmode="lin" valueType="num">
                                      <p:cBhvr>
                                        <p:cTn id="107" dur="1000" fill="hold"/>
                                        <p:tgtEl>
                                          <p:spTgt spid="29"/>
                                        </p:tgtEl>
                                        <p:attrNameLst>
                                          <p:attrName>ppt_x</p:attrName>
                                        </p:attrNameLst>
                                      </p:cBhvr>
                                      <p:tavLst>
                                        <p:tav tm="0">
                                          <p:val>
                                            <p:strVal val="#ppt_x"/>
                                          </p:val>
                                        </p:tav>
                                        <p:tav tm="100000">
                                          <p:val>
                                            <p:strVal val="#ppt_x"/>
                                          </p:val>
                                        </p:tav>
                                      </p:tavLst>
                                    </p:anim>
                                    <p:anim calcmode="lin" valueType="num">
                                      <p:cBhvr>
                                        <p:cTn id="108" dur="1000" fill="hold"/>
                                        <p:tgtEl>
                                          <p:spTgt spid="29"/>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fade">
                                      <p:cBhvr>
                                        <p:cTn id="111" dur="1000"/>
                                        <p:tgtEl>
                                          <p:spTgt spid="30"/>
                                        </p:tgtEl>
                                      </p:cBhvr>
                                    </p:animEffect>
                                    <p:anim calcmode="lin" valueType="num">
                                      <p:cBhvr>
                                        <p:cTn id="112" dur="1000" fill="hold"/>
                                        <p:tgtEl>
                                          <p:spTgt spid="30"/>
                                        </p:tgtEl>
                                        <p:attrNameLst>
                                          <p:attrName>ppt_x</p:attrName>
                                        </p:attrNameLst>
                                      </p:cBhvr>
                                      <p:tavLst>
                                        <p:tav tm="0">
                                          <p:val>
                                            <p:strVal val="#ppt_x"/>
                                          </p:val>
                                        </p:tav>
                                        <p:tav tm="100000">
                                          <p:val>
                                            <p:strVal val="#ppt_x"/>
                                          </p:val>
                                        </p:tav>
                                      </p:tavLst>
                                    </p:anim>
                                    <p:anim calcmode="lin" valueType="num">
                                      <p:cBhvr>
                                        <p:cTn id="11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6" grpId="0" animBg="1"/>
      <p:bldP spid="30" grpId="0"/>
      <p:bldP spid="31" grpId="0" animBg="1"/>
      <p:bldP spid="32" grpId="0"/>
      <p:bldP spid="34" grpId="0" animBg="1"/>
      <p:bldP spid="35" grpId="0"/>
      <p:bldP spid="36" grpId="0" animBg="1"/>
      <p:bldP spid="37" grpId="0" animBg="1"/>
      <p:bldP spid="38" grpId="0"/>
      <p:bldP spid="39" grpId="0"/>
      <p:bldP spid="40" grpId="0" animBg="1"/>
      <p:bldP spid="41" grpId="0"/>
      <p:bldP spid="42" grpId="0" animBg="1"/>
      <p:bldP spid="43" grpId="0" animBg="1"/>
      <p:bldP spid="44" grpId="0"/>
      <p:bldP spid="45" grpId="0" animBg="1"/>
      <p:bldP spid="46" grpId="0"/>
      <p:bldP spid="50" grpId="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881189" y="642938"/>
            <a:ext cx="834072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a:solidFill>
                  <a:srgbClr val="FF3300"/>
                </a:solidFill>
                <a:ea typeface="楷体_GB2312" pitchFamily="49" charset="-122"/>
              </a:rPr>
              <a:t>普朗克</a:t>
            </a:r>
            <a:r>
              <a:rPr lang="en-US" altLang="zh-CN" sz="2800" b="1" i="0">
                <a:solidFill>
                  <a:srgbClr val="FF3300"/>
                </a:solidFill>
                <a:ea typeface="楷体_GB2312" pitchFamily="49" charset="-122"/>
              </a:rPr>
              <a:t>(Max Karl Ernst Ludwig Planck, 1858―1947)</a:t>
            </a:r>
            <a:endParaRPr lang="en-US" altLang="zh-CN" sz="3200" b="1" i="0">
              <a:solidFill>
                <a:srgbClr val="FF3300"/>
              </a:solidFill>
              <a:ea typeface="楷体_GB2312" pitchFamily="49" charset="-122"/>
            </a:endParaRPr>
          </a:p>
        </p:txBody>
      </p:sp>
      <p:sp>
        <p:nvSpPr>
          <p:cNvPr id="3" name="Line 3"/>
          <p:cNvSpPr>
            <a:spLocks noChangeShapeType="1"/>
          </p:cNvSpPr>
          <p:nvPr/>
        </p:nvSpPr>
        <p:spPr bwMode="auto">
          <a:xfrm>
            <a:off x="1524000" y="1285875"/>
            <a:ext cx="91440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1" y="1571625"/>
            <a:ext cx="263842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5" name="Text Box 5"/>
          <p:cNvSpPr txBox="1">
            <a:spLocks noChangeArrowheads="1"/>
          </p:cNvSpPr>
          <p:nvPr/>
        </p:nvSpPr>
        <p:spPr bwMode="auto">
          <a:xfrm>
            <a:off x="4667250" y="1357313"/>
            <a:ext cx="580548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i="0" dirty="0"/>
              <a:t>德国物理学家，量子物理学的开创者和奠基人。</a:t>
            </a:r>
          </a:p>
          <a:p>
            <a:pPr eaLnBrk="1" hangingPunct="1"/>
            <a:r>
              <a:rPr lang="zh-CN" altLang="en-US" sz="2400" b="1" i="0" dirty="0">
                <a:solidFill>
                  <a:srgbClr val="0000FF"/>
                </a:solidFill>
              </a:rPr>
              <a:t>普朗克的伟大成就，就是创立了量子理论，</a:t>
            </a:r>
            <a:r>
              <a:rPr lang="en-US" altLang="zh-CN" sz="2400" b="1" i="0" dirty="0">
                <a:solidFill>
                  <a:srgbClr val="0000FF"/>
                </a:solidFill>
              </a:rPr>
              <a:t>1900</a:t>
            </a:r>
            <a:r>
              <a:rPr lang="zh-CN" altLang="en-US" sz="2400" b="1" i="0" dirty="0">
                <a:solidFill>
                  <a:srgbClr val="0000FF"/>
                </a:solidFill>
              </a:rPr>
              <a:t>年</a:t>
            </a:r>
            <a:r>
              <a:rPr lang="en-US" altLang="zh-CN" sz="2400" b="1" i="0" dirty="0">
                <a:solidFill>
                  <a:srgbClr val="0000FF"/>
                </a:solidFill>
              </a:rPr>
              <a:t>12</a:t>
            </a:r>
            <a:r>
              <a:rPr lang="zh-CN" altLang="en-US" sz="2400" b="1" i="0" dirty="0">
                <a:solidFill>
                  <a:srgbClr val="0000FF"/>
                </a:solidFill>
              </a:rPr>
              <a:t>月</a:t>
            </a:r>
            <a:r>
              <a:rPr lang="en-US" altLang="zh-CN" sz="2400" b="1" i="0" dirty="0">
                <a:solidFill>
                  <a:srgbClr val="0000FF"/>
                </a:solidFill>
              </a:rPr>
              <a:t>24</a:t>
            </a:r>
            <a:r>
              <a:rPr lang="zh-CN" altLang="en-US" sz="2400" b="1" i="0" dirty="0">
                <a:solidFill>
                  <a:srgbClr val="0000FF"/>
                </a:solidFill>
              </a:rPr>
              <a:t>日他在德国物理学会上，宣读了以</a:t>
            </a:r>
            <a:r>
              <a:rPr lang="en-US" altLang="zh-CN" sz="2400" b="1" i="0" dirty="0">
                <a:solidFill>
                  <a:srgbClr val="0000FF"/>
                </a:solidFill>
              </a:rPr>
              <a:t>《</a:t>
            </a:r>
            <a:r>
              <a:rPr lang="zh-CN" altLang="en-US" sz="2400" b="1" i="0" dirty="0">
                <a:solidFill>
                  <a:srgbClr val="0000FF"/>
                </a:solidFill>
              </a:rPr>
              <a:t>关于正常光谱中能量分布定律的理论</a:t>
            </a:r>
            <a:r>
              <a:rPr lang="en-US" altLang="zh-CN" sz="2400" b="1" i="0" dirty="0">
                <a:solidFill>
                  <a:srgbClr val="0000FF"/>
                </a:solidFill>
              </a:rPr>
              <a:t>》</a:t>
            </a:r>
            <a:r>
              <a:rPr lang="zh-CN" altLang="en-US" sz="2400" b="1" i="0" dirty="0">
                <a:solidFill>
                  <a:srgbClr val="0000FF"/>
                </a:solidFill>
              </a:rPr>
              <a:t>为题的论文，提出了能量的量子化假设，并导出了黑体辐射的能量分布公式。这是物理学史上的一次巨大变革。从此结束了经典物理学一统天下的局面。劳厄称这一天为“量子论的诞生日”。</a:t>
            </a:r>
          </a:p>
          <a:p>
            <a:pPr eaLnBrk="1" hangingPunct="1"/>
            <a:r>
              <a:rPr lang="en-US" altLang="zh-CN" sz="2400" b="1" i="0" dirty="0">
                <a:solidFill>
                  <a:srgbClr val="009900"/>
                </a:solidFill>
              </a:rPr>
              <a:t>1918</a:t>
            </a:r>
            <a:r>
              <a:rPr lang="zh-CN" altLang="en-US" sz="2400" b="1" i="0" dirty="0">
                <a:solidFill>
                  <a:srgbClr val="009900"/>
                </a:solidFill>
              </a:rPr>
              <a:t>年普朗克由于创立了量子理论而获得了诺贝尔奖金。</a:t>
            </a:r>
          </a:p>
        </p:txBody>
      </p:sp>
      <p:sp>
        <p:nvSpPr>
          <p:cNvPr id="46086" name="Text Box 6"/>
          <p:cNvSpPr txBox="1">
            <a:spLocks noChangeArrowheads="1"/>
          </p:cNvSpPr>
          <p:nvPr/>
        </p:nvSpPr>
        <p:spPr bwMode="auto">
          <a:xfrm>
            <a:off x="1524001" y="0"/>
            <a:ext cx="6500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i="0">
                <a:solidFill>
                  <a:srgbClr val="FF00FF"/>
                </a:solidFill>
              </a:rPr>
              <a:t>三     </a:t>
            </a:r>
            <a:r>
              <a:rPr lang="zh-CN" altLang="en-US" sz="3200" b="1" i="0">
                <a:solidFill>
                  <a:srgbClr val="FF00FF"/>
                </a:solidFill>
                <a:ea typeface="楷体_GB2312" pitchFamily="49" charset="-122"/>
              </a:rPr>
              <a:t>普朗</a:t>
            </a:r>
            <a:r>
              <a:rPr lang="zh-CN" altLang="en-US" sz="3200" b="1" i="0">
                <a:solidFill>
                  <a:srgbClr val="FF00FF"/>
                </a:solidFill>
              </a:rPr>
              <a:t>克的</a:t>
            </a:r>
            <a:r>
              <a:rPr lang="zh-CN" altLang="en-US" sz="3200" b="1" i="0">
                <a:solidFill>
                  <a:srgbClr val="FF00FF"/>
                </a:solidFill>
                <a:latin typeface="Symbol" panose="05050102010706020507" pitchFamily="18" charset="2"/>
              </a:rPr>
              <a:t>能量子</a:t>
            </a:r>
            <a:r>
              <a:rPr lang="zh-CN" altLang="en-US" sz="3200" b="1" i="0">
                <a:solidFill>
                  <a:srgbClr val="FF00FF"/>
                </a:solidFill>
              </a:rPr>
              <a:t>假说</a:t>
            </a:r>
          </a:p>
        </p:txBody>
      </p:sp>
      <p:sp>
        <p:nvSpPr>
          <p:cNvPr id="7" name="Text Box 39"/>
          <p:cNvSpPr txBox="1">
            <a:spLocks noChangeArrowheads="1"/>
          </p:cNvSpPr>
          <p:nvPr/>
        </p:nvSpPr>
        <p:spPr bwMode="auto">
          <a:xfrm>
            <a:off x="1952626" y="5143501"/>
            <a:ext cx="2428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400" b="1" i="0">
                <a:solidFill>
                  <a:srgbClr val="9900CC"/>
                </a:solidFill>
                <a:latin typeface="Arial" panose="020B0604020202020204" pitchFamily="34" charset="0"/>
                <a:ea typeface="黑体" panose="02010609060101010101" pitchFamily="49" charset="-122"/>
              </a:rPr>
              <a:t>爱因斯坦评价：</a:t>
            </a:r>
          </a:p>
        </p:txBody>
      </p:sp>
      <p:sp>
        <p:nvSpPr>
          <p:cNvPr id="8" name="Text Box 40"/>
          <p:cNvSpPr txBox="1">
            <a:spLocks noChangeArrowheads="1"/>
          </p:cNvSpPr>
          <p:nvPr/>
        </p:nvSpPr>
        <p:spPr bwMode="auto">
          <a:xfrm>
            <a:off x="2567608" y="5805488"/>
            <a:ext cx="7429500"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pPr>
            <a:r>
              <a:rPr kumimoji="0" lang="en-US" altLang="zh-CN" sz="2400" b="1" i="0" dirty="0">
                <a:solidFill>
                  <a:srgbClr val="FF0000"/>
                </a:solidFill>
              </a:rPr>
              <a:t>“</a:t>
            </a:r>
            <a:r>
              <a:rPr kumimoji="0" lang="zh-CN" altLang="en-US" sz="2400" b="1" i="0" dirty="0">
                <a:solidFill>
                  <a:srgbClr val="FF0000"/>
                </a:solidFill>
              </a:rPr>
              <a:t>这一发现成为 </a:t>
            </a:r>
            <a:r>
              <a:rPr kumimoji="0" lang="en-US" altLang="zh-CN" sz="2400" b="1" i="0" dirty="0">
                <a:solidFill>
                  <a:srgbClr val="FF0000"/>
                </a:solidFill>
              </a:rPr>
              <a:t>20 </a:t>
            </a:r>
            <a:r>
              <a:rPr kumimoji="0" lang="zh-CN" altLang="en-US" sz="2400" b="1" i="0" dirty="0">
                <a:solidFill>
                  <a:srgbClr val="FF0000"/>
                </a:solidFill>
              </a:rPr>
              <a:t>世纪整个物理研究的基础，从那时起，几乎完全决定了物理学的发展。”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nimBg="1"/>
      <p:bldP spid="5" grpId="0" autoUpdateAnimBg="0"/>
      <p:bldP spid="7" grpId="0"/>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txBox="1">
            <a:spLocks/>
          </p:cNvSpPr>
          <p:nvPr/>
        </p:nvSpPr>
        <p:spPr bwMode="auto">
          <a:xfrm>
            <a:off x="87630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20000"/>
              </a:spcBef>
              <a:spcAft>
                <a:spcPct val="0"/>
              </a:spcAft>
              <a:buChar char="•"/>
              <a:defRPr kumimoji="1" sz="3200" b="1" kern="1200" smtClean="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20000"/>
              </a:spcBef>
              <a:spcAft>
                <a:spcPct val="0"/>
              </a:spcAft>
              <a:buChar char="–"/>
              <a:defRPr kumimoji="1" sz="2800" b="1"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20000"/>
              </a:spcBef>
              <a:spcAft>
                <a:spcPct val="0"/>
              </a:spcAft>
              <a:buChar char="•"/>
              <a:defRPr kumimoji="1" sz="2400" b="1"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20000"/>
              </a:spcBef>
              <a:spcAft>
                <a:spcPct val="0"/>
              </a:spcAft>
              <a:buChar char="–"/>
              <a:defRPr kumimoji="1" sz="2000" b="1"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20000"/>
              </a:spcBef>
              <a:spcAft>
                <a:spcPct val="0"/>
              </a:spcAft>
              <a:buChar char="»"/>
              <a:defRPr kumimoji="1" sz="2000" b="1"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har char="»"/>
              <a:defRPr kumimoji="1" sz="2000" b="1"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har char="»"/>
              <a:defRPr kumimoji="1" sz="2000" b="1"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har char="»"/>
              <a:defRPr kumimoji="1" sz="2000" b="1"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har char="»"/>
              <a:defRPr kumimoji="1" sz="2000" b="1"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None/>
              <a:defRPr/>
            </a:pPr>
            <a:fld id="{5383C726-8454-425E-97E7-F3A5A53A39E3}" type="slidenum">
              <a:rPr kumimoji="0" lang="zh-CN" altLang="en-US" sz="1800" i="0">
                <a:solidFill>
                  <a:srgbClr val="FF3300"/>
                </a:solidFill>
              </a:rPr>
              <a:pPr>
                <a:spcBef>
                  <a:spcPct val="0"/>
                </a:spcBef>
                <a:buNone/>
                <a:defRPr/>
              </a:pPr>
              <a:t>65</a:t>
            </a:fld>
            <a:endParaRPr kumimoji="0" lang="en-US" altLang="zh-CN" sz="1800" i="0">
              <a:solidFill>
                <a:srgbClr val="FF3300"/>
              </a:solidFill>
            </a:endParaRPr>
          </a:p>
        </p:txBody>
      </p:sp>
      <p:sp>
        <p:nvSpPr>
          <p:cNvPr id="3" name="Rectangle 2"/>
          <p:cNvSpPr>
            <a:spLocks noChangeArrowheads="1"/>
          </p:cNvSpPr>
          <p:nvPr/>
        </p:nvSpPr>
        <p:spPr bwMode="auto">
          <a:xfrm>
            <a:off x="2362200" y="604838"/>
            <a:ext cx="184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auto">
              <a:spcBef>
                <a:spcPct val="0"/>
              </a:spcBef>
              <a:spcAft>
                <a:spcPts val="0"/>
              </a:spcAft>
              <a:buNone/>
              <a:defRPr/>
            </a:pPr>
            <a:endParaRPr lang="zh-CN" altLang="en-US" sz="2800" b="1" i="0" kern="0">
              <a:solidFill>
                <a:srgbClr val="000000"/>
              </a:solidFill>
            </a:endParaRPr>
          </a:p>
        </p:txBody>
      </p:sp>
      <p:sp>
        <p:nvSpPr>
          <p:cNvPr id="4" name="Rectangle 3"/>
          <p:cNvSpPr>
            <a:spLocks noChangeArrowheads="1"/>
          </p:cNvSpPr>
          <p:nvPr/>
        </p:nvSpPr>
        <p:spPr bwMode="auto">
          <a:xfrm>
            <a:off x="2743201" y="1193800"/>
            <a:ext cx="74879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auto">
              <a:spcBef>
                <a:spcPct val="0"/>
              </a:spcBef>
              <a:spcAft>
                <a:spcPts val="0"/>
              </a:spcAft>
              <a:buNone/>
              <a:defRPr/>
            </a:pPr>
            <a:r>
              <a:rPr lang="zh-CN" altLang="en-US" sz="2800" b="1" i="0" kern="0">
                <a:solidFill>
                  <a:srgbClr val="000000"/>
                </a:solidFill>
              </a:rPr>
              <a:t> “在科学史上很难找到其它发现能象普朗克的</a:t>
            </a:r>
          </a:p>
        </p:txBody>
      </p:sp>
      <p:sp>
        <p:nvSpPr>
          <p:cNvPr id="5" name="Rectangle 4"/>
          <p:cNvSpPr>
            <a:spLocks noChangeArrowheads="1"/>
          </p:cNvSpPr>
          <p:nvPr/>
        </p:nvSpPr>
        <p:spPr bwMode="auto">
          <a:xfrm>
            <a:off x="2916239" y="2208213"/>
            <a:ext cx="3756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auto">
              <a:spcBef>
                <a:spcPct val="0"/>
              </a:spcBef>
              <a:spcAft>
                <a:spcPts val="0"/>
              </a:spcAft>
              <a:buNone/>
              <a:defRPr/>
            </a:pPr>
            <a:r>
              <a:rPr lang="zh-CN" altLang="en-US" sz="2800" b="1" i="0" kern="0">
                <a:solidFill>
                  <a:srgbClr val="000000"/>
                </a:solidFill>
                <a:latin typeface="Arial" panose="020B0604020202020204" pitchFamily="34" charset="0"/>
              </a:rPr>
              <a:t>产生</a:t>
            </a:r>
            <a:r>
              <a:rPr lang="zh-CN" altLang="en-US" sz="2800" b="1" i="0" kern="0">
                <a:solidFill>
                  <a:srgbClr val="000000"/>
                </a:solidFill>
              </a:rPr>
              <a:t>如此非凡的结果。</a:t>
            </a:r>
          </a:p>
        </p:txBody>
      </p:sp>
      <p:sp>
        <p:nvSpPr>
          <p:cNvPr id="6" name="Rectangle 5"/>
          <p:cNvSpPr>
            <a:spLocks noChangeArrowheads="1"/>
          </p:cNvSpPr>
          <p:nvPr/>
        </p:nvSpPr>
        <p:spPr bwMode="auto">
          <a:xfrm>
            <a:off x="2490788" y="1724026"/>
            <a:ext cx="7415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auto">
              <a:spcBef>
                <a:spcPct val="0"/>
              </a:spcBef>
              <a:spcAft>
                <a:spcPts val="0"/>
              </a:spcAft>
              <a:buNone/>
              <a:defRPr/>
            </a:pPr>
            <a:r>
              <a:rPr lang="zh-CN" altLang="en-US" sz="2800" b="1" i="0" kern="0">
                <a:solidFill>
                  <a:srgbClr val="000000"/>
                </a:solidFill>
              </a:rPr>
              <a:t>     </a:t>
            </a:r>
            <a:r>
              <a:rPr lang="zh-CN" altLang="en-US" sz="2800" b="1" i="0" u="sng" kern="0">
                <a:solidFill>
                  <a:srgbClr val="000000"/>
                </a:solidFill>
              </a:rPr>
              <a:t>基本作用量子</a:t>
            </a:r>
            <a:r>
              <a:rPr lang="zh-CN" altLang="en-US" sz="2800" b="1" i="0" kern="0">
                <a:solidFill>
                  <a:srgbClr val="000000"/>
                </a:solidFill>
              </a:rPr>
              <a:t>一样在仅仅一代人的短时间里</a:t>
            </a:r>
          </a:p>
        </p:txBody>
      </p:sp>
      <p:sp>
        <p:nvSpPr>
          <p:cNvPr id="7" name="Rectangle 6"/>
          <p:cNvSpPr>
            <a:spLocks noChangeArrowheads="1"/>
          </p:cNvSpPr>
          <p:nvPr/>
        </p:nvSpPr>
        <p:spPr bwMode="auto">
          <a:xfrm>
            <a:off x="2927351" y="2781301"/>
            <a:ext cx="4467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auto">
              <a:spcBef>
                <a:spcPct val="0"/>
              </a:spcBef>
              <a:spcAft>
                <a:spcPts val="0"/>
              </a:spcAft>
              <a:buNone/>
              <a:defRPr/>
            </a:pPr>
            <a:r>
              <a:rPr lang="zh-CN" altLang="en-US" sz="2800" b="1" i="0" kern="0">
                <a:solidFill>
                  <a:srgbClr val="000000"/>
                </a:solidFill>
              </a:rPr>
              <a:t>这个发现将人类的观念——</a:t>
            </a:r>
          </a:p>
        </p:txBody>
      </p:sp>
      <p:sp>
        <p:nvSpPr>
          <p:cNvPr id="8" name="Rectangle 7"/>
          <p:cNvSpPr>
            <a:spLocks noChangeArrowheads="1"/>
          </p:cNvSpPr>
          <p:nvPr/>
        </p:nvSpPr>
        <p:spPr bwMode="auto">
          <a:xfrm>
            <a:off x="2944813" y="3225800"/>
            <a:ext cx="6970712"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auto">
              <a:lnSpc>
                <a:spcPct val="120000"/>
              </a:lnSpc>
              <a:spcBef>
                <a:spcPct val="0"/>
              </a:spcBef>
              <a:spcAft>
                <a:spcPts val="0"/>
              </a:spcAft>
              <a:buNone/>
              <a:defRPr/>
            </a:pPr>
            <a:r>
              <a:rPr lang="zh-CN" altLang="en-US" sz="2800" b="1" i="0" kern="0">
                <a:solidFill>
                  <a:srgbClr val="000000"/>
                </a:solidFill>
              </a:rPr>
              <a:t>不仅是有关经典科学的观念，而且是有关通</a:t>
            </a:r>
          </a:p>
        </p:txBody>
      </p:sp>
      <p:sp>
        <p:nvSpPr>
          <p:cNvPr id="9" name="Text Box 8"/>
          <p:cNvSpPr txBox="1">
            <a:spLocks noChangeArrowheads="1"/>
          </p:cNvSpPr>
          <p:nvPr/>
        </p:nvSpPr>
        <p:spPr bwMode="auto">
          <a:xfrm>
            <a:off x="2351088" y="5141913"/>
            <a:ext cx="8553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auto">
              <a:spcBef>
                <a:spcPct val="50000"/>
              </a:spcBef>
              <a:spcAft>
                <a:spcPts val="0"/>
              </a:spcAft>
              <a:buNone/>
              <a:defRPr/>
            </a:pPr>
            <a:r>
              <a:rPr lang="zh-CN" altLang="en-US" sz="2800" b="1" i="0" kern="0">
                <a:solidFill>
                  <a:srgbClr val="000000"/>
                </a:solidFill>
                <a:latin typeface="宋体" panose="02010600030101010101" pitchFamily="2" charset="-122"/>
              </a:rPr>
              <a:t>普朗克本人在若干年内也有过很多的困惑和彷徨</a:t>
            </a:r>
            <a:r>
              <a:rPr lang="zh-CN" altLang="en-US" sz="2800" b="1" i="0" kern="0">
                <a:solidFill>
                  <a:srgbClr val="000000"/>
                </a:solidFill>
              </a:rPr>
              <a:t>…</a:t>
            </a:r>
            <a:endParaRPr lang="zh-CN" altLang="en-US" sz="2800" b="1" i="0" kern="0">
              <a:solidFill>
                <a:srgbClr val="000000"/>
              </a:solidFill>
              <a:latin typeface="宋体" panose="02010600030101010101" pitchFamily="2" charset="-122"/>
            </a:endParaRPr>
          </a:p>
        </p:txBody>
      </p:sp>
      <p:sp>
        <p:nvSpPr>
          <p:cNvPr id="10" name="Text Box 9"/>
          <p:cNvSpPr txBox="1">
            <a:spLocks noChangeArrowheads="1"/>
          </p:cNvSpPr>
          <p:nvPr/>
        </p:nvSpPr>
        <p:spPr bwMode="auto">
          <a:xfrm>
            <a:off x="2135188" y="4494214"/>
            <a:ext cx="8534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auto">
              <a:spcBef>
                <a:spcPct val="0"/>
              </a:spcBef>
              <a:spcAft>
                <a:spcPts val="0"/>
              </a:spcAft>
              <a:buNone/>
              <a:defRPr/>
            </a:pPr>
            <a:r>
              <a:rPr lang="zh-CN" altLang="en-US" b="1" i="0" kern="0">
                <a:solidFill>
                  <a:srgbClr val="0000FF"/>
                </a:solidFill>
                <a:latin typeface="宋体" panose="02010600030101010101" pitchFamily="2" charset="-122"/>
              </a:rPr>
              <a:t> </a:t>
            </a:r>
            <a:r>
              <a:rPr lang="zh-CN" altLang="en-US" sz="2800" b="1" i="0" kern="0">
                <a:solidFill>
                  <a:srgbClr val="0000FF"/>
                </a:solidFill>
                <a:latin typeface="宋体" panose="02010600030101010101" pitchFamily="2" charset="-122"/>
              </a:rPr>
              <a:t>能量不连续的概念与经典物理学是完全不相容的！</a:t>
            </a:r>
            <a:endParaRPr lang="zh-CN" altLang="en-US" sz="2800" b="1" i="0" kern="0">
              <a:solidFill>
                <a:srgbClr val="0000FF"/>
              </a:solidFill>
            </a:endParaRPr>
          </a:p>
        </p:txBody>
      </p:sp>
      <p:sp>
        <p:nvSpPr>
          <p:cNvPr id="11" name="Text Box 10"/>
          <p:cNvSpPr txBox="1">
            <a:spLocks noChangeArrowheads="1"/>
          </p:cNvSpPr>
          <p:nvPr/>
        </p:nvSpPr>
        <p:spPr bwMode="auto">
          <a:xfrm>
            <a:off x="2908300" y="3833813"/>
            <a:ext cx="7213834"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auto">
              <a:lnSpc>
                <a:spcPct val="120000"/>
              </a:lnSpc>
              <a:spcBef>
                <a:spcPct val="0"/>
              </a:spcBef>
              <a:spcAft>
                <a:spcPts val="0"/>
              </a:spcAft>
              <a:buNone/>
              <a:defRPr/>
            </a:pPr>
            <a:r>
              <a:rPr lang="zh-CN" altLang="en-US" sz="2800" b="1" i="0" kern="0">
                <a:solidFill>
                  <a:srgbClr val="000000"/>
                </a:solidFill>
              </a:rPr>
              <a:t>常思维方式的观念的基础砸得粉碎， … …”</a:t>
            </a:r>
            <a:endParaRPr kumimoji="0" lang="zh-CN" altLang="en-US" sz="2800" b="1" i="0" kern="0">
              <a:solidFill>
                <a:srgbClr val="000000"/>
              </a:solidFill>
            </a:endParaRPr>
          </a:p>
        </p:txBody>
      </p:sp>
      <p:sp>
        <p:nvSpPr>
          <p:cNvPr id="12" name="Rectangle 11"/>
          <p:cNvSpPr txBox="1">
            <a:spLocks noChangeArrowheads="1"/>
          </p:cNvSpPr>
          <p:nvPr/>
        </p:nvSpPr>
        <p:spPr bwMode="auto">
          <a:xfrm>
            <a:off x="23622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zh-CN" altLang="en-US" sz="2800" b="1" i="0" kern="0">
                <a:solidFill>
                  <a:srgbClr val="FF00FF"/>
                </a:solidFill>
                <a:latin typeface="宋体" panose="02010600030101010101" pitchFamily="2" charset="-122"/>
                <a:ea typeface="宋体"/>
                <a:sym typeface="Symbol" panose="05050102010706020507" pitchFamily="18" charset="2"/>
              </a:rPr>
              <a:t></a:t>
            </a:r>
            <a:r>
              <a:rPr lang="zh-CN" altLang="en-US" sz="2800" b="1" i="0" kern="0">
                <a:solidFill>
                  <a:srgbClr val="FF00FF"/>
                </a:solidFill>
                <a:latin typeface="Times New Roman"/>
                <a:ea typeface="宋体"/>
              </a:rPr>
              <a:t> </a:t>
            </a:r>
            <a:r>
              <a:rPr lang="zh-CN" altLang="en-US" sz="2800" b="1" i="0" kern="0">
                <a:solidFill>
                  <a:srgbClr val="FF0000"/>
                </a:solidFill>
                <a:latin typeface="Times New Roman"/>
                <a:ea typeface="宋体"/>
              </a:rPr>
              <a:t>玻尔对普朗克量子论的评价：</a:t>
            </a:r>
            <a:endParaRPr lang="zh-CN" altLang="en-US" i="0" kern="0">
              <a:solidFill>
                <a:srgbClr val="000000"/>
              </a:solidFill>
              <a:latin typeface="Times New Roman"/>
              <a:ea typeface="宋体"/>
            </a:endParaRPr>
          </a:p>
        </p:txBody>
      </p:sp>
    </p:spTree>
    <p:extLst>
      <p:ext uri="{BB962C8B-B14F-4D97-AF65-F5344CB8AC3E}">
        <p14:creationId xmlns:p14="http://schemas.microsoft.com/office/powerpoint/2010/main" val="307969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7" grpId="0" autoUpdateAnimBg="0"/>
      <p:bldP spid="8" grpId="0" autoUpdateAnimBg="0"/>
      <p:bldP spid="9" grpId="0" autoUpdateAnimBg="0"/>
      <p:bldP spid="10" grpId="0" autoUpdateAnimBg="0"/>
      <p:bldP spid="11"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2206626" y="765176"/>
            <a:ext cx="7921625" cy="900113"/>
            <a:chOff x="192" y="1093"/>
            <a:chExt cx="4990" cy="567"/>
          </a:xfrm>
        </p:grpSpPr>
        <p:sp>
          <p:nvSpPr>
            <p:cNvPr id="3" name="Text Box 14"/>
            <p:cNvSpPr txBox="1">
              <a:spLocks noChangeArrowheads="1"/>
            </p:cNvSpPr>
            <p:nvPr/>
          </p:nvSpPr>
          <p:spPr bwMode="auto">
            <a:xfrm>
              <a:off x="192" y="1093"/>
              <a:ext cx="49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auto">
                <a:spcBef>
                  <a:spcPts val="0"/>
                </a:spcBef>
                <a:spcAft>
                  <a:spcPts val="0"/>
                </a:spcAft>
                <a:defRPr/>
              </a:pPr>
              <a:r>
                <a:rPr lang="en-US" altLang="zh-CN" sz="2800" b="1" i="0" kern="0">
                  <a:solidFill>
                    <a:srgbClr val="FF0000"/>
                  </a:solidFill>
                </a:rPr>
                <a:t> </a:t>
              </a:r>
              <a:r>
                <a:rPr lang="en-US" altLang="zh-CN" sz="2800" b="1" i="0" kern="0">
                  <a:solidFill>
                    <a:srgbClr val="FF00FF"/>
                  </a:solidFill>
                  <a:latin typeface="宋体" panose="02010600030101010101" pitchFamily="2" charset="-122"/>
                  <a:sym typeface="Symbol" panose="05050102010706020507" pitchFamily="18" charset="2"/>
                </a:rPr>
                <a:t></a:t>
              </a:r>
              <a:r>
                <a:rPr lang="zh-CN" altLang="en-US" sz="2800" b="1" i="0" kern="0">
                  <a:solidFill>
                    <a:srgbClr val="FF0000"/>
                  </a:solidFill>
                </a:rPr>
                <a:t>爱因斯坦在</a:t>
              </a:r>
              <a:r>
                <a:rPr lang="en-US" altLang="zh-CN" sz="2800" b="1" i="0" kern="0">
                  <a:solidFill>
                    <a:srgbClr val="FF0000"/>
                  </a:solidFill>
                </a:rPr>
                <a:t>1918</a:t>
              </a:r>
              <a:r>
                <a:rPr lang="zh-CN" altLang="en-US" sz="2800" b="1" i="0" kern="0">
                  <a:solidFill>
                    <a:srgbClr val="FF0000"/>
                  </a:solidFill>
                </a:rPr>
                <a:t>年</a:t>
              </a:r>
              <a:r>
                <a:rPr lang="en-US" altLang="zh-CN" sz="2800" b="1" i="0" kern="0">
                  <a:solidFill>
                    <a:srgbClr val="FF0000"/>
                  </a:solidFill>
                </a:rPr>
                <a:t>4</a:t>
              </a:r>
              <a:r>
                <a:rPr lang="zh-CN" altLang="en-US" sz="2800" b="1" i="0" kern="0">
                  <a:solidFill>
                    <a:srgbClr val="FF0000"/>
                  </a:solidFill>
                </a:rPr>
                <a:t>月普朗克六十岁生日</a:t>
              </a:r>
            </a:p>
          </p:txBody>
        </p:sp>
        <p:sp>
          <p:nvSpPr>
            <p:cNvPr id="4" name="Rectangle 15"/>
            <p:cNvSpPr>
              <a:spLocks noChangeArrowheads="1"/>
            </p:cNvSpPr>
            <p:nvPr/>
          </p:nvSpPr>
          <p:spPr bwMode="auto">
            <a:xfrm>
              <a:off x="1373" y="1333"/>
              <a:ext cx="23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auto">
                <a:spcBef>
                  <a:spcPts val="0"/>
                </a:spcBef>
                <a:spcAft>
                  <a:spcPts val="0"/>
                </a:spcAft>
                <a:defRPr/>
              </a:pPr>
              <a:r>
                <a:rPr lang="zh-CN" altLang="en-US" sz="2800" b="1" i="0" kern="0">
                  <a:solidFill>
                    <a:srgbClr val="FF0000"/>
                  </a:solidFill>
                </a:rPr>
                <a:t>庆祝会上的一段讲话：</a:t>
              </a:r>
            </a:p>
          </p:txBody>
        </p:sp>
      </p:grpSp>
      <p:sp>
        <p:nvSpPr>
          <p:cNvPr id="5" name="Rectangle 16"/>
          <p:cNvSpPr>
            <a:spLocks noChangeArrowheads="1"/>
          </p:cNvSpPr>
          <p:nvPr/>
        </p:nvSpPr>
        <p:spPr bwMode="auto">
          <a:xfrm>
            <a:off x="2349500" y="1758951"/>
            <a:ext cx="7862888" cy="62547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auto">
              <a:lnSpc>
                <a:spcPct val="125000"/>
              </a:lnSpc>
              <a:spcBef>
                <a:spcPts val="0"/>
              </a:spcBef>
              <a:spcAft>
                <a:spcPts val="0"/>
              </a:spcAft>
              <a:defRPr/>
            </a:pPr>
            <a:r>
              <a:rPr lang="en-US" altLang="zh-CN" sz="2800" b="1" i="0" kern="0">
                <a:solidFill>
                  <a:srgbClr val="000000"/>
                </a:solidFill>
              </a:rPr>
              <a:t>“</a:t>
            </a:r>
            <a:r>
              <a:rPr lang="zh-CN" altLang="en-US" sz="2800" b="1" i="0" kern="0">
                <a:solidFill>
                  <a:srgbClr val="000000"/>
                </a:solidFill>
              </a:rPr>
              <a:t>在科学的殿堂里有各种各样的人：有人爱科学是</a:t>
            </a:r>
          </a:p>
        </p:txBody>
      </p:sp>
      <p:sp>
        <p:nvSpPr>
          <p:cNvPr id="6" name="Text Box 17"/>
          <p:cNvSpPr txBox="1">
            <a:spLocks noChangeArrowheads="1"/>
          </p:cNvSpPr>
          <p:nvPr/>
        </p:nvSpPr>
        <p:spPr bwMode="auto">
          <a:xfrm>
            <a:off x="2566988" y="4854576"/>
            <a:ext cx="746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auto">
              <a:spcBef>
                <a:spcPct val="50000"/>
              </a:spcBef>
              <a:spcAft>
                <a:spcPts val="0"/>
              </a:spcAft>
              <a:defRPr/>
            </a:pPr>
            <a:r>
              <a:rPr lang="zh-CN" altLang="en-US" sz="2800" b="1" i="0" kern="0">
                <a:solidFill>
                  <a:srgbClr val="FF0000"/>
                </a:solidFill>
                <a:latin typeface="宋体" panose="02010600030101010101" pitchFamily="2" charset="-122"/>
              </a:rPr>
              <a:t>普朗克</a:t>
            </a:r>
            <a:r>
              <a:rPr lang="zh-CN" altLang="en-US" sz="2800" b="1" i="0" kern="0">
                <a:solidFill>
                  <a:srgbClr val="FF0000"/>
                </a:solidFill>
              </a:rPr>
              <a:t>获得</a:t>
            </a:r>
            <a:r>
              <a:rPr lang="en-US" altLang="zh-CN" sz="2800" b="1" i="0" kern="0">
                <a:solidFill>
                  <a:srgbClr val="FF0000"/>
                </a:solidFill>
              </a:rPr>
              <a:t>1918</a:t>
            </a:r>
            <a:r>
              <a:rPr lang="zh-CN" altLang="en-US" sz="2800" b="1" i="0" kern="0">
                <a:solidFill>
                  <a:srgbClr val="FF0000"/>
                </a:solidFill>
              </a:rPr>
              <a:t>年诺贝尔物理学奖。</a:t>
            </a:r>
          </a:p>
        </p:txBody>
      </p:sp>
      <p:sp>
        <p:nvSpPr>
          <p:cNvPr id="7" name="Text Box 18"/>
          <p:cNvSpPr txBox="1">
            <a:spLocks noChangeArrowheads="1"/>
          </p:cNvSpPr>
          <p:nvPr/>
        </p:nvSpPr>
        <p:spPr bwMode="auto">
          <a:xfrm>
            <a:off x="2495550" y="3956050"/>
            <a:ext cx="6676828" cy="63094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auto">
              <a:lnSpc>
                <a:spcPct val="125000"/>
              </a:lnSpc>
              <a:spcBef>
                <a:spcPts val="0"/>
              </a:spcBef>
              <a:spcAft>
                <a:spcPts val="0"/>
              </a:spcAft>
              <a:defRPr/>
            </a:pPr>
            <a:r>
              <a:rPr lang="zh-CN" altLang="en-US" sz="2800" b="1" i="0" kern="0">
                <a:solidFill>
                  <a:srgbClr val="0000FF"/>
                </a:solidFill>
              </a:rPr>
              <a:t>以伟大的创造性观念造福于世界的人</a:t>
            </a:r>
            <a:r>
              <a:rPr lang="zh-CN" altLang="en-US" sz="2800" b="1" i="0" kern="0">
                <a:solidFill>
                  <a:srgbClr val="3333FF"/>
                </a:solidFill>
              </a:rPr>
              <a:t>。</a:t>
            </a:r>
            <a:r>
              <a:rPr lang="zh-CN" altLang="en-US" sz="2800" b="1" i="0" kern="0">
                <a:solidFill>
                  <a:srgbClr val="000000"/>
                </a:solidFill>
              </a:rPr>
              <a:t>”</a:t>
            </a:r>
          </a:p>
        </p:txBody>
      </p:sp>
      <p:sp>
        <p:nvSpPr>
          <p:cNvPr id="8" name="Text Box 19"/>
          <p:cNvSpPr txBox="1">
            <a:spLocks noChangeArrowheads="1"/>
          </p:cNvSpPr>
          <p:nvPr/>
        </p:nvSpPr>
        <p:spPr bwMode="auto">
          <a:xfrm>
            <a:off x="2547939" y="2349501"/>
            <a:ext cx="7685087" cy="5191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auto">
              <a:spcBef>
                <a:spcPts val="0"/>
              </a:spcBef>
              <a:spcAft>
                <a:spcPts val="0"/>
              </a:spcAft>
              <a:defRPr/>
            </a:pPr>
            <a:r>
              <a:rPr lang="zh-CN" altLang="en-US" sz="2800" b="1" i="0" kern="0">
                <a:solidFill>
                  <a:srgbClr val="000000"/>
                </a:solidFill>
              </a:rPr>
              <a:t>为了满足智力上的快感；有人是为了纯粹功利的</a:t>
            </a:r>
            <a:endParaRPr kumimoji="0" lang="zh-CN" altLang="en-US" sz="2800" b="1" i="0" kern="0">
              <a:solidFill>
                <a:srgbClr val="000000"/>
              </a:solidFill>
            </a:endParaRPr>
          </a:p>
        </p:txBody>
      </p:sp>
      <p:sp>
        <p:nvSpPr>
          <p:cNvPr id="9" name="Text Box 20"/>
          <p:cNvSpPr txBox="1">
            <a:spLocks noChangeArrowheads="1"/>
          </p:cNvSpPr>
          <p:nvPr/>
        </p:nvSpPr>
        <p:spPr bwMode="auto">
          <a:xfrm>
            <a:off x="2514600" y="2852738"/>
            <a:ext cx="7685088" cy="5191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auto">
              <a:spcBef>
                <a:spcPts val="0"/>
              </a:spcBef>
              <a:spcAft>
                <a:spcPts val="0"/>
              </a:spcAft>
              <a:defRPr/>
            </a:pPr>
            <a:r>
              <a:rPr lang="zh-CN" altLang="en-US" sz="2800" b="1" i="0" kern="0">
                <a:solidFill>
                  <a:srgbClr val="000000"/>
                </a:solidFill>
              </a:rPr>
              <a:t>目的，而普朗克热爱科学是为了得到现象世界那</a:t>
            </a:r>
            <a:endParaRPr kumimoji="0" lang="zh-CN" altLang="en-US" sz="2800" b="1" i="0" kern="0">
              <a:solidFill>
                <a:srgbClr val="000000"/>
              </a:solidFill>
            </a:endParaRPr>
          </a:p>
        </p:txBody>
      </p:sp>
      <p:sp>
        <p:nvSpPr>
          <p:cNvPr id="10" name="Text Box 21"/>
          <p:cNvSpPr txBox="1">
            <a:spLocks noChangeArrowheads="1"/>
          </p:cNvSpPr>
          <p:nvPr/>
        </p:nvSpPr>
        <p:spPr bwMode="auto">
          <a:xfrm>
            <a:off x="2495551" y="3429001"/>
            <a:ext cx="5984875" cy="5191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auto">
              <a:spcBef>
                <a:spcPts val="0"/>
              </a:spcBef>
              <a:spcAft>
                <a:spcPts val="0"/>
              </a:spcAft>
              <a:defRPr/>
            </a:pPr>
            <a:r>
              <a:rPr lang="zh-CN" altLang="en-US" sz="2800" b="1" i="0" kern="0">
                <a:solidFill>
                  <a:srgbClr val="000000"/>
                </a:solidFill>
              </a:rPr>
              <a:t>些普遍的基本规律，</a:t>
            </a:r>
            <a:r>
              <a:rPr lang="en-US" altLang="zh-CN" sz="2800" b="1" i="0" kern="0">
                <a:solidFill>
                  <a:srgbClr val="000000"/>
                </a:solidFill>
              </a:rPr>
              <a:t>… …</a:t>
            </a:r>
            <a:r>
              <a:rPr lang="zh-CN" altLang="en-US" sz="2800" b="1" i="0" kern="0">
                <a:solidFill>
                  <a:srgbClr val="000000"/>
                </a:solidFill>
              </a:rPr>
              <a:t>他成了一个</a:t>
            </a:r>
            <a:endParaRPr kumimoji="0" lang="zh-CN" altLang="en-US" sz="2800" b="1" i="0" kern="0">
              <a:solidFill>
                <a:srgbClr val="000000"/>
              </a:solidFill>
            </a:endParaRPr>
          </a:p>
        </p:txBody>
      </p:sp>
    </p:spTree>
    <p:extLst>
      <p:ext uri="{BB962C8B-B14F-4D97-AF65-F5344CB8AC3E}">
        <p14:creationId xmlns:p14="http://schemas.microsoft.com/office/powerpoint/2010/main" val="333504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2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2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p:bldP spid="8" grpId="0"/>
      <p:bldP spid="9" grpId="0"/>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2419523" y="249091"/>
            <a:ext cx="460851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buFontTx/>
              <a:buChar char="•"/>
            </a:pPr>
            <a:r>
              <a:rPr kumimoji="0" lang="zh-CN" altLang="en-US" sz="3200" b="1" i="0" dirty="0">
                <a:solidFill>
                  <a:srgbClr val="CC3300"/>
                </a:solidFill>
                <a:ea typeface="黑体" panose="02010609060101010101" pitchFamily="49" charset="-122"/>
              </a:rPr>
              <a:t>普朗克能量子假设</a:t>
            </a:r>
            <a:r>
              <a:rPr kumimoji="0" lang="en-US" altLang="zh-CN" sz="3200" b="1" i="0" dirty="0">
                <a:solidFill>
                  <a:srgbClr val="CC3300"/>
                </a:solidFill>
                <a:ea typeface="黑体" panose="02010609060101010101" pitchFamily="49" charset="-122"/>
              </a:rPr>
              <a:t>:</a:t>
            </a:r>
          </a:p>
        </p:txBody>
      </p:sp>
      <p:sp>
        <p:nvSpPr>
          <p:cNvPr id="3" name="Text Box 52"/>
          <p:cNvSpPr txBox="1">
            <a:spLocks noChangeArrowheads="1"/>
          </p:cNvSpPr>
          <p:nvPr/>
        </p:nvSpPr>
        <p:spPr bwMode="auto">
          <a:xfrm>
            <a:off x="2072534" y="939776"/>
            <a:ext cx="834394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457200" indent="-457200"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marL="0" indent="0">
              <a:lnSpc>
                <a:spcPct val="120000"/>
              </a:lnSpc>
              <a:spcBef>
                <a:spcPct val="50000"/>
              </a:spcBef>
            </a:pPr>
            <a:r>
              <a:rPr lang="zh-CN" altLang="zh-CN" sz="2800" b="1" i="0" dirty="0">
                <a:solidFill>
                  <a:srgbClr val="0000FF"/>
                </a:solidFill>
                <a:latin typeface="Century Schoolbook" panose="02040604050505020304" pitchFamily="18" charset="0"/>
              </a:rPr>
              <a:t>空腔壁</a:t>
            </a:r>
            <a:r>
              <a:rPr kumimoji="0" lang="zh-CN" altLang="en-US" sz="2800" b="1" i="0" dirty="0">
                <a:solidFill>
                  <a:srgbClr val="0000FF"/>
                </a:solidFill>
                <a:latin typeface="Arial" panose="020B0604020202020204" pitchFamily="34" charset="0"/>
              </a:rPr>
              <a:t>黑体的原子可以看成作简谐振动的电偶极子，这些线性电振子可以吸收或发射辐射，同辐射场处于热平衡。每个原子振子发出任意</a:t>
            </a:r>
            <a:r>
              <a:rPr kumimoji="0" lang="zh-CN" altLang="en-US" sz="2800" b="1" i="0" dirty="0">
                <a:solidFill>
                  <a:srgbClr val="0000FF"/>
                </a:solidFill>
              </a:rPr>
              <a:t>频率的</a:t>
            </a:r>
            <a:r>
              <a:rPr kumimoji="0" lang="zh-CN" altLang="en-US" sz="2800" b="1" i="0" dirty="0">
                <a:solidFill>
                  <a:srgbClr val="0000FF"/>
                </a:solidFill>
                <a:latin typeface="Arial" panose="020B0604020202020204" pitchFamily="34" charset="0"/>
              </a:rPr>
              <a:t>单色波，因此整个黑体就发出连续的辐射。原子振子的辐射场形成驻波。</a:t>
            </a:r>
          </a:p>
        </p:txBody>
      </p:sp>
      <p:sp>
        <p:nvSpPr>
          <p:cNvPr id="5" name="Rectangle 14"/>
          <p:cNvSpPr>
            <a:spLocks noChangeArrowheads="1"/>
          </p:cNvSpPr>
          <p:nvPr/>
        </p:nvSpPr>
        <p:spPr bwMode="auto">
          <a:xfrm>
            <a:off x="4007768" y="3472076"/>
            <a:ext cx="3343714" cy="2858652"/>
          </a:xfrm>
          <a:custGeom>
            <a:avLst/>
            <a:gdLst>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612068 w 2520280"/>
              <a:gd name="connsiteY5" fmla="*/ 1224136 h 2448272"/>
              <a:gd name="connsiteX6" fmla="*/ 1260140 w 2520280"/>
              <a:gd name="connsiteY6" fmla="*/ 1836204 h 2448272"/>
              <a:gd name="connsiteX7" fmla="*/ 1908212 w 2520280"/>
              <a:gd name="connsiteY7" fmla="*/ 1224136 h 2448272"/>
              <a:gd name="connsiteX8" fmla="*/ 1260140 w 2520280"/>
              <a:gd name="connsiteY8" fmla="*/ 612068 h 2448272"/>
              <a:gd name="connsiteX9" fmla="*/ 612068 w 2520280"/>
              <a:gd name="connsiteY9" fmla="*/ 1224136 h 2448272"/>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332668 w 2520280"/>
              <a:gd name="connsiteY5" fmla="*/ 1262236 h 2448272"/>
              <a:gd name="connsiteX6" fmla="*/ 1260140 w 2520280"/>
              <a:gd name="connsiteY6" fmla="*/ 1836204 h 2448272"/>
              <a:gd name="connsiteX7" fmla="*/ 1908212 w 2520280"/>
              <a:gd name="connsiteY7" fmla="*/ 1224136 h 2448272"/>
              <a:gd name="connsiteX8" fmla="*/ 1260140 w 2520280"/>
              <a:gd name="connsiteY8" fmla="*/ 612068 h 2448272"/>
              <a:gd name="connsiteX9" fmla="*/ 332668 w 2520280"/>
              <a:gd name="connsiteY9" fmla="*/ 1262236 h 2448272"/>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332668 w 2520280"/>
              <a:gd name="connsiteY5" fmla="*/ 1262236 h 2448272"/>
              <a:gd name="connsiteX6" fmla="*/ 1260140 w 2520280"/>
              <a:gd name="connsiteY6" fmla="*/ 1836204 h 2448272"/>
              <a:gd name="connsiteX7" fmla="*/ 2301912 w 2520280"/>
              <a:gd name="connsiteY7" fmla="*/ 1262236 h 2448272"/>
              <a:gd name="connsiteX8" fmla="*/ 1260140 w 2520280"/>
              <a:gd name="connsiteY8" fmla="*/ 612068 h 2448272"/>
              <a:gd name="connsiteX9" fmla="*/ 332668 w 2520280"/>
              <a:gd name="connsiteY9" fmla="*/ 1262236 h 2448272"/>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332668 w 2520280"/>
              <a:gd name="connsiteY5" fmla="*/ 1262236 h 2448272"/>
              <a:gd name="connsiteX6" fmla="*/ 1260140 w 2520280"/>
              <a:gd name="connsiteY6" fmla="*/ 2115604 h 2448272"/>
              <a:gd name="connsiteX7" fmla="*/ 2301912 w 2520280"/>
              <a:gd name="connsiteY7" fmla="*/ 1262236 h 2448272"/>
              <a:gd name="connsiteX8" fmla="*/ 1260140 w 2520280"/>
              <a:gd name="connsiteY8" fmla="*/ 612068 h 2448272"/>
              <a:gd name="connsiteX9" fmla="*/ 332668 w 2520280"/>
              <a:gd name="connsiteY9" fmla="*/ 1262236 h 2448272"/>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332668 w 2520280"/>
              <a:gd name="connsiteY5" fmla="*/ 1262236 h 2448272"/>
              <a:gd name="connsiteX6" fmla="*/ 1260140 w 2520280"/>
              <a:gd name="connsiteY6" fmla="*/ 2115604 h 2448272"/>
              <a:gd name="connsiteX7" fmla="*/ 2301912 w 2520280"/>
              <a:gd name="connsiteY7" fmla="*/ 1262236 h 2448272"/>
              <a:gd name="connsiteX8" fmla="*/ 1260140 w 2520280"/>
              <a:gd name="connsiteY8" fmla="*/ 294568 h 2448272"/>
              <a:gd name="connsiteX9" fmla="*/ 332668 w 2520280"/>
              <a:gd name="connsiteY9" fmla="*/ 1262236 h 2448272"/>
              <a:gd name="connsiteX0" fmla="*/ 0 w 2634580"/>
              <a:gd name="connsiteY0" fmla="*/ 1249560 h 2448321"/>
              <a:gd name="connsiteX1" fmla="*/ 1374440 w 2634580"/>
              <a:gd name="connsiteY1" fmla="*/ 24 h 2448321"/>
              <a:gd name="connsiteX2" fmla="*/ 2634580 w 2634580"/>
              <a:gd name="connsiteY2" fmla="*/ 1224160 h 2448321"/>
              <a:gd name="connsiteX3" fmla="*/ 1374440 w 2634580"/>
              <a:gd name="connsiteY3" fmla="*/ 2448296 h 2448321"/>
              <a:gd name="connsiteX4" fmla="*/ 0 w 2634580"/>
              <a:gd name="connsiteY4" fmla="*/ 1249560 h 2448321"/>
              <a:gd name="connsiteX5" fmla="*/ 446968 w 2634580"/>
              <a:gd name="connsiteY5" fmla="*/ 1262260 h 2448321"/>
              <a:gd name="connsiteX6" fmla="*/ 1374440 w 2634580"/>
              <a:gd name="connsiteY6" fmla="*/ 2115628 h 2448321"/>
              <a:gd name="connsiteX7" fmla="*/ 2416212 w 2634580"/>
              <a:gd name="connsiteY7" fmla="*/ 1262260 h 2448321"/>
              <a:gd name="connsiteX8" fmla="*/ 1374440 w 2634580"/>
              <a:gd name="connsiteY8" fmla="*/ 294592 h 2448321"/>
              <a:gd name="connsiteX9" fmla="*/ 446968 w 2634580"/>
              <a:gd name="connsiteY9" fmla="*/ 1262260 h 2448321"/>
              <a:gd name="connsiteX0" fmla="*/ 493 w 2635751"/>
              <a:gd name="connsiteY0" fmla="*/ 1389250 h 2588003"/>
              <a:gd name="connsiteX1" fmla="*/ 1527333 w 2635751"/>
              <a:gd name="connsiteY1" fmla="*/ 14 h 2588003"/>
              <a:gd name="connsiteX2" fmla="*/ 2635073 w 2635751"/>
              <a:gd name="connsiteY2" fmla="*/ 1363850 h 2588003"/>
              <a:gd name="connsiteX3" fmla="*/ 1374933 w 2635751"/>
              <a:gd name="connsiteY3" fmla="*/ 2587986 h 2588003"/>
              <a:gd name="connsiteX4" fmla="*/ 493 w 2635751"/>
              <a:gd name="connsiteY4" fmla="*/ 1389250 h 2588003"/>
              <a:gd name="connsiteX5" fmla="*/ 447461 w 2635751"/>
              <a:gd name="connsiteY5" fmla="*/ 1401950 h 2588003"/>
              <a:gd name="connsiteX6" fmla="*/ 1374933 w 2635751"/>
              <a:gd name="connsiteY6" fmla="*/ 2255318 h 2588003"/>
              <a:gd name="connsiteX7" fmla="*/ 2416705 w 2635751"/>
              <a:gd name="connsiteY7" fmla="*/ 1401950 h 2588003"/>
              <a:gd name="connsiteX8" fmla="*/ 1374933 w 2635751"/>
              <a:gd name="connsiteY8" fmla="*/ 434282 h 2588003"/>
              <a:gd name="connsiteX9" fmla="*/ 447461 w 2635751"/>
              <a:gd name="connsiteY9" fmla="*/ 1401950 h 2588003"/>
              <a:gd name="connsiteX0" fmla="*/ 508 w 2800756"/>
              <a:gd name="connsiteY0" fmla="*/ 1389322 h 2588174"/>
              <a:gd name="connsiteX1" fmla="*/ 1527348 w 2800756"/>
              <a:gd name="connsiteY1" fmla="*/ 86 h 2588174"/>
              <a:gd name="connsiteX2" fmla="*/ 2800188 w 2800756"/>
              <a:gd name="connsiteY2" fmla="*/ 1452822 h 2588174"/>
              <a:gd name="connsiteX3" fmla="*/ 1374948 w 2800756"/>
              <a:gd name="connsiteY3" fmla="*/ 2588058 h 2588174"/>
              <a:gd name="connsiteX4" fmla="*/ 508 w 2800756"/>
              <a:gd name="connsiteY4" fmla="*/ 1389322 h 2588174"/>
              <a:gd name="connsiteX5" fmla="*/ 447476 w 2800756"/>
              <a:gd name="connsiteY5" fmla="*/ 1402022 h 2588174"/>
              <a:gd name="connsiteX6" fmla="*/ 1374948 w 2800756"/>
              <a:gd name="connsiteY6" fmla="*/ 2255390 h 2588174"/>
              <a:gd name="connsiteX7" fmla="*/ 2416720 w 2800756"/>
              <a:gd name="connsiteY7" fmla="*/ 1402022 h 2588174"/>
              <a:gd name="connsiteX8" fmla="*/ 1374948 w 2800756"/>
              <a:gd name="connsiteY8" fmla="*/ 434354 h 2588174"/>
              <a:gd name="connsiteX9" fmla="*/ 447476 w 2800756"/>
              <a:gd name="connsiteY9" fmla="*/ 1402022 h 2588174"/>
              <a:gd name="connsiteX0" fmla="*/ 1526 w 2802732"/>
              <a:gd name="connsiteY0" fmla="*/ 1389324 h 2727860"/>
              <a:gd name="connsiteX1" fmla="*/ 1528366 w 2802732"/>
              <a:gd name="connsiteY1" fmla="*/ 88 h 2727860"/>
              <a:gd name="connsiteX2" fmla="*/ 2801206 w 2802732"/>
              <a:gd name="connsiteY2" fmla="*/ 1452824 h 2727860"/>
              <a:gd name="connsiteX3" fmla="*/ 1274366 w 2802732"/>
              <a:gd name="connsiteY3" fmla="*/ 2727760 h 2727860"/>
              <a:gd name="connsiteX4" fmla="*/ 1526 w 2802732"/>
              <a:gd name="connsiteY4" fmla="*/ 1389324 h 2727860"/>
              <a:gd name="connsiteX5" fmla="*/ 448494 w 2802732"/>
              <a:gd name="connsiteY5" fmla="*/ 1402024 h 2727860"/>
              <a:gd name="connsiteX6" fmla="*/ 1375966 w 2802732"/>
              <a:gd name="connsiteY6" fmla="*/ 2255392 h 2727860"/>
              <a:gd name="connsiteX7" fmla="*/ 2417738 w 2802732"/>
              <a:gd name="connsiteY7" fmla="*/ 1402024 h 2727860"/>
              <a:gd name="connsiteX8" fmla="*/ 1375966 w 2802732"/>
              <a:gd name="connsiteY8" fmla="*/ 434356 h 2727860"/>
              <a:gd name="connsiteX9" fmla="*/ 448494 w 2802732"/>
              <a:gd name="connsiteY9" fmla="*/ 1402024 h 2727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2732" h="2727860">
                <a:moveTo>
                  <a:pt x="1526" y="1389324"/>
                </a:moveTo>
                <a:cubicBezTo>
                  <a:pt x="43859" y="934712"/>
                  <a:pt x="1061753" y="-10495"/>
                  <a:pt x="1528366" y="88"/>
                </a:cubicBezTo>
                <a:cubicBezTo>
                  <a:pt x="1994979" y="10671"/>
                  <a:pt x="2843539" y="998212"/>
                  <a:pt x="2801206" y="1452824"/>
                </a:cubicBezTo>
                <a:cubicBezTo>
                  <a:pt x="2758873" y="1907436"/>
                  <a:pt x="1740979" y="2738343"/>
                  <a:pt x="1274366" y="2727760"/>
                </a:cubicBezTo>
                <a:cubicBezTo>
                  <a:pt x="807753" y="2717177"/>
                  <a:pt x="-40807" y="1843936"/>
                  <a:pt x="1526" y="1389324"/>
                </a:cubicBezTo>
                <a:close/>
                <a:moveTo>
                  <a:pt x="448494" y="1402024"/>
                </a:moveTo>
                <a:cubicBezTo>
                  <a:pt x="448494" y="1705530"/>
                  <a:pt x="1047759" y="2255392"/>
                  <a:pt x="1375966" y="2255392"/>
                </a:cubicBezTo>
                <a:cubicBezTo>
                  <a:pt x="1704173" y="2255392"/>
                  <a:pt x="2417738" y="1740060"/>
                  <a:pt x="2417738" y="1402024"/>
                </a:cubicBezTo>
                <a:cubicBezTo>
                  <a:pt x="2417738" y="1063988"/>
                  <a:pt x="1704173" y="434356"/>
                  <a:pt x="1375966" y="434356"/>
                </a:cubicBezTo>
                <a:cubicBezTo>
                  <a:pt x="1047759" y="434356"/>
                  <a:pt x="448494" y="1098518"/>
                  <a:pt x="448494" y="1402024"/>
                </a:cubicBezTo>
                <a:close/>
              </a:path>
            </a:pathLst>
          </a:custGeom>
          <a:solidFill>
            <a:srgbClr val="FFFF00"/>
          </a:solidFill>
          <a:ln w="9525">
            <a:solidFill>
              <a:srgbClr val="0000FF"/>
            </a:solidFill>
            <a:miter lim="800000"/>
            <a:headEnd/>
            <a:tailEnd/>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7" name="图片 6"/>
          <p:cNvPicPr>
            <a:picLocks noChangeAspect="1"/>
          </p:cNvPicPr>
          <p:nvPr/>
        </p:nvPicPr>
        <p:blipFill>
          <a:blip r:embed="rId3"/>
          <a:stretch>
            <a:fillRect/>
          </a:stretch>
        </p:blipFill>
        <p:spPr>
          <a:xfrm rot="19911880">
            <a:off x="4243343" y="5130316"/>
            <a:ext cx="811161" cy="189622"/>
          </a:xfrm>
          <a:prstGeom prst="rect">
            <a:avLst/>
          </a:prstGeom>
        </p:spPr>
      </p:pic>
      <p:pic>
        <p:nvPicPr>
          <p:cNvPr id="8" name="图片 7"/>
          <p:cNvPicPr>
            <a:picLocks noChangeAspect="1"/>
          </p:cNvPicPr>
          <p:nvPr/>
        </p:nvPicPr>
        <p:blipFill>
          <a:blip r:embed="rId3"/>
          <a:stretch>
            <a:fillRect/>
          </a:stretch>
        </p:blipFill>
        <p:spPr>
          <a:xfrm rot="1926730">
            <a:off x="4593076" y="4158460"/>
            <a:ext cx="782705" cy="182970"/>
          </a:xfrm>
          <a:prstGeom prst="rect">
            <a:avLst/>
          </a:prstGeom>
        </p:spPr>
      </p:pic>
      <p:pic>
        <p:nvPicPr>
          <p:cNvPr id="9" name="图片 8"/>
          <p:cNvPicPr>
            <a:picLocks noChangeAspect="1"/>
          </p:cNvPicPr>
          <p:nvPr/>
        </p:nvPicPr>
        <p:blipFill>
          <a:blip r:embed="rId3"/>
          <a:stretch>
            <a:fillRect/>
          </a:stretch>
        </p:blipFill>
        <p:spPr>
          <a:xfrm rot="17942297">
            <a:off x="5384633" y="5784727"/>
            <a:ext cx="755276" cy="176558"/>
          </a:xfrm>
          <a:prstGeom prst="rect">
            <a:avLst/>
          </a:prstGeom>
        </p:spPr>
      </p:pic>
      <p:pic>
        <p:nvPicPr>
          <p:cNvPr id="10" name="图片 9"/>
          <p:cNvPicPr>
            <a:picLocks noChangeAspect="1"/>
          </p:cNvPicPr>
          <p:nvPr/>
        </p:nvPicPr>
        <p:blipFill>
          <a:blip r:embed="rId3"/>
          <a:stretch>
            <a:fillRect/>
          </a:stretch>
        </p:blipFill>
        <p:spPr>
          <a:xfrm rot="12386344">
            <a:off x="6381389" y="5163382"/>
            <a:ext cx="658645" cy="153969"/>
          </a:xfrm>
          <a:prstGeom prst="rect">
            <a:avLst/>
          </a:prstGeom>
        </p:spPr>
      </p:pic>
      <p:pic>
        <p:nvPicPr>
          <p:cNvPr id="11" name="图片 10"/>
          <p:cNvPicPr>
            <a:picLocks noChangeAspect="1"/>
          </p:cNvPicPr>
          <p:nvPr/>
        </p:nvPicPr>
        <p:blipFill>
          <a:blip r:embed="rId3"/>
          <a:stretch>
            <a:fillRect/>
          </a:stretch>
        </p:blipFill>
        <p:spPr>
          <a:xfrm rot="7837166">
            <a:off x="5957738" y="4169749"/>
            <a:ext cx="758110" cy="177221"/>
          </a:xfrm>
          <a:prstGeom prst="rect">
            <a:avLst/>
          </a:prstGeom>
        </p:spPr>
      </p:pic>
      <p:sp>
        <p:nvSpPr>
          <p:cNvPr id="12" name="AutoShape 14"/>
          <p:cNvSpPr>
            <a:spLocks noChangeArrowheads="1"/>
          </p:cNvSpPr>
          <p:nvPr/>
        </p:nvSpPr>
        <p:spPr bwMode="auto">
          <a:xfrm>
            <a:off x="7752184" y="3968407"/>
            <a:ext cx="2664296" cy="855160"/>
          </a:xfrm>
          <a:prstGeom prst="wedgeRectCallout">
            <a:avLst>
              <a:gd name="adj1" fmla="val -91595"/>
              <a:gd name="adj2" fmla="val -5807"/>
            </a:avLst>
          </a:prstGeom>
          <a:solidFill>
            <a:srgbClr val="00FF00"/>
          </a:solidFill>
          <a:ln w="9525">
            <a:solidFill>
              <a:schemeClr val="accent1"/>
            </a:solidFill>
            <a:miter lim="800000"/>
            <a:headEnd/>
            <a:tailEnd type="none" w="sm" len="lg"/>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a:r>
              <a:rPr lang="zh-CN" altLang="en-US" sz="2400" b="1" i="0" dirty="0">
                <a:latin typeface="楷体...夀."/>
              </a:rPr>
              <a:t>腔壁上的原子</a:t>
            </a:r>
          </a:p>
          <a:p>
            <a:pPr algn="ctr"/>
            <a:r>
              <a:rPr lang="en-US" altLang="zh-CN" sz="2400" b="1" i="0" dirty="0"/>
              <a:t>(</a:t>
            </a:r>
            <a:r>
              <a:rPr lang="zh-CN" altLang="en-US" sz="2400" b="1" i="0" dirty="0"/>
              <a:t>谐振子</a:t>
            </a:r>
            <a:r>
              <a:rPr lang="en-US" altLang="zh-CN" sz="2400" b="1" i="0" dirty="0"/>
              <a:t>)</a:t>
            </a:r>
            <a:endParaRPr lang="zh-CN" altLang="en-US" b="1" dirty="0"/>
          </a:p>
          <a:p>
            <a:pPr eaLnBrk="1" hangingPunct="1">
              <a:spcBef>
                <a:spcPct val="50000"/>
              </a:spcBef>
            </a:pPr>
            <a:endParaRPr kumimoji="0" lang="zh-CN" altLang="en-US" b="1" i="0" dirty="0">
              <a:solidFill>
                <a:srgbClr val="9900FF"/>
              </a:solidFill>
            </a:endParaRPr>
          </a:p>
        </p:txBody>
      </p:sp>
      <p:pic>
        <p:nvPicPr>
          <p:cNvPr id="13" name="Picture 2" descr="E:\Pictures\Standing_wave.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102465" y="4669249"/>
            <a:ext cx="1134139" cy="765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AutoShape 14"/>
          <p:cNvSpPr>
            <a:spLocks noChangeArrowheads="1"/>
          </p:cNvSpPr>
          <p:nvPr/>
        </p:nvSpPr>
        <p:spPr bwMode="auto">
          <a:xfrm>
            <a:off x="6723741" y="5903436"/>
            <a:ext cx="1656184" cy="492592"/>
          </a:xfrm>
          <a:prstGeom prst="wedgeRectCallout">
            <a:avLst>
              <a:gd name="adj1" fmla="val -93129"/>
              <a:gd name="adj2" fmla="val -201751"/>
            </a:avLst>
          </a:prstGeom>
          <a:solidFill>
            <a:srgbClr val="66FF99"/>
          </a:solidFill>
          <a:ln w="9525">
            <a:solidFill>
              <a:schemeClr val="accent1"/>
            </a:solidFill>
            <a:miter lim="800000"/>
            <a:headEnd/>
            <a:tailEnd type="none" w="sm" len="lg"/>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sz="2800" b="1" i="0">
                <a:solidFill>
                  <a:srgbClr val="0000FF"/>
                </a:solidFill>
                <a:effectLst>
                  <a:outerShdw blurRad="38100" dist="38100" dir="2700000" algn="tl">
                    <a:srgbClr val="FFFFFF"/>
                  </a:outerShdw>
                </a:effectLst>
                <a:latin typeface="宋体" pitchFamily="2" charset="-122"/>
              </a:rPr>
              <a:t>电磁驻波</a:t>
            </a:r>
            <a:endParaRPr lang="zh-CN" altLang="en-US" dirty="0"/>
          </a:p>
        </p:txBody>
      </p:sp>
      <p:sp>
        <p:nvSpPr>
          <p:cNvPr id="15" name="矩形 14"/>
          <p:cNvSpPr/>
          <p:nvPr/>
        </p:nvSpPr>
        <p:spPr>
          <a:xfrm>
            <a:off x="5102465" y="4554878"/>
            <a:ext cx="1112805" cy="461665"/>
          </a:xfrm>
          <a:prstGeom prst="rect">
            <a:avLst/>
          </a:prstGeom>
        </p:spPr>
        <p:txBody>
          <a:bodyPr wrap="none">
            <a:spAutoFit/>
          </a:bodyPr>
          <a:lstStyle/>
          <a:p>
            <a:r>
              <a:rPr kumimoji="0" lang="zh-CN" altLang="en-US" sz="2400" b="1" i="0" dirty="0">
                <a:solidFill>
                  <a:srgbClr val="0000FF"/>
                </a:solidFill>
                <a:latin typeface="Arial" panose="020B0604020202020204" pitchFamily="34" charset="0"/>
              </a:rPr>
              <a:t>热平衡</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ppt_x"/>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fill="hold"/>
                                        <p:tgtEl>
                                          <p:spTgt spid="12"/>
                                        </p:tgtEl>
                                        <p:attrNameLst>
                                          <p:attrName>ppt_x</p:attrName>
                                        </p:attrNameLst>
                                      </p:cBhvr>
                                      <p:tavLst>
                                        <p:tav tm="0">
                                          <p:val>
                                            <p:strVal val="#ppt_x"/>
                                          </p:val>
                                        </p:tav>
                                        <p:tav tm="100000">
                                          <p:val>
                                            <p:strVal val="#ppt_x"/>
                                          </p:val>
                                        </p:tav>
                                      </p:tavLst>
                                    </p:anim>
                                    <p:anim calcmode="lin" valueType="num">
                                      <p:cBhvr additive="base">
                                        <p:cTn id="5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fill="hold"/>
                                        <p:tgtEl>
                                          <p:spTgt spid="13"/>
                                        </p:tgtEl>
                                        <p:attrNameLst>
                                          <p:attrName>ppt_x</p:attrName>
                                        </p:attrNameLst>
                                      </p:cBhvr>
                                      <p:tavLst>
                                        <p:tav tm="0">
                                          <p:val>
                                            <p:strVal val="#ppt_x"/>
                                          </p:val>
                                        </p:tav>
                                        <p:tav tm="100000">
                                          <p:val>
                                            <p:strVal val="#ppt_x"/>
                                          </p:val>
                                        </p:tav>
                                      </p:tavLst>
                                    </p:anim>
                                    <p:anim calcmode="lin" valueType="num">
                                      <p:cBhvr additive="base">
                                        <p:cTn id="5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500" fill="hold"/>
                                        <p:tgtEl>
                                          <p:spTgt spid="14"/>
                                        </p:tgtEl>
                                        <p:attrNameLst>
                                          <p:attrName>ppt_x</p:attrName>
                                        </p:attrNameLst>
                                      </p:cBhvr>
                                      <p:tavLst>
                                        <p:tav tm="0">
                                          <p:val>
                                            <p:strVal val="#ppt_x"/>
                                          </p:val>
                                        </p:tav>
                                        <p:tav tm="100000">
                                          <p:val>
                                            <p:strVal val="#ppt_x"/>
                                          </p:val>
                                        </p:tav>
                                      </p:tavLst>
                                    </p:anim>
                                    <p:anim calcmode="lin" valueType="num">
                                      <p:cBhvr additive="base">
                                        <p:cTn id="6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additive="base">
                                        <p:cTn id="70" dur="500" fill="hold"/>
                                        <p:tgtEl>
                                          <p:spTgt spid="15"/>
                                        </p:tgtEl>
                                        <p:attrNameLst>
                                          <p:attrName>ppt_x</p:attrName>
                                        </p:attrNameLst>
                                      </p:cBhvr>
                                      <p:tavLst>
                                        <p:tav tm="0">
                                          <p:val>
                                            <p:strVal val="#ppt_x"/>
                                          </p:val>
                                        </p:tav>
                                        <p:tav tm="100000">
                                          <p:val>
                                            <p:strVal val="#ppt_x"/>
                                          </p:val>
                                        </p:tav>
                                      </p:tavLst>
                                    </p:anim>
                                    <p:anim calcmode="lin" valueType="num">
                                      <p:cBhvr additive="base">
                                        <p:cTn id="7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12" grpId="0" animBg="1"/>
      <p:bldP spid="14" grpId="0" animBg="1"/>
      <p:bldP spid="1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4"/>
          <p:cNvSpPr>
            <a:spLocks noChangeArrowheads="1"/>
          </p:cNvSpPr>
          <p:nvPr/>
        </p:nvSpPr>
        <p:spPr bwMode="auto">
          <a:xfrm>
            <a:off x="5591944" y="3645024"/>
            <a:ext cx="3343714" cy="2858652"/>
          </a:xfrm>
          <a:custGeom>
            <a:avLst/>
            <a:gdLst>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612068 w 2520280"/>
              <a:gd name="connsiteY5" fmla="*/ 1224136 h 2448272"/>
              <a:gd name="connsiteX6" fmla="*/ 1260140 w 2520280"/>
              <a:gd name="connsiteY6" fmla="*/ 1836204 h 2448272"/>
              <a:gd name="connsiteX7" fmla="*/ 1908212 w 2520280"/>
              <a:gd name="connsiteY7" fmla="*/ 1224136 h 2448272"/>
              <a:gd name="connsiteX8" fmla="*/ 1260140 w 2520280"/>
              <a:gd name="connsiteY8" fmla="*/ 612068 h 2448272"/>
              <a:gd name="connsiteX9" fmla="*/ 612068 w 2520280"/>
              <a:gd name="connsiteY9" fmla="*/ 1224136 h 2448272"/>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332668 w 2520280"/>
              <a:gd name="connsiteY5" fmla="*/ 1262236 h 2448272"/>
              <a:gd name="connsiteX6" fmla="*/ 1260140 w 2520280"/>
              <a:gd name="connsiteY6" fmla="*/ 1836204 h 2448272"/>
              <a:gd name="connsiteX7" fmla="*/ 1908212 w 2520280"/>
              <a:gd name="connsiteY7" fmla="*/ 1224136 h 2448272"/>
              <a:gd name="connsiteX8" fmla="*/ 1260140 w 2520280"/>
              <a:gd name="connsiteY8" fmla="*/ 612068 h 2448272"/>
              <a:gd name="connsiteX9" fmla="*/ 332668 w 2520280"/>
              <a:gd name="connsiteY9" fmla="*/ 1262236 h 2448272"/>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332668 w 2520280"/>
              <a:gd name="connsiteY5" fmla="*/ 1262236 h 2448272"/>
              <a:gd name="connsiteX6" fmla="*/ 1260140 w 2520280"/>
              <a:gd name="connsiteY6" fmla="*/ 1836204 h 2448272"/>
              <a:gd name="connsiteX7" fmla="*/ 2301912 w 2520280"/>
              <a:gd name="connsiteY7" fmla="*/ 1262236 h 2448272"/>
              <a:gd name="connsiteX8" fmla="*/ 1260140 w 2520280"/>
              <a:gd name="connsiteY8" fmla="*/ 612068 h 2448272"/>
              <a:gd name="connsiteX9" fmla="*/ 332668 w 2520280"/>
              <a:gd name="connsiteY9" fmla="*/ 1262236 h 2448272"/>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332668 w 2520280"/>
              <a:gd name="connsiteY5" fmla="*/ 1262236 h 2448272"/>
              <a:gd name="connsiteX6" fmla="*/ 1260140 w 2520280"/>
              <a:gd name="connsiteY6" fmla="*/ 2115604 h 2448272"/>
              <a:gd name="connsiteX7" fmla="*/ 2301912 w 2520280"/>
              <a:gd name="connsiteY7" fmla="*/ 1262236 h 2448272"/>
              <a:gd name="connsiteX8" fmla="*/ 1260140 w 2520280"/>
              <a:gd name="connsiteY8" fmla="*/ 612068 h 2448272"/>
              <a:gd name="connsiteX9" fmla="*/ 332668 w 2520280"/>
              <a:gd name="connsiteY9" fmla="*/ 1262236 h 2448272"/>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332668 w 2520280"/>
              <a:gd name="connsiteY5" fmla="*/ 1262236 h 2448272"/>
              <a:gd name="connsiteX6" fmla="*/ 1260140 w 2520280"/>
              <a:gd name="connsiteY6" fmla="*/ 2115604 h 2448272"/>
              <a:gd name="connsiteX7" fmla="*/ 2301912 w 2520280"/>
              <a:gd name="connsiteY7" fmla="*/ 1262236 h 2448272"/>
              <a:gd name="connsiteX8" fmla="*/ 1260140 w 2520280"/>
              <a:gd name="connsiteY8" fmla="*/ 294568 h 2448272"/>
              <a:gd name="connsiteX9" fmla="*/ 332668 w 2520280"/>
              <a:gd name="connsiteY9" fmla="*/ 1262236 h 2448272"/>
              <a:gd name="connsiteX0" fmla="*/ 0 w 2634580"/>
              <a:gd name="connsiteY0" fmla="*/ 1249560 h 2448321"/>
              <a:gd name="connsiteX1" fmla="*/ 1374440 w 2634580"/>
              <a:gd name="connsiteY1" fmla="*/ 24 h 2448321"/>
              <a:gd name="connsiteX2" fmla="*/ 2634580 w 2634580"/>
              <a:gd name="connsiteY2" fmla="*/ 1224160 h 2448321"/>
              <a:gd name="connsiteX3" fmla="*/ 1374440 w 2634580"/>
              <a:gd name="connsiteY3" fmla="*/ 2448296 h 2448321"/>
              <a:gd name="connsiteX4" fmla="*/ 0 w 2634580"/>
              <a:gd name="connsiteY4" fmla="*/ 1249560 h 2448321"/>
              <a:gd name="connsiteX5" fmla="*/ 446968 w 2634580"/>
              <a:gd name="connsiteY5" fmla="*/ 1262260 h 2448321"/>
              <a:gd name="connsiteX6" fmla="*/ 1374440 w 2634580"/>
              <a:gd name="connsiteY6" fmla="*/ 2115628 h 2448321"/>
              <a:gd name="connsiteX7" fmla="*/ 2416212 w 2634580"/>
              <a:gd name="connsiteY7" fmla="*/ 1262260 h 2448321"/>
              <a:gd name="connsiteX8" fmla="*/ 1374440 w 2634580"/>
              <a:gd name="connsiteY8" fmla="*/ 294592 h 2448321"/>
              <a:gd name="connsiteX9" fmla="*/ 446968 w 2634580"/>
              <a:gd name="connsiteY9" fmla="*/ 1262260 h 2448321"/>
              <a:gd name="connsiteX0" fmla="*/ 493 w 2635751"/>
              <a:gd name="connsiteY0" fmla="*/ 1389250 h 2588003"/>
              <a:gd name="connsiteX1" fmla="*/ 1527333 w 2635751"/>
              <a:gd name="connsiteY1" fmla="*/ 14 h 2588003"/>
              <a:gd name="connsiteX2" fmla="*/ 2635073 w 2635751"/>
              <a:gd name="connsiteY2" fmla="*/ 1363850 h 2588003"/>
              <a:gd name="connsiteX3" fmla="*/ 1374933 w 2635751"/>
              <a:gd name="connsiteY3" fmla="*/ 2587986 h 2588003"/>
              <a:gd name="connsiteX4" fmla="*/ 493 w 2635751"/>
              <a:gd name="connsiteY4" fmla="*/ 1389250 h 2588003"/>
              <a:gd name="connsiteX5" fmla="*/ 447461 w 2635751"/>
              <a:gd name="connsiteY5" fmla="*/ 1401950 h 2588003"/>
              <a:gd name="connsiteX6" fmla="*/ 1374933 w 2635751"/>
              <a:gd name="connsiteY6" fmla="*/ 2255318 h 2588003"/>
              <a:gd name="connsiteX7" fmla="*/ 2416705 w 2635751"/>
              <a:gd name="connsiteY7" fmla="*/ 1401950 h 2588003"/>
              <a:gd name="connsiteX8" fmla="*/ 1374933 w 2635751"/>
              <a:gd name="connsiteY8" fmla="*/ 434282 h 2588003"/>
              <a:gd name="connsiteX9" fmla="*/ 447461 w 2635751"/>
              <a:gd name="connsiteY9" fmla="*/ 1401950 h 2588003"/>
              <a:gd name="connsiteX0" fmla="*/ 508 w 2800756"/>
              <a:gd name="connsiteY0" fmla="*/ 1389322 h 2588174"/>
              <a:gd name="connsiteX1" fmla="*/ 1527348 w 2800756"/>
              <a:gd name="connsiteY1" fmla="*/ 86 h 2588174"/>
              <a:gd name="connsiteX2" fmla="*/ 2800188 w 2800756"/>
              <a:gd name="connsiteY2" fmla="*/ 1452822 h 2588174"/>
              <a:gd name="connsiteX3" fmla="*/ 1374948 w 2800756"/>
              <a:gd name="connsiteY3" fmla="*/ 2588058 h 2588174"/>
              <a:gd name="connsiteX4" fmla="*/ 508 w 2800756"/>
              <a:gd name="connsiteY4" fmla="*/ 1389322 h 2588174"/>
              <a:gd name="connsiteX5" fmla="*/ 447476 w 2800756"/>
              <a:gd name="connsiteY5" fmla="*/ 1402022 h 2588174"/>
              <a:gd name="connsiteX6" fmla="*/ 1374948 w 2800756"/>
              <a:gd name="connsiteY6" fmla="*/ 2255390 h 2588174"/>
              <a:gd name="connsiteX7" fmla="*/ 2416720 w 2800756"/>
              <a:gd name="connsiteY7" fmla="*/ 1402022 h 2588174"/>
              <a:gd name="connsiteX8" fmla="*/ 1374948 w 2800756"/>
              <a:gd name="connsiteY8" fmla="*/ 434354 h 2588174"/>
              <a:gd name="connsiteX9" fmla="*/ 447476 w 2800756"/>
              <a:gd name="connsiteY9" fmla="*/ 1402022 h 2588174"/>
              <a:gd name="connsiteX0" fmla="*/ 1526 w 2802732"/>
              <a:gd name="connsiteY0" fmla="*/ 1389324 h 2727860"/>
              <a:gd name="connsiteX1" fmla="*/ 1528366 w 2802732"/>
              <a:gd name="connsiteY1" fmla="*/ 88 h 2727860"/>
              <a:gd name="connsiteX2" fmla="*/ 2801206 w 2802732"/>
              <a:gd name="connsiteY2" fmla="*/ 1452824 h 2727860"/>
              <a:gd name="connsiteX3" fmla="*/ 1274366 w 2802732"/>
              <a:gd name="connsiteY3" fmla="*/ 2727760 h 2727860"/>
              <a:gd name="connsiteX4" fmla="*/ 1526 w 2802732"/>
              <a:gd name="connsiteY4" fmla="*/ 1389324 h 2727860"/>
              <a:gd name="connsiteX5" fmla="*/ 448494 w 2802732"/>
              <a:gd name="connsiteY5" fmla="*/ 1402024 h 2727860"/>
              <a:gd name="connsiteX6" fmla="*/ 1375966 w 2802732"/>
              <a:gd name="connsiteY6" fmla="*/ 2255392 h 2727860"/>
              <a:gd name="connsiteX7" fmla="*/ 2417738 w 2802732"/>
              <a:gd name="connsiteY7" fmla="*/ 1402024 h 2727860"/>
              <a:gd name="connsiteX8" fmla="*/ 1375966 w 2802732"/>
              <a:gd name="connsiteY8" fmla="*/ 434356 h 2727860"/>
              <a:gd name="connsiteX9" fmla="*/ 448494 w 2802732"/>
              <a:gd name="connsiteY9" fmla="*/ 1402024 h 2727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2732" h="2727860">
                <a:moveTo>
                  <a:pt x="1526" y="1389324"/>
                </a:moveTo>
                <a:cubicBezTo>
                  <a:pt x="43859" y="934712"/>
                  <a:pt x="1061753" y="-10495"/>
                  <a:pt x="1528366" y="88"/>
                </a:cubicBezTo>
                <a:cubicBezTo>
                  <a:pt x="1994979" y="10671"/>
                  <a:pt x="2843539" y="998212"/>
                  <a:pt x="2801206" y="1452824"/>
                </a:cubicBezTo>
                <a:cubicBezTo>
                  <a:pt x="2758873" y="1907436"/>
                  <a:pt x="1740979" y="2738343"/>
                  <a:pt x="1274366" y="2727760"/>
                </a:cubicBezTo>
                <a:cubicBezTo>
                  <a:pt x="807753" y="2717177"/>
                  <a:pt x="-40807" y="1843936"/>
                  <a:pt x="1526" y="1389324"/>
                </a:cubicBezTo>
                <a:close/>
                <a:moveTo>
                  <a:pt x="448494" y="1402024"/>
                </a:moveTo>
                <a:cubicBezTo>
                  <a:pt x="448494" y="1705530"/>
                  <a:pt x="1047759" y="2255392"/>
                  <a:pt x="1375966" y="2255392"/>
                </a:cubicBezTo>
                <a:cubicBezTo>
                  <a:pt x="1704173" y="2255392"/>
                  <a:pt x="2417738" y="1740060"/>
                  <a:pt x="2417738" y="1402024"/>
                </a:cubicBezTo>
                <a:cubicBezTo>
                  <a:pt x="2417738" y="1063988"/>
                  <a:pt x="1704173" y="434356"/>
                  <a:pt x="1375966" y="434356"/>
                </a:cubicBezTo>
                <a:cubicBezTo>
                  <a:pt x="1047759" y="434356"/>
                  <a:pt x="448494" y="1098518"/>
                  <a:pt x="448494" y="1402024"/>
                </a:cubicBezTo>
                <a:close/>
              </a:path>
            </a:pathLst>
          </a:custGeom>
          <a:solidFill>
            <a:srgbClr val="FFFF00"/>
          </a:solidFill>
          <a:ln w="9525">
            <a:solidFill>
              <a:srgbClr val="0000FF"/>
            </a:solidFill>
            <a:miter lim="800000"/>
            <a:headEnd/>
            <a:tailEnd/>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3" name="图片 2"/>
          <p:cNvPicPr>
            <a:picLocks noChangeAspect="1"/>
          </p:cNvPicPr>
          <p:nvPr/>
        </p:nvPicPr>
        <p:blipFill>
          <a:blip r:embed="rId2"/>
          <a:stretch>
            <a:fillRect/>
          </a:stretch>
        </p:blipFill>
        <p:spPr>
          <a:xfrm rot="19911880">
            <a:off x="5827519" y="5303264"/>
            <a:ext cx="811161" cy="189622"/>
          </a:xfrm>
          <a:prstGeom prst="rect">
            <a:avLst/>
          </a:prstGeom>
        </p:spPr>
      </p:pic>
      <p:pic>
        <p:nvPicPr>
          <p:cNvPr id="4" name="图片 3"/>
          <p:cNvPicPr>
            <a:picLocks noChangeAspect="1"/>
          </p:cNvPicPr>
          <p:nvPr/>
        </p:nvPicPr>
        <p:blipFill>
          <a:blip r:embed="rId2"/>
          <a:stretch>
            <a:fillRect/>
          </a:stretch>
        </p:blipFill>
        <p:spPr>
          <a:xfrm rot="1926730">
            <a:off x="6177252" y="4331408"/>
            <a:ext cx="782705" cy="182970"/>
          </a:xfrm>
          <a:prstGeom prst="rect">
            <a:avLst/>
          </a:prstGeom>
        </p:spPr>
      </p:pic>
      <p:pic>
        <p:nvPicPr>
          <p:cNvPr id="5" name="图片 4"/>
          <p:cNvPicPr>
            <a:picLocks noChangeAspect="1"/>
          </p:cNvPicPr>
          <p:nvPr/>
        </p:nvPicPr>
        <p:blipFill>
          <a:blip r:embed="rId2"/>
          <a:stretch>
            <a:fillRect/>
          </a:stretch>
        </p:blipFill>
        <p:spPr>
          <a:xfrm rot="17942297">
            <a:off x="6968809" y="5957675"/>
            <a:ext cx="755276" cy="176558"/>
          </a:xfrm>
          <a:prstGeom prst="rect">
            <a:avLst/>
          </a:prstGeom>
        </p:spPr>
      </p:pic>
      <p:pic>
        <p:nvPicPr>
          <p:cNvPr id="6" name="图片 5"/>
          <p:cNvPicPr>
            <a:picLocks noChangeAspect="1"/>
          </p:cNvPicPr>
          <p:nvPr/>
        </p:nvPicPr>
        <p:blipFill>
          <a:blip r:embed="rId2"/>
          <a:stretch>
            <a:fillRect/>
          </a:stretch>
        </p:blipFill>
        <p:spPr>
          <a:xfrm rot="12386344">
            <a:off x="7965565" y="5336330"/>
            <a:ext cx="658645" cy="153969"/>
          </a:xfrm>
          <a:prstGeom prst="rect">
            <a:avLst/>
          </a:prstGeom>
        </p:spPr>
      </p:pic>
      <p:pic>
        <p:nvPicPr>
          <p:cNvPr id="7" name="图片 6"/>
          <p:cNvPicPr>
            <a:picLocks noChangeAspect="1"/>
          </p:cNvPicPr>
          <p:nvPr/>
        </p:nvPicPr>
        <p:blipFill>
          <a:blip r:embed="rId2"/>
          <a:stretch>
            <a:fillRect/>
          </a:stretch>
        </p:blipFill>
        <p:spPr>
          <a:xfrm rot="7837166">
            <a:off x="7541914" y="4342697"/>
            <a:ext cx="758110" cy="177221"/>
          </a:xfrm>
          <a:prstGeom prst="rect">
            <a:avLst/>
          </a:prstGeom>
        </p:spPr>
      </p:pic>
      <p:sp>
        <p:nvSpPr>
          <p:cNvPr id="8" name="AutoShape 14"/>
          <p:cNvSpPr>
            <a:spLocks noChangeArrowheads="1"/>
          </p:cNvSpPr>
          <p:nvPr/>
        </p:nvSpPr>
        <p:spPr bwMode="auto">
          <a:xfrm>
            <a:off x="2442055" y="3853257"/>
            <a:ext cx="2664296" cy="855160"/>
          </a:xfrm>
          <a:prstGeom prst="wedgeRectCallout">
            <a:avLst>
              <a:gd name="adj1" fmla="val 96691"/>
              <a:gd name="adj2" fmla="val 20925"/>
            </a:avLst>
          </a:prstGeom>
          <a:solidFill>
            <a:srgbClr val="00FF00"/>
          </a:solidFill>
          <a:ln w="9525">
            <a:solidFill>
              <a:schemeClr val="accent1"/>
            </a:solidFill>
            <a:miter lim="800000"/>
            <a:headEnd/>
            <a:tailEnd type="none" w="sm" len="lg"/>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a:r>
              <a:rPr lang="zh-CN" altLang="en-US" sz="2400" b="1" i="0" dirty="0">
                <a:latin typeface="楷体...夀."/>
              </a:rPr>
              <a:t>腔壁上的原子</a:t>
            </a:r>
          </a:p>
          <a:p>
            <a:pPr algn="ctr"/>
            <a:r>
              <a:rPr lang="en-US" altLang="zh-CN" sz="2400" b="1" i="0" dirty="0"/>
              <a:t>(</a:t>
            </a:r>
            <a:r>
              <a:rPr lang="zh-CN" altLang="en-US" sz="2400" b="1" i="0" dirty="0"/>
              <a:t>谐振子</a:t>
            </a:r>
            <a:r>
              <a:rPr lang="en-US" altLang="zh-CN" sz="2400" b="1" i="0" dirty="0"/>
              <a:t>)</a:t>
            </a:r>
            <a:endParaRPr lang="zh-CN" altLang="en-US" b="1" dirty="0"/>
          </a:p>
          <a:p>
            <a:pPr eaLnBrk="1" hangingPunct="1">
              <a:spcBef>
                <a:spcPct val="50000"/>
              </a:spcBef>
            </a:pPr>
            <a:endParaRPr kumimoji="0" lang="zh-CN" altLang="en-US" b="1" i="0" dirty="0">
              <a:solidFill>
                <a:srgbClr val="9900FF"/>
              </a:solidFill>
            </a:endParaRPr>
          </a:p>
        </p:txBody>
      </p:sp>
      <p:pic>
        <p:nvPicPr>
          <p:cNvPr id="9" name="Picture 2" descr="E:\Pictures\Standing_wave.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686641" y="4842197"/>
            <a:ext cx="1134139" cy="765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14"/>
          <p:cNvSpPr>
            <a:spLocks noChangeArrowheads="1"/>
          </p:cNvSpPr>
          <p:nvPr/>
        </p:nvSpPr>
        <p:spPr bwMode="auto">
          <a:xfrm>
            <a:off x="8307917" y="6076384"/>
            <a:ext cx="1656184" cy="492592"/>
          </a:xfrm>
          <a:prstGeom prst="wedgeRectCallout">
            <a:avLst>
              <a:gd name="adj1" fmla="val -93129"/>
              <a:gd name="adj2" fmla="val -201751"/>
            </a:avLst>
          </a:prstGeom>
          <a:solidFill>
            <a:srgbClr val="66FF99"/>
          </a:solidFill>
          <a:ln w="9525">
            <a:solidFill>
              <a:schemeClr val="accent1"/>
            </a:solidFill>
            <a:miter lim="800000"/>
            <a:headEnd/>
            <a:tailEnd type="none" w="sm" len="lg"/>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sz="2800" b="1" i="0">
                <a:solidFill>
                  <a:srgbClr val="0000FF"/>
                </a:solidFill>
                <a:effectLst>
                  <a:outerShdw blurRad="38100" dist="38100" dir="2700000" algn="tl">
                    <a:srgbClr val="FFFFFF"/>
                  </a:outerShdw>
                </a:effectLst>
                <a:latin typeface="宋体" pitchFamily="2" charset="-122"/>
              </a:rPr>
              <a:t>电磁驻波</a:t>
            </a:r>
            <a:endParaRPr lang="zh-CN" altLang="en-US" dirty="0"/>
          </a:p>
        </p:txBody>
      </p:sp>
      <p:sp>
        <p:nvSpPr>
          <p:cNvPr id="11" name="矩形 10"/>
          <p:cNvSpPr/>
          <p:nvPr/>
        </p:nvSpPr>
        <p:spPr>
          <a:xfrm>
            <a:off x="6686641" y="4727826"/>
            <a:ext cx="1112805" cy="461665"/>
          </a:xfrm>
          <a:prstGeom prst="rect">
            <a:avLst/>
          </a:prstGeom>
        </p:spPr>
        <p:txBody>
          <a:bodyPr wrap="none">
            <a:spAutoFit/>
          </a:bodyPr>
          <a:lstStyle/>
          <a:p>
            <a:r>
              <a:rPr kumimoji="0" lang="zh-CN" altLang="en-US" sz="2400" b="1" i="0" dirty="0">
                <a:solidFill>
                  <a:srgbClr val="0000FF"/>
                </a:solidFill>
                <a:latin typeface="Arial" panose="020B0604020202020204" pitchFamily="34" charset="0"/>
              </a:rPr>
              <a:t>热平衡</a:t>
            </a:r>
            <a:endParaRPr lang="zh-CN" altLang="en-US" dirty="0"/>
          </a:p>
        </p:txBody>
      </p:sp>
      <p:sp>
        <p:nvSpPr>
          <p:cNvPr id="12" name="AutoShape 14"/>
          <p:cNvSpPr>
            <a:spLocks noChangeArrowheads="1"/>
          </p:cNvSpPr>
          <p:nvPr/>
        </p:nvSpPr>
        <p:spPr bwMode="auto">
          <a:xfrm>
            <a:off x="2265022" y="5243922"/>
            <a:ext cx="3018365" cy="1325055"/>
          </a:xfrm>
          <a:prstGeom prst="wedgeRectCallout">
            <a:avLst>
              <a:gd name="adj1" fmla="val 71760"/>
              <a:gd name="adj2" fmla="val -25643"/>
            </a:avLst>
          </a:prstGeom>
          <a:solidFill>
            <a:srgbClr val="00FFFF"/>
          </a:solidFill>
          <a:ln w="9525">
            <a:solidFill>
              <a:schemeClr val="accent1"/>
            </a:solidFill>
            <a:miter lim="800000"/>
            <a:headEnd/>
            <a:tailEnd type="none" w="sm" len="lg"/>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sz="2400" b="1" i="0" dirty="0">
                <a:solidFill>
                  <a:srgbClr val="000000"/>
                </a:solidFill>
                <a:latin typeface="楷体...夀."/>
              </a:rPr>
              <a:t>若谐振子频率为</a:t>
            </a:r>
            <a:r>
              <a:rPr lang="en-US" altLang="zh-CN" sz="2400" b="1" dirty="0">
                <a:solidFill>
                  <a:srgbClr val="000000"/>
                </a:solidFill>
              </a:rPr>
              <a:t>v</a:t>
            </a:r>
            <a:r>
              <a:rPr lang="zh-CN" altLang="en-US" sz="2400" b="1" i="0" dirty="0">
                <a:solidFill>
                  <a:srgbClr val="000000"/>
                </a:solidFill>
                <a:latin typeface="楷体...夀."/>
              </a:rPr>
              <a:t>，则其能量为</a:t>
            </a:r>
            <a:r>
              <a:rPr lang="en-US" altLang="zh-CN" sz="2400" b="1" dirty="0" err="1">
                <a:solidFill>
                  <a:srgbClr val="000000"/>
                </a:solidFill>
              </a:rPr>
              <a:t>hv</a:t>
            </a:r>
            <a:r>
              <a:rPr lang="en-US" altLang="zh-CN" sz="2400" b="1" dirty="0">
                <a:solidFill>
                  <a:srgbClr val="000000"/>
                </a:solidFill>
              </a:rPr>
              <a:t> </a:t>
            </a:r>
            <a:r>
              <a:rPr lang="en-US" altLang="zh-CN" sz="2400" b="1" i="0" dirty="0">
                <a:solidFill>
                  <a:srgbClr val="000000"/>
                </a:solidFill>
              </a:rPr>
              <a:t>, 2</a:t>
            </a:r>
            <a:r>
              <a:rPr lang="en-US" altLang="zh-CN" sz="2400" b="1" dirty="0">
                <a:solidFill>
                  <a:srgbClr val="000000"/>
                </a:solidFill>
              </a:rPr>
              <a:t>hv</a:t>
            </a:r>
            <a:r>
              <a:rPr lang="en-US" altLang="zh-CN" sz="2400" b="1" i="0" dirty="0">
                <a:solidFill>
                  <a:srgbClr val="000000"/>
                </a:solidFill>
              </a:rPr>
              <a:t>, 3</a:t>
            </a:r>
            <a:r>
              <a:rPr lang="en-US" altLang="zh-CN" sz="2400" b="1" dirty="0">
                <a:solidFill>
                  <a:srgbClr val="000000"/>
                </a:solidFill>
              </a:rPr>
              <a:t>hv </a:t>
            </a:r>
            <a:r>
              <a:rPr lang="en-US" altLang="zh-CN" sz="2400" b="1" i="0" dirty="0">
                <a:solidFill>
                  <a:srgbClr val="000000"/>
                </a:solidFill>
              </a:rPr>
              <a:t>, …, </a:t>
            </a:r>
            <a:r>
              <a:rPr lang="en-US" altLang="zh-CN" sz="2400" b="1" dirty="0" err="1">
                <a:solidFill>
                  <a:srgbClr val="000000"/>
                </a:solidFill>
              </a:rPr>
              <a:t>nhv</a:t>
            </a:r>
            <a:r>
              <a:rPr lang="en-US" altLang="zh-CN" sz="2400" b="1" dirty="0">
                <a:solidFill>
                  <a:srgbClr val="000000"/>
                </a:solidFill>
              </a:rPr>
              <a:t> </a:t>
            </a:r>
            <a:r>
              <a:rPr lang="en-US" altLang="zh-CN" sz="2400" b="1" i="0" dirty="0">
                <a:solidFill>
                  <a:srgbClr val="000000"/>
                </a:solidFill>
              </a:rPr>
              <a:t>, … </a:t>
            </a:r>
            <a:endParaRPr lang="zh-CN" altLang="en-US" b="1" dirty="0"/>
          </a:p>
        </p:txBody>
      </p:sp>
      <p:sp>
        <p:nvSpPr>
          <p:cNvPr id="13" name="Rectangle 4"/>
          <p:cNvSpPr>
            <a:spLocks noChangeArrowheads="1"/>
          </p:cNvSpPr>
          <p:nvPr/>
        </p:nvSpPr>
        <p:spPr bwMode="auto">
          <a:xfrm>
            <a:off x="2565574" y="104999"/>
            <a:ext cx="3927781"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kumimoji="0" lang="zh-CN" altLang="en-US" sz="2800" b="1" i="0" dirty="0">
                <a:solidFill>
                  <a:srgbClr val="FF0000"/>
                </a:solidFill>
                <a:latin typeface="Arial" panose="020B0604020202020204" pitchFamily="34" charset="0"/>
              </a:rPr>
              <a:t>普朗克能量子假设：</a:t>
            </a:r>
            <a:endParaRPr lang="zh-CN" altLang="en-US" sz="2800" b="1" i="0" dirty="0">
              <a:solidFill>
                <a:srgbClr val="FF0000"/>
              </a:solidFill>
              <a:latin typeface="宋体" panose="02010600030101010101" pitchFamily="2" charset="-122"/>
            </a:endParaRPr>
          </a:p>
        </p:txBody>
      </p:sp>
      <p:sp>
        <p:nvSpPr>
          <p:cNvPr id="14" name="矩形 13"/>
          <p:cNvSpPr/>
          <p:nvPr/>
        </p:nvSpPr>
        <p:spPr>
          <a:xfrm>
            <a:off x="2278672" y="2680387"/>
            <a:ext cx="7450140" cy="954107"/>
          </a:xfrm>
          <a:prstGeom prst="rect">
            <a:avLst/>
          </a:prstGeom>
        </p:spPr>
        <p:txBody>
          <a:bodyPr wrap="square">
            <a:spAutoFit/>
          </a:bodyPr>
          <a:lstStyle/>
          <a:p>
            <a:r>
              <a:rPr lang="zh-CN" altLang="en-US" sz="2800" b="1" i="0" dirty="0">
                <a:solidFill>
                  <a:srgbClr val="0000FF"/>
                </a:solidFill>
                <a:latin typeface="楷体" panose="02010609060101010101" pitchFamily="49" charset="-122"/>
                <a:ea typeface="楷体" panose="02010609060101010101" pitchFamily="49" charset="-122"/>
              </a:rPr>
              <a:t>推论：</a:t>
            </a:r>
            <a:r>
              <a:rPr lang="zh-CN" altLang="en-US" sz="2800" b="1" i="0" dirty="0">
                <a:solidFill>
                  <a:srgbClr val="C00000"/>
                </a:solidFill>
                <a:latin typeface="楷体" panose="02010609060101010101" pitchFamily="49" charset="-122"/>
                <a:ea typeface="楷体" panose="02010609060101010101" pitchFamily="49" charset="-122"/>
              </a:rPr>
              <a:t>与腔内电磁场交换能量时，谐振子能量的变化是</a:t>
            </a:r>
            <a:r>
              <a:rPr lang="en-US" altLang="zh-CN" sz="2800" dirty="0">
                <a:solidFill>
                  <a:srgbClr val="FF0000"/>
                </a:solidFill>
              </a:rPr>
              <a:t>E</a:t>
            </a:r>
            <a:r>
              <a:rPr lang="en-US" altLang="zh-CN" sz="2800" i="0" baseline="-25000" dirty="0">
                <a:solidFill>
                  <a:srgbClr val="FF0000"/>
                </a:solidFill>
              </a:rPr>
              <a:t>0</a:t>
            </a:r>
            <a:r>
              <a:rPr lang="en-US" altLang="zh-CN" sz="2800" baseline="-25000" dirty="0">
                <a:solidFill>
                  <a:srgbClr val="FF0000"/>
                </a:solidFill>
              </a:rPr>
              <a:t> </a:t>
            </a:r>
            <a:r>
              <a:rPr lang="en-US" altLang="zh-CN" sz="2800" dirty="0">
                <a:solidFill>
                  <a:srgbClr val="FF0000"/>
                </a:solidFill>
              </a:rPr>
              <a:t>=</a:t>
            </a:r>
            <a:r>
              <a:rPr lang="en-US" altLang="zh-CN" sz="2800" dirty="0" err="1">
                <a:solidFill>
                  <a:srgbClr val="FF0000"/>
                </a:solidFill>
              </a:rPr>
              <a:t>h</a:t>
            </a:r>
            <a:r>
              <a:rPr lang="en-US" altLang="zh-CN" sz="2800" dirty="0" err="1">
                <a:solidFill>
                  <a:srgbClr val="FF0000"/>
                </a:solidFill>
                <a:cs typeface="Times New Roman" panose="02020603050405020304" pitchFamily="18" charset="0"/>
              </a:rPr>
              <a:t>ν</a:t>
            </a:r>
            <a:r>
              <a:rPr lang="en-US" altLang="zh-CN" sz="2800" b="1" i="0" dirty="0">
                <a:solidFill>
                  <a:srgbClr val="C00000"/>
                </a:solidFill>
                <a:latin typeface="楷体" panose="02010609060101010101" pitchFamily="49" charset="-122"/>
                <a:ea typeface="楷体" panose="02010609060101010101" pitchFamily="49" charset="-122"/>
              </a:rPr>
              <a:t> (</a:t>
            </a:r>
            <a:r>
              <a:rPr lang="zh-CN" altLang="en-US" sz="2800" b="1" i="0" dirty="0">
                <a:solidFill>
                  <a:srgbClr val="C00000"/>
                </a:solidFill>
                <a:latin typeface="楷体" panose="02010609060101010101" pitchFamily="49" charset="-122"/>
                <a:ea typeface="楷体" panose="02010609060101010101" pitchFamily="49" charset="-122"/>
              </a:rPr>
              <a:t>能量子</a:t>
            </a:r>
            <a:r>
              <a:rPr lang="en-US" altLang="zh-CN" sz="2800" b="1" i="0" dirty="0">
                <a:solidFill>
                  <a:srgbClr val="C00000"/>
                </a:solidFill>
                <a:latin typeface="楷体" panose="02010609060101010101" pitchFamily="49" charset="-122"/>
                <a:ea typeface="楷体" panose="02010609060101010101" pitchFamily="49" charset="-122"/>
              </a:rPr>
              <a:t>)</a:t>
            </a:r>
            <a:r>
              <a:rPr lang="zh-CN" altLang="en-US" sz="2800" b="1" i="0" dirty="0">
                <a:solidFill>
                  <a:srgbClr val="C00000"/>
                </a:solidFill>
                <a:latin typeface="楷体" panose="02010609060101010101" pitchFamily="49" charset="-122"/>
                <a:ea typeface="楷体" panose="02010609060101010101" pitchFamily="49" charset="-122"/>
              </a:rPr>
              <a:t>的整数倍。</a:t>
            </a:r>
            <a:endParaRPr lang="zh-CN" altLang="en-US" sz="2800" b="1" dirty="0">
              <a:solidFill>
                <a:srgbClr val="C00000"/>
              </a:solidFill>
              <a:latin typeface="楷体" panose="02010609060101010101" pitchFamily="49" charset="-122"/>
              <a:ea typeface="楷体" panose="02010609060101010101" pitchFamily="49" charset="-122"/>
            </a:endParaRPr>
          </a:p>
        </p:txBody>
      </p:sp>
      <p:sp>
        <p:nvSpPr>
          <p:cNvPr id="15" name="Rectangle 4"/>
          <p:cNvSpPr>
            <a:spLocks noChangeArrowheads="1"/>
          </p:cNvSpPr>
          <p:nvPr/>
        </p:nvSpPr>
        <p:spPr bwMode="auto">
          <a:xfrm>
            <a:off x="2278673" y="621155"/>
            <a:ext cx="8195363"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kumimoji="0" lang="zh-CN" altLang="en-US" sz="2800" b="1" i="0" dirty="0">
                <a:solidFill>
                  <a:srgbClr val="9900CC"/>
                </a:solidFill>
                <a:latin typeface="Arial" panose="020B0604020202020204" pitchFamily="34" charset="0"/>
              </a:rPr>
              <a:t>原子</a:t>
            </a:r>
            <a:r>
              <a:rPr lang="zh-CN" altLang="en-US" sz="2800" b="1" i="0" dirty="0">
                <a:solidFill>
                  <a:srgbClr val="3E0000"/>
                </a:solidFill>
                <a:latin typeface="宋体" panose="02010600030101010101" pitchFamily="2" charset="-122"/>
              </a:rPr>
              <a:t>振子振动的能量是不连续的，只能取最小能量</a:t>
            </a:r>
            <a:r>
              <a:rPr lang="en-US" altLang="zh-CN" sz="2800" dirty="0">
                <a:solidFill>
                  <a:srgbClr val="FF0000"/>
                </a:solidFill>
              </a:rPr>
              <a:t>E</a:t>
            </a:r>
            <a:r>
              <a:rPr lang="en-US" altLang="zh-CN" sz="2800" i="0" baseline="-25000" dirty="0">
                <a:solidFill>
                  <a:srgbClr val="FF0000"/>
                </a:solidFill>
              </a:rPr>
              <a:t>0</a:t>
            </a:r>
            <a:r>
              <a:rPr lang="en-US" altLang="zh-CN" sz="2800" baseline="-25000" dirty="0">
                <a:solidFill>
                  <a:srgbClr val="FF0000"/>
                </a:solidFill>
              </a:rPr>
              <a:t> </a:t>
            </a:r>
            <a:r>
              <a:rPr lang="en-US" altLang="zh-CN" sz="2800" dirty="0">
                <a:solidFill>
                  <a:srgbClr val="FF0000"/>
                </a:solidFill>
              </a:rPr>
              <a:t>=</a:t>
            </a:r>
            <a:r>
              <a:rPr lang="en-US" altLang="zh-CN" sz="2800" dirty="0" err="1">
                <a:solidFill>
                  <a:srgbClr val="FF0000"/>
                </a:solidFill>
              </a:rPr>
              <a:t>h</a:t>
            </a:r>
            <a:r>
              <a:rPr lang="en-US" altLang="zh-CN" sz="2800" dirty="0" err="1">
                <a:solidFill>
                  <a:srgbClr val="FF0000"/>
                </a:solidFill>
                <a:cs typeface="Times New Roman" panose="02020603050405020304" pitchFamily="18" charset="0"/>
              </a:rPr>
              <a:t>ν</a:t>
            </a:r>
            <a:r>
              <a:rPr lang="en-US" altLang="zh-CN" sz="2800" dirty="0">
                <a:solidFill>
                  <a:srgbClr val="FF0000"/>
                </a:solidFill>
                <a:cs typeface="Times New Roman" panose="02020603050405020304" pitchFamily="18" charset="0"/>
              </a:rPr>
              <a:t> </a:t>
            </a:r>
            <a:r>
              <a:rPr lang="zh-CN" altLang="en-US" sz="2800" b="1" i="0" dirty="0">
                <a:solidFill>
                  <a:srgbClr val="3E0000"/>
                </a:solidFill>
                <a:latin typeface="宋体" panose="02010600030101010101" pitchFamily="2" charset="-122"/>
              </a:rPr>
              <a:t>的整数倍，即为  </a:t>
            </a:r>
            <a:r>
              <a:rPr lang="en-US" altLang="zh-CN" sz="2800" dirty="0">
                <a:solidFill>
                  <a:schemeClr val="accent2"/>
                </a:solidFill>
              </a:rPr>
              <a:t>E</a:t>
            </a:r>
            <a:r>
              <a:rPr lang="en-US" altLang="zh-CN" sz="2800" i="0" baseline="-25000" dirty="0">
                <a:solidFill>
                  <a:schemeClr val="accent2"/>
                </a:solidFill>
              </a:rPr>
              <a:t>0 </a:t>
            </a:r>
            <a:r>
              <a:rPr lang="zh-CN" altLang="en-US" sz="2800" dirty="0">
                <a:solidFill>
                  <a:schemeClr val="accent2"/>
                </a:solidFill>
              </a:rPr>
              <a:t>， </a:t>
            </a:r>
            <a:r>
              <a:rPr lang="en-US" altLang="zh-CN" sz="2800" i="0" dirty="0">
                <a:solidFill>
                  <a:schemeClr val="accent2"/>
                </a:solidFill>
              </a:rPr>
              <a:t>2</a:t>
            </a:r>
            <a:r>
              <a:rPr lang="en-US" altLang="zh-CN" sz="2800" dirty="0">
                <a:solidFill>
                  <a:schemeClr val="accent2"/>
                </a:solidFill>
              </a:rPr>
              <a:t>E</a:t>
            </a:r>
            <a:r>
              <a:rPr lang="en-US" altLang="zh-CN" sz="2800" i="0" baseline="-25000" dirty="0">
                <a:solidFill>
                  <a:schemeClr val="accent2"/>
                </a:solidFill>
              </a:rPr>
              <a:t>0</a:t>
            </a:r>
            <a:r>
              <a:rPr lang="zh-CN" altLang="en-US" sz="2800" dirty="0">
                <a:solidFill>
                  <a:schemeClr val="accent2"/>
                </a:solidFill>
              </a:rPr>
              <a:t>， </a:t>
            </a:r>
            <a:r>
              <a:rPr lang="en-US" altLang="zh-CN" sz="2800" i="0" dirty="0">
                <a:solidFill>
                  <a:schemeClr val="accent2"/>
                </a:solidFill>
              </a:rPr>
              <a:t>3</a:t>
            </a:r>
            <a:r>
              <a:rPr lang="en-US" altLang="zh-CN" sz="2800" dirty="0">
                <a:solidFill>
                  <a:schemeClr val="accent2"/>
                </a:solidFill>
              </a:rPr>
              <a:t>E</a:t>
            </a:r>
            <a:r>
              <a:rPr lang="en-US" altLang="zh-CN" sz="2800" i="0" baseline="-25000" dirty="0">
                <a:solidFill>
                  <a:schemeClr val="accent2"/>
                </a:solidFill>
              </a:rPr>
              <a:t>0</a:t>
            </a:r>
            <a:r>
              <a:rPr lang="zh-CN" altLang="en-US" sz="2800" dirty="0">
                <a:solidFill>
                  <a:schemeClr val="accent2"/>
                </a:solidFill>
              </a:rPr>
              <a:t>，</a:t>
            </a:r>
            <a:r>
              <a:rPr lang="en-US" altLang="zh-CN" sz="2800" dirty="0">
                <a:solidFill>
                  <a:schemeClr val="accent2"/>
                </a:solidFill>
              </a:rPr>
              <a:t>…</a:t>
            </a:r>
            <a:r>
              <a:rPr lang="zh-CN" altLang="en-US" sz="2800" dirty="0">
                <a:solidFill>
                  <a:schemeClr val="accent2"/>
                </a:solidFill>
              </a:rPr>
              <a:t>， </a:t>
            </a:r>
            <a:r>
              <a:rPr lang="en-US" altLang="zh-CN" sz="2800" dirty="0">
                <a:solidFill>
                  <a:schemeClr val="accent2"/>
                </a:solidFill>
              </a:rPr>
              <a:t>nE</a:t>
            </a:r>
            <a:r>
              <a:rPr lang="en-US" altLang="zh-CN" sz="2800" i="0" baseline="-25000" dirty="0">
                <a:solidFill>
                  <a:schemeClr val="accent2"/>
                </a:solidFill>
              </a:rPr>
              <a:t>0</a:t>
            </a:r>
            <a:r>
              <a:rPr lang="en-US" altLang="zh-CN" sz="2800" i="0" dirty="0">
                <a:solidFill>
                  <a:schemeClr val="accent2"/>
                </a:solidFill>
              </a:rPr>
              <a:t> </a:t>
            </a:r>
            <a:br>
              <a:rPr lang="en-US" altLang="zh-CN" sz="2800" dirty="0">
                <a:solidFill>
                  <a:schemeClr val="accent2"/>
                </a:solidFill>
              </a:rPr>
            </a:br>
            <a:r>
              <a:rPr lang="en-US" altLang="zh-CN" sz="2800" dirty="0">
                <a:solidFill>
                  <a:srgbClr val="FF0000"/>
                </a:solidFill>
              </a:rPr>
              <a:t>E</a:t>
            </a:r>
            <a:r>
              <a:rPr lang="en-US" altLang="zh-CN" sz="2800" i="0" baseline="-25000" dirty="0">
                <a:solidFill>
                  <a:srgbClr val="FF0000"/>
                </a:solidFill>
              </a:rPr>
              <a:t>0</a:t>
            </a:r>
            <a:r>
              <a:rPr lang="en-US" altLang="zh-CN" sz="2800" baseline="-25000" dirty="0">
                <a:solidFill>
                  <a:srgbClr val="FF0000"/>
                </a:solidFill>
              </a:rPr>
              <a:t> </a:t>
            </a:r>
            <a:r>
              <a:rPr lang="en-US" altLang="zh-CN" sz="2800" dirty="0">
                <a:solidFill>
                  <a:srgbClr val="FF0000"/>
                </a:solidFill>
              </a:rPr>
              <a:t>=</a:t>
            </a:r>
            <a:r>
              <a:rPr lang="en-US" altLang="zh-CN" sz="2800" dirty="0" err="1">
                <a:solidFill>
                  <a:srgbClr val="FF0000"/>
                </a:solidFill>
              </a:rPr>
              <a:t>h</a:t>
            </a:r>
            <a:r>
              <a:rPr lang="en-US" altLang="zh-CN" sz="2800" dirty="0" err="1">
                <a:solidFill>
                  <a:srgbClr val="FF0000"/>
                </a:solidFill>
                <a:cs typeface="Times New Roman" panose="02020603050405020304" pitchFamily="18" charset="0"/>
              </a:rPr>
              <a:t>ν</a:t>
            </a:r>
            <a:r>
              <a:rPr lang="zh-CN" altLang="en-US" sz="2800" b="1" i="0" dirty="0">
                <a:solidFill>
                  <a:srgbClr val="009900"/>
                </a:solidFill>
                <a:latin typeface="宋体" panose="02010600030101010101" pitchFamily="2" charset="-122"/>
              </a:rPr>
              <a:t>同振子的频率成正比，</a:t>
            </a:r>
            <a:r>
              <a:rPr lang="zh-CN" altLang="en-US" sz="2800" b="1" i="0" dirty="0">
                <a:solidFill>
                  <a:srgbClr val="9900FF"/>
                </a:solidFill>
                <a:latin typeface="宋体" panose="02010600030101010101" pitchFamily="2" charset="-122"/>
              </a:rPr>
              <a:t>称为</a:t>
            </a:r>
            <a:r>
              <a:rPr lang="zh-CN" altLang="en-US" sz="2800" b="1" i="0" dirty="0">
                <a:solidFill>
                  <a:srgbClr val="FF0000"/>
                </a:solidFill>
                <a:latin typeface="宋体" panose="02010600030101010101" pitchFamily="2" charset="-122"/>
              </a:rPr>
              <a:t>能量子</a:t>
            </a:r>
            <a:r>
              <a:rPr lang="zh-CN" altLang="en-US" sz="2800" b="1" i="0" dirty="0">
                <a:solidFill>
                  <a:schemeClr val="accent2"/>
                </a:solidFill>
                <a:latin typeface="宋体" panose="02010600030101010101" pitchFamily="2" charset="-122"/>
              </a:rPr>
              <a:t>，</a:t>
            </a:r>
            <a:r>
              <a:rPr lang="zh-CN" altLang="en-US" sz="2800" b="1" i="0" dirty="0">
                <a:latin typeface="宋体" panose="02010600030101010101" pitchFamily="2" charset="-122"/>
              </a:rPr>
              <a:t>其中</a:t>
            </a:r>
            <a:r>
              <a:rPr lang="en-US" altLang="zh-CN" sz="2800" dirty="0">
                <a:solidFill>
                  <a:schemeClr val="accent2"/>
                </a:solidFill>
              </a:rPr>
              <a:t>h = </a:t>
            </a:r>
            <a:r>
              <a:rPr lang="en-US" altLang="zh-CN" sz="2800" i="0" dirty="0">
                <a:solidFill>
                  <a:schemeClr val="accent2"/>
                </a:solidFill>
              </a:rPr>
              <a:t>6.6260755×10 </a:t>
            </a:r>
            <a:r>
              <a:rPr lang="en-US" altLang="zh-CN" sz="2800" i="0" baseline="30000" dirty="0">
                <a:solidFill>
                  <a:schemeClr val="accent2"/>
                </a:solidFill>
              </a:rPr>
              <a:t>-34</a:t>
            </a:r>
            <a:r>
              <a:rPr lang="en-US" altLang="zh-CN" sz="2800" dirty="0">
                <a:solidFill>
                  <a:schemeClr val="accent2"/>
                </a:solidFill>
              </a:rPr>
              <a:t>  </a:t>
            </a:r>
            <a:r>
              <a:rPr lang="en-US" altLang="zh-CN" sz="2800" i="0" dirty="0">
                <a:solidFill>
                  <a:schemeClr val="accent2"/>
                </a:solidFill>
              </a:rPr>
              <a:t>J·s</a:t>
            </a:r>
            <a:r>
              <a:rPr lang="zh-CN" altLang="en-US" sz="2800" b="1" i="0" dirty="0">
                <a:latin typeface="宋体" panose="02010600030101010101" pitchFamily="2" charset="-122"/>
              </a:rPr>
              <a:t>称为</a:t>
            </a:r>
            <a:r>
              <a:rPr lang="zh-CN" altLang="en-US" sz="2800" b="1" i="0" dirty="0">
                <a:solidFill>
                  <a:srgbClr val="FF0066"/>
                </a:solidFill>
                <a:latin typeface="宋体" panose="02010600030101010101" pitchFamily="2" charset="-122"/>
              </a:rPr>
              <a:t>普朗克常数。</a:t>
            </a:r>
          </a:p>
        </p:txBody>
      </p:sp>
    </p:spTree>
    <p:extLst>
      <p:ext uri="{BB962C8B-B14F-4D97-AF65-F5344CB8AC3E}">
        <p14:creationId xmlns:p14="http://schemas.microsoft.com/office/powerpoint/2010/main" val="422451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fill="hold"/>
                                        <p:tgtEl>
                                          <p:spTgt spid="9"/>
                                        </p:tgtEl>
                                        <p:attrNameLst>
                                          <p:attrName>ppt_x</p:attrName>
                                        </p:attrNameLst>
                                      </p:cBhvr>
                                      <p:tavLst>
                                        <p:tav tm="0">
                                          <p:val>
                                            <p:strVal val="#ppt_x"/>
                                          </p:val>
                                        </p:tav>
                                        <p:tav tm="100000">
                                          <p:val>
                                            <p:strVal val="#ppt_x"/>
                                          </p:val>
                                        </p:tav>
                                      </p:tavLst>
                                    </p:anim>
                                    <p:anim calcmode="lin" valueType="num">
                                      <p:cBhvr additive="base">
                                        <p:cTn id="4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ppt_x"/>
                                          </p:val>
                                        </p:tav>
                                        <p:tav tm="100000">
                                          <p:val>
                                            <p:strVal val="#ppt_x"/>
                                          </p:val>
                                        </p:tav>
                                      </p:tavLst>
                                    </p:anim>
                                    <p:anim calcmode="lin" valueType="num">
                                      <p:cBhvr additive="base">
                                        <p:cTn id="5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ppt_x"/>
                                          </p:val>
                                        </p:tav>
                                        <p:tav tm="100000">
                                          <p:val>
                                            <p:strVal val="#ppt_x"/>
                                          </p:val>
                                        </p:tav>
                                      </p:tavLst>
                                    </p:anim>
                                    <p:anim calcmode="lin" valueType="num">
                                      <p:cBhvr additive="base">
                                        <p:cTn id="6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additive="base">
                                        <p:cTn id="66" dur="500" fill="hold"/>
                                        <p:tgtEl>
                                          <p:spTgt spid="12"/>
                                        </p:tgtEl>
                                        <p:attrNameLst>
                                          <p:attrName>ppt_x</p:attrName>
                                        </p:attrNameLst>
                                      </p:cBhvr>
                                      <p:tavLst>
                                        <p:tav tm="0">
                                          <p:val>
                                            <p:strVal val="#ppt_x"/>
                                          </p:val>
                                        </p:tav>
                                        <p:tav tm="100000">
                                          <p:val>
                                            <p:strVal val="#ppt_x"/>
                                          </p:val>
                                        </p:tav>
                                      </p:tavLst>
                                    </p:anim>
                                    <p:anim calcmode="lin" valueType="num">
                                      <p:cBhvr additive="base">
                                        <p:cTn id="6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3">
                                            <p:txEl>
                                              <p:pRg st="0" end="0"/>
                                            </p:txEl>
                                          </p:spTgt>
                                        </p:tgtEl>
                                        <p:attrNameLst>
                                          <p:attrName>style.visibility</p:attrName>
                                        </p:attrNameLst>
                                      </p:cBhvr>
                                      <p:to>
                                        <p:strVal val="visible"/>
                                      </p:to>
                                    </p:set>
                                    <p:animEffect transition="in" filter="wipe(left)">
                                      <p:cBhvr>
                                        <p:cTn id="72" dur="500"/>
                                        <p:tgtEl>
                                          <p:spTgt spid="13">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5">
                                            <p:txEl>
                                              <p:pRg st="0" end="0"/>
                                            </p:txEl>
                                          </p:spTgt>
                                        </p:tgtEl>
                                        <p:attrNameLst>
                                          <p:attrName>style.visibility</p:attrName>
                                        </p:attrNameLst>
                                      </p:cBhvr>
                                      <p:to>
                                        <p:strVal val="visible"/>
                                      </p:to>
                                    </p:set>
                                    <p:animEffect transition="in" filter="wipe(left)">
                                      <p:cBhvr>
                                        <p:cTn id="77" dur="500"/>
                                        <p:tgtEl>
                                          <p:spTgt spid="15">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500" fill="hold"/>
                                        <p:tgtEl>
                                          <p:spTgt spid="14"/>
                                        </p:tgtEl>
                                        <p:attrNameLst>
                                          <p:attrName>ppt_w</p:attrName>
                                        </p:attrNameLst>
                                      </p:cBhvr>
                                      <p:tavLst>
                                        <p:tav tm="0">
                                          <p:val>
                                            <p:fltVal val="0"/>
                                          </p:val>
                                        </p:tav>
                                        <p:tav tm="100000">
                                          <p:val>
                                            <p:strVal val="#ppt_w"/>
                                          </p:val>
                                        </p:tav>
                                      </p:tavLst>
                                    </p:anim>
                                    <p:anim calcmode="lin" valueType="num">
                                      <p:cBhvr>
                                        <p:cTn id="83" dur="500" fill="hold"/>
                                        <p:tgtEl>
                                          <p:spTgt spid="14"/>
                                        </p:tgtEl>
                                        <p:attrNameLst>
                                          <p:attrName>ppt_h</p:attrName>
                                        </p:attrNameLst>
                                      </p:cBhvr>
                                      <p:tavLst>
                                        <p:tav tm="0">
                                          <p:val>
                                            <p:fltVal val="0"/>
                                          </p:val>
                                        </p:tav>
                                        <p:tav tm="100000">
                                          <p:val>
                                            <p:strVal val="#ppt_h"/>
                                          </p:val>
                                        </p:tav>
                                      </p:tavLst>
                                    </p:anim>
                                    <p:animEffect transition="in" filter="fade">
                                      <p:cBhvr>
                                        <p:cTn id="8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10" grpId="0" animBg="1"/>
      <p:bldP spid="11" grpId="0"/>
      <p:bldP spid="12" grpId="0" animBg="1"/>
      <p:bldP spid="13" grpId="0" build="p" autoUpdateAnimBg="0"/>
      <p:bldP spid="14" grpId="0"/>
      <p:bldP spid="15"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14"/>
          <p:cNvSpPr>
            <a:spLocks noChangeArrowheads="1"/>
          </p:cNvSpPr>
          <p:nvPr/>
        </p:nvSpPr>
        <p:spPr bwMode="auto">
          <a:xfrm>
            <a:off x="6525150" y="95789"/>
            <a:ext cx="3343714" cy="2858652"/>
          </a:xfrm>
          <a:custGeom>
            <a:avLst/>
            <a:gdLst>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612068 w 2520280"/>
              <a:gd name="connsiteY5" fmla="*/ 1224136 h 2448272"/>
              <a:gd name="connsiteX6" fmla="*/ 1260140 w 2520280"/>
              <a:gd name="connsiteY6" fmla="*/ 1836204 h 2448272"/>
              <a:gd name="connsiteX7" fmla="*/ 1908212 w 2520280"/>
              <a:gd name="connsiteY7" fmla="*/ 1224136 h 2448272"/>
              <a:gd name="connsiteX8" fmla="*/ 1260140 w 2520280"/>
              <a:gd name="connsiteY8" fmla="*/ 612068 h 2448272"/>
              <a:gd name="connsiteX9" fmla="*/ 612068 w 2520280"/>
              <a:gd name="connsiteY9" fmla="*/ 1224136 h 2448272"/>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332668 w 2520280"/>
              <a:gd name="connsiteY5" fmla="*/ 1262236 h 2448272"/>
              <a:gd name="connsiteX6" fmla="*/ 1260140 w 2520280"/>
              <a:gd name="connsiteY6" fmla="*/ 1836204 h 2448272"/>
              <a:gd name="connsiteX7" fmla="*/ 1908212 w 2520280"/>
              <a:gd name="connsiteY7" fmla="*/ 1224136 h 2448272"/>
              <a:gd name="connsiteX8" fmla="*/ 1260140 w 2520280"/>
              <a:gd name="connsiteY8" fmla="*/ 612068 h 2448272"/>
              <a:gd name="connsiteX9" fmla="*/ 332668 w 2520280"/>
              <a:gd name="connsiteY9" fmla="*/ 1262236 h 2448272"/>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332668 w 2520280"/>
              <a:gd name="connsiteY5" fmla="*/ 1262236 h 2448272"/>
              <a:gd name="connsiteX6" fmla="*/ 1260140 w 2520280"/>
              <a:gd name="connsiteY6" fmla="*/ 1836204 h 2448272"/>
              <a:gd name="connsiteX7" fmla="*/ 2301912 w 2520280"/>
              <a:gd name="connsiteY7" fmla="*/ 1262236 h 2448272"/>
              <a:gd name="connsiteX8" fmla="*/ 1260140 w 2520280"/>
              <a:gd name="connsiteY8" fmla="*/ 612068 h 2448272"/>
              <a:gd name="connsiteX9" fmla="*/ 332668 w 2520280"/>
              <a:gd name="connsiteY9" fmla="*/ 1262236 h 2448272"/>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332668 w 2520280"/>
              <a:gd name="connsiteY5" fmla="*/ 1262236 h 2448272"/>
              <a:gd name="connsiteX6" fmla="*/ 1260140 w 2520280"/>
              <a:gd name="connsiteY6" fmla="*/ 2115604 h 2448272"/>
              <a:gd name="connsiteX7" fmla="*/ 2301912 w 2520280"/>
              <a:gd name="connsiteY7" fmla="*/ 1262236 h 2448272"/>
              <a:gd name="connsiteX8" fmla="*/ 1260140 w 2520280"/>
              <a:gd name="connsiteY8" fmla="*/ 612068 h 2448272"/>
              <a:gd name="connsiteX9" fmla="*/ 332668 w 2520280"/>
              <a:gd name="connsiteY9" fmla="*/ 1262236 h 2448272"/>
              <a:gd name="connsiteX0" fmla="*/ 0 w 2520280"/>
              <a:gd name="connsiteY0" fmla="*/ 1224136 h 2448272"/>
              <a:gd name="connsiteX1" fmla="*/ 1260140 w 2520280"/>
              <a:gd name="connsiteY1" fmla="*/ 0 h 2448272"/>
              <a:gd name="connsiteX2" fmla="*/ 2520280 w 2520280"/>
              <a:gd name="connsiteY2" fmla="*/ 1224136 h 2448272"/>
              <a:gd name="connsiteX3" fmla="*/ 1260140 w 2520280"/>
              <a:gd name="connsiteY3" fmla="*/ 2448272 h 2448272"/>
              <a:gd name="connsiteX4" fmla="*/ 0 w 2520280"/>
              <a:gd name="connsiteY4" fmla="*/ 1224136 h 2448272"/>
              <a:gd name="connsiteX5" fmla="*/ 332668 w 2520280"/>
              <a:gd name="connsiteY5" fmla="*/ 1262236 h 2448272"/>
              <a:gd name="connsiteX6" fmla="*/ 1260140 w 2520280"/>
              <a:gd name="connsiteY6" fmla="*/ 2115604 h 2448272"/>
              <a:gd name="connsiteX7" fmla="*/ 2301912 w 2520280"/>
              <a:gd name="connsiteY7" fmla="*/ 1262236 h 2448272"/>
              <a:gd name="connsiteX8" fmla="*/ 1260140 w 2520280"/>
              <a:gd name="connsiteY8" fmla="*/ 294568 h 2448272"/>
              <a:gd name="connsiteX9" fmla="*/ 332668 w 2520280"/>
              <a:gd name="connsiteY9" fmla="*/ 1262236 h 2448272"/>
              <a:gd name="connsiteX0" fmla="*/ 0 w 2634580"/>
              <a:gd name="connsiteY0" fmla="*/ 1249560 h 2448321"/>
              <a:gd name="connsiteX1" fmla="*/ 1374440 w 2634580"/>
              <a:gd name="connsiteY1" fmla="*/ 24 h 2448321"/>
              <a:gd name="connsiteX2" fmla="*/ 2634580 w 2634580"/>
              <a:gd name="connsiteY2" fmla="*/ 1224160 h 2448321"/>
              <a:gd name="connsiteX3" fmla="*/ 1374440 w 2634580"/>
              <a:gd name="connsiteY3" fmla="*/ 2448296 h 2448321"/>
              <a:gd name="connsiteX4" fmla="*/ 0 w 2634580"/>
              <a:gd name="connsiteY4" fmla="*/ 1249560 h 2448321"/>
              <a:gd name="connsiteX5" fmla="*/ 446968 w 2634580"/>
              <a:gd name="connsiteY5" fmla="*/ 1262260 h 2448321"/>
              <a:gd name="connsiteX6" fmla="*/ 1374440 w 2634580"/>
              <a:gd name="connsiteY6" fmla="*/ 2115628 h 2448321"/>
              <a:gd name="connsiteX7" fmla="*/ 2416212 w 2634580"/>
              <a:gd name="connsiteY7" fmla="*/ 1262260 h 2448321"/>
              <a:gd name="connsiteX8" fmla="*/ 1374440 w 2634580"/>
              <a:gd name="connsiteY8" fmla="*/ 294592 h 2448321"/>
              <a:gd name="connsiteX9" fmla="*/ 446968 w 2634580"/>
              <a:gd name="connsiteY9" fmla="*/ 1262260 h 2448321"/>
              <a:gd name="connsiteX0" fmla="*/ 493 w 2635751"/>
              <a:gd name="connsiteY0" fmla="*/ 1389250 h 2588003"/>
              <a:gd name="connsiteX1" fmla="*/ 1527333 w 2635751"/>
              <a:gd name="connsiteY1" fmla="*/ 14 h 2588003"/>
              <a:gd name="connsiteX2" fmla="*/ 2635073 w 2635751"/>
              <a:gd name="connsiteY2" fmla="*/ 1363850 h 2588003"/>
              <a:gd name="connsiteX3" fmla="*/ 1374933 w 2635751"/>
              <a:gd name="connsiteY3" fmla="*/ 2587986 h 2588003"/>
              <a:gd name="connsiteX4" fmla="*/ 493 w 2635751"/>
              <a:gd name="connsiteY4" fmla="*/ 1389250 h 2588003"/>
              <a:gd name="connsiteX5" fmla="*/ 447461 w 2635751"/>
              <a:gd name="connsiteY5" fmla="*/ 1401950 h 2588003"/>
              <a:gd name="connsiteX6" fmla="*/ 1374933 w 2635751"/>
              <a:gd name="connsiteY6" fmla="*/ 2255318 h 2588003"/>
              <a:gd name="connsiteX7" fmla="*/ 2416705 w 2635751"/>
              <a:gd name="connsiteY7" fmla="*/ 1401950 h 2588003"/>
              <a:gd name="connsiteX8" fmla="*/ 1374933 w 2635751"/>
              <a:gd name="connsiteY8" fmla="*/ 434282 h 2588003"/>
              <a:gd name="connsiteX9" fmla="*/ 447461 w 2635751"/>
              <a:gd name="connsiteY9" fmla="*/ 1401950 h 2588003"/>
              <a:gd name="connsiteX0" fmla="*/ 508 w 2800756"/>
              <a:gd name="connsiteY0" fmla="*/ 1389322 h 2588174"/>
              <a:gd name="connsiteX1" fmla="*/ 1527348 w 2800756"/>
              <a:gd name="connsiteY1" fmla="*/ 86 h 2588174"/>
              <a:gd name="connsiteX2" fmla="*/ 2800188 w 2800756"/>
              <a:gd name="connsiteY2" fmla="*/ 1452822 h 2588174"/>
              <a:gd name="connsiteX3" fmla="*/ 1374948 w 2800756"/>
              <a:gd name="connsiteY3" fmla="*/ 2588058 h 2588174"/>
              <a:gd name="connsiteX4" fmla="*/ 508 w 2800756"/>
              <a:gd name="connsiteY4" fmla="*/ 1389322 h 2588174"/>
              <a:gd name="connsiteX5" fmla="*/ 447476 w 2800756"/>
              <a:gd name="connsiteY5" fmla="*/ 1402022 h 2588174"/>
              <a:gd name="connsiteX6" fmla="*/ 1374948 w 2800756"/>
              <a:gd name="connsiteY6" fmla="*/ 2255390 h 2588174"/>
              <a:gd name="connsiteX7" fmla="*/ 2416720 w 2800756"/>
              <a:gd name="connsiteY7" fmla="*/ 1402022 h 2588174"/>
              <a:gd name="connsiteX8" fmla="*/ 1374948 w 2800756"/>
              <a:gd name="connsiteY8" fmla="*/ 434354 h 2588174"/>
              <a:gd name="connsiteX9" fmla="*/ 447476 w 2800756"/>
              <a:gd name="connsiteY9" fmla="*/ 1402022 h 2588174"/>
              <a:gd name="connsiteX0" fmla="*/ 1526 w 2802732"/>
              <a:gd name="connsiteY0" fmla="*/ 1389324 h 2727860"/>
              <a:gd name="connsiteX1" fmla="*/ 1528366 w 2802732"/>
              <a:gd name="connsiteY1" fmla="*/ 88 h 2727860"/>
              <a:gd name="connsiteX2" fmla="*/ 2801206 w 2802732"/>
              <a:gd name="connsiteY2" fmla="*/ 1452824 h 2727860"/>
              <a:gd name="connsiteX3" fmla="*/ 1274366 w 2802732"/>
              <a:gd name="connsiteY3" fmla="*/ 2727760 h 2727860"/>
              <a:gd name="connsiteX4" fmla="*/ 1526 w 2802732"/>
              <a:gd name="connsiteY4" fmla="*/ 1389324 h 2727860"/>
              <a:gd name="connsiteX5" fmla="*/ 448494 w 2802732"/>
              <a:gd name="connsiteY5" fmla="*/ 1402024 h 2727860"/>
              <a:gd name="connsiteX6" fmla="*/ 1375966 w 2802732"/>
              <a:gd name="connsiteY6" fmla="*/ 2255392 h 2727860"/>
              <a:gd name="connsiteX7" fmla="*/ 2417738 w 2802732"/>
              <a:gd name="connsiteY7" fmla="*/ 1402024 h 2727860"/>
              <a:gd name="connsiteX8" fmla="*/ 1375966 w 2802732"/>
              <a:gd name="connsiteY8" fmla="*/ 434356 h 2727860"/>
              <a:gd name="connsiteX9" fmla="*/ 448494 w 2802732"/>
              <a:gd name="connsiteY9" fmla="*/ 1402024 h 2727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2732" h="2727860">
                <a:moveTo>
                  <a:pt x="1526" y="1389324"/>
                </a:moveTo>
                <a:cubicBezTo>
                  <a:pt x="43859" y="934712"/>
                  <a:pt x="1061753" y="-10495"/>
                  <a:pt x="1528366" y="88"/>
                </a:cubicBezTo>
                <a:cubicBezTo>
                  <a:pt x="1994979" y="10671"/>
                  <a:pt x="2843539" y="998212"/>
                  <a:pt x="2801206" y="1452824"/>
                </a:cubicBezTo>
                <a:cubicBezTo>
                  <a:pt x="2758873" y="1907436"/>
                  <a:pt x="1740979" y="2738343"/>
                  <a:pt x="1274366" y="2727760"/>
                </a:cubicBezTo>
                <a:cubicBezTo>
                  <a:pt x="807753" y="2717177"/>
                  <a:pt x="-40807" y="1843936"/>
                  <a:pt x="1526" y="1389324"/>
                </a:cubicBezTo>
                <a:close/>
                <a:moveTo>
                  <a:pt x="448494" y="1402024"/>
                </a:moveTo>
                <a:cubicBezTo>
                  <a:pt x="448494" y="1705530"/>
                  <a:pt x="1047759" y="2255392"/>
                  <a:pt x="1375966" y="2255392"/>
                </a:cubicBezTo>
                <a:cubicBezTo>
                  <a:pt x="1704173" y="2255392"/>
                  <a:pt x="2417738" y="1740060"/>
                  <a:pt x="2417738" y="1402024"/>
                </a:cubicBezTo>
                <a:cubicBezTo>
                  <a:pt x="2417738" y="1063988"/>
                  <a:pt x="1704173" y="434356"/>
                  <a:pt x="1375966" y="434356"/>
                </a:cubicBezTo>
                <a:cubicBezTo>
                  <a:pt x="1047759" y="434356"/>
                  <a:pt x="448494" y="1098518"/>
                  <a:pt x="448494" y="1402024"/>
                </a:cubicBezTo>
                <a:close/>
              </a:path>
            </a:pathLst>
          </a:custGeom>
          <a:solidFill>
            <a:srgbClr val="FFFF00"/>
          </a:solidFill>
          <a:ln w="9525">
            <a:solidFill>
              <a:srgbClr val="0000FF"/>
            </a:solidFill>
            <a:miter lim="800000"/>
            <a:headEnd/>
            <a:tailEnd/>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6" name="图片 5"/>
          <p:cNvPicPr>
            <a:picLocks noChangeAspect="1"/>
          </p:cNvPicPr>
          <p:nvPr/>
        </p:nvPicPr>
        <p:blipFill>
          <a:blip r:embed="rId4"/>
          <a:stretch>
            <a:fillRect/>
          </a:stretch>
        </p:blipFill>
        <p:spPr>
          <a:xfrm rot="19911880">
            <a:off x="6760725" y="1754029"/>
            <a:ext cx="811161" cy="189622"/>
          </a:xfrm>
          <a:prstGeom prst="rect">
            <a:avLst/>
          </a:prstGeom>
        </p:spPr>
      </p:pic>
      <p:pic>
        <p:nvPicPr>
          <p:cNvPr id="7" name="图片 6"/>
          <p:cNvPicPr>
            <a:picLocks noChangeAspect="1"/>
          </p:cNvPicPr>
          <p:nvPr/>
        </p:nvPicPr>
        <p:blipFill>
          <a:blip r:embed="rId4"/>
          <a:stretch>
            <a:fillRect/>
          </a:stretch>
        </p:blipFill>
        <p:spPr>
          <a:xfrm rot="1926730">
            <a:off x="7110458" y="782173"/>
            <a:ext cx="782705" cy="182970"/>
          </a:xfrm>
          <a:prstGeom prst="rect">
            <a:avLst/>
          </a:prstGeom>
        </p:spPr>
      </p:pic>
      <p:pic>
        <p:nvPicPr>
          <p:cNvPr id="8" name="图片 7"/>
          <p:cNvPicPr>
            <a:picLocks noChangeAspect="1"/>
          </p:cNvPicPr>
          <p:nvPr/>
        </p:nvPicPr>
        <p:blipFill>
          <a:blip r:embed="rId4"/>
          <a:stretch>
            <a:fillRect/>
          </a:stretch>
        </p:blipFill>
        <p:spPr>
          <a:xfrm rot="17942297">
            <a:off x="7902015" y="2408440"/>
            <a:ext cx="755276" cy="176558"/>
          </a:xfrm>
          <a:prstGeom prst="rect">
            <a:avLst/>
          </a:prstGeom>
        </p:spPr>
      </p:pic>
      <p:pic>
        <p:nvPicPr>
          <p:cNvPr id="9" name="图片 8"/>
          <p:cNvPicPr>
            <a:picLocks noChangeAspect="1"/>
          </p:cNvPicPr>
          <p:nvPr/>
        </p:nvPicPr>
        <p:blipFill>
          <a:blip r:embed="rId4"/>
          <a:stretch>
            <a:fillRect/>
          </a:stretch>
        </p:blipFill>
        <p:spPr>
          <a:xfrm rot="12386344">
            <a:off x="8898771" y="1787095"/>
            <a:ext cx="658645" cy="153969"/>
          </a:xfrm>
          <a:prstGeom prst="rect">
            <a:avLst/>
          </a:prstGeom>
        </p:spPr>
      </p:pic>
      <p:pic>
        <p:nvPicPr>
          <p:cNvPr id="10" name="图片 9"/>
          <p:cNvPicPr>
            <a:picLocks noChangeAspect="1"/>
          </p:cNvPicPr>
          <p:nvPr/>
        </p:nvPicPr>
        <p:blipFill>
          <a:blip r:embed="rId4"/>
          <a:stretch>
            <a:fillRect/>
          </a:stretch>
        </p:blipFill>
        <p:spPr>
          <a:xfrm rot="7837166">
            <a:off x="8475120" y="793462"/>
            <a:ext cx="758110" cy="177221"/>
          </a:xfrm>
          <a:prstGeom prst="rect">
            <a:avLst/>
          </a:prstGeom>
        </p:spPr>
      </p:pic>
      <p:sp>
        <p:nvSpPr>
          <p:cNvPr id="11" name="AutoShape 14"/>
          <p:cNvSpPr>
            <a:spLocks noChangeArrowheads="1"/>
          </p:cNvSpPr>
          <p:nvPr/>
        </p:nvSpPr>
        <p:spPr bwMode="auto">
          <a:xfrm>
            <a:off x="3375261" y="304022"/>
            <a:ext cx="2664296" cy="855160"/>
          </a:xfrm>
          <a:prstGeom prst="wedgeRectCallout">
            <a:avLst>
              <a:gd name="adj1" fmla="val 96691"/>
              <a:gd name="adj2" fmla="val 20925"/>
            </a:avLst>
          </a:prstGeom>
          <a:solidFill>
            <a:srgbClr val="00FF00"/>
          </a:solidFill>
          <a:ln w="9525">
            <a:solidFill>
              <a:schemeClr val="accent1"/>
            </a:solidFill>
            <a:miter lim="800000"/>
            <a:headEnd/>
            <a:tailEnd type="none" w="sm" len="lg"/>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a:r>
              <a:rPr lang="zh-CN" altLang="en-US" sz="2400" b="1" i="0" dirty="0">
                <a:latin typeface="楷体...夀."/>
              </a:rPr>
              <a:t>腔壁上的原子</a:t>
            </a:r>
          </a:p>
          <a:p>
            <a:pPr algn="ctr"/>
            <a:r>
              <a:rPr lang="en-US" altLang="zh-CN" sz="2400" b="1" i="0" dirty="0"/>
              <a:t>(</a:t>
            </a:r>
            <a:r>
              <a:rPr lang="zh-CN" altLang="en-US" sz="2400" b="1" i="0" dirty="0"/>
              <a:t>谐振子</a:t>
            </a:r>
            <a:r>
              <a:rPr lang="en-US" altLang="zh-CN" sz="2400" b="1" i="0" dirty="0"/>
              <a:t>)</a:t>
            </a:r>
            <a:endParaRPr lang="zh-CN" altLang="en-US" b="1" dirty="0"/>
          </a:p>
          <a:p>
            <a:pPr eaLnBrk="1" hangingPunct="1">
              <a:spcBef>
                <a:spcPct val="50000"/>
              </a:spcBef>
            </a:pPr>
            <a:endParaRPr kumimoji="0" lang="zh-CN" altLang="en-US" b="1" i="0" dirty="0">
              <a:solidFill>
                <a:srgbClr val="9900FF"/>
              </a:solidFill>
            </a:endParaRPr>
          </a:p>
        </p:txBody>
      </p:sp>
      <p:pic>
        <p:nvPicPr>
          <p:cNvPr id="12" name="Picture 2" descr="E:\Pictures\Standing_wave.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619847" y="1292962"/>
            <a:ext cx="1134139" cy="765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14"/>
          <p:cNvSpPr>
            <a:spLocks noChangeArrowheads="1"/>
          </p:cNvSpPr>
          <p:nvPr/>
        </p:nvSpPr>
        <p:spPr bwMode="auto">
          <a:xfrm>
            <a:off x="8727397" y="2869737"/>
            <a:ext cx="1656184" cy="492592"/>
          </a:xfrm>
          <a:prstGeom prst="wedgeRectCallout">
            <a:avLst>
              <a:gd name="adj1" fmla="val -57088"/>
              <a:gd name="adj2" fmla="val -268784"/>
            </a:avLst>
          </a:prstGeom>
          <a:solidFill>
            <a:srgbClr val="66FF99"/>
          </a:solidFill>
          <a:ln w="9525">
            <a:solidFill>
              <a:schemeClr val="accent1"/>
            </a:solidFill>
            <a:miter lim="800000"/>
            <a:headEnd/>
            <a:tailEnd type="none" w="sm" len="lg"/>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sz="2800" b="1" i="0" dirty="0">
                <a:solidFill>
                  <a:srgbClr val="0000FF"/>
                </a:solidFill>
                <a:effectLst>
                  <a:outerShdw blurRad="38100" dist="38100" dir="2700000" algn="tl">
                    <a:srgbClr val="FFFFFF"/>
                  </a:outerShdw>
                </a:effectLst>
                <a:latin typeface="宋体" pitchFamily="2" charset="-122"/>
              </a:rPr>
              <a:t>电磁驻波</a:t>
            </a:r>
            <a:endParaRPr lang="zh-CN" altLang="en-US" dirty="0"/>
          </a:p>
        </p:txBody>
      </p:sp>
      <p:sp>
        <p:nvSpPr>
          <p:cNvPr id="14" name="矩形 13"/>
          <p:cNvSpPr/>
          <p:nvPr/>
        </p:nvSpPr>
        <p:spPr>
          <a:xfrm>
            <a:off x="7619847" y="1178591"/>
            <a:ext cx="1112805" cy="461665"/>
          </a:xfrm>
          <a:prstGeom prst="rect">
            <a:avLst/>
          </a:prstGeom>
        </p:spPr>
        <p:txBody>
          <a:bodyPr wrap="none">
            <a:spAutoFit/>
          </a:bodyPr>
          <a:lstStyle/>
          <a:p>
            <a:r>
              <a:rPr kumimoji="0" lang="zh-CN" altLang="en-US" sz="2400" b="1" i="0" dirty="0">
                <a:solidFill>
                  <a:srgbClr val="0000FF"/>
                </a:solidFill>
                <a:latin typeface="Arial" panose="020B0604020202020204" pitchFamily="34" charset="0"/>
              </a:rPr>
              <a:t>热平衡</a:t>
            </a:r>
            <a:endParaRPr lang="zh-CN" altLang="en-US" dirty="0"/>
          </a:p>
        </p:txBody>
      </p:sp>
      <p:sp>
        <p:nvSpPr>
          <p:cNvPr id="15" name="AutoShape 14"/>
          <p:cNvSpPr>
            <a:spLocks noChangeArrowheads="1"/>
          </p:cNvSpPr>
          <p:nvPr/>
        </p:nvSpPr>
        <p:spPr bwMode="auto">
          <a:xfrm>
            <a:off x="3198228" y="1694687"/>
            <a:ext cx="3018365" cy="1325055"/>
          </a:xfrm>
          <a:prstGeom prst="wedgeRectCallout">
            <a:avLst>
              <a:gd name="adj1" fmla="val 71760"/>
              <a:gd name="adj2" fmla="val -25643"/>
            </a:avLst>
          </a:prstGeom>
          <a:solidFill>
            <a:srgbClr val="00FFFF"/>
          </a:solidFill>
          <a:ln w="9525">
            <a:solidFill>
              <a:schemeClr val="accent1"/>
            </a:solidFill>
            <a:miter lim="800000"/>
            <a:headEnd/>
            <a:tailEnd type="none" w="sm" len="lg"/>
          </a:ln>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r>
              <a:rPr lang="zh-CN" altLang="en-US" sz="2400" b="1" i="0" dirty="0">
                <a:solidFill>
                  <a:srgbClr val="000000"/>
                </a:solidFill>
                <a:latin typeface="楷体...夀."/>
              </a:rPr>
              <a:t>若谐振子频率为</a:t>
            </a:r>
            <a:r>
              <a:rPr lang="en-US" altLang="zh-CN" sz="2400" b="1" dirty="0">
                <a:solidFill>
                  <a:srgbClr val="000000"/>
                </a:solidFill>
              </a:rPr>
              <a:t>v</a:t>
            </a:r>
            <a:r>
              <a:rPr lang="zh-CN" altLang="en-US" sz="2400" b="1" i="0" dirty="0">
                <a:solidFill>
                  <a:srgbClr val="000000"/>
                </a:solidFill>
                <a:latin typeface="楷体...夀."/>
              </a:rPr>
              <a:t>，则其能量为</a:t>
            </a:r>
            <a:r>
              <a:rPr lang="en-US" altLang="zh-CN" sz="2400" b="1" dirty="0" err="1">
                <a:solidFill>
                  <a:srgbClr val="000000"/>
                </a:solidFill>
              </a:rPr>
              <a:t>hv</a:t>
            </a:r>
            <a:r>
              <a:rPr lang="en-US" altLang="zh-CN" sz="2400" b="1" dirty="0">
                <a:solidFill>
                  <a:srgbClr val="000000"/>
                </a:solidFill>
              </a:rPr>
              <a:t> </a:t>
            </a:r>
            <a:r>
              <a:rPr lang="en-US" altLang="zh-CN" sz="2400" b="1" i="0" dirty="0">
                <a:solidFill>
                  <a:srgbClr val="000000"/>
                </a:solidFill>
              </a:rPr>
              <a:t>, 2</a:t>
            </a:r>
            <a:r>
              <a:rPr lang="en-US" altLang="zh-CN" sz="2400" b="1" dirty="0">
                <a:solidFill>
                  <a:srgbClr val="000000"/>
                </a:solidFill>
              </a:rPr>
              <a:t>hv</a:t>
            </a:r>
            <a:r>
              <a:rPr lang="en-US" altLang="zh-CN" sz="2400" b="1" i="0" dirty="0">
                <a:solidFill>
                  <a:srgbClr val="000000"/>
                </a:solidFill>
              </a:rPr>
              <a:t>, 3</a:t>
            </a:r>
            <a:r>
              <a:rPr lang="en-US" altLang="zh-CN" sz="2400" b="1" dirty="0">
                <a:solidFill>
                  <a:srgbClr val="000000"/>
                </a:solidFill>
              </a:rPr>
              <a:t>hv </a:t>
            </a:r>
            <a:r>
              <a:rPr lang="en-US" altLang="zh-CN" sz="2400" b="1" i="0" dirty="0">
                <a:solidFill>
                  <a:srgbClr val="000000"/>
                </a:solidFill>
              </a:rPr>
              <a:t>, …, </a:t>
            </a:r>
            <a:r>
              <a:rPr lang="en-US" altLang="zh-CN" sz="2400" b="1" dirty="0" err="1">
                <a:solidFill>
                  <a:srgbClr val="000000"/>
                </a:solidFill>
              </a:rPr>
              <a:t>nhv</a:t>
            </a:r>
            <a:r>
              <a:rPr lang="en-US" altLang="zh-CN" sz="2400" b="1" dirty="0">
                <a:solidFill>
                  <a:srgbClr val="000000"/>
                </a:solidFill>
              </a:rPr>
              <a:t> </a:t>
            </a:r>
            <a:r>
              <a:rPr lang="en-US" altLang="zh-CN" sz="2400" b="1" i="0" dirty="0">
                <a:solidFill>
                  <a:srgbClr val="000000"/>
                </a:solidFill>
              </a:rPr>
              <a:t>, … </a:t>
            </a:r>
            <a:endParaRPr lang="zh-CN" altLang="en-US" b="1" dirty="0"/>
          </a:p>
        </p:txBody>
      </p:sp>
      <p:sp>
        <p:nvSpPr>
          <p:cNvPr id="16" name="Rectangle 8"/>
          <p:cNvSpPr>
            <a:spLocks noChangeArrowheads="1"/>
          </p:cNvSpPr>
          <p:nvPr/>
        </p:nvSpPr>
        <p:spPr bwMode="auto">
          <a:xfrm>
            <a:off x="2611842" y="3123333"/>
            <a:ext cx="41520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i="0" dirty="0">
                <a:solidFill>
                  <a:srgbClr val="9900CC"/>
                </a:solidFill>
                <a:latin typeface="宋体" panose="02010600030101010101" pitchFamily="2" charset="-122"/>
              </a:rPr>
              <a:t>由此他导出黑体的辐出度</a:t>
            </a:r>
          </a:p>
        </p:txBody>
      </p:sp>
      <p:graphicFrame>
        <p:nvGraphicFramePr>
          <p:cNvPr id="17" name="Object 9"/>
          <p:cNvGraphicFramePr>
            <a:graphicFrameLocks noChangeAspect="1"/>
          </p:cNvGraphicFramePr>
          <p:nvPr>
            <p:extLst>
              <p:ext uri="{D42A27DB-BD31-4B8C-83A1-F6EECF244321}">
                <p14:modId xmlns:p14="http://schemas.microsoft.com/office/powerpoint/2010/main" val="3204207493"/>
              </p:ext>
            </p:extLst>
          </p:nvPr>
        </p:nvGraphicFramePr>
        <p:xfrm>
          <a:off x="6319670" y="3361747"/>
          <a:ext cx="2589212" cy="1257300"/>
        </p:xfrm>
        <a:graphic>
          <a:graphicData uri="http://schemas.openxmlformats.org/presentationml/2006/ole">
            <mc:AlternateContent xmlns:mc="http://schemas.openxmlformats.org/markup-compatibility/2006">
              <mc:Choice xmlns:v="urn:schemas-microsoft-com:vml" Requires="v">
                <p:oleObj spid="_x0000_s50061" name="公式" r:id="rId6" imgW="863225" imgH="418918" progId="Equation.3">
                  <p:embed/>
                </p:oleObj>
              </mc:Choice>
              <mc:Fallback>
                <p:oleObj name="公式" r:id="rId6" imgW="863225" imgH="41891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9670" y="3361747"/>
                        <a:ext cx="2589212"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Rectangle 12"/>
          <p:cNvSpPr>
            <a:spLocks noChangeArrowheads="1"/>
          </p:cNvSpPr>
          <p:nvPr/>
        </p:nvSpPr>
        <p:spPr bwMode="auto">
          <a:xfrm>
            <a:off x="2200901" y="3832429"/>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dirty="0">
                <a:solidFill>
                  <a:srgbClr val="008000"/>
                </a:solidFill>
                <a:latin typeface="宋体" panose="02010600030101010101" pitchFamily="2" charset="-122"/>
              </a:rPr>
              <a:t>振子平均能量</a:t>
            </a:r>
          </a:p>
        </p:txBody>
      </p:sp>
      <p:graphicFrame>
        <p:nvGraphicFramePr>
          <p:cNvPr id="20" name="Object 17"/>
          <p:cNvGraphicFramePr>
            <a:graphicFrameLocks noChangeAspect="1"/>
          </p:cNvGraphicFramePr>
          <p:nvPr>
            <p:extLst>
              <p:ext uri="{D42A27DB-BD31-4B8C-83A1-F6EECF244321}">
                <p14:modId xmlns:p14="http://schemas.microsoft.com/office/powerpoint/2010/main" val="588236733"/>
              </p:ext>
            </p:extLst>
          </p:nvPr>
        </p:nvGraphicFramePr>
        <p:xfrm>
          <a:off x="1776966" y="4290350"/>
          <a:ext cx="5413375" cy="2513013"/>
        </p:xfrm>
        <a:graphic>
          <a:graphicData uri="http://schemas.openxmlformats.org/presentationml/2006/ole">
            <mc:AlternateContent xmlns:mc="http://schemas.openxmlformats.org/markup-compatibility/2006">
              <mc:Choice xmlns:v="urn:schemas-microsoft-com:vml" Requires="v">
                <p:oleObj spid="_x0000_s50062" name="公式" r:id="rId8" imgW="1803400" imgH="838200" progId="Equation.3">
                  <p:embed/>
                </p:oleObj>
              </mc:Choice>
              <mc:Fallback>
                <p:oleObj name="公式" r:id="rId8" imgW="1803400" imgH="838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6966" y="4290350"/>
                        <a:ext cx="5413375" cy="2513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tgtEl>
                                          <p:spTgt spid="12"/>
                                        </p:tgtEl>
                                        <p:attrNameLst>
                                          <p:attrName>ppt_x</p:attrName>
                                        </p:attrNameLst>
                                      </p:cBhvr>
                                      <p:tavLst>
                                        <p:tav tm="0">
                                          <p:val>
                                            <p:strVal val="#ppt_x"/>
                                          </p:val>
                                        </p:tav>
                                        <p:tav tm="100000">
                                          <p:val>
                                            <p:strVal val="#ppt_x"/>
                                          </p:val>
                                        </p:tav>
                                      </p:tavLst>
                                    </p:anim>
                                    <p:anim calcmode="lin" valueType="num">
                                      <p:cBhvr additive="base">
                                        <p:cTn id="4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additive="base">
                                        <p:cTn id="54" dur="500" fill="hold"/>
                                        <p:tgtEl>
                                          <p:spTgt spid="13"/>
                                        </p:tgtEl>
                                        <p:attrNameLst>
                                          <p:attrName>ppt_x</p:attrName>
                                        </p:attrNameLst>
                                      </p:cBhvr>
                                      <p:tavLst>
                                        <p:tav tm="0">
                                          <p:val>
                                            <p:strVal val="#ppt_x"/>
                                          </p:val>
                                        </p:tav>
                                        <p:tav tm="100000">
                                          <p:val>
                                            <p:strVal val="#ppt_x"/>
                                          </p:val>
                                        </p:tav>
                                      </p:tavLst>
                                    </p:anim>
                                    <p:anim calcmode="lin" valueType="num">
                                      <p:cBhvr additive="base">
                                        <p:cTn id="5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additive="base">
                                        <p:cTn id="60" dur="500" fill="hold"/>
                                        <p:tgtEl>
                                          <p:spTgt spid="14"/>
                                        </p:tgtEl>
                                        <p:attrNameLst>
                                          <p:attrName>ppt_x</p:attrName>
                                        </p:attrNameLst>
                                      </p:cBhvr>
                                      <p:tavLst>
                                        <p:tav tm="0">
                                          <p:val>
                                            <p:strVal val="#ppt_x"/>
                                          </p:val>
                                        </p:tav>
                                        <p:tav tm="100000">
                                          <p:val>
                                            <p:strVal val="#ppt_x"/>
                                          </p:val>
                                        </p:tav>
                                      </p:tavLst>
                                    </p:anim>
                                    <p:anim calcmode="lin" valueType="num">
                                      <p:cBhvr additive="base">
                                        <p:cTn id="6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additive="base">
                                        <p:cTn id="66" dur="500" fill="hold"/>
                                        <p:tgtEl>
                                          <p:spTgt spid="15"/>
                                        </p:tgtEl>
                                        <p:attrNameLst>
                                          <p:attrName>ppt_x</p:attrName>
                                        </p:attrNameLst>
                                      </p:cBhvr>
                                      <p:tavLst>
                                        <p:tav tm="0">
                                          <p:val>
                                            <p:strVal val="#ppt_x"/>
                                          </p:val>
                                        </p:tav>
                                        <p:tav tm="100000">
                                          <p:val>
                                            <p:strVal val="#ppt_x"/>
                                          </p:val>
                                        </p:tav>
                                      </p:tavLst>
                                    </p:anim>
                                    <p:anim calcmode="lin" valueType="num">
                                      <p:cBhvr additive="base">
                                        <p:cTn id="6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6">
                                            <p:txEl>
                                              <p:pRg st="0" end="0"/>
                                            </p:txEl>
                                          </p:spTgt>
                                        </p:tgtEl>
                                        <p:attrNameLst>
                                          <p:attrName>style.visibility</p:attrName>
                                        </p:attrNameLst>
                                      </p:cBhvr>
                                      <p:to>
                                        <p:strVal val="visible"/>
                                      </p:to>
                                    </p:set>
                                    <p:animEffect transition="in" filter="wipe(left)">
                                      <p:cBhvr>
                                        <p:cTn id="72" dur="500"/>
                                        <p:tgtEl>
                                          <p:spTgt spid="16">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left)">
                                      <p:cBhvr>
                                        <p:cTn id="77" dur="500"/>
                                        <p:tgtEl>
                                          <p:spTgt spid="17"/>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19">
                                            <p:txEl>
                                              <p:pRg st="0" end="0"/>
                                            </p:txEl>
                                          </p:spTgt>
                                        </p:tgtEl>
                                        <p:attrNameLst>
                                          <p:attrName>style.visibility</p:attrName>
                                        </p:attrNameLst>
                                      </p:cBhvr>
                                      <p:to>
                                        <p:strVal val="visible"/>
                                      </p:to>
                                    </p:set>
                                    <p:animEffect transition="in" filter="wipe(left)">
                                      <p:cBhvr>
                                        <p:cTn id="81" dur="500"/>
                                        <p:tgtEl>
                                          <p:spTgt spid="19">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wipe(left)">
                                      <p:cBhvr>
                                        <p:cTn id="8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4" grpId="0"/>
      <p:bldP spid="15" grpId="0" animBg="1"/>
      <p:bldP spid="16" grpId="0" build="p" autoUpdateAnimBg="0"/>
      <p:bldP spid="19" grpId="0" build="p"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矩形 1"/>
          <p:cNvSpPr>
            <a:spLocks noChangeArrowheads="1"/>
          </p:cNvSpPr>
          <p:nvPr/>
        </p:nvSpPr>
        <p:spPr bwMode="auto">
          <a:xfrm>
            <a:off x="2024064" y="857250"/>
            <a:ext cx="8072437"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sz="3200" b="1" i="0">
                <a:solidFill>
                  <a:srgbClr val="0000CC"/>
                </a:solidFill>
                <a:latin typeface="宋体" panose="02010600030101010101" pitchFamily="2" charset="-122"/>
              </a:rPr>
              <a:t>自古到今，人们就在不断地思索，世界万物由什么构成的？它有最小结构吗</a:t>
            </a:r>
            <a:r>
              <a:rPr lang="en-US" altLang="zh-CN" sz="3200" b="1" i="0">
                <a:solidFill>
                  <a:srgbClr val="0000CC"/>
                </a:solidFill>
                <a:latin typeface="宋体" panose="02010600030101010101" pitchFamily="2" charset="-122"/>
              </a:rPr>
              <a:t>?</a:t>
            </a:r>
          </a:p>
          <a:p>
            <a:pPr algn="just" eaLnBrk="1" hangingPunct="1">
              <a:lnSpc>
                <a:spcPct val="90000"/>
              </a:lnSpc>
            </a:pPr>
            <a:r>
              <a:rPr lang="zh-CN" altLang="en-US" sz="3200" b="1" i="0">
                <a:latin typeface="宋体" panose="02010600030101010101" pitchFamily="2" charset="-122"/>
              </a:rPr>
              <a:t>哲学家</a:t>
            </a:r>
            <a:r>
              <a:rPr lang="zh-CN" altLang="en-US" sz="3200" b="1" i="0">
                <a:solidFill>
                  <a:srgbClr val="FF0000"/>
                </a:solidFill>
                <a:latin typeface="宋体" panose="02010600030101010101" pitchFamily="2" charset="-122"/>
              </a:rPr>
              <a:t>亚里士多德</a:t>
            </a:r>
            <a:r>
              <a:rPr lang="zh-CN" altLang="en-US" sz="3200" b="1" i="0">
                <a:latin typeface="宋体" panose="02010600030101010101" pitchFamily="2" charset="-122"/>
              </a:rPr>
              <a:t>等人则认为物质是连续的，世界万物由土、空气、水、火这四种元素组成的，而天则是第五种元素“以太”所组成的</a:t>
            </a:r>
          </a:p>
          <a:p>
            <a:pPr algn="just" eaLnBrk="1" hangingPunct="1">
              <a:lnSpc>
                <a:spcPct val="90000"/>
              </a:lnSpc>
            </a:pPr>
            <a:r>
              <a:rPr lang="zh-CN" altLang="en-US" sz="3200" b="1" i="0">
                <a:solidFill>
                  <a:srgbClr val="008000"/>
                </a:solidFill>
                <a:latin typeface="宋体" panose="02010600030101010101" pitchFamily="2" charset="-122"/>
              </a:rPr>
              <a:t>古希腊哲学家</a:t>
            </a:r>
            <a:r>
              <a:rPr lang="zh-CN" altLang="en-US" sz="3200" b="1" i="0">
                <a:solidFill>
                  <a:srgbClr val="FF0000"/>
                </a:solidFill>
                <a:latin typeface="宋体" panose="02010600030101010101" pitchFamily="2" charset="-122"/>
              </a:rPr>
              <a:t>德谟克利特等</a:t>
            </a:r>
            <a:r>
              <a:rPr lang="zh-CN" altLang="en-US" sz="3200" b="1" i="0">
                <a:solidFill>
                  <a:srgbClr val="008000"/>
                </a:solidFill>
                <a:latin typeface="宋体" panose="02010600030101010101" pitchFamily="2" charset="-122"/>
              </a:rPr>
              <a:t>人认为，物质是不连续的，分到最后将由一些不可再分的东西所组成，他把这种物质的基元命名为“</a:t>
            </a:r>
            <a:r>
              <a:rPr lang="en-US" altLang="zh-CN" sz="3200" b="1" i="0">
                <a:solidFill>
                  <a:srgbClr val="008000"/>
                </a:solidFill>
                <a:latin typeface="宋体" panose="02010600030101010101" pitchFamily="2" charset="-122"/>
              </a:rPr>
              <a:t>atoms</a:t>
            </a:r>
            <a:r>
              <a:rPr lang="zh-CN" altLang="en-US" sz="3200" b="1" i="0">
                <a:solidFill>
                  <a:srgbClr val="008000"/>
                </a:solidFill>
                <a:latin typeface="宋体" panose="02010600030101010101" pitchFamily="2" charset="-122"/>
              </a:rPr>
              <a:t>（“</a:t>
            </a:r>
            <a:r>
              <a:rPr lang="zh-CN" altLang="en-US" sz="3200" b="1" i="0">
                <a:solidFill>
                  <a:srgbClr val="FF0000"/>
                </a:solidFill>
                <a:latin typeface="宋体" panose="02010600030101010101" pitchFamily="2" charset="-122"/>
              </a:rPr>
              <a:t>原子</a:t>
            </a:r>
            <a:r>
              <a:rPr lang="zh-CN" altLang="en-US" sz="3200" b="1" i="0">
                <a:solidFill>
                  <a:srgbClr val="008000"/>
                </a:solidFill>
                <a:latin typeface="宋体" panose="02010600030101010101" pitchFamily="2" charset="-122"/>
              </a:rPr>
              <a:t>”）”，古希腊文的意思是“不可再分的东西”。</a:t>
            </a:r>
          </a:p>
        </p:txBody>
      </p:sp>
      <p:sp>
        <p:nvSpPr>
          <p:cNvPr id="3" name="Rectangle 2"/>
          <p:cNvSpPr txBox="1">
            <a:spLocks noChangeArrowheads="1"/>
          </p:cNvSpPr>
          <p:nvPr/>
        </p:nvSpPr>
        <p:spPr>
          <a:xfrm>
            <a:off x="1828800" y="0"/>
            <a:ext cx="7010400" cy="762000"/>
          </a:xfrm>
          <a:prstGeom prst="rect">
            <a:avLst/>
          </a:prstGeom>
          <a:gradFill rotWithShape="1">
            <a:gsLst>
              <a:gs pos="0">
                <a:srgbClr val="FF00FF"/>
              </a:gs>
              <a:gs pos="50000">
                <a:schemeClr val="bg1"/>
              </a:gs>
              <a:gs pos="100000">
                <a:srgbClr val="FF00FF"/>
              </a:gs>
            </a:gsLst>
            <a:lin ang="5400000" scaled="1"/>
          </a:gradFill>
          <a:effectLst>
            <a:outerShdw dist="107763" dir="18900000" algn="ctr" rotWithShape="0">
              <a:srgbClr val="0000FF"/>
            </a:outerShdw>
          </a:effectLst>
        </p:spPr>
        <p:txBody>
          <a:bodyPr/>
          <a:lstStyle/>
          <a:p>
            <a:pPr algn="ctr">
              <a:defRPr/>
            </a:pPr>
            <a:r>
              <a:rPr lang="zh-CN" altLang="en-US" sz="4400" i="0" kern="0">
                <a:latin typeface="+mj-lt"/>
                <a:ea typeface="+mj-ea"/>
                <a:cs typeface="+mj-cs"/>
              </a:rPr>
              <a:t>二、世纪之交的三大发现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Object 9"/>
          <p:cNvGraphicFramePr>
            <a:graphicFrameLocks noChangeAspect="1"/>
          </p:cNvGraphicFramePr>
          <p:nvPr>
            <p:extLst>
              <p:ext uri="{D42A27DB-BD31-4B8C-83A1-F6EECF244321}">
                <p14:modId xmlns:p14="http://schemas.microsoft.com/office/powerpoint/2010/main" val="1332747011"/>
              </p:ext>
            </p:extLst>
          </p:nvPr>
        </p:nvGraphicFramePr>
        <p:xfrm>
          <a:off x="2423592" y="516905"/>
          <a:ext cx="2589212" cy="1257300"/>
        </p:xfrm>
        <a:graphic>
          <a:graphicData uri="http://schemas.openxmlformats.org/presentationml/2006/ole">
            <mc:AlternateContent xmlns:mc="http://schemas.openxmlformats.org/markup-compatibility/2006">
              <mc:Choice xmlns:v="urn:schemas-microsoft-com:vml" Requires="v">
                <p:oleObj spid="_x0000_s331486" name="公式" r:id="rId4" imgW="863225" imgH="418918" progId="Equation.3">
                  <p:embed/>
                </p:oleObj>
              </mc:Choice>
              <mc:Fallback>
                <p:oleObj name="公式" r:id="rId4" imgW="863225" imgH="41891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3592" y="516905"/>
                        <a:ext cx="2589212"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8"/>
          <p:cNvGraphicFramePr>
            <a:graphicFrameLocks noChangeAspect="1"/>
          </p:cNvGraphicFramePr>
          <p:nvPr>
            <p:extLst>
              <p:ext uri="{D42A27DB-BD31-4B8C-83A1-F6EECF244321}">
                <p14:modId xmlns:p14="http://schemas.microsoft.com/office/powerpoint/2010/main" val="639666241"/>
              </p:ext>
            </p:extLst>
          </p:nvPr>
        </p:nvGraphicFramePr>
        <p:xfrm>
          <a:off x="5174631" y="516905"/>
          <a:ext cx="4186237" cy="1335088"/>
        </p:xfrm>
        <a:graphic>
          <a:graphicData uri="http://schemas.openxmlformats.org/presentationml/2006/ole">
            <mc:AlternateContent xmlns:mc="http://schemas.openxmlformats.org/markup-compatibility/2006">
              <mc:Choice xmlns:v="urn:schemas-microsoft-com:vml" Requires="v">
                <p:oleObj spid="_x0000_s331487" name="公式" r:id="rId6" imgW="1390735" imgH="380876" progId="Equation.3">
                  <p:embed/>
                </p:oleObj>
              </mc:Choice>
              <mc:Fallback>
                <p:oleObj name="公式" r:id="rId6" imgW="1390735" imgH="38087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74631" y="516905"/>
                        <a:ext cx="4186237" cy="1335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2"/>
          <p:cNvSpPr>
            <a:spLocks noChangeArrowheads="1"/>
          </p:cNvSpPr>
          <p:nvPr/>
        </p:nvSpPr>
        <p:spPr bwMode="auto">
          <a:xfrm>
            <a:off x="2383756" y="5877273"/>
            <a:ext cx="43545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i="0" dirty="0">
                <a:solidFill>
                  <a:srgbClr val="FF00FF"/>
                </a:solidFill>
                <a:latin typeface="宋体" panose="02010600030101010101" pitchFamily="2" charset="-122"/>
              </a:rPr>
              <a:t>可得能量按波长分布</a:t>
            </a:r>
          </a:p>
        </p:txBody>
      </p:sp>
      <p:graphicFrame>
        <p:nvGraphicFramePr>
          <p:cNvPr id="11" name="Object 3"/>
          <p:cNvGraphicFramePr>
            <a:graphicFrameLocks noChangeAspect="1"/>
          </p:cNvGraphicFramePr>
          <p:nvPr>
            <p:extLst>
              <p:ext uri="{D42A27DB-BD31-4B8C-83A1-F6EECF244321}">
                <p14:modId xmlns:p14="http://schemas.microsoft.com/office/powerpoint/2010/main" val="652468831"/>
              </p:ext>
            </p:extLst>
          </p:nvPr>
        </p:nvGraphicFramePr>
        <p:xfrm>
          <a:off x="2914502" y="3869891"/>
          <a:ext cx="4765675" cy="1728788"/>
        </p:xfrm>
        <a:graphic>
          <a:graphicData uri="http://schemas.openxmlformats.org/presentationml/2006/ole">
            <mc:AlternateContent xmlns:mc="http://schemas.openxmlformats.org/markup-compatibility/2006">
              <mc:Choice xmlns:v="urn:schemas-microsoft-com:vml" Requires="v">
                <p:oleObj spid="_x0000_s331488" name="公式" r:id="rId8" imgW="1209605" imgH="380876" progId="Equation.3">
                  <p:embed/>
                </p:oleObj>
              </mc:Choice>
              <mc:Fallback>
                <p:oleObj name="公式" r:id="rId8" imgW="1209605" imgH="38087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4502" y="3869891"/>
                        <a:ext cx="4765675"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val="886850434"/>
              </p:ext>
            </p:extLst>
          </p:nvPr>
        </p:nvGraphicFramePr>
        <p:xfrm>
          <a:off x="7680177" y="2045655"/>
          <a:ext cx="1114425" cy="1096963"/>
        </p:xfrm>
        <a:graphic>
          <a:graphicData uri="http://schemas.openxmlformats.org/presentationml/2006/ole">
            <mc:AlternateContent xmlns:mc="http://schemas.openxmlformats.org/markup-compatibility/2006">
              <mc:Choice xmlns:v="urn:schemas-microsoft-com:vml" Requires="v">
                <p:oleObj spid="_x0000_s331489" name="公式" r:id="rId10" imgW="304763" imgH="304755" progId="Equation.3">
                  <p:embed/>
                </p:oleObj>
              </mc:Choice>
              <mc:Fallback>
                <p:oleObj name="公式" r:id="rId10" imgW="304763" imgH="304755"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80177" y="2045655"/>
                        <a:ext cx="1114425" cy="109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5"/>
          <p:cNvSpPr>
            <a:spLocks noChangeArrowheads="1"/>
          </p:cNvSpPr>
          <p:nvPr/>
        </p:nvSpPr>
        <p:spPr bwMode="auto">
          <a:xfrm>
            <a:off x="2082651" y="2347280"/>
            <a:ext cx="1111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600" b="1" i="0">
                <a:solidFill>
                  <a:srgbClr val="008000"/>
                </a:solidFill>
                <a:latin typeface="宋体" panose="02010600030101010101" pitchFamily="2" charset="-122"/>
              </a:rPr>
              <a:t>利用</a:t>
            </a:r>
          </a:p>
        </p:txBody>
      </p:sp>
      <p:graphicFrame>
        <p:nvGraphicFramePr>
          <p:cNvPr id="14" name="Object 6"/>
          <p:cNvGraphicFramePr>
            <a:graphicFrameLocks noChangeAspect="1"/>
          </p:cNvGraphicFramePr>
          <p:nvPr>
            <p:extLst>
              <p:ext uri="{D42A27DB-BD31-4B8C-83A1-F6EECF244321}">
                <p14:modId xmlns:p14="http://schemas.microsoft.com/office/powerpoint/2010/main" val="1685962260"/>
              </p:ext>
            </p:extLst>
          </p:nvPr>
        </p:nvGraphicFramePr>
        <p:xfrm>
          <a:off x="3428851" y="2042480"/>
          <a:ext cx="1763712" cy="1096963"/>
        </p:xfrm>
        <a:graphic>
          <a:graphicData uri="http://schemas.openxmlformats.org/presentationml/2006/ole">
            <mc:AlternateContent xmlns:mc="http://schemas.openxmlformats.org/markup-compatibility/2006">
              <mc:Choice xmlns:v="urn:schemas-microsoft-com:vml" Requires="v">
                <p:oleObj spid="_x0000_s331490" name="公式" r:id="rId12" imgW="533403" imgH="304755" progId="Equation.3">
                  <p:embed/>
                </p:oleObj>
              </mc:Choice>
              <mc:Fallback>
                <p:oleObj name="公式" r:id="rId12" imgW="533403" imgH="304755"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28851" y="2042480"/>
                        <a:ext cx="1763712" cy="109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7"/>
          <p:cNvSpPr>
            <a:spLocks noChangeArrowheads="1"/>
          </p:cNvSpPr>
          <p:nvPr/>
        </p:nvSpPr>
        <p:spPr bwMode="auto">
          <a:xfrm>
            <a:off x="5446564" y="2271080"/>
            <a:ext cx="15732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600" b="1" i="0">
                <a:solidFill>
                  <a:srgbClr val="008000"/>
                </a:solidFill>
                <a:latin typeface="宋体" panose="02010600030101010101" pitchFamily="2" charset="-122"/>
              </a:rPr>
              <a:t>并结合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3" grpId="0" autoUpdateAnimBg="0"/>
      <p:bldP spid="15"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738314" y="142876"/>
            <a:ext cx="430053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3200" b="1" i="0">
                <a:solidFill>
                  <a:srgbClr val="C00000"/>
                </a:solidFill>
                <a:ea typeface="楷体_GB2312" pitchFamily="49" charset="-122"/>
                <a:sym typeface="Symbol" panose="05050102010706020507" pitchFamily="18" charset="2"/>
              </a:rPr>
              <a:t>四    普朗克假说的</a:t>
            </a:r>
            <a:r>
              <a:rPr lang="zh-CN" altLang="en-US" sz="3200" b="1" i="0">
                <a:solidFill>
                  <a:srgbClr val="C00000"/>
                </a:solidFill>
                <a:ea typeface="楷体_GB2312" pitchFamily="49" charset="-122"/>
              </a:rPr>
              <a:t>意义</a:t>
            </a:r>
            <a:endParaRPr lang="zh-CN" altLang="en-US" sz="3200" i="0">
              <a:solidFill>
                <a:srgbClr val="C00000"/>
              </a:solidFill>
            </a:endParaRPr>
          </a:p>
        </p:txBody>
      </p:sp>
      <p:sp>
        <p:nvSpPr>
          <p:cNvPr id="4" name="Text Box 3"/>
          <p:cNvSpPr txBox="1">
            <a:spLocks noChangeArrowheads="1"/>
          </p:cNvSpPr>
          <p:nvPr/>
        </p:nvSpPr>
        <p:spPr bwMode="auto">
          <a:xfrm>
            <a:off x="1919536" y="756410"/>
            <a:ext cx="10163472" cy="224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dirty="0"/>
              <a:t>普朗克抛弃了经典物理中的能量可连续变化的旧观点，</a:t>
            </a:r>
            <a:r>
              <a:rPr lang="zh-CN" altLang="en-US" sz="2800" b="1" i="0" dirty="0">
                <a:solidFill>
                  <a:srgbClr val="FF3300"/>
                </a:solidFill>
              </a:rPr>
              <a:t>提出了能量子、物体辐射或吸收能量只能一份一份地按不连续的方式进行的新观点</a:t>
            </a:r>
            <a:r>
              <a:rPr lang="zh-CN" altLang="en-US" sz="2800" b="1" i="0" dirty="0"/>
              <a:t>。这不仅</a:t>
            </a:r>
            <a:r>
              <a:rPr lang="zh-CN" altLang="en-US" sz="2800" b="1" i="0" dirty="0">
                <a:solidFill>
                  <a:srgbClr val="3333FF"/>
                </a:solidFill>
              </a:rPr>
              <a:t>成功地解决了热辐射中的难题，而且开创物理学研究新局面，标志着人类对自然规律的认识已经从从宏观领域进入微观领域，为量子力学的诞生奠定了基础</a:t>
            </a:r>
            <a:r>
              <a:rPr lang="zh-CN" altLang="en-US" sz="2800" b="1" i="0" dirty="0"/>
              <a:t>。</a:t>
            </a:r>
          </a:p>
        </p:txBody>
      </p:sp>
      <p:sp>
        <p:nvSpPr>
          <p:cNvPr id="5" name="Text Box 4"/>
          <p:cNvSpPr txBox="1">
            <a:spLocks noChangeArrowheads="1"/>
          </p:cNvSpPr>
          <p:nvPr/>
        </p:nvSpPr>
        <p:spPr bwMode="auto">
          <a:xfrm>
            <a:off x="2031207" y="3608875"/>
            <a:ext cx="8015287" cy="3110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i="0" dirty="0">
                <a:solidFill>
                  <a:srgbClr val="C00000"/>
                </a:solidFill>
                <a:ea typeface="楷体_GB2312" pitchFamily="49" charset="-122"/>
              </a:rPr>
              <a:t>测量温度：</a:t>
            </a:r>
            <a:r>
              <a:rPr lang="zh-CN" altLang="en-US" sz="2800" b="1" i="0" dirty="0"/>
              <a:t>通过测量星体的谱线分布来确定其热力学温度</a:t>
            </a:r>
          </a:p>
          <a:p>
            <a:pPr eaLnBrk="1" hangingPunct="1"/>
            <a:r>
              <a:rPr lang="zh-CN" altLang="en-US" sz="2800" b="1" i="0" dirty="0">
                <a:solidFill>
                  <a:srgbClr val="C00000"/>
                </a:solidFill>
                <a:ea typeface="楷体_GB2312" pitchFamily="49" charset="-122"/>
              </a:rPr>
              <a:t>热象图：</a:t>
            </a:r>
            <a:r>
              <a:rPr lang="zh-CN" altLang="en-US" sz="2800" b="1" i="0" dirty="0">
                <a:solidFill>
                  <a:srgbClr val="009900"/>
                </a:solidFill>
              </a:rPr>
              <a:t>通过比较物体表面不同区域的颜色变化情况来确定物体表面的温度分布；</a:t>
            </a:r>
          </a:p>
          <a:p>
            <a:pPr eaLnBrk="1" hangingPunct="1"/>
            <a:r>
              <a:rPr lang="en-US" altLang="zh-CN" sz="2800" b="1" i="0" dirty="0">
                <a:solidFill>
                  <a:srgbClr val="C00000"/>
                </a:solidFill>
                <a:ea typeface="楷体_GB2312" pitchFamily="49" charset="-122"/>
              </a:rPr>
              <a:t>3K</a:t>
            </a:r>
            <a:r>
              <a:rPr lang="zh-CN" altLang="en-US" sz="2800" b="1" i="0" dirty="0">
                <a:solidFill>
                  <a:srgbClr val="C00000"/>
                </a:solidFill>
                <a:ea typeface="楷体_GB2312" pitchFamily="49" charset="-122"/>
              </a:rPr>
              <a:t>背景辐射：</a:t>
            </a:r>
            <a:r>
              <a:rPr lang="zh-CN" altLang="en-US" sz="2800" b="1" i="0" dirty="0">
                <a:solidFill>
                  <a:srgbClr val="9900CC"/>
                </a:solidFill>
              </a:rPr>
              <a:t>对来自外界空间的辐射，可用</a:t>
            </a:r>
            <a:r>
              <a:rPr lang="en-US" altLang="zh-CN" sz="2800" b="1" i="0" dirty="0">
                <a:solidFill>
                  <a:srgbClr val="9900CC"/>
                </a:solidFill>
              </a:rPr>
              <a:t>Wein</a:t>
            </a:r>
            <a:r>
              <a:rPr lang="zh-CN" altLang="en-US" sz="2800" b="1" i="0" dirty="0">
                <a:solidFill>
                  <a:srgbClr val="9900CC"/>
                </a:solidFill>
              </a:rPr>
              <a:t>位移公式来估算</a:t>
            </a:r>
          </a:p>
          <a:p>
            <a:pPr eaLnBrk="1" hangingPunct="1"/>
            <a:r>
              <a:rPr lang="zh-CN" altLang="en-US" sz="2800" b="1" i="0" dirty="0">
                <a:solidFill>
                  <a:srgbClr val="C00000"/>
                </a:solidFill>
                <a:ea typeface="楷体_GB2312" pitchFamily="49" charset="-122"/>
              </a:rPr>
              <a:t>消失线高温计：</a:t>
            </a:r>
            <a:r>
              <a:rPr lang="zh-CN" altLang="en-US" sz="2800" b="1" i="0" dirty="0"/>
              <a:t>测量炉温</a:t>
            </a:r>
          </a:p>
        </p:txBody>
      </p:sp>
      <p:sp>
        <p:nvSpPr>
          <p:cNvPr id="6" name="Text Box 5"/>
          <p:cNvSpPr txBox="1">
            <a:spLocks noChangeArrowheads="1"/>
          </p:cNvSpPr>
          <p:nvPr/>
        </p:nvSpPr>
        <p:spPr bwMode="auto">
          <a:xfrm>
            <a:off x="1847528" y="3005360"/>
            <a:ext cx="5616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i="0" dirty="0">
                <a:solidFill>
                  <a:srgbClr val="FF0066"/>
                </a:solidFill>
              </a:rPr>
              <a:t>五    黑体辐射的应用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75"/>
                                        <p:tgtEl>
                                          <p:spTgt spid="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500"/>
                                        <p:tgtEl>
                                          <p:spTgt spid="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wipe(left)">
                                      <p:cBhvr>
                                        <p:cTn id="27" dur="500"/>
                                        <p:tgtEl>
                                          <p:spTgt spid="5">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wipe(left)">
                                      <p:cBhvr>
                                        <p:cTn id="32" dur="500"/>
                                        <p:tgtEl>
                                          <p:spTgt spid="5">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wipe(left)">
                                      <p:cBhvr>
                                        <p:cTn id="3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build="p" autoUpdateAnimBg="0"/>
      <p:bldP spid="5" grpId="0" build="p" autoUpdateAnimBg="0"/>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2226" name="Group 38"/>
          <p:cNvGrpSpPr>
            <a:grpSpLocks/>
          </p:cNvGrpSpPr>
          <p:nvPr/>
        </p:nvGrpSpPr>
        <p:grpSpPr bwMode="auto">
          <a:xfrm>
            <a:off x="1557338" y="419101"/>
            <a:ext cx="9110662" cy="5834063"/>
            <a:chOff x="21" y="264"/>
            <a:chExt cx="2984" cy="3675"/>
          </a:xfrm>
        </p:grpSpPr>
        <p:sp>
          <p:nvSpPr>
            <p:cNvPr id="52227" name="Text Box 33"/>
            <p:cNvSpPr txBox="1">
              <a:spLocks noChangeArrowheads="1"/>
            </p:cNvSpPr>
            <p:nvPr/>
          </p:nvSpPr>
          <p:spPr bwMode="auto">
            <a:xfrm>
              <a:off x="21" y="264"/>
              <a:ext cx="2647"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0" dirty="0">
                  <a:solidFill>
                    <a:srgbClr val="FF0000"/>
                  </a:solidFill>
                </a:rPr>
                <a:t>【</a:t>
              </a:r>
              <a:r>
                <a:rPr lang="zh-CN" altLang="en-US" sz="2800" b="1" i="0" dirty="0">
                  <a:solidFill>
                    <a:srgbClr val="FF0000"/>
                  </a:solidFill>
                </a:rPr>
                <a:t>补充例</a:t>
              </a:r>
              <a:r>
                <a:rPr lang="en-US" altLang="zh-CN" sz="2800" b="1" i="0" dirty="0">
                  <a:solidFill>
                    <a:srgbClr val="FF0000"/>
                  </a:solidFill>
                </a:rPr>
                <a:t>】</a:t>
              </a:r>
              <a:r>
                <a:rPr lang="zh-CN" altLang="en-US" sz="2800" b="1" i="0" dirty="0">
                  <a:solidFill>
                    <a:srgbClr val="0000FF"/>
                  </a:solidFill>
                </a:rPr>
                <a:t>从太阳光谱的实验观测中</a:t>
              </a:r>
              <a:r>
                <a:rPr lang="en-US" altLang="zh-CN" sz="2800" b="1" i="0" dirty="0">
                  <a:solidFill>
                    <a:srgbClr val="0000FF"/>
                  </a:solidFill>
                </a:rPr>
                <a:t>,</a:t>
              </a:r>
              <a:r>
                <a:rPr lang="zh-CN" altLang="en-US" sz="2800" b="1" i="0" dirty="0">
                  <a:solidFill>
                    <a:srgbClr val="0000FF"/>
                  </a:solidFill>
                </a:rPr>
                <a:t>测知单色辐出度的峰值所相对应的波长为</a:t>
              </a:r>
              <a:r>
                <a:rPr lang="en-US" altLang="zh-CN" sz="2800" b="1" i="0" dirty="0">
                  <a:solidFill>
                    <a:srgbClr val="0000FF"/>
                  </a:solidFill>
                </a:rPr>
                <a:t>483nm</a:t>
              </a:r>
              <a:r>
                <a:rPr lang="zh-CN" altLang="en-US" sz="2800" b="1" i="0" dirty="0">
                  <a:solidFill>
                    <a:srgbClr val="0000FF"/>
                  </a:solidFill>
                </a:rPr>
                <a:t>。</a:t>
              </a:r>
              <a:r>
                <a:rPr lang="zh-CN" altLang="en-US" sz="2800" b="1" i="0" dirty="0">
                  <a:solidFill>
                    <a:srgbClr val="009900"/>
                  </a:solidFill>
                </a:rPr>
                <a:t>试由此估计太阳表面的温度。</a:t>
              </a:r>
              <a:endParaRPr lang="en-US" altLang="zh-CN" sz="2800" b="1" i="0" dirty="0">
                <a:solidFill>
                  <a:srgbClr val="009900"/>
                </a:solidFill>
              </a:endParaRPr>
            </a:p>
          </p:txBody>
        </p:sp>
        <p:sp>
          <p:nvSpPr>
            <p:cNvPr id="52228" name="Text Box 34"/>
            <p:cNvSpPr txBox="1">
              <a:spLocks noChangeArrowheads="1"/>
            </p:cNvSpPr>
            <p:nvPr/>
          </p:nvSpPr>
          <p:spPr bwMode="auto">
            <a:xfrm>
              <a:off x="127" y="1260"/>
              <a:ext cx="275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i="0" dirty="0">
                  <a:solidFill>
                    <a:srgbClr val="C00000"/>
                  </a:solidFill>
                </a:rPr>
                <a:t>解</a:t>
              </a:r>
              <a:r>
                <a:rPr lang="en-US" altLang="zh-CN" sz="2800" b="1" i="0" dirty="0">
                  <a:solidFill>
                    <a:srgbClr val="C00000"/>
                  </a:solidFill>
                </a:rPr>
                <a:t>: </a:t>
              </a:r>
              <a:r>
                <a:rPr lang="zh-CN" altLang="en-US" sz="2800" b="1" i="0" dirty="0">
                  <a:solidFill>
                    <a:srgbClr val="9900CC"/>
                  </a:solidFill>
                </a:rPr>
                <a:t>把太阳背景视为黑体</a:t>
              </a:r>
              <a:r>
                <a:rPr lang="en-US" altLang="zh-CN" sz="2800" b="1" i="0" dirty="0">
                  <a:solidFill>
                    <a:srgbClr val="9900CC"/>
                  </a:solidFill>
                </a:rPr>
                <a:t>,</a:t>
              </a:r>
              <a:r>
                <a:rPr lang="zh-CN" altLang="en-US" sz="2800" b="1" i="0" dirty="0">
                  <a:solidFill>
                    <a:srgbClr val="9900CC"/>
                  </a:solidFill>
                </a:rPr>
                <a:t>太阳可视为黑体中的小孔。</a:t>
              </a:r>
              <a:endParaRPr lang="en-US" altLang="zh-CN" sz="2800" b="1" i="0" dirty="0">
                <a:solidFill>
                  <a:srgbClr val="9900CC"/>
                </a:solidFill>
              </a:endParaRPr>
            </a:p>
          </p:txBody>
        </p:sp>
        <p:sp>
          <p:nvSpPr>
            <p:cNvPr id="52229" name="Text Box 35"/>
            <p:cNvSpPr txBox="1">
              <a:spLocks noChangeArrowheads="1"/>
            </p:cNvSpPr>
            <p:nvPr/>
          </p:nvSpPr>
          <p:spPr bwMode="auto">
            <a:xfrm>
              <a:off x="221" y="1980"/>
              <a:ext cx="100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i="0" dirty="0">
                  <a:solidFill>
                    <a:srgbClr val="FF0000"/>
                  </a:solidFill>
                </a:rPr>
                <a:t>由维恩位移定律</a:t>
              </a:r>
            </a:p>
          </p:txBody>
        </p:sp>
        <p:graphicFrame>
          <p:nvGraphicFramePr>
            <p:cNvPr id="52230" name="Object 2"/>
            <p:cNvGraphicFramePr>
              <a:graphicFrameLocks noChangeAspect="1"/>
            </p:cNvGraphicFramePr>
            <p:nvPr/>
          </p:nvGraphicFramePr>
          <p:xfrm>
            <a:off x="70" y="2655"/>
            <a:ext cx="2935" cy="613"/>
          </p:xfrm>
          <a:graphic>
            <a:graphicData uri="http://schemas.openxmlformats.org/presentationml/2006/ole">
              <mc:AlternateContent xmlns:mc="http://schemas.openxmlformats.org/markup-compatibility/2006">
                <mc:Choice xmlns:v="urn:schemas-microsoft-com:vml" Requires="v">
                  <p:oleObj spid="_x0000_s52684" name="公式" r:id="rId3" imgW="3924400" imgH="752575" progId="Equation.3">
                    <p:embed/>
                  </p:oleObj>
                </mc:Choice>
                <mc:Fallback>
                  <p:oleObj name="公式" r:id="rId3" imgW="3924400" imgH="752575"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 y="2655"/>
                          <a:ext cx="2935" cy="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1" name="Text Box 37"/>
            <p:cNvSpPr txBox="1">
              <a:spLocks noChangeArrowheads="1"/>
            </p:cNvSpPr>
            <p:nvPr/>
          </p:nvSpPr>
          <p:spPr bwMode="auto">
            <a:xfrm>
              <a:off x="28" y="3609"/>
              <a:ext cx="29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i="0">
                  <a:solidFill>
                    <a:srgbClr val="9900CC"/>
                  </a:solidFill>
                </a:rPr>
                <a:t>也可由此方法估算宇宙中其它发光星体的表面温度。</a:t>
              </a:r>
              <a:endParaRPr lang="en-US" altLang="zh-CN" sz="2800" b="1" i="0">
                <a:solidFill>
                  <a:srgbClr val="9900CC"/>
                </a:solidFill>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21FF82FB-9EE4-4E2C-9F43-DE361F8CE767}"/>
              </a:ext>
            </a:extLst>
          </p:cNvPr>
          <p:cNvSpPr txBox="1">
            <a:spLocks noChangeArrowheads="1"/>
          </p:cNvSpPr>
          <p:nvPr/>
        </p:nvSpPr>
        <p:spPr bwMode="auto">
          <a:xfrm>
            <a:off x="1559496" y="476672"/>
            <a:ext cx="5976664" cy="954107"/>
          </a:xfrm>
          <a:prstGeom prst="rect">
            <a:avLst/>
          </a:prstGeom>
          <a:noFill/>
          <a:ln w="9525">
            <a:noFill/>
            <a:miter lim="800000"/>
            <a:headEnd/>
            <a:tailEnd/>
          </a:ln>
          <a:effectLst/>
        </p:spPr>
        <p:txBody>
          <a:bodyPr wrap="square">
            <a:spAutoFit/>
          </a:bodyPr>
          <a:lstStyle/>
          <a:p>
            <a:pPr algn="just">
              <a:defRPr/>
            </a:pPr>
            <a:r>
              <a:rPr lang="zh-CN" altLang="en-US" sz="2800" b="1" i="0" dirty="0">
                <a:solidFill>
                  <a:srgbClr val="FF0000"/>
                </a:solidFill>
                <a:latin typeface="宋体" pitchFamily="2" charset="-122"/>
              </a:rPr>
              <a:t>练习：</a:t>
            </a:r>
            <a:r>
              <a:rPr lang="zh-CN" altLang="en-US" sz="2800" b="1" i="0" dirty="0">
                <a:solidFill>
                  <a:srgbClr val="009900"/>
                </a:solidFill>
                <a:latin typeface="宋体" pitchFamily="2" charset="-122"/>
              </a:rPr>
              <a:t>已知用频率表示的</a:t>
            </a:r>
            <a:r>
              <a:rPr kumimoji="0" lang="zh-CN" altLang="en-US" sz="2800" b="1" i="0" kern="0" dirty="0">
                <a:solidFill>
                  <a:srgbClr val="0000CC"/>
                </a:solidFill>
              </a:rPr>
              <a:t>普朗克公式</a:t>
            </a:r>
            <a:r>
              <a:rPr lang="zh-CN" altLang="en-US" sz="2800" b="1" i="0" dirty="0">
                <a:solidFill>
                  <a:srgbClr val="009900"/>
                </a:solidFill>
                <a:latin typeface="宋体" pitchFamily="2" charset="-122"/>
              </a:rPr>
              <a:t>为</a:t>
            </a:r>
            <a:endParaRPr lang="zh-CN" altLang="en-US" sz="2800" b="1" i="0" dirty="0">
              <a:solidFill>
                <a:srgbClr val="009900"/>
              </a:solidFill>
              <a:effectLst>
                <a:outerShdw blurRad="38100" dist="38100" dir="2700000" algn="tl">
                  <a:srgbClr val="FFFFFF"/>
                </a:outerShdw>
              </a:effectLst>
              <a:latin typeface="宋体" pitchFamily="2" charset="-122"/>
            </a:endParaRPr>
          </a:p>
        </p:txBody>
      </p:sp>
      <p:sp>
        <p:nvSpPr>
          <p:cNvPr id="4" name="Rectangle 8">
            <a:extLst>
              <a:ext uri="{FF2B5EF4-FFF2-40B4-BE49-F238E27FC236}">
                <a16:creationId xmlns:a16="http://schemas.microsoft.com/office/drawing/2014/main" id="{9B98576E-AD13-4483-829C-E9F7C56EF4F8}"/>
              </a:ext>
            </a:extLst>
          </p:cNvPr>
          <p:cNvSpPr>
            <a:spLocks noChangeArrowheads="1"/>
          </p:cNvSpPr>
          <p:nvPr/>
        </p:nvSpPr>
        <p:spPr bwMode="auto">
          <a:xfrm>
            <a:off x="1775520" y="1862849"/>
            <a:ext cx="7776864" cy="523220"/>
          </a:xfrm>
          <a:prstGeom prst="rect">
            <a:avLst/>
          </a:prstGeom>
          <a:noFill/>
          <a:ln w="9525">
            <a:noFill/>
            <a:miter lim="800000"/>
            <a:headEnd/>
            <a:tailEnd/>
          </a:ln>
          <a:effectLst/>
        </p:spPr>
        <p:txBody>
          <a:bodyPr wrap="square">
            <a:spAutoFit/>
          </a:bodyPr>
          <a:lstStyle/>
          <a:p>
            <a:pPr algn="just">
              <a:defRPr/>
            </a:pPr>
            <a:r>
              <a:rPr lang="zh-CN" altLang="en-US" sz="2800" b="1" i="0" dirty="0">
                <a:solidFill>
                  <a:srgbClr val="FF00FF"/>
                </a:solidFill>
                <a:effectLst>
                  <a:outerShdw blurRad="38100" dist="38100" dir="2700000" algn="tl">
                    <a:srgbClr val="FFFFFF"/>
                  </a:outerShdw>
                </a:effectLst>
                <a:latin typeface="宋体" pitchFamily="2" charset="-122"/>
              </a:rPr>
              <a:t>计算</a:t>
            </a:r>
            <a:r>
              <a:rPr lang="zh-CN" altLang="en-US" sz="2800" b="1" i="0" dirty="0">
                <a:solidFill>
                  <a:srgbClr val="FF00FF"/>
                </a:solidFill>
                <a:latin typeface="宋体" pitchFamily="2" charset="-122"/>
              </a:rPr>
              <a:t>用波长表示的单色辐出度       </a:t>
            </a:r>
            <a:r>
              <a:rPr lang="zh-CN" altLang="en-US" sz="2800" b="1" i="0" dirty="0">
                <a:solidFill>
                  <a:srgbClr val="FF00FF"/>
                </a:solidFill>
                <a:effectLst>
                  <a:outerShdw blurRad="38100" dist="38100" dir="2700000" algn="tl">
                    <a:srgbClr val="FFFFFF"/>
                  </a:outerShdw>
                </a:effectLst>
                <a:latin typeface="宋体" pitchFamily="2" charset="-122"/>
              </a:rPr>
              <a:t>。</a:t>
            </a:r>
            <a:endParaRPr lang="en-US" altLang="zh-CN" sz="2800" b="1" i="0" dirty="0">
              <a:solidFill>
                <a:srgbClr val="FF00FF"/>
              </a:solidFill>
              <a:effectLst>
                <a:outerShdw blurRad="38100" dist="38100" dir="2700000" algn="tl">
                  <a:srgbClr val="FFFFFF"/>
                </a:outerShdw>
              </a:effectLst>
              <a:latin typeface="宋体" pitchFamily="2" charset="-122"/>
            </a:endParaRPr>
          </a:p>
        </p:txBody>
      </p:sp>
      <p:graphicFrame>
        <p:nvGraphicFramePr>
          <p:cNvPr id="5" name="Object 32">
            <a:extLst>
              <a:ext uri="{FF2B5EF4-FFF2-40B4-BE49-F238E27FC236}">
                <a16:creationId xmlns:a16="http://schemas.microsoft.com/office/drawing/2014/main" id="{38FD8C80-8DDC-45BD-9C43-F3B491655233}"/>
              </a:ext>
            </a:extLst>
          </p:cNvPr>
          <p:cNvGraphicFramePr>
            <a:graphicFrameLocks noChangeAspect="1"/>
          </p:cNvGraphicFramePr>
          <p:nvPr>
            <p:extLst>
              <p:ext uri="{D42A27DB-BD31-4B8C-83A1-F6EECF244321}">
                <p14:modId xmlns:p14="http://schemas.microsoft.com/office/powerpoint/2010/main" val="2024602272"/>
              </p:ext>
            </p:extLst>
          </p:nvPr>
        </p:nvGraphicFramePr>
        <p:xfrm>
          <a:off x="6465490" y="1885501"/>
          <a:ext cx="1133227" cy="636722"/>
        </p:xfrm>
        <a:graphic>
          <a:graphicData uri="http://schemas.openxmlformats.org/presentationml/2006/ole">
            <mc:AlternateContent xmlns:mc="http://schemas.openxmlformats.org/markup-compatibility/2006">
              <mc:Choice xmlns:v="urn:schemas-microsoft-com:vml" Requires="v">
                <p:oleObj spid="_x0000_s456721" name="Equation" r:id="rId3" imgW="469800" imgH="228600" progId="Equation.DSMT4">
                  <p:embed/>
                </p:oleObj>
              </mc:Choice>
              <mc:Fallback>
                <p:oleObj name="Equation" r:id="rId3" imgW="469800" imgH="228600" progId="Equation.DSMT4">
                  <p:embed/>
                  <p:pic>
                    <p:nvPicPr>
                      <p:cNvPr id="5" name="Object 32">
                        <a:extLst>
                          <a:ext uri="{FF2B5EF4-FFF2-40B4-BE49-F238E27FC236}">
                            <a16:creationId xmlns:a16="http://schemas.microsoft.com/office/drawing/2014/main" id="{057EDFFA-81CB-48BB-8BE9-16EE0C02F582}"/>
                          </a:ext>
                        </a:extLst>
                      </p:cNvPr>
                      <p:cNvPicPr>
                        <a:picLocks noChangeAspect="1" noChangeArrowheads="1"/>
                      </p:cNvPicPr>
                      <p:nvPr/>
                    </p:nvPicPr>
                    <p:blipFill>
                      <a:blip r:embed="rId4"/>
                      <a:srcRect/>
                      <a:stretch>
                        <a:fillRect/>
                      </a:stretch>
                    </p:blipFill>
                    <p:spPr bwMode="auto">
                      <a:xfrm>
                        <a:off x="6465490" y="1885501"/>
                        <a:ext cx="1133227" cy="636722"/>
                      </a:xfrm>
                      <a:prstGeom prst="rect">
                        <a:avLst/>
                      </a:prstGeom>
                      <a:noFill/>
                      <a:ln>
                        <a:noFill/>
                      </a:ln>
                      <a:effectLst/>
                      <a:extLst/>
                    </p:spPr>
                  </p:pic>
                </p:oleObj>
              </mc:Fallback>
            </mc:AlternateContent>
          </a:graphicData>
        </a:graphic>
      </p:graphicFrame>
      <p:graphicFrame>
        <p:nvGraphicFramePr>
          <p:cNvPr id="6" name="Object 32">
            <a:extLst>
              <a:ext uri="{FF2B5EF4-FFF2-40B4-BE49-F238E27FC236}">
                <a16:creationId xmlns:a16="http://schemas.microsoft.com/office/drawing/2014/main" id="{330033B7-05F5-48AF-BF03-A4B06CCFE0F7}"/>
              </a:ext>
            </a:extLst>
          </p:cNvPr>
          <p:cNvGraphicFramePr>
            <a:graphicFrameLocks noChangeAspect="1"/>
          </p:cNvGraphicFramePr>
          <p:nvPr>
            <p:extLst>
              <p:ext uri="{D42A27DB-BD31-4B8C-83A1-F6EECF244321}">
                <p14:modId xmlns:p14="http://schemas.microsoft.com/office/powerpoint/2010/main" val="1478063038"/>
              </p:ext>
            </p:extLst>
          </p:nvPr>
        </p:nvGraphicFramePr>
        <p:xfrm>
          <a:off x="1343472" y="2564904"/>
          <a:ext cx="4103688" cy="1516062"/>
        </p:xfrm>
        <a:graphic>
          <a:graphicData uri="http://schemas.openxmlformats.org/presentationml/2006/ole">
            <mc:AlternateContent xmlns:mc="http://schemas.openxmlformats.org/markup-compatibility/2006">
              <mc:Choice xmlns:v="urn:schemas-microsoft-com:vml" Requires="v">
                <p:oleObj spid="_x0000_s456722" name="Equation" r:id="rId5" imgW="1231560" imgH="393480" progId="Equation.DSMT4">
                  <p:embed/>
                </p:oleObj>
              </mc:Choice>
              <mc:Fallback>
                <p:oleObj name="Equation" r:id="rId5" imgW="1231560" imgH="393480" progId="Equation.DSMT4">
                  <p:embed/>
                  <p:pic>
                    <p:nvPicPr>
                      <p:cNvPr id="6" name="Object 32">
                        <a:extLst>
                          <a:ext uri="{FF2B5EF4-FFF2-40B4-BE49-F238E27FC236}">
                            <a16:creationId xmlns:a16="http://schemas.microsoft.com/office/drawing/2014/main" id="{3D8213B9-1719-49E8-80D9-15941101C663}"/>
                          </a:ext>
                        </a:extLst>
                      </p:cNvPr>
                      <p:cNvPicPr>
                        <a:picLocks noChangeAspect="1" noChangeArrowheads="1"/>
                      </p:cNvPicPr>
                      <p:nvPr/>
                    </p:nvPicPr>
                    <p:blipFill>
                      <a:blip r:embed="rId6"/>
                      <a:srcRect/>
                      <a:stretch>
                        <a:fillRect/>
                      </a:stretch>
                    </p:blipFill>
                    <p:spPr bwMode="auto">
                      <a:xfrm>
                        <a:off x="1343472" y="2564904"/>
                        <a:ext cx="4103688" cy="1516062"/>
                      </a:xfrm>
                      <a:prstGeom prst="rect">
                        <a:avLst/>
                      </a:prstGeom>
                      <a:noFill/>
                      <a:ln>
                        <a:noFill/>
                      </a:ln>
                      <a:effectLst/>
                      <a:extLst>
                        <a:ext uri="{909E8E84-426E-40DD-AFC4-6F175D3DCCD1}">
                          <a14:hiddenFill xmlns:a14="http://schemas.microsoft.com/office/drawing/2010/main">
                            <a:gradFill rotWithShape="0">
                              <a:gsLst>
                                <a:gs pos="0">
                                  <a:srgbClr val="000082"/>
                                </a:gs>
                                <a:gs pos="30000">
                                  <a:srgbClr val="66008F"/>
                                </a:gs>
                                <a:gs pos="64999">
                                  <a:srgbClr val="BA0066"/>
                                </a:gs>
                                <a:gs pos="89999">
                                  <a:srgbClr val="FF0000"/>
                                </a:gs>
                                <a:gs pos="100000">
                                  <a:srgbClr val="FF82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a:extLst>
              <a:ext uri="{FF2B5EF4-FFF2-40B4-BE49-F238E27FC236}">
                <a16:creationId xmlns:a16="http://schemas.microsoft.com/office/drawing/2014/main" id="{B106ECEB-35FA-4CD3-BAE6-6FED0D095607}"/>
              </a:ext>
            </a:extLst>
          </p:cNvPr>
          <p:cNvGraphicFramePr>
            <a:graphicFrameLocks noChangeAspect="1"/>
          </p:cNvGraphicFramePr>
          <p:nvPr>
            <p:extLst>
              <p:ext uri="{D42A27DB-BD31-4B8C-83A1-F6EECF244321}">
                <p14:modId xmlns:p14="http://schemas.microsoft.com/office/powerpoint/2010/main" val="1935617487"/>
              </p:ext>
            </p:extLst>
          </p:nvPr>
        </p:nvGraphicFramePr>
        <p:xfrm>
          <a:off x="5447160" y="2525740"/>
          <a:ext cx="4627563" cy="1485900"/>
        </p:xfrm>
        <a:graphic>
          <a:graphicData uri="http://schemas.openxmlformats.org/presentationml/2006/ole">
            <mc:AlternateContent xmlns:mc="http://schemas.openxmlformats.org/markup-compatibility/2006">
              <mc:Choice xmlns:v="urn:schemas-microsoft-com:vml" Requires="v">
                <p:oleObj spid="_x0000_s456723" name="Equation" r:id="rId7" imgW="1307880" imgH="419040" progId="Equation.DSMT4">
                  <p:embed/>
                </p:oleObj>
              </mc:Choice>
              <mc:Fallback>
                <p:oleObj name="Equation" r:id="rId7" imgW="1307880" imgH="419040" progId="Equation.DSMT4">
                  <p:embed/>
                  <p:pic>
                    <p:nvPicPr>
                      <p:cNvPr id="7" name="对象 6">
                        <a:extLst>
                          <a:ext uri="{FF2B5EF4-FFF2-40B4-BE49-F238E27FC236}">
                            <a16:creationId xmlns:a16="http://schemas.microsoft.com/office/drawing/2014/main" id="{9CFE4144-6F5B-4180-9F96-511CC178F218}"/>
                          </a:ext>
                        </a:extLst>
                      </p:cNvPr>
                      <p:cNvPicPr>
                        <a:picLocks noChangeAspect="1" noChangeArrowheads="1"/>
                      </p:cNvPicPr>
                      <p:nvPr/>
                    </p:nvPicPr>
                    <p:blipFill>
                      <a:blip r:embed="rId8"/>
                      <a:srcRect/>
                      <a:stretch>
                        <a:fillRect/>
                      </a:stretch>
                    </p:blipFill>
                    <p:spPr bwMode="auto">
                      <a:xfrm>
                        <a:off x="5447160" y="2525740"/>
                        <a:ext cx="4627563" cy="1485900"/>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A84C67BD-67BD-4C0B-9852-49519DEBB351}"/>
              </a:ext>
            </a:extLst>
          </p:cNvPr>
          <p:cNvGraphicFramePr>
            <a:graphicFrameLocks noChangeAspect="1"/>
          </p:cNvGraphicFramePr>
          <p:nvPr>
            <p:extLst>
              <p:ext uri="{D42A27DB-BD31-4B8C-83A1-F6EECF244321}">
                <p14:modId xmlns:p14="http://schemas.microsoft.com/office/powerpoint/2010/main" val="1176532138"/>
              </p:ext>
            </p:extLst>
          </p:nvPr>
        </p:nvGraphicFramePr>
        <p:xfrm>
          <a:off x="7032104" y="702035"/>
          <a:ext cx="3890962" cy="1046163"/>
        </p:xfrm>
        <a:graphic>
          <a:graphicData uri="http://schemas.openxmlformats.org/presentationml/2006/ole">
            <mc:AlternateContent xmlns:mc="http://schemas.openxmlformats.org/markup-compatibility/2006">
              <mc:Choice xmlns:v="urn:schemas-microsoft-com:vml" Requires="v">
                <p:oleObj spid="_x0000_s456724" name="Equation" r:id="rId9" imgW="1562040" imgH="419040" progId="Equation.DSMT4">
                  <p:embed/>
                </p:oleObj>
              </mc:Choice>
              <mc:Fallback>
                <p:oleObj name="Equation" r:id="rId9" imgW="1562040" imgH="419040" progId="Equation.DSMT4">
                  <p:embed/>
                  <p:pic>
                    <p:nvPicPr>
                      <p:cNvPr id="22" name="对象 21">
                        <a:extLst>
                          <a:ext uri="{FF2B5EF4-FFF2-40B4-BE49-F238E27FC236}">
                            <a16:creationId xmlns:a16="http://schemas.microsoft.com/office/drawing/2014/main" id="{FBD929AE-A178-4998-B56E-60A191F7E42A}"/>
                          </a:ext>
                        </a:extLst>
                      </p:cNvPr>
                      <p:cNvPicPr>
                        <a:picLocks noChangeAspect="1" noChangeArrowheads="1"/>
                      </p:cNvPicPr>
                      <p:nvPr/>
                    </p:nvPicPr>
                    <p:blipFill>
                      <a:blip r:embed="rId10"/>
                      <a:srcRect/>
                      <a:stretch>
                        <a:fillRect/>
                      </a:stretch>
                    </p:blipFill>
                    <p:spPr bwMode="auto">
                      <a:xfrm>
                        <a:off x="7032104" y="702035"/>
                        <a:ext cx="3890962" cy="1046163"/>
                      </a:xfrm>
                      <a:prstGeom prst="rect">
                        <a:avLst/>
                      </a:prstGeom>
                      <a:noFill/>
                    </p:spPr>
                  </p:pic>
                </p:oleObj>
              </mc:Fallback>
            </mc:AlternateContent>
          </a:graphicData>
        </a:graphic>
      </p:graphicFrame>
      <p:graphicFrame>
        <p:nvGraphicFramePr>
          <p:cNvPr id="10" name="Object 5">
            <a:extLst>
              <a:ext uri="{FF2B5EF4-FFF2-40B4-BE49-F238E27FC236}">
                <a16:creationId xmlns:a16="http://schemas.microsoft.com/office/drawing/2014/main" id="{18A7D513-8CB0-4454-B8BF-E5A264836049}"/>
              </a:ext>
            </a:extLst>
          </p:cNvPr>
          <p:cNvGraphicFramePr>
            <a:graphicFrameLocks noChangeAspect="1"/>
          </p:cNvGraphicFramePr>
          <p:nvPr>
            <p:extLst>
              <p:ext uri="{D42A27DB-BD31-4B8C-83A1-F6EECF244321}">
                <p14:modId xmlns:p14="http://schemas.microsoft.com/office/powerpoint/2010/main" val="1536362502"/>
              </p:ext>
            </p:extLst>
          </p:nvPr>
        </p:nvGraphicFramePr>
        <p:xfrm>
          <a:off x="2936874" y="4619625"/>
          <a:ext cx="4167237" cy="1663700"/>
        </p:xfrm>
        <a:graphic>
          <a:graphicData uri="http://schemas.openxmlformats.org/presentationml/2006/ole">
            <mc:AlternateContent xmlns:mc="http://schemas.openxmlformats.org/markup-compatibility/2006">
              <mc:Choice xmlns:v="urn:schemas-microsoft-com:vml" Requires="v">
                <p:oleObj spid="_x0000_s456725" name="Equation" r:id="rId11" imgW="1180800" imgH="419040" progId="Equation.DSMT4">
                  <p:embed/>
                </p:oleObj>
              </mc:Choice>
              <mc:Fallback>
                <p:oleObj name="Equation" r:id="rId11" imgW="1180800" imgH="419040" progId="Equation.DSMT4">
                  <p:embed/>
                  <p:pic>
                    <p:nvPicPr>
                      <p:cNvPr id="16" name="Object 5"/>
                      <p:cNvPicPr>
                        <a:picLocks noChangeAspect="1" noChangeArrowheads="1"/>
                      </p:cNvPicPr>
                      <p:nvPr/>
                    </p:nvPicPr>
                    <p:blipFill>
                      <a:blip r:embed="rId12"/>
                      <a:srcRect/>
                      <a:stretch>
                        <a:fillRect/>
                      </a:stretch>
                    </p:blipFill>
                    <p:spPr bwMode="auto">
                      <a:xfrm>
                        <a:off x="2936874" y="4619625"/>
                        <a:ext cx="4167237" cy="1663700"/>
                      </a:xfrm>
                      <a:prstGeom prst="rect">
                        <a:avLst/>
                      </a:prstGeom>
                      <a:noFill/>
                      <a:ln w="9525">
                        <a:noFill/>
                        <a:miter lim="800000"/>
                        <a:headEnd/>
                        <a:tailEnd/>
                      </a:ln>
                      <a:effectLst/>
                      <a:extLst/>
                    </p:spPr>
                  </p:pic>
                </p:oleObj>
              </mc:Fallback>
            </mc:AlternateContent>
          </a:graphicData>
        </a:graphic>
      </p:graphicFrame>
    </p:spTree>
    <p:extLst>
      <p:ext uri="{BB962C8B-B14F-4D97-AF65-F5344CB8AC3E}">
        <p14:creationId xmlns:p14="http://schemas.microsoft.com/office/powerpoint/2010/main" val="11596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8"/>
          <p:cNvSpPr txBox="1">
            <a:spLocks noChangeArrowheads="1"/>
          </p:cNvSpPr>
          <p:nvPr/>
        </p:nvSpPr>
        <p:spPr>
          <a:xfrm>
            <a:off x="2024064" y="350839"/>
            <a:ext cx="8643937" cy="858837"/>
          </a:xfrm>
          <a:prstGeom prst="rect">
            <a:avLst/>
          </a:prstGeom>
          <a:noFill/>
          <a:ln/>
        </p:spPr>
        <p:txBody>
          <a:bodyPr/>
          <a:lstStyle/>
          <a:p>
            <a:pPr eaLnBrk="0" hangingPunct="0">
              <a:defRPr/>
            </a:pPr>
            <a:r>
              <a:rPr kumimoji="0" lang="zh-CN" altLang="en-US" sz="2800" b="1" i="0" kern="0" dirty="0">
                <a:solidFill>
                  <a:srgbClr val="FF0000"/>
                </a:solidFill>
                <a:latin typeface="+mj-lt"/>
                <a:ea typeface="+mj-ea"/>
                <a:cs typeface="+mj-cs"/>
              </a:rPr>
              <a:t>例：</a:t>
            </a:r>
            <a:r>
              <a:rPr kumimoji="0" lang="zh-CN" altLang="en-US" sz="2800" b="1" i="0" kern="0" dirty="0">
                <a:solidFill>
                  <a:srgbClr val="0000CC"/>
                </a:solidFill>
                <a:latin typeface="+mj-lt"/>
                <a:ea typeface="+mj-ea"/>
                <a:cs typeface="+mj-cs"/>
              </a:rPr>
              <a:t>由普朗克公式导出维恩位移公式和斯特藩</a:t>
            </a:r>
            <a:r>
              <a:rPr kumimoji="0" lang="en-US" altLang="zh-CN" sz="2800" b="1" i="0" kern="0" dirty="0">
                <a:solidFill>
                  <a:srgbClr val="0000CC"/>
                </a:solidFill>
                <a:latin typeface="+mj-lt"/>
                <a:ea typeface="+mj-ea"/>
                <a:cs typeface="+mj-cs"/>
              </a:rPr>
              <a:t>-</a:t>
            </a:r>
            <a:r>
              <a:rPr kumimoji="0" lang="zh-CN" altLang="en-US" sz="2800" b="1" i="0" kern="0" dirty="0">
                <a:solidFill>
                  <a:srgbClr val="0000CC"/>
                </a:solidFill>
                <a:latin typeface="+mj-lt"/>
                <a:ea typeface="+mj-ea"/>
                <a:cs typeface="+mj-cs"/>
              </a:rPr>
              <a:t>玻耳兹曼公式。</a:t>
            </a:r>
            <a:endParaRPr kumimoji="0" lang="en-US" altLang="zh-CN" sz="2800" b="1" i="0" kern="0" dirty="0">
              <a:solidFill>
                <a:srgbClr val="0000CC"/>
              </a:solidFill>
              <a:latin typeface="+mj-lt"/>
              <a:ea typeface="+mj-ea"/>
              <a:cs typeface="+mj-cs"/>
            </a:endParaRPr>
          </a:p>
        </p:txBody>
      </p:sp>
      <p:sp>
        <p:nvSpPr>
          <p:cNvPr id="9" name="Text Box 22"/>
          <p:cNvSpPr txBox="1">
            <a:spLocks noChangeArrowheads="1"/>
          </p:cNvSpPr>
          <p:nvPr/>
        </p:nvSpPr>
        <p:spPr bwMode="auto">
          <a:xfrm>
            <a:off x="2024063" y="1571626"/>
            <a:ext cx="17843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i="0">
                <a:solidFill>
                  <a:srgbClr val="C00000"/>
                </a:solidFill>
              </a:rPr>
              <a:t>解</a:t>
            </a:r>
            <a:r>
              <a:rPr lang="en-US" altLang="zh-CN" b="1" i="0">
                <a:solidFill>
                  <a:srgbClr val="C00000"/>
                </a:solidFill>
              </a:rPr>
              <a:t>:</a:t>
            </a:r>
            <a:r>
              <a:rPr lang="zh-CN" altLang="en-US" b="1" i="0">
                <a:solidFill>
                  <a:srgbClr val="9900CC"/>
                </a:solidFill>
              </a:rPr>
              <a:t>由公式</a:t>
            </a:r>
          </a:p>
        </p:txBody>
      </p:sp>
      <p:sp>
        <p:nvSpPr>
          <p:cNvPr id="10" name="Text Box 23"/>
          <p:cNvSpPr txBox="1">
            <a:spLocks noChangeArrowheads="1"/>
          </p:cNvSpPr>
          <p:nvPr/>
        </p:nvSpPr>
        <p:spPr bwMode="auto">
          <a:xfrm>
            <a:off x="2095501" y="3214689"/>
            <a:ext cx="9302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i="0">
                <a:solidFill>
                  <a:srgbClr val="9900CC"/>
                </a:solidFill>
              </a:rPr>
              <a:t>令</a:t>
            </a:r>
          </a:p>
        </p:txBody>
      </p:sp>
      <p:graphicFrame>
        <p:nvGraphicFramePr>
          <p:cNvPr id="11" name="Object 2"/>
          <p:cNvGraphicFramePr>
            <a:graphicFrameLocks noChangeAspect="1"/>
          </p:cNvGraphicFramePr>
          <p:nvPr/>
        </p:nvGraphicFramePr>
        <p:xfrm>
          <a:off x="3309938" y="2928938"/>
          <a:ext cx="1503362" cy="876300"/>
        </p:xfrm>
        <a:graphic>
          <a:graphicData uri="http://schemas.openxmlformats.org/presentationml/2006/ole">
            <mc:AlternateContent xmlns:mc="http://schemas.openxmlformats.org/markup-compatibility/2006">
              <mc:Choice xmlns:v="urn:schemas-microsoft-com:vml" Requires="v">
                <p:oleObj spid="_x0000_s297763" name="公式" r:id="rId3" imgW="1085972" imgH="704797" progId="Equation.3">
                  <p:embed/>
                </p:oleObj>
              </mc:Choice>
              <mc:Fallback>
                <p:oleObj name="公式" r:id="rId3" imgW="1085972" imgH="704797"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9938" y="2928938"/>
                        <a:ext cx="1503362"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25"/>
          <p:cNvSpPr txBox="1">
            <a:spLocks noChangeArrowheads="1"/>
          </p:cNvSpPr>
          <p:nvPr/>
        </p:nvSpPr>
        <p:spPr bwMode="auto">
          <a:xfrm>
            <a:off x="5810250" y="3071814"/>
            <a:ext cx="19939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i="0">
                <a:solidFill>
                  <a:srgbClr val="9900CC"/>
                </a:solidFill>
              </a:rPr>
              <a:t>上式化为</a:t>
            </a:r>
          </a:p>
        </p:txBody>
      </p:sp>
      <p:graphicFrame>
        <p:nvGraphicFramePr>
          <p:cNvPr id="13" name="Object 3"/>
          <p:cNvGraphicFramePr>
            <a:graphicFrameLocks noChangeAspect="1"/>
          </p:cNvGraphicFramePr>
          <p:nvPr>
            <p:extLst>
              <p:ext uri="{D42A27DB-BD31-4B8C-83A1-F6EECF244321}">
                <p14:modId xmlns:p14="http://schemas.microsoft.com/office/powerpoint/2010/main" val="2600131988"/>
              </p:ext>
            </p:extLst>
          </p:nvPr>
        </p:nvGraphicFramePr>
        <p:xfrm>
          <a:off x="3187700" y="3835401"/>
          <a:ext cx="4122738" cy="1236663"/>
        </p:xfrm>
        <a:graphic>
          <a:graphicData uri="http://schemas.openxmlformats.org/presentationml/2006/ole">
            <mc:AlternateContent xmlns:mc="http://schemas.openxmlformats.org/markup-compatibility/2006">
              <mc:Choice xmlns:v="urn:schemas-microsoft-com:vml" Requires="v">
                <p:oleObj spid="_x0000_s297764" name="Equation" r:id="rId5" imgW="1409631" imgH="333368" progId="Equation.DSMT4">
                  <p:embed/>
                </p:oleObj>
              </mc:Choice>
              <mc:Fallback>
                <p:oleObj name="Equation" r:id="rId5" imgW="1409631" imgH="333368"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7700" y="3835401"/>
                        <a:ext cx="4122738" cy="1236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27"/>
          <p:cNvSpPr txBox="1">
            <a:spLocks noChangeArrowheads="1"/>
          </p:cNvSpPr>
          <p:nvPr/>
        </p:nvSpPr>
        <p:spPr bwMode="auto">
          <a:xfrm>
            <a:off x="1952626" y="5429251"/>
            <a:ext cx="27717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i="0">
                <a:solidFill>
                  <a:srgbClr val="0070C0"/>
                </a:solidFill>
              </a:rPr>
              <a:t>对上式求极值</a:t>
            </a:r>
            <a:r>
              <a:rPr lang="en-US" altLang="zh-CN" b="1" i="0">
                <a:solidFill>
                  <a:srgbClr val="0070C0"/>
                </a:solidFill>
              </a:rPr>
              <a:t>:</a:t>
            </a:r>
          </a:p>
        </p:txBody>
      </p:sp>
      <p:graphicFrame>
        <p:nvGraphicFramePr>
          <p:cNvPr id="15" name="Object 4"/>
          <p:cNvGraphicFramePr>
            <a:graphicFrameLocks noChangeAspect="1"/>
          </p:cNvGraphicFramePr>
          <p:nvPr/>
        </p:nvGraphicFramePr>
        <p:xfrm>
          <a:off x="4595814" y="5214938"/>
          <a:ext cx="4714875" cy="1211262"/>
        </p:xfrm>
        <a:graphic>
          <a:graphicData uri="http://schemas.openxmlformats.org/presentationml/2006/ole">
            <mc:AlternateContent xmlns:mc="http://schemas.openxmlformats.org/markup-compatibility/2006">
              <mc:Choice xmlns:v="urn:schemas-microsoft-com:vml" Requires="v">
                <p:oleObj spid="_x0000_s297765" name="公式" r:id="rId7" imgW="2057489" imgH="400042" progId="Equation.3">
                  <p:embed/>
                </p:oleObj>
              </mc:Choice>
              <mc:Fallback>
                <p:oleObj name="公式" r:id="rId7" imgW="2057489" imgH="400042"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95814" y="5214938"/>
                        <a:ext cx="4714875" cy="1211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5"/>
          <p:cNvGraphicFramePr>
            <a:graphicFrameLocks noChangeAspect="1"/>
          </p:cNvGraphicFramePr>
          <p:nvPr>
            <p:extLst>
              <p:ext uri="{D42A27DB-BD31-4B8C-83A1-F6EECF244321}">
                <p14:modId xmlns:p14="http://schemas.microsoft.com/office/powerpoint/2010/main" val="1520121651"/>
              </p:ext>
            </p:extLst>
          </p:nvPr>
        </p:nvGraphicFramePr>
        <p:xfrm>
          <a:off x="4892675" y="1143001"/>
          <a:ext cx="4230688" cy="1323975"/>
        </p:xfrm>
        <a:graphic>
          <a:graphicData uri="http://schemas.openxmlformats.org/presentationml/2006/ole">
            <mc:AlternateContent xmlns:mc="http://schemas.openxmlformats.org/markup-compatibility/2006">
              <mc:Choice xmlns:v="urn:schemas-microsoft-com:vml" Requires="v">
                <p:oleObj spid="_x0000_s297766" name="Equation" r:id="rId9" imgW="1552700" imgH="333368" progId="Equation.DSMT4">
                  <p:embed/>
                </p:oleObj>
              </mc:Choice>
              <mc:Fallback>
                <p:oleObj name="Equation" r:id="rId9" imgW="1552700" imgH="333368"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92675" y="1143001"/>
                        <a:ext cx="4230688" cy="1323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nodeType="afterGroup">
                            <p:stCondLst>
                              <p:cond delay="500"/>
                            </p:stCondLst>
                            <p:childTnLst>
                              <p:par>
                                <p:cTn id="25" presetID="2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circle(in)">
                                      <p:cBhvr>
                                        <p:cTn id="37" dur="2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9" grpId="0" autoUpdateAnimBg="0"/>
      <p:bldP spid="10" grpId="0" autoUpdateAnimBg="0"/>
      <p:bldP spid="12" grpId="0" autoUpdateAnimBg="0"/>
      <p:bldP spid="14"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2"/>
          <p:cNvSpPr txBox="1">
            <a:spLocks noChangeArrowheads="1"/>
          </p:cNvSpPr>
          <p:nvPr/>
        </p:nvSpPr>
        <p:spPr bwMode="auto">
          <a:xfrm>
            <a:off x="2238376" y="285751"/>
            <a:ext cx="9445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i="0">
                <a:solidFill>
                  <a:srgbClr val="0070C0"/>
                </a:solidFill>
              </a:rPr>
              <a:t>有</a:t>
            </a:r>
          </a:p>
        </p:txBody>
      </p:sp>
      <p:graphicFrame>
        <p:nvGraphicFramePr>
          <p:cNvPr id="3" name="Object 2"/>
          <p:cNvGraphicFramePr>
            <a:graphicFrameLocks noChangeAspect="1"/>
          </p:cNvGraphicFramePr>
          <p:nvPr/>
        </p:nvGraphicFramePr>
        <p:xfrm>
          <a:off x="4953000" y="428625"/>
          <a:ext cx="3443288" cy="533400"/>
        </p:xfrm>
        <a:graphic>
          <a:graphicData uri="http://schemas.openxmlformats.org/presentationml/2006/ole">
            <mc:AlternateContent xmlns:mc="http://schemas.openxmlformats.org/markup-compatibility/2006">
              <mc:Choice xmlns:v="urn:schemas-microsoft-com:vml" Requires="v">
                <p:oleObj spid="_x0000_s429284" name="公式" r:id="rId3" imgW="2057489" imgH="257247" progId="Equation.3">
                  <p:embed/>
                </p:oleObj>
              </mc:Choice>
              <mc:Fallback>
                <p:oleObj name="公式" r:id="rId3" imgW="2057489" imgH="257247"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28625"/>
                        <a:ext cx="34432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14"/>
          <p:cNvSpPr txBox="1">
            <a:spLocks noChangeArrowheads="1"/>
          </p:cNvSpPr>
          <p:nvPr/>
        </p:nvSpPr>
        <p:spPr bwMode="auto">
          <a:xfrm>
            <a:off x="2640014" y="1341439"/>
            <a:ext cx="10747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i="0">
                <a:solidFill>
                  <a:srgbClr val="FF00FF"/>
                </a:solidFill>
              </a:rPr>
              <a:t>解得</a:t>
            </a:r>
          </a:p>
        </p:txBody>
      </p:sp>
      <p:graphicFrame>
        <p:nvGraphicFramePr>
          <p:cNvPr id="5" name="Object 3"/>
          <p:cNvGraphicFramePr>
            <a:graphicFrameLocks noChangeAspect="1"/>
          </p:cNvGraphicFramePr>
          <p:nvPr/>
        </p:nvGraphicFramePr>
        <p:xfrm>
          <a:off x="5095875" y="1285875"/>
          <a:ext cx="3098800" cy="1049338"/>
        </p:xfrm>
        <a:graphic>
          <a:graphicData uri="http://schemas.openxmlformats.org/presentationml/2006/ole">
            <mc:AlternateContent xmlns:mc="http://schemas.openxmlformats.org/markup-compatibility/2006">
              <mc:Choice xmlns:v="urn:schemas-microsoft-com:vml" Requires="v">
                <p:oleObj spid="_x0000_s429285" name="公式" r:id="rId5" imgW="2276411" imgH="714244" progId="Equation.3">
                  <p:embed/>
                </p:oleObj>
              </mc:Choice>
              <mc:Fallback>
                <p:oleObj name="公式" r:id="rId5" imgW="2276411" imgH="714244"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5875" y="1285875"/>
                        <a:ext cx="3098800" cy="1049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4"/>
          <p:cNvGraphicFramePr>
            <a:graphicFrameLocks noChangeAspect="1"/>
          </p:cNvGraphicFramePr>
          <p:nvPr/>
        </p:nvGraphicFramePr>
        <p:xfrm>
          <a:off x="3810001" y="2643188"/>
          <a:ext cx="5857875" cy="901700"/>
        </p:xfrm>
        <a:graphic>
          <a:graphicData uri="http://schemas.openxmlformats.org/presentationml/2006/ole">
            <mc:AlternateContent xmlns:mc="http://schemas.openxmlformats.org/markup-compatibility/2006">
              <mc:Choice xmlns:v="urn:schemas-microsoft-com:vml" Requires="v">
                <p:oleObj spid="_x0000_s429286" name="公式" r:id="rId7" imgW="4171936" imgH="638123" progId="Equation.3">
                  <p:embed/>
                </p:oleObj>
              </mc:Choice>
              <mc:Fallback>
                <p:oleObj name="公式" r:id="rId7" imgW="4171936" imgH="638123"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1" y="2643188"/>
                        <a:ext cx="5857875"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9"/>
          <p:cNvGraphicFramePr>
            <a:graphicFrameLocks noChangeAspect="1"/>
          </p:cNvGraphicFramePr>
          <p:nvPr/>
        </p:nvGraphicFramePr>
        <p:xfrm>
          <a:off x="5095876" y="4348164"/>
          <a:ext cx="3929063" cy="1176337"/>
        </p:xfrm>
        <a:graphic>
          <a:graphicData uri="http://schemas.openxmlformats.org/presentationml/2006/ole">
            <mc:AlternateContent xmlns:mc="http://schemas.openxmlformats.org/markup-compatibility/2006">
              <mc:Choice xmlns:v="urn:schemas-microsoft-com:vml" Requires="v">
                <p:oleObj spid="_x0000_s429287" name="公式" r:id="rId9" imgW="1409631" imgH="333368" progId="Equation.3">
                  <p:embed/>
                </p:oleObj>
              </mc:Choice>
              <mc:Fallback>
                <p:oleObj name="公式" r:id="rId9" imgW="1409631" imgH="333368"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95876" y="4348164"/>
                        <a:ext cx="3929063" cy="117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38"/>
          <p:cNvSpPr txBox="1">
            <a:spLocks noChangeArrowheads="1"/>
          </p:cNvSpPr>
          <p:nvPr/>
        </p:nvSpPr>
        <p:spPr bwMode="auto">
          <a:xfrm>
            <a:off x="2381251" y="4500564"/>
            <a:ext cx="12604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i="0" dirty="0">
                <a:solidFill>
                  <a:srgbClr val="C00000"/>
                </a:solidFill>
              </a:rPr>
              <a:t>再由</a:t>
            </a:r>
          </a:p>
        </p:txBody>
      </p:sp>
      <p:graphicFrame>
        <p:nvGraphicFramePr>
          <p:cNvPr id="19" name="Object 10"/>
          <p:cNvGraphicFramePr>
            <a:graphicFrameLocks noChangeAspect="1"/>
          </p:cNvGraphicFramePr>
          <p:nvPr/>
        </p:nvGraphicFramePr>
        <p:xfrm>
          <a:off x="1873250" y="5605463"/>
          <a:ext cx="3397250" cy="1058862"/>
        </p:xfrm>
        <a:graphic>
          <a:graphicData uri="http://schemas.openxmlformats.org/presentationml/2006/ole">
            <mc:AlternateContent xmlns:mc="http://schemas.openxmlformats.org/markup-compatibility/2006">
              <mc:Choice xmlns:v="urn:schemas-microsoft-com:vml" Requires="v">
                <p:oleObj spid="_x0000_s429288" name="公式" r:id="rId11" imgW="2438376" imgH="704797" progId="Equation.3">
                  <p:embed/>
                </p:oleObj>
              </mc:Choice>
              <mc:Fallback>
                <p:oleObj name="公式" r:id="rId11" imgW="2438376" imgH="704797"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3250" y="5605463"/>
                        <a:ext cx="3397250" cy="1058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41"/>
          <p:cNvSpPr txBox="1">
            <a:spLocks noChangeArrowheads="1"/>
          </p:cNvSpPr>
          <p:nvPr/>
        </p:nvSpPr>
        <p:spPr bwMode="auto">
          <a:xfrm>
            <a:off x="2024064" y="3571876"/>
            <a:ext cx="33607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i="0" dirty="0">
                <a:solidFill>
                  <a:srgbClr val="FF00FF"/>
                </a:solidFill>
              </a:rPr>
              <a:t>即维恩位移公式</a:t>
            </a:r>
            <a:endParaRPr lang="en-US" altLang="zh-CN" b="1" i="0" dirty="0">
              <a:solidFill>
                <a:srgbClr val="FF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1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6" presetClass="entr" presetSubtype="16"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circle(in)">
                                      <p:cBhvr>
                                        <p:cTn id="47" dur="20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autoUpdateAnimBg="0"/>
      <p:bldP spid="18" grpId="0" autoUpdateAnimBg="0"/>
      <p:bldP spid="20"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8"/>
          <p:cNvSpPr txBox="1">
            <a:spLocks noChangeArrowheads="1"/>
          </p:cNvSpPr>
          <p:nvPr/>
        </p:nvSpPr>
        <p:spPr bwMode="auto">
          <a:xfrm>
            <a:off x="2238375" y="1714501"/>
            <a:ext cx="24590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i="0" dirty="0">
                <a:solidFill>
                  <a:srgbClr val="C00000"/>
                </a:solidFill>
              </a:rPr>
              <a:t>利用积分公式</a:t>
            </a:r>
          </a:p>
        </p:txBody>
      </p:sp>
      <p:graphicFrame>
        <p:nvGraphicFramePr>
          <p:cNvPr id="3" name="Object 2"/>
          <p:cNvGraphicFramePr>
            <a:graphicFrameLocks noChangeAspect="1"/>
          </p:cNvGraphicFramePr>
          <p:nvPr>
            <p:extLst>
              <p:ext uri="{D42A27DB-BD31-4B8C-83A1-F6EECF244321}">
                <p14:modId xmlns:p14="http://schemas.microsoft.com/office/powerpoint/2010/main" val="479127747"/>
              </p:ext>
            </p:extLst>
          </p:nvPr>
        </p:nvGraphicFramePr>
        <p:xfrm>
          <a:off x="5007434" y="1511302"/>
          <a:ext cx="4280582" cy="1338262"/>
        </p:xfrm>
        <a:graphic>
          <a:graphicData uri="http://schemas.openxmlformats.org/presentationml/2006/ole">
            <mc:AlternateContent xmlns:mc="http://schemas.openxmlformats.org/markup-compatibility/2006">
              <mc:Choice xmlns:v="urn:schemas-microsoft-com:vml" Requires="v">
                <p:oleObj spid="_x0000_s430306" name="Equation" r:id="rId3" imgW="1473120" imgH="469800" progId="Equation.DSMT4">
                  <p:embed/>
                </p:oleObj>
              </mc:Choice>
              <mc:Fallback>
                <p:oleObj name="Equation" r:id="rId3" imgW="1473120" imgH="469800" progId="Equation.DSMT4">
                  <p:embed/>
                  <p:pic>
                    <p:nvPicPr>
                      <p:cNvPr id="0" name="Object 2"/>
                      <p:cNvPicPr>
                        <a:picLocks noChangeAspect="1" noChangeArrowheads="1"/>
                      </p:cNvPicPr>
                      <p:nvPr/>
                    </p:nvPicPr>
                    <p:blipFill>
                      <a:blip r:embed="rId4"/>
                      <a:srcRect/>
                      <a:stretch>
                        <a:fillRect/>
                      </a:stretch>
                    </p:blipFill>
                    <p:spPr bwMode="auto">
                      <a:xfrm>
                        <a:off x="5007434" y="1511302"/>
                        <a:ext cx="4280582" cy="1338262"/>
                      </a:xfrm>
                      <a:prstGeom prst="rect">
                        <a:avLst/>
                      </a:prstGeom>
                      <a:noFill/>
                      <a:ln>
                        <a:noFill/>
                      </a:ln>
                      <a:effectLst/>
                      <a:extLst/>
                    </p:spPr>
                  </p:pic>
                </p:oleObj>
              </mc:Fallback>
            </mc:AlternateContent>
          </a:graphicData>
        </a:graphic>
      </p:graphicFrame>
      <p:graphicFrame>
        <p:nvGraphicFramePr>
          <p:cNvPr id="4" name="Object 3"/>
          <p:cNvGraphicFramePr>
            <a:graphicFrameLocks noChangeAspect="1"/>
          </p:cNvGraphicFramePr>
          <p:nvPr/>
        </p:nvGraphicFramePr>
        <p:xfrm>
          <a:off x="3024188" y="3000376"/>
          <a:ext cx="3835400" cy="847725"/>
        </p:xfrm>
        <a:graphic>
          <a:graphicData uri="http://schemas.openxmlformats.org/presentationml/2006/ole">
            <mc:AlternateContent xmlns:mc="http://schemas.openxmlformats.org/markup-compatibility/2006">
              <mc:Choice xmlns:v="urn:schemas-microsoft-com:vml" Requires="v">
                <p:oleObj spid="_x0000_s430307" name="公式" r:id="rId5" imgW="3009841" imgH="676184" progId="Equation.3">
                  <p:embed/>
                </p:oleObj>
              </mc:Choice>
              <mc:Fallback>
                <p:oleObj name="公式" r:id="rId5" imgW="3009841" imgH="676184"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188" y="3000376"/>
                        <a:ext cx="38354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p:cNvGraphicFramePr>
            <a:graphicFrameLocks noChangeAspect="1"/>
          </p:cNvGraphicFramePr>
          <p:nvPr/>
        </p:nvGraphicFramePr>
        <p:xfrm>
          <a:off x="7096125" y="3214689"/>
          <a:ext cx="1195388" cy="511175"/>
        </p:xfrm>
        <a:graphic>
          <a:graphicData uri="http://schemas.openxmlformats.org/presentationml/2006/ole">
            <mc:AlternateContent xmlns:mc="http://schemas.openxmlformats.org/markup-compatibility/2006">
              <mc:Choice xmlns:v="urn:schemas-microsoft-com:vml" Requires="v">
                <p:oleObj spid="_x0000_s430308" name="公式" r:id="rId7" imgW="762043" imgH="323920" progId="Equation.3">
                  <p:embed/>
                </p:oleObj>
              </mc:Choice>
              <mc:Fallback>
                <p:oleObj name="公式" r:id="rId7" imgW="762043" imgH="32392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6125" y="3214689"/>
                        <a:ext cx="1195388"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p:cNvGraphicFramePr>
            <a:graphicFrameLocks noChangeAspect="1"/>
          </p:cNvGraphicFramePr>
          <p:nvPr/>
        </p:nvGraphicFramePr>
        <p:xfrm>
          <a:off x="3309938" y="5429251"/>
          <a:ext cx="4735512" cy="1027113"/>
        </p:xfrm>
        <a:graphic>
          <a:graphicData uri="http://schemas.openxmlformats.org/presentationml/2006/ole">
            <mc:AlternateContent xmlns:mc="http://schemas.openxmlformats.org/markup-compatibility/2006">
              <mc:Choice xmlns:v="urn:schemas-microsoft-com:vml" Requires="v">
                <p:oleObj spid="_x0000_s430309" name="公式" r:id="rId9" imgW="3771884" imgH="676184" progId="Equation.3">
                  <p:embed/>
                </p:oleObj>
              </mc:Choice>
              <mc:Fallback>
                <p:oleObj name="公式" r:id="rId9" imgW="3771884" imgH="676184"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09938" y="5429251"/>
                        <a:ext cx="4735512" cy="1027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13"/>
          <p:cNvSpPr txBox="1">
            <a:spLocks noChangeArrowheads="1"/>
          </p:cNvSpPr>
          <p:nvPr/>
        </p:nvSpPr>
        <p:spPr bwMode="auto">
          <a:xfrm>
            <a:off x="2738439" y="4572001"/>
            <a:ext cx="50006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i="0" dirty="0">
                <a:solidFill>
                  <a:srgbClr val="0000CC"/>
                </a:solidFill>
              </a:rPr>
              <a:t>此即斯特藩</a:t>
            </a:r>
            <a:r>
              <a:rPr lang="en-US" altLang="zh-CN" b="1" i="0" dirty="0">
                <a:solidFill>
                  <a:srgbClr val="0000CC"/>
                </a:solidFill>
              </a:rPr>
              <a:t>-</a:t>
            </a:r>
            <a:r>
              <a:rPr lang="zh-CN" altLang="en-US" b="1" i="0" dirty="0">
                <a:solidFill>
                  <a:srgbClr val="0000CC"/>
                </a:solidFill>
              </a:rPr>
              <a:t>玻耳兹曼公式</a:t>
            </a:r>
          </a:p>
        </p:txBody>
      </p:sp>
      <p:graphicFrame>
        <p:nvGraphicFramePr>
          <p:cNvPr id="8" name="Object 6"/>
          <p:cNvGraphicFramePr>
            <a:graphicFrameLocks noChangeAspect="1"/>
          </p:cNvGraphicFramePr>
          <p:nvPr/>
        </p:nvGraphicFramePr>
        <p:xfrm>
          <a:off x="3738563" y="285750"/>
          <a:ext cx="4386262" cy="1208088"/>
        </p:xfrm>
        <a:graphic>
          <a:graphicData uri="http://schemas.openxmlformats.org/presentationml/2006/ole">
            <mc:AlternateContent xmlns:mc="http://schemas.openxmlformats.org/markup-compatibility/2006">
              <mc:Choice xmlns:v="urn:schemas-microsoft-com:vml" Requires="v">
                <p:oleObj spid="_x0000_s430310" name="公式" r:id="rId11" imgW="2552831" imgH="723962" progId="Equation.3">
                  <p:embed/>
                </p:oleObj>
              </mc:Choice>
              <mc:Fallback>
                <p:oleObj name="公式" r:id="rId11" imgW="2552831" imgH="723962"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8563" y="285750"/>
                        <a:ext cx="4386262" cy="1208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heel(1)">
                                      <p:cBhvr>
                                        <p:cTn id="18" dur="2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7"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06950ED9-9B16-4689-99C5-6C5741F1C816}"/>
              </a:ext>
            </a:extLst>
          </p:cNvPr>
          <p:cNvSpPr txBox="1">
            <a:spLocks noChangeArrowheads="1"/>
          </p:cNvSpPr>
          <p:nvPr/>
        </p:nvSpPr>
        <p:spPr>
          <a:xfrm>
            <a:off x="2024064" y="350839"/>
            <a:ext cx="8643937" cy="858837"/>
          </a:xfrm>
          <a:prstGeom prst="rect">
            <a:avLst/>
          </a:prstGeom>
          <a:noFill/>
          <a:ln/>
        </p:spPr>
        <p:txBody>
          <a:bodyPr/>
          <a:lstStyle/>
          <a:p>
            <a:pPr eaLnBrk="0" hangingPunct="0">
              <a:defRPr/>
            </a:pPr>
            <a:r>
              <a:rPr kumimoji="0" lang="zh-CN" altLang="en-US" sz="2800" b="1" i="0" kern="0" dirty="0">
                <a:solidFill>
                  <a:srgbClr val="FF0000"/>
                </a:solidFill>
                <a:latin typeface="+mj-lt"/>
                <a:ea typeface="+mj-ea"/>
                <a:cs typeface="+mj-cs"/>
              </a:rPr>
              <a:t>练习：</a:t>
            </a:r>
            <a:r>
              <a:rPr kumimoji="0" lang="zh-CN" altLang="en-US" sz="2800" b="1" i="0" kern="0" dirty="0">
                <a:solidFill>
                  <a:srgbClr val="009900"/>
                </a:solidFill>
                <a:latin typeface="+mj-lt"/>
                <a:ea typeface="+mj-ea"/>
                <a:cs typeface="+mj-cs"/>
              </a:rPr>
              <a:t>已知普朗克公式</a:t>
            </a:r>
            <a:endParaRPr kumimoji="0" lang="en-US" altLang="zh-CN" sz="2800" b="1" i="0" kern="0" dirty="0">
              <a:solidFill>
                <a:srgbClr val="009900"/>
              </a:solidFill>
              <a:latin typeface="+mj-lt"/>
              <a:ea typeface="+mj-ea"/>
              <a:cs typeface="+mj-cs"/>
            </a:endParaRPr>
          </a:p>
          <a:p>
            <a:pPr eaLnBrk="0" hangingPunct="0">
              <a:defRPr/>
            </a:pPr>
            <a:endParaRPr kumimoji="0" lang="en-US" altLang="zh-CN" sz="2800" b="1" i="0" kern="0" dirty="0">
              <a:solidFill>
                <a:srgbClr val="0000CC"/>
              </a:solidFill>
              <a:latin typeface="+mj-lt"/>
              <a:ea typeface="+mj-ea"/>
              <a:cs typeface="+mj-cs"/>
            </a:endParaRPr>
          </a:p>
          <a:p>
            <a:pPr eaLnBrk="0" hangingPunct="0">
              <a:defRPr/>
            </a:pPr>
            <a:endParaRPr kumimoji="0" lang="en-US" altLang="zh-CN" sz="2800" b="1" i="0" kern="0" dirty="0">
              <a:solidFill>
                <a:srgbClr val="0000CC"/>
              </a:solidFill>
              <a:latin typeface="+mj-lt"/>
              <a:ea typeface="+mj-ea"/>
              <a:cs typeface="+mj-cs"/>
            </a:endParaRPr>
          </a:p>
        </p:txBody>
      </p:sp>
      <p:graphicFrame>
        <p:nvGraphicFramePr>
          <p:cNvPr id="3" name="Object 5">
            <a:extLst>
              <a:ext uri="{FF2B5EF4-FFF2-40B4-BE49-F238E27FC236}">
                <a16:creationId xmlns:a16="http://schemas.microsoft.com/office/drawing/2014/main" id="{168B083D-D43F-4F68-957E-590AB524609C}"/>
              </a:ext>
            </a:extLst>
          </p:cNvPr>
          <p:cNvGraphicFramePr>
            <a:graphicFrameLocks noChangeAspect="1"/>
          </p:cNvGraphicFramePr>
          <p:nvPr>
            <p:extLst>
              <p:ext uri="{D42A27DB-BD31-4B8C-83A1-F6EECF244321}">
                <p14:modId xmlns:p14="http://schemas.microsoft.com/office/powerpoint/2010/main" val="4085521595"/>
              </p:ext>
            </p:extLst>
          </p:nvPr>
        </p:nvGraphicFramePr>
        <p:xfrm>
          <a:off x="6393208" y="9161"/>
          <a:ext cx="4230688" cy="1323975"/>
        </p:xfrm>
        <a:graphic>
          <a:graphicData uri="http://schemas.openxmlformats.org/presentationml/2006/ole">
            <mc:AlternateContent xmlns:mc="http://schemas.openxmlformats.org/markup-compatibility/2006">
              <mc:Choice xmlns:v="urn:schemas-microsoft-com:vml" Requires="v">
                <p:oleObj spid="_x0000_s442564" name="公式" r:id="rId3" imgW="1552700" imgH="333368" progId="Equation.3">
                  <p:embed/>
                </p:oleObj>
              </mc:Choice>
              <mc:Fallback>
                <p:oleObj name="公式" r:id="rId3" imgW="1552700" imgH="333368" progId="Equation.3">
                  <p:embed/>
                  <p:pic>
                    <p:nvPicPr>
                      <p:cNvPr id="1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3208" y="9161"/>
                        <a:ext cx="4230688" cy="1323975"/>
                      </a:xfrm>
                      <a:prstGeom prst="rect">
                        <a:avLst/>
                      </a:prstGeom>
                      <a:noFill/>
                      <a:ln w="9525">
                        <a:noFill/>
                        <a:miter lim="800000"/>
                        <a:headEnd/>
                        <a:tailEnd/>
                      </a:ln>
                      <a:effectLst/>
                      <a:extLst/>
                    </p:spPr>
                  </p:pic>
                </p:oleObj>
              </mc:Fallback>
            </mc:AlternateContent>
          </a:graphicData>
        </a:graphic>
      </p:graphicFrame>
      <p:sp>
        <p:nvSpPr>
          <p:cNvPr id="12" name="矩形 11">
            <a:extLst>
              <a:ext uri="{FF2B5EF4-FFF2-40B4-BE49-F238E27FC236}">
                <a16:creationId xmlns:a16="http://schemas.microsoft.com/office/drawing/2014/main" id="{1D75E566-B4A3-4693-A714-B34E7CDA2642}"/>
              </a:ext>
            </a:extLst>
          </p:cNvPr>
          <p:cNvSpPr/>
          <p:nvPr/>
        </p:nvSpPr>
        <p:spPr>
          <a:xfrm>
            <a:off x="839416" y="1566667"/>
            <a:ext cx="10800679" cy="523220"/>
          </a:xfrm>
          <a:prstGeom prst="rect">
            <a:avLst/>
          </a:prstGeom>
        </p:spPr>
        <p:txBody>
          <a:bodyPr wrap="square">
            <a:spAutoFit/>
          </a:bodyPr>
          <a:lstStyle/>
          <a:p>
            <a:pPr eaLnBrk="0" hangingPunct="0">
              <a:defRPr/>
            </a:pPr>
            <a:r>
              <a:rPr kumimoji="0" lang="zh-CN" altLang="en-US" sz="2800" b="1" i="0" kern="0" dirty="0">
                <a:solidFill>
                  <a:srgbClr val="FF00FF"/>
                </a:solidFill>
              </a:rPr>
              <a:t>已知                                        的解为</a:t>
            </a:r>
            <a:r>
              <a:rPr kumimoji="0" lang="en-US" altLang="zh-CN" sz="2800" b="1" i="0" kern="0" dirty="0">
                <a:solidFill>
                  <a:srgbClr val="0000FF"/>
                </a:solidFill>
              </a:rPr>
              <a:t>x=4.965</a:t>
            </a:r>
            <a:r>
              <a:rPr kumimoji="0" lang="zh-CN" altLang="en-US" sz="2800" b="1" i="0" kern="0" dirty="0">
                <a:solidFill>
                  <a:srgbClr val="FF00FF"/>
                </a:solidFill>
              </a:rPr>
              <a:t>。</a:t>
            </a:r>
            <a:endParaRPr kumimoji="0" lang="en-US" altLang="zh-CN" sz="2800" b="1" i="0" kern="0" dirty="0">
              <a:solidFill>
                <a:srgbClr val="FF00FF"/>
              </a:solidFill>
            </a:endParaRPr>
          </a:p>
        </p:txBody>
      </p:sp>
      <p:graphicFrame>
        <p:nvGraphicFramePr>
          <p:cNvPr id="17" name="Object 2">
            <a:extLst>
              <a:ext uri="{FF2B5EF4-FFF2-40B4-BE49-F238E27FC236}">
                <a16:creationId xmlns:a16="http://schemas.microsoft.com/office/drawing/2014/main" id="{0733FA38-5AD0-4A8B-8E4E-7609890285AC}"/>
              </a:ext>
            </a:extLst>
          </p:cNvPr>
          <p:cNvGraphicFramePr>
            <a:graphicFrameLocks noChangeAspect="1"/>
          </p:cNvGraphicFramePr>
          <p:nvPr>
            <p:extLst>
              <p:ext uri="{D42A27DB-BD31-4B8C-83A1-F6EECF244321}">
                <p14:modId xmlns:p14="http://schemas.microsoft.com/office/powerpoint/2010/main" val="1926392033"/>
              </p:ext>
            </p:extLst>
          </p:nvPr>
        </p:nvGraphicFramePr>
        <p:xfrm>
          <a:off x="1847528" y="1551354"/>
          <a:ext cx="3108232" cy="481496"/>
        </p:xfrm>
        <a:graphic>
          <a:graphicData uri="http://schemas.openxmlformats.org/presentationml/2006/ole">
            <mc:AlternateContent xmlns:mc="http://schemas.openxmlformats.org/markup-compatibility/2006">
              <mc:Choice xmlns:v="urn:schemas-microsoft-com:vml" Requires="v">
                <p:oleObj spid="_x0000_s442565" name="公式" r:id="rId5" imgW="2057489" imgH="257247" progId="Equation.3">
                  <p:embed/>
                </p:oleObj>
              </mc:Choice>
              <mc:Fallback>
                <p:oleObj name="公式" r:id="rId5" imgW="2057489" imgH="257247" progId="Equation.3">
                  <p:embed/>
                  <p:pic>
                    <p:nvPicPr>
                      <p:cNvPr id="3"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528" y="1551354"/>
                        <a:ext cx="3108232" cy="481496"/>
                      </a:xfrm>
                      <a:prstGeom prst="rect">
                        <a:avLst/>
                      </a:prstGeom>
                      <a:noFill/>
                      <a:ln>
                        <a:noFill/>
                      </a:ln>
                      <a:effectLst/>
                      <a:extLst/>
                    </p:spPr>
                  </p:pic>
                </p:oleObj>
              </mc:Fallback>
            </mc:AlternateContent>
          </a:graphicData>
        </a:graphic>
      </p:graphicFrame>
      <p:sp>
        <p:nvSpPr>
          <p:cNvPr id="4" name="矩形 3">
            <a:extLst>
              <a:ext uri="{FF2B5EF4-FFF2-40B4-BE49-F238E27FC236}">
                <a16:creationId xmlns:a16="http://schemas.microsoft.com/office/drawing/2014/main" id="{9084A869-BCCB-4137-BFF1-C814F958732D}"/>
              </a:ext>
            </a:extLst>
          </p:cNvPr>
          <p:cNvSpPr/>
          <p:nvPr/>
        </p:nvSpPr>
        <p:spPr>
          <a:xfrm>
            <a:off x="983432" y="3456466"/>
            <a:ext cx="10369152" cy="523220"/>
          </a:xfrm>
          <a:prstGeom prst="rect">
            <a:avLst/>
          </a:prstGeom>
        </p:spPr>
        <p:txBody>
          <a:bodyPr wrap="square">
            <a:spAutoFit/>
          </a:bodyPr>
          <a:lstStyle/>
          <a:p>
            <a:r>
              <a:rPr kumimoji="0" lang="zh-CN" altLang="en-US" sz="2800" b="1" i="0" kern="0" dirty="0">
                <a:solidFill>
                  <a:srgbClr val="0000FF"/>
                </a:solidFill>
              </a:rPr>
              <a:t>维恩位移公式的常数</a:t>
            </a:r>
            <a:r>
              <a:rPr kumimoji="0" lang="en-US" altLang="zh-CN" sz="2800" b="1" i="0" kern="0" dirty="0">
                <a:solidFill>
                  <a:srgbClr val="FF0000"/>
                </a:solidFill>
              </a:rPr>
              <a:t>b=___,</a:t>
            </a:r>
            <a:r>
              <a:rPr kumimoji="0" lang="zh-CN" altLang="en-US" sz="2800" b="1" i="0" kern="0" dirty="0">
                <a:solidFill>
                  <a:srgbClr val="009900"/>
                </a:solidFill>
              </a:rPr>
              <a:t>斯特藩</a:t>
            </a:r>
            <a:r>
              <a:rPr kumimoji="0" lang="en-US" altLang="zh-CN" sz="2800" b="1" i="0" kern="0" dirty="0">
                <a:solidFill>
                  <a:srgbClr val="009900"/>
                </a:solidFill>
              </a:rPr>
              <a:t>-</a:t>
            </a:r>
            <a:r>
              <a:rPr kumimoji="0" lang="zh-CN" altLang="en-US" sz="2800" b="1" i="0" kern="0" dirty="0">
                <a:solidFill>
                  <a:srgbClr val="009900"/>
                </a:solidFill>
              </a:rPr>
              <a:t>玻耳兹曼公式的常数</a:t>
            </a:r>
            <a:r>
              <a:rPr kumimoji="0" lang="en-US" altLang="zh-CN" sz="2800" b="1" i="0" kern="0" dirty="0">
                <a:solidFill>
                  <a:srgbClr val="FF00FF"/>
                </a:solidFill>
                <a:latin typeface="宋体" panose="02010600030101010101" pitchFamily="2" charset="-122"/>
              </a:rPr>
              <a:t>σ</a:t>
            </a:r>
            <a:r>
              <a:rPr kumimoji="0" lang="en-US" altLang="zh-CN" sz="2800" b="1" i="0" kern="0" dirty="0">
                <a:solidFill>
                  <a:srgbClr val="FF00FF"/>
                </a:solidFill>
              </a:rPr>
              <a:t>=___ </a:t>
            </a:r>
            <a:r>
              <a:rPr kumimoji="0" lang="zh-CN" altLang="en-US" sz="2800" b="1" i="0" kern="0" dirty="0">
                <a:solidFill>
                  <a:srgbClr val="FF00FF"/>
                </a:solidFill>
              </a:rPr>
              <a:t>。</a:t>
            </a:r>
            <a:endParaRPr lang="zh-CN" altLang="en-US" sz="2800" dirty="0">
              <a:solidFill>
                <a:srgbClr val="FF00FF"/>
              </a:solidFill>
            </a:endParaRPr>
          </a:p>
        </p:txBody>
      </p:sp>
      <p:graphicFrame>
        <p:nvGraphicFramePr>
          <p:cNvPr id="18" name="Object 2">
            <a:extLst>
              <a:ext uri="{FF2B5EF4-FFF2-40B4-BE49-F238E27FC236}">
                <a16:creationId xmlns:a16="http://schemas.microsoft.com/office/drawing/2014/main" id="{4271EE0F-49CA-4364-A057-95E19260790A}"/>
              </a:ext>
            </a:extLst>
          </p:cNvPr>
          <p:cNvGraphicFramePr>
            <a:graphicFrameLocks noChangeAspect="1"/>
          </p:cNvGraphicFramePr>
          <p:nvPr>
            <p:extLst>
              <p:ext uri="{D42A27DB-BD31-4B8C-83A1-F6EECF244321}">
                <p14:modId xmlns:p14="http://schemas.microsoft.com/office/powerpoint/2010/main" val="3540205238"/>
              </p:ext>
            </p:extLst>
          </p:nvPr>
        </p:nvGraphicFramePr>
        <p:xfrm>
          <a:off x="2970213" y="2105025"/>
          <a:ext cx="2841625" cy="1338263"/>
        </p:xfrm>
        <a:graphic>
          <a:graphicData uri="http://schemas.openxmlformats.org/presentationml/2006/ole">
            <mc:AlternateContent xmlns:mc="http://schemas.openxmlformats.org/markup-compatibility/2006">
              <mc:Choice xmlns:v="urn:schemas-microsoft-com:vml" Requires="v">
                <p:oleObj spid="_x0000_s442566" name="Equation" r:id="rId7" imgW="977760" imgH="469800" progId="Equation.DSMT4">
                  <p:embed/>
                </p:oleObj>
              </mc:Choice>
              <mc:Fallback>
                <p:oleObj name="Equation" r:id="rId7" imgW="977760" imgH="469800" progId="Equation.DSMT4">
                  <p:embed/>
                  <p:pic>
                    <p:nvPicPr>
                      <p:cNvPr id="3" name="Object 2"/>
                      <p:cNvPicPr>
                        <a:picLocks noChangeAspect="1" noChangeArrowheads="1"/>
                      </p:cNvPicPr>
                      <p:nvPr/>
                    </p:nvPicPr>
                    <p:blipFill>
                      <a:blip r:embed="rId8"/>
                      <a:srcRect/>
                      <a:stretch>
                        <a:fillRect/>
                      </a:stretch>
                    </p:blipFill>
                    <p:spPr bwMode="auto">
                      <a:xfrm>
                        <a:off x="2970213" y="2105025"/>
                        <a:ext cx="2841625" cy="1338263"/>
                      </a:xfrm>
                      <a:prstGeom prst="rect">
                        <a:avLst/>
                      </a:prstGeom>
                      <a:noFill/>
                      <a:ln>
                        <a:noFill/>
                      </a:ln>
                      <a:effectLst/>
                      <a:extLst/>
                    </p:spPr>
                  </p:pic>
                </p:oleObj>
              </mc:Fallback>
            </mc:AlternateContent>
          </a:graphicData>
        </a:graphic>
      </p:graphicFrame>
      <p:graphicFrame>
        <p:nvGraphicFramePr>
          <p:cNvPr id="19" name="Object 4">
            <a:extLst>
              <a:ext uri="{FF2B5EF4-FFF2-40B4-BE49-F238E27FC236}">
                <a16:creationId xmlns:a16="http://schemas.microsoft.com/office/drawing/2014/main" id="{A5F82FF0-FEFB-4C08-AA79-0A42CDF4E6DE}"/>
              </a:ext>
            </a:extLst>
          </p:cNvPr>
          <p:cNvGraphicFramePr>
            <a:graphicFrameLocks noChangeAspect="1"/>
          </p:cNvGraphicFramePr>
          <p:nvPr>
            <p:extLst>
              <p:ext uri="{D42A27DB-BD31-4B8C-83A1-F6EECF244321}">
                <p14:modId xmlns:p14="http://schemas.microsoft.com/office/powerpoint/2010/main" val="3781332747"/>
              </p:ext>
            </p:extLst>
          </p:nvPr>
        </p:nvGraphicFramePr>
        <p:xfrm>
          <a:off x="1846388" y="4293096"/>
          <a:ext cx="5857875" cy="901700"/>
        </p:xfrm>
        <a:graphic>
          <a:graphicData uri="http://schemas.openxmlformats.org/presentationml/2006/ole">
            <mc:AlternateContent xmlns:mc="http://schemas.openxmlformats.org/markup-compatibility/2006">
              <mc:Choice xmlns:v="urn:schemas-microsoft-com:vml" Requires="v">
                <p:oleObj spid="_x0000_s442567" name="公式" r:id="rId9" imgW="4171936" imgH="638123" progId="Equation.3">
                  <p:embed/>
                </p:oleObj>
              </mc:Choice>
              <mc:Fallback>
                <p:oleObj name="公式" r:id="rId9" imgW="4171936" imgH="638123" progId="Equation.3">
                  <p:embed/>
                  <p:pic>
                    <p:nvPicPr>
                      <p:cNvPr id="6"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46388" y="4293096"/>
                        <a:ext cx="5857875"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6">
            <a:extLst>
              <a:ext uri="{FF2B5EF4-FFF2-40B4-BE49-F238E27FC236}">
                <a16:creationId xmlns:a16="http://schemas.microsoft.com/office/drawing/2014/main" id="{D88E7353-962A-40E5-B553-DEFA5E111D6C}"/>
              </a:ext>
            </a:extLst>
          </p:cNvPr>
          <p:cNvGraphicFramePr>
            <a:graphicFrameLocks noChangeAspect="1"/>
          </p:cNvGraphicFramePr>
          <p:nvPr>
            <p:extLst>
              <p:ext uri="{D42A27DB-BD31-4B8C-83A1-F6EECF244321}">
                <p14:modId xmlns:p14="http://schemas.microsoft.com/office/powerpoint/2010/main" val="1625942000"/>
              </p:ext>
            </p:extLst>
          </p:nvPr>
        </p:nvGraphicFramePr>
        <p:xfrm>
          <a:off x="2135560" y="5445224"/>
          <a:ext cx="5217674" cy="1187255"/>
        </p:xfrm>
        <a:graphic>
          <a:graphicData uri="http://schemas.openxmlformats.org/presentationml/2006/ole">
            <mc:AlternateContent xmlns:mc="http://schemas.openxmlformats.org/markup-compatibility/2006">
              <mc:Choice xmlns:v="urn:schemas-microsoft-com:vml" Requires="v">
                <p:oleObj spid="_x0000_s442568" name="Equation" r:id="rId11" imgW="2006280" imgH="469800" progId="Equation.DSMT4">
                  <p:embed/>
                </p:oleObj>
              </mc:Choice>
              <mc:Fallback>
                <p:oleObj name="Equation" r:id="rId11" imgW="2006280" imgH="469800" progId="Equation.DSMT4">
                  <p:embed/>
                  <p:pic>
                    <p:nvPicPr>
                      <p:cNvPr id="8" name="Object 6"/>
                      <p:cNvPicPr>
                        <a:picLocks noChangeAspect="1" noChangeArrowheads="1"/>
                      </p:cNvPicPr>
                      <p:nvPr/>
                    </p:nvPicPr>
                    <p:blipFill>
                      <a:blip r:embed="rId12"/>
                      <a:srcRect/>
                      <a:stretch>
                        <a:fillRect/>
                      </a:stretch>
                    </p:blipFill>
                    <p:spPr bwMode="auto">
                      <a:xfrm>
                        <a:off x="2135560" y="5445224"/>
                        <a:ext cx="5217674" cy="118725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85391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additive="base">
                                        <p:cTn id="14" dur="500" fill="hold"/>
                                        <p:tgtEl>
                                          <p:spTgt spid="20"/>
                                        </p:tgtEl>
                                        <p:attrNameLst>
                                          <p:attrName>ppt_x</p:attrName>
                                        </p:attrNameLst>
                                      </p:cBhvr>
                                      <p:tavLst>
                                        <p:tav tm="0">
                                          <p:val>
                                            <p:strVal val="#ppt_x"/>
                                          </p:val>
                                        </p:tav>
                                        <p:tav tm="100000">
                                          <p:val>
                                            <p:strVal val="#ppt_x"/>
                                          </p:val>
                                        </p:tav>
                                      </p:tavLst>
                                    </p:anim>
                                    <p:anim calcmode="lin" valueType="num">
                                      <p:cBhvr additive="base">
                                        <p:cTn id="1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7E4F1869-34C2-4647-AE88-78B82F679C9B}"/>
              </a:ext>
            </a:extLst>
          </p:cNvPr>
          <p:cNvGraphicFramePr>
            <a:graphicFrameLocks noChangeAspect="1"/>
          </p:cNvGraphicFramePr>
          <p:nvPr>
            <p:extLst>
              <p:ext uri="{D42A27DB-BD31-4B8C-83A1-F6EECF244321}">
                <p14:modId xmlns:p14="http://schemas.microsoft.com/office/powerpoint/2010/main" val="1640766317"/>
              </p:ext>
            </p:extLst>
          </p:nvPr>
        </p:nvGraphicFramePr>
        <p:xfrm>
          <a:off x="772446" y="717706"/>
          <a:ext cx="1897473" cy="1106025"/>
        </p:xfrm>
        <a:graphic>
          <a:graphicData uri="http://schemas.openxmlformats.org/presentationml/2006/ole">
            <mc:AlternateContent xmlns:mc="http://schemas.openxmlformats.org/markup-compatibility/2006">
              <mc:Choice xmlns:v="urn:schemas-microsoft-com:vml" Requires="v">
                <p:oleObj spid="_x0000_s445632" name="公式" r:id="rId3" imgW="1085972" imgH="704797" progId="Equation.3">
                  <p:embed/>
                </p:oleObj>
              </mc:Choice>
              <mc:Fallback>
                <p:oleObj name="公式" r:id="rId3" imgW="1085972" imgH="704797" progId="Equation.3">
                  <p:embed/>
                  <p:pic>
                    <p:nvPicPr>
                      <p:cNvPr id="5" name="Object 2">
                        <a:extLst>
                          <a:ext uri="{FF2B5EF4-FFF2-40B4-BE49-F238E27FC236}">
                            <a16:creationId xmlns:a16="http://schemas.microsoft.com/office/drawing/2014/main" id="{D38F407E-976C-40AA-A921-C180F7DD22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446" y="717706"/>
                        <a:ext cx="1897473" cy="1106025"/>
                      </a:xfrm>
                      <a:prstGeom prst="rect">
                        <a:avLst/>
                      </a:prstGeom>
                      <a:noFill/>
                      <a:ln>
                        <a:noFill/>
                      </a:ln>
                      <a:effectLst/>
                      <a:extLst/>
                    </p:spPr>
                  </p:pic>
                </p:oleObj>
              </mc:Fallback>
            </mc:AlternateContent>
          </a:graphicData>
        </a:graphic>
      </p:graphicFrame>
      <p:graphicFrame>
        <p:nvGraphicFramePr>
          <p:cNvPr id="3" name="Object 3">
            <a:extLst>
              <a:ext uri="{FF2B5EF4-FFF2-40B4-BE49-F238E27FC236}">
                <a16:creationId xmlns:a16="http://schemas.microsoft.com/office/drawing/2014/main" id="{7E9C1E86-6A46-4BAB-92BF-79C63D3DEE68}"/>
              </a:ext>
            </a:extLst>
          </p:cNvPr>
          <p:cNvGraphicFramePr>
            <a:graphicFrameLocks noChangeAspect="1"/>
          </p:cNvGraphicFramePr>
          <p:nvPr>
            <p:extLst>
              <p:ext uri="{D42A27DB-BD31-4B8C-83A1-F6EECF244321}">
                <p14:modId xmlns:p14="http://schemas.microsoft.com/office/powerpoint/2010/main" val="3056675985"/>
              </p:ext>
            </p:extLst>
          </p:nvPr>
        </p:nvGraphicFramePr>
        <p:xfrm>
          <a:off x="4122289" y="332656"/>
          <a:ext cx="4602853" cy="1380679"/>
        </p:xfrm>
        <a:graphic>
          <a:graphicData uri="http://schemas.openxmlformats.org/presentationml/2006/ole">
            <mc:AlternateContent xmlns:mc="http://schemas.openxmlformats.org/markup-compatibility/2006">
              <mc:Choice xmlns:v="urn:schemas-microsoft-com:vml" Requires="v">
                <p:oleObj spid="_x0000_s445633" name="公式" r:id="rId5" imgW="1409631" imgH="333368" progId="Equation.3">
                  <p:embed/>
                </p:oleObj>
              </mc:Choice>
              <mc:Fallback>
                <p:oleObj name="公式" r:id="rId5" imgW="1409631" imgH="333368" progId="Equation.3">
                  <p:embed/>
                  <p:pic>
                    <p:nvPicPr>
                      <p:cNvPr id="6" name="Object 3">
                        <a:extLst>
                          <a:ext uri="{FF2B5EF4-FFF2-40B4-BE49-F238E27FC236}">
                            <a16:creationId xmlns:a16="http://schemas.microsoft.com/office/drawing/2014/main" id="{79F93D8B-C427-41E0-ABDC-DD319883A2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2289" y="332656"/>
                        <a:ext cx="4602853" cy="1380679"/>
                      </a:xfrm>
                      <a:prstGeom prst="rect">
                        <a:avLst/>
                      </a:prstGeom>
                      <a:noFill/>
                      <a:ln>
                        <a:noFill/>
                      </a:ln>
                      <a:effectLst/>
                      <a:extLst/>
                    </p:spPr>
                  </p:pic>
                </p:oleObj>
              </mc:Fallback>
            </mc:AlternateContent>
          </a:graphicData>
        </a:graphic>
      </p:graphicFrame>
      <p:graphicFrame>
        <p:nvGraphicFramePr>
          <p:cNvPr id="4" name="Object 4">
            <a:extLst>
              <a:ext uri="{FF2B5EF4-FFF2-40B4-BE49-F238E27FC236}">
                <a16:creationId xmlns:a16="http://schemas.microsoft.com/office/drawing/2014/main" id="{FEB56C1E-FD36-4E05-B4AA-32A269CD7F2B}"/>
              </a:ext>
            </a:extLst>
          </p:cNvPr>
          <p:cNvGraphicFramePr>
            <a:graphicFrameLocks noChangeAspect="1"/>
          </p:cNvGraphicFramePr>
          <p:nvPr>
            <p:extLst>
              <p:ext uri="{D42A27DB-BD31-4B8C-83A1-F6EECF244321}">
                <p14:modId xmlns:p14="http://schemas.microsoft.com/office/powerpoint/2010/main" val="3196574845"/>
              </p:ext>
            </p:extLst>
          </p:nvPr>
        </p:nvGraphicFramePr>
        <p:xfrm>
          <a:off x="2373849" y="1628800"/>
          <a:ext cx="6727041" cy="1728192"/>
        </p:xfrm>
        <a:graphic>
          <a:graphicData uri="http://schemas.openxmlformats.org/presentationml/2006/ole">
            <mc:AlternateContent xmlns:mc="http://schemas.openxmlformats.org/markup-compatibility/2006">
              <mc:Choice xmlns:v="urn:schemas-microsoft-com:vml" Requires="v">
                <p:oleObj spid="_x0000_s445634" name="公式" r:id="rId7" imgW="2057489" imgH="400042" progId="Equation.3">
                  <p:embed/>
                </p:oleObj>
              </mc:Choice>
              <mc:Fallback>
                <p:oleObj name="公式" r:id="rId7" imgW="2057489" imgH="400042" progId="Equation.3">
                  <p:embed/>
                  <p:pic>
                    <p:nvPicPr>
                      <p:cNvPr id="7" name="Object 4">
                        <a:extLst>
                          <a:ext uri="{FF2B5EF4-FFF2-40B4-BE49-F238E27FC236}">
                            <a16:creationId xmlns:a16="http://schemas.microsoft.com/office/drawing/2014/main" id="{30511CE1-3242-4BDD-87F8-418CFC71E6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73849" y="1628800"/>
                        <a:ext cx="6727041" cy="1728192"/>
                      </a:xfrm>
                      <a:prstGeom prst="rect">
                        <a:avLst/>
                      </a:prstGeom>
                      <a:noFill/>
                      <a:ln>
                        <a:noFill/>
                      </a:ln>
                      <a:effectLst/>
                      <a:extLst/>
                    </p:spPr>
                  </p:pic>
                </p:oleObj>
              </mc:Fallback>
            </mc:AlternateContent>
          </a:graphicData>
        </a:graphic>
      </p:graphicFrame>
      <p:graphicFrame>
        <p:nvGraphicFramePr>
          <p:cNvPr id="5" name="Object 2">
            <a:extLst>
              <a:ext uri="{FF2B5EF4-FFF2-40B4-BE49-F238E27FC236}">
                <a16:creationId xmlns:a16="http://schemas.microsoft.com/office/drawing/2014/main" id="{B6DA2EB5-D457-4600-87C6-A307FB5C7C9E}"/>
              </a:ext>
            </a:extLst>
          </p:cNvPr>
          <p:cNvGraphicFramePr>
            <a:graphicFrameLocks noChangeAspect="1"/>
          </p:cNvGraphicFramePr>
          <p:nvPr>
            <p:extLst>
              <p:ext uri="{D42A27DB-BD31-4B8C-83A1-F6EECF244321}">
                <p14:modId xmlns:p14="http://schemas.microsoft.com/office/powerpoint/2010/main" val="144802254"/>
              </p:ext>
            </p:extLst>
          </p:nvPr>
        </p:nvGraphicFramePr>
        <p:xfrm>
          <a:off x="421802" y="3501008"/>
          <a:ext cx="3443288" cy="533400"/>
        </p:xfrm>
        <a:graphic>
          <a:graphicData uri="http://schemas.openxmlformats.org/presentationml/2006/ole">
            <mc:AlternateContent xmlns:mc="http://schemas.openxmlformats.org/markup-compatibility/2006">
              <mc:Choice xmlns:v="urn:schemas-microsoft-com:vml" Requires="v">
                <p:oleObj spid="_x0000_s445635" name="公式" r:id="rId9" imgW="2057489" imgH="257247" progId="Equation.3">
                  <p:embed/>
                </p:oleObj>
              </mc:Choice>
              <mc:Fallback>
                <p:oleObj name="公式" r:id="rId9" imgW="2057489" imgH="257247" progId="Equation.3">
                  <p:embed/>
                  <p:pic>
                    <p:nvPicPr>
                      <p:cNvPr id="8" name="Object 2">
                        <a:extLst>
                          <a:ext uri="{FF2B5EF4-FFF2-40B4-BE49-F238E27FC236}">
                            <a16:creationId xmlns:a16="http://schemas.microsoft.com/office/drawing/2014/main" id="{9203D3B0-4787-46D0-BE92-CB5FD3F9FD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802" y="3501008"/>
                        <a:ext cx="34432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3">
            <a:extLst>
              <a:ext uri="{FF2B5EF4-FFF2-40B4-BE49-F238E27FC236}">
                <a16:creationId xmlns:a16="http://schemas.microsoft.com/office/drawing/2014/main" id="{9541EFDA-5E65-4B02-B9AD-9E4D388C0266}"/>
              </a:ext>
            </a:extLst>
          </p:cNvPr>
          <p:cNvGraphicFramePr>
            <a:graphicFrameLocks noChangeAspect="1"/>
          </p:cNvGraphicFramePr>
          <p:nvPr>
            <p:extLst>
              <p:ext uri="{D42A27DB-BD31-4B8C-83A1-F6EECF244321}">
                <p14:modId xmlns:p14="http://schemas.microsoft.com/office/powerpoint/2010/main" val="3949250460"/>
              </p:ext>
            </p:extLst>
          </p:nvPr>
        </p:nvGraphicFramePr>
        <p:xfrm>
          <a:off x="4731288" y="3248819"/>
          <a:ext cx="3098800" cy="1049338"/>
        </p:xfrm>
        <a:graphic>
          <a:graphicData uri="http://schemas.openxmlformats.org/presentationml/2006/ole">
            <mc:AlternateContent xmlns:mc="http://schemas.openxmlformats.org/markup-compatibility/2006">
              <mc:Choice xmlns:v="urn:schemas-microsoft-com:vml" Requires="v">
                <p:oleObj spid="_x0000_s445636" name="公式" r:id="rId11" imgW="2276411" imgH="714244" progId="Equation.3">
                  <p:embed/>
                </p:oleObj>
              </mc:Choice>
              <mc:Fallback>
                <p:oleObj name="公式" r:id="rId11" imgW="2276411" imgH="714244" progId="Equation.3">
                  <p:embed/>
                  <p:pic>
                    <p:nvPicPr>
                      <p:cNvPr id="10" name="Object 3">
                        <a:extLst>
                          <a:ext uri="{FF2B5EF4-FFF2-40B4-BE49-F238E27FC236}">
                            <a16:creationId xmlns:a16="http://schemas.microsoft.com/office/drawing/2014/main" id="{25B3A55B-84D2-4CF4-BB16-AF82C39F636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31288" y="3248819"/>
                        <a:ext cx="3098800" cy="1049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4">
            <a:extLst>
              <a:ext uri="{FF2B5EF4-FFF2-40B4-BE49-F238E27FC236}">
                <a16:creationId xmlns:a16="http://schemas.microsoft.com/office/drawing/2014/main" id="{97315DBD-84EB-45AC-8647-9DA4666CF50E}"/>
              </a:ext>
            </a:extLst>
          </p:cNvPr>
          <p:cNvGraphicFramePr>
            <a:graphicFrameLocks noChangeAspect="1"/>
          </p:cNvGraphicFramePr>
          <p:nvPr>
            <p:extLst>
              <p:ext uri="{D42A27DB-BD31-4B8C-83A1-F6EECF244321}">
                <p14:modId xmlns:p14="http://schemas.microsoft.com/office/powerpoint/2010/main" val="3296206804"/>
              </p:ext>
            </p:extLst>
          </p:nvPr>
        </p:nvGraphicFramePr>
        <p:xfrm>
          <a:off x="9120336" y="3196757"/>
          <a:ext cx="2519759" cy="1125235"/>
        </p:xfrm>
        <a:graphic>
          <a:graphicData uri="http://schemas.openxmlformats.org/presentationml/2006/ole">
            <mc:AlternateContent xmlns:mc="http://schemas.openxmlformats.org/markup-compatibility/2006">
              <mc:Choice xmlns:v="urn:schemas-microsoft-com:vml" Requires="v">
                <p:oleObj spid="_x0000_s445637" name="Equation" r:id="rId13" imgW="888840" imgH="393480" progId="Equation.DSMT4">
                  <p:embed/>
                </p:oleObj>
              </mc:Choice>
              <mc:Fallback>
                <p:oleObj name="Equation" r:id="rId13" imgW="888840" imgH="393480" progId="Equation.DSMT4">
                  <p:embed/>
                  <p:pic>
                    <p:nvPicPr>
                      <p:cNvPr id="11" name="Object 4">
                        <a:extLst>
                          <a:ext uri="{FF2B5EF4-FFF2-40B4-BE49-F238E27FC236}">
                            <a16:creationId xmlns:a16="http://schemas.microsoft.com/office/drawing/2014/main" id="{8F8BB7BD-F9BD-41D0-A2B3-BE2F97BBBB4F}"/>
                          </a:ext>
                        </a:extLst>
                      </p:cNvPr>
                      <p:cNvPicPr>
                        <a:picLocks noChangeAspect="1" noChangeArrowheads="1"/>
                      </p:cNvPicPr>
                      <p:nvPr/>
                    </p:nvPicPr>
                    <p:blipFill>
                      <a:blip r:embed="rId14"/>
                      <a:srcRect/>
                      <a:stretch>
                        <a:fillRect/>
                      </a:stretch>
                    </p:blipFill>
                    <p:spPr bwMode="auto">
                      <a:xfrm>
                        <a:off x="9120336" y="3196757"/>
                        <a:ext cx="2519759" cy="1125235"/>
                      </a:xfrm>
                      <a:prstGeom prst="rect">
                        <a:avLst/>
                      </a:prstGeom>
                      <a:noFill/>
                      <a:ln>
                        <a:noFill/>
                      </a:ln>
                      <a:effectLst/>
                      <a:extLst/>
                    </p:spPr>
                  </p:pic>
                </p:oleObj>
              </mc:Fallback>
            </mc:AlternateContent>
          </a:graphicData>
        </a:graphic>
      </p:graphicFrame>
      <p:graphicFrame>
        <p:nvGraphicFramePr>
          <p:cNvPr id="8" name="Object 10">
            <a:extLst>
              <a:ext uri="{FF2B5EF4-FFF2-40B4-BE49-F238E27FC236}">
                <a16:creationId xmlns:a16="http://schemas.microsoft.com/office/drawing/2014/main" id="{C1DAD64E-78B7-4568-A11C-C7718A6538AE}"/>
              </a:ext>
            </a:extLst>
          </p:cNvPr>
          <p:cNvGraphicFramePr>
            <a:graphicFrameLocks noChangeAspect="1"/>
          </p:cNvGraphicFramePr>
          <p:nvPr>
            <p:extLst>
              <p:ext uri="{D42A27DB-BD31-4B8C-83A1-F6EECF244321}">
                <p14:modId xmlns:p14="http://schemas.microsoft.com/office/powerpoint/2010/main" val="68276192"/>
              </p:ext>
            </p:extLst>
          </p:nvPr>
        </p:nvGraphicFramePr>
        <p:xfrm>
          <a:off x="551174" y="4482589"/>
          <a:ext cx="3397250" cy="1058862"/>
        </p:xfrm>
        <a:graphic>
          <a:graphicData uri="http://schemas.openxmlformats.org/presentationml/2006/ole">
            <mc:AlternateContent xmlns:mc="http://schemas.openxmlformats.org/markup-compatibility/2006">
              <mc:Choice xmlns:v="urn:schemas-microsoft-com:vml" Requires="v">
                <p:oleObj spid="_x0000_s445638" name="公式" r:id="rId15" imgW="2438376" imgH="704797" progId="Equation.3">
                  <p:embed/>
                </p:oleObj>
              </mc:Choice>
              <mc:Fallback>
                <p:oleObj name="公式" r:id="rId15" imgW="2438376" imgH="704797" progId="Equation.3">
                  <p:embed/>
                  <p:pic>
                    <p:nvPicPr>
                      <p:cNvPr id="13" name="Object 10">
                        <a:extLst>
                          <a:ext uri="{FF2B5EF4-FFF2-40B4-BE49-F238E27FC236}">
                            <a16:creationId xmlns:a16="http://schemas.microsoft.com/office/drawing/2014/main" id="{E62ED5B7-CE37-4DFB-8527-298562CF14A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1174" y="4482589"/>
                        <a:ext cx="3397250" cy="1058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6">
            <a:extLst>
              <a:ext uri="{FF2B5EF4-FFF2-40B4-BE49-F238E27FC236}">
                <a16:creationId xmlns:a16="http://schemas.microsoft.com/office/drawing/2014/main" id="{44DD68C6-68F1-45FF-98FB-090B3086A957}"/>
              </a:ext>
            </a:extLst>
          </p:cNvPr>
          <p:cNvGraphicFramePr>
            <a:graphicFrameLocks noChangeAspect="1"/>
          </p:cNvGraphicFramePr>
          <p:nvPr>
            <p:extLst>
              <p:ext uri="{D42A27DB-BD31-4B8C-83A1-F6EECF244321}">
                <p14:modId xmlns:p14="http://schemas.microsoft.com/office/powerpoint/2010/main" val="3706171609"/>
              </p:ext>
            </p:extLst>
          </p:nvPr>
        </p:nvGraphicFramePr>
        <p:xfrm>
          <a:off x="4122290" y="4439145"/>
          <a:ext cx="4386262" cy="1208088"/>
        </p:xfrm>
        <a:graphic>
          <a:graphicData uri="http://schemas.openxmlformats.org/presentationml/2006/ole">
            <mc:AlternateContent xmlns:mc="http://schemas.openxmlformats.org/markup-compatibility/2006">
              <mc:Choice xmlns:v="urn:schemas-microsoft-com:vml" Requires="v">
                <p:oleObj spid="_x0000_s445639" name="公式" r:id="rId17" imgW="2552831" imgH="723962" progId="Equation.3">
                  <p:embed/>
                </p:oleObj>
              </mc:Choice>
              <mc:Fallback>
                <p:oleObj name="公式" r:id="rId17" imgW="2552831" imgH="723962" progId="Equation.3">
                  <p:embed/>
                  <p:pic>
                    <p:nvPicPr>
                      <p:cNvPr id="14" name="Object 6">
                        <a:extLst>
                          <a:ext uri="{FF2B5EF4-FFF2-40B4-BE49-F238E27FC236}">
                            <a16:creationId xmlns:a16="http://schemas.microsoft.com/office/drawing/2014/main" id="{D19D7FEB-A080-43CA-9139-663DFA50E9A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22290" y="4439145"/>
                        <a:ext cx="4386262" cy="1208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3">
            <a:extLst>
              <a:ext uri="{FF2B5EF4-FFF2-40B4-BE49-F238E27FC236}">
                <a16:creationId xmlns:a16="http://schemas.microsoft.com/office/drawing/2014/main" id="{8ABB0806-059A-4996-9A75-FCA946204036}"/>
              </a:ext>
            </a:extLst>
          </p:cNvPr>
          <p:cNvGraphicFramePr>
            <a:graphicFrameLocks noChangeAspect="1"/>
          </p:cNvGraphicFramePr>
          <p:nvPr>
            <p:extLst>
              <p:ext uri="{D42A27DB-BD31-4B8C-83A1-F6EECF244321}">
                <p14:modId xmlns:p14="http://schemas.microsoft.com/office/powerpoint/2010/main" val="1786940013"/>
              </p:ext>
            </p:extLst>
          </p:nvPr>
        </p:nvGraphicFramePr>
        <p:xfrm>
          <a:off x="695400" y="5833815"/>
          <a:ext cx="3835400" cy="847725"/>
        </p:xfrm>
        <a:graphic>
          <a:graphicData uri="http://schemas.openxmlformats.org/presentationml/2006/ole">
            <mc:AlternateContent xmlns:mc="http://schemas.openxmlformats.org/markup-compatibility/2006">
              <mc:Choice xmlns:v="urn:schemas-microsoft-com:vml" Requires="v">
                <p:oleObj spid="_x0000_s445640" name="公式" r:id="rId19" imgW="3009841" imgH="676184" progId="Equation.3">
                  <p:embed/>
                </p:oleObj>
              </mc:Choice>
              <mc:Fallback>
                <p:oleObj name="公式" r:id="rId19" imgW="3009841" imgH="676184" progId="Equation.3">
                  <p:embed/>
                  <p:pic>
                    <p:nvPicPr>
                      <p:cNvPr id="15" name="Object 3">
                        <a:extLst>
                          <a:ext uri="{FF2B5EF4-FFF2-40B4-BE49-F238E27FC236}">
                            <a16:creationId xmlns:a16="http://schemas.microsoft.com/office/drawing/2014/main" id="{9AB422F7-7771-4560-BF64-0AAE6BC13A0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95400" y="5833815"/>
                        <a:ext cx="38354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5">
            <a:extLst>
              <a:ext uri="{FF2B5EF4-FFF2-40B4-BE49-F238E27FC236}">
                <a16:creationId xmlns:a16="http://schemas.microsoft.com/office/drawing/2014/main" id="{827B1920-8008-41A2-8C69-65E3201B6D51}"/>
              </a:ext>
            </a:extLst>
          </p:cNvPr>
          <p:cNvGraphicFramePr>
            <a:graphicFrameLocks noChangeAspect="1"/>
          </p:cNvGraphicFramePr>
          <p:nvPr>
            <p:extLst>
              <p:ext uri="{D42A27DB-BD31-4B8C-83A1-F6EECF244321}">
                <p14:modId xmlns:p14="http://schemas.microsoft.com/office/powerpoint/2010/main" val="2792175497"/>
              </p:ext>
            </p:extLst>
          </p:nvPr>
        </p:nvGraphicFramePr>
        <p:xfrm>
          <a:off x="7176120" y="5382893"/>
          <a:ext cx="2519759" cy="1458042"/>
        </p:xfrm>
        <a:graphic>
          <a:graphicData uri="http://schemas.openxmlformats.org/presentationml/2006/ole">
            <mc:AlternateContent xmlns:mc="http://schemas.openxmlformats.org/markup-compatibility/2006">
              <mc:Choice xmlns:v="urn:schemas-microsoft-com:vml" Requires="v">
                <p:oleObj spid="_x0000_s445641" name="Equation" r:id="rId21" imgW="876240" imgH="419040" progId="Equation.DSMT4">
                  <p:embed/>
                </p:oleObj>
              </mc:Choice>
              <mc:Fallback>
                <p:oleObj name="Equation" r:id="rId21" imgW="876240" imgH="419040" progId="Equation.DSMT4">
                  <p:embed/>
                  <p:pic>
                    <p:nvPicPr>
                      <p:cNvPr id="16" name="Object 5">
                        <a:extLst>
                          <a:ext uri="{FF2B5EF4-FFF2-40B4-BE49-F238E27FC236}">
                            <a16:creationId xmlns:a16="http://schemas.microsoft.com/office/drawing/2014/main" id="{D05E621D-33FE-4900-924E-788EA6F02634}"/>
                          </a:ext>
                        </a:extLst>
                      </p:cNvPr>
                      <p:cNvPicPr>
                        <a:picLocks noChangeAspect="1" noChangeArrowheads="1"/>
                      </p:cNvPicPr>
                      <p:nvPr/>
                    </p:nvPicPr>
                    <p:blipFill>
                      <a:blip r:embed="rId22"/>
                      <a:srcRect/>
                      <a:stretch>
                        <a:fillRect/>
                      </a:stretch>
                    </p:blipFill>
                    <p:spPr bwMode="auto">
                      <a:xfrm>
                        <a:off x="7176120" y="5382893"/>
                        <a:ext cx="2519759" cy="145804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01923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6C536A-944A-4DDD-83CE-83CB6F773B33}"/>
              </a:ext>
            </a:extLst>
          </p:cNvPr>
          <p:cNvSpPr/>
          <p:nvPr/>
        </p:nvSpPr>
        <p:spPr>
          <a:xfrm>
            <a:off x="623392" y="116632"/>
            <a:ext cx="10945216" cy="2191882"/>
          </a:xfrm>
          <a:prstGeom prst="rect">
            <a:avLst/>
          </a:prstGeom>
        </p:spPr>
        <p:txBody>
          <a:bodyPr wrap="square">
            <a:spAutoFit/>
          </a:bodyPr>
          <a:lstStyle/>
          <a:p>
            <a:pPr eaLnBrk="1" hangingPunct="1">
              <a:lnSpc>
                <a:spcPct val="125000"/>
              </a:lnSpc>
            </a:pPr>
            <a:r>
              <a:rPr lang="zh-CN" altLang="en-US" sz="2800" b="1" i="0" dirty="0">
                <a:solidFill>
                  <a:srgbClr val="FF0000"/>
                </a:solidFill>
                <a:latin typeface="宋体" panose="02010600030101010101" pitchFamily="2" charset="-122"/>
              </a:rPr>
              <a:t>练习</a:t>
            </a:r>
            <a:r>
              <a:rPr lang="en-US" altLang="zh-CN" sz="2800" b="1" i="0" dirty="0">
                <a:solidFill>
                  <a:srgbClr val="FF0000"/>
                </a:solidFill>
                <a:latin typeface="宋体" panose="02010600030101010101" pitchFamily="2" charset="-122"/>
              </a:rPr>
              <a:t>:</a:t>
            </a:r>
            <a:r>
              <a:rPr lang="zh-CN" altLang="en-US" sz="2800" b="1" i="0" dirty="0">
                <a:solidFill>
                  <a:srgbClr val="009900"/>
                </a:solidFill>
                <a:latin typeface="宋体" panose="02010600030101010101" pitchFamily="2" charset="-122"/>
              </a:rPr>
              <a:t>一个日地模型是真空中的两个黑体球。太阳表面温度是</a:t>
            </a:r>
            <a:r>
              <a:rPr lang="en-US" altLang="zh-CN" sz="2800" b="1" i="0" dirty="0">
                <a:solidFill>
                  <a:srgbClr val="009900"/>
                </a:solidFill>
                <a:latin typeface="宋体" panose="02010600030101010101" pitchFamily="2" charset="-122"/>
              </a:rPr>
              <a:t>T</a:t>
            </a:r>
            <a:r>
              <a:rPr lang="en-US" altLang="zh-CN" sz="2800" b="1" i="0" baseline="-25000" dirty="0">
                <a:solidFill>
                  <a:srgbClr val="009900"/>
                </a:solidFill>
                <a:latin typeface="宋体" panose="02010600030101010101" pitchFamily="2" charset="-122"/>
              </a:rPr>
              <a:t>s</a:t>
            </a:r>
            <a:r>
              <a:rPr lang="zh-CN" altLang="en-US" sz="2800" b="1" i="0" dirty="0">
                <a:solidFill>
                  <a:srgbClr val="009900"/>
                </a:solidFill>
                <a:latin typeface="宋体" panose="02010600030101010101" pitchFamily="2" charset="-122"/>
              </a:rPr>
              <a:t>，地球上大气和海洋有效传热把地球调节为一个表面温度均匀的球。地球和太阳的半径分别是</a:t>
            </a:r>
            <a:r>
              <a:rPr lang="en-US" altLang="zh-CN" sz="2800" b="1" i="0" dirty="0">
                <a:solidFill>
                  <a:srgbClr val="FF0000"/>
                </a:solidFill>
                <a:latin typeface="宋体" panose="02010600030101010101" pitchFamily="2" charset="-122"/>
              </a:rPr>
              <a:t>R</a:t>
            </a:r>
            <a:r>
              <a:rPr lang="en-US" altLang="zh-CN" sz="2800" b="1" i="0" baseline="-25000" dirty="0">
                <a:solidFill>
                  <a:srgbClr val="FF0000"/>
                </a:solidFill>
                <a:latin typeface="宋体" panose="02010600030101010101" pitchFamily="2" charset="-122"/>
              </a:rPr>
              <a:t>e</a:t>
            </a:r>
            <a:r>
              <a:rPr lang="zh-CN" altLang="en-US" sz="2800" b="1" i="0" dirty="0">
                <a:latin typeface="宋体" panose="02010600030101010101" pitchFamily="2" charset="-122"/>
              </a:rPr>
              <a:t>，</a:t>
            </a:r>
            <a:r>
              <a:rPr lang="en-US" altLang="zh-CN" sz="2800" b="1" i="0" dirty="0">
                <a:solidFill>
                  <a:srgbClr val="FF0000"/>
                </a:solidFill>
                <a:latin typeface="宋体" panose="02010600030101010101" pitchFamily="2" charset="-122"/>
              </a:rPr>
              <a:t>R</a:t>
            </a:r>
            <a:r>
              <a:rPr lang="en-US" altLang="zh-CN" sz="2800" b="1" i="0" baseline="-25000" dirty="0">
                <a:solidFill>
                  <a:srgbClr val="FF0000"/>
                </a:solidFill>
                <a:latin typeface="宋体" panose="02010600030101010101" pitchFamily="2" charset="-122"/>
              </a:rPr>
              <a:t>s</a:t>
            </a:r>
            <a:r>
              <a:rPr lang="zh-CN" altLang="en-US" sz="2800" b="1" i="0" dirty="0">
                <a:latin typeface="宋体" panose="02010600030101010101" pitchFamily="2" charset="-122"/>
              </a:rPr>
              <a:t>，日</a:t>
            </a:r>
            <a:r>
              <a:rPr lang="en-US" altLang="zh-CN" sz="2800" b="1" i="0" dirty="0">
                <a:latin typeface="宋体" panose="02010600030101010101" pitchFamily="2" charset="-122"/>
              </a:rPr>
              <a:t>-</a:t>
            </a:r>
            <a:r>
              <a:rPr lang="zh-CN" altLang="en-US" sz="2800" b="1" i="0" dirty="0">
                <a:latin typeface="宋体" panose="02010600030101010101" pitchFamily="2" charset="-122"/>
              </a:rPr>
              <a:t>地距离</a:t>
            </a:r>
            <a:r>
              <a:rPr lang="en-US" altLang="zh-CN" sz="2800" b="1" i="0" dirty="0">
                <a:solidFill>
                  <a:srgbClr val="FF0000"/>
                </a:solidFill>
                <a:latin typeface="宋体" panose="02010600030101010101" pitchFamily="2" charset="-122"/>
              </a:rPr>
              <a:t>d</a:t>
            </a:r>
            <a:r>
              <a:rPr lang="zh-CN" altLang="en-US" sz="2800" b="1" i="0" dirty="0">
                <a:latin typeface="宋体" panose="02010600030101010101" pitchFamily="2" charset="-122"/>
              </a:rPr>
              <a:t>。不计地球内部热源，当地球达到平衡辐射时</a:t>
            </a:r>
            <a:r>
              <a:rPr lang="zh-CN" altLang="en-US" sz="2800" b="1" i="0" dirty="0">
                <a:solidFill>
                  <a:srgbClr val="FF0066"/>
                </a:solidFill>
                <a:latin typeface="宋体" panose="02010600030101010101" pitchFamily="2" charset="-122"/>
              </a:rPr>
              <a:t>，</a:t>
            </a:r>
            <a:r>
              <a:rPr lang="zh-CN" altLang="en-US" sz="2800" b="1" i="0" dirty="0">
                <a:solidFill>
                  <a:srgbClr val="009900"/>
                </a:solidFill>
                <a:latin typeface="宋体" panose="02010600030101010101" pitchFamily="2" charset="-122"/>
              </a:rPr>
              <a:t>地球表面的温度为</a:t>
            </a:r>
            <a:r>
              <a:rPr lang="en-US" altLang="zh-CN" sz="2800" b="1" i="0" dirty="0">
                <a:solidFill>
                  <a:srgbClr val="009900"/>
                </a:solidFill>
                <a:latin typeface="宋体" panose="02010600030101010101" pitchFamily="2" charset="-122"/>
              </a:rPr>
              <a:t>___</a:t>
            </a:r>
            <a:r>
              <a:rPr lang="zh-CN" altLang="en-US" sz="2800" b="1" i="0" dirty="0">
                <a:solidFill>
                  <a:srgbClr val="009900"/>
                </a:solidFill>
                <a:latin typeface="宋体" panose="02010600030101010101" pitchFamily="2" charset="-122"/>
              </a:rPr>
              <a:t>。</a:t>
            </a:r>
            <a:endParaRPr lang="zh-CN" altLang="en-US" sz="2800" b="1" dirty="0"/>
          </a:p>
        </p:txBody>
      </p:sp>
      <p:pic>
        <p:nvPicPr>
          <p:cNvPr id="3" name="图片 2">
            <a:extLst>
              <a:ext uri="{FF2B5EF4-FFF2-40B4-BE49-F238E27FC236}">
                <a16:creationId xmlns:a16="http://schemas.microsoft.com/office/drawing/2014/main" id="{C692F752-5714-4994-806A-EF74D7A07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8168" y="2414868"/>
            <a:ext cx="4465275" cy="2780928"/>
          </a:xfrm>
          <a:prstGeom prst="rect">
            <a:avLst/>
          </a:prstGeom>
        </p:spPr>
      </p:pic>
      <p:sp>
        <p:nvSpPr>
          <p:cNvPr id="4" name="矩形 3">
            <a:extLst>
              <a:ext uri="{FF2B5EF4-FFF2-40B4-BE49-F238E27FC236}">
                <a16:creationId xmlns:a16="http://schemas.microsoft.com/office/drawing/2014/main" id="{F5732F31-9B56-4582-8696-C48E1E68AC73}"/>
              </a:ext>
            </a:extLst>
          </p:cNvPr>
          <p:cNvSpPr/>
          <p:nvPr/>
        </p:nvSpPr>
        <p:spPr>
          <a:xfrm>
            <a:off x="695400" y="2342685"/>
            <a:ext cx="6408712" cy="954107"/>
          </a:xfrm>
          <a:prstGeom prst="rect">
            <a:avLst/>
          </a:prstGeom>
        </p:spPr>
        <p:txBody>
          <a:bodyPr wrap="square">
            <a:spAutoFit/>
          </a:bodyPr>
          <a:lstStyle/>
          <a:p>
            <a:r>
              <a:rPr lang="zh-CN" altLang="en-US" sz="2800" b="1" i="0" dirty="0">
                <a:solidFill>
                  <a:srgbClr val="FF00FF"/>
                </a:solidFill>
              </a:rPr>
              <a:t>地球单位时间内接收到的太阳辐射的总能量</a:t>
            </a:r>
            <a:r>
              <a:rPr lang="en-US" altLang="zh-CN" sz="2800" b="1" i="0" dirty="0">
                <a:solidFill>
                  <a:srgbClr val="FF00FF"/>
                </a:solidFill>
              </a:rPr>
              <a:t>=</a:t>
            </a:r>
            <a:r>
              <a:rPr lang="zh-CN" altLang="en-US" sz="2800" b="1" i="0" dirty="0"/>
              <a:t>地球单位时间内总的辐射出能量</a:t>
            </a:r>
            <a:endParaRPr lang="zh-CN" altLang="en-US" sz="2800" b="1" dirty="0"/>
          </a:p>
        </p:txBody>
      </p:sp>
      <p:sp>
        <p:nvSpPr>
          <p:cNvPr id="6" name="Text Box 7">
            <a:extLst>
              <a:ext uri="{FF2B5EF4-FFF2-40B4-BE49-F238E27FC236}">
                <a16:creationId xmlns:a16="http://schemas.microsoft.com/office/drawing/2014/main" id="{C021DB26-F439-4B55-8517-BB4FC23CFF2E}"/>
              </a:ext>
            </a:extLst>
          </p:cNvPr>
          <p:cNvSpPr txBox="1">
            <a:spLocks noChangeArrowheads="1"/>
          </p:cNvSpPr>
          <p:nvPr/>
        </p:nvSpPr>
        <p:spPr bwMode="auto">
          <a:xfrm>
            <a:off x="407368" y="3328279"/>
            <a:ext cx="63357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spcBef>
                <a:spcPct val="50000"/>
              </a:spcBef>
            </a:pPr>
            <a:r>
              <a:rPr lang="zh-CN" altLang="en-US" sz="2800" i="0" dirty="0"/>
              <a:t>地球上单位表面积单位时间内接收到的太阳辐射能是 </a:t>
            </a:r>
          </a:p>
        </p:txBody>
      </p:sp>
      <p:graphicFrame>
        <p:nvGraphicFramePr>
          <p:cNvPr id="7" name="Object 8">
            <a:extLst>
              <a:ext uri="{FF2B5EF4-FFF2-40B4-BE49-F238E27FC236}">
                <a16:creationId xmlns:a16="http://schemas.microsoft.com/office/drawing/2014/main" id="{748A6FD4-7D47-494B-91E8-28C103FE4BA5}"/>
              </a:ext>
            </a:extLst>
          </p:cNvPr>
          <p:cNvGraphicFramePr>
            <a:graphicFrameLocks noChangeAspect="1"/>
          </p:cNvGraphicFramePr>
          <p:nvPr>
            <p:extLst>
              <p:ext uri="{D42A27DB-BD31-4B8C-83A1-F6EECF244321}">
                <p14:modId xmlns:p14="http://schemas.microsoft.com/office/powerpoint/2010/main" val="376702423"/>
              </p:ext>
            </p:extLst>
          </p:nvPr>
        </p:nvGraphicFramePr>
        <p:xfrm>
          <a:off x="2756499" y="3687376"/>
          <a:ext cx="4490637" cy="834990"/>
        </p:xfrm>
        <a:graphic>
          <a:graphicData uri="http://schemas.openxmlformats.org/presentationml/2006/ole">
            <mc:AlternateContent xmlns:mc="http://schemas.openxmlformats.org/markup-compatibility/2006">
              <mc:Choice xmlns:v="urn:schemas-microsoft-com:vml" Requires="v">
                <p:oleObj spid="_x0000_s443528" name="Equation" r:id="rId4" imgW="2260600" imgH="419100" progId="Equation.DSMT4">
                  <p:embed/>
                </p:oleObj>
              </mc:Choice>
              <mc:Fallback>
                <p:oleObj name="Equation" r:id="rId4" imgW="2260600" imgH="419100" progId="Equation.DSMT4">
                  <p:embed/>
                  <p:pic>
                    <p:nvPicPr>
                      <p:cNvPr id="7"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6499" y="3687376"/>
                        <a:ext cx="4490637" cy="834990"/>
                      </a:xfrm>
                      <a:prstGeom prst="rect">
                        <a:avLst/>
                      </a:prstGeom>
                      <a:noFill/>
                    </p:spPr>
                  </p:pic>
                </p:oleObj>
              </mc:Fallback>
            </mc:AlternateContent>
          </a:graphicData>
        </a:graphic>
      </p:graphicFrame>
      <p:sp>
        <p:nvSpPr>
          <p:cNvPr id="8" name="Rectangle 6">
            <a:extLst>
              <a:ext uri="{FF2B5EF4-FFF2-40B4-BE49-F238E27FC236}">
                <a16:creationId xmlns:a16="http://schemas.microsoft.com/office/drawing/2014/main" id="{709663B1-597D-4F21-A526-BE8C48D5A19A}"/>
              </a:ext>
            </a:extLst>
          </p:cNvPr>
          <p:cNvSpPr>
            <a:spLocks noChangeArrowheads="1"/>
          </p:cNvSpPr>
          <p:nvPr/>
        </p:nvSpPr>
        <p:spPr bwMode="auto">
          <a:xfrm>
            <a:off x="-133970" y="5019656"/>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endParaRPr lang="zh-CN" altLang="en-US" sz="2800" i="0"/>
          </a:p>
        </p:txBody>
      </p:sp>
      <p:sp>
        <p:nvSpPr>
          <p:cNvPr id="9" name="Rectangle 9">
            <a:extLst>
              <a:ext uri="{FF2B5EF4-FFF2-40B4-BE49-F238E27FC236}">
                <a16:creationId xmlns:a16="http://schemas.microsoft.com/office/drawing/2014/main" id="{6A2CB149-39B6-48C4-8791-60D8E294640C}"/>
              </a:ext>
            </a:extLst>
          </p:cNvPr>
          <p:cNvSpPr>
            <a:spLocks noChangeArrowheads="1"/>
          </p:cNvSpPr>
          <p:nvPr/>
        </p:nvSpPr>
        <p:spPr bwMode="auto">
          <a:xfrm>
            <a:off x="-133970" y="4938693"/>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endParaRPr lang="zh-CN" altLang="en-US" sz="2800" i="0"/>
          </a:p>
        </p:txBody>
      </p:sp>
      <p:sp>
        <p:nvSpPr>
          <p:cNvPr id="10" name="Text Box 10">
            <a:extLst>
              <a:ext uri="{FF2B5EF4-FFF2-40B4-BE49-F238E27FC236}">
                <a16:creationId xmlns:a16="http://schemas.microsoft.com/office/drawing/2014/main" id="{9B8EA899-E238-4062-9544-9C54BFC39221}"/>
              </a:ext>
            </a:extLst>
          </p:cNvPr>
          <p:cNvSpPr txBox="1">
            <a:spLocks noChangeArrowheads="1"/>
          </p:cNvSpPr>
          <p:nvPr/>
        </p:nvSpPr>
        <p:spPr bwMode="auto">
          <a:xfrm>
            <a:off x="334343" y="4422269"/>
            <a:ext cx="64087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spcBef>
                <a:spcPct val="50000"/>
              </a:spcBef>
            </a:pPr>
            <a:r>
              <a:rPr lang="zh-CN" altLang="en-US" sz="2800" i="0" dirty="0">
                <a:solidFill>
                  <a:srgbClr val="FF00FF"/>
                </a:solidFill>
              </a:rPr>
              <a:t>地球上单位时间内接收到的太阳辐射的总能量是 </a:t>
            </a:r>
          </a:p>
        </p:txBody>
      </p:sp>
      <p:graphicFrame>
        <p:nvGraphicFramePr>
          <p:cNvPr id="11" name="Object 11">
            <a:extLst>
              <a:ext uri="{FF2B5EF4-FFF2-40B4-BE49-F238E27FC236}">
                <a16:creationId xmlns:a16="http://schemas.microsoft.com/office/drawing/2014/main" id="{A756DB26-0754-459E-96D0-5F8CA0B0B148}"/>
              </a:ext>
            </a:extLst>
          </p:cNvPr>
          <p:cNvGraphicFramePr>
            <a:graphicFrameLocks noChangeAspect="1"/>
          </p:cNvGraphicFramePr>
          <p:nvPr>
            <p:extLst>
              <p:ext uri="{D42A27DB-BD31-4B8C-83A1-F6EECF244321}">
                <p14:modId xmlns:p14="http://schemas.microsoft.com/office/powerpoint/2010/main" val="1975455202"/>
              </p:ext>
            </p:extLst>
          </p:nvPr>
        </p:nvGraphicFramePr>
        <p:xfrm>
          <a:off x="2207297" y="4756480"/>
          <a:ext cx="2790999" cy="936745"/>
        </p:xfrm>
        <a:graphic>
          <a:graphicData uri="http://schemas.openxmlformats.org/presentationml/2006/ole">
            <mc:AlternateContent xmlns:mc="http://schemas.openxmlformats.org/markup-compatibility/2006">
              <mc:Choice xmlns:v="urn:schemas-microsoft-com:vml" Requires="v">
                <p:oleObj spid="_x0000_s443529" name="Equation" r:id="rId6" imgW="1244600" imgH="419100" progId="Equation.DSMT4">
                  <p:embed/>
                </p:oleObj>
              </mc:Choice>
              <mc:Fallback>
                <p:oleObj name="Equation" r:id="rId6" imgW="1244600" imgH="419100" progId="Equation.DSMT4">
                  <p:embed/>
                  <p:pic>
                    <p:nvPicPr>
                      <p:cNvPr id="9"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7297" y="4756480"/>
                        <a:ext cx="2790999" cy="936745"/>
                      </a:xfrm>
                      <a:prstGeom prst="rect">
                        <a:avLst/>
                      </a:prstGeom>
                      <a:noFill/>
                    </p:spPr>
                  </p:pic>
                </p:oleObj>
              </mc:Fallback>
            </mc:AlternateContent>
          </a:graphicData>
        </a:graphic>
      </p:graphicFrame>
      <p:sp>
        <p:nvSpPr>
          <p:cNvPr id="12" name="Rectangle 13">
            <a:extLst>
              <a:ext uri="{FF2B5EF4-FFF2-40B4-BE49-F238E27FC236}">
                <a16:creationId xmlns:a16="http://schemas.microsoft.com/office/drawing/2014/main" id="{E8A61B5C-13F9-402F-8AFC-27334FCF7716}"/>
              </a:ext>
            </a:extLst>
          </p:cNvPr>
          <p:cNvSpPr>
            <a:spLocks noChangeArrowheads="1"/>
          </p:cNvSpPr>
          <p:nvPr/>
        </p:nvSpPr>
        <p:spPr bwMode="auto">
          <a:xfrm>
            <a:off x="191344" y="5610490"/>
            <a:ext cx="56925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r>
              <a:rPr lang="zh-CN" altLang="en-US" sz="2800" i="0" dirty="0"/>
              <a:t>地球单位时间内总的辐射出能量是 </a:t>
            </a:r>
          </a:p>
        </p:txBody>
      </p:sp>
      <p:sp>
        <p:nvSpPr>
          <p:cNvPr id="13" name="Rectangle 15">
            <a:extLst>
              <a:ext uri="{FF2B5EF4-FFF2-40B4-BE49-F238E27FC236}">
                <a16:creationId xmlns:a16="http://schemas.microsoft.com/office/drawing/2014/main" id="{2DC1172A-160B-4ED2-9BD8-07EEEAD5603D}"/>
              </a:ext>
            </a:extLst>
          </p:cNvPr>
          <p:cNvSpPr>
            <a:spLocks noChangeArrowheads="1"/>
          </p:cNvSpPr>
          <p:nvPr/>
        </p:nvSpPr>
        <p:spPr bwMode="auto">
          <a:xfrm>
            <a:off x="-133970" y="5029181"/>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endParaRPr lang="zh-CN" altLang="en-US" sz="2800" i="0"/>
          </a:p>
        </p:txBody>
      </p:sp>
      <p:sp>
        <p:nvSpPr>
          <p:cNvPr id="16" name="Rectangle 18">
            <a:extLst>
              <a:ext uri="{FF2B5EF4-FFF2-40B4-BE49-F238E27FC236}">
                <a16:creationId xmlns:a16="http://schemas.microsoft.com/office/drawing/2014/main" id="{9B2F144E-32C3-43BF-921C-3735CEEEF85E}"/>
              </a:ext>
            </a:extLst>
          </p:cNvPr>
          <p:cNvSpPr>
            <a:spLocks noChangeArrowheads="1"/>
          </p:cNvSpPr>
          <p:nvPr/>
        </p:nvSpPr>
        <p:spPr bwMode="auto">
          <a:xfrm>
            <a:off x="-133970" y="4705331"/>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endParaRPr lang="zh-CN" altLang="en-US" sz="2800" i="0"/>
          </a:p>
        </p:txBody>
      </p:sp>
      <p:graphicFrame>
        <p:nvGraphicFramePr>
          <p:cNvPr id="18" name="Object 14">
            <a:extLst>
              <a:ext uri="{FF2B5EF4-FFF2-40B4-BE49-F238E27FC236}">
                <a16:creationId xmlns:a16="http://schemas.microsoft.com/office/drawing/2014/main" id="{0AAA2168-4D97-43ED-9173-AA8C50EFAAF5}"/>
              </a:ext>
            </a:extLst>
          </p:cNvPr>
          <p:cNvGraphicFramePr>
            <a:graphicFrameLocks noChangeAspect="1"/>
          </p:cNvGraphicFramePr>
          <p:nvPr>
            <p:extLst>
              <p:ext uri="{D42A27DB-BD31-4B8C-83A1-F6EECF244321}">
                <p14:modId xmlns:p14="http://schemas.microsoft.com/office/powerpoint/2010/main" val="1655694598"/>
              </p:ext>
            </p:extLst>
          </p:nvPr>
        </p:nvGraphicFramePr>
        <p:xfrm>
          <a:off x="5890144" y="5552401"/>
          <a:ext cx="2291769" cy="535495"/>
        </p:xfrm>
        <a:graphic>
          <a:graphicData uri="http://schemas.openxmlformats.org/presentationml/2006/ole">
            <mc:AlternateContent xmlns:mc="http://schemas.openxmlformats.org/markup-compatibility/2006">
              <mc:Choice xmlns:v="urn:schemas-microsoft-com:vml" Requires="v">
                <p:oleObj spid="_x0000_s443530" name="Equation" r:id="rId8" imgW="1016000" imgH="241300" progId="Equation.DSMT4">
                  <p:embed/>
                </p:oleObj>
              </mc:Choice>
              <mc:Fallback>
                <p:oleObj name="Equation" r:id="rId8" imgW="1016000" imgH="241300" progId="Equation.DSMT4">
                  <p:embed/>
                  <p:pic>
                    <p:nvPicPr>
                      <p:cNvPr id="12"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90144" y="5552401"/>
                        <a:ext cx="2291769" cy="535495"/>
                      </a:xfrm>
                      <a:prstGeom prst="rect">
                        <a:avLst/>
                      </a:prstGeom>
                      <a:noFill/>
                    </p:spPr>
                  </p:pic>
                </p:oleObj>
              </mc:Fallback>
            </mc:AlternateContent>
          </a:graphicData>
        </a:graphic>
      </p:graphicFrame>
      <p:sp>
        <p:nvSpPr>
          <p:cNvPr id="19" name="Text Box 16">
            <a:extLst>
              <a:ext uri="{FF2B5EF4-FFF2-40B4-BE49-F238E27FC236}">
                <a16:creationId xmlns:a16="http://schemas.microsoft.com/office/drawing/2014/main" id="{1965CB4B-A2EE-499B-BA75-F4088E67583F}"/>
              </a:ext>
            </a:extLst>
          </p:cNvPr>
          <p:cNvSpPr txBox="1">
            <a:spLocks noChangeArrowheads="1"/>
          </p:cNvSpPr>
          <p:nvPr/>
        </p:nvSpPr>
        <p:spPr bwMode="auto">
          <a:xfrm>
            <a:off x="479376" y="6106214"/>
            <a:ext cx="4391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spcBef>
                <a:spcPct val="50000"/>
              </a:spcBef>
            </a:pPr>
            <a:r>
              <a:rPr lang="zh-CN" altLang="en-US" sz="2800" i="0" dirty="0">
                <a:solidFill>
                  <a:srgbClr val="9900CC"/>
                </a:solidFill>
              </a:rPr>
              <a:t>由平衡辐射时</a:t>
            </a:r>
            <a:r>
              <a:rPr lang="en-US" altLang="zh-CN" sz="2800" i="0" dirty="0" err="1">
                <a:solidFill>
                  <a:srgbClr val="FF0000"/>
                </a:solidFill>
              </a:rPr>
              <a:t>Q</a:t>
            </a:r>
            <a:r>
              <a:rPr lang="en-US" altLang="zh-CN" sz="2800" i="0" baseline="-25000" dirty="0" err="1">
                <a:solidFill>
                  <a:srgbClr val="FF0000"/>
                </a:solidFill>
              </a:rPr>
              <a:t>se</a:t>
            </a:r>
            <a:r>
              <a:rPr lang="en-US" altLang="zh-CN" sz="2800" i="0" dirty="0">
                <a:solidFill>
                  <a:srgbClr val="FF0000"/>
                </a:solidFill>
              </a:rPr>
              <a:t>=</a:t>
            </a:r>
            <a:r>
              <a:rPr lang="en-US" altLang="zh-CN" sz="2800" i="0" dirty="0" err="1">
                <a:solidFill>
                  <a:srgbClr val="FF0000"/>
                </a:solidFill>
              </a:rPr>
              <a:t>Q</a:t>
            </a:r>
            <a:r>
              <a:rPr lang="en-US" altLang="zh-CN" sz="2800" i="0" baseline="-25000" dirty="0" err="1">
                <a:solidFill>
                  <a:srgbClr val="FF0000"/>
                </a:solidFill>
              </a:rPr>
              <a:t>e</a:t>
            </a:r>
            <a:r>
              <a:rPr lang="zh-CN" altLang="en-US" sz="2800" i="0" dirty="0">
                <a:solidFill>
                  <a:srgbClr val="9900CC"/>
                </a:solidFill>
              </a:rPr>
              <a:t>得</a:t>
            </a:r>
          </a:p>
        </p:txBody>
      </p:sp>
      <p:graphicFrame>
        <p:nvGraphicFramePr>
          <p:cNvPr id="20" name="Object 17">
            <a:extLst>
              <a:ext uri="{FF2B5EF4-FFF2-40B4-BE49-F238E27FC236}">
                <a16:creationId xmlns:a16="http://schemas.microsoft.com/office/drawing/2014/main" id="{7A9DE3C5-83D8-44D4-A83C-24383715C595}"/>
              </a:ext>
            </a:extLst>
          </p:cNvPr>
          <p:cNvGraphicFramePr>
            <a:graphicFrameLocks noChangeAspect="1"/>
          </p:cNvGraphicFramePr>
          <p:nvPr>
            <p:extLst>
              <p:ext uri="{D42A27DB-BD31-4B8C-83A1-F6EECF244321}">
                <p14:modId xmlns:p14="http://schemas.microsoft.com/office/powerpoint/2010/main" val="1584351336"/>
              </p:ext>
            </p:extLst>
          </p:nvPr>
        </p:nvGraphicFramePr>
        <p:xfrm>
          <a:off x="4561418" y="5988666"/>
          <a:ext cx="3376612" cy="785813"/>
        </p:xfrm>
        <a:graphic>
          <a:graphicData uri="http://schemas.openxmlformats.org/presentationml/2006/ole">
            <mc:AlternateContent xmlns:mc="http://schemas.openxmlformats.org/markup-compatibility/2006">
              <mc:Choice xmlns:v="urn:schemas-microsoft-com:vml" Requires="v">
                <p:oleObj spid="_x0000_s443531" name="Equation" r:id="rId10" imgW="1790640" imgH="419040" progId="Equation.DSMT4">
                  <p:embed/>
                </p:oleObj>
              </mc:Choice>
              <mc:Fallback>
                <p:oleObj name="Equation" r:id="rId10" imgW="1790640" imgH="419040" progId="Equation.DSMT4">
                  <p:embed/>
                  <p:pic>
                    <p:nvPicPr>
                      <p:cNvPr id="17" name="Object 17">
                        <a:extLst>
                          <a:ext uri="{FF2B5EF4-FFF2-40B4-BE49-F238E27FC236}">
                            <a16:creationId xmlns:a16="http://schemas.microsoft.com/office/drawing/2014/main" id="{93A63E78-856B-4DA7-918A-737A10FE6E1F}"/>
                          </a:ext>
                        </a:extLst>
                      </p:cNvPr>
                      <p:cNvPicPr>
                        <a:picLocks noChangeAspect="1" noChangeArrowheads="1"/>
                      </p:cNvPicPr>
                      <p:nvPr/>
                    </p:nvPicPr>
                    <p:blipFill>
                      <a:blip r:embed="rId11"/>
                      <a:srcRect/>
                      <a:stretch>
                        <a:fillRect/>
                      </a:stretch>
                    </p:blipFill>
                    <p:spPr bwMode="auto">
                      <a:xfrm>
                        <a:off x="4561418" y="5988666"/>
                        <a:ext cx="3376612" cy="785813"/>
                      </a:xfrm>
                      <a:prstGeom prst="rect">
                        <a:avLst/>
                      </a:prstGeom>
                      <a:noFill/>
                    </p:spPr>
                  </p:pic>
                </p:oleObj>
              </mc:Fallback>
            </mc:AlternateContent>
          </a:graphicData>
        </a:graphic>
      </p:graphicFrame>
      <p:sp>
        <p:nvSpPr>
          <p:cNvPr id="22" name="AutoShape 6">
            <a:extLst>
              <a:ext uri="{FF2B5EF4-FFF2-40B4-BE49-F238E27FC236}">
                <a16:creationId xmlns:a16="http://schemas.microsoft.com/office/drawing/2014/main" id="{593A3790-C2F9-4378-8386-B7F249270856}"/>
              </a:ext>
            </a:extLst>
          </p:cNvPr>
          <p:cNvSpPr>
            <a:spLocks noChangeArrowheads="1"/>
          </p:cNvSpPr>
          <p:nvPr/>
        </p:nvSpPr>
        <p:spPr bwMode="auto">
          <a:xfrm>
            <a:off x="8369802" y="6432538"/>
            <a:ext cx="685800" cy="285750"/>
          </a:xfrm>
          <a:prstGeom prst="rightArrow">
            <a:avLst>
              <a:gd name="adj1" fmla="val 50000"/>
              <a:gd name="adj2" fmla="val 79689"/>
            </a:avLst>
          </a:prstGeom>
          <a:solidFill>
            <a:srgbClr val="00FFFF"/>
          </a:solidFill>
          <a:ln w="12699">
            <a:solidFill>
              <a:srgbClr val="FF0066"/>
            </a:solidFill>
            <a:miter lim="800000"/>
            <a:headEnd type="none" w="sm" len="sm"/>
            <a:tailEnd type="none" w="sm" len="sm"/>
          </a:ln>
        </p:spPr>
        <p:txBody>
          <a:bodyPr wrap="none" anchor="ctr"/>
          <a:lstStyle/>
          <a:p>
            <a:pPr defTabSz="762000"/>
            <a:endParaRPr lang="zh-CN" altLang="zh-CN" sz="2800"/>
          </a:p>
        </p:txBody>
      </p:sp>
      <p:graphicFrame>
        <p:nvGraphicFramePr>
          <p:cNvPr id="23" name="Object 17">
            <a:extLst>
              <a:ext uri="{FF2B5EF4-FFF2-40B4-BE49-F238E27FC236}">
                <a16:creationId xmlns:a16="http://schemas.microsoft.com/office/drawing/2014/main" id="{686BE676-C581-45E0-AE37-87181004B639}"/>
              </a:ext>
            </a:extLst>
          </p:cNvPr>
          <p:cNvGraphicFramePr>
            <a:graphicFrameLocks noChangeAspect="1"/>
          </p:cNvGraphicFramePr>
          <p:nvPr>
            <p:extLst>
              <p:ext uri="{D42A27DB-BD31-4B8C-83A1-F6EECF244321}">
                <p14:modId xmlns:p14="http://schemas.microsoft.com/office/powerpoint/2010/main" val="1029080939"/>
              </p:ext>
            </p:extLst>
          </p:nvPr>
        </p:nvGraphicFramePr>
        <p:xfrm>
          <a:off x="9456738" y="6024563"/>
          <a:ext cx="1531937" cy="833437"/>
        </p:xfrm>
        <a:graphic>
          <a:graphicData uri="http://schemas.openxmlformats.org/presentationml/2006/ole">
            <mc:AlternateContent xmlns:mc="http://schemas.openxmlformats.org/markup-compatibility/2006">
              <mc:Choice xmlns:v="urn:schemas-microsoft-com:vml" Requires="v">
                <p:oleObj spid="_x0000_s443532" name="Equation" r:id="rId12" imgW="812520" imgH="444240" progId="Equation.DSMT4">
                  <p:embed/>
                </p:oleObj>
              </mc:Choice>
              <mc:Fallback>
                <p:oleObj name="Equation" r:id="rId12" imgW="812520" imgH="444240" progId="Equation.DSMT4">
                  <p:embed/>
                  <p:pic>
                    <p:nvPicPr>
                      <p:cNvPr id="21" name="Object 17">
                        <a:extLst>
                          <a:ext uri="{FF2B5EF4-FFF2-40B4-BE49-F238E27FC236}">
                            <a16:creationId xmlns:a16="http://schemas.microsoft.com/office/drawing/2014/main" id="{4E1F1D85-7C8C-44F4-9B29-49C0A59B57E0}"/>
                          </a:ext>
                        </a:extLst>
                      </p:cNvPr>
                      <p:cNvPicPr>
                        <a:picLocks noChangeAspect="1" noChangeArrowheads="1"/>
                      </p:cNvPicPr>
                      <p:nvPr/>
                    </p:nvPicPr>
                    <p:blipFill>
                      <a:blip r:embed="rId13"/>
                      <a:srcRect/>
                      <a:stretch>
                        <a:fillRect/>
                      </a:stretch>
                    </p:blipFill>
                    <p:spPr bwMode="auto">
                      <a:xfrm>
                        <a:off x="9456738" y="6024563"/>
                        <a:ext cx="1531937" cy="833437"/>
                      </a:xfrm>
                      <a:prstGeom prst="rect">
                        <a:avLst/>
                      </a:prstGeom>
                      <a:noFill/>
                    </p:spPr>
                  </p:pic>
                </p:oleObj>
              </mc:Fallback>
            </mc:AlternateContent>
          </a:graphicData>
        </a:graphic>
      </p:graphicFrame>
    </p:spTree>
    <p:extLst>
      <p:ext uri="{BB962C8B-B14F-4D97-AF65-F5344CB8AC3E}">
        <p14:creationId xmlns:p14="http://schemas.microsoft.com/office/powerpoint/2010/main" val="322120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ox(in)">
                                      <p:cBhvr>
                                        <p:cTn id="15" dur="500"/>
                                        <p:tgtEl>
                                          <p:spTgt spid="10"/>
                                        </p:tgtEl>
                                      </p:cBhvr>
                                    </p:animEffect>
                                  </p:childTnLst>
                                </p:cTn>
                              </p:par>
                              <p:par>
                                <p:cTn id="16" presetID="4" presetClass="entr" presetSubtype="16"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ox(i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3" presetClass="entr" presetSubtype="16"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plus(in)">
                                      <p:cBhvr>
                                        <p:cTn id="23" dur="2000"/>
                                        <p:tgtEl>
                                          <p:spTgt spid="12"/>
                                        </p:tgtEl>
                                      </p:cBhvr>
                                    </p:animEffect>
                                  </p:childTnLst>
                                </p:cTn>
                              </p:par>
                              <p:par>
                                <p:cTn id="24" presetID="13" presetClass="entr" presetSubtype="16"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plus(in)">
                                      <p:cBhvr>
                                        <p:cTn id="26" dur="20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circle(in)">
                                      <p:cBhvr>
                                        <p:cTn id="31" dur="2000"/>
                                        <p:tgtEl>
                                          <p:spTgt spid="19"/>
                                        </p:tgtEl>
                                      </p:cBhvr>
                                    </p:animEffect>
                                  </p:childTnLst>
                                </p:cTn>
                              </p:par>
                              <p:par>
                                <p:cTn id="32" presetID="6" presetClass="entr" presetSubtype="16"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circle(in)">
                                      <p:cBhvr>
                                        <p:cTn id="34" dur="2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arn(inVertical)">
                                      <p:cBhvr>
                                        <p:cTn id="39" dur="500"/>
                                        <p:tgtEl>
                                          <p:spTgt spid="22"/>
                                        </p:tgtEl>
                                      </p:cBhvr>
                                    </p:animEffect>
                                  </p:childTnLst>
                                </p:cTn>
                              </p:par>
                              <p:par>
                                <p:cTn id="40" presetID="6" presetClass="entr" presetSubtype="16"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circle(in)">
                                      <p:cBhvr>
                                        <p:cTn id="4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2" grpId="0"/>
      <p:bldP spid="19" grpId="0"/>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矩形 1"/>
          <p:cNvSpPr>
            <a:spLocks noChangeArrowheads="1"/>
          </p:cNvSpPr>
          <p:nvPr/>
        </p:nvSpPr>
        <p:spPr bwMode="auto">
          <a:xfrm>
            <a:off x="1881189" y="500064"/>
            <a:ext cx="7500937"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pPr>
            <a:r>
              <a:rPr lang="zh-CN" altLang="en-US" sz="2800" b="1" i="0">
                <a:solidFill>
                  <a:srgbClr val="008000"/>
                </a:solidFill>
                <a:latin typeface="宋体" panose="02010600030101010101" pitchFamily="2" charset="-122"/>
              </a:rPr>
              <a:t>英国科学家</a:t>
            </a:r>
            <a:r>
              <a:rPr lang="zh-CN" altLang="en-US" sz="2800" b="1" i="0">
                <a:solidFill>
                  <a:srgbClr val="FF0000"/>
                </a:solidFill>
                <a:latin typeface="宋体" panose="02010600030101010101" pitchFamily="2" charset="-122"/>
              </a:rPr>
              <a:t>道尔顿</a:t>
            </a:r>
            <a:r>
              <a:rPr lang="zh-CN" altLang="en-US" sz="2800" b="1" i="0">
                <a:solidFill>
                  <a:srgbClr val="008000"/>
                </a:solidFill>
                <a:latin typeface="宋体" panose="02010600030101010101" pitchFamily="2" charset="-122"/>
              </a:rPr>
              <a:t>是科学原子论的创始人，</a:t>
            </a:r>
            <a:r>
              <a:rPr lang="en-US" altLang="zh-CN" sz="2800" b="1" i="0">
                <a:solidFill>
                  <a:srgbClr val="008000"/>
                </a:solidFill>
                <a:latin typeface="宋体" panose="02010600030101010101" pitchFamily="2" charset="-122"/>
              </a:rPr>
              <a:t>1807</a:t>
            </a:r>
            <a:r>
              <a:rPr lang="zh-CN" altLang="en-US" sz="2800" b="1" i="0">
                <a:solidFill>
                  <a:srgbClr val="008000"/>
                </a:solidFill>
                <a:latin typeface="宋体" panose="02010600030101010101" pitchFamily="2" charset="-122"/>
              </a:rPr>
              <a:t>年他依据一系列实验，提出“气体、液体和固体都是由该物质的不可分割的原子组成的”，“同种元素的原子，其大小、质量及各种性质都相同”，此后，大量</a:t>
            </a:r>
            <a:r>
              <a:rPr lang="zh-CN" altLang="en-US" sz="2800" b="1" i="0">
                <a:solidFill>
                  <a:srgbClr val="FF0000"/>
                </a:solidFill>
                <a:latin typeface="宋体" panose="02010600030101010101" pitchFamily="2" charset="-122"/>
              </a:rPr>
              <a:t>实验事实证明了原子论的正确性</a:t>
            </a:r>
            <a:r>
              <a:rPr lang="zh-CN" altLang="en-US" sz="2800" b="1" i="0">
                <a:latin typeface="宋体" panose="02010600030101010101" pitchFamily="2" charset="-122"/>
              </a:rPr>
              <a:t>。</a:t>
            </a:r>
          </a:p>
          <a:p>
            <a:pPr algn="just" eaLnBrk="1" hangingPunct="1">
              <a:lnSpc>
                <a:spcPct val="110000"/>
              </a:lnSpc>
            </a:pPr>
            <a:r>
              <a:rPr lang="en-US" altLang="zh-CN" sz="2800" b="1" i="0">
                <a:solidFill>
                  <a:srgbClr val="FF0000"/>
                </a:solidFill>
                <a:latin typeface="宋体" panose="02010600030101010101" pitchFamily="2" charset="-122"/>
              </a:rPr>
              <a:t>1895</a:t>
            </a:r>
            <a:r>
              <a:rPr lang="zh-CN" altLang="en-US" sz="2800" b="1" i="0">
                <a:solidFill>
                  <a:srgbClr val="FF0000"/>
                </a:solidFill>
                <a:latin typeface="宋体" panose="02010600030101010101" pitchFamily="2" charset="-122"/>
              </a:rPr>
              <a:t>年</a:t>
            </a:r>
            <a:r>
              <a:rPr lang="zh-CN" altLang="en-US" sz="2800" b="1" i="0">
                <a:latin typeface="宋体" panose="02010600030101010101" pitchFamily="2" charset="-122"/>
              </a:rPr>
              <a:t>德国物理学家伦琴发现</a:t>
            </a:r>
            <a:r>
              <a:rPr lang="en-US" altLang="zh-CN" sz="2800" b="1" i="0">
                <a:solidFill>
                  <a:srgbClr val="FF0000"/>
                </a:solidFill>
                <a:latin typeface="宋体" panose="02010600030101010101" pitchFamily="2" charset="-122"/>
              </a:rPr>
              <a:t>X</a:t>
            </a:r>
            <a:r>
              <a:rPr lang="zh-CN" altLang="en-US" sz="2800" b="1" i="0">
                <a:solidFill>
                  <a:srgbClr val="FF0000"/>
                </a:solidFill>
                <a:latin typeface="宋体" panose="02010600030101010101" pitchFamily="2" charset="-122"/>
              </a:rPr>
              <a:t>射线</a:t>
            </a:r>
            <a:r>
              <a:rPr lang="zh-CN" altLang="en-US" sz="2800" b="1" i="0">
                <a:latin typeface="宋体" panose="02010600030101010101" pitchFamily="2" charset="-122"/>
              </a:rPr>
              <a:t>，</a:t>
            </a:r>
          </a:p>
          <a:p>
            <a:pPr algn="just" eaLnBrk="1" hangingPunct="1">
              <a:lnSpc>
                <a:spcPct val="110000"/>
              </a:lnSpc>
            </a:pPr>
            <a:r>
              <a:rPr lang="en-US" altLang="zh-CN" sz="2800" b="1" i="0">
                <a:solidFill>
                  <a:srgbClr val="FF0000"/>
                </a:solidFill>
                <a:latin typeface="宋体" panose="02010600030101010101" pitchFamily="2" charset="-122"/>
              </a:rPr>
              <a:t>1896</a:t>
            </a:r>
            <a:r>
              <a:rPr lang="zh-CN" altLang="en-US" sz="2800" b="1" i="0">
                <a:solidFill>
                  <a:srgbClr val="FF0000"/>
                </a:solidFill>
                <a:latin typeface="宋体" panose="02010600030101010101" pitchFamily="2" charset="-122"/>
              </a:rPr>
              <a:t>年</a:t>
            </a:r>
            <a:r>
              <a:rPr lang="zh-CN" altLang="en-US" sz="2800" b="1" i="0">
                <a:solidFill>
                  <a:srgbClr val="0000CC"/>
                </a:solidFill>
                <a:latin typeface="宋体" panose="02010600030101010101" pitchFamily="2" charset="-122"/>
              </a:rPr>
              <a:t>，法国物理学家贝克勒尔发现</a:t>
            </a:r>
            <a:r>
              <a:rPr lang="zh-CN" altLang="en-US" sz="2800" b="1" i="0">
                <a:solidFill>
                  <a:srgbClr val="FF0000"/>
                </a:solidFill>
                <a:latin typeface="宋体" panose="02010600030101010101" pitchFamily="2" charset="-122"/>
              </a:rPr>
              <a:t>放射性</a:t>
            </a:r>
            <a:r>
              <a:rPr lang="zh-CN" altLang="en-US" sz="2800" b="1" i="0">
                <a:latin typeface="宋体" panose="02010600030101010101" pitchFamily="2" charset="-122"/>
              </a:rPr>
              <a:t>，</a:t>
            </a:r>
          </a:p>
          <a:p>
            <a:pPr algn="just" eaLnBrk="1" hangingPunct="1">
              <a:lnSpc>
                <a:spcPct val="110000"/>
              </a:lnSpc>
            </a:pPr>
            <a:r>
              <a:rPr lang="en-US" altLang="zh-CN" sz="2800" b="1" i="0">
                <a:solidFill>
                  <a:srgbClr val="FF0000"/>
                </a:solidFill>
                <a:latin typeface="宋体" panose="02010600030101010101" pitchFamily="2" charset="-122"/>
              </a:rPr>
              <a:t>1897</a:t>
            </a:r>
            <a:r>
              <a:rPr lang="zh-CN" altLang="en-US" sz="2800" b="1" i="0">
                <a:solidFill>
                  <a:srgbClr val="FF0000"/>
                </a:solidFill>
                <a:latin typeface="宋体" panose="02010600030101010101" pitchFamily="2" charset="-122"/>
              </a:rPr>
              <a:t>年</a:t>
            </a:r>
            <a:r>
              <a:rPr lang="zh-CN" altLang="en-US" sz="2800" b="1" i="0">
                <a:latin typeface="宋体" panose="02010600030101010101" pitchFamily="2" charset="-122"/>
              </a:rPr>
              <a:t>英国物理学家汤姆逊，发现了</a:t>
            </a:r>
            <a:r>
              <a:rPr lang="zh-CN" altLang="en-US" sz="2800" b="1" i="0">
                <a:solidFill>
                  <a:srgbClr val="FF0000"/>
                </a:solidFill>
                <a:latin typeface="宋体" panose="02010600030101010101" pitchFamily="2" charset="-122"/>
              </a:rPr>
              <a:t>电子</a:t>
            </a:r>
            <a:r>
              <a:rPr lang="zh-CN" altLang="en-US" sz="2800" b="1" i="0">
                <a:latin typeface="宋体" panose="02010600030101010101" pitchFamily="2" charset="-122"/>
              </a:rPr>
              <a:t>，</a:t>
            </a:r>
          </a:p>
          <a:p>
            <a:pPr eaLnBrk="1" hangingPunct="1">
              <a:lnSpc>
                <a:spcPct val="110000"/>
              </a:lnSpc>
            </a:pPr>
            <a:r>
              <a:rPr lang="zh-CN" altLang="en-US" sz="2800" b="1" i="0">
                <a:latin typeface="宋体" panose="02010600030101010101" pitchFamily="2" charset="-122"/>
              </a:rPr>
              <a:t>      </a:t>
            </a:r>
            <a:r>
              <a:rPr lang="zh-CN" altLang="en-US" sz="2800" b="1" i="0">
                <a:solidFill>
                  <a:srgbClr val="008000"/>
                </a:solidFill>
                <a:latin typeface="宋体" panose="02010600030101010101" pitchFamily="2" charset="-122"/>
              </a:rPr>
              <a:t>这三大发现揭开了原子存在内部结构，</a:t>
            </a:r>
            <a:r>
              <a:rPr lang="zh-CN" altLang="en-US" sz="2800" b="1" i="0">
                <a:solidFill>
                  <a:srgbClr val="FF00FF"/>
                </a:solidFill>
                <a:latin typeface="宋体" panose="02010600030101010101" pitchFamily="2" charset="-122"/>
              </a:rPr>
              <a:t>三大发现揭开了研究微观世界的序幕。</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11" name="Rectangle 2"/>
          <p:cNvSpPr>
            <a:spLocks noChangeArrowheads="1"/>
          </p:cNvSpPr>
          <p:nvPr/>
        </p:nvSpPr>
        <p:spPr bwMode="auto">
          <a:xfrm>
            <a:off x="1752601" y="201629"/>
            <a:ext cx="8763000" cy="1560513"/>
          </a:xfrm>
          <a:prstGeom prst="rect">
            <a:avLst/>
          </a:prstGeom>
          <a:noFill/>
          <a:ln w="9525">
            <a:noFill/>
            <a:miter lim="800000"/>
            <a:headEnd/>
            <a:tailEnd/>
          </a:ln>
        </p:spPr>
        <p:txBody>
          <a:bodyPr>
            <a:spAutoFit/>
          </a:bodyPr>
          <a:lstStyle/>
          <a:p>
            <a:pPr>
              <a:lnSpc>
                <a:spcPct val="90000"/>
              </a:lnSpc>
              <a:defRPr/>
            </a:pPr>
            <a:r>
              <a:rPr kumimoji="0" lang="zh-CN" altLang="en-US" sz="2400" b="1" i="0" kern="0" dirty="0">
                <a:solidFill>
                  <a:srgbClr val="FF0000"/>
                </a:solidFill>
              </a:rPr>
              <a:t>练习：</a:t>
            </a:r>
            <a:r>
              <a:rPr lang="zh-CN" altLang="en-US" b="1" i="0" dirty="0">
                <a:solidFill>
                  <a:schemeClr val="accent2"/>
                </a:solidFill>
                <a:latin typeface="宋体" pitchFamily="2" charset="-122"/>
              </a:rPr>
              <a:t>一直径</a:t>
            </a:r>
            <a:r>
              <a:rPr lang="zh-CN" altLang="zh-CN" b="1" i="0" dirty="0">
                <a:solidFill>
                  <a:srgbClr val="FF0066"/>
                </a:solidFill>
                <a:latin typeface="宋体" pitchFamily="2" charset="-122"/>
              </a:rPr>
              <a:t>10 cm </a:t>
            </a:r>
            <a:r>
              <a:rPr lang="zh-CN" altLang="en-US" b="1" i="0" dirty="0">
                <a:solidFill>
                  <a:schemeClr val="accent2"/>
                </a:solidFill>
                <a:latin typeface="宋体" pitchFamily="2" charset="-122"/>
              </a:rPr>
              <a:t>，焦距</a:t>
            </a:r>
            <a:r>
              <a:rPr lang="zh-CN" altLang="zh-CN" b="1" i="0" dirty="0">
                <a:solidFill>
                  <a:srgbClr val="FF0066"/>
                </a:solidFill>
                <a:latin typeface="宋体" pitchFamily="2" charset="-122"/>
              </a:rPr>
              <a:t>50cm</a:t>
            </a:r>
            <a:r>
              <a:rPr lang="zh-CN" altLang="en-US" b="1" i="0" dirty="0">
                <a:solidFill>
                  <a:schemeClr val="accent2"/>
                </a:solidFill>
                <a:latin typeface="宋体" pitchFamily="2" charset="-122"/>
              </a:rPr>
              <a:t>的凸透镜将太阳的象聚焦在置于焦平面上的一个涂有黑色的粗糙金属片上，金属片的大小与太阳的象一样大。设太阳温度为</a:t>
            </a:r>
            <a:r>
              <a:rPr lang="zh-CN" altLang="zh-CN" b="1" i="0" dirty="0">
                <a:solidFill>
                  <a:srgbClr val="FF0066"/>
                </a:solidFill>
                <a:latin typeface="宋体" pitchFamily="2" charset="-122"/>
              </a:rPr>
              <a:t>5</a:t>
            </a:r>
            <a:r>
              <a:rPr lang="zh-CN" altLang="en-US" b="1" i="0" dirty="0">
                <a:solidFill>
                  <a:srgbClr val="FF0066"/>
                </a:solidFill>
                <a:latin typeface="宋体" pitchFamily="2" charset="-122"/>
              </a:rPr>
              <a:t>．</a:t>
            </a:r>
            <a:r>
              <a:rPr lang="zh-CN" altLang="zh-CN" b="1" i="0" dirty="0">
                <a:solidFill>
                  <a:srgbClr val="FF0066"/>
                </a:solidFill>
                <a:latin typeface="宋体" pitchFamily="2" charset="-122"/>
              </a:rPr>
              <a:t>9×10</a:t>
            </a:r>
            <a:r>
              <a:rPr lang="zh-CN" altLang="zh-CN" b="1" i="0" baseline="30000" dirty="0">
                <a:solidFill>
                  <a:srgbClr val="FF0066"/>
                </a:solidFill>
                <a:latin typeface="宋体" pitchFamily="2" charset="-122"/>
              </a:rPr>
              <a:t>3</a:t>
            </a:r>
            <a:r>
              <a:rPr lang="zh-CN" altLang="zh-CN" b="1" i="0" dirty="0">
                <a:solidFill>
                  <a:srgbClr val="FF0066"/>
                </a:solidFill>
                <a:latin typeface="宋体" pitchFamily="2" charset="-122"/>
              </a:rPr>
              <a:t>K</a:t>
            </a:r>
            <a:r>
              <a:rPr lang="zh-CN" altLang="en-US" b="1" i="0" dirty="0">
                <a:solidFill>
                  <a:schemeClr val="accent2"/>
                </a:solidFill>
                <a:latin typeface="宋体" pitchFamily="2" charset="-122"/>
              </a:rPr>
              <a:t>，太阳与金属片均视为黑体，</a:t>
            </a:r>
            <a:r>
              <a:rPr lang="zh-CN" altLang="en-US" b="1" i="0" dirty="0">
                <a:solidFill>
                  <a:srgbClr val="3E0000"/>
                </a:solidFill>
                <a:latin typeface="宋体" pitchFamily="2" charset="-122"/>
              </a:rPr>
              <a:t>求金属片可达到的最高温度。</a:t>
            </a:r>
          </a:p>
        </p:txBody>
      </p:sp>
      <p:grpSp>
        <p:nvGrpSpPr>
          <p:cNvPr id="2" name="Group 3"/>
          <p:cNvGrpSpPr>
            <a:grpSpLocks/>
          </p:cNvGrpSpPr>
          <p:nvPr/>
        </p:nvGrpSpPr>
        <p:grpSpPr bwMode="auto">
          <a:xfrm>
            <a:off x="6081712" y="4257675"/>
            <a:ext cx="4352926" cy="2224088"/>
            <a:chOff x="87" y="0"/>
            <a:chExt cx="2742" cy="1401"/>
          </a:xfrm>
        </p:grpSpPr>
        <p:grpSp>
          <p:nvGrpSpPr>
            <p:cNvPr id="56342" name="Group 4"/>
            <p:cNvGrpSpPr>
              <a:grpSpLocks/>
            </p:cNvGrpSpPr>
            <p:nvPr/>
          </p:nvGrpSpPr>
          <p:grpSpPr bwMode="auto">
            <a:xfrm>
              <a:off x="169" y="70"/>
              <a:ext cx="2660" cy="1331"/>
              <a:chOff x="0" y="0"/>
              <a:chExt cx="3840" cy="1797"/>
            </a:xfrm>
          </p:grpSpPr>
          <p:sp>
            <p:nvSpPr>
              <p:cNvPr id="56345" name="Oval 5"/>
              <p:cNvSpPr>
                <a:spLocks noChangeArrowheads="1"/>
              </p:cNvSpPr>
              <p:nvPr/>
            </p:nvSpPr>
            <p:spPr bwMode="auto">
              <a:xfrm>
                <a:off x="0" y="432"/>
                <a:ext cx="576" cy="576"/>
              </a:xfrm>
              <a:prstGeom prst="ellipse">
                <a:avLst/>
              </a:prstGeom>
              <a:solidFill>
                <a:schemeClr val="accent1"/>
              </a:solidFill>
              <a:ln w="952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b="1" i="0"/>
              </a:p>
            </p:txBody>
          </p:sp>
          <p:sp>
            <p:nvSpPr>
              <p:cNvPr id="56346" name="AutoShape 6"/>
              <p:cNvSpPr>
                <a:spLocks noChangeArrowheads="1"/>
              </p:cNvSpPr>
              <p:nvPr/>
            </p:nvSpPr>
            <p:spPr bwMode="auto">
              <a:xfrm>
                <a:off x="3024" y="144"/>
                <a:ext cx="816" cy="912"/>
              </a:xfrm>
              <a:prstGeom prst="parallelogram">
                <a:avLst>
                  <a:gd name="adj" fmla="val 25000"/>
                </a:avLst>
              </a:prstGeom>
              <a:solidFill>
                <a:schemeClr val="hlink"/>
              </a:solidFill>
              <a:ln w="9525">
                <a:solidFill>
                  <a:schemeClr val="tx1"/>
                </a:solidFill>
                <a:miter lim="800000"/>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b="1" i="0"/>
                  <a:t>      ﹜r</a:t>
                </a:r>
              </a:p>
            </p:txBody>
          </p:sp>
          <p:sp>
            <p:nvSpPr>
              <p:cNvPr id="56347" name="Oval 7"/>
              <p:cNvSpPr>
                <a:spLocks noChangeArrowheads="1"/>
              </p:cNvSpPr>
              <p:nvPr/>
            </p:nvSpPr>
            <p:spPr bwMode="auto">
              <a:xfrm>
                <a:off x="3312" y="528"/>
                <a:ext cx="192" cy="384"/>
              </a:xfrm>
              <a:prstGeom prst="ellipse">
                <a:avLst/>
              </a:prstGeom>
              <a:solidFill>
                <a:schemeClr val="tx1"/>
              </a:solidFill>
              <a:ln w="9525">
                <a:solidFill>
                  <a:schemeClr val="tx1"/>
                </a:solidFill>
                <a:round/>
                <a:headEnd/>
                <a:tailEnd/>
              </a:ln>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i="0"/>
              </a:p>
            </p:txBody>
          </p:sp>
          <p:sp>
            <p:nvSpPr>
              <p:cNvPr id="56348" name="Line 8"/>
              <p:cNvSpPr>
                <a:spLocks noChangeShapeType="1"/>
              </p:cNvSpPr>
              <p:nvPr/>
            </p:nvSpPr>
            <p:spPr bwMode="auto">
              <a:xfrm>
                <a:off x="288" y="43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9" name="Line 9"/>
              <p:cNvSpPr>
                <a:spLocks noChangeShapeType="1"/>
              </p:cNvSpPr>
              <p:nvPr/>
            </p:nvSpPr>
            <p:spPr bwMode="auto">
              <a:xfrm>
                <a:off x="288" y="720"/>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0" name="Line 10"/>
              <p:cNvSpPr>
                <a:spLocks noChangeShapeType="1"/>
              </p:cNvSpPr>
              <p:nvPr/>
            </p:nvSpPr>
            <p:spPr bwMode="auto">
              <a:xfrm>
                <a:off x="288" y="432"/>
                <a:ext cx="3168"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1" name="Line 11"/>
              <p:cNvSpPr>
                <a:spLocks noChangeShapeType="1"/>
              </p:cNvSpPr>
              <p:nvPr/>
            </p:nvSpPr>
            <p:spPr bwMode="auto">
              <a:xfrm flipV="1">
                <a:off x="288" y="528"/>
                <a:ext cx="312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2" name="Line 13"/>
              <p:cNvSpPr>
                <a:spLocks noChangeShapeType="1"/>
              </p:cNvSpPr>
              <p:nvPr/>
            </p:nvSpPr>
            <p:spPr bwMode="auto">
              <a:xfrm>
                <a:off x="288" y="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3" name="Line 14"/>
              <p:cNvSpPr>
                <a:spLocks noChangeShapeType="1"/>
              </p:cNvSpPr>
              <p:nvPr/>
            </p:nvSpPr>
            <p:spPr bwMode="auto">
              <a:xfrm>
                <a:off x="2160" y="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4" name="Line 15"/>
              <p:cNvSpPr>
                <a:spLocks noChangeShapeType="1"/>
              </p:cNvSpPr>
              <p:nvPr/>
            </p:nvSpPr>
            <p:spPr bwMode="auto">
              <a:xfrm>
                <a:off x="3360" y="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5" name="Line 16"/>
              <p:cNvSpPr>
                <a:spLocks noChangeShapeType="1"/>
              </p:cNvSpPr>
              <p:nvPr/>
            </p:nvSpPr>
            <p:spPr bwMode="auto">
              <a:xfrm flipH="1">
                <a:off x="288" y="48"/>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6" name="Line 17"/>
              <p:cNvSpPr>
                <a:spLocks noChangeShapeType="1"/>
              </p:cNvSpPr>
              <p:nvPr/>
            </p:nvSpPr>
            <p:spPr bwMode="auto">
              <a:xfrm>
                <a:off x="1344" y="48"/>
                <a:ext cx="8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7" name="Line 18"/>
              <p:cNvSpPr>
                <a:spLocks noChangeShapeType="1"/>
              </p:cNvSpPr>
              <p:nvPr/>
            </p:nvSpPr>
            <p:spPr bwMode="auto">
              <a:xfrm flipH="1">
                <a:off x="2160" y="48"/>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8" name="Line 19"/>
              <p:cNvSpPr>
                <a:spLocks noChangeShapeType="1"/>
              </p:cNvSpPr>
              <p:nvPr/>
            </p:nvSpPr>
            <p:spPr bwMode="auto">
              <a:xfrm>
                <a:off x="2832" y="48"/>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9" name="Text Box 20"/>
              <p:cNvSpPr txBox="1">
                <a:spLocks noChangeArrowheads="1"/>
              </p:cNvSpPr>
              <p:nvPr/>
            </p:nvSpPr>
            <p:spPr bwMode="auto">
              <a:xfrm>
                <a:off x="2448" y="1038"/>
                <a:ext cx="1179" cy="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b="1" i="0">
                    <a:solidFill>
                      <a:schemeClr val="accent2"/>
                    </a:solidFill>
                    <a:latin typeface="宋体" panose="02010600030101010101" pitchFamily="2" charset="-122"/>
                  </a:rPr>
                  <a:t>凸透镜直径</a:t>
                </a:r>
                <a:r>
                  <a:rPr lang="zh-CN" altLang="zh-CN" b="1" i="0"/>
                  <a:t>L</a:t>
                </a:r>
              </a:p>
            </p:txBody>
          </p:sp>
        </p:grpSp>
        <p:sp>
          <p:nvSpPr>
            <p:cNvPr id="56343" name="Rectangle 21"/>
            <p:cNvSpPr>
              <a:spLocks noChangeArrowheads="1"/>
            </p:cNvSpPr>
            <p:nvPr/>
          </p:nvSpPr>
          <p:spPr bwMode="auto">
            <a:xfrm>
              <a:off x="87" y="293"/>
              <a:ext cx="55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3600" b="1" i="0" dirty="0"/>
                <a:t>﹛</a:t>
              </a:r>
            </a:p>
          </p:txBody>
        </p:sp>
        <p:sp>
          <p:nvSpPr>
            <p:cNvPr id="56344" name="Rectangle 22"/>
            <p:cNvSpPr>
              <a:spLocks noChangeArrowheads="1"/>
            </p:cNvSpPr>
            <p:nvPr/>
          </p:nvSpPr>
          <p:spPr bwMode="auto">
            <a:xfrm>
              <a:off x="801" y="0"/>
              <a:ext cx="14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b="1" i="0"/>
                <a:t>d                  f</a:t>
              </a:r>
            </a:p>
          </p:txBody>
        </p:sp>
      </p:grpSp>
      <p:graphicFrame>
        <p:nvGraphicFramePr>
          <p:cNvPr id="56324" name="Object 23"/>
          <p:cNvGraphicFramePr>
            <a:graphicFrameLocks noChangeAspect="1"/>
          </p:cNvGraphicFramePr>
          <p:nvPr/>
        </p:nvGraphicFramePr>
        <p:xfrm>
          <a:off x="1524001" y="3216276"/>
          <a:ext cx="85725" cy="238125"/>
        </p:xfrm>
        <a:graphic>
          <a:graphicData uri="http://schemas.openxmlformats.org/presentationml/2006/ole">
            <mc:AlternateContent xmlns:mc="http://schemas.openxmlformats.org/markup-compatibility/2006">
              <mc:Choice xmlns:v="urn:schemas-microsoft-com:vml" Requires="v">
                <p:oleObj spid="_x0000_s397928" name="公式" r:id="rId3" imgW="88939" imgH="241405" progId="Equation.3">
                  <p:embed/>
                </p:oleObj>
              </mc:Choice>
              <mc:Fallback>
                <p:oleObj name="公式" r:id="rId3" imgW="88939" imgH="241405"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3216276"/>
                        <a:ext cx="857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24"/>
          <p:cNvGraphicFramePr>
            <a:graphicFrameLocks noChangeAspect="1"/>
          </p:cNvGraphicFramePr>
          <p:nvPr/>
        </p:nvGraphicFramePr>
        <p:xfrm>
          <a:off x="4738688" y="1785938"/>
          <a:ext cx="2362200" cy="622300"/>
        </p:xfrm>
        <a:graphic>
          <a:graphicData uri="http://schemas.openxmlformats.org/presentationml/2006/ole">
            <mc:AlternateContent xmlns:mc="http://schemas.openxmlformats.org/markup-compatibility/2006">
              <mc:Choice xmlns:v="urn:schemas-microsoft-com:vml" Requires="v">
                <p:oleObj spid="_x0000_s397929" name="公式" r:id="rId5" imgW="914003" imgH="253890" progId="Equation.3">
                  <p:embed/>
                </p:oleObj>
              </mc:Choice>
              <mc:Fallback>
                <p:oleObj name="公式" r:id="rId5" imgW="914003" imgH="253890"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8688" y="1785938"/>
                        <a:ext cx="23622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Rectangle 25"/>
          <p:cNvSpPr>
            <a:spLocks noChangeArrowheads="1"/>
          </p:cNvSpPr>
          <p:nvPr/>
        </p:nvSpPr>
        <p:spPr bwMode="auto">
          <a:xfrm>
            <a:off x="1524000" y="1714501"/>
            <a:ext cx="1676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b="1" i="0">
                <a:solidFill>
                  <a:srgbClr val="FF3300"/>
                </a:solidFill>
                <a:latin typeface="宋体" panose="02010600030101010101" pitchFamily="2" charset="-122"/>
              </a:rPr>
              <a:t>解：</a:t>
            </a:r>
          </a:p>
        </p:txBody>
      </p:sp>
      <p:sp>
        <p:nvSpPr>
          <p:cNvPr id="27" name="Rectangle 26"/>
          <p:cNvSpPr>
            <a:spLocks noChangeArrowheads="1"/>
          </p:cNvSpPr>
          <p:nvPr/>
        </p:nvSpPr>
        <p:spPr bwMode="auto">
          <a:xfrm>
            <a:off x="2292248" y="1830389"/>
            <a:ext cx="3048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b="1" i="0" dirty="0">
                <a:solidFill>
                  <a:srgbClr val="009900"/>
                </a:solidFill>
                <a:latin typeface="宋体" panose="02010600030101010101" pitchFamily="2" charset="-122"/>
              </a:rPr>
              <a:t>太阳辐出度</a:t>
            </a:r>
          </a:p>
        </p:txBody>
      </p:sp>
      <p:sp>
        <p:nvSpPr>
          <p:cNvPr id="28" name="Rectangle 27"/>
          <p:cNvSpPr>
            <a:spLocks noChangeArrowheads="1"/>
          </p:cNvSpPr>
          <p:nvPr/>
        </p:nvSpPr>
        <p:spPr bwMode="auto">
          <a:xfrm>
            <a:off x="2057400" y="2909889"/>
            <a:ext cx="3429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b="1" i="0">
                <a:solidFill>
                  <a:srgbClr val="9900CC"/>
                </a:solidFill>
                <a:latin typeface="宋体" panose="02010600030101010101" pitchFamily="2" charset="-122"/>
              </a:rPr>
              <a:t>到达透镜功率：</a:t>
            </a:r>
          </a:p>
        </p:txBody>
      </p:sp>
      <p:graphicFrame>
        <p:nvGraphicFramePr>
          <p:cNvPr id="56329" name="Object 28"/>
          <p:cNvGraphicFramePr>
            <a:graphicFrameLocks noChangeAspect="1"/>
          </p:cNvGraphicFramePr>
          <p:nvPr/>
        </p:nvGraphicFramePr>
        <p:xfrm>
          <a:off x="1524001" y="3246439"/>
          <a:ext cx="85725" cy="238125"/>
        </p:xfrm>
        <a:graphic>
          <a:graphicData uri="http://schemas.openxmlformats.org/presentationml/2006/ole">
            <mc:AlternateContent xmlns:mc="http://schemas.openxmlformats.org/markup-compatibility/2006">
              <mc:Choice xmlns:v="urn:schemas-microsoft-com:vml" Requires="v">
                <p:oleObj spid="_x0000_s397930" name="公式" r:id="rId7" imgW="88939" imgH="241405" progId="Equation.3">
                  <p:embed/>
                </p:oleObj>
              </mc:Choice>
              <mc:Fallback>
                <p:oleObj name="公式" r:id="rId7" imgW="88939" imgH="241405"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3246439"/>
                        <a:ext cx="857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30" name="Object 29"/>
          <p:cNvGraphicFramePr>
            <a:graphicFrameLocks noChangeAspect="1"/>
          </p:cNvGraphicFramePr>
          <p:nvPr/>
        </p:nvGraphicFramePr>
        <p:xfrm>
          <a:off x="1524001" y="3246439"/>
          <a:ext cx="85725" cy="238125"/>
        </p:xfrm>
        <a:graphic>
          <a:graphicData uri="http://schemas.openxmlformats.org/presentationml/2006/ole">
            <mc:AlternateContent xmlns:mc="http://schemas.openxmlformats.org/markup-compatibility/2006">
              <mc:Choice xmlns:v="urn:schemas-microsoft-com:vml" Requires="v">
                <p:oleObj spid="_x0000_s397931" name="公式" r:id="rId8" imgW="88939" imgH="241405" progId="Equation.3">
                  <p:embed/>
                </p:oleObj>
              </mc:Choice>
              <mc:Fallback>
                <p:oleObj name="公式" r:id="rId8" imgW="88939" imgH="241405"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3246439"/>
                        <a:ext cx="857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30"/>
          <p:cNvGraphicFramePr>
            <a:graphicFrameLocks noChangeAspect="1"/>
          </p:cNvGraphicFramePr>
          <p:nvPr/>
        </p:nvGraphicFramePr>
        <p:xfrm>
          <a:off x="4324350" y="2406651"/>
          <a:ext cx="4687888" cy="1241425"/>
        </p:xfrm>
        <a:graphic>
          <a:graphicData uri="http://schemas.openxmlformats.org/presentationml/2006/ole">
            <mc:AlternateContent xmlns:mc="http://schemas.openxmlformats.org/markup-compatibility/2006">
              <mc:Choice xmlns:v="urn:schemas-microsoft-com:vml" Requires="v">
                <p:oleObj spid="_x0000_s397932" name="公式" r:id="rId9" imgW="1905000" imgH="533400" progId="Equation.3">
                  <p:embed/>
                </p:oleObj>
              </mc:Choice>
              <mc:Fallback>
                <p:oleObj name="公式" r:id="rId9" imgW="1905000" imgH="533400" progId="Equation.3">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4350" y="2406651"/>
                        <a:ext cx="4687888"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Rectangle 31"/>
          <p:cNvSpPr>
            <a:spLocks noChangeArrowheads="1"/>
          </p:cNvSpPr>
          <p:nvPr/>
        </p:nvSpPr>
        <p:spPr bwMode="auto">
          <a:xfrm>
            <a:off x="1828800" y="3581401"/>
            <a:ext cx="75438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b="1" i="0" dirty="0">
                <a:solidFill>
                  <a:srgbClr val="0000FF"/>
                </a:solidFill>
                <a:latin typeface="宋体" panose="02010600030101010101" pitchFamily="2" charset="-122"/>
              </a:rPr>
              <a:t>会聚到达黑色金属光屏成象，设其温度为T， </a:t>
            </a:r>
          </a:p>
        </p:txBody>
      </p:sp>
      <p:graphicFrame>
        <p:nvGraphicFramePr>
          <p:cNvPr id="33" name="Object 32"/>
          <p:cNvGraphicFramePr>
            <a:graphicFrameLocks noChangeAspect="1"/>
          </p:cNvGraphicFramePr>
          <p:nvPr/>
        </p:nvGraphicFramePr>
        <p:xfrm>
          <a:off x="2209800" y="4191000"/>
          <a:ext cx="2438400" cy="488950"/>
        </p:xfrm>
        <a:graphic>
          <a:graphicData uri="http://schemas.openxmlformats.org/presentationml/2006/ole">
            <mc:AlternateContent xmlns:mc="http://schemas.openxmlformats.org/markup-compatibility/2006">
              <mc:Choice xmlns:v="urn:schemas-microsoft-com:vml" Requires="v">
                <p:oleObj spid="_x0000_s397933" name="公式" r:id="rId11" imgW="952087" imgH="203112" progId="Equation.3">
                  <p:embed/>
                </p:oleObj>
              </mc:Choice>
              <mc:Fallback>
                <p:oleObj name="公式" r:id="rId11" imgW="952087" imgH="203112"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4191000"/>
                        <a:ext cx="2438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 name="Rectangle 33"/>
          <p:cNvSpPr>
            <a:spLocks noChangeArrowheads="1"/>
          </p:cNvSpPr>
          <p:nvPr/>
        </p:nvSpPr>
        <p:spPr bwMode="auto">
          <a:xfrm>
            <a:off x="1752601" y="4191001"/>
            <a:ext cx="5175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b="1" i="0" dirty="0">
                <a:solidFill>
                  <a:srgbClr val="009900"/>
                </a:solidFill>
              </a:rPr>
              <a:t>又</a:t>
            </a:r>
          </a:p>
        </p:txBody>
      </p:sp>
      <p:graphicFrame>
        <p:nvGraphicFramePr>
          <p:cNvPr id="35" name="Object 34"/>
          <p:cNvGraphicFramePr>
            <a:graphicFrameLocks noChangeAspect="1"/>
          </p:cNvGraphicFramePr>
          <p:nvPr/>
        </p:nvGraphicFramePr>
        <p:xfrm>
          <a:off x="4419600" y="4572001"/>
          <a:ext cx="1219200" cy="1096963"/>
        </p:xfrm>
        <a:graphic>
          <a:graphicData uri="http://schemas.openxmlformats.org/presentationml/2006/ole">
            <mc:AlternateContent xmlns:mc="http://schemas.openxmlformats.org/markup-compatibility/2006">
              <mc:Choice xmlns:v="urn:schemas-microsoft-com:vml" Requires="v">
                <p:oleObj spid="_x0000_s397934" name="公式" r:id="rId13" imgW="470308" imgH="419464" progId="Equation.3">
                  <p:embed/>
                </p:oleObj>
              </mc:Choice>
              <mc:Fallback>
                <p:oleObj name="公式" r:id="rId13" imgW="470308" imgH="419464" progId="Equation.3">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19600" y="4572001"/>
                        <a:ext cx="12192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3795439126"/>
              </p:ext>
            </p:extLst>
          </p:nvPr>
        </p:nvGraphicFramePr>
        <p:xfrm>
          <a:off x="3719736" y="5555701"/>
          <a:ext cx="4378325" cy="1219200"/>
        </p:xfrm>
        <a:graphic>
          <a:graphicData uri="http://schemas.openxmlformats.org/presentationml/2006/ole">
            <mc:AlternateContent xmlns:mc="http://schemas.openxmlformats.org/markup-compatibility/2006">
              <mc:Choice xmlns:v="urn:schemas-microsoft-com:vml" Requires="v">
                <p:oleObj spid="_x0000_s397935" name="公式" r:id="rId15" imgW="1777229" imgH="482391" progId="Equation.3">
                  <p:embed/>
                </p:oleObj>
              </mc:Choice>
              <mc:Fallback>
                <p:oleObj name="公式" r:id="rId15" imgW="1777229" imgH="482391" progId="Equation.3">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19736" y="5555701"/>
                        <a:ext cx="43783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Rectangle 36"/>
          <p:cNvSpPr>
            <a:spLocks noChangeArrowheads="1"/>
          </p:cNvSpPr>
          <p:nvPr/>
        </p:nvSpPr>
        <p:spPr bwMode="auto">
          <a:xfrm>
            <a:off x="1647825" y="4932363"/>
            <a:ext cx="28527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b="1" i="0" dirty="0">
                <a:solidFill>
                  <a:srgbClr val="C00000"/>
                </a:solidFill>
                <a:latin typeface="宋体" panose="02010600030101010101" pitchFamily="2" charset="-122"/>
              </a:rPr>
              <a:t>由几何光路图有：</a:t>
            </a:r>
          </a:p>
        </p:txBody>
      </p:sp>
      <p:sp>
        <p:nvSpPr>
          <p:cNvPr id="38" name="Rectangle 37"/>
          <p:cNvSpPr>
            <a:spLocks noChangeArrowheads="1"/>
          </p:cNvSpPr>
          <p:nvPr/>
        </p:nvSpPr>
        <p:spPr bwMode="auto">
          <a:xfrm>
            <a:off x="1701800" y="5867401"/>
            <a:ext cx="21859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b="1" i="0">
                <a:solidFill>
                  <a:srgbClr val="0000CC"/>
                </a:solidFill>
                <a:latin typeface="宋体" panose="02010600030101010101" pitchFamily="2" charset="-122"/>
              </a:rPr>
              <a:t>代入整理得：</a:t>
            </a:r>
          </a:p>
        </p:txBody>
      </p:sp>
      <p:grpSp>
        <p:nvGrpSpPr>
          <p:cNvPr id="56339" name="Group 43"/>
          <p:cNvGrpSpPr>
            <a:grpSpLocks/>
          </p:cNvGrpSpPr>
          <p:nvPr/>
        </p:nvGrpSpPr>
        <p:grpSpPr bwMode="auto">
          <a:xfrm>
            <a:off x="8524875" y="4071939"/>
            <a:ext cx="171051" cy="2093362"/>
            <a:chOff x="3969" y="2432"/>
            <a:chExt cx="84" cy="265"/>
          </a:xfrm>
        </p:grpSpPr>
        <p:sp>
          <p:nvSpPr>
            <p:cNvPr id="56340" name="Freeform 44"/>
            <p:cNvSpPr>
              <a:spLocks/>
            </p:cNvSpPr>
            <p:nvPr/>
          </p:nvSpPr>
          <p:spPr bwMode="auto">
            <a:xfrm>
              <a:off x="4000" y="2432"/>
              <a:ext cx="53" cy="265"/>
            </a:xfrm>
            <a:custGeom>
              <a:avLst/>
              <a:gdLst>
                <a:gd name="T0" fmla="*/ 8 w 53"/>
                <a:gd name="T1" fmla="*/ 91 h 1271"/>
                <a:gd name="T2" fmla="*/ 53 w 53"/>
                <a:gd name="T3" fmla="*/ 635 h 1271"/>
                <a:gd name="T4" fmla="*/ 8 w 53"/>
                <a:gd name="T5" fmla="*/ 1180 h 1271"/>
                <a:gd name="T6" fmla="*/ 8 w 53"/>
                <a:gd name="T7" fmla="*/ 91 h 1271"/>
                <a:gd name="T8" fmla="*/ 0 60000 65536"/>
                <a:gd name="T9" fmla="*/ 0 60000 65536"/>
                <a:gd name="T10" fmla="*/ 0 60000 65536"/>
                <a:gd name="T11" fmla="*/ 0 60000 65536"/>
                <a:gd name="T12" fmla="*/ 0 w 53"/>
                <a:gd name="T13" fmla="*/ 0 h 1271"/>
                <a:gd name="T14" fmla="*/ 53 w 53"/>
                <a:gd name="T15" fmla="*/ 1271 h 1271"/>
              </a:gdLst>
              <a:ahLst/>
              <a:cxnLst>
                <a:cxn ang="T8">
                  <a:pos x="T0" y="T1"/>
                </a:cxn>
                <a:cxn ang="T9">
                  <a:pos x="T2" y="T3"/>
                </a:cxn>
                <a:cxn ang="T10">
                  <a:pos x="T4" y="T5"/>
                </a:cxn>
                <a:cxn ang="T11">
                  <a:pos x="T6" y="T7"/>
                </a:cxn>
              </a:cxnLst>
              <a:rect l="T12" t="T13" r="T14" b="T15"/>
              <a:pathLst>
                <a:path w="53" h="1271">
                  <a:moveTo>
                    <a:pt x="8" y="91"/>
                  </a:moveTo>
                  <a:cubicBezTo>
                    <a:pt x="16" y="0"/>
                    <a:pt x="53" y="454"/>
                    <a:pt x="53" y="635"/>
                  </a:cubicBezTo>
                  <a:cubicBezTo>
                    <a:pt x="53" y="816"/>
                    <a:pt x="16" y="1271"/>
                    <a:pt x="8" y="1180"/>
                  </a:cubicBezTo>
                  <a:cubicBezTo>
                    <a:pt x="0" y="1089"/>
                    <a:pt x="0" y="182"/>
                    <a:pt x="8" y="91"/>
                  </a:cubicBez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endParaRPr lang="zh-CN" altLang="en-US"/>
            </a:p>
          </p:txBody>
        </p:sp>
        <p:sp>
          <p:nvSpPr>
            <p:cNvPr id="56341" name="Freeform 45"/>
            <p:cNvSpPr>
              <a:spLocks/>
            </p:cNvSpPr>
            <p:nvPr/>
          </p:nvSpPr>
          <p:spPr bwMode="auto">
            <a:xfrm flipH="1">
              <a:off x="3969" y="2432"/>
              <a:ext cx="53" cy="265"/>
            </a:xfrm>
            <a:custGeom>
              <a:avLst/>
              <a:gdLst>
                <a:gd name="T0" fmla="*/ 8 w 53"/>
                <a:gd name="T1" fmla="*/ 91 h 1271"/>
                <a:gd name="T2" fmla="*/ 53 w 53"/>
                <a:gd name="T3" fmla="*/ 635 h 1271"/>
                <a:gd name="T4" fmla="*/ 8 w 53"/>
                <a:gd name="T5" fmla="*/ 1180 h 1271"/>
                <a:gd name="T6" fmla="*/ 8 w 53"/>
                <a:gd name="T7" fmla="*/ 91 h 1271"/>
                <a:gd name="T8" fmla="*/ 0 60000 65536"/>
                <a:gd name="T9" fmla="*/ 0 60000 65536"/>
                <a:gd name="T10" fmla="*/ 0 60000 65536"/>
                <a:gd name="T11" fmla="*/ 0 60000 65536"/>
                <a:gd name="T12" fmla="*/ 0 w 53"/>
                <a:gd name="T13" fmla="*/ 0 h 1271"/>
                <a:gd name="T14" fmla="*/ 53 w 53"/>
                <a:gd name="T15" fmla="*/ 1271 h 1271"/>
              </a:gdLst>
              <a:ahLst/>
              <a:cxnLst>
                <a:cxn ang="T8">
                  <a:pos x="T0" y="T1"/>
                </a:cxn>
                <a:cxn ang="T9">
                  <a:pos x="T2" y="T3"/>
                </a:cxn>
                <a:cxn ang="T10">
                  <a:pos x="T4" y="T5"/>
                </a:cxn>
                <a:cxn ang="T11">
                  <a:pos x="T6" y="T7"/>
                </a:cxn>
              </a:cxnLst>
              <a:rect l="T12" t="T13" r="T14" b="T15"/>
              <a:pathLst>
                <a:path w="53" h="1271">
                  <a:moveTo>
                    <a:pt x="8" y="91"/>
                  </a:moveTo>
                  <a:cubicBezTo>
                    <a:pt x="16" y="0"/>
                    <a:pt x="53" y="454"/>
                    <a:pt x="53" y="635"/>
                  </a:cubicBezTo>
                  <a:cubicBezTo>
                    <a:pt x="53" y="816"/>
                    <a:pt x="16" y="1271"/>
                    <a:pt x="8" y="1180"/>
                  </a:cubicBezTo>
                  <a:cubicBezTo>
                    <a:pt x="0" y="1089"/>
                    <a:pt x="0" y="182"/>
                    <a:pt x="8" y="91"/>
                  </a:cubicBez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endParaRPr lang="zh-CN" altLang="en-US"/>
            </a:p>
          </p:txBody>
        </p:sp>
      </p:grpSp>
      <p:sp>
        <p:nvSpPr>
          <p:cNvPr id="3" name="矩形 2">
            <a:extLst>
              <a:ext uri="{FF2B5EF4-FFF2-40B4-BE49-F238E27FC236}">
                <a16:creationId xmlns:a16="http://schemas.microsoft.com/office/drawing/2014/main" id="{283D2CBC-B731-4C5C-B8CC-38817D1EB64F}"/>
              </a:ext>
            </a:extLst>
          </p:cNvPr>
          <p:cNvSpPr/>
          <p:nvPr/>
        </p:nvSpPr>
        <p:spPr>
          <a:xfrm>
            <a:off x="5832182" y="4776629"/>
            <a:ext cx="425116" cy="492443"/>
          </a:xfrm>
          <a:prstGeom prst="rect">
            <a:avLst/>
          </a:prstGeom>
        </p:spPr>
        <p:txBody>
          <a:bodyPr wrap="none">
            <a:spAutoFit/>
          </a:bodyPr>
          <a:lstStyle/>
          <a:p>
            <a:r>
              <a:rPr lang="zh-CN" altLang="zh-CN" b="1" i="0" dirty="0"/>
              <a:t>R</a:t>
            </a:r>
            <a:endParaRPr lang="zh-CN" altLang="en-US" dirty="0"/>
          </a:p>
        </p:txBody>
      </p:sp>
      <p:grpSp>
        <p:nvGrpSpPr>
          <p:cNvPr id="41" name="Group 26">
            <a:extLst>
              <a:ext uri="{FF2B5EF4-FFF2-40B4-BE49-F238E27FC236}">
                <a16:creationId xmlns:a16="http://schemas.microsoft.com/office/drawing/2014/main" id="{D8CE9EB8-9C7A-40DB-9A0B-5BE6726097FB}"/>
              </a:ext>
            </a:extLst>
          </p:cNvPr>
          <p:cNvGrpSpPr>
            <a:grpSpLocks/>
          </p:cNvGrpSpPr>
          <p:nvPr/>
        </p:nvGrpSpPr>
        <p:grpSpPr bwMode="auto">
          <a:xfrm>
            <a:off x="7499785" y="4559942"/>
            <a:ext cx="755650" cy="1219195"/>
            <a:chOff x="903" y="2023"/>
            <a:chExt cx="476" cy="290"/>
          </a:xfrm>
        </p:grpSpPr>
        <p:sp>
          <p:nvSpPr>
            <p:cNvPr id="42" name="Line 27">
              <a:extLst>
                <a:ext uri="{FF2B5EF4-FFF2-40B4-BE49-F238E27FC236}">
                  <a16:creationId xmlns:a16="http://schemas.microsoft.com/office/drawing/2014/main" id="{96C8D22B-B4DC-4A14-B36B-A8B8E511A627}"/>
                </a:ext>
              </a:extLst>
            </p:cNvPr>
            <p:cNvSpPr>
              <a:spLocks noChangeShapeType="1"/>
            </p:cNvSpPr>
            <p:nvPr/>
          </p:nvSpPr>
          <p:spPr bwMode="auto">
            <a:xfrm>
              <a:off x="903" y="2023"/>
              <a:ext cx="476"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 name="Line 28">
              <a:extLst>
                <a:ext uri="{FF2B5EF4-FFF2-40B4-BE49-F238E27FC236}">
                  <a16:creationId xmlns:a16="http://schemas.microsoft.com/office/drawing/2014/main" id="{64CC45AE-A664-4EF4-8DF7-EADD426FE3BD}"/>
                </a:ext>
              </a:extLst>
            </p:cNvPr>
            <p:cNvSpPr>
              <a:spLocks noChangeShapeType="1"/>
            </p:cNvSpPr>
            <p:nvPr/>
          </p:nvSpPr>
          <p:spPr bwMode="auto">
            <a:xfrm>
              <a:off x="903" y="2099"/>
              <a:ext cx="476"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 name="Line 29">
              <a:extLst>
                <a:ext uri="{FF2B5EF4-FFF2-40B4-BE49-F238E27FC236}">
                  <a16:creationId xmlns:a16="http://schemas.microsoft.com/office/drawing/2014/main" id="{2A58AD02-4339-47F0-8C6E-12782259BA8B}"/>
                </a:ext>
              </a:extLst>
            </p:cNvPr>
            <p:cNvSpPr>
              <a:spLocks noChangeShapeType="1"/>
            </p:cNvSpPr>
            <p:nvPr/>
          </p:nvSpPr>
          <p:spPr bwMode="auto">
            <a:xfrm>
              <a:off x="903" y="2171"/>
              <a:ext cx="476"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5" name="Line 30">
              <a:extLst>
                <a:ext uri="{FF2B5EF4-FFF2-40B4-BE49-F238E27FC236}">
                  <a16:creationId xmlns:a16="http://schemas.microsoft.com/office/drawing/2014/main" id="{33E6B799-69A4-496C-B806-1C6B3D901E09}"/>
                </a:ext>
              </a:extLst>
            </p:cNvPr>
            <p:cNvSpPr>
              <a:spLocks noChangeShapeType="1"/>
            </p:cNvSpPr>
            <p:nvPr/>
          </p:nvSpPr>
          <p:spPr bwMode="auto">
            <a:xfrm>
              <a:off x="903" y="2237"/>
              <a:ext cx="476"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 name="Line 31">
              <a:extLst>
                <a:ext uri="{FF2B5EF4-FFF2-40B4-BE49-F238E27FC236}">
                  <a16:creationId xmlns:a16="http://schemas.microsoft.com/office/drawing/2014/main" id="{D95A8189-AA2B-4F13-B176-B212FD5F5DDE}"/>
                </a:ext>
              </a:extLst>
            </p:cNvPr>
            <p:cNvSpPr>
              <a:spLocks noChangeShapeType="1"/>
            </p:cNvSpPr>
            <p:nvPr/>
          </p:nvSpPr>
          <p:spPr bwMode="auto">
            <a:xfrm>
              <a:off x="903" y="2313"/>
              <a:ext cx="476"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1" presetClass="entr" presetSubtype="0"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1000" fill="hold"/>
                                        <p:tgtEl>
                                          <p:spTgt spid="31"/>
                                        </p:tgtEl>
                                        <p:attrNameLst>
                                          <p:attrName>ppt_w</p:attrName>
                                        </p:attrNameLst>
                                      </p:cBhvr>
                                      <p:tavLst>
                                        <p:tav tm="0">
                                          <p:val>
                                            <p:fltVal val="0"/>
                                          </p:val>
                                        </p:tav>
                                        <p:tav tm="100000">
                                          <p:val>
                                            <p:strVal val="#ppt_w"/>
                                          </p:val>
                                        </p:tav>
                                      </p:tavLst>
                                    </p:anim>
                                    <p:anim calcmode="lin" valueType="num">
                                      <p:cBhvr>
                                        <p:cTn id="29" dur="1000" fill="hold"/>
                                        <p:tgtEl>
                                          <p:spTgt spid="31"/>
                                        </p:tgtEl>
                                        <p:attrNameLst>
                                          <p:attrName>ppt_h</p:attrName>
                                        </p:attrNameLst>
                                      </p:cBhvr>
                                      <p:tavLst>
                                        <p:tav tm="0">
                                          <p:val>
                                            <p:fltVal val="0"/>
                                          </p:val>
                                        </p:tav>
                                        <p:tav tm="100000">
                                          <p:val>
                                            <p:strVal val="#ppt_h"/>
                                          </p:val>
                                        </p:tav>
                                      </p:tavLst>
                                    </p:anim>
                                    <p:anim calcmode="lin" valueType="num">
                                      <p:cBhvr>
                                        <p:cTn id="30" dur="1000" fill="hold"/>
                                        <p:tgtEl>
                                          <p:spTgt spid="31"/>
                                        </p:tgtEl>
                                        <p:attrNameLst>
                                          <p:attrName>style.rotation</p:attrName>
                                        </p:attrNameLst>
                                      </p:cBhvr>
                                      <p:tavLst>
                                        <p:tav tm="0">
                                          <p:val>
                                            <p:fltVal val="90"/>
                                          </p:val>
                                        </p:tav>
                                        <p:tav tm="100000">
                                          <p:val>
                                            <p:fltVal val="0"/>
                                          </p:val>
                                        </p:tav>
                                      </p:tavLst>
                                    </p:anim>
                                    <p:animEffect transition="in" filter="fade">
                                      <p:cBhvr>
                                        <p:cTn id="31" dur="10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500"/>
                                        <p:tgtEl>
                                          <p:spTgt spid="3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left)">
                                      <p:cBhvr>
                                        <p:cTn id="41" dur="500"/>
                                        <p:tgtEl>
                                          <p:spTgt spid="3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6" presetClass="entr" presetSubtype="16" fill="hold"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circle(in)">
                                      <p:cBhvr>
                                        <p:cTn id="46" dur="20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left)">
                                      <p:cBhvr>
                                        <p:cTn id="51" dur="500"/>
                                        <p:tgtEl>
                                          <p:spTgt spid="3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1" presetClass="entr" presetSubtype="1" fill="hold" nodeType="click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heel(1)">
                                      <p:cBhvr>
                                        <p:cTn id="56" dur="2000"/>
                                        <p:tgtEl>
                                          <p:spTgt spid="3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wipe(left)">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fade">
                                      <p:cBhvr>
                                        <p:cTn id="66" dur="1000"/>
                                        <p:tgtEl>
                                          <p:spTgt spid="36"/>
                                        </p:tgtEl>
                                      </p:cBhvr>
                                    </p:animEffect>
                                    <p:anim calcmode="lin" valueType="num">
                                      <p:cBhvr>
                                        <p:cTn id="67" dur="1000" fill="hold"/>
                                        <p:tgtEl>
                                          <p:spTgt spid="36"/>
                                        </p:tgtEl>
                                        <p:attrNameLst>
                                          <p:attrName>ppt_x</p:attrName>
                                        </p:attrNameLst>
                                      </p:cBhvr>
                                      <p:tavLst>
                                        <p:tav tm="0">
                                          <p:val>
                                            <p:strVal val="#ppt_x"/>
                                          </p:val>
                                        </p:tav>
                                        <p:tav tm="100000">
                                          <p:val>
                                            <p:strVal val="#ppt_x"/>
                                          </p:val>
                                        </p:tav>
                                      </p:tavLst>
                                    </p:anim>
                                    <p:anim calcmode="lin" valueType="num">
                                      <p:cBhvr>
                                        <p:cTn id="6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7" grpId="0" autoUpdateAnimBg="0"/>
      <p:bldP spid="28" grpId="0" autoUpdateAnimBg="0"/>
      <p:bldP spid="32" grpId="0" autoUpdateAnimBg="0"/>
      <p:bldP spid="34" grpId="0" autoUpdateAnimBg="0"/>
      <p:bldP spid="37" grpId="0" autoUpdateAnimBg="0"/>
      <p:bldP spid="38"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2"/>
          <p:cNvSpPr>
            <a:spLocks noChangeArrowheads="1"/>
          </p:cNvSpPr>
          <p:nvPr/>
        </p:nvSpPr>
        <p:spPr bwMode="auto">
          <a:xfrm>
            <a:off x="1524001" y="3005824"/>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endParaRPr lang="zh-CN" altLang="en-US" i="0"/>
          </a:p>
        </p:txBody>
      </p:sp>
      <p:grpSp>
        <p:nvGrpSpPr>
          <p:cNvPr id="4" name="Group 14"/>
          <p:cNvGrpSpPr>
            <a:grpSpLocks/>
          </p:cNvGrpSpPr>
          <p:nvPr/>
        </p:nvGrpSpPr>
        <p:grpSpPr bwMode="auto">
          <a:xfrm>
            <a:off x="407616" y="64963"/>
            <a:ext cx="11376768" cy="4327525"/>
            <a:chOff x="-567" y="225"/>
            <a:chExt cx="6334" cy="2726"/>
          </a:xfrm>
        </p:grpSpPr>
        <p:sp>
          <p:nvSpPr>
            <p:cNvPr id="5" name="Rectangle 2"/>
            <p:cNvSpPr>
              <a:spLocks noChangeArrowheads="1"/>
            </p:cNvSpPr>
            <p:nvPr/>
          </p:nvSpPr>
          <p:spPr bwMode="auto">
            <a:xfrm>
              <a:off x="-567" y="225"/>
              <a:ext cx="6334" cy="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lnSpc>
                  <a:spcPct val="125000"/>
                </a:lnSpc>
              </a:pPr>
              <a:r>
                <a:rPr kumimoji="0" lang="zh-CN" altLang="en-US" sz="2800" i="0" kern="0" dirty="0">
                  <a:solidFill>
                    <a:srgbClr val="FF0000"/>
                  </a:solidFill>
                  <a:latin typeface="宋体" panose="02010600030101010101" pitchFamily="2" charset="-122"/>
                </a:rPr>
                <a:t>练习</a:t>
              </a:r>
              <a:r>
                <a:rPr kumimoji="0" lang="en-US" altLang="zh-CN" sz="2800" i="0" kern="0" dirty="0">
                  <a:solidFill>
                    <a:srgbClr val="FF0000"/>
                  </a:solidFill>
                  <a:latin typeface="宋体" panose="02010600030101010101" pitchFamily="2" charset="-122"/>
                </a:rPr>
                <a:t>:  </a:t>
              </a:r>
              <a:r>
                <a:rPr lang="zh-CN" altLang="en-US" sz="2800" i="0" dirty="0">
                  <a:latin typeface="宋体" panose="02010600030101010101" pitchFamily="2" charset="-122"/>
                </a:rPr>
                <a:t>一个日地模型是真空中的两个黑体球。太阳表面温度是</a:t>
              </a:r>
              <a:r>
                <a:rPr lang="en-US" altLang="zh-CN" sz="2800" i="0" dirty="0" err="1">
                  <a:solidFill>
                    <a:srgbClr val="FF0000"/>
                  </a:solidFill>
                  <a:latin typeface="宋体" panose="02010600030101010101" pitchFamily="2" charset="-122"/>
                </a:rPr>
                <a:t>T</a:t>
              </a:r>
              <a:r>
                <a:rPr lang="en-US" altLang="zh-CN" sz="2800" i="0" baseline="-25000" dirty="0" err="1">
                  <a:solidFill>
                    <a:srgbClr val="FF0000"/>
                  </a:solidFill>
                  <a:latin typeface="宋体" panose="02010600030101010101" pitchFamily="2" charset="-122"/>
                </a:rPr>
                <a:t>s</a:t>
              </a:r>
              <a:r>
                <a:rPr lang="en-US" altLang="zh-CN" sz="2800" i="0" dirty="0">
                  <a:solidFill>
                    <a:srgbClr val="FF0000"/>
                  </a:solidFill>
                  <a:latin typeface="宋体" panose="02010600030101010101" pitchFamily="2" charset="-122"/>
                </a:rPr>
                <a:t>=6000K</a:t>
              </a:r>
              <a:r>
                <a:rPr lang="zh-CN" altLang="en-US" sz="2800" i="0" dirty="0">
                  <a:latin typeface="宋体" panose="02010600030101010101" pitchFamily="2" charset="-122"/>
                </a:rPr>
                <a:t>，地球上大气和海洋有效传热把地球调节为一个表面温度均匀的球。地球和太阳的半径分别是</a:t>
              </a:r>
              <a:r>
                <a:rPr lang="en-US" altLang="zh-CN" sz="2800" i="0" dirty="0">
                  <a:solidFill>
                    <a:srgbClr val="FF0000"/>
                  </a:solidFill>
                  <a:latin typeface="宋体" panose="02010600030101010101" pitchFamily="2" charset="-122"/>
                </a:rPr>
                <a:t>R</a:t>
              </a:r>
              <a:r>
                <a:rPr lang="en-US" altLang="zh-CN" sz="2800" i="0" baseline="-25000" dirty="0">
                  <a:solidFill>
                    <a:srgbClr val="FF0000"/>
                  </a:solidFill>
                  <a:latin typeface="宋体" panose="02010600030101010101" pitchFamily="2" charset="-122"/>
                </a:rPr>
                <a:t>e</a:t>
              </a:r>
              <a:r>
                <a:rPr lang="en-US" altLang="zh-CN" sz="2800" i="0" dirty="0">
                  <a:solidFill>
                    <a:srgbClr val="FF0000"/>
                  </a:solidFill>
                  <a:latin typeface="宋体" panose="02010600030101010101" pitchFamily="2" charset="-122"/>
                </a:rPr>
                <a:t>=6×10</a:t>
              </a:r>
              <a:r>
                <a:rPr lang="en-US" altLang="zh-CN" sz="2800" i="0" baseline="30000" dirty="0">
                  <a:solidFill>
                    <a:srgbClr val="FF0000"/>
                  </a:solidFill>
                  <a:latin typeface="宋体" panose="02010600030101010101" pitchFamily="2" charset="-122"/>
                </a:rPr>
                <a:t>6</a:t>
              </a:r>
              <a:r>
                <a:rPr lang="en-US" altLang="zh-CN" sz="2800" i="0" dirty="0">
                  <a:solidFill>
                    <a:srgbClr val="FF0000"/>
                  </a:solidFill>
                  <a:latin typeface="宋体" panose="02010600030101010101" pitchFamily="2" charset="-122"/>
                </a:rPr>
                <a:t>m</a:t>
              </a:r>
              <a:r>
                <a:rPr lang="zh-CN" altLang="en-US" sz="2800" i="0" dirty="0">
                  <a:latin typeface="宋体" panose="02010600030101010101" pitchFamily="2" charset="-122"/>
                </a:rPr>
                <a:t>，</a:t>
              </a:r>
              <a:r>
                <a:rPr lang="en-US" altLang="zh-CN" sz="2800" i="0" dirty="0" err="1">
                  <a:solidFill>
                    <a:srgbClr val="FF0000"/>
                  </a:solidFill>
                  <a:latin typeface="宋体" panose="02010600030101010101" pitchFamily="2" charset="-122"/>
                </a:rPr>
                <a:t>R</a:t>
              </a:r>
              <a:r>
                <a:rPr lang="en-US" altLang="zh-CN" sz="2800" i="0" baseline="-25000" dirty="0" err="1">
                  <a:solidFill>
                    <a:srgbClr val="FF0000"/>
                  </a:solidFill>
                  <a:latin typeface="宋体" panose="02010600030101010101" pitchFamily="2" charset="-122"/>
                </a:rPr>
                <a:t>s</a:t>
              </a:r>
              <a:r>
                <a:rPr lang="en-US" altLang="zh-CN" sz="2800" i="0" dirty="0">
                  <a:solidFill>
                    <a:srgbClr val="FF0000"/>
                  </a:solidFill>
                  <a:latin typeface="宋体" panose="02010600030101010101" pitchFamily="2" charset="-122"/>
                </a:rPr>
                <a:t>=7×10</a:t>
              </a:r>
              <a:r>
                <a:rPr lang="en-US" altLang="zh-CN" sz="2800" i="0" baseline="30000" dirty="0">
                  <a:solidFill>
                    <a:srgbClr val="FF0000"/>
                  </a:solidFill>
                  <a:latin typeface="宋体" panose="02010600030101010101" pitchFamily="2" charset="-122"/>
                </a:rPr>
                <a:t>8</a:t>
              </a:r>
              <a:r>
                <a:rPr lang="en-US" altLang="zh-CN" sz="2800" i="0" dirty="0">
                  <a:solidFill>
                    <a:srgbClr val="FF0000"/>
                  </a:solidFill>
                  <a:latin typeface="宋体" panose="02010600030101010101" pitchFamily="2" charset="-122"/>
                </a:rPr>
                <a:t>m</a:t>
              </a:r>
              <a:r>
                <a:rPr lang="zh-CN" altLang="en-US" sz="2800" i="0" dirty="0">
                  <a:latin typeface="宋体" panose="02010600030101010101" pitchFamily="2" charset="-122"/>
                </a:rPr>
                <a:t>，日</a:t>
              </a:r>
              <a:r>
                <a:rPr lang="en-US" altLang="zh-CN" sz="2800" i="0" dirty="0">
                  <a:latin typeface="宋体" panose="02010600030101010101" pitchFamily="2" charset="-122"/>
                </a:rPr>
                <a:t>-</a:t>
              </a:r>
              <a:r>
                <a:rPr lang="zh-CN" altLang="en-US" sz="2800" i="0" dirty="0">
                  <a:latin typeface="宋体" panose="02010600030101010101" pitchFamily="2" charset="-122"/>
                </a:rPr>
                <a:t>地距离</a:t>
              </a:r>
              <a:r>
                <a:rPr lang="en-US" altLang="zh-CN" sz="2800" i="0" dirty="0">
                  <a:solidFill>
                    <a:srgbClr val="FF0000"/>
                  </a:solidFill>
                  <a:latin typeface="宋体" panose="02010600030101010101" pitchFamily="2" charset="-122"/>
                </a:rPr>
                <a:t>d=1.5×10</a:t>
              </a:r>
              <a:r>
                <a:rPr lang="en-US" altLang="zh-CN" sz="2800" i="0" baseline="30000" dirty="0">
                  <a:solidFill>
                    <a:srgbClr val="FF0000"/>
                  </a:solidFill>
                  <a:latin typeface="宋体" panose="02010600030101010101" pitchFamily="2" charset="-122"/>
                </a:rPr>
                <a:t>11</a:t>
              </a:r>
              <a:r>
                <a:rPr lang="en-US" altLang="zh-CN" sz="2800" i="0" dirty="0">
                  <a:solidFill>
                    <a:srgbClr val="FF0000"/>
                  </a:solidFill>
                  <a:latin typeface="宋体" panose="02010600030101010101" pitchFamily="2" charset="-122"/>
                </a:rPr>
                <a:t>m</a:t>
              </a:r>
              <a:r>
                <a:rPr lang="zh-CN" altLang="en-US" sz="2800" i="0" dirty="0">
                  <a:latin typeface="宋体" panose="02010600030101010101" pitchFamily="2" charset="-122"/>
                </a:rPr>
                <a:t>。不计地球内部热源，当地球达到平衡辐射时</a:t>
              </a:r>
              <a:r>
                <a:rPr lang="en-US" altLang="zh-CN" sz="2800" i="0" dirty="0">
                  <a:solidFill>
                    <a:srgbClr val="FF0066"/>
                  </a:solidFill>
                  <a:latin typeface="宋体" panose="02010600030101010101" pitchFamily="2" charset="-122"/>
                </a:rPr>
                <a:t>(                       )</a:t>
              </a:r>
            </a:p>
            <a:p>
              <a:pPr eaLnBrk="1" hangingPunct="1">
                <a:lnSpc>
                  <a:spcPct val="125000"/>
                </a:lnSpc>
              </a:pPr>
              <a:r>
                <a:rPr lang="en-US" altLang="zh-CN" sz="2800" i="0" dirty="0">
                  <a:solidFill>
                    <a:srgbClr val="009900"/>
                  </a:solidFill>
                  <a:latin typeface="宋体" panose="02010600030101010101" pitchFamily="2" charset="-122"/>
                </a:rPr>
                <a:t>⑴</a:t>
              </a:r>
              <a:r>
                <a:rPr lang="zh-CN" altLang="en-US" sz="2800" i="0" dirty="0">
                  <a:solidFill>
                    <a:srgbClr val="009900"/>
                  </a:solidFill>
                  <a:latin typeface="宋体" panose="02010600030101010101" pitchFamily="2" charset="-122"/>
                </a:rPr>
                <a:t>估算地球表面的温度。</a:t>
              </a:r>
              <a:r>
                <a:rPr lang="zh-CN" altLang="en-US" sz="2800" i="0" dirty="0">
                  <a:solidFill>
                    <a:srgbClr val="9900CC"/>
                  </a:solidFill>
                  <a:latin typeface="宋体" panose="02010600030101010101" pitchFamily="2" charset="-122"/>
                </a:rPr>
                <a:t>⑵估算地球表面</a:t>
              </a:r>
              <a:r>
                <a:rPr lang="en-US" altLang="zh-CN" sz="2800" i="0" dirty="0">
                  <a:solidFill>
                    <a:srgbClr val="9900CC"/>
                  </a:solidFill>
                  <a:latin typeface="宋体" panose="02010600030101010101" pitchFamily="2" charset="-122"/>
                </a:rPr>
                <a:t>1</a:t>
              </a:r>
              <a:r>
                <a:rPr lang="zh-CN" altLang="en-US" sz="2800" i="0" dirty="0">
                  <a:solidFill>
                    <a:srgbClr val="9900CC"/>
                  </a:solidFill>
                  <a:latin typeface="宋体" panose="02010600030101010101" pitchFamily="2" charset="-122"/>
                </a:rPr>
                <a:t>平方公里面积上在</a:t>
              </a:r>
              <a:r>
                <a:rPr lang="en-US" altLang="zh-CN" sz="2800" i="0" dirty="0">
                  <a:solidFill>
                    <a:srgbClr val="9900CC"/>
                  </a:solidFill>
                  <a:latin typeface="宋体" panose="02010600030101010101" pitchFamily="2" charset="-122"/>
                </a:rPr>
                <a:t>10</a:t>
              </a:r>
              <a:r>
                <a:rPr lang="zh-CN" altLang="en-US" sz="2800" i="0" dirty="0">
                  <a:solidFill>
                    <a:srgbClr val="9900CC"/>
                  </a:solidFill>
                  <a:latin typeface="宋体" panose="02010600030101010101" pitchFamily="2" charset="-122"/>
                </a:rPr>
                <a:t>小时内接收到的总太阳辐射能；若燃烧每公斤标准煤可获得</a:t>
              </a:r>
              <a:r>
                <a:rPr lang="en-US" altLang="zh-CN" sz="2800" i="0" dirty="0">
                  <a:solidFill>
                    <a:srgbClr val="9900CC"/>
                  </a:solidFill>
                  <a:latin typeface="宋体" panose="02010600030101010101" pitchFamily="2" charset="-122"/>
                </a:rPr>
                <a:t>3×10</a:t>
              </a:r>
              <a:r>
                <a:rPr lang="en-US" altLang="zh-CN" sz="2800" i="0" baseline="30000" dirty="0">
                  <a:solidFill>
                    <a:srgbClr val="9900CC"/>
                  </a:solidFill>
                  <a:latin typeface="宋体" panose="02010600030101010101" pitchFamily="2" charset="-122"/>
                </a:rPr>
                <a:t>7</a:t>
              </a:r>
              <a:r>
                <a:rPr lang="en-US" altLang="zh-CN" sz="2800" i="0" dirty="0">
                  <a:solidFill>
                    <a:srgbClr val="9900CC"/>
                  </a:solidFill>
                  <a:latin typeface="宋体" panose="02010600030101010101" pitchFamily="2" charset="-122"/>
                </a:rPr>
                <a:t>J</a:t>
              </a:r>
              <a:r>
                <a:rPr lang="zh-CN" altLang="en-US" sz="2800" i="0" dirty="0">
                  <a:solidFill>
                    <a:srgbClr val="9900CC"/>
                  </a:solidFill>
                  <a:latin typeface="宋体" panose="02010600030101010101" pitchFamily="2" charset="-122"/>
                </a:rPr>
                <a:t>能量，估算上述接收到的总太阳辐射能需燃烧多少吨标准煤？</a:t>
              </a:r>
            </a:p>
          </p:txBody>
        </p:sp>
        <p:graphicFrame>
          <p:nvGraphicFramePr>
            <p:cNvPr id="6" name="Object 11"/>
            <p:cNvGraphicFramePr>
              <a:graphicFrameLocks noChangeAspect="1"/>
            </p:cNvGraphicFramePr>
            <p:nvPr>
              <p:extLst>
                <p:ext uri="{D42A27DB-BD31-4B8C-83A1-F6EECF244321}">
                  <p14:modId xmlns:p14="http://schemas.microsoft.com/office/powerpoint/2010/main" val="3835572319"/>
                </p:ext>
              </p:extLst>
            </p:nvPr>
          </p:nvGraphicFramePr>
          <p:xfrm>
            <a:off x="-327" y="1594"/>
            <a:ext cx="2132" cy="289"/>
          </p:xfrm>
          <a:graphic>
            <a:graphicData uri="http://schemas.openxmlformats.org/presentationml/2006/ole">
              <mc:AlternateContent xmlns:mc="http://schemas.openxmlformats.org/markup-compatibility/2006">
                <mc:Choice xmlns:v="urn:schemas-microsoft-com:vml" Requires="v">
                  <p:oleObj spid="_x0000_s240879" name="Equation" r:id="rId3" imgW="1473120" imgH="203040" progId="Equation.DSMT4">
                    <p:embed/>
                  </p:oleObj>
                </mc:Choice>
                <mc:Fallback>
                  <p:oleObj name="Equation" r:id="rId3" imgW="147312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 y="1594"/>
                          <a:ext cx="2132" cy="289"/>
                        </a:xfrm>
                        <a:prstGeom prst="rect">
                          <a:avLst/>
                        </a:prstGeom>
                        <a:noFill/>
                      </p:spPr>
                    </p:pic>
                  </p:oleObj>
                </mc:Fallback>
              </mc:AlternateContent>
            </a:graphicData>
          </a:graphic>
        </p:graphicFrame>
      </p:grpSp>
      <p:pic>
        <p:nvPicPr>
          <p:cNvPr id="7" name="图片 6">
            <a:extLst>
              <a:ext uri="{FF2B5EF4-FFF2-40B4-BE49-F238E27FC236}">
                <a16:creationId xmlns:a16="http://schemas.microsoft.com/office/drawing/2014/main" id="{B580C379-94C4-4528-9EED-66CA76BCC5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2224" y="4407515"/>
            <a:ext cx="3830378" cy="2385521"/>
          </a:xfrm>
          <a:prstGeom prst="rect">
            <a:avLst/>
          </a:prstGeom>
        </p:spPr>
      </p:pic>
    </p:spTree>
    <p:extLst>
      <p:ext uri="{BB962C8B-B14F-4D97-AF65-F5344CB8AC3E}">
        <p14:creationId xmlns:p14="http://schemas.microsoft.com/office/powerpoint/2010/main" val="27334312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623391" y="117102"/>
            <a:ext cx="374441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spcBef>
                <a:spcPct val="50000"/>
              </a:spcBef>
            </a:pPr>
            <a:r>
              <a:rPr lang="zh-CN" altLang="en-US" sz="2800" i="0" dirty="0">
                <a:solidFill>
                  <a:srgbClr val="C00000"/>
                </a:solidFill>
              </a:rPr>
              <a:t>解：</a:t>
            </a:r>
            <a:r>
              <a:rPr lang="zh-CN" altLang="en-US" sz="2800" i="0" dirty="0">
                <a:solidFill>
                  <a:srgbClr val="009900"/>
                </a:solidFill>
              </a:rPr>
              <a:t>⑴太阳表面单位时间内总辐射能是 </a:t>
            </a:r>
          </a:p>
        </p:txBody>
      </p:sp>
      <p:sp>
        <p:nvSpPr>
          <p:cNvPr id="3" name="Rectangle 6"/>
          <p:cNvSpPr>
            <a:spLocks noChangeArrowheads="1"/>
          </p:cNvSpPr>
          <p:nvPr/>
        </p:nvSpPr>
        <p:spPr bwMode="auto">
          <a:xfrm>
            <a:off x="155079" y="2966949"/>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endParaRPr lang="zh-CN" altLang="en-US" sz="2800" i="0"/>
          </a:p>
        </p:txBody>
      </p:sp>
      <p:graphicFrame>
        <p:nvGraphicFramePr>
          <p:cNvPr id="4" name="Object 5"/>
          <p:cNvGraphicFramePr>
            <a:graphicFrameLocks noChangeAspect="1"/>
          </p:cNvGraphicFramePr>
          <p:nvPr>
            <p:extLst>
              <p:ext uri="{D42A27DB-BD31-4B8C-83A1-F6EECF244321}">
                <p14:modId xmlns:p14="http://schemas.microsoft.com/office/powerpoint/2010/main" val="481327264"/>
              </p:ext>
            </p:extLst>
          </p:nvPr>
        </p:nvGraphicFramePr>
        <p:xfrm>
          <a:off x="3713011" y="454012"/>
          <a:ext cx="4765977" cy="616881"/>
        </p:xfrm>
        <a:graphic>
          <a:graphicData uri="http://schemas.openxmlformats.org/presentationml/2006/ole">
            <mc:AlternateContent xmlns:mc="http://schemas.openxmlformats.org/markup-compatibility/2006">
              <mc:Choice xmlns:v="urn:schemas-microsoft-com:vml" Requires="v">
                <p:oleObj spid="_x0000_s441517" name="Equation" r:id="rId3" imgW="1993900" imgH="254000" progId="Equation.DSMT4">
                  <p:embed/>
                </p:oleObj>
              </mc:Choice>
              <mc:Fallback>
                <p:oleObj name="Equation" r:id="rId3" imgW="19939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3011" y="454012"/>
                        <a:ext cx="4765977" cy="616881"/>
                      </a:xfrm>
                      <a:prstGeom prst="rect">
                        <a:avLst/>
                      </a:prstGeom>
                      <a:noFill/>
                    </p:spPr>
                  </p:pic>
                </p:oleObj>
              </mc:Fallback>
            </mc:AlternateContent>
          </a:graphicData>
        </a:graphic>
      </p:graphicFrame>
      <p:sp>
        <p:nvSpPr>
          <p:cNvPr id="5" name="Text Box 7"/>
          <p:cNvSpPr txBox="1">
            <a:spLocks noChangeArrowheads="1"/>
          </p:cNvSpPr>
          <p:nvPr/>
        </p:nvSpPr>
        <p:spPr bwMode="auto">
          <a:xfrm>
            <a:off x="624576" y="1063062"/>
            <a:ext cx="63357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spcBef>
                <a:spcPct val="50000"/>
              </a:spcBef>
            </a:pPr>
            <a:r>
              <a:rPr lang="zh-CN" altLang="en-US" sz="2800" i="0" dirty="0"/>
              <a:t>地球上单位表面积单位时间内接收到的太阳辐射能是 </a:t>
            </a:r>
          </a:p>
        </p:txBody>
      </p:sp>
      <p:sp>
        <p:nvSpPr>
          <p:cNvPr id="6" name="Rectangle 9"/>
          <p:cNvSpPr>
            <a:spLocks noChangeArrowheads="1"/>
          </p:cNvSpPr>
          <p:nvPr/>
        </p:nvSpPr>
        <p:spPr bwMode="auto">
          <a:xfrm>
            <a:off x="155079" y="2885986"/>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endParaRPr lang="zh-CN" altLang="en-US" sz="2800" i="0"/>
          </a:p>
        </p:txBody>
      </p:sp>
      <p:graphicFrame>
        <p:nvGraphicFramePr>
          <p:cNvPr id="7" name="Object 8"/>
          <p:cNvGraphicFramePr>
            <a:graphicFrameLocks noChangeAspect="1"/>
          </p:cNvGraphicFramePr>
          <p:nvPr>
            <p:extLst>
              <p:ext uri="{D42A27DB-BD31-4B8C-83A1-F6EECF244321}">
                <p14:modId xmlns:p14="http://schemas.microsoft.com/office/powerpoint/2010/main" val="801086340"/>
              </p:ext>
            </p:extLst>
          </p:nvPr>
        </p:nvGraphicFramePr>
        <p:xfrm>
          <a:off x="2821416" y="1542659"/>
          <a:ext cx="4490637" cy="834990"/>
        </p:xfrm>
        <a:graphic>
          <a:graphicData uri="http://schemas.openxmlformats.org/presentationml/2006/ole">
            <mc:AlternateContent xmlns:mc="http://schemas.openxmlformats.org/markup-compatibility/2006">
              <mc:Choice xmlns:v="urn:schemas-microsoft-com:vml" Requires="v">
                <p:oleObj spid="_x0000_s441518" name="Equation" r:id="rId5" imgW="2260600" imgH="419100" progId="Equation.DSMT4">
                  <p:embed/>
                </p:oleObj>
              </mc:Choice>
              <mc:Fallback>
                <p:oleObj name="Equation" r:id="rId5" imgW="22606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1416" y="1542659"/>
                        <a:ext cx="4490637" cy="834990"/>
                      </a:xfrm>
                      <a:prstGeom prst="rect">
                        <a:avLst/>
                      </a:prstGeom>
                      <a:noFill/>
                    </p:spPr>
                  </p:pic>
                </p:oleObj>
              </mc:Fallback>
            </mc:AlternateContent>
          </a:graphicData>
        </a:graphic>
      </p:graphicFrame>
      <p:sp>
        <p:nvSpPr>
          <p:cNvPr id="8" name="Text Box 10"/>
          <p:cNvSpPr txBox="1">
            <a:spLocks noChangeArrowheads="1"/>
          </p:cNvSpPr>
          <p:nvPr/>
        </p:nvSpPr>
        <p:spPr bwMode="auto">
          <a:xfrm>
            <a:off x="623392" y="2369562"/>
            <a:ext cx="64087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spcBef>
                <a:spcPct val="50000"/>
              </a:spcBef>
            </a:pPr>
            <a:r>
              <a:rPr lang="zh-CN" altLang="en-US" sz="2800" i="0" dirty="0">
                <a:solidFill>
                  <a:srgbClr val="FF00FF"/>
                </a:solidFill>
              </a:rPr>
              <a:t>地球上单位时间内接收到的太阳辐射的总能量是 </a:t>
            </a:r>
          </a:p>
        </p:txBody>
      </p:sp>
      <p:graphicFrame>
        <p:nvGraphicFramePr>
          <p:cNvPr id="9" name="Object 11"/>
          <p:cNvGraphicFramePr>
            <a:graphicFrameLocks noChangeAspect="1"/>
          </p:cNvGraphicFramePr>
          <p:nvPr>
            <p:extLst>
              <p:ext uri="{D42A27DB-BD31-4B8C-83A1-F6EECF244321}">
                <p14:modId xmlns:p14="http://schemas.microsoft.com/office/powerpoint/2010/main" val="1351963145"/>
              </p:ext>
            </p:extLst>
          </p:nvPr>
        </p:nvGraphicFramePr>
        <p:xfrm>
          <a:off x="3470252" y="2803318"/>
          <a:ext cx="2790999" cy="936745"/>
        </p:xfrm>
        <a:graphic>
          <a:graphicData uri="http://schemas.openxmlformats.org/presentationml/2006/ole">
            <mc:AlternateContent xmlns:mc="http://schemas.openxmlformats.org/markup-compatibility/2006">
              <mc:Choice xmlns:v="urn:schemas-microsoft-com:vml" Requires="v">
                <p:oleObj spid="_x0000_s441519" name="Equation" r:id="rId7" imgW="1244600" imgH="419100" progId="Equation.DSMT4">
                  <p:embed/>
                </p:oleObj>
              </mc:Choice>
              <mc:Fallback>
                <p:oleObj name="Equation" r:id="rId7" imgW="1244600" imgH="4191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0252" y="2803318"/>
                        <a:ext cx="2790999" cy="936745"/>
                      </a:xfrm>
                      <a:prstGeom prst="rect">
                        <a:avLst/>
                      </a:prstGeom>
                      <a:noFill/>
                    </p:spPr>
                  </p:pic>
                </p:oleObj>
              </mc:Fallback>
            </mc:AlternateContent>
          </a:graphicData>
        </a:graphic>
      </p:graphicFrame>
      <p:sp>
        <p:nvSpPr>
          <p:cNvPr id="10" name="Rectangle 13"/>
          <p:cNvSpPr>
            <a:spLocks noChangeArrowheads="1"/>
          </p:cNvSpPr>
          <p:nvPr/>
        </p:nvSpPr>
        <p:spPr bwMode="auto">
          <a:xfrm>
            <a:off x="1992313" y="3824191"/>
            <a:ext cx="56925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r>
              <a:rPr lang="zh-CN" altLang="en-US" sz="2800" i="0" dirty="0"/>
              <a:t>地球单位时间内总的辐射出能量是 </a:t>
            </a:r>
          </a:p>
        </p:txBody>
      </p:sp>
      <p:sp>
        <p:nvSpPr>
          <p:cNvPr id="11" name="Rectangle 15"/>
          <p:cNvSpPr>
            <a:spLocks noChangeArrowheads="1"/>
          </p:cNvSpPr>
          <p:nvPr/>
        </p:nvSpPr>
        <p:spPr bwMode="auto">
          <a:xfrm>
            <a:off x="155079" y="2976474"/>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endParaRPr lang="zh-CN" altLang="en-US" sz="2800" i="0"/>
          </a:p>
        </p:txBody>
      </p:sp>
      <p:graphicFrame>
        <p:nvGraphicFramePr>
          <p:cNvPr id="12" name="Object 14"/>
          <p:cNvGraphicFramePr>
            <a:graphicFrameLocks noChangeAspect="1"/>
          </p:cNvGraphicFramePr>
          <p:nvPr>
            <p:extLst>
              <p:ext uri="{D42A27DB-BD31-4B8C-83A1-F6EECF244321}">
                <p14:modId xmlns:p14="http://schemas.microsoft.com/office/powerpoint/2010/main" val="33646795"/>
              </p:ext>
            </p:extLst>
          </p:nvPr>
        </p:nvGraphicFramePr>
        <p:xfrm>
          <a:off x="6960288" y="4240585"/>
          <a:ext cx="2291769" cy="535495"/>
        </p:xfrm>
        <a:graphic>
          <a:graphicData uri="http://schemas.openxmlformats.org/presentationml/2006/ole">
            <mc:AlternateContent xmlns:mc="http://schemas.openxmlformats.org/markup-compatibility/2006">
              <mc:Choice xmlns:v="urn:schemas-microsoft-com:vml" Requires="v">
                <p:oleObj spid="_x0000_s441520" name="Equation" r:id="rId9" imgW="1016000" imgH="241300" progId="Equation.DSMT4">
                  <p:embed/>
                </p:oleObj>
              </mc:Choice>
              <mc:Fallback>
                <p:oleObj name="Equation" r:id="rId9" imgW="1016000" imgH="2413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60288" y="4240585"/>
                        <a:ext cx="2291769" cy="535495"/>
                      </a:xfrm>
                      <a:prstGeom prst="rect">
                        <a:avLst/>
                      </a:prstGeom>
                      <a:noFill/>
                    </p:spPr>
                  </p:pic>
                </p:oleObj>
              </mc:Fallback>
            </mc:AlternateContent>
          </a:graphicData>
        </a:graphic>
      </p:graphicFrame>
      <p:sp>
        <p:nvSpPr>
          <p:cNvPr id="13" name="Text Box 16"/>
          <p:cNvSpPr txBox="1">
            <a:spLocks noChangeArrowheads="1"/>
          </p:cNvSpPr>
          <p:nvPr/>
        </p:nvSpPr>
        <p:spPr bwMode="auto">
          <a:xfrm>
            <a:off x="1992314" y="4581525"/>
            <a:ext cx="4391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spcBef>
                <a:spcPct val="50000"/>
              </a:spcBef>
            </a:pPr>
            <a:r>
              <a:rPr lang="zh-CN" altLang="en-US" sz="2800" i="0" dirty="0">
                <a:solidFill>
                  <a:srgbClr val="9900CC"/>
                </a:solidFill>
              </a:rPr>
              <a:t>由平衡辐射时</a:t>
            </a:r>
            <a:r>
              <a:rPr lang="en-US" altLang="zh-CN" sz="2800" i="0" dirty="0" err="1">
                <a:solidFill>
                  <a:srgbClr val="FF0000"/>
                </a:solidFill>
              </a:rPr>
              <a:t>Q</a:t>
            </a:r>
            <a:r>
              <a:rPr lang="en-US" altLang="zh-CN" sz="2800" i="0" baseline="-25000" dirty="0" err="1">
                <a:solidFill>
                  <a:srgbClr val="FF0000"/>
                </a:solidFill>
              </a:rPr>
              <a:t>se</a:t>
            </a:r>
            <a:r>
              <a:rPr lang="en-US" altLang="zh-CN" sz="2800" i="0" dirty="0">
                <a:solidFill>
                  <a:srgbClr val="FF0000"/>
                </a:solidFill>
              </a:rPr>
              <a:t>=</a:t>
            </a:r>
            <a:r>
              <a:rPr lang="en-US" altLang="zh-CN" sz="2800" i="0" dirty="0" err="1">
                <a:solidFill>
                  <a:srgbClr val="FF0000"/>
                </a:solidFill>
              </a:rPr>
              <a:t>Q</a:t>
            </a:r>
            <a:r>
              <a:rPr lang="en-US" altLang="zh-CN" sz="2800" i="0" baseline="-25000" dirty="0" err="1">
                <a:solidFill>
                  <a:srgbClr val="FF0000"/>
                </a:solidFill>
              </a:rPr>
              <a:t>e</a:t>
            </a:r>
            <a:r>
              <a:rPr lang="zh-CN" altLang="en-US" sz="2800" i="0" dirty="0">
                <a:solidFill>
                  <a:srgbClr val="9900CC"/>
                </a:solidFill>
              </a:rPr>
              <a:t>得</a:t>
            </a:r>
          </a:p>
        </p:txBody>
      </p:sp>
      <p:sp>
        <p:nvSpPr>
          <p:cNvPr id="14" name="Rectangle 18"/>
          <p:cNvSpPr>
            <a:spLocks noChangeArrowheads="1"/>
          </p:cNvSpPr>
          <p:nvPr/>
        </p:nvSpPr>
        <p:spPr bwMode="auto">
          <a:xfrm>
            <a:off x="155079" y="2652624"/>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endParaRPr lang="zh-CN" altLang="en-US" sz="2800" i="0"/>
          </a:p>
        </p:txBody>
      </p:sp>
      <p:graphicFrame>
        <p:nvGraphicFramePr>
          <p:cNvPr id="15" name="Object 17"/>
          <p:cNvGraphicFramePr>
            <a:graphicFrameLocks noChangeAspect="1"/>
          </p:cNvGraphicFramePr>
          <p:nvPr>
            <p:extLst>
              <p:ext uri="{D42A27DB-BD31-4B8C-83A1-F6EECF244321}">
                <p14:modId xmlns:p14="http://schemas.microsoft.com/office/powerpoint/2010/main" val="327524530"/>
              </p:ext>
            </p:extLst>
          </p:nvPr>
        </p:nvGraphicFramePr>
        <p:xfrm>
          <a:off x="3598863" y="5013325"/>
          <a:ext cx="5534025" cy="1666875"/>
        </p:xfrm>
        <a:graphic>
          <a:graphicData uri="http://schemas.openxmlformats.org/presentationml/2006/ole">
            <mc:AlternateContent xmlns:mc="http://schemas.openxmlformats.org/markup-compatibility/2006">
              <mc:Choice xmlns:v="urn:schemas-microsoft-com:vml" Requires="v">
                <p:oleObj spid="_x0000_s441521" name="Equation" r:id="rId11" imgW="2933640" imgH="888840" progId="Equation.DSMT4">
                  <p:embed/>
                </p:oleObj>
              </mc:Choice>
              <mc:Fallback>
                <p:oleObj name="Equation" r:id="rId11" imgW="2933640" imgH="888840" progId="Equation.DSMT4">
                  <p:embed/>
                  <p:pic>
                    <p:nvPicPr>
                      <p:cNvPr id="0" name=""/>
                      <p:cNvPicPr>
                        <a:picLocks noChangeAspect="1" noChangeArrowheads="1"/>
                      </p:cNvPicPr>
                      <p:nvPr/>
                    </p:nvPicPr>
                    <p:blipFill>
                      <a:blip r:embed="rId12"/>
                      <a:srcRect/>
                      <a:stretch>
                        <a:fillRect/>
                      </a:stretch>
                    </p:blipFill>
                    <p:spPr bwMode="auto">
                      <a:xfrm>
                        <a:off x="3598863" y="5013325"/>
                        <a:ext cx="5534025" cy="1666875"/>
                      </a:xfrm>
                      <a:prstGeom prst="rect">
                        <a:avLst/>
                      </a:prstGeom>
                      <a:noFill/>
                    </p:spPr>
                  </p:pic>
                </p:oleObj>
              </mc:Fallback>
            </mc:AlternateContent>
          </a:graphicData>
        </a:graphic>
      </p:graphicFrame>
      <p:pic>
        <p:nvPicPr>
          <p:cNvPr id="16" name="图片 15">
            <a:extLst>
              <a:ext uri="{FF2B5EF4-FFF2-40B4-BE49-F238E27FC236}">
                <a16:creationId xmlns:a16="http://schemas.microsoft.com/office/drawing/2014/main" id="{5F0E96BF-C9F0-47DD-978E-E10F2273D32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54576" y="1114387"/>
            <a:ext cx="4215990" cy="2625676"/>
          </a:xfrm>
          <a:prstGeom prst="rect">
            <a:avLst/>
          </a:prstGeom>
        </p:spPr>
      </p:pic>
    </p:spTree>
    <p:extLst>
      <p:ext uri="{BB962C8B-B14F-4D97-AF65-F5344CB8AC3E}">
        <p14:creationId xmlns:p14="http://schemas.microsoft.com/office/powerpoint/2010/main" val="68364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par>
                                <p:cTn id="18" presetID="3"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ox(in)">
                                      <p:cBhvr>
                                        <p:cTn id="25" dur="500"/>
                                        <p:tgtEl>
                                          <p:spTgt spid="8"/>
                                        </p:tgtEl>
                                      </p:cBhvr>
                                    </p:animEffect>
                                  </p:childTnLst>
                                </p:cTn>
                              </p:par>
                              <p:par>
                                <p:cTn id="26" presetID="4" presetClass="entr" presetSubtype="16"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ox(in)">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3" presetClass="entr" presetSubtype="16"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plus(in)">
                                      <p:cBhvr>
                                        <p:cTn id="33" dur="2000"/>
                                        <p:tgtEl>
                                          <p:spTgt spid="10"/>
                                        </p:tgtEl>
                                      </p:cBhvr>
                                    </p:animEffect>
                                  </p:childTnLst>
                                </p:cTn>
                              </p:par>
                              <p:par>
                                <p:cTn id="34" presetID="13" presetClass="entr" presetSubtype="16"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plus(in)">
                                      <p:cBhvr>
                                        <p:cTn id="36" dur="20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circle(in)">
                                      <p:cBhvr>
                                        <p:cTn id="41" dur="2000"/>
                                        <p:tgtEl>
                                          <p:spTgt spid="13"/>
                                        </p:tgtEl>
                                      </p:cBhvr>
                                    </p:animEffect>
                                  </p:childTnLst>
                                </p:cTn>
                              </p:par>
                              <p:par>
                                <p:cTn id="42" presetID="6" presetClass="entr" presetSubtype="16"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circle(in)">
                                      <p:cBhvr>
                                        <p:cTn id="44"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10" grpId="0"/>
      <p:bldP spid="1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774826" y="333376"/>
            <a:ext cx="81375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spcBef>
                <a:spcPct val="50000"/>
              </a:spcBef>
            </a:pPr>
            <a:r>
              <a:rPr lang="en-US" altLang="zh-CN" sz="2800" i="0" dirty="0"/>
              <a:t>⑵</a:t>
            </a:r>
            <a:r>
              <a:rPr lang="zh-CN" altLang="en-US" sz="2800" i="0" dirty="0"/>
              <a:t>因地球上单位表面积单位时间内接收到的太阳辐射能是 </a:t>
            </a:r>
          </a:p>
        </p:txBody>
      </p:sp>
      <p:graphicFrame>
        <p:nvGraphicFramePr>
          <p:cNvPr id="3" name="Object 5"/>
          <p:cNvGraphicFramePr>
            <a:graphicFrameLocks noChangeAspect="1"/>
          </p:cNvGraphicFramePr>
          <p:nvPr>
            <p:extLst>
              <p:ext uri="{D42A27DB-BD31-4B8C-83A1-F6EECF244321}">
                <p14:modId xmlns:p14="http://schemas.microsoft.com/office/powerpoint/2010/main" val="3179346646"/>
              </p:ext>
            </p:extLst>
          </p:nvPr>
        </p:nvGraphicFramePr>
        <p:xfrm>
          <a:off x="3647729" y="971552"/>
          <a:ext cx="4656197" cy="863600"/>
        </p:xfrm>
        <a:graphic>
          <a:graphicData uri="http://schemas.openxmlformats.org/presentationml/2006/ole">
            <mc:AlternateContent xmlns:mc="http://schemas.openxmlformats.org/markup-compatibility/2006">
              <mc:Choice xmlns:v="urn:schemas-microsoft-com:vml" Requires="v">
                <p:oleObj spid="_x0000_s243401" name="Equation" r:id="rId3" imgW="2260600" imgH="419100" progId="Equation.DSMT4">
                  <p:embed/>
                </p:oleObj>
              </mc:Choice>
              <mc:Fallback>
                <p:oleObj name="Equation" r:id="rId3" imgW="22606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7729" y="971552"/>
                        <a:ext cx="4656197" cy="863600"/>
                      </a:xfrm>
                      <a:prstGeom prst="rect">
                        <a:avLst/>
                      </a:prstGeom>
                      <a:noFill/>
                    </p:spPr>
                  </p:pic>
                </p:oleObj>
              </mc:Fallback>
            </mc:AlternateContent>
          </a:graphicData>
        </a:graphic>
      </p:graphicFrame>
      <p:sp>
        <p:nvSpPr>
          <p:cNvPr id="4" name="Text Box 7"/>
          <p:cNvSpPr txBox="1">
            <a:spLocks noChangeArrowheads="1"/>
          </p:cNvSpPr>
          <p:nvPr/>
        </p:nvSpPr>
        <p:spPr bwMode="auto">
          <a:xfrm>
            <a:off x="1774826" y="1916114"/>
            <a:ext cx="7921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spcBef>
                <a:spcPct val="50000"/>
              </a:spcBef>
            </a:pPr>
            <a:r>
              <a:rPr lang="zh-CN" altLang="en-US" sz="2800" i="0" dirty="0">
                <a:solidFill>
                  <a:srgbClr val="FF00FF"/>
                </a:solidFill>
              </a:rPr>
              <a:t>则</a:t>
            </a:r>
            <a:r>
              <a:rPr lang="en-US" altLang="zh-CN" sz="2800" i="0" dirty="0">
                <a:solidFill>
                  <a:srgbClr val="FF00FF"/>
                </a:solidFill>
              </a:rPr>
              <a:t>1</a:t>
            </a:r>
            <a:r>
              <a:rPr lang="zh-CN" altLang="en-US" sz="2800" i="0" dirty="0">
                <a:solidFill>
                  <a:srgbClr val="FF00FF"/>
                </a:solidFill>
              </a:rPr>
              <a:t>平方公里面积上在</a:t>
            </a:r>
            <a:r>
              <a:rPr lang="en-US" altLang="zh-CN" sz="2800" i="0" dirty="0">
                <a:solidFill>
                  <a:srgbClr val="FF00FF"/>
                </a:solidFill>
              </a:rPr>
              <a:t>10</a:t>
            </a:r>
            <a:r>
              <a:rPr lang="zh-CN" altLang="en-US" sz="2800" i="0" dirty="0">
                <a:solidFill>
                  <a:srgbClr val="FF00FF"/>
                </a:solidFill>
              </a:rPr>
              <a:t>小时内接收到的太阳辐射能是</a:t>
            </a:r>
          </a:p>
        </p:txBody>
      </p:sp>
      <p:sp>
        <p:nvSpPr>
          <p:cNvPr id="5" name="Rectangle 9"/>
          <p:cNvSpPr>
            <a:spLocks noChangeArrowheads="1"/>
          </p:cNvSpPr>
          <p:nvPr/>
        </p:nvSpPr>
        <p:spPr bwMode="auto">
          <a:xfrm>
            <a:off x="1524001" y="2291449"/>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endParaRPr lang="zh-CN" altLang="en-US" i="0"/>
          </a:p>
        </p:txBody>
      </p:sp>
      <p:graphicFrame>
        <p:nvGraphicFramePr>
          <p:cNvPr id="6" name="Object 8"/>
          <p:cNvGraphicFramePr>
            <a:graphicFrameLocks noChangeAspect="1"/>
          </p:cNvGraphicFramePr>
          <p:nvPr>
            <p:extLst>
              <p:ext uri="{D42A27DB-BD31-4B8C-83A1-F6EECF244321}">
                <p14:modId xmlns:p14="http://schemas.microsoft.com/office/powerpoint/2010/main" val="4169696177"/>
              </p:ext>
            </p:extLst>
          </p:nvPr>
        </p:nvGraphicFramePr>
        <p:xfrm>
          <a:off x="2252661" y="3212977"/>
          <a:ext cx="8286099" cy="1875545"/>
        </p:xfrm>
        <a:graphic>
          <a:graphicData uri="http://schemas.openxmlformats.org/presentationml/2006/ole">
            <mc:AlternateContent xmlns:mc="http://schemas.openxmlformats.org/markup-compatibility/2006">
              <mc:Choice xmlns:v="urn:schemas-microsoft-com:vml" Requires="v">
                <p:oleObj spid="_x0000_s243402" name="Equation" r:id="rId5" imgW="4152600" imgH="939600" progId="Equation.DSMT4">
                  <p:embed/>
                </p:oleObj>
              </mc:Choice>
              <mc:Fallback>
                <p:oleObj name="Equation" r:id="rId5" imgW="4152600" imgH="939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2661" y="3212977"/>
                        <a:ext cx="8286099" cy="1875545"/>
                      </a:xfrm>
                      <a:prstGeom prst="rect">
                        <a:avLst/>
                      </a:prstGeom>
                      <a:noFill/>
                    </p:spPr>
                  </p:pic>
                </p:oleObj>
              </mc:Fallback>
            </mc:AlternateContent>
          </a:graphicData>
        </a:graphic>
      </p:graphicFrame>
      <p:sp>
        <p:nvSpPr>
          <p:cNvPr id="7" name="Text Box 10"/>
          <p:cNvSpPr txBox="1">
            <a:spLocks noChangeArrowheads="1"/>
          </p:cNvSpPr>
          <p:nvPr/>
        </p:nvSpPr>
        <p:spPr bwMode="auto">
          <a:xfrm>
            <a:off x="2063552" y="5301208"/>
            <a:ext cx="2951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spcBef>
                <a:spcPct val="50000"/>
              </a:spcBef>
            </a:pPr>
            <a:r>
              <a:rPr lang="zh-CN" altLang="en-US" sz="2800" i="0" dirty="0">
                <a:solidFill>
                  <a:srgbClr val="009900"/>
                </a:solidFill>
              </a:rPr>
              <a:t>相当的煤量</a:t>
            </a:r>
          </a:p>
        </p:txBody>
      </p:sp>
      <p:graphicFrame>
        <p:nvGraphicFramePr>
          <p:cNvPr id="8" name="Object 11"/>
          <p:cNvGraphicFramePr>
            <a:graphicFrameLocks noChangeAspect="1"/>
          </p:cNvGraphicFramePr>
          <p:nvPr>
            <p:extLst>
              <p:ext uri="{D42A27DB-BD31-4B8C-83A1-F6EECF244321}">
                <p14:modId xmlns:p14="http://schemas.microsoft.com/office/powerpoint/2010/main" val="1473355272"/>
              </p:ext>
            </p:extLst>
          </p:nvPr>
        </p:nvGraphicFramePr>
        <p:xfrm>
          <a:off x="2747169" y="6048588"/>
          <a:ext cx="6192837" cy="623887"/>
        </p:xfrm>
        <a:graphic>
          <a:graphicData uri="http://schemas.openxmlformats.org/presentationml/2006/ole">
            <mc:AlternateContent xmlns:mc="http://schemas.openxmlformats.org/markup-compatibility/2006">
              <mc:Choice xmlns:v="urn:schemas-microsoft-com:vml" Requires="v">
                <p:oleObj spid="_x0000_s243403" name="Equation" r:id="rId7" imgW="2743200" imgH="279360" progId="Equation.DSMT4">
                  <p:embed/>
                </p:oleObj>
              </mc:Choice>
              <mc:Fallback>
                <p:oleObj name="Equation" r:id="rId7" imgW="2743200" imgH="2793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169" y="6048588"/>
                        <a:ext cx="6192837" cy="623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7704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5324995-0097-4652-A015-984E4E984CA1}"/>
              </a:ext>
            </a:extLst>
          </p:cNvPr>
          <p:cNvSpPr/>
          <p:nvPr/>
        </p:nvSpPr>
        <p:spPr>
          <a:xfrm>
            <a:off x="1055441" y="290717"/>
            <a:ext cx="11089231" cy="1384995"/>
          </a:xfrm>
          <a:prstGeom prst="rect">
            <a:avLst/>
          </a:prstGeom>
        </p:spPr>
        <p:txBody>
          <a:bodyPr wrap="square">
            <a:spAutoFit/>
          </a:bodyPr>
          <a:lstStyle/>
          <a:p>
            <a:r>
              <a:rPr lang="zh-CN" altLang="en-US" sz="2800" b="1" i="0" kern="0" dirty="0">
                <a:solidFill>
                  <a:srgbClr val="FF0000"/>
                </a:solidFill>
              </a:rPr>
              <a:t>练习：</a:t>
            </a:r>
            <a:r>
              <a:rPr lang="zh-CN" altLang="en-US" sz="2800" b="1" i="0" kern="0" dirty="0">
                <a:solidFill>
                  <a:srgbClr val="0000FF"/>
                </a:solidFill>
              </a:rPr>
              <a:t>已知表面积为</a:t>
            </a:r>
            <a:r>
              <a:rPr lang="en-US" altLang="zh-CN" sz="2800" b="1" i="0" kern="0" dirty="0">
                <a:solidFill>
                  <a:srgbClr val="FF0000"/>
                </a:solidFill>
              </a:rPr>
              <a:t>S</a:t>
            </a:r>
            <a:r>
              <a:rPr lang="zh-CN" altLang="en-US" sz="2800" b="1" i="0" kern="0" dirty="0">
                <a:solidFill>
                  <a:srgbClr val="0000FF"/>
                </a:solidFill>
              </a:rPr>
              <a:t>的一个</a:t>
            </a:r>
            <a:r>
              <a:rPr lang="zh-CN" altLang="en-US" sz="2800" b="1" i="0" dirty="0">
                <a:solidFill>
                  <a:srgbClr val="0000FF"/>
                </a:solidFill>
                <a:latin typeface="宋体" pitchFamily="2" charset="-122"/>
              </a:rPr>
              <a:t>金属片（可视为黑体），垂直太阳光</a:t>
            </a:r>
            <a:r>
              <a:rPr lang="zh-CN" altLang="en-US" sz="2800" b="1" i="0" kern="0" dirty="0">
                <a:solidFill>
                  <a:srgbClr val="0000FF"/>
                </a:solidFill>
              </a:rPr>
              <a:t>晒足够长时间，</a:t>
            </a:r>
            <a:r>
              <a:rPr lang="zh-CN" altLang="en-US" sz="2800" b="1" i="0" dirty="0">
                <a:solidFill>
                  <a:srgbClr val="0000FF"/>
                </a:solidFill>
                <a:latin typeface="宋体" pitchFamily="2" charset="-122"/>
              </a:rPr>
              <a:t>太阳表面温度为</a:t>
            </a:r>
            <a:r>
              <a:rPr lang="en-US" altLang="zh-CN" sz="2800" b="1" i="0" dirty="0">
                <a:solidFill>
                  <a:srgbClr val="FF0000"/>
                </a:solidFill>
                <a:latin typeface="宋体" pitchFamily="2" charset="-122"/>
              </a:rPr>
              <a:t>T</a:t>
            </a:r>
            <a:r>
              <a:rPr lang="en-US" altLang="zh-CN" sz="1800" b="1" i="0" dirty="0">
                <a:solidFill>
                  <a:srgbClr val="FF0000"/>
                </a:solidFill>
                <a:latin typeface="宋体" pitchFamily="2" charset="-122"/>
              </a:rPr>
              <a:t>0</a:t>
            </a:r>
            <a:r>
              <a:rPr lang="en-US" altLang="zh-CN" sz="2800" b="1" i="0" dirty="0">
                <a:solidFill>
                  <a:srgbClr val="0000FF"/>
                </a:solidFill>
                <a:latin typeface="宋体" pitchFamily="2" charset="-122"/>
              </a:rPr>
              <a:t>,</a:t>
            </a:r>
            <a:r>
              <a:rPr lang="zh-CN" altLang="en-US" sz="2800" b="1" i="0" dirty="0">
                <a:solidFill>
                  <a:srgbClr val="0000FF"/>
                </a:solidFill>
                <a:latin typeface="宋体" pitchFamily="2" charset="-122"/>
              </a:rPr>
              <a:t>半径为</a:t>
            </a:r>
            <a:r>
              <a:rPr lang="en-US" altLang="zh-CN" sz="2800" b="1" i="0" dirty="0">
                <a:solidFill>
                  <a:srgbClr val="FF0000"/>
                </a:solidFill>
                <a:latin typeface="宋体" pitchFamily="2" charset="-122"/>
              </a:rPr>
              <a:t>R</a:t>
            </a:r>
            <a:r>
              <a:rPr lang="en-US" altLang="zh-CN" sz="2800" b="1" i="0" dirty="0">
                <a:solidFill>
                  <a:srgbClr val="0000FF"/>
                </a:solidFill>
                <a:latin typeface="宋体" pitchFamily="2" charset="-122"/>
              </a:rPr>
              <a:t>,</a:t>
            </a:r>
            <a:r>
              <a:rPr lang="zh-CN" altLang="en-US" sz="2800" b="1" i="0" dirty="0">
                <a:solidFill>
                  <a:srgbClr val="009900"/>
                </a:solidFill>
                <a:latin typeface="宋体" panose="02010600030101010101" pitchFamily="2" charset="-122"/>
              </a:rPr>
              <a:t>日</a:t>
            </a:r>
            <a:r>
              <a:rPr lang="en-US" altLang="zh-CN" sz="2800" b="1" i="0" dirty="0">
                <a:solidFill>
                  <a:srgbClr val="009900"/>
                </a:solidFill>
                <a:latin typeface="宋体" panose="02010600030101010101" pitchFamily="2" charset="-122"/>
              </a:rPr>
              <a:t>-</a:t>
            </a:r>
            <a:r>
              <a:rPr lang="zh-CN" altLang="en-US" sz="2800" b="1" i="0" dirty="0">
                <a:solidFill>
                  <a:srgbClr val="009900"/>
                </a:solidFill>
                <a:latin typeface="宋体" panose="02010600030101010101" pitchFamily="2" charset="-122"/>
              </a:rPr>
              <a:t>地距离为</a:t>
            </a:r>
            <a:r>
              <a:rPr lang="en-US" altLang="zh-CN" sz="2800" b="1" i="0" dirty="0">
                <a:solidFill>
                  <a:srgbClr val="FF0000"/>
                </a:solidFill>
                <a:latin typeface="宋体" panose="02010600030101010101" pitchFamily="2" charset="-122"/>
              </a:rPr>
              <a:t>d</a:t>
            </a:r>
            <a:r>
              <a:rPr lang="zh-CN" altLang="en-US" sz="2800" i="0" dirty="0">
                <a:latin typeface="宋体" panose="02010600030101010101" pitchFamily="2" charset="-122"/>
              </a:rPr>
              <a:t>，</a:t>
            </a:r>
            <a:r>
              <a:rPr lang="zh-CN" altLang="en-US" sz="2800" b="1" i="0" kern="0" dirty="0">
                <a:solidFill>
                  <a:srgbClr val="0000FF"/>
                </a:solidFill>
              </a:rPr>
              <a:t>晒足够长时间后</a:t>
            </a:r>
            <a:r>
              <a:rPr lang="zh-CN" altLang="en-US" sz="2800" b="1" i="0" dirty="0">
                <a:solidFill>
                  <a:srgbClr val="0000FF"/>
                </a:solidFill>
                <a:latin typeface="宋体" pitchFamily="2" charset="-122"/>
              </a:rPr>
              <a:t>金属片的温度为</a:t>
            </a:r>
            <a:r>
              <a:rPr lang="zh-CN" altLang="en-US" sz="2800" b="1" i="0" kern="0" dirty="0">
                <a:solidFill>
                  <a:srgbClr val="0000FF"/>
                </a:solidFill>
              </a:rPr>
              <a:t>。</a:t>
            </a:r>
            <a:endParaRPr lang="zh-CN" altLang="en-US" sz="2800" dirty="0">
              <a:solidFill>
                <a:srgbClr val="0000FF"/>
              </a:solidFill>
            </a:endParaRPr>
          </a:p>
        </p:txBody>
      </p:sp>
      <p:pic>
        <p:nvPicPr>
          <p:cNvPr id="3" name="图片 2">
            <a:extLst>
              <a:ext uri="{FF2B5EF4-FFF2-40B4-BE49-F238E27FC236}">
                <a16:creationId xmlns:a16="http://schemas.microsoft.com/office/drawing/2014/main" id="{7C39334C-D9E2-4A84-9838-F6F3A8514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4192" y="2276872"/>
            <a:ext cx="4215990" cy="2625676"/>
          </a:xfrm>
          <a:prstGeom prst="rect">
            <a:avLst/>
          </a:prstGeom>
        </p:spPr>
      </p:pic>
      <p:sp>
        <p:nvSpPr>
          <p:cNvPr id="4" name="矩形 3">
            <a:extLst>
              <a:ext uri="{FF2B5EF4-FFF2-40B4-BE49-F238E27FC236}">
                <a16:creationId xmlns:a16="http://schemas.microsoft.com/office/drawing/2014/main" id="{4B62A12B-2E14-4E40-8539-3659EBD75D9A}"/>
              </a:ext>
            </a:extLst>
          </p:cNvPr>
          <p:cNvSpPr/>
          <p:nvPr/>
        </p:nvSpPr>
        <p:spPr>
          <a:xfrm>
            <a:off x="695400" y="1844824"/>
            <a:ext cx="6306535" cy="523220"/>
          </a:xfrm>
          <a:prstGeom prst="rect">
            <a:avLst/>
          </a:prstGeom>
        </p:spPr>
        <p:txBody>
          <a:bodyPr wrap="none">
            <a:spAutoFit/>
          </a:bodyPr>
          <a:lstStyle/>
          <a:p>
            <a:r>
              <a:rPr lang="zh-CN" altLang="en-US" sz="2800" b="1" i="0" dirty="0">
                <a:solidFill>
                  <a:srgbClr val="009900"/>
                </a:solidFill>
                <a:latin typeface="宋体" pitchFamily="2" charset="-122"/>
              </a:rPr>
              <a:t>单位时间内金属片吸收的</a:t>
            </a:r>
            <a:r>
              <a:rPr lang="zh-CN" altLang="en-US" sz="2800" b="1" i="0" dirty="0">
                <a:solidFill>
                  <a:srgbClr val="009900"/>
                </a:solidFill>
              </a:rPr>
              <a:t>太阳辐射能为</a:t>
            </a:r>
            <a:endParaRPr lang="zh-CN" altLang="en-US" sz="2800" b="1" dirty="0">
              <a:solidFill>
                <a:srgbClr val="009900"/>
              </a:solidFill>
            </a:endParaRPr>
          </a:p>
        </p:txBody>
      </p:sp>
      <p:graphicFrame>
        <p:nvGraphicFramePr>
          <p:cNvPr id="5" name="Object 11">
            <a:extLst>
              <a:ext uri="{FF2B5EF4-FFF2-40B4-BE49-F238E27FC236}">
                <a16:creationId xmlns:a16="http://schemas.microsoft.com/office/drawing/2014/main" id="{BCBC60A5-E5A5-4BA3-A979-C5E5FE6D729E}"/>
              </a:ext>
            </a:extLst>
          </p:cNvPr>
          <p:cNvGraphicFramePr>
            <a:graphicFrameLocks noChangeAspect="1"/>
          </p:cNvGraphicFramePr>
          <p:nvPr>
            <p:extLst>
              <p:ext uri="{D42A27DB-BD31-4B8C-83A1-F6EECF244321}">
                <p14:modId xmlns:p14="http://schemas.microsoft.com/office/powerpoint/2010/main" val="615838418"/>
              </p:ext>
            </p:extLst>
          </p:nvPr>
        </p:nvGraphicFramePr>
        <p:xfrm>
          <a:off x="915988" y="2368550"/>
          <a:ext cx="3048000" cy="936625"/>
        </p:xfrm>
        <a:graphic>
          <a:graphicData uri="http://schemas.openxmlformats.org/presentationml/2006/ole">
            <mc:AlternateContent xmlns:mc="http://schemas.openxmlformats.org/markup-compatibility/2006">
              <mc:Choice xmlns:v="urn:schemas-microsoft-com:vml" Requires="v">
                <p:oleObj spid="_x0000_s447566" name="Equation" r:id="rId4" imgW="1358640" imgH="419040" progId="Equation.DSMT4">
                  <p:embed/>
                </p:oleObj>
              </mc:Choice>
              <mc:Fallback>
                <p:oleObj name="Equation" r:id="rId4" imgW="1358640" imgH="419040" progId="Equation.DSMT4">
                  <p:embed/>
                  <p:pic>
                    <p:nvPicPr>
                      <p:cNvPr id="5" name="Object 11">
                        <a:extLst>
                          <a:ext uri="{FF2B5EF4-FFF2-40B4-BE49-F238E27FC236}">
                            <a16:creationId xmlns:a16="http://schemas.microsoft.com/office/drawing/2014/main" id="{A07ED73C-42D1-4BF2-8263-7E656BB65E42}"/>
                          </a:ext>
                        </a:extLst>
                      </p:cNvPr>
                      <p:cNvPicPr>
                        <a:picLocks noChangeAspect="1" noChangeArrowheads="1"/>
                      </p:cNvPicPr>
                      <p:nvPr/>
                    </p:nvPicPr>
                    <p:blipFill>
                      <a:blip r:embed="rId5"/>
                      <a:srcRect/>
                      <a:stretch>
                        <a:fillRect/>
                      </a:stretch>
                    </p:blipFill>
                    <p:spPr bwMode="auto">
                      <a:xfrm>
                        <a:off x="915988" y="2368550"/>
                        <a:ext cx="3048000" cy="936625"/>
                      </a:xfrm>
                      <a:prstGeom prst="rect">
                        <a:avLst/>
                      </a:prstGeom>
                      <a:noFill/>
                    </p:spPr>
                  </p:pic>
                </p:oleObj>
              </mc:Fallback>
            </mc:AlternateContent>
          </a:graphicData>
        </a:graphic>
      </p:graphicFrame>
      <p:sp>
        <p:nvSpPr>
          <p:cNvPr id="6" name="矩形 5">
            <a:extLst>
              <a:ext uri="{FF2B5EF4-FFF2-40B4-BE49-F238E27FC236}">
                <a16:creationId xmlns:a16="http://schemas.microsoft.com/office/drawing/2014/main" id="{55F60268-5F25-465B-A243-414CF1895B37}"/>
              </a:ext>
            </a:extLst>
          </p:cNvPr>
          <p:cNvSpPr/>
          <p:nvPr/>
        </p:nvSpPr>
        <p:spPr>
          <a:xfrm>
            <a:off x="623392" y="3552826"/>
            <a:ext cx="5234125" cy="523220"/>
          </a:xfrm>
          <a:prstGeom prst="rect">
            <a:avLst/>
          </a:prstGeom>
        </p:spPr>
        <p:txBody>
          <a:bodyPr wrap="none">
            <a:spAutoFit/>
          </a:bodyPr>
          <a:lstStyle/>
          <a:p>
            <a:r>
              <a:rPr lang="zh-CN" altLang="en-US" sz="2800" b="1" i="0" dirty="0">
                <a:solidFill>
                  <a:srgbClr val="0000FF"/>
                </a:solidFill>
                <a:latin typeface="宋体" pitchFamily="2" charset="-122"/>
              </a:rPr>
              <a:t>单位时间内金属片</a:t>
            </a:r>
            <a:r>
              <a:rPr lang="zh-CN" altLang="en-US" sz="2800" b="1" i="0" dirty="0">
                <a:solidFill>
                  <a:srgbClr val="FF00FF"/>
                </a:solidFill>
              </a:rPr>
              <a:t>辐射</a:t>
            </a:r>
            <a:r>
              <a:rPr lang="zh-CN" altLang="en-US" sz="2800" b="1" i="0" dirty="0">
                <a:solidFill>
                  <a:srgbClr val="0000FF"/>
                </a:solidFill>
                <a:latin typeface="宋体" pitchFamily="2" charset="-122"/>
              </a:rPr>
              <a:t>的</a:t>
            </a:r>
            <a:r>
              <a:rPr lang="zh-CN" altLang="en-US" sz="2800" b="1" i="0" dirty="0">
                <a:solidFill>
                  <a:srgbClr val="FF00FF"/>
                </a:solidFill>
              </a:rPr>
              <a:t>能量为</a:t>
            </a:r>
            <a:endParaRPr lang="zh-CN" altLang="en-US" sz="2800" b="1" dirty="0"/>
          </a:p>
        </p:txBody>
      </p:sp>
      <p:graphicFrame>
        <p:nvGraphicFramePr>
          <p:cNvPr id="7" name="Object 11">
            <a:extLst>
              <a:ext uri="{FF2B5EF4-FFF2-40B4-BE49-F238E27FC236}">
                <a16:creationId xmlns:a16="http://schemas.microsoft.com/office/drawing/2014/main" id="{6D7FCBF3-87C7-42CC-B66A-A51DBE674A06}"/>
              </a:ext>
            </a:extLst>
          </p:cNvPr>
          <p:cNvGraphicFramePr>
            <a:graphicFrameLocks noChangeAspect="1"/>
          </p:cNvGraphicFramePr>
          <p:nvPr>
            <p:extLst>
              <p:ext uri="{D42A27DB-BD31-4B8C-83A1-F6EECF244321}">
                <p14:modId xmlns:p14="http://schemas.microsoft.com/office/powerpoint/2010/main" val="1234661497"/>
              </p:ext>
            </p:extLst>
          </p:nvPr>
        </p:nvGraphicFramePr>
        <p:xfrm>
          <a:off x="1314450" y="4054475"/>
          <a:ext cx="2251075" cy="566738"/>
        </p:xfrm>
        <a:graphic>
          <a:graphicData uri="http://schemas.openxmlformats.org/presentationml/2006/ole">
            <mc:AlternateContent xmlns:mc="http://schemas.openxmlformats.org/markup-compatibility/2006">
              <mc:Choice xmlns:v="urn:schemas-microsoft-com:vml" Requires="v">
                <p:oleObj spid="_x0000_s447567" name="Equation" r:id="rId6" imgW="1002960" imgH="253800" progId="Equation.DSMT4">
                  <p:embed/>
                </p:oleObj>
              </mc:Choice>
              <mc:Fallback>
                <p:oleObj name="Equation" r:id="rId6" imgW="1002960" imgH="253800" progId="Equation.DSMT4">
                  <p:embed/>
                  <p:pic>
                    <p:nvPicPr>
                      <p:cNvPr id="7" name="Object 11">
                        <a:extLst>
                          <a:ext uri="{FF2B5EF4-FFF2-40B4-BE49-F238E27FC236}">
                            <a16:creationId xmlns:a16="http://schemas.microsoft.com/office/drawing/2014/main" id="{47C24D26-77FF-4DEA-BC01-0D11AFB57272}"/>
                          </a:ext>
                        </a:extLst>
                      </p:cNvPr>
                      <p:cNvPicPr>
                        <a:picLocks noChangeAspect="1" noChangeArrowheads="1"/>
                      </p:cNvPicPr>
                      <p:nvPr/>
                    </p:nvPicPr>
                    <p:blipFill>
                      <a:blip r:embed="rId7"/>
                      <a:srcRect/>
                      <a:stretch>
                        <a:fillRect/>
                      </a:stretch>
                    </p:blipFill>
                    <p:spPr bwMode="auto">
                      <a:xfrm>
                        <a:off x="1314450" y="4054475"/>
                        <a:ext cx="2251075" cy="566738"/>
                      </a:xfrm>
                      <a:prstGeom prst="rect">
                        <a:avLst/>
                      </a:prstGeom>
                      <a:noFill/>
                    </p:spPr>
                  </p:pic>
                </p:oleObj>
              </mc:Fallback>
            </mc:AlternateContent>
          </a:graphicData>
        </a:graphic>
      </p:graphicFrame>
      <p:sp>
        <p:nvSpPr>
          <p:cNvPr id="8" name="矩形 7">
            <a:extLst>
              <a:ext uri="{FF2B5EF4-FFF2-40B4-BE49-F238E27FC236}">
                <a16:creationId xmlns:a16="http://schemas.microsoft.com/office/drawing/2014/main" id="{7B26C7F6-DB41-4BE1-8A8C-FB6752E36D03}"/>
              </a:ext>
            </a:extLst>
          </p:cNvPr>
          <p:cNvSpPr/>
          <p:nvPr/>
        </p:nvSpPr>
        <p:spPr>
          <a:xfrm>
            <a:off x="839416" y="4902548"/>
            <a:ext cx="4512774" cy="523220"/>
          </a:xfrm>
          <a:prstGeom prst="rect">
            <a:avLst/>
          </a:prstGeom>
        </p:spPr>
        <p:txBody>
          <a:bodyPr wrap="none">
            <a:spAutoFit/>
          </a:bodyPr>
          <a:lstStyle/>
          <a:p>
            <a:r>
              <a:rPr lang="zh-CN" altLang="en-US" sz="2800" b="1" i="0" kern="0" dirty="0">
                <a:solidFill>
                  <a:srgbClr val="0000FF"/>
                </a:solidFill>
              </a:rPr>
              <a:t>晒足够长时间后达到热平衡</a:t>
            </a:r>
            <a:endParaRPr lang="zh-CN" altLang="en-US" sz="2800" dirty="0"/>
          </a:p>
        </p:txBody>
      </p:sp>
      <p:graphicFrame>
        <p:nvGraphicFramePr>
          <p:cNvPr id="9" name="Object 11">
            <a:extLst>
              <a:ext uri="{FF2B5EF4-FFF2-40B4-BE49-F238E27FC236}">
                <a16:creationId xmlns:a16="http://schemas.microsoft.com/office/drawing/2014/main" id="{9F2C4A1F-47AA-4979-AF6E-1416F8BF15D0}"/>
              </a:ext>
            </a:extLst>
          </p:cNvPr>
          <p:cNvGraphicFramePr>
            <a:graphicFrameLocks noChangeAspect="1"/>
          </p:cNvGraphicFramePr>
          <p:nvPr>
            <p:extLst>
              <p:ext uri="{D42A27DB-BD31-4B8C-83A1-F6EECF244321}">
                <p14:modId xmlns:p14="http://schemas.microsoft.com/office/powerpoint/2010/main" val="1997478285"/>
              </p:ext>
            </p:extLst>
          </p:nvPr>
        </p:nvGraphicFramePr>
        <p:xfrm>
          <a:off x="695400" y="5805264"/>
          <a:ext cx="5526088" cy="936625"/>
        </p:xfrm>
        <a:graphic>
          <a:graphicData uri="http://schemas.openxmlformats.org/presentationml/2006/ole">
            <mc:AlternateContent xmlns:mc="http://schemas.openxmlformats.org/markup-compatibility/2006">
              <mc:Choice xmlns:v="urn:schemas-microsoft-com:vml" Requires="v">
                <p:oleObj spid="_x0000_s447568" name="Equation" r:id="rId8" imgW="2463480" imgH="419040" progId="Equation.DSMT4">
                  <p:embed/>
                </p:oleObj>
              </mc:Choice>
              <mc:Fallback>
                <p:oleObj name="Equation" r:id="rId8" imgW="2463480" imgH="419040" progId="Equation.DSMT4">
                  <p:embed/>
                  <p:pic>
                    <p:nvPicPr>
                      <p:cNvPr id="9" name="Object 11">
                        <a:extLst>
                          <a:ext uri="{FF2B5EF4-FFF2-40B4-BE49-F238E27FC236}">
                            <a16:creationId xmlns:a16="http://schemas.microsoft.com/office/drawing/2014/main" id="{418D23A6-1AE7-465F-9BE8-75BA960BE14F}"/>
                          </a:ext>
                        </a:extLst>
                      </p:cNvPr>
                      <p:cNvPicPr>
                        <a:picLocks noChangeAspect="1" noChangeArrowheads="1"/>
                      </p:cNvPicPr>
                      <p:nvPr/>
                    </p:nvPicPr>
                    <p:blipFill>
                      <a:blip r:embed="rId9"/>
                      <a:srcRect/>
                      <a:stretch>
                        <a:fillRect/>
                      </a:stretch>
                    </p:blipFill>
                    <p:spPr bwMode="auto">
                      <a:xfrm>
                        <a:off x="695400" y="5805264"/>
                        <a:ext cx="5526088" cy="936625"/>
                      </a:xfrm>
                      <a:prstGeom prst="rect">
                        <a:avLst/>
                      </a:prstGeom>
                      <a:noFill/>
                    </p:spPr>
                  </p:pic>
                </p:oleObj>
              </mc:Fallback>
            </mc:AlternateContent>
          </a:graphicData>
        </a:graphic>
      </p:graphicFrame>
      <p:sp>
        <p:nvSpPr>
          <p:cNvPr id="10" name="AutoShape 6">
            <a:extLst>
              <a:ext uri="{FF2B5EF4-FFF2-40B4-BE49-F238E27FC236}">
                <a16:creationId xmlns:a16="http://schemas.microsoft.com/office/drawing/2014/main" id="{7037854F-DDB9-4C75-84D2-B959D3819DFB}"/>
              </a:ext>
            </a:extLst>
          </p:cNvPr>
          <p:cNvSpPr>
            <a:spLocks noChangeArrowheads="1"/>
          </p:cNvSpPr>
          <p:nvPr/>
        </p:nvSpPr>
        <p:spPr bwMode="auto">
          <a:xfrm>
            <a:off x="6744072" y="6130701"/>
            <a:ext cx="685800" cy="285750"/>
          </a:xfrm>
          <a:prstGeom prst="rightArrow">
            <a:avLst>
              <a:gd name="adj1" fmla="val 50000"/>
              <a:gd name="adj2" fmla="val 79689"/>
            </a:avLst>
          </a:prstGeom>
          <a:solidFill>
            <a:srgbClr val="00FFFF"/>
          </a:solidFill>
          <a:ln w="12699">
            <a:solidFill>
              <a:srgbClr val="FF0066"/>
            </a:solidFill>
            <a:miter lim="800000"/>
            <a:headEnd type="none" w="sm" len="sm"/>
            <a:tailEnd type="none" w="sm" len="sm"/>
          </a:ln>
        </p:spPr>
        <p:txBody>
          <a:bodyPr wrap="none" anchor="ctr"/>
          <a:lstStyle/>
          <a:p>
            <a:pPr defTabSz="762000"/>
            <a:endParaRPr lang="zh-CN" altLang="zh-CN" sz="2800"/>
          </a:p>
        </p:txBody>
      </p:sp>
      <p:graphicFrame>
        <p:nvGraphicFramePr>
          <p:cNvPr id="11" name="Object 11">
            <a:extLst>
              <a:ext uri="{FF2B5EF4-FFF2-40B4-BE49-F238E27FC236}">
                <a16:creationId xmlns:a16="http://schemas.microsoft.com/office/drawing/2014/main" id="{E4BF408B-A745-4D89-A6A3-55CB07B2B03A}"/>
              </a:ext>
            </a:extLst>
          </p:cNvPr>
          <p:cNvGraphicFramePr>
            <a:graphicFrameLocks noChangeAspect="1"/>
          </p:cNvGraphicFramePr>
          <p:nvPr>
            <p:extLst>
              <p:ext uri="{D42A27DB-BD31-4B8C-83A1-F6EECF244321}">
                <p14:modId xmlns:p14="http://schemas.microsoft.com/office/powerpoint/2010/main" val="1877739539"/>
              </p:ext>
            </p:extLst>
          </p:nvPr>
        </p:nvGraphicFramePr>
        <p:xfrm>
          <a:off x="7937500" y="5665788"/>
          <a:ext cx="2024063" cy="990600"/>
        </p:xfrm>
        <a:graphic>
          <a:graphicData uri="http://schemas.openxmlformats.org/presentationml/2006/ole">
            <mc:AlternateContent xmlns:mc="http://schemas.openxmlformats.org/markup-compatibility/2006">
              <mc:Choice xmlns:v="urn:schemas-microsoft-com:vml" Requires="v">
                <p:oleObj spid="_x0000_s447569" name="Equation" r:id="rId10" imgW="901440" imgH="444240" progId="Equation.DSMT4">
                  <p:embed/>
                </p:oleObj>
              </mc:Choice>
              <mc:Fallback>
                <p:oleObj name="Equation" r:id="rId10" imgW="901440" imgH="444240" progId="Equation.DSMT4">
                  <p:embed/>
                  <p:pic>
                    <p:nvPicPr>
                      <p:cNvPr id="11" name="Object 11">
                        <a:extLst>
                          <a:ext uri="{FF2B5EF4-FFF2-40B4-BE49-F238E27FC236}">
                            <a16:creationId xmlns:a16="http://schemas.microsoft.com/office/drawing/2014/main" id="{0B700550-29BA-4B9B-9DD1-C7806F21C043}"/>
                          </a:ext>
                        </a:extLst>
                      </p:cNvPr>
                      <p:cNvPicPr>
                        <a:picLocks noChangeAspect="1" noChangeArrowheads="1"/>
                      </p:cNvPicPr>
                      <p:nvPr/>
                    </p:nvPicPr>
                    <p:blipFill>
                      <a:blip r:embed="rId11"/>
                      <a:srcRect/>
                      <a:stretch>
                        <a:fillRect/>
                      </a:stretch>
                    </p:blipFill>
                    <p:spPr bwMode="auto">
                      <a:xfrm>
                        <a:off x="7937500" y="5665788"/>
                        <a:ext cx="2024063" cy="990600"/>
                      </a:xfrm>
                      <a:prstGeom prst="rect">
                        <a:avLst/>
                      </a:prstGeom>
                      <a:noFill/>
                    </p:spPr>
                  </p:pic>
                </p:oleObj>
              </mc:Fallback>
            </mc:AlternateContent>
          </a:graphicData>
        </a:graphic>
      </p:graphicFrame>
    </p:spTree>
    <p:extLst>
      <p:ext uri="{BB962C8B-B14F-4D97-AF65-F5344CB8AC3E}">
        <p14:creationId xmlns:p14="http://schemas.microsoft.com/office/powerpoint/2010/main" val="229386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1000" fill="hold"/>
                                        <p:tgtEl>
                                          <p:spTgt spid="7"/>
                                        </p:tgtEl>
                                        <p:attrNameLst>
                                          <p:attrName>ppt_w</p:attrName>
                                        </p:attrNameLst>
                                      </p:cBhvr>
                                      <p:tavLst>
                                        <p:tav tm="0">
                                          <p:val>
                                            <p:fltVal val="0"/>
                                          </p:val>
                                        </p:tav>
                                        <p:tav tm="100000">
                                          <p:val>
                                            <p:strVal val="#ppt_w"/>
                                          </p:val>
                                        </p:tav>
                                      </p:tavLst>
                                    </p:anim>
                                    <p:anim calcmode="lin" valueType="num">
                                      <p:cBhvr>
                                        <p:cTn id="31" dur="1000" fill="hold"/>
                                        <p:tgtEl>
                                          <p:spTgt spid="7"/>
                                        </p:tgtEl>
                                        <p:attrNameLst>
                                          <p:attrName>ppt_h</p:attrName>
                                        </p:attrNameLst>
                                      </p:cBhvr>
                                      <p:tavLst>
                                        <p:tav tm="0">
                                          <p:val>
                                            <p:fltVal val="0"/>
                                          </p:val>
                                        </p:tav>
                                        <p:tav tm="100000">
                                          <p:val>
                                            <p:strVal val="#ppt_h"/>
                                          </p:val>
                                        </p:tav>
                                      </p:tavLst>
                                    </p:anim>
                                    <p:anim calcmode="lin" valueType="num">
                                      <p:cBhvr>
                                        <p:cTn id="32" dur="1000" fill="hold"/>
                                        <p:tgtEl>
                                          <p:spTgt spid="7"/>
                                        </p:tgtEl>
                                        <p:attrNameLst>
                                          <p:attrName>style.rotation</p:attrName>
                                        </p:attrNameLst>
                                      </p:cBhvr>
                                      <p:tavLst>
                                        <p:tav tm="0">
                                          <p:val>
                                            <p:fltVal val="90"/>
                                          </p:val>
                                        </p:tav>
                                        <p:tav tm="100000">
                                          <p:val>
                                            <p:fltVal val="0"/>
                                          </p:val>
                                        </p:tav>
                                      </p:tavLst>
                                    </p:anim>
                                    <p:animEffect transition="in" filter="fade">
                                      <p:cBhvr>
                                        <p:cTn id="33" dur="10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heel(1)">
                                      <p:cBhvr>
                                        <p:cTn id="4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a:extLst>
              <a:ext uri="{FF2B5EF4-FFF2-40B4-BE49-F238E27FC236}">
                <a16:creationId xmlns:a16="http://schemas.microsoft.com/office/drawing/2014/main" id="{701C56B3-4EE2-4117-840C-349C5446655C}"/>
              </a:ext>
            </a:extLst>
          </p:cNvPr>
          <p:cNvSpPr txBox="1">
            <a:spLocks noChangeArrowheads="1"/>
          </p:cNvSpPr>
          <p:nvPr/>
        </p:nvSpPr>
        <p:spPr bwMode="auto">
          <a:xfrm>
            <a:off x="335360" y="123425"/>
            <a:ext cx="10784842" cy="1594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i="0" dirty="0">
                <a:solidFill>
                  <a:srgbClr val="FF0000"/>
                </a:solidFill>
                <a:latin typeface="宋体" panose="02010600030101010101" pitchFamily="2" charset="-122"/>
              </a:rPr>
              <a:t>练习：</a:t>
            </a:r>
            <a:r>
              <a:rPr lang="zh-CN" altLang="en-US" i="0" dirty="0">
                <a:latin typeface="宋体" panose="02010600030101010101" pitchFamily="2" charset="-122"/>
              </a:rPr>
              <a:t>一直径为</a:t>
            </a:r>
            <a:r>
              <a:rPr lang="en-US" altLang="zh-CN" i="0" dirty="0">
                <a:solidFill>
                  <a:srgbClr val="FF0000"/>
                </a:solidFill>
                <a:latin typeface="宋体" panose="02010600030101010101" pitchFamily="2" charset="-122"/>
              </a:rPr>
              <a:t>D</a:t>
            </a:r>
            <a:r>
              <a:rPr lang="zh-CN" altLang="en-US" i="0" dirty="0">
                <a:latin typeface="宋体" panose="02010600030101010101" pitchFamily="2" charset="-122"/>
              </a:rPr>
              <a:t>的激光器发射光强为</a:t>
            </a:r>
            <a:r>
              <a:rPr lang="en-US" altLang="zh-CN" i="0" dirty="0">
                <a:solidFill>
                  <a:srgbClr val="FF0000"/>
                </a:solidFill>
                <a:latin typeface="宋体" panose="02010600030101010101" pitchFamily="2" charset="-122"/>
              </a:rPr>
              <a:t>I</a:t>
            </a:r>
            <a:r>
              <a:rPr lang="zh-CN" altLang="en-US" i="0" dirty="0">
                <a:latin typeface="宋体" panose="02010600030101010101" pitchFamily="2" charset="-122"/>
              </a:rPr>
              <a:t>的氦氖激光束，垂直射向相距为</a:t>
            </a:r>
            <a:r>
              <a:rPr lang="en-US" altLang="zh-CN" i="0" dirty="0">
                <a:solidFill>
                  <a:srgbClr val="FF0000"/>
                </a:solidFill>
                <a:latin typeface="宋体" panose="02010600030101010101" pitchFamily="2" charset="-122"/>
              </a:rPr>
              <a:t>L</a:t>
            </a:r>
            <a:r>
              <a:rPr lang="zh-CN" altLang="en-US" i="0" dirty="0">
                <a:solidFill>
                  <a:srgbClr val="009900"/>
                </a:solidFill>
                <a:latin typeface="宋体" panose="02010600030101010101" pitchFamily="2" charset="-122"/>
              </a:rPr>
              <a:t>的</a:t>
            </a:r>
            <a:r>
              <a:rPr lang="zh-CN" altLang="en-US" i="0" dirty="0">
                <a:latin typeface="宋体" panose="02010600030101010101" pitchFamily="2" charset="-122"/>
              </a:rPr>
              <a:t>固体表面，可视为</a:t>
            </a:r>
            <a:r>
              <a:rPr lang="zh-CN" altLang="en-US" i="0" dirty="0">
                <a:solidFill>
                  <a:schemeClr val="tx1"/>
                </a:solidFill>
                <a:latin typeface="方正书宋简体"/>
              </a:rPr>
              <a:t>圆孔的夫琅禾费衍射，</a:t>
            </a:r>
            <a:r>
              <a:rPr lang="zh-CN" altLang="en-US" i="0" dirty="0">
                <a:latin typeface="宋体" panose="02010600030101010101" pitchFamily="2" charset="-122"/>
              </a:rPr>
              <a:t>其波长为</a:t>
            </a:r>
            <a:r>
              <a:rPr lang="en-US" altLang="zh-CN" i="0" dirty="0">
                <a:solidFill>
                  <a:srgbClr val="FF0000"/>
                </a:solidFill>
                <a:latin typeface="幼圆" panose="02010509060101010101" pitchFamily="49" charset="-122"/>
                <a:ea typeface="幼圆" panose="02010509060101010101" pitchFamily="49" charset="-122"/>
              </a:rPr>
              <a:t>λ</a:t>
            </a:r>
            <a:r>
              <a:rPr lang="zh-CN" altLang="en-US" i="0" dirty="0">
                <a:latin typeface="宋体" panose="02010600030101010101" pitchFamily="2" charset="-122"/>
              </a:rPr>
              <a:t>。</a:t>
            </a:r>
            <a:r>
              <a:rPr lang="zh-CN" altLang="en-US" i="0" dirty="0">
                <a:solidFill>
                  <a:srgbClr val="009900"/>
                </a:solidFill>
              </a:rPr>
              <a:t>在</a:t>
            </a:r>
            <a:r>
              <a:rPr lang="zh-CN" altLang="en-US" i="0" dirty="0">
                <a:latin typeface="宋体" panose="02010600030101010101" pitchFamily="2" charset="-122"/>
              </a:rPr>
              <a:t>固体表面</a:t>
            </a:r>
            <a:r>
              <a:rPr lang="zh-CN" altLang="en-US" i="0" dirty="0">
                <a:solidFill>
                  <a:srgbClr val="009900"/>
                </a:solidFill>
              </a:rPr>
              <a:t>上得到的</a:t>
            </a:r>
            <a:r>
              <a:rPr lang="zh-CN" altLang="en-US" i="0" dirty="0">
                <a:solidFill>
                  <a:srgbClr val="FF6600"/>
                </a:solidFill>
              </a:rPr>
              <a:t>光斑的直径</a:t>
            </a:r>
            <a:r>
              <a:rPr lang="en-US" altLang="zh-CN" i="0" dirty="0">
                <a:solidFill>
                  <a:srgbClr val="FF6600"/>
                </a:solidFill>
              </a:rPr>
              <a:t>D</a:t>
            </a:r>
            <a:r>
              <a:rPr lang="en-US" altLang="zh-CN" i="0" baseline="-25000" dirty="0">
                <a:solidFill>
                  <a:srgbClr val="FF6600"/>
                </a:solidFill>
              </a:rPr>
              <a:t>1</a:t>
            </a:r>
            <a:r>
              <a:rPr lang="zh-CN" altLang="en-US" i="0" dirty="0">
                <a:solidFill>
                  <a:srgbClr val="009900"/>
                </a:solidFill>
              </a:rPr>
              <a:t>有多大？估计</a:t>
            </a:r>
            <a:r>
              <a:rPr lang="zh-CN" altLang="en-US" i="0" dirty="0">
                <a:solidFill>
                  <a:srgbClr val="FF6600"/>
                </a:solidFill>
              </a:rPr>
              <a:t>光斑的温度。</a:t>
            </a:r>
            <a:endParaRPr lang="zh-CN" altLang="en-US" i="0" dirty="0">
              <a:latin typeface="宋体" panose="02010600030101010101" pitchFamily="2" charset="-122"/>
            </a:endParaRPr>
          </a:p>
        </p:txBody>
      </p:sp>
      <p:sp>
        <p:nvSpPr>
          <p:cNvPr id="3" name="矩形 2">
            <a:extLst>
              <a:ext uri="{FF2B5EF4-FFF2-40B4-BE49-F238E27FC236}">
                <a16:creationId xmlns:a16="http://schemas.microsoft.com/office/drawing/2014/main" id="{9501FB4A-6A00-465D-9F54-3BAA27E8859B}"/>
              </a:ext>
            </a:extLst>
          </p:cNvPr>
          <p:cNvSpPr/>
          <p:nvPr/>
        </p:nvSpPr>
        <p:spPr>
          <a:xfrm>
            <a:off x="8802204" y="1714064"/>
            <a:ext cx="2193229" cy="52322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2700000" scaled="1"/>
            <a:tileRect/>
          </a:gradFill>
        </p:spPr>
        <p:txBody>
          <a:bodyPr wrap="none">
            <a:spAutoFit/>
          </a:bodyPr>
          <a:lstStyle/>
          <a:p>
            <a:r>
              <a:rPr lang="zh-CN" altLang="en-US" sz="2800" b="1" i="0" dirty="0">
                <a:solidFill>
                  <a:srgbClr val="0000FF"/>
                </a:solidFill>
              </a:rPr>
              <a:t>光斑</a:t>
            </a:r>
            <a:r>
              <a:rPr lang="en-US" altLang="zh-CN" sz="2800" b="1" i="0" dirty="0">
                <a:solidFill>
                  <a:srgbClr val="0000FF"/>
                </a:solidFill>
              </a:rPr>
              <a:t>=</a:t>
            </a:r>
            <a:r>
              <a:rPr lang="zh-CN" altLang="en-US" sz="2800" b="1" i="0" dirty="0"/>
              <a:t>爱里斑</a:t>
            </a:r>
            <a:endParaRPr lang="zh-CN" altLang="en-US" sz="2800" b="1" i="0" dirty="0">
              <a:solidFill>
                <a:srgbClr val="FF6600"/>
              </a:solidFill>
              <a:ea typeface="隶书" panose="02010509060101010101" pitchFamily="49" charset="-122"/>
            </a:endParaRPr>
          </a:p>
        </p:txBody>
      </p:sp>
      <p:sp>
        <p:nvSpPr>
          <p:cNvPr id="4" name="Oval 14">
            <a:extLst>
              <a:ext uri="{FF2B5EF4-FFF2-40B4-BE49-F238E27FC236}">
                <a16:creationId xmlns:a16="http://schemas.microsoft.com/office/drawing/2014/main" id="{4617E27A-FB71-4AF4-A522-D0236E382D7F}"/>
              </a:ext>
            </a:extLst>
          </p:cNvPr>
          <p:cNvSpPr>
            <a:spLocks noChangeArrowheads="1"/>
          </p:cNvSpPr>
          <p:nvPr/>
        </p:nvSpPr>
        <p:spPr bwMode="auto">
          <a:xfrm>
            <a:off x="992595" y="2059382"/>
            <a:ext cx="203972" cy="460632"/>
          </a:xfrm>
          <a:prstGeom prst="ellipse">
            <a:avLst/>
          </a:prstGeom>
          <a:noFill/>
          <a:ln w="9525">
            <a:solidFill>
              <a:srgbClr val="000000"/>
            </a:solidFill>
            <a:round/>
            <a:headEnd/>
            <a:tailEnd/>
          </a:ln>
          <a:extLst/>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5" name="Line 2074">
            <a:extLst>
              <a:ext uri="{FF2B5EF4-FFF2-40B4-BE49-F238E27FC236}">
                <a16:creationId xmlns:a16="http://schemas.microsoft.com/office/drawing/2014/main" id="{8FF40481-C256-4335-B5B2-8F6C50F0BE72}"/>
              </a:ext>
            </a:extLst>
          </p:cNvPr>
          <p:cNvSpPr>
            <a:spLocks noChangeShapeType="1"/>
          </p:cNvSpPr>
          <p:nvPr/>
        </p:nvSpPr>
        <p:spPr bwMode="auto">
          <a:xfrm>
            <a:off x="1196567" y="2111742"/>
            <a:ext cx="53340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2074">
            <a:extLst>
              <a:ext uri="{FF2B5EF4-FFF2-40B4-BE49-F238E27FC236}">
                <a16:creationId xmlns:a16="http://schemas.microsoft.com/office/drawing/2014/main" id="{ECA7E7AE-DE13-4F88-A711-BC4C8877A451}"/>
              </a:ext>
            </a:extLst>
          </p:cNvPr>
          <p:cNvSpPr>
            <a:spLocks noChangeShapeType="1"/>
          </p:cNvSpPr>
          <p:nvPr/>
        </p:nvSpPr>
        <p:spPr bwMode="auto">
          <a:xfrm>
            <a:off x="1196567" y="2289698"/>
            <a:ext cx="53340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Line 2074">
            <a:extLst>
              <a:ext uri="{FF2B5EF4-FFF2-40B4-BE49-F238E27FC236}">
                <a16:creationId xmlns:a16="http://schemas.microsoft.com/office/drawing/2014/main" id="{8AEF1E68-7C96-4BB4-A6D5-25194F9C4AAB}"/>
              </a:ext>
            </a:extLst>
          </p:cNvPr>
          <p:cNvSpPr>
            <a:spLocks noChangeShapeType="1"/>
          </p:cNvSpPr>
          <p:nvPr/>
        </p:nvSpPr>
        <p:spPr bwMode="auto">
          <a:xfrm>
            <a:off x="1196567" y="2448546"/>
            <a:ext cx="53340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12">
            <a:extLst>
              <a:ext uri="{FF2B5EF4-FFF2-40B4-BE49-F238E27FC236}">
                <a16:creationId xmlns:a16="http://schemas.microsoft.com/office/drawing/2014/main" id="{C3405277-833B-471F-8EEB-8644D0DAC6B6}"/>
              </a:ext>
            </a:extLst>
          </p:cNvPr>
          <p:cNvSpPr>
            <a:spLocks noChangeShapeType="1"/>
          </p:cNvSpPr>
          <p:nvPr/>
        </p:nvSpPr>
        <p:spPr bwMode="auto">
          <a:xfrm flipH="1">
            <a:off x="341109" y="2088486"/>
            <a:ext cx="360362" cy="0"/>
          </a:xfrm>
          <a:prstGeom prst="line">
            <a:avLst/>
          </a:prstGeom>
          <a:noFill/>
          <a:ln w="19050">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3">
            <a:extLst>
              <a:ext uri="{FF2B5EF4-FFF2-40B4-BE49-F238E27FC236}">
                <a16:creationId xmlns:a16="http://schemas.microsoft.com/office/drawing/2014/main" id="{968564D6-400F-48DF-8AD2-3FB4EBE04AC3}"/>
              </a:ext>
            </a:extLst>
          </p:cNvPr>
          <p:cNvSpPr>
            <a:spLocks noChangeShapeType="1"/>
          </p:cNvSpPr>
          <p:nvPr/>
        </p:nvSpPr>
        <p:spPr bwMode="auto">
          <a:xfrm flipH="1">
            <a:off x="376827" y="2520014"/>
            <a:ext cx="360362" cy="0"/>
          </a:xfrm>
          <a:prstGeom prst="line">
            <a:avLst/>
          </a:prstGeom>
          <a:noFill/>
          <a:ln w="19050">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4">
            <a:extLst>
              <a:ext uri="{FF2B5EF4-FFF2-40B4-BE49-F238E27FC236}">
                <a16:creationId xmlns:a16="http://schemas.microsoft.com/office/drawing/2014/main" id="{90988A25-C2E9-43D3-9BF8-1429A40E05B0}"/>
              </a:ext>
            </a:extLst>
          </p:cNvPr>
          <p:cNvSpPr>
            <a:spLocks noChangeShapeType="1"/>
          </p:cNvSpPr>
          <p:nvPr/>
        </p:nvSpPr>
        <p:spPr bwMode="auto">
          <a:xfrm>
            <a:off x="557008" y="2088486"/>
            <a:ext cx="11834" cy="476925"/>
          </a:xfrm>
          <a:prstGeom prst="line">
            <a:avLst/>
          </a:prstGeom>
          <a:noFill/>
          <a:ln w="19050">
            <a:solidFill>
              <a:schemeClr val="tx2"/>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 name="Text Box 15">
            <a:extLst>
              <a:ext uri="{FF2B5EF4-FFF2-40B4-BE49-F238E27FC236}">
                <a16:creationId xmlns:a16="http://schemas.microsoft.com/office/drawing/2014/main" id="{7F834BB1-350A-491E-B7DF-4F9FE788DB3D}"/>
              </a:ext>
            </a:extLst>
          </p:cNvPr>
          <p:cNvSpPr txBox="1">
            <a:spLocks noChangeArrowheads="1"/>
          </p:cNvSpPr>
          <p:nvPr/>
        </p:nvSpPr>
        <p:spPr bwMode="auto">
          <a:xfrm>
            <a:off x="89142" y="2042192"/>
            <a:ext cx="5341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r>
              <a:rPr kumimoji="0" lang="en-US" altLang="zh-CN" i="0" dirty="0">
                <a:solidFill>
                  <a:srgbClr val="FF0000"/>
                </a:solidFill>
              </a:rPr>
              <a:t>D </a:t>
            </a:r>
          </a:p>
        </p:txBody>
      </p:sp>
      <p:sp>
        <p:nvSpPr>
          <p:cNvPr id="12" name="Line 12">
            <a:extLst>
              <a:ext uri="{FF2B5EF4-FFF2-40B4-BE49-F238E27FC236}">
                <a16:creationId xmlns:a16="http://schemas.microsoft.com/office/drawing/2014/main" id="{6DACE778-52D8-4FEC-91E8-68772D926089}"/>
              </a:ext>
            </a:extLst>
          </p:cNvPr>
          <p:cNvSpPr>
            <a:spLocks noChangeShapeType="1"/>
          </p:cNvSpPr>
          <p:nvPr/>
        </p:nvSpPr>
        <p:spPr bwMode="auto">
          <a:xfrm flipH="1">
            <a:off x="7505219" y="1891334"/>
            <a:ext cx="360362" cy="0"/>
          </a:xfrm>
          <a:prstGeom prst="line">
            <a:avLst/>
          </a:prstGeom>
          <a:noFill/>
          <a:ln w="19050">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3">
            <a:extLst>
              <a:ext uri="{FF2B5EF4-FFF2-40B4-BE49-F238E27FC236}">
                <a16:creationId xmlns:a16="http://schemas.microsoft.com/office/drawing/2014/main" id="{5B5DDD4D-4262-47E8-8C21-AA99B28893D4}"/>
              </a:ext>
            </a:extLst>
          </p:cNvPr>
          <p:cNvSpPr>
            <a:spLocks noChangeShapeType="1"/>
          </p:cNvSpPr>
          <p:nvPr/>
        </p:nvSpPr>
        <p:spPr bwMode="auto">
          <a:xfrm flipH="1">
            <a:off x="7505219" y="2793034"/>
            <a:ext cx="360362" cy="0"/>
          </a:xfrm>
          <a:prstGeom prst="line">
            <a:avLst/>
          </a:prstGeom>
          <a:noFill/>
          <a:ln w="19050">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4">
            <a:extLst>
              <a:ext uri="{FF2B5EF4-FFF2-40B4-BE49-F238E27FC236}">
                <a16:creationId xmlns:a16="http://schemas.microsoft.com/office/drawing/2014/main" id="{38BB773E-0202-4E8E-9FB8-6ED8CF52E19B}"/>
              </a:ext>
            </a:extLst>
          </p:cNvPr>
          <p:cNvSpPr>
            <a:spLocks noChangeShapeType="1"/>
          </p:cNvSpPr>
          <p:nvPr/>
        </p:nvSpPr>
        <p:spPr bwMode="auto">
          <a:xfrm>
            <a:off x="7721118" y="1891334"/>
            <a:ext cx="0" cy="936625"/>
          </a:xfrm>
          <a:prstGeom prst="line">
            <a:avLst/>
          </a:prstGeom>
          <a:noFill/>
          <a:ln w="19050">
            <a:solidFill>
              <a:schemeClr val="tx2"/>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 name="Text Box 15">
            <a:extLst>
              <a:ext uri="{FF2B5EF4-FFF2-40B4-BE49-F238E27FC236}">
                <a16:creationId xmlns:a16="http://schemas.microsoft.com/office/drawing/2014/main" id="{0903A528-70E5-4EBB-82C3-ABC15AFE9CDA}"/>
              </a:ext>
            </a:extLst>
          </p:cNvPr>
          <p:cNvSpPr txBox="1">
            <a:spLocks noChangeArrowheads="1"/>
          </p:cNvSpPr>
          <p:nvPr/>
        </p:nvSpPr>
        <p:spPr bwMode="auto">
          <a:xfrm>
            <a:off x="7747166" y="2092546"/>
            <a:ext cx="6543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r>
              <a:rPr lang="en-US" altLang="zh-CN" i="0" dirty="0">
                <a:solidFill>
                  <a:srgbClr val="FF6600"/>
                </a:solidFill>
              </a:rPr>
              <a:t>D</a:t>
            </a:r>
            <a:r>
              <a:rPr lang="en-US" altLang="zh-CN" i="0" baseline="-25000" dirty="0">
                <a:solidFill>
                  <a:srgbClr val="FF6600"/>
                </a:solidFill>
              </a:rPr>
              <a:t>1</a:t>
            </a:r>
            <a:r>
              <a:rPr kumimoji="0" lang="en-US" altLang="zh-CN" i="0" dirty="0">
                <a:solidFill>
                  <a:srgbClr val="FF0000"/>
                </a:solidFill>
              </a:rPr>
              <a:t> </a:t>
            </a:r>
          </a:p>
        </p:txBody>
      </p:sp>
      <p:sp>
        <p:nvSpPr>
          <p:cNvPr id="16" name="Line 16">
            <a:extLst>
              <a:ext uri="{FF2B5EF4-FFF2-40B4-BE49-F238E27FC236}">
                <a16:creationId xmlns:a16="http://schemas.microsoft.com/office/drawing/2014/main" id="{A0B276C4-8C2A-4E59-9BD3-ED5927EF1D78}"/>
              </a:ext>
            </a:extLst>
          </p:cNvPr>
          <p:cNvSpPr>
            <a:spLocks noChangeShapeType="1"/>
          </p:cNvSpPr>
          <p:nvPr/>
        </p:nvSpPr>
        <p:spPr bwMode="auto">
          <a:xfrm>
            <a:off x="7433781" y="2827959"/>
            <a:ext cx="0" cy="431800"/>
          </a:xfrm>
          <a:prstGeom prst="line">
            <a:avLst/>
          </a:prstGeom>
          <a:noFill/>
          <a:ln w="19050">
            <a:solidFill>
              <a:srgbClr val="9900CC"/>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7" name="Line 17">
            <a:extLst>
              <a:ext uri="{FF2B5EF4-FFF2-40B4-BE49-F238E27FC236}">
                <a16:creationId xmlns:a16="http://schemas.microsoft.com/office/drawing/2014/main" id="{91A7E3C6-0C5C-4044-B6CF-7046F2F510B8}"/>
              </a:ext>
            </a:extLst>
          </p:cNvPr>
          <p:cNvSpPr>
            <a:spLocks noChangeShapeType="1"/>
          </p:cNvSpPr>
          <p:nvPr/>
        </p:nvSpPr>
        <p:spPr bwMode="auto">
          <a:xfrm>
            <a:off x="1788631" y="3043859"/>
            <a:ext cx="5572125" cy="0"/>
          </a:xfrm>
          <a:prstGeom prst="line">
            <a:avLst/>
          </a:prstGeom>
          <a:noFill/>
          <a:ln w="19050">
            <a:solidFill>
              <a:srgbClr val="9900CC"/>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8" name="Line 19">
            <a:extLst>
              <a:ext uri="{FF2B5EF4-FFF2-40B4-BE49-F238E27FC236}">
                <a16:creationId xmlns:a16="http://schemas.microsoft.com/office/drawing/2014/main" id="{8A1821BE-8429-44E1-8347-58D709BB373D}"/>
              </a:ext>
            </a:extLst>
          </p:cNvPr>
          <p:cNvSpPr>
            <a:spLocks noChangeShapeType="1"/>
          </p:cNvSpPr>
          <p:nvPr/>
        </p:nvSpPr>
        <p:spPr bwMode="auto">
          <a:xfrm flipV="1">
            <a:off x="1744181" y="1891334"/>
            <a:ext cx="5645150" cy="431800"/>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20">
            <a:extLst>
              <a:ext uri="{FF2B5EF4-FFF2-40B4-BE49-F238E27FC236}">
                <a16:creationId xmlns:a16="http://schemas.microsoft.com/office/drawing/2014/main" id="{1E84C0FD-6409-4599-9F5D-C02E889BF500}"/>
              </a:ext>
            </a:extLst>
          </p:cNvPr>
          <p:cNvSpPr>
            <a:spLocks noChangeShapeType="1"/>
          </p:cNvSpPr>
          <p:nvPr/>
        </p:nvSpPr>
        <p:spPr bwMode="auto">
          <a:xfrm>
            <a:off x="1817208" y="2323136"/>
            <a:ext cx="5572125" cy="504825"/>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29">
            <a:extLst>
              <a:ext uri="{FF2B5EF4-FFF2-40B4-BE49-F238E27FC236}">
                <a16:creationId xmlns:a16="http://schemas.microsoft.com/office/drawing/2014/main" id="{CF238DA9-FBE2-492E-B2D1-E0FED493E7C8}"/>
              </a:ext>
            </a:extLst>
          </p:cNvPr>
          <p:cNvSpPr>
            <a:spLocks noChangeShapeType="1"/>
          </p:cNvSpPr>
          <p:nvPr/>
        </p:nvSpPr>
        <p:spPr bwMode="auto">
          <a:xfrm>
            <a:off x="1788631" y="2448546"/>
            <a:ext cx="0" cy="738188"/>
          </a:xfrm>
          <a:prstGeom prst="line">
            <a:avLst/>
          </a:prstGeom>
          <a:noFill/>
          <a:ln w="19050">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AutoShape 30">
            <a:extLst>
              <a:ext uri="{FF2B5EF4-FFF2-40B4-BE49-F238E27FC236}">
                <a16:creationId xmlns:a16="http://schemas.microsoft.com/office/drawing/2014/main" id="{62E5C7FA-E5F5-44E6-97F3-69B5D9AFF767}"/>
              </a:ext>
            </a:extLst>
          </p:cNvPr>
          <p:cNvSpPr>
            <a:spLocks noChangeArrowheads="1"/>
          </p:cNvSpPr>
          <p:nvPr/>
        </p:nvSpPr>
        <p:spPr bwMode="auto">
          <a:xfrm>
            <a:off x="7085931" y="1842417"/>
            <a:ext cx="509164" cy="973389"/>
          </a:xfrm>
          <a:prstGeom prst="ellipse">
            <a:avLst/>
          </a:prstGeom>
          <a:solidFill>
            <a:srgbClr val="FF9900"/>
          </a:solidFill>
          <a:ln w="9525" algn="ctr">
            <a:solidFill>
              <a:schemeClr val="tx2"/>
            </a:solidFill>
            <a:miter lim="800000"/>
            <a:headEnd/>
            <a:tailEnd/>
          </a:ln>
        </p:spPr>
        <p:txBody>
          <a:bodyPr wrap="square" lIns="90000" tIns="46800" rIns="90000" bIns="46800" anchor="ct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22" name="Arc 35">
            <a:extLst>
              <a:ext uri="{FF2B5EF4-FFF2-40B4-BE49-F238E27FC236}">
                <a16:creationId xmlns:a16="http://schemas.microsoft.com/office/drawing/2014/main" id="{D175C2FC-57F0-4936-BF01-A624306C234A}"/>
              </a:ext>
            </a:extLst>
          </p:cNvPr>
          <p:cNvSpPr>
            <a:spLocks/>
          </p:cNvSpPr>
          <p:nvPr/>
        </p:nvSpPr>
        <p:spPr bwMode="auto">
          <a:xfrm>
            <a:off x="3688869" y="2165973"/>
            <a:ext cx="347662" cy="339725"/>
          </a:xfrm>
          <a:custGeom>
            <a:avLst/>
            <a:gdLst>
              <a:gd name="T0" fmla="*/ 2147483647 w 21600"/>
              <a:gd name="T1" fmla="*/ 0 h 20335"/>
              <a:gd name="T2" fmla="*/ 2147483647 w 21600"/>
              <a:gd name="T3" fmla="*/ 2147483647 h 20335"/>
              <a:gd name="T4" fmla="*/ 0 w 21600"/>
              <a:gd name="T5" fmla="*/ 2147483647 h 20335"/>
              <a:gd name="T6" fmla="*/ 0 60000 65536"/>
              <a:gd name="T7" fmla="*/ 0 60000 65536"/>
              <a:gd name="T8" fmla="*/ 0 60000 65536"/>
              <a:gd name="T9" fmla="*/ 0 w 21600"/>
              <a:gd name="T10" fmla="*/ 0 h 20335"/>
              <a:gd name="T11" fmla="*/ 21600 w 21600"/>
              <a:gd name="T12" fmla="*/ 20335 h 20335"/>
            </a:gdLst>
            <a:ahLst/>
            <a:cxnLst>
              <a:cxn ang="T6">
                <a:pos x="T0" y="T1"/>
              </a:cxn>
              <a:cxn ang="T7">
                <a:pos x="T2" y="T3"/>
              </a:cxn>
              <a:cxn ang="T8">
                <a:pos x="T4" y="T5"/>
              </a:cxn>
            </a:cxnLst>
            <a:rect l="T9" t="T10" r="T11" b="T12"/>
            <a:pathLst>
              <a:path w="21600" h="20335" fill="none" extrusionOk="0">
                <a:moveTo>
                  <a:pt x="19251" y="0"/>
                </a:moveTo>
                <a:cubicBezTo>
                  <a:pt x="20795" y="3034"/>
                  <a:pt x="21600" y="6390"/>
                  <a:pt x="21600" y="9795"/>
                </a:cubicBezTo>
                <a:cubicBezTo>
                  <a:pt x="21600" y="13485"/>
                  <a:pt x="20654" y="17113"/>
                  <a:pt x="18853" y="20334"/>
                </a:cubicBezTo>
              </a:path>
              <a:path w="21600" h="20335" stroke="0" extrusionOk="0">
                <a:moveTo>
                  <a:pt x="19251" y="0"/>
                </a:moveTo>
                <a:cubicBezTo>
                  <a:pt x="20795" y="3034"/>
                  <a:pt x="21600" y="6390"/>
                  <a:pt x="21600" y="9795"/>
                </a:cubicBezTo>
                <a:cubicBezTo>
                  <a:pt x="21600" y="13485"/>
                  <a:pt x="20654" y="17113"/>
                  <a:pt x="18853" y="20334"/>
                </a:cubicBezTo>
                <a:lnTo>
                  <a:pt x="0" y="9795"/>
                </a:lnTo>
                <a:lnTo>
                  <a:pt x="19251" y="0"/>
                </a:lnTo>
                <a:close/>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3" name="Object 36">
            <a:extLst>
              <a:ext uri="{FF2B5EF4-FFF2-40B4-BE49-F238E27FC236}">
                <a16:creationId xmlns:a16="http://schemas.microsoft.com/office/drawing/2014/main" id="{C32C4DE7-4230-48FD-A561-C038C91D6C11}"/>
              </a:ext>
            </a:extLst>
          </p:cNvPr>
          <p:cNvGraphicFramePr>
            <a:graphicFrameLocks noChangeAspect="1"/>
          </p:cNvGraphicFramePr>
          <p:nvPr>
            <p:extLst>
              <p:ext uri="{D42A27DB-BD31-4B8C-83A1-F6EECF244321}">
                <p14:modId xmlns:p14="http://schemas.microsoft.com/office/powerpoint/2010/main" val="939523420"/>
              </p:ext>
            </p:extLst>
          </p:nvPr>
        </p:nvGraphicFramePr>
        <p:xfrm>
          <a:off x="4011401" y="2012227"/>
          <a:ext cx="912351" cy="683253"/>
        </p:xfrm>
        <a:graphic>
          <a:graphicData uri="http://schemas.openxmlformats.org/presentationml/2006/ole">
            <mc:AlternateContent xmlns:mc="http://schemas.openxmlformats.org/markup-compatibility/2006">
              <mc:Choice xmlns:v="urn:schemas-microsoft-com:vml" Requires="v">
                <p:oleObj spid="_x0000_s448613" name="Equation" r:id="rId3" imgW="279360" imgH="228600" progId="Equation.DSMT4">
                  <p:embed/>
                </p:oleObj>
              </mc:Choice>
              <mc:Fallback>
                <p:oleObj name="Equation" r:id="rId3" imgW="279360" imgH="228600" progId="Equation.DSMT4">
                  <p:embed/>
                  <p:pic>
                    <p:nvPicPr>
                      <p:cNvPr id="166" name="Object 36"/>
                      <p:cNvPicPr>
                        <a:picLocks noChangeAspect="1" noChangeArrowheads="1"/>
                      </p:cNvPicPr>
                      <p:nvPr/>
                    </p:nvPicPr>
                    <p:blipFill>
                      <a:blip r:embed="rId4"/>
                      <a:srcRect/>
                      <a:stretch>
                        <a:fillRect/>
                      </a:stretch>
                    </p:blipFill>
                    <p:spPr bwMode="auto">
                      <a:xfrm>
                        <a:off x="4011401" y="2012227"/>
                        <a:ext cx="912351" cy="683253"/>
                      </a:xfrm>
                      <a:prstGeom prst="rect">
                        <a:avLst/>
                      </a:prstGeom>
                      <a:noFill/>
                      <a:ln>
                        <a:noFill/>
                      </a:ln>
                      <a:effectLst/>
                      <a:extLst/>
                    </p:spPr>
                  </p:pic>
                </p:oleObj>
              </mc:Fallback>
            </mc:AlternateContent>
          </a:graphicData>
        </a:graphic>
      </p:graphicFrame>
      <p:sp>
        <p:nvSpPr>
          <p:cNvPr id="24" name="Text Box 15">
            <a:extLst>
              <a:ext uri="{FF2B5EF4-FFF2-40B4-BE49-F238E27FC236}">
                <a16:creationId xmlns:a16="http://schemas.microsoft.com/office/drawing/2014/main" id="{795BD75E-A615-44A6-9920-2A73160BF878}"/>
              </a:ext>
            </a:extLst>
          </p:cNvPr>
          <p:cNvSpPr txBox="1">
            <a:spLocks noChangeArrowheads="1"/>
          </p:cNvSpPr>
          <p:nvPr/>
        </p:nvSpPr>
        <p:spPr bwMode="auto">
          <a:xfrm>
            <a:off x="3823203" y="2601275"/>
            <a:ext cx="4235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r>
              <a:rPr kumimoji="0" lang="en-US" altLang="zh-CN" i="0" dirty="0">
                <a:solidFill>
                  <a:srgbClr val="FF0000"/>
                </a:solidFill>
              </a:rPr>
              <a:t>L</a:t>
            </a:r>
          </a:p>
        </p:txBody>
      </p:sp>
      <p:graphicFrame>
        <p:nvGraphicFramePr>
          <p:cNvPr id="25" name="Object 10">
            <a:extLst>
              <a:ext uri="{FF2B5EF4-FFF2-40B4-BE49-F238E27FC236}">
                <a16:creationId xmlns:a16="http://schemas.microsoft.com/office/drawing/2014/main" id="{4FEB3C7B-33E5-4216-A899-097718D7EE11}"/>
              </a:ext>
            </a:extLst>
          </p:cNvPr>
          <p:cNvGraphicFramePr>
            <a:graphicFrameLocks noChangeAspect="1"/>
          </p:cNvGraphicFramePr>
          <p:nvPr>
            <p:extLst>
              <p:ext uri="{D42A27DB-BD31-4B8C-83A1-F6EECF244321}">
                <p14:modId xmlns:p14="http://schemas.microsoft.com/office/powerpoint/2010/main" val="1252847178"/>
              </p:ext>
            </p:extLst>
          </p:nvPr>
        </p:nvGraphicFramePr>
        <p:xfrm>
          <a:off x="8451217" y="2308569"/>
          <a:ext cx="2936931" cy="987533"/>
        </p:xfrm>
        <a:graphic>
          <a:graphicData uri="http://schemas.openxmlformats.org/presentationml/2006/ole">
            <mc:AlternateContent xmlns:mc="http://schemas.openxmlformats.org/markup-compatibility/2006">
              <mc:Choice xmlns:v="urn:schemas-microsoft-com:vml" Requires="v">
                <p:oleObj spid="_x0000_s448614" name="Equation" r:id="rId5" imgW="1333440" imgH="393480" progId="Equation.DSMT4">
                  <p:embed/>
                </p:oleObj>
              </mc:Choice>
              <mc:Fallback>
                <p:oleObj name="Equation" r:id="rId5" imgW="1333440" imgH="393480" progId="Equation.DSMT4">
                  <p:embed/>
                  <p:pic>
                    <p:nvPicPr>
                      <p:cNvPr id="168" name="Object 10"/>
                      <p:cNvPicPr>
                        <a:picLocks noChangeAspect="1" noChangeArrowheads="1"/>
                      </p:cNvPicPr>
                      <p:nvPr/>
                    </p:nvPicPr>
                    <p:blipFill>
                      <a:blip r:embed="rId6"/>
                      <a:srcRect/>
                      <a:stretch>
                        <a:fillRect/>
                      </a:stretch>
                    </p:blipFill>
                    <p:spPr bwMode="auto">
                      <a:xfrm>
                        <a:off x="8451217" y="2308569"/>
                        <a:ext cx="2936931" cy="987533"/>
                      </a:xfrm>
                      <a:prstGeom prst="rect">
                        <a:avLst/>
                      </a:prstGeom>
                      <a:gradFill flip="none" rotWithShape="1">
                        <a:gsLst>
                          <a:gs pos="0">
                            <a:srgbClr val="33CC33">
                              <a:tint val="66000"/>
                              <a:satMod val="160000"/>
                            </a:srgbClr>
                          </a:gs>
                          <a:gs pos="50000">
                            <a:srgbClr val="33CC33">
                              <a:tint val="44500"/>
                              <a:satMod val="160000"/>
                            </a:srgbClr>
                          </a:gs>
                          <a:gs pos="100000">
                            <a:srgbClr val="33CC33">
                              <a:tint val="23500"/>
                              <a:satMod val="160000"/>
                            </a:srgbClr>
                          </a:gs>
                        </a:gsLst>
                        <a:lin ang="2700000" scaled="1"/>
                        <a:tileRect/>
                      </a:gradFill>
                      <a:ln>
                        <a:noFill/>
                      </a:ln>
                      <a:effectLst/>
                      <a:extLst/>
                    </p:spPr>
                  </p:pic>
                </p:oleObj>
              </mc:Fallback>
            </mc:AlternateContent>
          </a:graphicData>
        </a:graphic>
      </p:graphicFrame>
      <p:sp>
        <p:nvSpPr>
          <p:cNvPr id="28" name="Text Box 63">
            <a:extLst>
              <a:ext uri="{FF2B5EF4-FFF2-40B4-BE49-F238E27FC236}">
                <a16:creationId xmlns:a16="http://schemas.microsoft.com/office/drawing/2014/main" id="{61E26BC8-B640-4699-9F95-51DCEE0F1861}"/>
              </a:ext>
            </a:extLst>
          </p:cNvPr>
          <p:cNvSpPr txBox="1">
            <a:spLocks noChangeArrowheads="1"/>
          </p:cNvSpPr>
          <p:nvPr/>
        </p:nvSpPr>
        <p:spPr bwMode="auto">
          <a:xfrm>
            <a:off x="7328723" y="3331852"/>
            <a:ext cx="4599921" cy="523220"/>
          </a:xfrm>
          <a:prstGeom prst="rect">
            <a:avLst/>
          </a:prstGeom>
          <a:solidFill>
            <a:srgbClr val="00FFFF"/>
          </a:solidFill>
          <a:ln>
            <a:noFill/>
          </a:ln>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i="0" dirty="0">
                <a:solidFill>
                  <a:schemeClr val="accent2"/>
                </a:solidFill>
                <a:ea typeface="华文新魏" panose="02010800040101010101" pitchFamily="2" charset="-122"/>
              </a:rPr>
              <a:t>光波的强度   </a:t>
            </a:r>
            <a:r>
              <a:rPr lang="en-US" altLang="zh-CN" sz="2800" b="1" i="0" dirty="0">
                <a:solidFill>
                  <a:srgbClr val="0000CC"/>
                </a:solidFill>
              </a:rPr>
              <a:t>=</a:t>
            </a:r>
            <a:r>
              <a:rPr lang="zh-CN" altLang="en-US" sz="2800" b="1" i="0" dirty="0">
                <a:solidFill>
                  <a:srgbClr val="FF0000"/>
                </a:solidFill>
              </a:rPr>
              <a:t>平均能流密度</a:t>
            </a:r>
            <a:endParaRPr lang="en-US" altLang="zh-CN" sz="2800" b="1" i="0" dirty="0">
              <a:solidFill>
                <a:srgbClr val="FF0000"/>
              </a:solidFill>
            </a:endParaRPr>
          </a:p>
        </p:txBody>
      </p:sp>
      <p:sp>
        <p:nvSpPr>
          <p:cNvPr id="29" name="Text Box 10">
            <a:extLst>
              <a:ext uri="{FF2B5EF4-FFF2-40B4-BE49-F238E27FC236}">
                <a16:creationId xmlns:a16="http://schemas.microsoft.com/office/drawing/2014/main" id="{216EC868-1048-4873-8889-05B94E036C25}"/>
              </a:ext>
            </a:extLst>
          </p:cNvPr>
          <p:cNvSpPr txBox="1">
            <a:spLocks noChangeArrowheads="1"/>
          </p:cNvSpPr>
          <p:nvPr/>
        </p:nvSpPr>
        <p:spPr bwMode="auto">
          <a:xfrm>
            <a:off x="7685400" y="3961877"/>
            <a:ext cx="4464050" cy="519112"/>
          </a:xfrm>
          <a:prstGeom prst="rect">
            <a:avLst/>
          </a:prstGeom>
          <a:solidFill>
            <a:srgbClr val="FFFF00"/>
          </a:solidFill>
          <a:ln>
            <a:noFill/>
          </a:ln>
          <a:extLst/>
        </p:spPr>
        <p:txBody>
          <a:bodyPr wrap="non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i="0" dirty="0">
                <a:solidFill>
                  <a:srgbClr val="801FE1"/>
                </a:solidFill>
              </a:rPr>
              <a:t>**</a:t>
            </a:r>
            <a:r>
              <a:rPr lang="zh-CN" altLang="en-US" i="0" dirty="0">
                <a:solidFill>
                  <a:srgbClr val="801FE1"/>
                </a:solidFill>
              </a:rPr>
              <a:t>爱里斑占总能量的</a:t>
            </a:r>
            <a:r>
              <a:rPr lang="en-US" altLang="zh-CN" i="0" dirty="0">
                <a:solidFill>
                  <a:srgbClr val="801FE1"/>
                </a:solidFill>
              </a:rPr>
              <a:t>84%**</a:t>
            </a:r>
          </a:p>
        </p:txBody>
      </p:sp>
      <p:sp>
        <p:nvSpPr>
          <p:cNvPr id="30" name="矩形 29">
            <a:extLst>
              <a:ext uri="{FF2B5EF4-FFF2-40B4-BE49-F238E27FC236}">
                <a16:creationId xmlns:a16="http://schemas.microsoft.com/office/drawing/2014/main" id="{096D30D4-586F-4396-8CF1-16C6F5894054}"/>
              </a:ext>
            </a:extLst>
          </p:cNvPr>
          <p:cNvSpPr/>
          <p:nvPr/>
        </p:nvSpPr>
        <p:spPr>
          <a:xfrm>
            <a:off x="263352" y="3199083"/>
            <a:ext cx="5234125" cy="523220"/>
          </a:xfrm>
          <a:prstGeom prst="rect">
            <a:avLst/>
          </a:prstGeom>
        </p:spPr>
        <p:txBody>
          <a:bodyPr wrap="none">
            <a:spAutoFit/>
          </a:bodyPr>
          <a:lstStyle/>
          <a:p>
            <a:r>
              <a:rPr lang="zh-CN" altLang="en-US" sz="2800" b="1" i="0" dirty="0">
                <a:solidFill>
                  <a:srgbClr val="009900"/>
                </a:solidFill>
                <a:latin typeface="宋体" pitchFamily="2" charset="-122"/>
              </a:rPr>
              <a:t>单位时间内</a:t>
            </a:r>
            <a:r>
              <a:rPr lang="zh-CN" altLang="en-US" sz="2800" b="1" i="0" dirty="0">
                <a:solidFill>
                  <a:srgbClr val="FF6600"/>
                </a:solidFill>
              </a:rPr>
              <a:t>光斑</a:t>
            </a:r>
            <a:r>
              <a:rPr lang="zh-CN" altLang="en-US" sz="2800" b="1" i="0" dirty="0">
                <a:solidFill>
                  <a:srgbClr val="009900"/>
                </a:solidFill>
                <a:latin typeface="宋体" pitchFamily="2" charset="-122"/>
              </a:rPr>
              <a:t>吸收的</a:t>
            </a:r>
            <a:r>
              <a:rPr lang="zh-CN" altLang="en-US" sz="2800" b="1" i="0" dirty="0">
                <a:solidFill>
                  <a:srgbClr val="009900"/>
                </a:solidFill>
              </a:rPr>
              <a:t>电磁能为</a:t>
            </a:r>
            <a:endParaRPr lang="zh-CN" altLang="en-US" sz="2800" b="1" dirty="0">
              <a:solidFill>
                <a:srgbClr val="009900"/>
              </a:solidFill>
            </a:endParaRPr>
          </a:p>
        </p:txBody>
      </p:sp>
      <p:graphicFrame>
        <p:nvGraphicFramePr>
          <p:cNvPr id="31" name="Object 11">
            <a:extLst>
              <a:ext uri="{FF2B5EF4-FFF2-40B4-BE49-F238E27FC236}">
                <a16:creationId xmlns:a16="http://schemas.microsoft.com/office/drawing/2014/main" id="{93601F0F-FE36-4BA6-84BC-2E13ED4BE468}"/>
              </a:ext>
            </a:extLst>
          </p:cNvPr>
          <p:cNvGraphicFramePr>
            <a:graphicFrameLocks noChangeAspect="1"/>
          </p:cNvGraphicFramePr>
          <p:nvPr>
            <p:extLst>
              <p:ext uri="{D42A27DB-BD31-4B8C-83A1-F6EECF244321}">
                <p14:modId xmlns:p14="http://schemas.microsoft.com/office/powerpoint/2010/main" val="2980193646"/>
              </p:ext>
            </p:extLst>
          </p:nvPr>
        </p:nvGraphicFramePr>
        <p:xfrm>
          <a:off x="1923091" y="3506951"/>
          <a:ext cx="3569791" cy="1237033"/>
        </p:xfrm>
        <a:graphic>
          <a:graphicData uri="http://schemas.openxmlformats.org/presentationml/2006/ole">
            <mc:AlternateContent xmlns:mc="http://schemas.openxmlformats.org/markup-compatibility/2006">
              <mc:Choice xmlns:v="urn:schemas-microsoft-com:vml" Requires="v">
                <p:oleObj spid="_x0000_s448615" name="Equation" r:id="rId7" imgW="1206360" imgH="419040" progId="Equation.DSMT4">
                  <p:embed/>
                </p:oleObj>
              </mc:Choice>
              <mc:Fallback>
                <p:oleObj name="Equation" r:id="rId7" imgW="1206360" imgH="419040" progId="Equation.DSMT4">
                  <p:embed/>
                  <p:pic>
                    <p:nvPicPr>
                      <p:cNvPr id="5" name="Object 11">
                        <a:extLst>
                          <a:ext uri="{FF2B5EF4-FFF2-40B4-BE49-F238E27FC236}">
                            <a16:creationId xmlns:a16="http://schemas.microsoft.com/office/drawing/2014/main" id="{BCBC60A5-E5A5-4BA3-A979-C5E5FE6D729E}"/>
                          </a:ext>
                        </a:extLst>
                      </p:cNvPr>
                      <p:cNvPicPr>
                        <a:picLocks noChangeAspect="1" noChangeArrowheads="1"/>
                      </p:cNvPicPr>
                      <p:nvPr/>
                    </p:nvPicPr>
                    <p:blipFill>
                      <a:blip r:embed="rId8"/>
                      <a:srcRect/>
                      <a:stretch>
                        <a:fillRect/>
                      </a:stretch>
                    </p:blipFill>
                    <p:spPr bwMode="auto">
                      <a:xfrm>
                        <a:off x="1923091" y="3506951"/>
                        <a:ext cx="3569791" cy="1237033"/>
                      </a:xfrm>
                      <a:prstGeom prst="rect">
                        <a:avLst/>
                      </a:prstGeom>
                      <a:noFill/>
                    </p:spPr>
                  </p:pic>
                </p:oleObj>
              </mc:Fallback>
            </mc:AlternateContent>
          </a:graphicData>
        </a:graphic>
      </p:graphicFrame>
      <p:sp>
        <p:nvSpPr>
          <p:cNvPr id="32" name="矩形 31">
            <a:extLst>
              <a:ext uri="{FF2B5EF4-FFF2-40B4-BE49-F238E27FC236}">
                <a16:creationId xmlns:a16="http://schemas.microsoft.com/office/drawing/2014/main" id="{6164D258-533D-4B57-93E8-1ED78B9C7908}"/>
              </a:ext>
            </a:extLst>
          </p:cNvPr>
          <p:cNvSpPr/>
          <p:nvPr/>
        </p:nvSpPr>
        <p:spPr>
          <a:xfrm>
            <a:off x="861875" y="4789468"/>
            <a:ext cx="4873450" cy="523220"/>
          </a:xfrm>
          <a:prstGeom prst="rect">
            <a:avLst/>
          </a:prstGeom>
        </p:spPr>
        <p:txBody>
          <a:bodyPr wrap="none">
            <a:spAutoFit/>
          </a:bodyPr>
          <a:lstStyle/>
          <a:p>
            <a:r>
              <a:rPr lang="zh-CN" altLang="en-US" sz="2800" b="1" i="0" dirty="0">
                <a:solidFill>
                  <a:srgbClr val="0000FF"/>
                </a:solidFill>
                <a:latin typeface="宋体" pitchFamily="2" charset="-122"/>
              </a:rPr>
              <a:t>单位时间内</a:t>
            </a:r>
            <a:r>
              <a:rPr lang="zh-CN" altLang="en-US" sz="2800" b="1" i="0" dirty="0">
                <a:solidFill>
                  <a:srgbClr val="FF6600"/>
                </a:solidFill>
              </a:rPr>
              <a:t>光斑</a:t>
            </a:r>
            <a:r>
              <a:rPr lang="zh-CN" altLang="en-US" sz="2800" b="1" i="0" dirty="0">
                <a:solidFill>
                  <a:srgbClr val="FF00FF"/>
                </a:solidFill>
              </a:rPr>
              <a:t>辐射</a:t>
            </a:r>
            <a:r>
              <a:rPr lang="zh-CN" altLang="en-US" sz="2800" b="1" i="0" dirty="0">
                <a:solidFill>
                  <a:srgbClr val="0000FF"/>
                </a:solidFill>
                <a:latin typeface="宋体" pitchFamily="2" charset="-122"/>
              </a:rPr>
              <a:t>的</a:t>
            </a:r>
            <a:r>
              <a:rPr lang="zh-CN" altLang="en-US" sz="2800" b="1" i="0" dirty="0">
                <a:solidFill>
                  <a:srgbClr val="FF00FF"/>
                </a:solidFill>
              </a:rPr>
              <a:t>能量为</a:t>
            </a:r>
            <a:endParaRPr lang="zh-CN" altLang="en-US" sz="2800" b="1" dirty="0"/>
          </a:p>
        </p:txBody>
      </p:sp>
      <p:graphicFrame>
        <p:nvGraphicFramePr>
          <p:cNvPr id="33" name="Object 11">
            <a:extLst>
              <a:ext uri="{FF2B5EF4-FFF2-40B4-BE49-F238E27FC236}">
                <a16:creationId xmlns:a16="http://schemas.microsoft.com/office/drawing/2014/main" id="{4E74FCFA-572F-4FA5-8557-26BA443340D9}"/>
              </a:ext>
            </a:extLst>
          </p:cNvPr>
          <p:cNvGraphicFramePr>
            <a:graphicFrameLocks noChangeAspect="1"/>
          </p:cNvGraphicFramePr>
          <p:nvPr>
            <p:extLst>
              <p:ext uri="{D42A27DB-BD31-4B8C-83A1-F6EECF244321}">
                <p14:modId xmlns:p14="http://schemas.microsoft.com/office/powerpoint/2010/main" val="1262706093"/>
              </p:ext>
            </p:extLst>
          </p:nvPr>
        </p:nvGraphicFramePr>
        <p:xfrm>
          <a:off x="6232525" y="4610100"/>
          <a:ext cx="2536825" cy="935038"/>
        </p:xfrm>
        <a:graphic>
          <a:graphicData uri="http://schemas.openxmlformats.org/presentationml/2006/ole">
            <mc:AlternateContent xmlns:mc="http://schemas.openxmlformats.org/markup-compatibility/2006">
              <mc:Choice xmlns:v="urn:schemas-microsoft-com:vml" Requires="v">
                <p:oleObj spid="_x0000_s448616" name="Equation" r:id="rId9" imgW="1130040" imgH="419040" progId="Equation.DSMT4">
                  <p:embed/>
                </p:oleObj>
              </mc:Choice>
              <mc:Fallback>
                <p:oleObj name="Equation" r:id="rId9" imgW="1130040" imgH="419040" progId="Equation.DSMT4">
                  <p:embed/>
                  <p:pic>
                    <p:nvPicPr>
                      <p:cNvPr id="7" name="Object 11">
                        <a:extLst>
                          <a:ext uri="{FF2B5EF4-FFF2-40B4-BE49-F238E27FC236}">
                            <a16:creationId xmlns:a16="http://schemas.microsoft.com/office/drawing/2014/main" id="{6D7FCBF3-87C7-42CC-B66A-A51DBE674A06}"/>
                          </a:ext>
                        </a:extLst>
                      </p:cNvPr>
                      <p:cNvPicPr>
                        <a:picLocks noChangeAspect="1" noChangeArrowheads="1"/>
                      </p:cNvPicPr>
                      <p:nvPr/>
                    </p:nvPicPr>
                    <p:blipFill>
                      <a:blip r:embed="rId10"/>
                      <a:srcRect/>
                      <a:stretch>
                        <a:fillRect/>
                      </a:stretch>
                    </p:blipFill>
                    <p:spPr bwMode="auto">
                      <a:xfrm>
                        <a:off x="6232525" y="4610100"/>
                        <a:ext cx="2536825" cy="935038"/>
                      </a:xfrm>
                      <a:prstGeom prst="rect">
                        <a:avLst/>
                      </a:prstGeom>
                      <a:noFill/>
                    </p:spPr>
                  </p:pic>
                </p:oleObj>
              </mc:Fallback>
            </mc:AlternateContent>
          </a:graphicData>
        </a:graphic>
      </p:graphicFrame>
      <p:sp>
        <p:nvSpPr>
          <p:cNvPr id="34" name="矩形 33">
            <a:extLst>
              <a:ext uri="{FF2B5EF4-FFF2-40B4-BE49-F238E27FC236}">
                <a16:creationId xmlns:a16="http://schemas.microsoft.com/office/drawing/2014/main" id="{336F9D5B-9D3F-4564-991C-F5763D998818}"/>
              </a:ext>
            </a:extLst>
          </p:cNvPr>
          <p:cNvSpPr/>
          <p:nvPr/>
        </p:nvSpPr>
        <p:spPr>
          <a:xfrm>
            <a:off x="633378" y="5549539"/>
            <a:ext cx="1988045" cy="523220"/>
          </a:xfrm>
          <a:prstGeom prst="rect">
            <a:avLst/>
          </a:prstGeom>
        </p:spPr>
        <p:txBody>
          <a:bodyPr wrap="none">
            <a:spAutoFit/>
          </a:bodyPr>
          <a:lstStyle/>
          <a:p>
            <a:r>
              <a:rPr lang="zh-CN" altLang="en-US" sz="2800" b="1" i="0" kern="0" dirty="0">
                <a:solidFill>
                  <a:srgbClr val="009900"/>
                </a:solidFill>
              </a:rPr>
              <a:t>达到热平衡</a:t>
            </a:r>
            <a:endParaRPr lang="zh-CN" altLang="en-US" sz="2800" dirty="0">
              <a:solidFill>
                <a:srgbClr val="009900"/>
              </a:solidFill>
            </a:endParaRPr>
          </a:p>
        </p:txBody>
      </p:sp>
      <p:graphicFrame>
        <p:nvGraphicFramePr>
          <p:cNvPr id="38" name="Object 11">
            <a:extLst>
              <a:ext uri="{FF2B5EF4-FFF2-40B4-BE49-F238E27FC236}">
                <a16:creationId xmlns:a16="http://schemas.microsoft.com/office/drawing/2014/main" id="{9863EF49-915C-4F3A-803A-7686BFF5C0D0}"/>
              </a:ext>
            </a:extLst>
          </p:cNvPr>
          <p:cNvGraphicFramePr>
            <a:graphicFrameLocks noChangeAspect="1"/>
          </p:cNvGraphicFramePr>
          <p:nvPr>
            <p:extLst>
              <p:ext uri="{D42A27DB-BD31-4B8C-83A1-F6EECF244321}">
                <p14:modId xmlns:p14="http://schemas.microsoft.com/office/powerpoint/2010/main" val="3520666325"/>
              </p:ext>
            </p:extLst>
          </p:nvPr>
        </p:nvGraphicFramePr>
        <p:xfrm>
          <a:off x="2510319" y="5443228"/>
          <a:ext cx="5467350" cy="936625"/>
        </p:xfrm>
        <a:graphic>
          <a:graphicData uri="http://schemas.openxmlformats.org/presentationml/2006/ole">
            <mc:AlternateContent xmlns:mc="http://schemas.openxmlformats.org/markup-compatibility/2006">
              <mc:Choice xmlns:v="urn:schemas-microsoft-com:vml" Requires="v">
                <p:oleObj spid="_x0000_s448617" name="Equation" r:id="rId11" imgW="2438280" imgH="419040" progId="Equation.DSMT4">
                  <p:embed/>
                </p:oleObj>
              </mc:Choice>
              <mc:Fallback>
                <p:oleObj name="Equation" r:id="rId11" imgW="2438280" imgH="419040" progId="Equation.DSMT4">
                  <p:embed/>
                  <p:pic>
                    <p:nvPicPr>
                      <p:cNvPr id="35" name="Object 11">
                        <a:extLst>
                          <a:ext uri="{FF2B5EF4-FFF2-40B4-BE49-F238E27FC236}">
                            <a16:creationId xmlns:a16="http://schemas.microsoft.com/office/drawing/2014/main" id="{6FD6E054-CC10-4CE4-8298-4AC5C064347A}"/>
                          </a:ext>
                        </a:extLst>
                      </p:cNvPr>
                      <p:cNvPicPr>
                        <a:picLocks noChangeAspect="1" noChangeArrowheads="1"/>
                      </p:cNvPicPr>
                      <p:nvPr/>
                    </p:nvPicPr>
                    <p:blipFill>
                      <a:blip r:embed="rId12"/>
                      <a:srcRect/>
                      <a:stretch>
                        <a:fillRect/>
                      </a:stretch>
                    </p:blipFill>
                    <p:spPr bwMode="auto">
                      <a:xfrm>
                        <a:off x="2510319" y="5443228"/>
                        <a:ext cx="5467350" cy="936625"/>
                      </a:xfrm>
                      <a:prstGeom prst="rect">
                        <a:avLst/>
                      </a:prstGeom>
                      <a:noFill/>
                    </p:spPr>
                  </p:pic>
                </p:oleObj>
              </mc:Fallback>
            </mc:AlternateContent>
          </a:graphicData>
        </a:graphic>
      </p:graphicFrame>
      <p:sp>
        <p:nvSpPr>
          <p:cNvPr id="39" name="AutoShape 6">
            <a:extLst>
              <a:ext uri="{FF2B5EF4-FFF2-40B4-BE49-F238E27FC236}">
                <a16:creationId xmlns:a16="http://schemas.microsoft.com/office/drawing/2014/main" id="{26439AA5-B71D-4BC0-97B9-3A99445BA938}"/>
              </a:ext>
            </a:extLst>
          </p:cNvPr>
          <p:cNvSpPr>
            <a:spLocks noChangeArrowheads="1"/>
          </p:cNvSpPr>
          <p:nvPr/>
        </p:nvSpPr>
        <p:spPr bwMode="auto">
          <a:xfrm>
            <a:off x="8137904" y="5803361"/>
            <a:ext cx="685800" cy="285750"/>
          </a:xfrm>
          <a:prstGeom prst="rightArrow">
            <a:avLst>
              <a:gd name="adj1" fmla="val 50000"/>
              <a:gd name="adj2" fmla="val 79689"/>
            </a:avLst>
          </a:prstGeom>
          <a:solidFill>
            <a:srgbClr val="00FFFF"/>
          </a:solidFill>
          <a:ln w="12699">
            <a:solidFill>
              <a:srgbClr val="FF0066"/>
            </a:solidFill>
            <a:miter lim="800000"/>
            <a:headEnd type="none" w="sm" len="sm"/>
            <a:tailEnd type="none" w="sm" len="sm"/>
          </a:ln>
        </p:spPr>
        <p:txBody>
          <a:bodyPr wrap="none" anchor="ctr"/>
          <a:lstStyle/>
          <a:p>
            <a:pPr defTabSz="762000"/>
            <a:endParaRPr lang="zh-CN" altLang="zh-CN" sz="2800"/>
          </a:p>
        </p:txBody>
      </p:sp>
      <p:graphicFrame>
        <p:nvGraphicFramePr>
          <p:cNvPr id="40" name="Object 11">
            <a:extLst>
              <a:ext uri="{FF2B5EF4-FFF2-40B4-BE49-F238E27FC236}">
                <a16:creationId xmlns:a16="http://schemas.microsoft.com/office/drawing/2014/main" id="{99892C38-0204-4A21-ABDC-91C8A9CF34A5}"/>
              </a:ext>
            </a:extLst>
          </p:cNvPr>
          <p:cNvGraphicFramePr>
            <a:graphicFrameLocks noChangeAspect="1"/>
          </p:cNvGraphicFramePr>
          <p:nvPr>
            <p:extLst>
              <p:ext uri="{D42A27DB-BD31-4B8C-83A1-F6EECF244321}">
                <p14:modId xmlns:p14="http://schemas.microsoft.com/office/powerpoint/2010/main" val="1549452013"/>
              </p:ext>
            </p:extLst>
          </p:nvPr>
        </p:nvGraphicFramePr>
        <p:xfrm>
          <a:off x="9120336" y="5445778"/>
          <a:ext cx="2736850" cy="1131888"/>
        </p:xfrm>
        <a:graphic>
          <a:graphicData uri="http://schemas.openxmlformats.org/presentationml/2006/ole">
            <mc:AlternateContent xmlns:mc="http://schemas.openxmlformats.org/markup-compatibility/2006">
              <mc:Choice xmlns:v="urn:schemas-microsoft-com:vml" Requires="v">
                <p:oleObj spid="_x0000_s448618" name="Equation" r:id="rId13" imgW="1218960" imgH="507960" progId="Equation.DSMT4">
                  <p:embed/>
                </p:oleObj>
              </mc:Choice>
              <mc:Fallback>
                <p:oleObj name="Equation" r:id="rId13" imgW="1218960" imgH="507960" progId="Equation.DSMT4">
                  <p:embed/>
                  <p:pic>
                    <p:nvPicPr>
                      <p:cNvPr id="37" name="Object 11">
                        <a:extLst>
                          <a:ext uri="{FF2B5EF4-FFF2-40B4-BE49-F238E27FC236}">
                            <a16:creationId xmlns:a16="http://schemas.microsoft.com/office/drawing/2014/main" id="{B76C8F19-9A93-403F-A6B8-6387A9EFE109}"/>
                          </a:ext>
                        </a:extLst>
                      </p:cNvPr>
                      <p:cNvPicPr>
                        <a:picLocks noChangeAspect="1" noChangeArrowheads="1"/>
                      </p:cNvPicPr>
                      <p:nvPr/>
                    </p:nvPicPr>
                    <p:blipFill>
                      <a:blip r:embed="rId14"/>
                      <a:srcRect/>
                      <a:stretch>
                        <a:fillRect/>
                      </a:stretch>
                    </p:blipFill>
                    <p:spPr bwMode="auto">
                      <a:xfrm>
                        <a:off x="9120336" y="5445778"/>
                        <a:ext cx="2736850" cy="1131888"/>
                      </a:xfrm>
                      <a:prstGeom prst="rect">
                        <a:avLst/>
                      </a:prstGeom>
                      <a:noFill/>
                    </p:spPr>
                  </p:pic>
                </p:oleObj>
              </mc:Fallback>
            </mc:AlternateContent>
          </a:graphicData>
        </a:graphic>
      </p:graphicFrame>
    </p:spTree>
    <p:extLst>
      <p:ext uri="{BB962C8B-B14F-4D97-AF65-F5344CB8AC3E}">
        <p14:creationId xmlns:p14="http://schemas.microsoft.com/office/powerpoint/2010/main" val="86817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ppt_x"/>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p:cTn id="23" dur="1000" fill="hold"/>
                                        <p:tgtEl>
                                          <p:spTgt spid="33"/>
                                        </p:tgtEl>
                                        <p:attrNameLst>
                                          <p:attrName>ppt_w</p:attrName>
                                        </p:attrNameLst>
                                      </p:cBhvr>
                                      <p:tavLst>
                                        <p:tav tm="0">
                                          <p:val>
                                            <p:fltVal val="0"/>
                                          </p:val>
                                        </p:tav>
                                        <p:tav tm="100000">
                                          <p:val>
                                            <p:strVal val="#ppt_w"/>
                                          </p:val>
                                        </p:tav>
                                      </p:tavLst>
                                    </p:anim>
                                    <p:anim calcmode="lin" valueType="num">
                                      <p:cBhvr>
                                        <p:cTn id="24" dur="1000" fill="hold"/>
                                        <p:tgtEl>
                                          <p:spTgt spid="33"/>
                                        </p:tgtEl>
                                        <p:attrNameLst>
                                          <p:attrName>ppt_h</p:attrName>
                                        </p:attrNameLst>
                                      </p:cBhvr>
                                      <p:tavLst>
                                        <p:tav tm="0">
                                          <p:val>
                                            <p:fltVal val="0"/>
                                          </p:val>
                                        </p:tav>
                                        <p:tav tm="100000">
                                          <p:val>
                                            <p:strVal val="#ppt_h"/>
                                          </p:val>
                                        </p:tav>
                                      </p:tavLst>
                                    </p:anim>
                                    <p:anim calcmode="lin" valueType="num">
                                      <p:cBhvr>
                                        <p:cTn id="25" dur="1000" fill="hold"/>
                                        <p:tgtEl>
                                          <p:spTgt spid="33"/>
                                        </p:tgtEl>
                                        <p:attrNameLst>
                                          <p:attrName>style.rotation</p:attrName>
                                        </p:attrNameLst>
                                      </p:cBhvr>
                                      <p:tavLst>
                                        <p:tav tm="0">
                                          <p:val>
                                            <p:fltVal val="90"/>
                                          </p:val>
                                        </p:tav>
                                        <p:tav tm="100000">
                                          <p:val>
                                            <p:fltVal val="0"/>
                                          </p:val>
                                        </p:tav>
                                      </p:tavLst>
                                    </p:anim>
                                    <p:animEffect transition="in" filter="fade">
                                      <p:cBhvr>
                                        <p:cTn id="26" dur="10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down)">
                                      <p:cBhvr>
                                        <p:cTn id="31" dur="50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1000"/>
                                        <p:tgtEl>
                                          <p:spTgt spid="38"/>
                                        </p:tgtEl>
                                      </p:cBhvr>
                                    </p:animEffect>
                                    <p:anim calcmode="lin" valueType="num">
                                      <p:cBhvr>
                                        <p:cTn id="37" dur="1000" fill="hold"/>
                                        <p:tgtEl>
                                          <p:spTgt spid="38"/>
                                        </p:tgtEl>
                                        <p:attrNameLst>
                                          <p:attrName>ppt_x</p:attrName>
                                        </p:attrNameLst>
                                      </p:cBhvr>
                                      <p:tavLst>
                                        <p:tav tm="0">
                                          <p:val>
                                            <p:strVal val="#ppt_x"/>
                                          </p:val>
                                        </p:tav>
                                        <p:tav tm="100000">
                                          <p:val>
                                            <p:strVal val="#ppt_x"/>
                                          </p:val>
                                        </p:tav>
                                      </p:tavLst>
                                    </p:anim>
                                    <p:anim calcmode="lin" valueType="num">
                                      <p:cBhvr>
                                        <p:cTn id="3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1000"/>
                                        <p:tgtEl>
                                          <p:spTgt spid="40"/>
                                        </p:tgtEl>
                                      </p:cBhvr>
                                    </p:animEffect>
                                    <p:anim calcmode="lin" valueType="num">
                                      <p:cBhvr>
                                        <p:cTn id="44" dur="1000" fill="hold"/>
                                        <p:tgtEl>
                                          <p:spTgt spid="40"/>
                                        </p:tgtEl>
                                        <p:attrNameLst>
                                          <p:attrName>ppt_x</p:attrName>
                                        </p:attrNameLst>
                                      </p:cBhvr>
                                      <p:tavLst>
                                        <p:tav tm="0">
                                          <p:val>
                                            <p:strVal val="#ppt_x"/>
                                          </p:val>
                                        </p:tav>
                                        <p:tav tm="100000">
                                          <p:val>
                                            <p:strVal val="#ppt_x"/>
                                          </p:val>
                                        </p:tav>
                                      </p:tavLst>
                                    </p:anim>
                                    <p:anim calcmode="lin" valueType="num">
                                      <p:cBhvr>
                                        <p:cTn id="4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barn(inVertical)">
                                      <p:cBhvr>
                                        <p:cTn id="5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4" grpId="0"/>
      <p:bldP spid="3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D979322-3DAF-4A60-A82C-4CE0E40E0B37}"/>
              </a:ext>
            </a:extLst>
          </p:cNvPr>
          <p:cNvSpPr txBox="1">
            <a:spLocks noChangeArrowheads="1"/>
          </p:cNvSpPr>
          <p:nvPr/>
        </p:nvSpPr>
        <p:spPr>
          <a:xfrm>
            <a:off x="1922730" y="479572"/>
            <a:ext cx="9720610" cy="5832475"/>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90000"/>
              </a:lnSpc>
              <a:buFont typeface="Wingdings" panose="05000000000000000000" pitchFamily="2" charset="2"/>
              <a:buNone/>
              <a:defRPr/>
            </a:pPr>
            <a:endParaRPr lang="zh-CN" altLang="en-US" sz="2800" b="1" i="0" kern="0" dirty="0">
              <a:solidFill>
                <a:srgbClr val="0000FF"/>
              </a:solidFill>
              <a:latin typeface="Times New Roman" pitchFamily="18" charset="0"/>
            </a:endParaRPr>
          </a:p>
          <a:p>
            <a:pPr eaLnBrk="1" hangingPunct="1">
              <a:lnSpc>
                <a:spcPct val="90000"/>
              </a:lnSpc>
              <a:buNone/>
              <a:defRPr/>
            </a:pPr>
            <a:endParaRPr lang="zh-CN" altLang="en-US" sz="2800" b="1" i="0" kern="0" dirty="0">
              <a:solidFill>
                <a:srgbClr val="009900"/>
              </a:solidFill>
              <a:latin typeface="Times New Roman" pitchFamily="18" charset="0"/>
            </a:endParaRPr>
          </a:p>
          <a:p>
            <a:pPr eaLnBrk="1" hangingPunct="1">
              <a:lnSpc>
                <a:spcPct val="90000"/>
              </a:lnSpc>
              <a:buFont typeface="Wingdings" panose="05000000000000000000" pitchFamily="2" charset="2"/>
              <a:buNone/>
              <a:defRPr/>
            </a:pPr>
            <a:endParaRPr lang="zh-CN" altLang="en-US" sz="2800" b="1" i="0" kern="0" dirty="0">
              <a:solidFill>
                <a:srgbClr val="0000FF"/>
              </a:solidFill>
              <a:latin typeface="Times New Roman" pitchFamily="18" charset="0"/>
            </a:endParaRPr>
          </a:p>
          <a:p>
            <a:pPr eaLnBrk="1" hangingPunct="1">
              <a:lnSpc>
                <a:spcPct val="90000"/>
              </a:lnSpc>
              <a:buFont typeface="Wingdings" panose="05000000000000000000" pitchFamily="2" charset="2"/>
              <a:buNone/>
              <a:defRPr/>
            </a:pPr>
            <a:r>
              <a:rPr lang="zh-CN" altLang="en-US" sz="2800" b="1" i="0" kern="0" dirty="0">
                <a:latin typeface="Times New Roman" pitchFamily="18" charset="0"/>
              </a:rPr>
              <a:t>               </a:t>
            </a:r>
          </a:p>
          <a:p>
            <a:pPr eaLnBrk="1" hangingPunct="1">
              <a:lnSpc>
                <a:spcPct val="90000"/>
              </a:lnSpc>
              <a:buFont typeface="Wingdings" panose="05000000000000000000" pitchFamily="2" charset="2"/>
              <a:buNone/>
              <a:defRPr/>
            </a:pPr>
            <a:endParaRPr lang="zh-CN" altLang="en-US" sz="2800" b="1" i="0" kern="0" dirty="0">
              <a:latin typeface="Times New Roman" pitchFamily="18" charset="0"/>
            </a:endParaRPr>
          </a:p>
          <a:p>
            <a:pPr eaLnBrk="1" hangingPunct="1">
              <a:lnSpc>
                <a:spcPct val="90000"/>
              </a:lnSpc>
              <a:buFont typeface="Wingdings" panose="05000000000000000000" pitchFamily="2" charset="2"/>
              <a:buNone/>
              <a:defRPr/>
            </a:pPr>
            <a:endParaRPr lang="zh-CN" altLang="en-US" sz="2800" b="1" i="0" kern="0" dirty="0">
              <a:latin typeface="Times New Roman" pitchFamily="18" charset="0"/>
            </a:endParaRPr>
          </a:p>
          <a:p>
            <a:pPr eaLnBrk="1" hangingPunct="1">
              <a:lnSpc>
                <a:spcPct val="90000"/>
              </a:lnSpc>
              <a:buFont typeface="Wingdings" panose="05000000000000000000" pitchFamily="2" charset="2"/>
              <a:buNone/>
              <a:defRPr/>
            </a:pPr>
            <a:r>
              <a:rPr lang="zh-CN" altLang="en-US" sz="2800" b="1" i="0" kern="0" dirty="0">
                <a:latin typeface="Times New Roman" pitchFamily="18" charset="0"/>
              </a:rPr>
              <a:t>                                                                     </a:t>
            </a:r>
            <a:endParaRPr lang="en-US" altLang="zh-CN" sz="2800" b="1" i="0" kern="0" dirty="0">
              <a:latin typeface="Times New Roman" pitchFamily="18" charset="0"/>
            </a:endParaRPr>
          </a:p>
        </p:txBody>
      </p:sp>
      <p:graphicFrame>
        <p:nvGraphicFramePr>
          <p:cNvPr id="12" name="对象 11">
            <a:extLst>
              <a:ext uri="{FF2B5EF4-FFF2-40B4-BE49-F238E27FC236}">
                <a16:creationId xmlns:a16="http://schemas.microsoft.com/office/drawing/2014/main" id="{261A187C-0561-41EF-82D2-819D8A0DA864}"/>
              </a:ext>
            </a:extLst>
          </p:cNvPr>
          <p:cNvGraphicFramePr>
            <a:graphicFrameLocks noChangeAspect="1"/>
          </p:cNvGraphicFramePr>
          <p:nvPr>
            <p:extLst>
              <p:ext uri="{D42A27DB-BD31-4B8C-83A1-F6EECF244321}">
                <p14:modId xmlns:p14="http://schemas.microsoft.com/office/powerpoint/2010/main" val="673031070"/>
              </p:ext>
            </p:extLst>
          </p:nvPr>
        </p:nvGraphicFramePr>
        <p:xfrm>
          <a:off x="5106988" y="1468438"/>
          <a:ext cx="3892550" cy="1046162"/>
        </p:xfrm>
        <a:graphic>
          <a:graphicData uri="http://schemas.openxmlformats.org/presentationml/2006/ole">
            <mc:AlternateContent xmlns:mc="http://schemas.openxmlformats.org/markup-compatibility/2006">
              <mc:Choice xmlns:v="urn:schemas-microsoft-com:vml" Requires="v">
                <p:oleObj spid="_x0000_s444604" name="Equation" r:id="rId3" imgW="1562040" imgH="419040" progId="Equation.DSMT4">
                  <p:embed/>
                </p:oleObj>
              </mc:Choice>
              <mc:Fallback>
                <p:oleObj name="Equation" r:id="rId3" imgW="1562040" imgH="419040" progId="Equation.DSMT4">
                  <p:embed/>
                  <p:pic>
                    <p:nvPicPr>
                      <p:cNvPr id="0" name="Object 1"/>
                      <p:cNvPicPr>
                        <a:picLocks noChangeAspect="1" noChangeArrowheads="1"/>
                      </p:cNvPicPr>
                      <p:nvPr/>
                    </p:nvPicPr>
                    <p:blipFill>
                      <a:blip r:embed="rId4"/>
                      <a:srcRect/>
                      <a:stretch>
                        <a:fillRect/>
                      </a:stretch>
                    </p:blipFill>
                    <p:spPr bwMode="auto">
                      <a:xfrm>
                        <a:off x="5106988" y="1468438"/>
                        <a:ext cx="3892550" cy="1046162"/>
                      </a:xfrm>
                      <a:prstGeom prst="rect">
                        <a:avLst/>
                      </a:prstGeom>
                      <a:noFill/>
                    </p:spPr>
                  </p:pic>
                </p:oleObj>
              </mc:Fallback>
            </mc:AlternateContent>
          </a:graphicData>
        </a:graphic>
      </p:graphicFrame>
      <p:graphicFrame>
        <p:nvGraphicFramePr>
          <p:cNvPr id="20" name="对象 19">
            <a:extLst>
              <a:ext uri="{FF2B5EF4-FFF2-40B4-BE49-F238E27FC236}">
                <a16:creationId xmlns:a16="http://schemas.microsoft.com/office/drawing/2014/main" id="{4886C03E-F31A-486F-AA62-440BAB2D45E1}"/>
              </a:ext>
            </a:extLst>
          </p:cNvPr>
          <p:cNvGraphicFramePr>
            <a:graphicFrameLocks noChangeAspect="1"/>
          </p:cNvGraphicFramePr>
          <p:nvPr>
            <p:extLst>
              <p:ext uri="{D42A27DB-BD31-4B8C-83A1-F6EECF244321}">
                <p14:modId xmlns:p14="http://schemas.microsoft.com/office/powerpoint/2010/main" val="37247629"/>
              </p:ext>
            </p:extLst>
          </p:nvPr>
        </p:nvGraphicFramePr>
        <p:xfrm>
          <a:off x="3804188" y="3023001"/>
          <a:ext cx="1751552" cy="639525"/>
        </p:xfrm>
        <a:graphic>
          <a:graphicData uri="http://schemas.openxmlformats.org/presentationml/2006/ole">
            <mc:AlternateContent xmlns:mc="http://schemas.openxmlformats.org/markup-compatibility/2006">
              <mc:Choice xmlns:v="urn:schemas-microsoft-com:vml" Requires="v">
                <p:oleObj spid="_x0000_s444605" name="Equation" r:id="rId5" imgW="558720" imgH="203040" progId="Equation.DSMT4">
                  <p:embed/>
                </p:oleObj>
              </mc:Choice>
              <mc:Fallback>
                <p:oleObj name="Equation" r:id="rId5" imgW="558720" imgH="203040" progId="Equation.DSMT4">
                  <p:embed/>
                  <p:pic>
                    <p:nvPicPr>
                      <p:cNvPr id="0" name="Object 9"/>
                      <p:cNvPicPr>
                        <a:picLocks noChangeAspect="1" noChangeArrowheads="1"/>
                      </p:cNvPicPr>
                      <p:nvPr/>
                    </p:nvPicPr>
                    <p:blipFill>
                      <a:blip r:embed="rId6"/>
                      <a:srcRect/>
                      <a:stretch>
                        <a:fillRect/>
                      </a:stretch>
                    </p:blipFill>
                    <p:spPr bwMode="auto">
                      <a:xfrm>
                        <a:off x="3804188" y="3023001"/>
                        <a:ext cx="1751552" cy="639525"/>
                      </a:xfrm>
                      <a:prstGeom prst="rect">
                        <a:avLst/>
                      </a:prstGeom>
                      <a:noFill/>
                    </p:spPr>
                  </p:pic>
                </p:oleObj>
              </mc:Fallback>
            </mc:AlternateContent>
          </a:graphicData>
        </a:graphic>
      </p:graphicFrame>
      <p:graphicFrame>
        <p:nvGraphicFramePr>
          <p:cNvPr id="25" name="对象 24">
            <a:extLst>
              <a:ext uri="{FF2B5EF4-FFF2-40B4-BE49-F238E27FC236}">
                <a16:creationId xmlns:a16="http://schemas.microsoft.com/office/drawing/2014/main" id="{B8D05C2F-CDF2-4AD7-AE4A-8F3444D33BF0}"/>
              </a:ext>
            </a:extLst>
          </p:cNvPr>
          <p:cNvGraphicFramePr>
            <a:graphicFrameLocks noChangeAspect="1"/>
          </p:cNvGraphicFramePr>
          <p:nvPr>
            <p:extLst>
              <p:ext uri="{D42A27DB-BD31-4B8C-83A1-F6EECF244321}">
                <p14:modId xmlns:p14="http://schemas.microsoft.com/office/powerpoint/2010/main" val="1849392648"/>
              </p:ext>
            </p:extLst>
          </p:nvPr>
        </p:nvGraphicFramePr>
        <p:xfrm>
          <a:off x="4367808" y="4086113"/>
          <a:ext cx="2033290" cy="942975"/>
        </p:xfrm>
        <a:graphic>
          <a:graphicData uri="http://schemas.openxmlformats.org/presentationml/2006/ole">
            <mc:AlternateContent xmlns:mc="http://schemas.openxmlformats.org/markup-compatibility/2006">
              <mc:Choice xmlns:v="urn:schemas-microsoft-com:vml" Requires="v">
                <p:oleObj spid="_x0000_s444606" name="Equation" r:id="rId7" imgW="850680" imgH="393480" progId="Equation.DSMT4">
                  <p:embed/>
                </p:oleObj>
              </mc:Choice>
              <mc:Fallback>
                <p:oleObj name="Equation" r:id="rId7" imgW="850680" imgH="393480" progId="Equation.DSMT4">
                  <p:embed/>
                  <p:pic>
                    <p:nvPicPr>
                      <p:cNvPr id="0" name="Object 21"/>
                      <p:cNvPicPr>
                        <a:picLocks noChangeAspect="1" noChangeArrowheads="1"/>
                      </p:cNvPicPr>
                      <p:nvPr/>
                    </p:nvPicPr>
                    <p:blipFill>
                      <a:blip r:embed="rId8"/>
                      <a:srcRect/>
                      <a:stretch>
                        <a:fillRect/>
                      </a:stretch>
                    </p:blipFill>
                    <p:spPr bwMode="auto">
                      <a:xfrm>
                        <a:off x="4367808" y="4086113"/>
                        <a:ext cx="2033290" cy="942975"/>
                      </a:xfrm>
                      <a:prstGeom prst="rect">
                        <a:avLst/>
                      </a:prstGeom>
                      <a:noFill/>
                    </p:spPr>
                  </p:pic>
                </p:oleObj>
              </mc:Fallback>
            </mc:AlternateContent>
          </a:graphicData>
        </a:graphic>
      </p:graphicFrame>
      <p:sp>
        <p:nvSpPr>
          <p:cNvPr id="31" name="矩形 30">
            <a:extLst>
              <a:ext uri="{FF2B5EF4-FFF2-40B4-BE49-F238E27FC236}">
                <a16:creationId xmlns:a16="http://schemas.microsoft.com/office/drawing/2014/main" id="{FFEB3712-8277-48DF-BB92-9655216B47BE}"/>
              </a:ext>
            </a:extLst>
          </p:cNvPr>
          <p:cNvSpPr/>
          <p:nvPr/>
        </p:nvSpPr>
        <p:spPr>
          <a:xfrm>
            <a:off x="1713365" y="4317534"/>
            <a:ext cx="1988045" cy="480131"/>
          </a:xfrm>
          <a:prstGeom prst="rect">
            <a:avLst/>
          </a:prstGeom>
        </p:spPr>
        <p:txBody>
          <a:bodyPr wrap="none">
            <a:spAutoFit/>
          </a:bodyPr>
          <a:lstStyle/>
          <a:p>
            <a:pPr eaLnBrk="1" hangingPunct="1">
              <a:lnSpc>
                <a:spcPct val="90000"/>
              </a:lnSpc>
              <a:buFont typeface="Wingdings" panose="05000000000000000000" pitchFamily="2" charset="2"/>
              <a:buNone/>
              <a:defRPr/>
            </a:pPr>
            <a:r>
              <a:rPr lang="zh-CN" altLang="en-US" sz="2800" b="1" i="0" kern="0" dirty="0">
                <a:solidFill>
                  <a:srgbClr val="FF3300"/>
                </a:solidFill>
              </a:rPr>
              <a:t>在低频区，</a:t>
            </a:r>
          </a:p>
        </p:txBody>
      </p:sp>
      <p:sp>
        <p:nvSpPr>
          <p:cNvPr id="32" name="矩形 31">
            <a:extLst>
              <a:ext uri="{FF2B5EF4-FFF2-40B4-BE49-F238E27FC236}">
                <a16:creationId xmlns:a16="http://schemas.microsoft.com/office/drawing/2014/main" id="{FBEB4FDD-C8F1-4BD9-ABE5-3940D73246FB}"/>
              </a:ext>
            </a:extLst>
          </p:cNvPr>
          <p:cNvSpPr/>
          <p:nvPr/>
        </p:nvSpPr>
        <p:spPr>
          <a:xfrm>
            <a:off x="1517417" y="290717"/>
            <a:ext cx="6666815" cy="954107"/>
          </a:xfrm>
          <a:prstGeom prst="rect">
            <a:avLst/>
          </a:prstGeom>
        </p:spPr>
        <p:txBody>
          <a:bodyPr wrap="square">
            <a:spAutoFit/>
          </a:bodyPr>
          <a:lstStyle/>
          <a:p>
            <a:r>
              <a:rPr lang="zh-CN" altLang="en-US" sz="2800" b="1" i="0" kern="0" dirty="0">
                <a:solidFill>
                  <a:srgbClr val="FF0000"/>
                </a:solidFill>
              </a:rPr>
              <a:t>练习：</a:t>
            </a:r>
            <a:r>
              <a:rPr lang="zh-CN" altLang="en-US" sz="2800" b="1" i="0" kern="0" dirty="0">
                <a:solidFill>
                  <a:srgbClr val="0000FF"/>
                </a:solidFill>
              </a:rPr>
              <a:t>使用</a:t>
            </a:r>
            <a:r>
              <a:rPr lang="en-US" altLang="zh-CN" sz="2800" b="1" i="0" kern="0" dirty="0">
                <a:solidFill>
                  <a:srgbClr val="0000FF"/>
                </a:solidFill>
              </a:rPr>
              <a:t>Plank</a:t>
            </a:r>
            <a:r>
              <a:rPr lang="zh-CN" altLang="en-US" sz="2800" b="1" i="0" kern="0" dirty="0">
                <a:solidFill>
                  <a:srgbClr val="0000FF"/>
                </a:solidFill>
              </a:rPr>
              <a:t>公式推导</a:t>
            </a:r>
            <a:r>
              <a:rPr lang="en-US" altLang="zh-CN" sz="2800" b="1" i="0" kern="0" dirty="0">
                <a:solidFill>
                  <a:srgbClr val="FF0000"/>
                </a:solidFill>
              </a:rPr>
              <a:t>Wein</a:t>
            </a:r>
            <a:r>
              <a:rPr lang="zh-CN" altLang="en-US" sz="2800" b="1" i="0" kern="0" dirty="0">
                <a:solidFill>
                  <a:srgbClr val="FF0000"/>
                </a:solidFill>
              </a:rPr>
              <a:t>公式</a:t>
            </a:r>
            <a:r>
              <a:rPr lang="zh-CN" altLang="en-US" sz="2800" b="1" i="0" kern="0" dirty="0">
                <a:solidFill>
                  <a:srgbClr val="0000FF"/>
                </a:solidFill>
              </a:rPr>
              <a:t>（高频区）及</a:t>
            </a:r>
            <a:r>
              <a:rPr lang="en-US" altLang="zh-CN" sz="2800" b="1" i="0" kern="0" dirty="0" err="1">
                <a:solidFill>
                  <a:srgbClr val="FF00FF"/>
                </a:solidFill>
              </a:rPr>
              <a:t>Rayley</a:t>
            </a:r>
            <a:r>
              <a:rPr lang="en-US" altLang="zh-CN" sz="2800" b="1" i="0" kern="0" dirty="0">
                <a:solidFill>
                  <a:srgbClr val="FF00FF"/>
                </a:solidFill>
              </a:rPr>
              <a:t>-Jeans</a:t>
            </a:r>
            <a:r>
              <a:rPr lang="zh-CN" altLang="en-US" sz="2800" b="1" i="0" kern="0" dirty="0">
                <a:solidFill>
                  <a:srgbClr val="FF00FF"/>
                </a:solidFill>
              </a:rPr>
              <a:t>公式</a:t>
            </a:r>
            <a:r>
              <a:rPr lang="zh-CN" altLang="en-US" sz="2800" b="1" i="0" kern="0" dirty="0">
                <a:solidFill>
                  <a:srgbClr val="0000FF"/>
                </a:solidFill>
              </a:rPr>
              <a:t>（低频区）。</a:t>
            </a:r>
            <a:endParaRPr lang="zh-CN" altLang="en-US" sz="2800" dirty="0"/>
          </a:p>
        </p:txBody>
      </p:sp>
      <p:sp>
        <p:nvSpPr>
          <p:cNvPr id="33" name="矩形 32">
            <a:extLst>
              <a:ext uri="{FF2B5EF4-FFF2-40B4-BE49-F238E27FC236}">
                <a16:creationId xmlns:a16="http://schemas.microsoft.com/office/drawing/2014/main" id="{83CB68D4-3DDE-4FA3-9CB6-D98C3385D563}"/>
              </a:ext>
            </a:extLst>
          </p:cNvPr>
          <p:cNvSpPr/>
          <p:nvPr/>
        </p:nvSpPr>
        <p:spPr>
          <a:xfrm>
            <a:off x="1679475" y="1737210"/>
            <a:ext cx="2887329" cy="480131"/>
          </a:xfrm>
          <a:prstGeom prst="rect">
            <a:avLst/>
          </a:prstGeom>
        </p:spPr>
        <p:txBody>
          <a:bodyPr wrap="none">
            <a:spAutoFit/>
          </a:bodyPr>
          <a:lstStyle/>
          <a:p>
            <a:pPr eaLnBrk="1" hangingPunct="1">
              <a:lnSpc>
                <a:spcPct val="90000"/>
              </a:lnSpc>
              <a:buNone/>
              <a:defRPr/>
            </a:pPr>
            <a:r>
              <a:rPr lang="zh-CN" altLang="en-US" sz="2800" b="1" i="0" kern="0" dirty="0">
                <a:solidFill>
                  <a:srgbClr val="FF00FF"/>
                </a:solidFill>
              </a:rPr>
              <a:t>解：</a:t>
            </a:r>
            <a:r>
              <a:rPr lang="en-US" altLang="zh-CN" sz="2800" b="1" i="0" kern="0" dirty="0">
                <a:solidFill>
                  <a:srgbClr val="009900"/>
                </a:solidFill>
              </a:rPr>
              <a:t>Plank</a:t>
            </a:r>
            <a:r>
              <a:rPr lang="zh-CN" altLang="en-US" sz="2800" b="1" i="0" kern="0" dirty="0">
                <a:solidFill>
                  <a:srgbClr val="009900"/>
                </a:solidFill>
              </a:rPr>
              <a:t>公式为</a:t>
            </a:r>
          </a:p>
        </p:txBody>
      </p:sp>
      <p:sp>
        <p:nvSpPr>
          <p:cNvPr id="36" name="矩形 35">
            <a:extLst>
              <a:ext uri="{FF2B5EF4-FFF2-40B4-BE49-F238E27FC236}">
                <a16:creationId xmlns:a16="http://schemas.microsoft.com/office/drawing/2014/main" id="{EBF25ABA-40AA-4FAF-A24A-32EF03F65486}"/>
              </a:ext>
            </a:extLst>
          </p:cNvPr>
          <p:cNvSpPr/>
          <p:nvPr/>
        </p:nvSpPr>
        <p:spPr>
          <a:xfrm>
            <a:off x="1609700" y="3173237"/>
            <a:ext cx="1806905" cy="523220"/>
          </a:xfrm>
          <a:prstGeom prst="rect">
            <a:avLst/>
          </a:prstGeom>
        </p:spPr>
        <p:txBody>
          <a:bodyPr wrap="none">
            <a:spAutoFit/>
          </a:bodyPr>
          <a:lstStyle/>
          <a:p>
            <a:r>
              <a:rPr lang="zh-CN" altLang="en-US" sz="2800" b="1" i="0" kern="0" dirty="0">
                <a:solidFill>
                  <a:srgbClr val="009900"/>
                </a:solidFill>
              </a:rPr>
              <a:t>在高频区</a:t>
            </a:r>
            <a:r>
              <a:rPr lang="en-US" altLang="zh-CN" sz="2800" b="1" i="0" kern="0" dirty="0">
                <a:solidFill>
                  <a:srgbClr val="009900"/>
                </a:solidFill>
              </a:rPr>
              <a:t>, </a:t>
            </a:r>
            <a:endParaRPr lang="zh-CN" altLang="en-US" sz="2800" dirty="0"/>
          </a:p>
        </p:txBody>
      </p:sp>
      <p:sp>
        <p:nvSpPr>
          <p:cNvPr id="37" name="矩形 36">
            <a:extLst>
              <a:ext uri="{FF2B5EF4-FFF2-40B4-BE49-F238E27FC236}">
                <a16:creationId xmlns:a16="http://schemas.microsoft.com/office/drawing/2014/main" id="{590ED48B-94EB-40EE-BE9D-D43D33692FA8}"/>
              </a:ext>
            </a:extLst>
          </p:cNvPr>
          <p:cNvSpPr/>
          <p:nvPr/>
        </p:nvSpPr>
        <p:spPr>
          <a:xfrm>
            <a:off x="9922507" y="3248785"/>
            <a:ext cx="1723549" cy="480131"/>
          </a:xfrm>
          <a:prstGeom prst="rect">
            <a:avLst/>
          </a:prstGeom>
        </p:spPr>
        <p:txBody>
          <a:bodyPr wrap="none">
            <a:spAutoFit/>
          </a:bodyPr>
          <a:lstStyle/>
          <a:p>
            <a:pPr eaLnBrk="1" hangingPunct="1">
              <a:lnSpc>
                <a:spcPct val="90000"/>
              </a:lnSpc>
              <a:buFont typeface="Wingdings" panose="05000000000000000000" pitchFamily="2" charset="2"/>
              <a:buNone/>
              <a:defRPr/>
            </a:pPr>
            <a:r>
              <a:rPr lang="en-US" altLang="zh-CN" sz="2800" b="1" i="0" kern="0" dirty="0">
                <a:solidFill>
                  <a:srgbClr val="FF00FF"/>
                </a:solidFill>
              </a:rPr>
              <a:t>Wein</a:t>
            </a:r>
            <a:r>
              <a:rPr lang="zh-CN" altLang="en-US" sz="2800" b="1" i="0" kern="0" dirty="0">
                <a:solidFill>
                  <a:srgbClr val="FF00FF"/>
                </a:solidFill>
              </a:rPr>
              <a:t>公式</a:t>
            </a:r>
          </a:p>
        </p:txBody>
      </p:sp>
      <p:sp>
        <p:nvSpPr>
          <p:cNvPr id="38" name="矩形 37">
            <a:extLst>
              <a:ext uri="{FF2B5EF4-FFF2-40B4-BE49-F238E27FC236}">
                <a16:creationId xmlns:a16="http://schemas.microsoft.com/office/drawing/2014/main" id="{0E9B6061-FA08-4F16-BB6E-2F8512169F14}"/>
              </a:ext>
            </a:extLst>
          </p:cNvPr>
          <p:cNvSpPr/>
          <p:nvPr/>
        </p:nvSpPr>
        <p:spPr>
          <a:xfrm>
            <a:off x="8928888" y="5758815"/>
            <a:ext cx="3119765" cy="523220"/>
          </a:xfrm>
          <a:prstGeom prst="rect">
            <a:avLst/>
          </a:prstGeom>
        </p:spPr>
        <p:txBody>
          <a:bodyPr wrap="none">
            <a:spAutoFit/>
          </a:bodyPr>
          <a:lstStyle/>
          <a:p>
            <a:r>
              <a:rPr lang="zh-CN" altLang="en-US" sz="2800" b="1" i="0" kern="0" dirty="0">
                <a:solidFill>
                  <a:srgbClr val="FF3300"/>
                </a:solidFill>
              </a:rPr>
              <a:t> </a:t>
            </a:r>
            <a:r>
              <a:rPr lang="en-US" altLang="zh-CN" sz="2800" b="1" i="0" kern="0" dirty="0" err="1">
                <a:solidFill>
                  <a:srgbClr val="FF3300"/>
                </a:solidFill>
              </a:rPr>
              <a:t>Rayley</a:t>
            </a:r>
            <a:r>
              <a:rPr lang="en-US" altLang="zh-CN" sz="2800" b="1" i="0" kern="0" dirty="0">
                <a:solidFill>
                  <a:srgbClr val="FF3300"/>
                </a:solidFill>
              </a:rPr>
              <a:t>-Jeans </a:t>
            </a:r>
            <a:r>
              <a:rPr lang="zh-CN" altLang="en-US" sz="2800" b="1" i="0" kern="0" dirty="0">
                <a:solidFill>
                  <a:srgbClr val="FF3300"/>
                </a:solidFill>
              </a:rPr>
              <a:t>公式</a:t>
            </a:r>
            <a:endParaRPr lang="zh-CN" altLang="en-US" sz="2800" dirty="0">
              <a:solidFill>
                <a:srgbClr val="FF3300"/>
              </a:solidFill>
            </a:endParaRPr>
          </a:p>
        </p:txBody>
      </p:sp>
      <p:graphicFrame>
        <p:nvGraphicFramePr>
          <p:cNvPr id="39" name="对象 38">
            <a:extLst>
              <a:ext uri="{FF2B5EF4-FFF2-40B4-BE49-F238E27FC236}">
                <a16:creationId xmlns:a16="http://schemas.microsoft.com/office/drawing/2014/main" id="{98FCC31B-45EE-4380-B1A4-F9EBFEA3D39C}"/>
              </a:ext>
            </a:extLst>
          </p:cNvPr>
          <p:cNvGraphicFramePr>
            <a:graphicFrameLocks noChangeAspect="1"/>
          </p:cNvGraphicFramePr>
          <p:nvPr>
            <p:extLst>
              <p:ext uri="{D42A27DB-BD31-4B8C-83A1-F6EECF244321}">
                <p14:modId xmlns:p14="http://schemas.microsoft.com/office/powerpoint/2010/main" val="1807983549"/>
              </p:ext>
            </p:extLst>
          </p:nvPr>
        </p:nvGraphicFramePr>
        <p:xfrm>
          <a:off x="6180138" y="2989263"/>
          <a:ext cx="3138487" cy="942975"/>
        </p:xfrm>
        <a:graphic>
          <a:graphicData uri="http://schemas.openxmlformats.org/presentationml/2006/ole">
            <mc:AlternateContent xmlns:mc="http://schemas.openxmlformats.org/markup-compatibility/2006">
              <mc:Choice xmlns:v="urn:schemas-microsoft-com:vml" Requires="v">
                <p:oleObj spid="_x0000_s444607" name="Equation" r:id="rId9" imgW="1396800" imgH="419040" progId="Equation.DSMT4">
                  <p:embed/>
                </p:oleObj>
              </mc:Choice>
              <mc:Fallback>
                <p:oleObj name="Equation" r:id="rId9" imgW="1396800" imgH="419040" progId="Equation.DSMT4">
                  <p:embed/>
                  <p:pic>
                    <p:nvPicPr>
                      <p:cNvPr id="12" name="对象 11">
                        <a:extLst>
                          <a:ext uri="{FF2B5EF4-FFF2-40B4-BE49-F238E27FC236}">
                            <a16:creationId xmlns:a16="http://schemas.microsoft.com/office/drawing/2014/main" id="{261A187C-0561-41EF-82D2-819D8A0DA864}"/>
                          </a:ext>
                        </a:extLst>
                      </p:cNvPr>
                      <p:cNvPicPr>
                        <a:picLocks noChangeAspect="1" noChangeArrowheads="1"/>
                      </p:cNvPicPr>
                      <p:nvPr/>
                    </p:nvPicPr>
                    <p:blipFill>
                      <a:blip r:embed="rId10"/>
                      <a:srcRect/>
                      <a:stretch>
                        <a:fillRect/>
                      </a:stretch>
                    </p:blipFill>
                    <p:spPr bwMode="auto">
                      <a:xfrm>
                        <a:off x="6180138" y="2989263"/>
                        <a:ext cx="3138487" cy="942975"/>
                      </a:xfrm>
                      <a:prstGeom prst="rect">
                        <a:avLst/>
                      </a:prstGeom>
                      <a:noFill/>
                    </p:spPr>
                  </p:pic>
                </p:oleObj>
              </mc:Fallback>
            </mc:AlternateContent>
          </a:graphicData>
        </a:graphic>
      </p:graphicFrame>
      <p:graphicFrame>
        <p:nvGraphicFramePr>
          <p:cNvPr id="40" name="对象 39">
            <a:extLst>
              <a:ext uri="{FF2B5EF4-FFF2-40B4-BE49-F238E27FC236}">
                <a16:creationId xmlns:a16="http://schemas.microsoft.com/office/drawing/2014/main" id="{F57FF936-7873-47AA-B6DC-D29B65BECD73}"/>
              </a:ext>
            </a:extLst>
          </p:cNvPr>
          <p:cNvGraphicFramePr>
            <a:graphicFrameLocks noChangeAspect="1"/>
          </p:cNvGraphicFramePr>
          <p:nvPr>
            <p:extLst>
              <p:ext uri="{D42A27DB-BD31-4B8C-83A1-F6EECF244321}">
                <p14:modId xmlns:p14="http://schemas.microsoft.com/office/powerpoint/2010/main" val="3103159848"/>
              </p:ext>
            </p:extLst>
          </p:nvPr>
        </p:nvGraphicFramePr>
        <p:xfrm>
          <a:off x="974725" y="5435600"/>
          <a:ext cx="7359650" cy="942975"/>
        </p:xfrm>
        <a:graphic>
          <a:graphicData uri="http://schemas.openxmlformats.org/presentationml/2006/ole">
            <mc:AlternateContent xmlns:mc="http://schemas.openxmlformats.org/markup-compatibility/2006">
              <mc:Choice xmlns:v="urn:schemas-microsoft-com:vml" Requires="v">
                <p:oleObj spid="_x0000_s444608" name="Equation" r:id="rId11" imgW="3276360" imgH="419040" progId="Equation.DSMT4">
                  <p:embed/>
                </p:oleObj>
              </mc:Choice>
              <mc:Fallback>
                <p:oleObj name="Equation" r:id="rId11" imgW="3276360" imgH="419040" progId="Equation.DSMT4">
                  <p:embed/>
                  <p:pic>
                    <p:nvPicPr>
                      <p:cNvPr id="12" name="对象 11">
                        <a:extLst>
                          <a:ext uri="{FF2B5EF4-FFF2-40B4-BE49-F238E27FC236}">
                            <a16:creationId xmlns:a16="http://schemas.microsoft.com/office/drawing/2014/main" id="{261A187C-0561-41EF-82D2-819D8A0DA864}"/>
                          </a:ext>
                        </a:extLst>
                      </p:cNvPr>
                      <p:cNvPicPr>
                        <a:picLocks noChangeAspect="1" noChangeArrowheads="1"/>
                      </p:cNvPicPr>
                      <p:nvPr/>
                    </p:nvPicPr>
                    <p:blipFill>
                      <a:blip r:embed="rId12"/>
                      <a:srcRect/>
                      <a:stretch>
                        <a:fillRect/>
                      </a:stretch>
                    </p:blipFill>
                    <p:spPr bwMode="auto">
                      <a:xfrm>
                        <a:off x="974725" y="5435600"/>
                        <a:ext cx="7359650" cy="942975"/>
                      </a:xfrm>
                      <a:prstGeom prst="rect">
                        <a:avLst/>
                      </a:prstGeom>
                      <a:noFill/>
                    </p:spPr>
                  </p:pic>
                </p:oleObj>
              </mc:Fallback>
            </mc:AlternateContent>
          </a:graphicData>
        </a:graphic>
      </p:graphicFrame>
      <p:graphicFrame>
        <p:nvGraphicFramePr>
          <p:cNvPr id="22" name="对象 21">
            <a:extLst>
              <a:ext uri="{FF2B5EF4-FFF2-40B4-BE49-F238E27FC236}">
                <a16:creationId xmlns:a16="http://schemas.microsoft.com/office/drawing/2014/main" id="{FBD929AE-A178-4998-B56E-60A191F7E42A}"/>
              </a:ext>
            </a:extLst>
          </p:cNvPr>
          <p:cNvGraphicFramePr>
            <a:graphicFrameLocks noChangeAspect="1"/>
          </p:cNvGraphicFramePr>
          <p:nvPr>
            <p:extLst>
              <p:ext uri="{D42A27DB-BD31-4B8C-83A1-F6EECF244321}">
                <p14:modId xmlns:p14="http://schemas.microsoft.com/office/powerpoint/2010/main" val="1686705439"/>
              </p:ext>
            </p:extLst>
          </p:nvPr>
        </p:nvGraphicFramePr>
        <p:xfrm>
          <a:off x="8047038" y="209550"/>
          <a:ext cx="3890962" cy="1046163"/>
        </p:xfrm>
        <a:graphic>
          <a:graphicData uri="http://schemas.openxmlformats.org/presentationml/2006/ole">
            <mc:AlternateContent xmlns:mc="http://schemas.openxmlformats.org/markup-compatibility/2006">
              <mc:Choice xmlns:v="urn:schemas-microsoft-com:vml" Requires="v">
                <p:oleObj spid="_x0000_s444609" name="Equation" r:id="rId13" imgW="1562040" imgH="419040" progId="Equation.DSMT4">
                  <p:embed/>
                </p:oleObj>
              </mc:Choice>
              <mc:Fallback>
                <p:oleObj name="Equation" r:id="rId13" imgW="1562040" imgH="419040" progId="Equation.DSMT4">
                  <p:embed/>
                  <p:pic>
                    <p:nvPicPr>
                      <p:cNvPr id="12" name="对象 11">
                        <a:extLst>
                          <a:ext uri="{FF2B5EF4-FFF2-40B4-BE49-F238E27FC236}">
                            <a16:creationId xmlns:a16="http://schemas.microsoft.com/office/drawing/2014/main" id="{261A187C-0561-41EF-82D2-819D8A0DA864}"/>
                          </a:ext>
                        </a:extLst>
                      </p:cNvPr>
                      <p:cNvPicPr>
                        <a:picLocks noChangeAspect="1" noChangeArrowheads="1"/>
                      </p:cNvPicPr>
                      <p:nvPr/>
                    </p:nvPicPr>
                    <p:blipFill>
                      <a:blip r:embed="rId14"/>
                      <a:srcRect/>
                      <a:stretch>
                        <a:fillRect/>
                      </a:stretch>
                    </p:blipFill>
                    <p:spPr bwMode="auto">
                      <a:xfrm>
                        <a:off x="8047038" y="209550"/>
                        <a:ext cx="3890962" cy="1046163"/>
                      </a:xfrm>
                      <a:prstGeom prst="rect">
                        <a:avLst/>
                      </a:prstGeom>
                      <a:noFill/>
                    </p:spPr>
                  </p:pic>
                </p:oleObj>
              </mc:Fallback>
            </mc:AlternateContent>
          </a:graphicData>
        </a:graphic>
      </p:graphicFrame>
    </p:spTree>
    <p:extLst>
      <p:ext uri="{BB962C8B-B14F-4D97-AF65-F5344CB8AC3E}">
        <p14:creationId xmlns:p14="http://schemas.microsoft.com/office/powerpoint/2010/main" val="44720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down)">
                                      <p:cBhvr>
                                        <p:cTn id="18" dur="5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p:cTn id="29" dur="1000" fill="hold"/>
                                        <p:tgtEl>
                                          <p:spTgt spid="39"/>
                                        </p:tgtEl>
                                        <p:attrNameLst>
                                          <p:attrName>ppt_w</p:attrName>
                                        </p:attrNameLst>
                                      </p:cBhvr>
                                      <p:tavLst>
                                        <p:tav tm="0">
                                          <p:val>
                                            <p:fltVal val="0"/>
                                          </p:val>
                                        </p:tav>
                                        <p:tav tm="100000">
                                          <p:val>
                                            <p:strVal val="#ppt_w"/>
                                          </p:val>
                                        </p:tav>
                                      </p:tavLst>
                                    </p:anim>
                                    <p:anim calcmode="lin" valueType="num">
                                      <p:cBhvr>
                                        <p:cTn id="30" dur="1000" fill="hold"/>
                                        <p:tgtEl>
                                          <p:spTgt spid="39"/>
                                        </p:tgtEl>
                                        <p:attrNameLst>
                                          <p:attrName>ppt_h</p:attrName>
                                        </p:attrNameLst>
                                      </p:cBhvr>
                                      <p:tavLst>
                                        <p:tav tm="0">
                                          <p:val>
                                            <p:fltVal val="0"/>
                                          </p:val>
                                        </p:tav>
                                        <p:tav tm="100000">
                                          <p:val>
                                            <p:strVal val="#ppt_h"/>
                                          </p:val>
                                        </p:tav>
                                      </p:tavLst>
                                    </p:anim>
                                    <p:anim calcmode="lin" valueType="num">
                                      <p:cBhvr>
                                        <p:cTn id="31" dur="1000" fill="hold"/>
                                        <p:tgtEl>
                                          <p:spTgt spid="39"/>
                                        </p:tgtEl>
                                        <p:attrNameLst>
                                          <p:attrName>style.rotation</p:attrName>
                                        </p:attrNameLst>
                                      </p:cBhvr>
                                      <p:tavLst>
                                        <p:tav tm="0">
                                          <p:val>
                                            <p:fltVal val="90"/>
                                          </p:val>
                                        </p:tav>
                                        <p:tav tm="100000">
                                          <p:val>
                                            <p:fltVal val="0"/>
                                          </p:val>
                                        </p:tav>
                                      </p:tavLst>
                                    </p:anim>
                                    <p:animEffect transition="in" filter="fade">
                                      <p:cBhvr>
                                        <p:cTn id="32" dur="10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down)">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1000" fill="hold"/>
                                        <p:tgtEl>
                                          <p:spTgt spid="25"/>
                                        </p:tgtEl>
                                        <p:attrNameLst>
                                          <p:attrName>ppt_w</p:attrName>
                                        </p:attrNameLst>
                                      </p:cBhvr>
                                      <p:tavLst>
                                        <p:tav tm="0">
                                          <p:val>
                                            <p:fltVal val="0"/>
                                          </p:val>
                                        </p:tav>
                                        <p:tav tm="100000">
                                          <p:val>
                                            <p:strVal val="#ppt_w"/>
                                          </p:val>
                                        </p:tav>
                                      </p:tavLst>
                                    </p:anim>
                                    <p:anim calcmode="lin" valueType="num">
                                      <p:cBhvr>
                                        <p:cTn id="48" dur="1000" fill="hold"/>
                                        <p:tgtEl>
                                          <p:spTgt spid="25"/>
                                        </p:tgtEl>
                                        <p:attrNameLst>
                                          <p:attrName>ppt_h</p:attrName>
                                        </p:attrNameLst>
                                      </p:cBhvr>
                                      <p:tavLst>
                                        <p:tav tm="0">
                                          <p:val>
                                            <p:fltVal val="0"/>
                                          </p:val>
                                        </p:tav>
                                        <p:tav tm="100000">
                                          <p:val>
                                            <p:strVal val="#ppt_h"/>
                                          </p:val>
                                        </p:tav>
                                      </p:tavLst>
                                    </p:anim>
                                    <p:anim calcmode="lin" valueType="num">
                                      <p:cBhvr>
                                        <p:cTn id="49" dur="1000" fill="hold"/>
                                        <p:tgtEl>
                                          <p:spTgt spid="25"/>
                                        </p:tgtEl>
                                        <p:attrNameLst>
                                          <p:attrName>style.rotation</p:attrName>
                                        </p:attrNameLst>
                                      </p:cBhvr>
                                      <p:tavLst>
                                        <p:tav tm="0">
                                          <p:val>
                                            <p:fltVal val="90"/>
                                          </p:val>
                                        </p:tav>
                                        <p:tav tm="100000">
                                          <p:val>
                                            <p:fltVal val="0"/>
                                          </p:val>
                                        </p:tav>
                                      </p:tavLst>
                                    </p:anim>
                                    <p:animEffect transition="in" filter="fade">
                                      <p:cBhvr>
                                        <p:cTn id="50" dur="10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circle(in)">
                                      <p:cBhvr>
                                        <p:cTn id="55" dur="20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down)">
                                      <p:cBhvr>
                                        <p:cTn id="60" dur="500"/>
                                        <p:tgtEl>
                                          <p:spTgt spid="38"/>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additive="base">
                                        <p:cTn id="65" dur="500" fill="hold"/>
                                        <p:tgtEl>
                                          <p:spTgt spid="22"/>
                                        </p:tgtEl>
                                        <p:attrNameLst>
                                          <p:attrName>ppt_x</p:attrName>
                                        </p:attrNameLst>
                                      </p:cBhvr>
                                      <p:tavLst>
                                        <p:tav tm="0">
                                          <p:val>
                                            <p:strVal val="#ppt_x"/>
                                          </p:val>
                                        </p:tav>
                                        <p:tav tm="100000">
                                          <p:val>
                                            <p:strVal val="#ppt_x"/>
                                          </p:val>
                                        </p:tav>
                                      </p:tavLst>
                                    </p:anim>
                                    <p:anim calcmode="lin" valueType="num">
                                      <p:cBhvr additive="base">
                                        <p:cTn id="6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6" grpId="0"/>
      <p:bldP spid="37" grpId="0"/>
      <p:bldP spid="3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D15C7EEF-9FA9-4609-977A-E1378335EF38}"/>
              </a:ext>
            </a:extLst>
          </p:cNvPr>
          <p:cNvGraphicFramePr>
            <a:graphicFrameLocks noChangeAspect="1"/>
          </p:cNvGraphicFramePr>
          <p:nvPr>
            <p:extLst>
              <p:ext uri="{D42A27DB-BD31-4B8C-83A1-F6EECF244321}">
                <p14:modId xmlns:p14="http://schemas.microsoft.com/office/powerpoint/2010/main" val="540835072"/>
              </p:ext>
            </p:extLst>
          </p:nvPr>
        </p:nvGraphicFramePr>
        <p:xfrm>
          <a:off x="5108575" y="1468438"/>
          <a:ext cx="3890963" cy="1046162"/>
        </p:xfrm>
        <a:graphic>
          <a:graphicData uri="http://schemas.openxmlformats.org/presentationml/2006/ole">
            <mc:AlternateContent xmlns:mc="http://schemas.openxmlformats.org/markup-compatibility/2006">
              <mc:Choice xmlns:v="urn:schemas-microsoft-com:vml" Requires="v">
                <p:oleObj spid="_x0000_s446621" name="Equation" r:id="rId3" imgW="1562040" imgH="419040" progId="Equation.DSMT4">
                  <p:embed/>
                </p:oleObj>
              </mc:Choice>
              <mc:Fallback>
                <p:oleObj name="Equation" r:id="rId3" imgW="1562040" imgH="419040" progId="Equation.DSMT4">
                  <p:embed/>
                  <p:pic>
                    <p:nvPicPr>
                      <p:cNvPr id="12" name="对象 11">
                        <a:extLst>
                          <a:ext uri="{FF2B5EF4-FFF2-40B4-BE49-F238E27FC236}">
                            <a16:creationId xmlns:a16="http://schemas.microsoft.com/office/drawing/2014/main" id="{261A187C-0561-41EF-82D2-819D8A0DA864}"/>
                          </a:ext>
                        </a:extLst>
                      </p:cNvPr>
                      <p:cNvPicPr>
                        <a:picLocks noChangeAspect="1" noChangeArrowheads="1"/>
                      </p:cNvPicPr>
                      <p:nvPr/>
                    </p:nvPicPr>
                    <p:blipFill>
                      <a:blip r:embed="rId4"/>
                      <a:srcRect/>
                      <a:stretch>
                        <a:fillRect/>
                      </a:stretch>
                    </p:blipFill>
                    <p:spPr bwMode="auto">
                      <a:xfrm>
                        <a:off x="5108575" y="1468438"/>
                        <a:ext cx="3890963" cy="1046162"/>
                      </a:xfrm>
                      <a:prstGeom prst="rect">
                        <a:avLst/>
                      </a:prstGeom>
                      <a:noFill/>
                    </p:spPr>
                  </p:pic>
                </p:oleObj>
              </mc:Fallback>
            </mc:AlternateContent>
          </a:graphicData>
        </a:graphic>
      </p:graphicFrame>
      <p:graphicFrame>
        <p:nvGraphicFramePr>
          <p:cNvPr id="4" name="对象 3">
            <a:extLst>
              <a:ext uri="{FF2B5EF4-FFF2-40B4-BE49-F238E27FC236}">
                <a16:creationId xmlns:a16="http://schemas.microsoft.com/office/drawing/2014/main" id="{196E6DF1-0DB0-46A4-82BF-37A1326F58C4}"/>
              </a:ext>
            </a:extLst>
          </p:cNvPr>
          <p:cNvGraphicFramePr>
            <a:graphicFrameLocks noChangeAspect="1"/>
          </p:cNvGraphicFramePr>
          <p:nvPr>
            <p:extLst>
              <p:ext uri="{D42A27DB-BD31-4B8C-83A1-F6EECF244321}">
                <p14:modId xmlns:p14="http://schemas.microsoft.com/office/powerpoint/2010/main" val="3246782686"/>
              </p:ext>
            </p:extLst>
          </p:nvPr>
        </p:nvGraphicFramePr>
        <p:xfrm>
          <a:off x="3804188" y="3023001"/>
          <a:ext cx="1751552" cy="639525"/>
        </p:xfrm>
        <a:graphic>
          <a:graphicData uri="http://schemas.openxmlformats.org/presentationml/2006/ole">
            <mc:AlternateContent xmlns:mc="http://schemas.openxmlformats.org/markup-compatibility/2006">
              <mc:Choice xmlns:v="urn:schemas-microsoft-com:vml" Requires="v">
                <p:oleObj spid="_x0000_s446622" name="Equation" r:id="rId5" imgW="558720" imgH="203040" progId="Equation.DSMT4">
                  <p:embed/>
                </p:oleObj>
              </mc:Choice>
              <mc:Fallback>
                <p:oleObj name="Equation" r:id="rId5" imgW="558720" imgH="203040" progId="Equation.DSMT4">
                  <p:embed/>
                  <p:pic>
                    <p:nvPicPr>
                      <p:cNvPr id="20" name="对象 19">
                        <a:extLst>
                          <a:ext uri="{FF2B5EF4-FFF2-40B4-BE49-F238E27FC236}">
                            <a16:creationId xmlns:a16="http://schemas.microsoft.com/office/drawing/2014/main" id="{4886C03E-F31A-486F-AA62-440BAB2D45E1}"/>
                          </a:ext>
                        </a:extLst>
                      </p:cNvPr>
                      <p:cNvPicPr>
                        <a:picLocks noChangeAspect="1" noChangeArrowheads="1"/>
                      </p:cNvPicPr>
                      <p:nvPr/>
                    </p:nvPicPr>
                    <p:blipFill>
                      <a:blip r:embed="rId6"/>
                      <a:srcRect/>
                      <a:stretch>
                        <a:fillRect/>
                      </a:stretch>
                    </p:blipFill>
                    <p:spPr bwMode="auto">
                      <a:xfrm>
                        <a:off x="3804188" y="3023001"/>
                        <a:ext cx="1751552" cy="639525"/>
                      </a:xfrm>
                      <a:prstGeom prst="rect">
                        <a:avLst/>
                      </a:prstGeom>
                      <a:noFill/>
                    </p:spPr>
                  </p:pic>
                </p:oleObj>
              </mc:Fallback>
            </mc:AlternateContent>
          </a:graphicData>
        </a:graphic>
      </p:graphicFrame>
      <p:sp>
        <p:nvSpPr>
          <p:cNvPr id="7" name="矩形 6">
            <a:extLst>
              <a:ext uri="{FF2B5EF4-FFF2-40B4-BE49-F238E27FC236}">
                <a16:creationId xmlns:a16="http://schemas.microsoft.com/office/drawing/2014/main" id="{5E388993-6061-49C5-8A13-AEFEF73DA933}"/>
              </a:ext>
            </a:extLst>
          </p:cNvPr>
          <p:cNvSpPr/>
          <p:nvPr/>
        </p:nvSpPr>
        <p:spPr>
          <a:xfrm>
            <a:off x="911424" y="175637"/>
            <a:ext cx="5632450" cy="1815882"/>
          </a:xfrm>
          <a:prstGeom prst="rect">
            <a:avLst/>
          </a:prstGeom>
        </p:spPr>
        <p:txBody>
          <a:bodyPr wrap="square">
            <a:spAutoFit/>
          </a:bodyPr>
          <a:lstStyle/>
          <a:p>
            <a:r>
              <a:rPr lang="zh-CN" altLang="en-US" sz="2800" b="1" i="0" kern="0" dirty="0">
                <a:solidFill>
                  <a:srgbClr val="FF0000"/>
                </a:solidFill>
              </a:rPr>
              <a:t>练习：</a:t>
            </a:r>
            <a:r>
              <a:rPr lang="zh-CN" altLang="en-US" sz="2800" b="1" i="0" kern="0" dirty="0">
                <a:solidFill>
                  <a:srgbClr val="0000FF"/>
                </a:solidFill>
              </a:rPr>
              <a:t>已知</a:t>
            </a:r>
            <a:r>
              <a:rPr lang="en-US" altLang="zh-CN" sz="2800" b="1" i="0" kern="0" dirty="0">
                <a:solidFill>
                  <a:srgbClr val="0000FF"/>
                </a:solidFill>
              </a:rPr>
              <a:t>Plank</a:t>
            </a:r>
            <a:r>
              <a:rPr lang="zh-CN" altLang="en-US" sz="2800" b="1" i="0" kern="0" dirty="0">
                <a:solidFill>
                  <a:srgbClr val="0000FF"/>
                </a:solidFill>
              </a:rPr>
              <a:t>公式为</a:t>
            </a:r>
            <a:endParaRPr lang="en-US" altLang="zh-CN" sz="2800" b="1" i="0" kern="0" dirty="0">
              <a:solidFill>
                <a:srgbClr val="0000FF"/>
              </a:solidFill>
            </a:endParaRPr>
          </a:p>
          <a:p>
            <a:r>
              <a:rPr lang="zh-CN" altLang="en-US" sz="2800" b="1" i="0" kern="0" dirty="0">
                <a:solidFill>
                  <a:srgbClr val="0000FF"/>
                </a:solidFill>
              </a:rPr>
              <a:t>证明</a:t>
            </a:r>
            <a:r>
              <a:rPr lang="en-US" altLang="zh-CN" sz="2800" b="1" i="0" kern="0" dirty="0">
                <a:solidFill>
                  <a:srgbClr val="FF0000"/>
                </a:solidFill>
              </a:rPr>
              <a:t>Wein</a:t>
            </a:r>
            <a:r>
              <a:rPr lang="zh-CN" altLang="en-US" sz="2800" b="1" i="0" kern="0" dirty="0">
                <a:solidFill>
                  <a:srgbClr val="FF0000"/>
                </a:solidFill>
              </a:rPr>
              <a:t>公式</a:t>
            </a:r>
            <a:r>
              <a:rPr lang="zh-CN" altLang="en-US" sz="2800" b="1" i="0" kern="0" dirty="0">
                <a:solidFill>
                  <a:srgbClr val="0000FF"/>
                </a:solidFill>
              </a:rPr>
              <a:t>（高频区）的</a:t>
            </a:r>
            <a:r>
              <a:rPr lang="zh-CN" altLang="en-US" sz="2800" b="1" i="0" dirty="0">
                <a:solidFill>
                  <a:srgbClr val="0000FF"/>
                </a:solidFill>
                <a:effectLst>
                  <a:outerShdw blurRad="38100" dist="38100" dir="2700000" algn="tl">
                    <a:srgbClr val="FFFFFF"/>
                  </a:outerShdw>
                </a:effectLst>
                <a:latin typeface="宋体" pitchFamily="2" charset="-122"/>
              </a:rPr>
              <a:t>单色辐出度的极值波长</a:t>
            </a:r>
            <a:r>
              <a:rPr lang="zh-CN" altLang="en-US" sz="2800" b="1" dirty="0">
                <a:solidFill>
                  <a:srgbClr val="FF0000"/>
                </a:solidFill>
                <a:effectLst>
                  <a:outerShdw blurRad="38100" dist="38100" dir="2700000" algn="tl">
                    <a:srgbClr val="FFFFFF"/>
                  </a:outerShdw>
                </a:effectLst>
                <a:sym typeface="Symbol" pitchFamily="18" charset="2"/>
              </a:rPr>
              <a:t></a:t>
            </a:r>
            <a:r>
              <a:rPr lang="en-US" altLang="en-US" sz="2800" b="1" i="0" baseline="-25000" dirty="0">
                <a:solidFill>
                  <a:srgbClr val="FF0000"/>
                </a:solidFill>
                <a:effectLst>
                  <a:outerShdw blurRad="38100" dist="38100" dir="2700000" algn="tl">
                    <a:srgbClr val="FFFFFF"/>
                  </a:outerShdw>
                </a:effectLst>
                <a:sym typeface="Symbol" pitchFamily="18" charset="2"/>
              </a:rPr>
              <a:t>m</a:t>
            </a:r>
            <a:r>
              <a:rPr lang="zh-CN" altLang="en-US" sz="2800" b="1" i="0" dirty="0">
                <a:solidFill>
                  <a:srgbClr val="0000FF"/>
                </a:solidFill>
                <a:effectLst>
                  <a:outerShdw blurRad="38100" dist="38100" dir="2700000" algn="tl">
                    <a:srgbClr val="FFFFFF"/>
                  </a:outerShdw>
                </a:effectLst>
                <a:latin typeface="宋体" pitchFamily="2" charset="-122"/>
              </a:rPr>
              <a:t>与黑体温度</a:t>
            </a:r>
            <a:r>
              <a:rPr lang="en-US" altLang="zh-CN" sz="2800" b="1" dirty="0">
                <a:solidFill>
                  <a:srgbClr val="FF0000"/>
                </a:solidFill>
                <a:effectLst>
                  <a:outerShdw blurRad="38100" dist="38100" dir="2700000" algn="tl">
                    <a:srgbClr val="FFFFFF"/>
                  </a:outerShdw>
                </a:effectLst>
              </a:rPr>
              <a:t>T</a:t>
            </a:r>
            <a:r>
              <a:rPr lang="en-US" altLang="zh-CN" sz="2800" b="1" dirty="0">
                <a:solidFill>
                  <a:srgbClr val="0000FF"/>
                </a:solidFill>
                <a:effectLst>
                  <a:outerShdw blurRad="38100" dist="38100" dir="2700000" algn="tl">
                    <a:srgbClr val="FFFFFF"/>
                  </a:outerShdw>
                </a:effectLst>
                <a:latin typeface="宋体" pitchFamily="2" charset="-122"/>
              </a:rPr>
              <a:t> </a:t>
            </a:r>
            <a:r>
              <a:rPr lang="zh-CN" altLang="en-US" sz="2800" b="1" i="0" dirty="0">
                <a:solidFill>
                  <a:srgbClr val="0000FF"/>
                </a:solidFill>
                <a:effectLst>
                  <a:outerShdw blurRad="38100" dist="38100" dir="2700000" algn="tl">
                    <a:srgbClr val="FFFFFF"/>
                  </a:outerShdw>
                </a:effectLst>
                <a:latin typeface="宋体" pitchFamily="2" charset="-122"/>
              </a:rPr>
              <a:t>之积为常数</a:t>
            </a:r>
            <a:r>
              <a:rPr lang="zh-CN" altLang="en-US" sz="2800" b="1" i="0" kern="0" dirty="0">
                <a:solidFill>
                  <a:srgbClr val="0000FF"/>
                </a:solidFill>
              </a:rPr>
              <a:t>。</a:t>
            </a:r>
            <a:endParaRPr lang="zh-CN" altLang="en-US" sz="2800" dirty="0"/>
          </a:p>
        </p:txBody>
      </p:sp>
      <p:sp>
        <p:nvSpPr>
          <p:cNvPr id="8" name="矩形 7">
            <a:extLst>
              <a:ext uri="{FF2B5EF4-FFF2-40B4-BE49-F238E27FC236}">
                <a16:creationId xmlns:a16="http://schemas.microsoft.com/office/drawing/2014/main" id="{250F1DA3-C93A-4955-9E0C-419862B287E4}"/>
              </a:ext>
            </a:extLst>
          </p:cNvPr>
          <p:cNvSpPr/>
          <p:nvPr/>
        </p:nvSpPr>
        <p:spPr>
          <a:xfrm>
            <a:off x="1593225" y="1975555"/>
            <a:ext cx="2887329" cy="480131"/>
          </a:xfrm>
          <a:prstGeom prst="rect">
            <a:avLst/>
          </a:prstGeom>
        </p:spPr>
        <p:txBody>
          <a:bodyPr wrap="none">
            <a:spAutoFit/>
          </a:bodyPr>
          <a:lstStyle/>
          <a:p>
            <a:pPr eaLnBrk="1" hangingPunct="1">
              <a:lnSpc>
                <a:spcPct val="90000"/>
              </a:lnSpc>
              <a:buNone/>
              <a:defRPr/>
            </a:pPr>
            <a:r>
              <a:rPr lang="zh-CN" altLang="en-US" sz="2800" b="1" i="0" kern="0" dirty="0">
                <a:solidFill>
                  <a:srgbClr val="FF00FF"/>
                </a:solidFill>
              </a:rPr>
              <a:t>解：</a:t>
            </a:r>
            <a:r>
              <a:rPr lang="en-US" altLang="zh-CN" sz="2800" b="1" i="0" kern="0" dirty="0">
                <a:solidFill>
                  <a:srgbClr val="009900"/>
                </a:solidFill>
              </a:rPr>
              <a:t>Plank</a:t>
            </a:r>
            <a:r>
              <a:rPr lang="zh-CN" altLang="en-US" sz="2800" b="1" i="0" kern="0" dirty="0">
                <a:solidFill>
                  <a:srgbClr val="009900"/>
                </a:solidFill>
              </a:rPr>
              <a:t>公式为</a:t>
            </a:r>
          </a:p>
        </p:txBody>
      </p:sp>
      <p:sp>
        <p:nvSpPr>
          <p:cNvPr id="9" name="矩形 8">
            <a:extLst>
              <a:ext uri="{FF2B5EF4-FFF2-40B4-BE49-F238E27FC236}">
                <a16:creationId xmlns:a16="http://schemas.microsoft.com/office/drawing/2014/main" id="{08184738-C95B-44E8-A1DA-B95278F0750B}"/>
              </a:ext>
            </a:extLst>
          </p:cNvPr>
          <p:cNvSpPr/>
          <p:nvPr/>
        </p:nvSpPr>
        <p:spPr>
          <a:xfrm>
            <a:off x="1609700" y="3173237"/>
            <a:ext cx="1806905" cy="523220"/>
          </a:xfrm>
          <a:prstGeom prst="rect">
            <a:avLst/>
          </a:prstGeom>
        </p:spPr>
        <p:txBody>
          <a:bodyPr wrap="none">
            <a:spAutoFit/>
          </a:bodyPr>
          <a:lstStyle/>
          <a:p>
            <a:r>
              <a:rPr lang="zh-CN" altLang="en-US" sz="2800" b="1" i="0" kern="0" dirty="0">
                <a:solidFill>
                  <a:srgbClr val="009900"/>
                </a:solidFill>
              </a:rPr>
              <a:t>在高频区</a:t>
            </a:r>
            <a:r>
              <a:rPr lang="en-US" altLang="zh-CN" sz="2800" b="1" i="0" kern="0" dirty="0">
                <a:solidFill>
                  <a:srgbClr val="009900"/>
                </a:solidFill>
              </a:rPr>
              <a:t>, </a:t>
            </a:r>
            <a:endParaRPr lang="zh-CN" altLang="en-US" sz="2800" dirty="0"/>
          </a:p>
        </p:txBody>
      </p:sp>
      <p:sp>
        <p:nvSpPr>
          <p:cNvPr id="10" name="矩形 9">
            <a:extLst>
              <a:ext uri="{FF2B5EF4-FFF2-40B4-BE49-F238E27FC236}">
                <a16:creationId xmlns:a16="http://schemas.microsoft.com/office/drawing/2014/main" id="{0A6B28DB-FF1A-48E1-A2F2-79A220BDFAED}"/>
              </a:ext>
            </a:extLst>
          </p:cNvPr>
          <p:cNvSpPr/>
          <p:nvPr/>
        </p:nvSpPr>
        <p:spPr>
          <a:xfrm>
            <a:off x="9922507" y="3248785"/>
            <a:ext cx="1723549" cy="480131"/>
          </a:xfrm>
          <a:prstGeom prst="rect">
            <a:avLst/>
          </a:prstGeom>
        </p:spPr>
        <p:txBody>
          <a:bodyPr wrap="none">
            <a:spAutoFit/>
          </a:bodyPr>
          <a:lstStyle/>
          <a:p>
            <a:pPr eaLnBrk="1" hangingPunct="1">
              <a:lnSpc>
                <a:spcPct val="90000"/>
              </a:lnSpc>
              <a:buFont typeface="Wingdings" panose="05000000000000000000" pitchFamily="2" charset="2"/>
              <a:buNone/>
              <a:defRPr/>
            </a:pPr>
            <a:r>
              <a:rPr lang="en-US" altLang="zh-CN" sz="2800" b="1" i="0" kern="0" dirty="0">
                <a:solidFill>
                  <a:srgbClr val="FF00FF"/>
                </a:solidFill>
              </a:rPr>
              <a:t>Wein</a:t>
            </a:r>
            <a:r>
              <a:rPr lang="zh-CN" altLang="en-US" sz="2800" b="1" i="0" kern="0" dirty="0">
                <a:solidFill>
                  <a:srgbClr val="FF00FF"/>
                </a:solidFill>
              </a:rPr>
              <a:t>公式</a:t>
            </a:r>
          </a:p>
        </p:txBody>
      </p:sp>
      <p:graphicFrame>
        <p:nvGraphicFramePr>
          <p:cNvPr id="12" name="对象 11">
            <a:extLst>
              <a:ext uri="{FF2B5EF4-FFF2-40B4-BE49-F238E27FC236}">
                <a16:creationId xmlns:a16="http://schemas.microsoft.com/office/drawing/2014/main" id="{96FC5362-8E57-47B1-B5BA-3B2EFC2876DF}"/>
              </a:ext>
            </a:extLst>
          </p:cNvPr>
          <p:cNvGraphicFramePr>
            <a:graphicFrameLocks noChangeAspect="1"/>
          </p:cNvGraphicFramePr>
          <p:nvPr>
            <p:extLst>
              <p:ext uri="{D42A27DB-BD31-4B8C-83A1-F6EECF244321}">
                <p14:modId xmlns:p14="http://schemas.microsoft.com/office/powerpoint/2010/main" val="3297226927"/>
              </p:ext>
            </p:extLst>
          </p:nvPr>
        </p:nvGraphicFramePr>
        <p:xfrm>
          <a:off x="6201522" y="2957512"/>
          <a:ext cx="3138487" cy="942975"/>
        </p:xfrm>
        <a:graphic>
          <a:graphicData uri="http://schemas.openxmlformats.org/presentationml/2006/ole">
            <mc:AlternateContent xmlns:mc="http://schemas.openxmlformats.org/markup-compatibility/2006">
              <mc:Choice xmlns:v="urn:schemas-microsoft-com:vml" Requires="v">
                <p:oleObj spid="_x0000_s446623" name="Equation" r:id="rId7" imgW="1396800" imgH="419040" progId="Equation.DSMT4">
                  <p:embed/>
                </p:oleObj>
              </mc:Choice>
              <mc:Fallback>
                <p:oleObj name="Equation" r:id="rId7" imgW="1396800" imgH="419040" progId="Equation.DSMT4">
                  <p:embed/>
                  <p:pic>
                    <p:nvPicPr>
                      <p:cNvPr id="39" name="对象 38">
                        <a:extLst>
                          <a:ext uri="{FF2B5EF4-FFF2-40B4-BE49-F238E27FC236}">
                            <a16:creationId xmlns:a16="http://schemas.microsoft.com/office/drawing/2014/main" id="{98FCC31B-45EE-4380-B1A4-F9EBFEA3D39C}"/>
                          </a:ext>
                        </a:extLst>
                      </p:cNvPr>
                      <p:cNvPicPr>
                        <a:picLocks noChangeAspect="1" noChangeArrowheads="1"/>
                      </p:cNvPicPr>
                      <p:nvPr/>
                    </p:nvPicPr>
                    <p:blipFill>
                      <a:blip r:embed="rId8"/>
                      <a:srcRect/>
                      <a:stretch>
                        <a:fillRect/>
                      </a:stretch>
                    </p:blipFill>
                    <p:spPr bwMode="auto">
                      <a:xfrm>
                        <a:off x="6201522" y="2957512"/>
                        <a:ext cx="3138487" cy="942975"/>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C6D744DC-DEDA-4A65-A015-4EFCC14C5E1D}"/>
              </a:ext>
            </a:extLst>
          </p:cNvPr>
          <p:cNvGraphicFramePr>
            <a:graphicFrameLocks noChangeAspect="1"/>
          </p:cNvGraphicFramePr>
          <p:nvPr>
            <p:extLst>
              <p:ext uri="{D42A27DB-BD31-4B8C-83A1-F6EECF244321}">
                <p14:modId xmlns:p14="http://schemas.microsoft.com/office/powerpoint/2010/main" val="2515641320"/>
              </p:ext>
            </p:extLst>
          </p:nvPr>
        </p:nvGraphicFramePr>
        <p:xfrm>
          <a:off x="6201522" y="290717"/>
          <a:ext cx="3890962" cy="1046163"/>
        </p:xfrm>
        <a:graphic>
          <a:graphicData uri="http://schemas.openxmlformats.org/presentationml/2006/ole">
            <mc:AlternateContent xmlns:mc="http://schemas.openxmlformats.org/markup-compatibility/2006">
              <mc:Choice xmlns:v="urn:schemas-microsoft-com:vml" Requires="v">
                <p:oleObj spid="_x0000_s446624" name="Equation" r:id="rId9" imgW="1562040" imgH="419040" progId="Equation.DSMT4">
                  <p:embed/>
                </p:oleObj>
              </mc:Choice>
              <mc:Fallback>
                <p:oleObj name="Equation" r:id="rId9" imgW="1562040" imgH="419040" progId="Equation.DSMT4">
                  <p:embed/>
                  <p:pic>
                    <p:nvPicPr>
                      <p:cNvPr id="22" name="对象 21">
                        <a:extLst>
                          <a:ext uri="{FF2B5EF4-FFF2-40B4-BE49-F238E27FC236}">
                            <a16:creationId xmlns:a16="http://schemas.microsoft.com/office/drawing/2014/main" id="{FBD929AE-A178-4998-B56E-60A191F7E42A}"/>
                          </a:ext>
                        </a:extLst>
                      </p:cNvPr>
                      <p:cNvPicPr>
                        <a:picLocks noChangeAspect="1" noChangeArrowheads="1"/>
                      </p:cNvPicPr>
                      <p:nvPr/>
                    </p:nvPicPr>
                    <p:blipFill>
                      <a:blip r:embed="rId10"/>
                      <a:srcRect/>
                      <a:stretch>
                        <a:fillRect/>
                      </a:stretch>
                    </p:blipFill>
                    <p:spPr bwMode="auto">
                      <a:xfrm>
                        <a:off x="6201522" y="290717"/>
                        <a:ext cx="3890962" cy="1046163"/>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6FA0A845-0A94-4A5E-90FA-1B4E7618608C}"/>
              </a:ext>
            </a:extLst>
          </p:cNvPr>
          <p:cNvGraphicFramePr>
            <a:graphicFrameLocks noChangeAspect="1"/>
          </p:cNvGraphicFramePr>
          <p:nvPr>
            <p:extLst>
              <p:ext uri="{D42A27DB-BD31-4B8C-83A1-F6EECF244321}">
                <p14:modId xmlns:p14="http://schemas.microsoft.com/office/powerpoint/2010/main" val="3156558507"/>
              </p:ext>
            </p:extLst>
          </p:nvPr>
        </p:nvGraphicFramePr>
        <p:xfrm>
          <a:off x="1108075" y="4033838"/>
          <a:ext cx="4906963" cy="885825"/>
        </p:xfrm>
        <a:graphic>
          <a:graphicData uri="http://schemas.openxmlformats.org/presentationml/2006/ole">
            <mc:AlternateContent xmlns:mc="http://schemas.openxmlformats.org/markup-compatibility/2006">
              <mc:Choice xmlns:v="urn:schemas-microsoft-com:vml" Requires="v">
                <p:oleObj spid="_x0000_s446625" name="Equation" r:id="rId11" imgW="2184120" imgH="393480" progId="Equation.DSMT4">
                  <p:embed/>
                </p:oleObj>
              </mc:Choice>
              <mc:Fallback>
                <p:oleObj name="Equation" r:id="rId11" imgW="2184120" imgH="393480" progId="Equation.DSMT4">
                  <p:embed/>
                  <p:pic>
                    <p:nvPicPr>
                      <p:cNvPr id="12" name="对象 11">
                        <a:extLst>
                          <a:ext uri="{FF2B5EF4-FFF2-40B4-BE49-F238E27FC236}">
                            <a16:creationId xmlns:a16="http://schemas.microsoft.com/office/drawing/2014/main" id="{96FC5362-8E57-47B1-B5BA-3B2EFC2876DF}"/>
                          </a:ext>
                        </a:extLst>
                      </p:cNvPr>
                      <p:cNvPicPr>
                        <a:picLocks noChangeAspect="1" noChangeArrowheads="1"/>
                      </p:cNvPicPr>
                      <p:nvPr/>
                    </p:nvPicPr>
                    <p:blipFill>
                      <a:blip r:embed="rId12"/>
                      <a:srcRect/>
                      <a:stretch>
                        <a:fillRect/>
                      </a:stretch>
                    </p:blipFill>
                    <p:spPr bwMode="auto">
                      <a:xfrm>
                        <a:off x="1108075" y="4033838"/>
                        <a:ext cx="4906963" cy="885825"/>
                      </a:xfrm>
                      <a:prstGeom prst="rect">
                        <a:avLst/>
                      </a:prstGeom>
                      <a:noFill/>
                    </p:spPr>
                  </p:pic>
                </p:oleObj>
              </mc:Fallback>
            </mc:AlternateContent>
          </a:graphicData>
        </a:graphic>
      </p:graphicFrame>
      <p:sp>
        <p:nvSpPr>
          <p:cNvPr id="18" name="AutoShape 6">
            <a:extLst>
              <a:ext uri="{FF2B5EF4-FFF2-40B4-BE49-F238E27FC236}">
                <a16:creationId xmlns:a16="http://schemas.microsoft.com/office/drawing/2014/main" id="{0B4DA057-BDE4-45F2-B610-523F251544DF}"/>
              </a:ext>
            </a:extLst>
          </p:cNvPr>
          <p:cNvSpPr>
            <a:spLocks noChangeArrowheads="1"/>
          </p:cNvSpPr>
          <p:nvPr/>
        </p:nvSpPr>
        <p:spPr bwMode="auto">
          <a:xfrm>
            <a:off x="2927648" y="5290975"/>
            <a:ext cx="685800" cy="285750"/>
          </a:xfrm>
          <a:prstGeom prst="rightArrow">
            <a:avLst>
              <a:gd name="adj1" fmla="val 50000"/>
              <a:gd name="adj2" fmla="val 79689"/>
            </a:avLst>
          </a:prstGeom>
          <a:solidFill>
            <a:srgbClr val="00FFFF"/>
          </a:solidFill>
          <a:ln w="12699">
            <a:solidFill>
              <a:srgbClr val="FF0066"/>
            </a:solidFill>
            <a:miter lim="800000"/>
            <a:headEnd type="none" w="sm" len="sm"/>
            <a:tailEnd type="none" w="sm" len="sm"/>
          </a:ln>
        </p:spPr>
        <p:txBody>
          <a:bodyPr wrap="none" anchor="ctr"/>
          <a:lstStyle/>
          <a:p>
            <a:pPr defTabSz="762000"/>
            <a:endParaRPr lang="zh-CN" altLang="zh-CN" sz="2800"/>
          </a:p>
        </p:txBody>
      </p:sp>
      <p:graphicFrame>
        <p:nvGraphicFramePr>
          <p:cNvPr id="19" name="对象 18">
            <a:extLst>
              <a:ext uri="{FF2B5EF4-FFF2-40B4-BE49-F238E27FC236}">
                <a16:creationId xmlns:a16="http://schemas.microsoft.com/office/drawing/2014/main" id="{DB653D5D-E49F-4089-980D-F08E16FC9E4F}"/>
              </a:ext>
            </a:extLst>
          </p:cNvPr>
          <p:cNvGraphicFramePr>
            <a:graphicFrameLocks noChangeAspect="1"/>
          </p:cNvGraphicFramePr>
          <p:nvPr>
            <p:extLst>
              <p:ext uri="{D42A27DB-BD31-4B8C-83A1-F6EECF244321}">
                <p14:modId xmlns:p14="http://schemas.microsoft.com/office/powerpoint/2010/main" val="592292053"/>
              </p:ext>
            </p:extLst>
          </p:nvPr>
        </p:nvGraphicFramePr>
        <p:xfrm>
          <a:off x="4295728" y="4912179"/>
          <a:ext cx="3851275" cy="885825"/>
        </p:xfrm>
        <a:graphic>
          <a:graphicData uri="http://schemas.openxmlformats.org/presentationml/2006/ole">
            <mc:AlternateContent xmlns:mc="http://schemas.openxmlformats.org/markup-compatibility/2006">
              <mc:Choice xmlns:v="urn:schemas-microsoft-com:vml" Requires="v">
                <p:oleObj spid="_x0000_s446626" name="Equation" r:id="rId13" imgW="1714320" imgH="393480" progId="Equation.DSMT4">
                  <p:embed/>
                </p:oleObj>
              </mc:Choice>
              <mc:Fallback>
                <p:oleObj name="Equation" r:id="rId13" imgW="1714320" imgH="393480" progId="Equation.DSMT4">
                  <p:embed/>
                  <p:pic>
                    <p:nvPicPr>
                      <p:cNvPr id="13" name="对象 12">
                        <a:extLst>
                          <a:ext uri="{FF2B5EF4-FFF2-40B4-BE49-F238E27FC236}">
                            <a16:creationId xmlns:a16="http://schemas.microsoft.com/office/drawing/2014/main" id="{6FA0A845-0A94-4A5E-90FA-1B4E7618608C}"/>
                          </a:ext>
                        </a:extLst>
                      </p:cNvPr>
                      <p:cNvPicPr>
                        <a:picLocks noChangeAspect="1" noChangeArrowheads="1"/>
                      </p:cNvPicPr>
                      <p:nvPr/>
                    </p:nvPicPr>
                    <p:blipFill>
                      <a:blip r:embed="rId14"/>
                      <a:srcRect/>
                      <a:stretch>
                        <a:fillRect/>
                      </a:stretch>
                    </p:blipFill>
                    <p:spPr bwMode="auto">
                      <a:xfrm>
                        <a:off x="4295728" y="4912179"/>
                        <a:ext cx="3851275" cy="885825"/>
                      </a:xfrm>
                      <a:prstGeom prst="rect">
                        <a:avLst/>
                      </a:prstGeom>
                      <a:noFill/>
                    </p:spPr>
                  </p:pic>
                </p:oleObj>
              </mc:Fallback>
            </mc:AlternateContent>
          </a:graphicData>
        </a:graphic>
      </p:graphicFrame>
      <p:sp>
        <p:nvSpPr>
          <p:cNvPr id="20" name="AutoShape 6">
            <a:extLst>
              <a:ext uri="{FF2B5EF4-FFF2-40B4-BE49-F238E27FC236}">
                <a16:creationId xmlns:a16="http://schemas.microsoft.com/office/drawing/2014/main" id="{CFF4EDE7-44FD-447E-9354-639F9C2BCEB9}"/>
              </a:ext>
            </a:extLst>
          </p:cNvPr>
          <p:cNvSpPr>
            <a:spLocks noChangeArrowheads="1"/>
          </p:cNvSpPr>
          <p:nvPr/>
        </p:nvSpPr>
        <p:spPr bwMode="auto">
          <a:xfrm>
            <a:off x="8400256" y="5150434"/>
            <a:ext cx="685800" cy="285750"/>
          </a:xfrm>
          <a:prstGeom prst="rightArrow">
            <a:avLst>
              <a:gd name="adj1" fmla="val 50000"/>
              <a:gd name="adj2" fmla="val 79689"/>
            </a:avLst>
          </a:prstGeom>
          <a:solidFill>
            <a:srgbClr val="00FFFF"/>
          </a:solidFill>
          <a:ln w="12699">
            <a:solidFill>
              <a:srgbClr val="FF0066"/>
            </a:solidFill>
            <a:miter lim="800000"/>
            <a:headEnd type="none" w="sm" len="sm"/>
            <a:tailEnd type="none" w="sm" len="sm"/>
          </a:ln>
        </p:spPr>
        <p:txBody>
          <a:bodyPr wrap="none" anchor="ctr"/>
          <a:lstStyle/>
          <a:p>
            <a:pPr defTabSz="762000"/>
            <a:endParaRPr lang="zh-CN" altLang="zh-CN" sz="2800"/>
          </a:p>
        </p:txBody>
      </p:sp>
      <p:graphicFrame>
        <p:nvGraphicFramePr>
          <p:cNvPr id="21" name="对象 20">
            <a:extLst>
              <a:ext uri="{FF2B5EF4-FFF2-40B4-BE49-F238E27FC236}">
                <a16:creationId xmlns:a16="http://schemas.microsoft.com/office/drawing/2014/main" id="{69EBF30A-8B7F-4B30-8EFF-C1F0F6DB4127}"/>
              </a:ext>
            </a:extLst>
          </p:cNvPr>
          <p:cNvGraphicFramePr>
            <a:graphicFrameLocks noChangeAspect="1"/>
          </p:cNvGraphicFramePr>
          <p:nvPr>
            <p:extLst>
              <p:ext uri="{D42A27DB-BD31-4B8C-83A1-F6EECF244321}">
                <p14:modId xmlns:p14="http://schemas.microsoft.com/office/powerpoint/2010/main" val="1661499977"/>
              </p:ext>
            </p:extLst>
          </p:nvPr>
        </p:nvGraphicFramePr>
        <p:xfrm>
          <a:off x="9250363" y="4803775"/>
          <a:ext cx="1854200" cy="885825"/>
        </p:xfrm>
        <a:graphic>
          <a:graphicData uri="http://schemas.openxmlformats.org/presentationml/2006/ole">
            <mc:AlternateContent xmlns:mc="http://schemas.openxmlformats.org/markup-compatibility/2006">
              <mc:Choice xmlns:v="urn:schemas-microsoft-com:vml" Requires="v">
                <p:oleObj spid="_x0000_s446627" name="Equation" r:id="rId15" imgW="825480" imgH="393480" progId="Equation.DSMT4">
                  <p:embed/>
                </p:oleObj>
              </mc:Choice>
              <mc:Fallback>
                <p:oleObj name="Equation" r:id="rId15" imgW="825480" imgH="393480" progId="Equation.DSMT4">
                  <p:embed/>
                  <p:pic>
                    <p:nvPicPr>
                      <p:cNvPr id="19" name="对象 18">
                        <a:extLst>
                          <a:ext uri="{FF2B5EF4-FFF2-40B4-BE49-F238E27FC236}">
                            <a16:creationId xmlns:a16="http://schemas.microsoft.com/office/drawing/2014/main" id="{DB653D5D-E49F-4089-980D-F08E16FC9E4F}"/>
                          </a:ext>
                        </a:extLst>
                      </p:cNvPr>
                      <p:cNvPicPr>
                        <a:picLocks noChangeAspect="1" noChangeArrowheads="1"/>
                      </p:cNvPicPr>
                      <p:nvPr/>
                    </p:nvPicPr>
                    <p:blipFill>
                      <a:blip r:embed="rId16"/>
                      <a:srcRect/>
                      <a:stretch>
                        <a:fillRect/>
                      </a:stretch>
                    </p:blipFill>
                    <p:spPr bwMode="auto">
                      <a:xfrm>
                        <a:off x="9250363" y="4803775"/>
                        <a:ext cx="1854200" cy="885825"/>
                      </a:xfrm>
                      <a:prstGeom prst="rect">
                        <a:avLst/>
                      </a:prstGeom>
                      <a:noFill/>
                    </p:spPr>
                  </p:pic>
                </p:oleObj>
              </mc:Fallback>
            </mc:AlternateContent>
          </a:graphicData>
        </a:graphic>
      </p:graphicFrame>
      <p:sp>
        <p:nvSpPr>
          <p:cNvPr id="22" name="AutoShape 6">
            <a:extLst>
              <a:ext uri="{FF2B5EF4-FFF2-40B4-BE49-F238E27FC236}">
                <a16:creationId xmlns:a16="http://schemas.microsoft.com/office/drawing/2014/main" id="{FD20E018-85D8-49A8-844A-F74B33556AEF}"/>
              </a:ext>
            </a:extLst>
          </p:cNvPr>
          <p:cNvSpPr>
            <a:spLocks noChangeArrowheads="1"/>
          </p:cNvSpPr>
          <p:nvPr/>
        </p:nvSpPr>
        <p:spPr bwMode="auto">
          <a:xfrm>
            <a:off x="4943872" y="6060105"/>
            <a:ext cx="685800" cy="285750"/>
          </a:xfrm>
          <a:prstGeom prst="rightArrow">
            <a:avLst>
              <a:gd name="adj1" fmla="val 50000"/>
              <a:gd name="adj2" fmla="val 79689"/>
            </a:avLst>
          </a:prstGeom>
          <a:solidFill>
            <a:srgbClr val="00FFFF"/>
          </a:solidFill>
          <a:ln w="12699">
            <a:solidFill>
              <a:srgbClr val="FF0066"/>
            </a:solidFill>
            <a:miter lim="800000"/>
            <a:headEnd type="none" w="sm" len="sm"/>
            <a:tailEnd type="none" w="sm" len="sm"/>
          </a:ln>
        </p:spPr>
        <p:txBody>
          <a:bodyPr wrap="none" anchor="ctr"/>
          <a:lstStyle/>
          <a:p>
            <a:pPr defTabSz="762000"/>
            <a:endParaRPr lang="zh-CN" altLang="zh-CN" sz="2800"/>
          </a:p>
        </p:txBody>
      </p:sp>
      <p:graphicFrame>
        <p:nvGraphicFramePr>
          <p:cNvPr id="23" name="对象 22">
            <a:extLst>
              <a:ext uri="{FF2B5EF4-FFF2-40B4-BE49-F238E27FC236}">
                <a16:creationId xmlns:a16="http://schemas.microsoft.com/office/drawing/2014/main" id="{BDE12869-537F-4462-982D-51E62D77393C}"/>
              </a:ext>
            </a:extLst>
          </p:cNvPr>
          <p:cNvGraphicFramePr>
            <a:graphicFrameLocks noChangeAspect="1"/>
          </p:cNvGraphicFramePr>
          <p:nvPr>
            <p:extLst>
              <p:ext uri="{D42A27DB-BD31-4B8C-83A1-F6EECF244321}">
                <p14:modId xmlns:p14="http://schemas.microsoft.com/office/powerpoint/2010/main" val="3671462603"/>
              </p:ext>
            </p:extLst>
          </p:nvPr>
        </p:nvGraphicFramePr>
        <p:xfrm>
          <a:off x="6283325" y="5854700"/>
          <a:ext cx="1255713" cy="885825"/>
        </p:xfrm>
        <a:graphic>
          <a:graphicData uri="http://schemas.openxmlformats.org/presentationml/2006/ole">
            <mc:AlternateContent xmlns:mc="http://schemas.openxmlformats.org/markup-compatibility/2006">
              <mc:Choice xmlns:v="urn:schemas-microsoft-com:vml" Requires="v">
                <p:oleObj spid="_x0000_s446628" name="Equation" r:id="rId17" imgW="558720" imgH="393480" progId="Equation.DSMT4">
                  <p:embed/>
                </p:oleObj>
              </mc:Choice>
              <mc:Fallback>
                <p:oleObj name="Equation" r:id="rId17" imgW="558720" imgH="393480" progId="Equation.DSMT4">
                  <p:embed/>
                  <p:pic>
                    <p:nvPicPr>
                      <p:cNvPr id="21" name="对象 20">
                        <a:extLst>
                          <a:ext uri="{FF2B5EF4-FFF2-40B4-BE49-F238E27FC236}">
                            <a16:creationId xmlns:a16="http://schemas.microsoft.com/office/drawing/2014/main" id="{69EBF30A-8B7F-4B30-8EFF-C1F0F6DB4127}"/>
                          </a:ext>
                        </a:extLst>
                      </p:cNvPr>
                      <p:cNvPicPr>
                        <a:picLocks noChangeAspect="1" noChangeArrowheads="1"/>
                      </p:cNvPicPr>
                      <p:nvPr/>
                    </p:nvPicPr>
                    <p:blipFill>
                      <a:blip r:embed="rId18"/>
                      <a:srcRect/>
                      <a:stretch>
                        <a:fillRect/>
                      </a:stretch>
                    </p:blipFill>
                    <p:spPr bwMode="auto">
                      <a:xfrm>
                        <a:off x="6283325" y="5854700"/>
                        <a:ext cx="1255713" cy="885825"/>
                      </a:xfrm>
                      <a:prstGeom prst="rect">
                        <a:avLst/>
                      </a:prstGeom>
                      <a:noFill/>
                    </p:spPr>
                  </p:pic>
                </p:oleObj>
              </mc:Fallback>
            </mc:AlternateContent>
          </a:graphicData>
        </a:graphic>
      </p:graphicFrame>
    </p:spTree>
    <p:extLst>
      <p:ext uri="{BB962C8B-B14F-4D97-AF65-F5344CB8AC3E}">
        <p14:creationId xmlns:p14="http://schemas.microsoft.com/office/powerpoint/2010/main" val="16660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1000" fill="hold"/>
                                        <p:tgtEl>
                                          <p:spTgt spid="12"/>
                                        </p:tgtEl>
                                        <p:attrNameLst>
                                          <p:attrName>ppt_w</p:attrName>
                                        </p:attrNameLst>
                                      </p:cBhvr>
                                      <p:tavLst>
                                        <p:tav tm="0">
                                          <p:val>
                                            <p:fltVal val="0"/>
                                          </p:val>
                                        </p:tav>
                                        <p:tav tm="100000">
                                          <p:val>
                                            <p:strVal val="#ppt_w"/>
                                          </p:val>
                                        </p:tav>
                                      </p:tavLst>
                                    </p:anim>
                                    <p:anim calcmode="lin" valueType="num">
                                      <p:cBhvr>
                                        <p:cTn id="30" dur="1000" fill="hold"/>
                                        <p:tgtEl>
                                          <p:spTgt spid="12"/>
                                        </p:tgtEl>
                                        <p:attrNameLst>
                                          <p:attrName>ppt_h</p:attrName>
                                        </p:attrNameLst>
                                      </p:cBhvr>
                                      <p:tavLst>
                                        <p:tav tm="0">
                                          <p:val>
                                            <p:fltVal val="0"/>
                                          </p:val>
                                        </p:tav>
                                        <p:tav tm="100000">
                                          <p:val>
                                            <p:strVal val="#ppt_h"/>
                                          </p:val>
                                        </p:tav>
                                      </p:tavLst>
                                    </p:anim>
                                    <p:anim calcmode="lin" valueType="num">
                                      <p:cBhvr>
                                        <p:cTn id="31" dur="1000" fill="hold"/>
                                        <p:tgtEl>
                                          <p:spTgt spid="12"/>
                                        </p:tgtEl>
                                        <p:attrNameLst>
                                          <p:attrName>style.rotation</p:attrName>
                                        </p:attrNameLst>
                                      </p:cBhvr>
                                      <p:tavLst>
                                        <p:tav tm="0">
                                          <p:val>
                                            <p:fltVal val="90"/>
                                          </p:val>
                                        </p:tav>
                                        <p:tav tm="100000">
                                          <p:val>
                                            <p:fltVal val="0"/>
                                          </p:val>
                                        </p:tav>
                                      </p:tavLst>
                                    </p:anim>
                                    <p:animEffect transition="in" filter="fade">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1"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1000" fill="hold"/>
                                        <p:tgtEl>
                                          <p:spTgt spid="13"/>
                                        </p:tgtEl>
                                        <p:attrNameLst>
                                          <p:attrName>ppt_w</p:attrName>
                                        </p:attrNameLst>
                                      </p:cBhvr>
                                      <p:tavLst>
                                        <p:tav tm="0">
                                          <p:val>
                                            <p:fltVal val="0"/>
                                          </p:val>
                                        </p:tav>
                                        <p:tav tm="100000">
                                          <p:val>
                                            <p:strVal val="#ppt_w"/>
                                          </p:val>
                                        </p:tav>
                                      </p:tavLst>
                                    </p:anim>
                                    <p:anim calcmode="lin" valueType="num">
                                      <p:cBhvr>
                                        <p:cTn id="43" dur="1000" fill="hold"/>
                                        <p:tgtEl>
                                          <p:spTgt spid="13"/>
                                        </p:tgtEl>
                                        <p:attrNameLst>
                                          <p:attrName>ppt_h</p:attrName>
                                        </p:attrNameLst>
                                      </p:cBhvr>
                                      <p:tavLst>
                                        <p:tav tm="0">
                                          <p:val>
                                            <p:fltVal val="0"/>
                                          </p:val>
                                        </p:tav>
                                        <p:tav tm="100000">
                                          <p:val>
                                            <p:strVal val="#ppt_h"/>
                                          </p:val>
                                        </p:tav>
                                      </p:tavLst>
                                    </p:anim>
                                    <p:anim calcmode="lin" valueType="num">
                                      <p:cBhvr>
                                        <p:cTn id="44" dur="1000" fill="hold"/>
                                        <p:tgtEl>
                                          <p:spTgt spid="13"/>
                                        </p:tgtEl>
                                        <p:attrNameLst>
                                          <p:attrName>style.rotation</p:attrName>
                                        </p:attrNameLst>
                                      </p:cBhvr>
                                      <p:tavLst>
                                        <p:tav tm="0">
                                          <p:val>
                                            <p:fltVal val="90"/>
                                          </p:val>
                                        </p:tav>
                                        <p:tav tm="100000">
                                          <p:val>
                                            <p:fltVal val="0"/>
                                          </p:val>
                                        </p:tav>
                                      </p:tavLst>
                                    </p:anim>
                                    <p:animEffect transition="in" filter="fade">
                                      <p:cBhvr>
                                        <p:cTn id="45" dur="10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barn(inVertical)">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p:cTn id="55" dur="1000" fill="hold"/>
                                        <p:tgtEl>
                                          <p:spTgt spid="19"/>
                                        </p:tgtEl>
                                        <p:attrNameLst>
                                          <p:attrName>ppt_w</p:attrName>
                                        </p:attrNameLst>
                                      </p:cBhvr>
                                      <p:tavLst>
                                        <p:tav tm="0">
                                          <p:val>
                                            <p:fltVal val="0"/>
                                          </p:val>
                                        </p:tav>
                                        <p:tav tm="100000">
                                          <p:val>
                                            <p:strVal val="#ppt_w"/>
                                          </p:val>
                                        </p:tav>
                                      </p:tavLst>
                                    </p:anim>
                                    <p:anim calcmode="lin" valueType="num">
                                      <p:cBhvr>
                                        <p:cTn id="56" dur="1000" fill="hold"/>
                                        <p:tgtEl>
                                          <p:spTgt spid="19"/>
                                        </p:tgtEl>
                                        <p:attrNameLst>
                                          <p:attrName>ppt_h</p:attrName>
                                        </p:attrNameLst>
                                      </p:cBhvr>
                                      <p:tavLst>
                                        <p:tav tm="0">
                                          <p:val>
                                            <p:fltVal val="0"/>
                                          </p:val>
                                        </p:tav>
                                        <p:tav tm="100000">
                                          <p:val>
                                            <p:strVal val="#ppt_h"/>
                                          </p:val>
                                        </p:tav>
                                      </p:tavLst>
                                    </p:anim>
                                    <p:anim calcmode="lin" valueType="num">
                                      <p:cBhvr>
                                        <p:cTn id="57" dur="1000" fill="hold"/>
                                        <p:tgtEl>
                                          <p:spTgt spid="19"/>
                                        </p:tgtEl>
                                        <p:attrNameLst>
                                          <p:attrName>style.rotation</p:attrName>
                                        </p:attrNameLst>
                                      </p:cBhvr>
                                      <p:tavLst>
                                        <p:tav tm="0">
                                          <p:val>
                                            <p:fltVal val="90"/>
                                          </p:val>
                                        </p:tav>
                                        <p:tav tm="100000">
                                          <p:val>
                                            <p:fltVal val="0"/>
                                          </p:val>
                                        </p:tav>
                                      </p:tavLst>
                                    </p:anim>
                                    <p:animEffect transition="in" filter="fade">
                                      <p:cBhvr>
                                        <p:cTn id="58" dur="10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barn(inVertical)">
                                      <p:cBhvr>
                                        <p:cTn id="63" dur="500"/>
                                        <p:tgtEl>
                                          <p:spTgt spid="20"/>
                                        </p:tgtEl>
                                      </p:cBhvr>
                                    </p:animEffect>
                                  </p:childTnLst>
                                </p:cTn>
                              </p:par>
                            </p:childTnLst>
                          </p:cTn>
                        </p:par>
                      </p:childTnLst>
                    </p:cTn>
                  </p:par>
                  <p:par>
                    <p:cTn id="64" fill="hold">
                      <p:stCondLst>
                        <p:cond delay="indefinite"/>
                      </p:stCondLst>
                      <p:childTnLst>
                        <p:par>
                          <p:cTn id="65" fill="hold">
                            <p:stCondLst>
                              <p:cond delay="0"/>
                            </p:stCondLst>
                            <p:childTnLst>
                              <p:par>
                                <p:cTn id="66" presetID="31" presetClass="entr" presetSubtype="0" fill="hold" nodeType="click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p:cTn id="68" dur="1000" fill="hold"/>
                                        <p:tgtEl>
                                          <p:spTgt spid="21"/>
                                        </p:tgtEl>
                                        <p:attrNameLst>
                                          <p:attrName>ppt_w</p:attrName>
                                        </p:attrNameLst>
                                      </p:cBhvr>
                                      <p:tavLst>
                                        <p:tav tm="0">
                                          <p:val>
                                            <p:fltVal val="0"/>
                                          </p:val>
                                        </p:tav>
                                        <p:tav tm="100000">
                                          <p:val>
                                            <p:strVal val="#ppt_w"/>
                                          </p:val>
                                        </p:tav>
                                      </p:tavLst>
                                    </p:anim>
                                    <p:anim calcmode="lin" valueType="num">
                                      <p:cBhvr>
                                        <p:cTn id="69" dur="1000" fill="hold"/>
                                        <p:tgtEl>
                                          <p:spTgt spid="21"/>
                                        </p:tgtEl>
                                        <p:attrNameLst>
                                          <p:attrName>ppt_h</p:attrName>
                                        </p:attrNameLst>
                                      </p:cBhvr>
                                      <p:tavLst>
                                        <p:tav tm="0">
                                          <p:val>
                                            <p:fltVal val="0"/>
                                          </p:val>
                                        </p:tav>
                                        <p:tav tm="100000">
                                          <p:val>
                                            <p:strVal val="#ppt_h"/>
                                          </p:val>
                                        </p:tav>
                                      </p:tavLst>
                                    </p:anim>
                                    <p:anim calcmode="lin" valueType="num">
                                      <p:cBhvr>
                                        <p:cTn id="70" dur="1000" fill="hold"/>
                                        <p:tgtEl>
                                          <p:spTgt spid="21"/>
                                        </p:tgtEl>
                                        <p:attrNameLst>
                                          <p:attrName>style.rotation</p:attrName>
                                        </p:attrNameLst>
                                      </p:cBhvr>
                                      <p:tavLst>
                                        <p:tav tm="0">
                                          <p:val>
                                            <p:fltVal val="90"/>
                                          </p:val>
                                        </p:tav>
                                        <p:tav tm="100000">
                                          <p:val>
                                            <p:fltVal val="0"/>
                                          </p:val>
                                        </p:tav>
                                      </p:tavLst>
                                    </p:anim>
                                    <p:animEffect transition="in" filter="fade">
                                      <p:cBhvr>
                                        <p:cTn id="71" dur="10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barn(inVertical)">
                                      <p:cBhvr>
                                        <p:cTn id="76" dur="5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31" presetClass="entr" presetSubtype="0" fill="hold" nodeType="clickEffect">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cBhvr>
                                        <p:cTn id="81" dur="1000" fill="hold"/>
                                        <p:tgtEl>
                                          <p:spTgt spid="23"/>
                                        </p:tgtEl>
                                        <p:attrNameLst>
                                          <p:attrName>ppt_w</p:attrName>
                                        </p:attrNameLst>
                                      </p:cBhvr>
                                      <p:tavLst>
                                        <p:tav tm="0">
                                          <p:val>
                                            <p:fltVal val="0"/>
                                          </p:val>
                                        </p:tav>
                                        <p:tav tm="100000">
                                          <p:val>
                                            <p:strVal val="#ppt_w"/>
                                          </p:val>
                                        </p:tav>
                                      </p:tavLst>
                                    </p:anim>
                                    <p:anim calcmode="lin" valueType="num">
                                      <p:cBhvr>
                                        <p:cTn id="82" dur="1000" fill="hold"/>
                                        <p:tgtEl>
                                          <p:spTgt spid="23"/>
                                        </p:tgtEl>
                                        <p:attrNameLst>
                                          <p:attrName>ppt_h</p:attrName>
                                        </p:attrNameLst>
                                      </p:cBhvr>
                                      <p:tavLst>
                                        <p:tav tm="0">
                                          <p:val>
                                            <p:fltVal val="0"/>
                                          </p:val>
                                        </p:tav>
                                        <p:tav tm="100000">
                                          <p:val>
                                            <p:strVal val="#ppt_h"/>
                                          </p:val>
                                        </p:tav>
                                      </p:tavLst>
                                    </p:anim>
                                    <p:anim calcmode="lin" valueType="num">
                                      <p:cBhvr>
                                        <p:cTn id="83" dur="1000" fill="hold"/>
                                        <p:tgtEl>
                                          <p:spTgt spid="23"/>
                                        </p:tgtEl>
                                        <p:attrNameLst>
                                          <p:attrName>style.rotation</p:attrName>
                                        </p:attrNameLst>
                                      </p:cBhvr>
                                      <p:tavLst>
                                        <p:tav tm="0">
                                          <p:val>
                                            <p:fltVal val="90"/>
                                          </p:val>
                                        </p:tav>
                                        <p:tav tm="100000">
                                          <p:val>
                                            <p:fltVal val="0"/>
                                          </p:val>
                                        </p:tav>
                                      </p:tavLst>
                                    </p:anim>
                                    <p:animEffect transition="in" filter="fade">
                                      <p:cBhvr>
                                        <p:cTn id="84"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8" grpId="0" animBg="1"/>
      <p:bldP spid="20" grpId="0" animBg="1"/>
      <p:bldP spid="2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1FAD5709-2609-48E8-8ECD-26866FC53F71}"/>
              </a:ext>
            </a:extLst>
          </p:cNvPr>
          <p:cNvGraphicFramePr>
            <a:graphicFrameLocks noChangeAspect="1"/>
          </p:cNvGraphicFramePr>
          <p:nvPr>
            <p:extLst>
              <p:ext uri="{D42A27DB-BD31-4B8C-83A1-F6EECF244321}">
                <p14:modId xmlns:p14="http://schemas.microsoft.com/office/powerpoint/2010/main" val="2980832311"/>
              </p:ext>
            </p:extLst>
          </p:nvPr>
        </p:nvGraphicFramePr>
        <p:xfrm>
          <a:off x="5108575" y="1468438"/>
          <a:ext cx="3890963" cy="1046162"/>
        </p:xfrm>
        <a:graphic>
          <a:graphicData uri="http://schemas.openxmlformats.org/presentationml/2006/ole">
            <mc:AlternateContent xmlns:mc="http://schemas.openxmlformats.org/markup-compatibility/2006">
              <mc:Choice xmlns:v="urn:schemas-microsoft-com:vml" Requires="v">
                <p:oleObj spid="_x0000_s450639" name="Equation" r:id="rId3" imgW="1562040" imgH="419040" progId="Equation.DSMT4">
                  <p:embed/>
                </p:oleObj>
              </mc:Choice>
              <mc:Fallback>
                <p:oleObj name="Equation" r:id="rId3" imgW="1562040" imgH="419040" progId="Equation.DSMT4">
                  <p:embed/>
                  <p:pic>
                    <p:nvPicPr>
                      <p:cNvPr id="3" name="对象 2">
                        <a:extLst>
                          <a:ext uri="{FF2B5EF4-FFF2-40B4-BE49-F238E27FC236}">
                            <a16:creationId xmlns:a16="http://schemas.microsoft.com/office/drawing/2014/main" id="{D15C7EEF-9FA9-4609-977A-E1378335EF38}"/>
                          </a:ext>
                        </a:extLst>
                      </p:cNvPr>
                      <p:cNvPicPr>
                        <a:picLocks noChangeAspect="1" noChangeArrowheads="1"/>
                      </p:cNvPicPr>
                      <p:nvPr/>
                    </p:nvPicPr>
                    <p:blipFill>
                      <a:blip r:embed="rId4"/>
                      <a:srcRect/>
                      <a:stretch>
                        <a:fillRect/>
                      </a:stretch>
                    </p:blipFill>
                    <p:spPr bwMode="auto">
                      <a:xfrm>
                        <a:off x="5108575" y="1468438"/>
                        <a:ext cx="3890963" cy="1046162"/>
                      </a:xfrm>
                      <a:prstGeom prst="rect">
                        <a:avLst/>
                      </a:prstGeom>
                      <a:noFill/>
                    </p:spPr>
                  </p:pic>
                </p:oleObj>
              </mc:Fallback>
            </mc:AlternateContent>
          </a:graphicData>
        </a:graphic>
      </p:graphicFrame>
      <p:graphicFrame>
        <p:nvGraphicFramePr>
          <p:cNvPr id="3" name="对象 2">
            <a:extLst>
              <a:ext uri="{FF2B5EF4-FFF2-40B4-BE49-F238E27FC236}">
                <a16:creationId xmlns:a16="http://schemas.microsoft.com/office/drawing/2014/main" id="{FBB4D9C9-4ADE-49D6-BAD6-AA7204ACCB14}"/>
              </a:ext>
            </a:extLst>
          </p:cNvPr>
          <p:cNvGraphicFramePr>
            <a:graphicFrameLocks noChangeAspect="1"/>
          </p:cNvGraphicFramePr>
          <p:nvPr>
            <p:extLst>
              <p:ext uri="{D42A27DB-BD31-4B8C-83A1-F6EECF244321}">
                <p14:modId xmlns:p14="http://schemas.microsoft.com/office/powerpoint/2010/main" val="2139881078"/>
              </p:ext>
            </p:extLst>
          </p:nvPr>
        </p:nvGraphicFramePr>
        <p:xfrm>
          <a:off x="3804188" y="3023001"/>
          <a:ext cx="1751552" cy="639525"/>
        </p:xfrm>
        <a:graphic>
          <a:graphicData uri="http://schemas.openxmlformats.org/presentationml/2006/ole">
            <mc:AlternateContent xmlns:mc="http://schemas.openxmlformats.org/markup-compatibility/2006">
              <mc:Choice xmlns:v="urn:schemas-microsoft-com:vml" Requires="v">
                <p:oleObj spid="_x0000_s450640" name="Equation" r:id="rId5" imgW="558720" imgH="203040" progId="Equation.DSMT4">
                  <p:embed/>
                </p:oleObj>
              </mc:Choice>
              <mc:Fallback>
                <p:oleObj name="Equation" r:id="rId5" imgW="558720" imgH="203040" progId="Equation.DSMT4">
                  <p:embed/>
                  <p:pic>
                    <p:nvPicPr>
                      <p:cNvPr id="4" name="对象 3">
                        <a:extLst>
                          <a:ext uri="{FF2B5EF4-FFF2-40B4-BE49-F238E27FC236}">
                            <a16:creationId xmlns:a16="http://schemas.microsoft.com/office/drawing/2014/main" id="{196E6DF1-0DB0-46A4-82BF-37A1326F58C4}"/>
                          </a:ext>
                        </a:extLst>
                      </p:cNvPr>
                      <p:cNvPicPr>
                        <a:picLocks noChangeAspect="1" noChangeArrowheads="1"/>
                      </p:cNvPicPr>
                      <p:nvPr/>
                    </p:nvPicPr>
                    <p:blipFill>
                      <a:blip r:embed="rId6"/>
                      <a:srcRect/>
                      <a:stretch>
                        <a:fillRect/>
                      </a:stretch>
                    </p:blipFill>
                    <p:spPr bwMode="auto">
                      <a:xfrm>
                        <a:off x="3804188" y="3023001"/>
                        <a:ext cx="1751552" cy="639525"/>
                      </a:xfrm>
                      <a:prstGeom prst="rect">
                        <a:avLst/>
                      </a:prstGeom>
                      <a:noFill/>
                    </p:spPr>
                  </p:pic>
                </p:oleObj>
              </mc:Fallback>
            </mc:AlternateContent>
          </a:graphicData>
        </a:graphic>
      </p:graphicFrame>
      <p:sp>
        <p:nvSpPr>
          <p:cNvPr id="4" name="矩形 3">
            <a:extLst>
              <a:ext uri="{FF2B5EF4-FFF2-40B4-BE49-F238E27FC236}">
                <a16:creationId xmlns:a16="http://schemas.microsoft.com/office/drawing/2014/main" id="{BAB2D91B-6BAD-4280-9150-F3373741D97F}"/>
              </a:ext>
            </a:extLst>
          </p:cNvPr>
          <p:cNvSpPr/>
          <p:nvPr/>
        </p:nvSpPr>
        <p:spPr>
          <a:xfrm>
            <a:off x="1055441" y="290717"/>
            <a:ext cx="5451722" cy="1384995"/>
          </a:xfrm>
          <a:prstGeom prst="rect">
            <a:avLst/>
          </a:prstGeom>
        </p:spPr>
        <p:txBody>
          <a:bodyPr wrap="square">
            <a:spAutoFit/>
          </a:bodyPr>
          <a:lstStyle/>
          <a:p>
            <a:r>
              <a:rPr lang="zh-CN" altLang="en-US" sz="2800" b="1" i="0" kern="0" dirty="0">
                <a:solidFill>
                  <a:srgbClr val="FF0000"/>
                </a:solidFill>
              </a:rPr>
              <a:t>练习：</a:t>
            </a:r>
            <a:r>
              <a:rPr lang="zh-CN" altLang="en-US" sz="2800" b="1" i="0" kern="0" dirty="0">
                <a:solidFill>
                  <a:srgbClr val="0000FF"/>
                </a:solidFill>
              </a:rPr>
              <a:t>已知</a:t>
            </a:r>
            <a:r>
              <a:rPr lang="en-US" altLang="zh-CN" sz="2800" b="1" i="0" kern="0" dirty="0">
                <a:solidFill>
                  <a:srgbClr val="0000FF"/>
                </a:solidFill>
              </a:rPr>
              <a:t>Plank</a:t>
            </a:r>
            <a:r>
              <a:rPr lang="zh-CN" altLang="en-US" sz="2800" b="1" i="0" kern="0" dirty="0">
                <a:solidFill>
                  <a:srgbClr val="0000FF"/>
                </a:solidFill>
              </a:rPr>
              <a:t>公式为</a:t>
            </a:r>
            <a:endParaRPr lang="en-US" altLang="zh-CN" sz="2800" b="1" i="0" kern="0" dirty="0">
              <a:solidFill>
                <a:srgbClr val="0000FF"/>
              </a:solidFill>
            </a:endParaRPr>
          </a:p>
          <a:p>
            <a:r>
              <a:rPr lang="zh-CN" altLang="en-US" sz="2800" b="1" i="0" kern="0" dirty="0">
                <a:solidFill>
                  <a:srgbClr val="0000FF"/>
                </a:solidFill>
              </a:rPr>
              <a:t>证明</a:t>
            </a:r>
            <a:r>
              <a:rPr lang="en-US" altLang="zh-CN" sz="2800" b="1" i="0" kern="0" dirty="0">
                <a:solidFill>
                  <a:srgbClr val="FF0000"/>
                </a:solidFill>
              </a:rPr>
              <a:t>Wein</a:t>
            </a:r>
            <a:r>
              <a:rPr lang="zh-CN" altLang="en-US" sz="2800" b="1" i="0" kern="0" dirty="0">
                <a:solidFill>
                  <a:srgbClr val="FF0000"/>
                </a:solidFill>
              </a:rPr>
              <a:t>公式</a:t>
            </a:r>
            <a:r>
              <a:rPr lang="zh-CN" altLang="en-US" sz="2800" b="1" i="0" kern="0" dirty="0">
                <a:solidFill>
                  <a:srgbClr val="0000FF"/>
                </a:solidFill>
              </a:rPr>
              <a:t>（高频区）</a:t>
            </a:r>
            <a:r>
              <a:rPr lang="zh-CN" altLang="en-US" sz="2800" b="1" i="0" kern="0" dirty="0">
                <a:solidFill>
                  <a:srgbClr val="FF0000"/>
                </a:solidFill>
              </a:rPr>
              <a:t>对应的</a:t>
            </a:r>
            <a:r>
              <a:rPr lang="zh-CN" altLang="en-US" sz="2800" b="1" i="0" kern="0" dirty="0">
                <a:solidFill>
                  <a:srgbClr val="009900"/>
                </a:solidFill>
              </a:rPr>
              <a:t>总</a:t>
            </a:r>
            <a:r>
              <a:rPr lang="zh-CN" altLang="en-US" sz="2800" b="1" i="0" dirty="0">
                <a:solidFill>
                  <a:srgbClr val="009900"/>
                </a:solidFill>
                <a:effectLst>
                  <a:outerShdw blurRad="38100" dist="38100" dir="2700000" algn="tl">
                    <a:srgbClr val="FFFFFF"/>
                  </a:outerShdw>
                </a:effectLst>
                <a:latin typeface="宋体" pitchFamily="2" charset="-122"/>
              </a:rPr>
              <a:t>辐出度</a:t>
            </a:r>
            <a:r>
              <a:rPr lang="zh-CN" altLang="en-US" sz="2800" b="1" i="0" dirty="0">
                <a:solidFill>
                  <a:srgbClr val="0000FF"/>
                </a:solidFill>
                <a:effectLst>
                  <a:outerShdw blurRad="38100" dist="38100" dir="2700000" algn="tl">
                    <a:srgbClr val="FFFFFF"/>
                  </a:outerShdw>
                </a:effectLst>
                <a:latin typeface="宋体" pitchFamily="2" charset="-122"/>
              </a:rPr>
              <a:t>正比于温度的四次方</a:t>
            </a:r>
            <a:r>
              <a:rPr lang="zh-CN" altLang="en-US" sz="2800" b="1" i="0" kern="0" dirty="0">
                <a:solidFill>
                  <a:srgbClr val="0000FF"/>
                </a:solidFill>
              </a:rPr>
              <a:t>。</a:t>
            </a:r>
            <a:endParaRPr lang="zh-CN" altLang="en-US" sz="2800" dirty="0"/>
          </a:p>
        </p:txBody>
      </p:sp>
      <p:sp>
        <p:nvSpPr>
          <p:cNvPr id="5" name="矩形 4">
            <a:extLst>
              <a:ext uri="{FF2B5EF4-FFF2-40B4-BE49-F238E27FC236}">
                <a16:creationId xmlns:a16="http://schemas.microsoft.com/office/drawing/2014/main" id="{E2D6BBBC-2292-450C-B52D-B52857E9E331}"/>
              </a:ext>
            </a:extLst>
          </p:cNvPr>
          <p:cNvSpPr/>
          <p:nvPr/>
        </p:nvSpPr>
        <p:spPr>
          <a:xfrm>
            <a:off x="1679475" y="1737210"/>
            <a:ext cx="2887329" cy="480131"/>
          </a:xfrm>
          <a:prstGeom prst="rect">
            <a:avLst/>
          </a:prstGeom>
        </p:spPr>
        <p:txBody>
          <a:bodyPr wrap="none">
            <a:spAutoFit/>
          </a:bodyPr>
          <a:lstStyle/>
          <a:p>
            <a:pPr eaLnBrk="1" hangingPunct="1">
              <a:lnSpc>
                <a:spcPct val="90000"/>
              </a:lnSpc>
              <a:buNone/>
              <a:defRPr/>
            </a:pPr>
            <a:r>
              <a:rPr lang="zh-CN" altLang="en-US" sz="2800" b="1" i="0" kern="0" dirty="0">
                <a:solidFill>
                  <a:srgbClr val="FF00FF"/>
                </a:solidFill>
              </a:rPr>
              <a:t>解：</a:t>
            </a:r>
            <a:r>
              <a:rPr lang="en-US" altLang="zh-CN" sz="2800" b="1" i="0" kern="0" dirty="0">
                <a:solidFill>
                  <a:srgbClr val="009900"/>
                </a:solidFill>
              </a:rPr>
              <a:t>Plank</a:t>
            </a:r>
            <a:r>
              <a:rPr lang="zh-CN" altLang="en-US" sz="2800" b="1" i="0" kern="0" dirty="0">
                <a:solidFill>
                  <a:srgbClr val="009900"/>
                </a:solidFill>
              </a:rPr>
              <a:t>公式为</a:t>
            </a:r>
          </a:p>
        </p:txBody>
      </p:sp>
      <p:sp>
        <p:nvSpPr>
          <p:cNvPr id="6" name="矩形 5">
            <a:extLst>
              <a:ext uri="{FF2B5EF4-FFF2-40B4-BE49-F238E27FC236}">
                <a16:creationId xmlns:a16="http://schemas.microsoft.com/office/drawing/2014/main" id="{6BDB04EA-B83D-46A0-976D-F0B946D9AA9A}"/>
              </a:ext>
            </a:extLst>
          </p:cNvPr>
          <p:cNvSpPr/>
          <p:nvPr/>
        </p:nvSpPr>
        <p:spPr>
          <a:xfrm>
            <a:off x="1609700" y="3173237"/>
            <a:ext cx="1806905" cy="523220"/>
          </a:xfrm>
          <a:prstGeom prst="rect">
            <a:avLst/>
          </a:prstGeom>
        </p:spPr>
        <p:txBody>
          <a:bodyPr wrap="none">
            <a:spAutoFit/>
          </a:bodyPr>
          <a:lstStyle/>
          <a:p>
            <a:r>
              <a:rPr lang="zh-CN" altLang="en-US" sz="2800" b="1" i="0" kern="0" dirty="0">
                <a:solidFill>
                  <a:srgbClr val="009900"/>
                </a:solidFill>
              </a:rPr>
              <a:t>在高频区</a:t>
            </a:r>
            <a:r>
              <a:rPr lang="en-US" altLang="zh-CN" sz="2800" b="1" i="0" kern="0" dirty="0">
                <a:solidFill>
                  <a:srgbClr val="009900"/>
                </a:solidFill>
              </a:rPr>
              <a:t>, </a:t>
            </a:r>
            <a:endParaRPr lang="zh-CN" altLang="en-US" sz="2800" dirty="0"/>
          </a:p>
        </p:txBody>
      </p:sp>
      <p:sp>
        <p:nvSpPr>
          <p:cNvPr id="7" name="矩形 6">
            <a:extLst>
              <a:ext uri="{FF2B5EF4-FFF2-40B4-BE49-F238E27FC236}">
                <a16:creationId xmlns:a16="http://schemas.microsoft.com/office/drawing/2014/main" id="{F868DB73-A946-43BE-BD27-84542DB03CE8}"/>
              </a:ext>
            </a:extLst>
          </p:cNvPr>
          <p:cNvSpPr/>
          <p:nvPr/>
        </p:nvSpPr>
        <p:spPr>
          <a:xfrm>
            <a:off x="9922507" y="3248785"/>
            <a:ext cx="1723549" cy="480131"/>
          </a:xfrm>
          <a:prstGeom prst="rect">
            <a:avLst/>
          </a:prstGeom>
        </p:spPr>
        <p:txBody>
          <a:bodyPr wrap="none">
            <a:spAutoFit/>
          </a:bodyPr>
          <a:lstStyle/>
          <a:p>
            <a:pPr eaLnBrk="1" hangingPunct="1">
              <a:lnSpc>
                <a:spcPct val="90000"/>
              </a:lnSpc>
              <a:buFont typeface="Wingdings" panose="05000000000000000000" pitchFamily="2" charset="2"/>
              <a:buNone/>
              <a:defRPr/>
            </a:pPr>
            <a:r>
              <a:rPr lang="en-US" altLang="zh-CN" sz="2800" b="1" i="0" kern="0" dirty="0">
                <a:solidFill>
                  <a:srgbClr val="FF00FF"/>
                </a:solidFill>
              </a:rPr>
              <a:t>Wein</a:t>
            </a:r>
            <a:r>
              <a:rPr lang="zh-CN" altLang="en-US" sz="2800" b="1" i="0" kern="0" dirty="0">
                <a:solidFill>
                  <a:srgbClr val="FF00FF"/>
                </a:solidFill>
              </a:rPr>
              <a:t>公式</a:t>
            </a:r>
          </a:p>
        </p:txBody>
      </p:sp>
      <p:graphicFrame>
        <p:nvGraphicFramePr>
          <p:cNvPr id="8" name="对象 7">
            <a:extLst>
              <a:ext uri="{FF2B5EF4-FFF2-40B4-BE49-F238E27FC236}">
                <a16:creationId xmlns:a16="http://schemas.microsoft.com/office/drawing/2014/main" id="{DBCADD34-6062-4EF4-BE33-75A836019F4E}"/>
              </a:ext>
            </a:extLst>
          </p:cNvPr>
          <p:cNvGraphicFramePr>
            <a:graphicFrameLocks noChangeAspect="1"/>
          </p:cNvGraphicFramePr>
          <p:nvPr>
            <p:extLst>
              <p:ext uri="{D42A27DB-BD31-4B8C-83A1-F6EECF244321}">
                <p14:modId xmlns:p14="http://schemas.microsoft.com/office/powerpoint/2010/main" val="4155172242"/>
              </p:ext>
            </p:extLst>
          </p:nvPr>
        </p:nvGraphicFramePr>
        <p:xfrm>
          <a:off x="6180138" y="2989263"/>
          <a:ext cx="3138487" cy="942975"/>
        </p:xfrm>
        <a:graphic>
          <a:graphicData uri="http://schemas.openxmlformats.org/presentationml/2006/ole">
            <mc:AlternateContent xmlns:mc="http://schemas.openxmlformats.org/markup-compatibility/2006">
              <mc:Choice xmlns:v="urn:schemas-microsoft-com:vml" Requires="v">
                <p:oleObj spid="_x0000_s450641" name="Equation" r:id="rId7" imgW="1396800" imgH="419040" progId="Equation.DSMT4">
                  <p:embed/>
                </p:oleObj>
              </mc:Choice>
              <mc:Fallback>
                <p:oleObj name="Equation" r:id="rId7" imgW="1396800" imgH="419040" progId="Equation.DSMT4">
                  <p:embed/>
                  <p:pic>
                    <p:nvPicPr>
                      <p:cNvPr id="12" name="对象 11">
                        <a:extLst>
                          <a:ext uri="{FF2B5EF4-FFF2-40B4-BE49-F238E27FC236}">
                            <a16:creationId xmlns:a16="http://schemas.microsoft.com/office/drawing/2014/main" id="{96FC5362-8E57-47B1-B5BA-3B2EFC2876DF}"/>
                          </a:ext>
                        </a:extLst>
                      </p:cNvPr>
                      <p:cNvPicPr>
                        <a:picLocks noChangeAspect="1" noChangeArrowheads="1"/>
                      </p:cNvPicPr>
                      <p:nvPr/>
                    </p:nvPicPr>
                    <p:blipFill>
                      <a:blip r:embed="rId8"/>
                      <a:srcRect/>
                      <a:stretch>
                        <a:fillRect/>
                      </a:stretch>
                    </p:blipFill>
                    <p:spPr bwMode="auto">
                      <a:xfrm>
                        <a:off x="6180138" y="2989263"/>
                        <a:ext cx="3138487" cy="942975"/>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6A3299FE-7DC8-4A69-94E3-FC8DEB3785F1}"/>
              </a:ext>
            </a:extLst>
          </p:cNvPr>
          <p:cNvGraphicFramePr>
            <a:graphicFrameLocks noChangeAspect="1"/>
          </p:cNvGraphicFramePr>
          <p:nvPr>
            <p:extLst>
              <p:ext uri="{D42A27DB-BD31-4B8C-83A1-F6EECF244321}">
                <p14:modId xmlns:p14="http://schemas.microsoft.com/office/powerpoint/2010/main" val="1222074774"/>
              </p:ext>
            </p:extLst>
          </p:nvPr>
        </p:nvGraphicFramePr>
        <p:xfrm>
          <a:off x="6917331" y="340025"/>
          <a:ext cx="3890962" cy="1046163"/>
        </p:xfrm>
        <a:graphic>
          <a:graphicData uri="http://schemas.openxmlformats.org/presentationml/2006/ole">
            <mc:AlternateContent xmlns:mc="http://schemas.openxmlformats.org/markup-compatibility/2006">
              <mc:Choice xmlns:v="urn:schemas-microsoft-com:vml" Requires="v">
                <p:oleObj spid="_x0000_s450642" name="Equation" r:id="rId9" imgW="1562040" imgH="419040" progId="Equation.DSMT4">
                  <p:embed/>
                </p:oleObj>
              </mc:Choice>
              <mc:Fallback>
                <p:oleObj name="Equation" r:id="rId9" imgW="1562040" imgH="419040" progId="Equation.DSMT4">
                  <p:embed/>
                  <p:pic>
                    <p:nvPicPr>
                      <p:cNvPr id="14" name="对象 13">
                        <a:extLst>
                          <a:ext uri="{FF2B5EF4-FFF2-40B4-BE49-F238E27FC236}">
                            <a16:creationId xmlns:a16="http://schemas.microsoft.com/office/drawing/2014/main" id="{C6D744DC-DEDA-4A65-A015-4EFCC14C5E1D}"/>
                          </a:ext>
                        </a:extLst>
                      </p:cNvPr>
                      <p:cNvPicPr>
                        <a:picLocks noChangeAspect="1" noChangeArrowheads="1"/>
                      </p:cNvPicPr>
                      <p:nvPr/>
                    </p:nvPicPr>
                    <p:blipFill>
                      <a:blip r:embed="rId10"/>
                      <a:srcRect/>
                      <a:stretch>
                        <a:fillRect/>
                      </a:stretch>
                    </p:blipFill>
                    <p:spPr bwMode="auto">
                      <a:xfrm>
                        <a:off x="6917331" y="340025"/>
                        <a:ext cx="3890962" cy="1046163"/>
                      </a:xfrm>
                      <a:prstGeom prst="rect">
                        <a:avLst/>
                      </a:prstGeom>
                      <a:noFill/>
                    </p:spPr>
                  </p:pic>
                </p:oleObj>
              </mc:Fallback>
            </mc:AlternateContent>
          </a:graphicData>
        </a:graphic>
      </p:graphicFrame>
      <p:graphicFrame>
        <p:nvGraphicFramePr>
          <p:cNvPr id="10" name="Object 10">
            <a:extLst>
              <a:ext uri="{FF2B5EF4-FFF2-40B4-BE49-F238E27FC236}">
                <a16:creationId xmlns:a16="http://schemas.microsoft.com/office/drawing/2014/main" id="{07A7DD84-4224-48AB-A52E-73BE266E0E2C}"/>
              </a:ext>
            </a:extLst>
          </p:cNvPr>
          <p:cNvGraphicFramePr>
            <a:graphicFrameLocks noChangeAspect="1"/>
          </p:cNvGraphicFramePr>
          <p:nvPr>
            <p:extLst>
              <p:ext uri="{D42A27DB-BD31-4B8C-83A1-F6EECF244321}">
                <p14:modId xmlns:p14="http://schemas.microsoft.com/office/powerpoint/2010/main" val="3541635358"/>
              </p:ext>
            </p:extLst>
          </p:nvPr>
        </p:nvGraphicFramePr>
        <p:xfrm>
          <a:off x="874713" y="4011613"/>
          <a:ext cx="5632450" cy="1162050"/>
        </p:xfrm>
        <a:graphic>
          <a:graphicData uri="http://schemas.openxmlformats.org/presentationml/2006/ole">
            <mc:AlternateContent xmlns:mc="http://schemas.openxmlformats.org/markup-compatibility/2006">
              <mc:Choice xmlns:v="urn:schemas-microsoft-com:vml" Requires="v">
                <p:oleObj spid="_x0000_s450643" name="Equation" r:id="rId11" imgW="2450880" imgH="469800" progId="Equation.DSMT4">
                  <p:embed/>
                </p:oleObj>
              </mc:Choice>
              <mc:Fallback>
                <p:oleObj name="Equation" r:id="rId11" imgW="2450880" imgH="469800" progId="Equation.DSMT4">
                  <p:embed/>
                  <p:pic>
                    <p:nvPicPr>
                      <p:cNvPr id="15" name="Object 10">
                        <a:extLst>
                          <a:ext uri="{FF2B5EF4-FFF2-40B4-BE49-F238E27FC236}">
                            <a16:creationId xmlns:a16="http://schemas.microsoft.com/office/drawing/2014/main" id="{6B09203A-C35F-4AB5-8B72-0A0ACA22826F}"/>
                          </a:ext>
                        </a:extLst>
                      </p:cNvPr>
                      <p:cNvPicPr>
                        <a:picLocks noChangeAspect="1" noChangeArrowheads="1"/>
                      </p:cNvPicPr>
                      <p:nvPr/>
                    </p:nvPicPr>
                    <p:blipFill>
                      <a:blip r:embed="rId12"/>
                      <a:srcRect/>
                      <a:stretch>
                        <a:fillRect/>
                      </a:stretch>
                    </p:blipFill>
                    <p:spPr bwMode="auto">
                      <a:xfrm>
                        <a:off x="874713" y="4011613"/>
                        <a:ext cx="5632450" cy="1162050"/>
                      </a:xfrm>
                      <a:prstGeom prst="rect">
                        <a:avLst/>
                      </a:prstGeom>
                      <a:noFill/>
                      <a:ln>
                        <a:noFill/>
                      </a:ln>
                      <a:effectLst/>
                      <a:extLst/>
                    </p:spPr>
                  </p:pic>
                </p:oleObj>
              </mc:Fallback>
            </mc:AlternateContent>
          </a:graphicData>
        </a:graphic>
      </p:graphicFrame>
      <p:graphicFrame>
        <p:nvGraphicFramePr>
          <p:cNvPr id="11" name="Object 10">
            <a:extLst>
              <a:ext uri="{FF2B5EF4-FFF2-40B4-BE49-F238E27FC236}">
                <a16:creationId xmlns:a16="http://schemas.microsoft.com/office/drawing/2014/main" id="{9BCDDB78-D731-4A39-9C0B-CA81811F22C2}"/>
              </a:ext>
            </a:extLst>
          </p:cNvPr>
          <p:cNvGraphicFramePr>
            <a:graphicFrameLocks noChangeAspect="1"/>
          </p:cNvGraphicFramePr>
          <p:nvPr>
            <p:extLst>
              <p:ext uri="{D42A27DB-BD31-4B8C-83A1-F6EECF244321}">
                <p14:modId xmlns:p14="http://schemas.microsoft.com/office/powerpoint/2010/main" val="4001750121"/>
              </p:ext>
            </p:extLst>
          </p:nvPr>
        </p:nvGraphicFramePr>
        <p:xfrm>
          <a:off x="1319213" y="5013325"/>
          <a:ext cx="4075112" cy="1377950"/>
        </p:xfrm>
        <a:graphic>
          <a:graphicData uri="http://schemas.openxmlformats.org/presentationml/2006/ole">
            <mc:AlternateContent xmlns:mc="http://schemas.openxmlformats.org/markup-compatibility/2006">
              <mc:Choice xmlns:v="urn:schemas-microsoft-com:vml" Requires="v">
                <p:oleObj spid="_x0000_s450644" name="Equation" r:id="rId13" imgW="1574640" imgH="495000" progId="Equation.DSMT4">
                  <p:embed/>
                </p:oleObj>
              </mc:Choice>
              <mc:Fallback>
                <p:oleObj name="Equation" r:id="rId13" imgW="1574640" imgH="495000" progId="Equation.DSMT4">
                  <p:embed/>
                  <p:pic>
                    <p:nvPicPr>
                      <p:cNvPr id="16" name="Object 10">
                        <a:extLst>
                          <a:ext uri="{FF2B5EF4-FFF2-40B4-BE49-F238E27FC236}">
                            <a16:creationId xmlns:a16="http://schemas.microsoft.com/office/drawing/2014/main" id="{6EE718CC-1F29-4A3E-95CF-B3EC5F31E4E8}"/>
                          </a:ext>
                        </a:extLst>
                      </p:cNvPr>
                      <p:cNvPicPr>
                        <a:picLocks noChangeAspect="1" noChangeArrowheads="1"/>
                      </p:cNvPicPr>
                      <p:nvPr/>
                    </p:nvPicPr>
                    <p:blipFill>
                      <a:blip r:embed="rId14"/>
                      <a:srcRect/>
                      <a:stretch>
                        <a:fillRect/>
                      </a:stretch>
                    </p:blipFill>
                    <p:spPr bwMode="auto">
                      <a:xfrm>
                        <a:off x="1319213" y="5013325"/>
                        <a:ext cx="4075112" cy="1377950"/>
                      </a:xfrm>
                      <a:prstGeom prst="rect">
                        <a:avLst/>
                      </a:prstGeom>
                      <a:noFill/>
                      <a:ln>
                        <a:noFill/>
                      </a:ln>
                      <a:effectLst/>
                      <a:extLst/>
                    </p:spPr>
                  </p:pic>
                </p:oleObj>
              </mc:Fallback>
            </mc:AlternateContent>
          </a:graphicData>
        </a:graphic>
      </p:graphicFrame>
      <p:graphicFrame>
        <p:nvGraphicFramePr>
          <p:cNvPr id="12" name="Object 10">
            <a:extLst>
              <a:ext uri="{FF2B5EF4-FFF2-40B4-BE49-F238E27FC236}">
                <a16:creationId xmlns:a16="http://schemas.microsoft.com/office/drawing/2014/main" id="{3797DE37-0DEE-4892-8381-D7FE3AA0306C}"/>
              </a:ext>
            </a:extLst>
          </p:cNvPr>
          <p:cNvGraphicFramePr>
            <a:graphicFrameLocks noChangeAspect="1"/>
          </p:cNvGraphicFramePr>
          <p:nvPr>
            <p:extLst>
              <p:ext uri="{D42A27DB-BD31-4B8C-83A1-F6EECF244321}">
                <p14:modId xmlns:p14="http://schemas.microsoft.com/office/powerpoint/2010/main" val="435165751"/>
              </p:ext>
            </p:extLst>
          </p:nvPr>
        </p:nvGraphicFramePr>
        <p:xfrm>
          <a:off x="5610225" y="5119688"/>
          <a:ext cx="2103438" cy="1165225"/>
        </p:xfrm>
        <a:graphic>
          <a:graphicData uri="http://schemas.openxmlformats.org/presentationml/2006/ole">
            <mc:AlternateContent xmlns:mc="http://schemas.openxmlformats.org/markup-compatibility/2006">
              <mc:Choice xmlns:v="urn:schemas-microsoft-com:vml" Requires="v">
                <p:oleObj spid="_x0000_s450645" name="Equation" r:id="rId15" imgW="812520" imgH="419040" progId="Equation.DSMT4">
                  <p:embed/>
                </p:oleObj>
              </mc:Choice>
              <mc:Fallback>
                <p:oleObj name="Equation" r:id="rId15" imgW="812520" imgH="419040" progId="Equation.DSMT4">
                  <p:embed/>
                  <p:pic>
                    <p:nvPicPr>
                      <p:cNvPr id="17" name="Object 10">
                        <a:extLst>
                          <a:ext uri="{FF2B5EF4-FFF2-40B4-BE49-F238E27FC236}">
                            <a16:creationId xmlns:a16="http://schemas.microsoft.com/office/drawing/2014/main" id="{9073CC8B-282C-4CDB-A0F4-F5BC7BAAF341}"/>
                          </a:ext>
                        </a:extLst>
                      </p:cNvPr>
                      <p:cNvPicPr>
                        <a:picLocks noChangeAspect="1" noChangeArrowheads="1"/>
                      </p:cNvPicPr>
                      <p:nvPr/>
                    </p:nvPicPr>
                    <p:blipFill>
                      <a:blip r:embed="rId16"/>
                      <a:srcRect/>
                      <a:stretch>
                        <a:fillRect/>
                      </a:stretch>
                    </p:blipFill>
                    <p:spPr bwMode="auto">
                      <a:xfrm>
                        <a:off x="5610225" y="5119688"/>
                        <a:ext cx="2103438" cy="116522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68881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1000" fill="hold"/>
                                        <p:tgtEl>
                                          <p:spTgt spid="8"/>
                                        </p:tgtEl>
                                        <p:attrNameLst>
                                          <p:attrName>ppt_w</p:attrName>
                                        </p:attrNameLst>
                                      </p:cBhvr>
                                      <p:tavLst>
                                        <p:tav tm="0">
                                          <p:val>
                                            <p:fltVal val="0"/>
                                          </p:val>
                                        </p:tav>
                                        <p:tav tm="100000">
                                          <p:val>
                                            <p:strVal val="#ppt_w"/>
                                          </p:val>
                                        </p:tav>
                                      </p:tavLst>
                                    </p:anim>
                                    <p:anim calcmode="lin" valueType="num">
                                      <p:cBhvr>
                                        <p:cTn id="30" dur="1000" fill="hold"/>
                                        <p:tgtEl>
                                          <p:spTgt spid="8"/>
                                        </p:tgtEl>
                                        <p:attrNameLst>
                                          <p:attrName>ppt_h</p:attrName>
                                        </p:attrNameLst>
                                      </p:cBhvr>
                                      <p:tavLst>
                                        <p:tav tm="0">
                                          <p:val>
                                            <p:fltVal val="0"/>
                                          </p:val>
                                        </p:tav>
                                        <p:tav tm="100000">
                                          <p:val>
                                            <p:strVal val="#ppt_h"/>
                                          </p:val>
                                        </p:tav>
                                      </p:tavLst>
                                    </p:anim>
                                    <p:anim calcmode="lin" valueType="num">
                                      <p:cBhvr>
                                        <p:cTn id="31" dur="1000" fill="hold"/>
                                        <p:tgtEl>
                                          <p:spTgt spid="8"/>
                                        </p:tgtEl>
                                        <p:attrNameLst>
                                          <p:attrName>style.rotation</p:attrName>
                                        </p:attrNameLst>
                                      </p:cBhvr>
                                      <p:tavLst>
                                        <p:tav tm="0">
                                          <p:val>
                                            <p:fltVal val="90"/>
                                          </p:val>
                                        </p:tav>
                                        <p:tav tm="100000">
                                          <p:val>
                                            <p:fltVal val="0"/>
                                          </p:val>
                                        </p:tav>
                                      </p:tavLst>
                                    </p:anim>
                                    <p:animEffect transition="in" filter="fade">
                                      <p:cBhvr>
                                        <p:cTn id="32" dur="1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3"/>
          <p:cNvSpPr txBox="1">
            <a:spLocks noChangeArrowheads="1"/>
          </p:cNvSpPr>
          <p:nvPr/>
        </p:nvSpPr>
        <p:spPr>
          <a:xfrm>
            <a:off x="2057400" y="1828800"/>
            <a:ext cx="4191000" cy="5029200"/>
          </a:xfrm>
          <a:prstGeom prst="rect">
            <a:avLst/>
          </a:prstGeom>
        </p:spPr>
        <p:txBody>
          <a:bodyPr/>
          <a:lstStyle/>
          <a:p>
            <a:pPr marL="342900" indent="-342900">
              <a:spcBef>
                <a:spcPct val="20000"/>
              </a:spcBef>
              <a:buFontTx/>
              <a:buChar char="•"/>
              <a:defRPr/>
            </a:pPr>
            <a:r>
              <a:rPr lang="en-US" altLang="zh-CN" sz="2400" b="1" i="0" kern="0" dirty="0">
                <a:solidFill>
                  <a:srgbClr val="008000"/>
                </a:solidFill>
                <a:latin typeface="+mn-lt"/>
                <a:ea typeface="+mn-ea"/>
              </a:rPr>
              <a:t>1834</a:t>
            </a:r>
            <a:r>
              <a:rPr lang="zh-CN" altLang="en-US" sz="2400" b="1" i="0" kern="0" dirty="0">
                <a:solidFill>
                  <a:srgbClr val="008000"/>
                </a:solidFill>
                <a:latin typeface="+mn-lt"/>
                <a:ea typeface="+mn-ea"/>
              </a:rPr>
              <a:t>年法拉第发现了电解当量定律，</a:t>
            </a:r>
            <a:r>
              <a:rPr lang="en-US" altLang="zh-CN" sz="2400" b="1" i="0" kern="0" dirty="0">
                <a:solidFill>
                  <a:srgbClr val="008000"/>
                </a:solidFill>
                <a:latin typeface="+mn-lt"/>
                <a:ea typeface="+mn-ea"/>
              </a:rPr>
              <a:t>1874</a:t>
            </a:r>
            <a:r>
              <a:rPr lang="zh-CN" altLang="en-US" sz="2400" b="1" i="0" kern="0" dirty="0">
                <a:solidFill>
                  <a:srgbClr val="008000"/>
                </a:solidFill>
                <a:latin typeface="+mn-lt"/>
                <a:ea typeface="+mn-ea"/>
              </a:rPr>
              <a:t>年斯通尼提出“基本电荷”的概念，</a:t>
            </a:r>
            <a:r>
              <a:rPr lang="en-US" altLang="zh-CN" sz="2400" b="1" i="0" kern="0" dirty="0">
                <a:solidFill>
                  <a:srgbClr val="008000"/>
                </a:solidFill>
                <a:latin typeface="+mn-lt"/>
                <a:ea typeface="+mn-ea"/>
              </a:rPr>
              <a:t>1890</a:t>
            </a:r>
            <a:r>
              <a:rPr lang="zh-CN" altLang="en-US" sz="2400" b="1" i="0" kern="0" dirty="0">
                <a:solidFill>
                  <a:srgbClr val="008000"/>
                </a:solidFill>
                <a:latin typeface="+mn-lt"/>
                <a:ea typeface="+mn-ea"/>
              </a:rPr>
              <a:t>年引入“电子（</a:t>
            </a:r>
            <a:r>
              <a:rPr lang="en-US" altLang="zh-CN" sz="2400" b="1" i="0" kern="0" dirty="0">
                <a:solidFill>
                  <a:srgbClr val="008000"/>
                </a:solidFill>
                <a:latin typeface="+mn-lt"/>
                <a:ea typeface="+mn-ea"/>
              </a:rPr>
              <a:t>electron )”</a:t>
            </a:r>
            <a:r>
              <a:rPr lang="zh-CN" altLang="en-US" sz="2400" b="1" i="0" kern="0" dirty="0">
                <a:solidFill>
                  <a:srgbClr val="008000"/>
                </a:solidFill>
                <a:latin typeface="+mn-lt"/>
                <a:ea typeface="+mn-ea"/>
              </a:rPr>
              <a:t>一词。</a:t>
            </a:r>
          </a:p>
          <a:p>
            <a:pPr marL="342900" indent="-342900">
              <a:spcBef>
                <a:spcPct val="20000"/>
              </a:spcBef>
              <a:buFontTx/>
              <a:buChar char="•"/>
              <a:defRPr/>
            </a:pPr>
            <a:r>
              <a:rPr lang="en-US" altLang="zh-CN" sz="2400" b="1" i="0" kern="0" dirty="0">
                <a:solidFill>
                  <a:srgbClr val="0000CC"/>
                </a:solidFill>
                <a:latin typeface="+mn-lt"/>
                <a:ea typeface="+mn-ea"/>
              </a:rPr>
              <a:t>1858</a:t>
            </a:r>
            <a:r>
              <a:rPr lang="zh-CN" altLang="en-US" sz="2400" b="1" i="0" kern="0" dirty="0">
                <a:solidFill>
                  <a:srgbClr val="0000CC"/>
                </a:solidFill>
                <a:latin typeface="+mn-lt"/>
                <a:ea typeface="+mn-ea"/>
              </a:rPr>
              <a:t>年普吕克发现阴极射线，人们对其本质争论了二十多年，推动了物理学的发展。</a:t>
            </a:r>
          </a:p>
          <a:p>
            <a:pPr marL="342900" indent="-342900">
              <a:spcBef>
                <a:spcPct val="20000"/>
              </a:spcBef>
              <a:buFontTx/>
              <a:buChar char="•"/>
              <a:defRPr/>
            </a:pPr>
            <a:r>
              <a:rPr lang="en-US" altLang="zh-CN" sz="2400" b="1" i="0" kern="0" dirty="0">
                <a:latin typeface="+mn-lt"/>
                <a:ea typeface="+mn-ea"/>
              </a:rPr>
              <a:t>1897</a:t>
            </a:r>
            <a:r>
              <a:rPr lang="zh-CN" altLang="en-US" sz="2400" b="1" i="0" kern="0" dirty="0">
                <a:latin typeface="+mn-lt"/>
                <a:ea typeface="+mn-ea"/>
              </a:rPr>
              <a:t>年</a:t>
            </a:r>
            <a:r>
              <a:rPr lang="en-US" altLang="zh-CN" sz="2400" b="1" i="0" kern="0" dirty="0">
                <a:latin typeface="+mn-lt"/>
                <a:ea typeface="+mn-ea"/>
              </a:rPr>
              <a:t>J.J</a:t>
            </a:r>
            <a:r>
              <a:rPr lang="zh-CN" altLang="en-US" sz="2400" b="1" i="0" kern="0" dirty="0">
                <a:latin typeface="+mn-lt"/>
                <a:ea typeface="+mn-ea"/>
              </a:rPr>
              <a:t>汤姆逊对佩兰实验做了改进，研究阴极射线，发现了电子，并测定了电子的荷质比。</a:t>
            </a:r>
          </a:p>
        </p:txBody>
      </p:sp>
      <p:sp>
        <p:nvSpPr>
          <p:cNvPr id="4" name="Rectangle 4"/>
          <p:cNvSpPr txBox="1">
            <a:spLocks noChangeArrowheads="1"/>
          </p:cNvSpPr>
          <p:nvPr/>
        </p:nvSpPr>
        <p:spPr>
          <a:xfrm>
            <a:off x="6324600" y="1066800"/>
            <a:ext cx="3962400" cy="5486400"/>
          </a:xfrm>
          <a:prstGeom prst="rect">
            <a:avLst/>
          </a:prstGeom>
        </p:spPr>
        <p:txBody>
          <a:bodyPr/>
          <a:lstStyle/>
          <a:p>
            <a:pPr marL="342900" indent="-342900">
              <a:lnSpc>
                <a:spcPct val="90000"/>
              </a:lnSpc>
              <a:spcBef>
                <a:spcPct val="20000"/>
              </a:spcBef>
              <a:buFontTx/>
              <a:buChar char="•"/>
              <a:defRPr/>
            </a:pPr>
            <a:r>
              <a:rPr lang="en-US" altLang="zh-CN" sz="2400" b="1" i="0" kern="0" dirty="0">
                <a:solidFill>
                  <a:srgbClr val="6600CC"/>
                </a:solidFill>
                <a:latin typeface="+mn-lt"/>
                <a:ea typeface="+mn-ea"/>
              </a:rPr>
              <a:t>J.J</a:t>
            </a:r>
            <a:r>
              <a:rPr lang="zh-CN" altLang="en-US" sz="2400" b="1" i="0" kern="0" dirty="0">
                <a:solidFill>
                  <a:srgbClr val="6600CC"/>
                </a:solidFill>
                <a:latin typeface="+mn-lt"/>
                <a:ea typeface="+mn-ea"/>
              </a:rPr>
              <a:t>汤姆逊</a:t>
            </a:r>
            <a:r>
              <a:rPr lang="en-US" altLang="zh-CN" sz="2400" b="1" i="0" kern="0" dirty="0">
                <a:solidFill>
                  <a:srgbClr val="6600CC"/>
                </a:solidFill>
                <a:latin typeface="+mn-lt"/>
                <a:ea typeface="+mn-ea"/>
              </a:rPr>
              <a:t>1856.12.18</a:t>
            </a:r>
            <a:r>
              <a:rPr lang="zh-CN" altLang="en-US" sz="2400" b="1" i="0" kern="0" dirty="0">
                <a:solidFill>
                  <a:srgbClr val="6600CC"/>
                </a:solidFill>
                <a:latin typeface="+mn-lt"/>
                <a:ea typeface="+mn-ea"/>
              </a:rPr>
              <a:t>出生在英国曼彻斯特。</a:t>
            </a:r>
            <a:r>
              <a:rPr lang="en-US" altLang="zh-CN" sz="2400" b="1" i="0" kern="0" dirty="0">
                <a:solidFill>
                  <a:srgbClr val="6600CC"/>
                </a:solidFill>
                <a:latin typeface="+mn-lt"/>
                <a:ea typeface="+mn-ea"/>
              </a:rPr>
              <a:t>1880</a:t>
            </a:r>
            <a:r>
              <a:rPr lang="zh-CN" altLang="en-US" sz="2400" b="1" i="0" kern="0" dirty="0">
                <a:solidFill>
                  <a:srgbClr val="6600CC"/>
                </a:solidFill>
                <a:latin typeface="+mn-lt"/>
                <a:ea typeface="+mn-ea"/>
              </a:rPr>
              <a:t>年毕业与剑桥三一学院，并成为研究生。</a:t>
            </a:r>
            <a:r>
              <a:rPr lang="en-US" altLang="zh-CN" sz="2400" b="1" i="0" kern="0" dirty="0">
                <a:solidFill>
                  <a:srgbClr val="6600CC"/>
                </a:solidFill>
                <a:latin typeface="+mn-lt"/>
                <a:ea typeface="+mn-ea"/>
              </a:rPr>
              <a:t>1883</a:t>
            </a:r>
            <a:r>
              <a:rPr lang="zh-CN" altLang="en-US" sz="2400" b="1" i="0" kern="0" dirty="0">
                <a:solidFill>
                  <a:srgbClr val="6600CC"/>
                </a:solidFill>
                <a:latin typeface="+mn-lt"/>
                <a:ea typeface="+mn-ea"/>
              </a:rPr>
              <a:t>年任该院讲师，第二年接替瑞利任卡文迪许实验室教授。在他的领导下，先后有七位获得诺贝尔奖。并使该实验室成为当时世界上的物理学研究中心。</a:t>
            </a:r>
          </a:p>
          <a:p>
            <a:pPr marL="342900" indent="-342900">
              <a:lnSpc>
                <a:spcPct val="90000"/>
              </a:lnSpc>
              <a:spcBef>
                <a:spcPct val="20000"/>
              </a:spcBef>
              <a:buFontTx/>
              <a:buChar char="•"/>
              <a:defRPr/>
            </a:pPr>
            <a:r>
              <a:rPr lang="en-US" altLang="zh-CN" sz="2400" b="1" i="0" kern="0" dirty="0">
                <a:latin typeface="+mn-lt"/>
                <a:ea typeface="+mn-ea"/>
              </a:rPr>
              <a:t>1881</a:t>
            </a:r>
            <a:r>
              <a:rPr lang="zh-CN" altLang="en-US" sz="2400" b="1" i="0" kern="0" dirty="0">
                <a:latin typeface="+mn-lt"/>
                <a:ea typeface="+mn-ea"/>
              </a:rPr>
              <a:t>年汤姆逊就指出电微粒除力学质量外，还有一个电磁质量。</a:t>
            </a:r>
          </a:p>
          <a:p>
            <a:pPr marL="342900" indent="-342900">
              <a:lnSpc>
                <a:spcPct val="90000"/>
              </a:lnSpc>
              <a:spcBef>
                <a:spcPct val="20000"/>
              </a:spcBef>
              <a:buFontTx/>
              <a:buChar char="•"/>
              <a:defRPr/>
            </a:pPr>
            <a:r>
              <a:rPr lang="en-US" altLang="zh-CN" sz="2400" b="1" i="0" kern="0" dirty="0">
                <a:solidFill>
                  <a:srgbClr val="00B0F0"/>
                </a:solidFill>
                <a:latin typeface="+mn-lt"/>
                <a:ea typeface="+mn-ea"/>
              </a:rPr>
              <a:t>1901</a:t>
            </a:r>
            <a:r>
              <a:rPr lang="zh-CN" altLang="en-US" sz="2400" b="1" i="0" kern="0" dirty="0">
                <a:solidFill>
                  <a:srgbClr val="00B0F0"/>
                </a:solidFill>
                <a:latin typeface="+mn-lt"/>
                <a:ea typeface="+mn-ea"/>
              </a:rPr>
              <a:t>年考夫曼实验证实了电磁质量的存在。</a:t>
            </a:r>
          </a:p>
          <a:p>
            <a:pPr marL="342900" indent="-342900">
              <a:lnSpc>
                <a:spcPct val="90000"/>
              </a:lnSpc>
              <a:spcBef>
                <a:spcPct val="20000"/>
              </a:spcBef>
              <a:buFontTx/>
              <a:buChar char="•"/>
              <a:defRPr/>
            </a:pPr>
            <a:endParaRPr lang="en-US" altLang="zh-CN" sz="2400" i="0" kern="0" dirty="0">
              <a:latin typeface="+mn-lt"/>
              <a:ea typeface="+mn-ea"/>
            </a:endParaRPr>
          </a:p>
        </p:txBody>
      </p:sp>
      <p:sp>
        <p:nvSpPr>
          <p:cNvPr id="5" name="Text Box 5"/>
          <p:cNvSpPr txBox="1">
            <a:spLocks noChangeArrowheads="1"/>
          </p:cNvSpPr>
          <p:nvPr/>
        </p:nvSpPr>
        <p:spPr bwMode="auto">
          <a:xfrm>
            <a:off x="1828800" y="914401"/>
            <a:ext cx="4419600" cy="588963"/>
          </a:xfrm>
          <a:prstGeom prst="rect">
            <a:avLst/>
          </a:prstGeom>
          <a:gradFill rotWithShape="1">
            <a:gsLst>
              <a:gs pos="0">
                <a:srgbClr val="FF00FF"/>
              </a:gs>
              <a:gs pos="50000">
                <a:schemeClr val="bg1"/>
              </a:gs>
              <a:gs pos="100000">
                <a:srgbClr val="FF00FF"/>
              </a:gs>
            </a:gsLst>
            <a:lin ang="5400000" scaled="1"/>
          </a:gradFill>
          <a:ln w="9525">
            <a:solidFill>
              <a:schemeClr val="tx1"/>
            </a:solidFill>
            <a:miter lim="800000"/>
            <a:headEnd/>
            <a:tailEnd/>
          </a:ln>
          <a:effectLst/>
        </p:spPr>
        <p:txBody>
          <a:bodyPr>
            <a:spAutoFit/>
          </a:bodyPr>
          <a:lstStyle/>
          <a:p>
            <a:pPr>
              <a:spcBef>
                <a:spcPct val="20000"/>
              </a:spcBef>
              <a:buFontTx/>
              <a:buChar char="•"/>
              <a:defRPr/>
            </a:pPr>
            <a:r>
              <a:rPr lang="zh-CN" altLang="en-US" sz="3200" b="1" i="0" dirty="0"/>
              <a:t>电子及电磁质量的发现</a:t>
            </a:r>
            <a:endParaRPr lang="zh-CN" altLang="en-US" sz="3200" i="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dissolve">
                                      <p:cBhvr>
                                        <p:cTn id="27" dur="500"/>
                                        <p:tgtEl>
                                          <p:spTgt spid="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dissolve">
                                      <p:cBhvr>
                                        <p:cTn id="32" dur="500"/>
                                        <p:tgtEl>
                                          <p:spTgt spid="4">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dissolve">
                                      <p:cBhvr>
                                        <p:cTn id="3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build="p" autoUpdateAnimBg="0"/>
      <p:bldP spid="5" grpId="0" animBg="1"/>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600" b="0"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600" b="0"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9840</TotalTime>
  <Words>6403</Words>
  <Application>Microsoft Office PowerPoint</Application>
  <PresentationFormat>宽屏</PresentationFormat>
  <Paragraphs>508</Paragraphs>
  <Slides>88</Slides>
  <Notes>6</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6</vt:i4>
      </vt:variant>
      <vt:variant>
        <vt:lpstr>幻灯片标题</vt:lpstr>
      </vt:variant>
      <vt:variant>
        <vt:i4>88</vt:i4>
      </vt:variant>
    </vt:vector>
  </HeadingPairs>
  <TitlesOfParts>
    <vt:vector size="116" baseType="lpstr">
      <vt:lpstr>Monotype Sorts</vt:lpstr>
      <vt:lpstr>Times New Roman MT Extra Bold</vt:lpstr>
      <vt:lpstr>方正书宋简体</vt:lpstr>
      <vt:lpstr>方正姚体</vt:lpstr>
      <vt:lpstr>仿宋</vt:lpstr>
      <vt:lpstr>黑体</vt:lpstr>
      <vt:lpstr>华文细黑</vt:lpstr>
      <vt:lpstr>华文新魏</vt:lpstr>
      <vt:lpstr>楷体</vt:lpstr>
      <vt:lpstr>楷体...夀.</vt:lpstr>
      <vt:lpstr>楷体_GB2312</vt:lpstr>
      <vt:lpstr>隶书</vt:lpstr>
      <vt:lpstr>宋体</vt:lpstr>
      <vt:lpstr>幼圆</vt:lpstr>
      <vt:lpstr>Arial</vt:lpstr>
      <vt:lpstr>Arial Narrow</vt:lpstr>
      <vt:lpstr>Bookman Old Style</vt:lpstr>
      <vt:lpstr>Century Schoolbook</vt:lpstr>
      <vt:lpstr>Symbol</vt:lpstr>
      <vt:lpstr>Times New Roman</vt:lpstr>
      <vt:lpstr>Wingdings</vt:lpstr>
      <vt:lpstr>默认设计模板</vt:lpstr>
      <vt:lpstr>MathType 6.0 Equation</vt:lpstr>
      <vt:lpstr>公式</vt:lpstr>
      <vt:lpstr>Picture</vt:lpstr>
      <vt:lpstr>Equation</vt:lpstr>
      <vt:lpstr>Equation.3</vt:lpstr>
      <vt:lpstr>剪辑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王先智</dc:creator>
  <cp:lastModifiedBy>WangXZ</cp:lastModifiedBy>
  <cp:revision>1460</cp:revision>
  <dcterms:created xsi:type="dcterms:W3CDTF">2003-03-19T07:23:13Z</dcterms:created>
  <dcterms:modified xsi:type="dcterms:W3CDTF">2022-02-20T00:31:01Z</dcterms:modified>
</cp:coreProperties>
</file>