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645" r:id="rId2"/>
    <p:sldId id="299" r:id="rId3"/>
    <p:sldId id="576" r:id="rId4"/>
    <p:sldId id="300" r:id="rId5"/>
    <p:sldId id="622" r:id="rId6"/>
    <p:sldId id="618" r:id="rId7"/>
    <p:sldId id="617" r:id="rId8"/>
    <p:sldId id="404" r:id="rId9"/>
    <p:sldId id="697" r:id="rId10"/>
    <p:sldId id="510" r:id="rId11"/>
    <p:sldId id="764" r:id="rId12"/>
    <p:sldId id="699" r:id="rId13"/>
    <p:sldId id="698" r:id="rId14"/>
    <p:sldId id="303" r:id="rId15"/>
    <p:sldId id="620" r:id="rId16"/>
    <p:sldId id="599" r:id="rId17"/>
    <p:sldId id="600" r:id="rId18"/>
    <p:sldId id="644" r:id="rId19"/>
    <p:sldId id="405" r:id="rId20"/>
    <p:sldId id="481" r:id="rId21"/>
    <p:sldId id="482" r:id="rId22"/>
    <p:sldId id="409" r:id="rId23"/>
    <p:sldId id="708" r:id="rId24"/>
    <p:sldId id="709" r:id="rId25"/>
    <p:sldId id="761" r:id="rId26"/>
    <p:sldId id="762" r:id="rId27"/>
    <p:sldId id="763" r:id="rId28"/>
    <p:sldId id="750" r:id="rId29"/>
    <p:sldId id="678" r:id="rId30"/>
    <p:sldId id="712" r:id="rId31"/>
    <p:sldId id="711" r:id="rId32"/>
    <p:sldId id="752" r:id="rId33"/>
    <p:sldId id="753" r:id="rId34"/>
    <p:sldId id="751" r:id="rId35"/>
    <p:sldId id="493" r:id="rId36"/>
    <p:sldId id="306" r:id="rId37"/>
    <p:sldId id="573" r:id="rId38"/>
    <p:sldId id="575" r:id="rId39"/>
    <p:sldId id="574" r:id="rId40"/>
    <p:sldId id="577" r:id="rId41"/>
    <p:sldId id="749" r:id="rId42"/>
    <p:sldId id="730" r:id="rId43"/>
    <p:sldId id="765" r:id="rId44"/>
    <p:sldId id="766" r:id="rId45"/>
    <p:sldId id="767" r:id="rId46"/>
    <p:sldId id="308" r:id="rId47"/>
    <p:sldId id="460" r:id="rId48"/>
    <p:sldId id="663" r:id="rId49"/>
    <p:sldId id="664" r:id="rId50"/>
    <p:sldId id="590" r:id="rId51"/>
    <p:sldId id="583" r:id="rId52"/>
    <p:sldId id="491" r:id="rId53"/>
    <p:sldId id="484" r:id="rId54"/>
    <p:sldId id="485" r:id="rId55"/>
    <p:sldId id="553" r:id="rId56"/>
  </p:sldIdLst>
  <p:sldSz cx="12192000" cy="6858000"/>
  <p:notesSz cx="6858000" cy="9144000"/>
  <p:defaultTextStyle>
    <a:defPPr>
      <a:defRPr lang="zh-CN"/>
    </a:defPPr>
    <a:lvl1pPr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00FF"/>
    <a:srgbClr val="0000FF"/>
    <a:srgbClr val="FF3300"/>
    <a:srgbClr val="9900CC"/>
    <a:srgbClr val="00FFFF"/>
    <a:srgbClr val="66FF33"/>
    <a:srgbClr val="33CC33"/>
    <a:srgbClr val="0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372" autoAdjust="0"/>
  </p:normalViewPr>
  <p:slideViewPr>
    <p:cSldViewPr>
      <p:cViewPr varScale="1">
        <p:scale>
          <a:sx n="68" d="100"/>
          <a:sy n="68" d="100"/>
        </p:scale>
        <p:origin x="606" y="51"/>
      </p:cViewPr>
      <p:guideLst>
        <p:guide orient="horz" pos="2160"/>
        <p:guide pos="3840"/>
      </p:guideLst>
    </p:cSldViewPr>
  </p:slideViewPr>
  <p:outlineViewPr>
    <p:cViewPr>
      <p:scale>
        <a:sx n="33" d="100"/>
        <a:sy n="33" d="100"/>
      </p:scale>
      <p:origin x="0" y="9486"/>
    </p:cViewPr>
  </p:outlineViewPr>
  <p:notesTextViewPr>
    <p:cViewPr>
      <p:scale>
        <a:sx n="100" d="100"/>
        <a:sy n="100" d="100"/>
      </p:scale>
      <p:origin x="0" y="0"/>
    </p:cViewPr>
  </p:notesTextViewPr>
  <p:sorterViewPr>
    <p:cViewPr>
      <p:scale>
        <a:sx n="43" d="100"/>
        <a:sy n="43" d="100"/>
      </p:scale>
      <p:origin x="0" y="4734"/>
    </p:cViewPr>
  </p:sorterViewPr>
  <p:notesViewPr>
    <p:cSldViewPr>
      <p:cViewPr varScale="1">
        <p:scale>
          <a:sx n="35" d="100"/>
          <a:sy n="35" d="100"/>
        </p:scale>
        <p:origin x="-150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52.wmf"/><Relationship Id="rId18" Type="http://schemas.openxmlformats.org/officeDocument/2006/relationships/image" Target="../media/image57.wmf"/><Relationship Id="rId3" Type="http://schemas.openxmlformats.org/officeDocument/2006/relationships/image" Target="../media/image42.wmf"/><Relationship Id="rId21" Type="http://schemas.openxmlformats.org/officeDocument/2006/relationships/image" Target="../media/image60.wmf"/><Relationship Id="rId7" Type="http://schemas.openxmlformats.org/officeDocument/2006/relationships/image" Target="../media/image46.wmf"/><Relationship Id="rId12" Type="http://schemas.openxmlformats.org/officeDocument/2006/relationships/image" Target="../media/image51.wmf"/><Relationship Id="rId17" Type="http://schemas.openxmlformats.org/officeDocument/2006/relationships/image" Target="../media/image56.wmf"/><Relationship Id="rId2" Type="http://schemas.openxmlformats.org/officeDocument/2006/relationships/image" Target="../media/image41.wmf"/><Relationship Id="rId16" Type="http://schemas.openxmlformats.org/officeDocument/2006/relationships/image" Target="../media/image55.wmf"/><Relationship Id="rId20" Type="http://schemas.openxmlformats.org/officeDocument/2006/relationships/image" Target="../media/image59.wmf"/><Relationship Id="rId1" Type="http://schemas.openxmlformats.org/officeDocument/2006/relationships/image" Target="../media/image40.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54.wmf"/><Relationship Id="rId23" Type="http://schemas.openxmlformats.org/officeDocument/2006/relationships/image" Target="../media/image62.wmf"/><Relationship Id="rId10" Type="http://schemas.openxmlformats.org/officeDocument/2006/relationships/image" Target="../media/image49.wmf"/><Relationship Id="rId19" Type="http://schemas.openxmlformats.org/officeDocument/2006/relationships/image" Target="../media/image58.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53.wmf"/><Relationship Id="rId22"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4.wmf"/><Relationship Id="rId18" Type="http://schemas.openxmlformats.org/officeDocument/2006/relationships/image" Target="../media/image59.wmf"/><Relationship Id="rId3" Type="http://schemas.openxmlformats.org/officeDocument/2006/relationships/image" Target="../media/image44.wmf"/><Relationship Id="rId21" Type="http://schemas.openxmlformats.org/officeDocument/2006/relationships/image" Target="../media/image62.wmf"/><Relationship Id="rId7" Type="http://schemas.openxmlformats.org/officeDocument/2006/relationships/image" Target="../media/image48.wmf"/><Relationship Id="rId12" Type="http://schemas.openxmlformats.org/officeDocument/2006/relationships/image" Target="../media/image53.wmf"/><Relationship Id="rId17" Type="http://schemas.openxmlformats.org/officeDocument/2006/relationships/image" Target="../media/image58.wmf"/><Relationship Id="rId2" Type="http://schemas.openxmlformats.org/officeDocument/2006/relationships/image" Target="../media/image43.wmf"/><Relationship Id="rId16" Type="http://schemas.openxmlformats.org/officeDocument/2006/relationships/image" Target="../media/image57.wmf"/><Relationship Id="rId20" Type="http://schemas.openxmlformats.org/officeDocument/2006/relationships/image" Target="../media/image61.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5" Type="http://schemas.openxmlformats.org/officeDocument/2006/relationships/image" Target="../media/image56.wmf"/><Relationship Id="rId10" Type="http://schemas.openxmlformats.org/officeDocument/2006/relationships/image" Target="../media/image51.wmf"/><Relationship Id="rId19" Type="http://schemas.openxmlformats.org/officeDocument/2006/relationships/image" Target="../media/image60.wmf"/><Relationship Id="rId4" Type="http://schemas.openxmlformats.org/officeDocument/2006/relationships/image" Target="../media/image45.wmf"/><Relationship Id="rId9" Type="http://schemas.openxmlformats.org/officeDocument/2006/relationships/image" Target="../media/image50.wmf"/><Relationship Id="rId14" Type="http://schemas.openxmlformats.org/officeDocument/2006/relationships/image" Target="../media/image55.wmf"/><Relationship Id="rId22"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67.wmf"/><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8.wmf"/><Relationship Id="rId4"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28.wmf"/><Relationship Id="rId1" Type="http://schemas.openxmlformats.org/officeDocument/2006/relationships/image" Target="../media/image82.e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82.emf"/><Relationship Id="rId1" Type="http://schemas.openxmlformats.org/officeDocument/2006/relationships/image" Target="../media/image84.wmf"/><Relationship Id="rId4"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82.emf"/><Relationship Id="rId1" Type="http://schemas.openxmlformats.org/officeDocument/2006/relationships/image" Target="../media/image89.wmf"/><Relationship Id="rId6" Type="http://schemas.openxmlformats.org/officeDocument/2006/relationships/image" Target="../media/image91.wmf"/><Relationship Id="rId5" Type="http://schemas.openxmlformats.org/officeDocument/2006/relationships/image" Target="../media/image83.wmf"/><Relationship Id="rId4"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2.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82.emf"/><Relationship Id="rId1" Type="http://schemas.openxmlformats.org/officeDocument/2006/relationships/image" Target="../media/image92.wmf"/><Relationship Id="rId6" Type="http://schemas.openxmlformats.org/officeDocument/2006/relationships/image" Target="../media/image91.wmf"/><Relationship Id="rId5" Type="http://schemas.openxmlformats.org/officeDocument/2006/relationships/image" Target="../media/image83.wmf"/><Relationship Id="rId4"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28.wmf"/><Relationship Id="rId5" Type="http://schemas.openxmlformats.org/officeDocument/2006/relationships/image" Target="../media/image97.w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100.wmf"/><Relationship Id="rId7" Type="http://schemas.openxmlformats.org/officeDocument/2006/relationships/image" Target="../media/image96.wmf"/><Relationship Id="rId2" Type="http://schemas.openxmlformats.org/officeDocument/2006/relationships/image" Target="../media/image99.wmf"/><Relationship Id="rId1" Type="http://schemas.openxmlformats.org/officeDocument/2006/relationships/image" Target="../media/image2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0.wmf"/><Relationship Id="rId7" Type="http://schemas.openxmlformats.org/officeDocument/2006/relationships/image" Target="../media/image102.wmf"/><Relationship Id="rId2" Type="http://schemas.openxmlformats.org/officeDocument/2006/relationships/image" Target="../media/image105.wmf"/><Relationship Id="rId1" Type="http://schemas.openxmlformats.org/officeDocument/2006/relationships/image" Target="../media/image28.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96.wmf"/><Relationship Id="rId9"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17.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17.wmf"/><Relationship Id="rId1" Type="http://schemas.openxmlformats.org/officeDocument/2006/relationships/image" Target="../media/image127.e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5" Type="http://schemas.openxmlformats.org/officeDocument/2006/relationships/image" Target="../media/image142.wmf"/><Relationship Id="rId4" Type="http://schemas.openxmlformats.org/officeDocument/2006/relationships/image" Target="../media/image14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emf"/><Relationship Id="rId1" Type="http://schemas.openxmlformats.org/officeDocument/2006/relationships/image" Target="../media/image138.wmf"/><Relationship Id="rId5" Type="http://schemas.openxmlformats.org/officeDocument/2006/relationships/image" Target="../media/image142.wmf"/><Relationship Id="rId4" Type="http://schemas.openxmlformats.org/officeDocument/2006/relationships/image" Target="../media/image1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4" Type="http://schemas.openxmlformats.org/officeDocument/2006/relationships/image" Target="../media/image15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4.emf"/><Relationship Id="rId7" Type="http://schemas.openxmlformats.org/officeDocument/2006/relationships/image" Target="../media/image158.emf"/><Relationship Id="rId2" Type="http://schemas.openxmlformats.org/officeDocument/2006/relationships/image" Target="../media/image153.emf"/><Relationship Id="rId1" Type="http://schemas.openxmlformats.org/officeDocument/2006/relationships/image" Target="../media/image152.wmf"/><Relationship Id="rId6" Type="http://schemas.openxmlformats.org/officeDocument/2006/relationships/image" Target="../media/image157.emf"/><Relationship Id="rId5" Type="http://schemas.openxmlformats.org/officeDocument/2006/relationships/image" Target="../media/image156.emf"/><Relationship Id="rId4" Type="http://schemas.openxmlformats.org/officeDocument/2006/relationships/image" Target="../media/image15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8.wmf"/><Relationship Id="rId12" Type="http://schemas.openxmlformats.org/officeDocument/2006/relationships/image" Target="../media/image173.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11" Type="http://schemas.openxmlformats.org/officeDocument/2006/relationships/image" Target="../media/image172.wmf"/><Relationship Id="rId5" Type="http://schemas.openxmlformats.org/officeDocument/2006/relationships/image" Target="../media/image166.wmf"/><Relationship Id="rId10" Type="http://schemas.openxmlformats.org/officeDocument/2006/relationships/image" Target="../media/image171.wmf"/><Relationship Id="rId4" Type="http://schemas.openxmlformats.org/officeDocument/2006/relationships/image" Target="../media/image165.wmf"/><Relationship Id="rId9" Type="http://schemas.openxmlformats.org/officeDocument/2006/relationships/image" Target="../media/image170.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81.wmf"/><Relationship Id="rId13" Type="http://schemas.openxmlformats.org/officeDocument/2006/relationships/image" Target="../media/image186.wmf"/><Relationship Id="rId3" Type="http://schemas.openxmlformats.org/officeDocument/2006/relationships/image" Target="../media/image176.wmf"/><Relationship Id="rId7" Type="http://schemas.openxmlformats.org/officeDocument/2006/relationships/image" Target="../media/image180.wmf"/><Relationship Id="rId12" Type="http://schemas.openxmlformats.org/officeDocument/2006/relationships/image" Target="../media/image185.wmf"/><Relationship Id="rId2" Type="http://schemas.openxmlformats.org/officeDocument/2006/relationships/image" Target="../media/image175.wmf"/><Relationship Id="rId16" Type="http://schemas.openxmlformats.org/officeDocument/2006/relationships/image" Target="../media/image189.wmf"/><Relationship Id="rId1" Type="http://schemas.openxmlformats.org/officeDocument/2006/relationships/image" Target="../media/image174.wmf"/><Relationship Id="rId6" Type="http://schemas.openxmlformats.org/officeDocument/2006/relationships/image" Target="../media/image179.wmf"/><Relationship Id="rId11" Type="http://schemas.openxmlformats.org/officeDocument/2006/relationships/image" Target="../media/image184.wmf"/><Relationship Id="rId5" Type="http://schemas.openxmlformats.org/officeDocument/2006/relationships/image" Target="../media/image178.wmf"/><Relationship Id="rId15" Type="http://schemas.openxmlformats.org/officeDocument/2006/relationships/image" Target="../media/image188.wmf"/><Relationship Id="rId10" Type="http://schemas.openxmlformats.org/officeDocument/2006/relationships/image" Target="../media/image183.wmf"/><Relationship Id="rId4" Type="http://schemas.openxmlformats.org/officeDocument/2006/relationships/image" Target="../media/image177.wmf"/><Relationship Id="rId9" Type="http://schemas.openxmlformats.org/officeDocument/2006/relationships/image" Target="../media/image182.wmf"/><Relationship Id="rId14" Type="http://schemas.openxmlformats.org/officeDocument/2006/relationships/image" Target="../media/image18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56003"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56004"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56005"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3C0D3AB-6656-4EDE-8D12-49A22A4FC8F3}" type="slidenum">
              <a:rPr lang="en-US" altLang="zh-CN"/>
              <a:pPr/>
              <a:t>‹#›</a:t>
            </a:fld>
            <a:endParaRPr lang="en-US" altLang="zh-CN"/>
          </a:p>
        </p:txBody>
      </p:sp>
    </p:spTree>
    <p:extLst>
      <p:ext uri="{BB962C8B-B14F-4D97-AF65-F5344CB8AC3E}">
        <p14:creationId xmlns:p14="http://schemas.microsoft.com/office/powerpoint/2010/main" val="3455089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i="0"/>
            </a:lvl1pPr>
          </a:lstStyle>
          <a:p>
            <a:pPr>
              <a:defRPr/>
            </a:pPr>
            <a:endParaRPr lang="en-US" altLang="zh-CN"/>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i="0"/>
            </a:lvl1pPr>
          </a:lstStyle>
          <a:p>
            <a:pPr>
              <a:defRPr/>
            </a:pPr>
            <a:endParaRPr lang="en-US" altLang="zh-CN"/>
          </a:p>
        </p:txBody>
      </p:sp>
      <p:sp>
        <p:nvSpPr>
          <p:cNvPr id="1515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i="0"/>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i="0"/>
            </a:lvl1pPr>
          </a:lstStyle>
          <a:p>
            <a:fld id="{B76A63E3-BC71-40C1-AF7E-C8FBE6BBF0A9}" type="slidenum">
              <a:rPr lang="en-US" altLang="zh-CN"/>
              <a:pPr/>
              <a:t>‹#›</a:t>
            </a:fld>
            <a:endParaRPr lang="en-US" altLang="zh-CN"/>
          </a:p>
        </p:txBody>
      </p:sp>
    </p:spTree>
    <p:extLst>
      <p:ext uri="{BB962C8B-B14F-4D97-AF65-F5344CB8AC3E}">
        <p14:creationId xmlns:p14="http://schemas.microsoft.com/office/powerpoint/2010/main" val="583738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086F3E3A-EC37-4378-88FC-D5D63783F4CA}" type="slidenum">
              <a:rPr lang="en-US" altLang="zh-CN" sz="1200" i="0"/>
              <a:pPr eaLnBrk="1" hangingPunct="1"/>
              <a:t>2</a:t>
            </a:fld>
            <a:endParaRPr lang="en-US" altLang="zh-CN" sz="1200" i="0"/>
          </a:p>
        </p:txBody>
      </p:sp>
      <p:sp>
        <p:nvSpPr>
          <p:cNvPr id="158723"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158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292021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xfrm>
            <a:off x="381000" y="685800"/>
            <a:ext cx="6096000" cy="3429000"/>
          </a:xfrm>
          <a:ln/>
        </p:spPr>
      </p:sp>
      <p:sp>
        <p:nvSpPr>
          <p:cNvPr id="159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9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CBB4F626-DA96-4BDC-A7DB-D6AD765C59B0}" type="slidenum">
              <a:rPr lang="en-US" altLang="zh-CN" sz="1200" i="0"/>
              <a:pPr eaLnBrk="1" hangingPunct="1"/>
              <a:t>35</a:t>
            </a:fld>
            <a:endParaRPr lang="en-US" altLang="zh-CN" sz="1200" i="0"/>
          </a:p>
        </p:txBody>
      </p:sp>
    </p:spTree>
    <p:extLst>
      <p:ext uri="{BB962C8B-B14F-4D97-AF65-F5344CB8AC3E}">
        <p14:creationId xmlns:p14="http://schemas.microsoft.com/office/powerpoint/2010/main" val="142015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80E88B2-1A15-4879-8141-A1E7648CB68F}" type="slidenum">
              <a:rPr lang="en-US" altLang="zh-CN"/>
              <a:pPr/>
              <a:t>‹#›</a:t>
            </a:fld>
            <a:endParaRPr lang="en-US" altLang="zh-CN"/>
          </a:p>
        </p:txBody>
      </p:sp>
    </p:spTree>
    <p:extLst>
      <p:ext uri="{BB962C8B-B14F-4D97-AF65-F5344CB8AC3E}">
        <p14:creationId xmlns:p14="http://schemas.microsoft.com/office/powerpoint/2010/main" val="57730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F9859F0-F060-4556-9409-8F6AC606D031}" type="slidenum">
              <a:rPr lang="en-US" altLang="zh-CN"/>
              <a:pPr/>
              <a:t>‹#›</a:t>
            </a:fld>
            <a:endParaRPr lang="en-US" altLang="zh-CN"/>
          </a:p>
        </p:txBody>
      </p:sp>
    </p:spTree>
    <p:extLst>
      <p:ext uri="{BB962C8B-B14F-4D97-AF65-F5344CB8AC3E}">
        <p14:creationId xmlns:p14="http://schemas.microsoft.com/office/powerpoint/2010/main" val="233611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3000" y="609600"/>
            <a:ext cx="26162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645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6855427-D15C-4C44-816F-F48EAD101490}" type="slidenum">
              <a:rPr lang="en-US" altLang="zh-CN"/>
              <a:pPr/>
              <a:t>‹#›</a:t>
            </a:fld>
            <a:endParaRPr lang="en-US" altLang="zh-CN"/>
          </a:p>
        </p:txBody>
      </p:sp>
    </p:spTree>
    <p:extLst>
      <p:ext uri="{BB962C8B-B14F-4D97-AF65-F5344CB8AC3E}">
        <p14:creationId xmlns:p14="http://schemas.microsoft.com/office/powerpoint/2010/main" val="92499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D28DD2F-4D6B-483C-A293-3F057CA4011C}" type="slidenum">
              <a:rPr lang="en-US" altLang="zh-CN"/>
              <a:pPr/>
              <a:t>‹#›</a:t>
            </a:fld>
            <a:endParaRPr lang="en-US" altLang="zh-CN"/>
          </a:p>
        </p:txBody>
      </p:sp>
    </p:spTree>
    <p:extLst>
      <p:ext uri="{BB962C8B-B14F-4D97-AF65-F5344CB8AC3E}">
        <p14:creationId xmlns:p14="http://schemas.microsoft.com/office/powerpoint/2010/main" val="396441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68263F8-4CD8-4AEE-9C47-8158E72C3C6C}" type="slidenum">
              <a:rPr lang="en-US" altLang="zh-CN"/>
              <a:pPr/>
              <a:t>‹#›</a:t>
            </a:fld>
            <a:endParaRPr lang="en-US" altLang="zh-CN"/>
          </a:p>
        </p:txBody>
      </p:sp>
    </p:spTree>
    <p:extLst>
      <p:ext uri="{BB962C8B-B14F-4D97-AF65-F5344CB8AC3E}">
        <p14:creationId xmlns:p14="http://schemas.microsoft.com/office/powerpoint/2010/main" val="406449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B2FBBDB-A245-4588-93B7-7D95F9E72163}" type="slidenum">
              <a:rPr lang="en-US" altLang="zh-CN"/>
              <a:pPr/>
              <a:t>‹#›</a:t>
            </a:fld>
            <a:endParaRPr lang="en-US" altLang="zh-CN"/>
          </a:p>
        </p:txBody>
      </p:sp>
    </p:spTree>
    <p:extLst>
      <p:ext uri="{BB962C8B-B14F-4D97-AF65-F5344CB8AC3E}">
        <p14:creationId xmlns:p14="http://schemas.microsoft.com/office/powerpoint/2010/main" val="66485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5FFF763-3246-4A79-968D-88ECF2C09218}" type="slidenum">
              <a:rPr lang="en-US" altLang="zh-CN"/>
              <a:pPr/>
              <a:t>‹#›</a:t>
            </a:fld>
            <a:endParaRPr lang="en-US" altLang="zh-CN"/>
          </a:p>
        </p:txBody>
      </p:sp>
    </p:spTree>
    <p:extLst>
      <p:ext uri="{BB962C8B-B14F-4D97-AF65-F5344CB8AC3E}">
        <p14:creationId xmlns:p14="http://schemas.microsoft.com/office/powerpoint/2010/main" val="37936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D4CFFF4D-B7D5-44D2-AEA7-8CFA0BA624FE}" type="slidenum">
              <a:rPr lang="en-US" altLang="zh-CN"/>
              <a:pPr/>
              <a:t>‹#›</a:t>
            </a:fld>
            <a:endParaRPr lang="en-US" altLang="zh-CN"/>
          </a:p>
        </p:txBody>
      </p:sp>
    </p:spTree>
    <p:extLst>
      <p:ext uri="{BB962C8B-B14F-4D97-AF65-F5344CB8AC3E}">
        <p14:creationId xmlns:p14="http://schemas.microsoft.com/office/powerpoint/2010/main" val="216597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3B058524-85BA-468D-A2EB-C2916C19DB7D}" type="slidenum">
              <a:rPr lang="en-US" altLang="zh-CN"/>
              <a:pPr/>
              <a:t>‹#›</a:t>
            </a:fld>
            <a:endParaRPr lang="en-US" altLang="zh-CN"/>
          </a:p>
        </p:txBody>
      </p:sp>
    </p:spTree>
    <p:extLst>
      <p:ext uri="{BB962C8B-B14F-4D97-AF65-F5344CB8AC3E}">
        <p14:creationId xmlns:p14="http://schemas.microsoft.com/office/powerpoint/2010/main" val="205762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8E1C3E9-D14E-402C-BDEA-77CECDF56264}" type="slidenum">
              <a:rPr lang="en-US" altLang="zh-CN"/>
              <a:pPr/>
              <a:t>‹#›</a:t>
            </a:fld>
            <a:endParaRPr lang="en-US" altLang="zh-CN"/>
          </a:p>
        </p:txBody>
      </p:sp>
    </p:spTree>
    <p:extLst>
      <p:ext uri="{BB962C8B-B14F-4D97-AF65-F5344CB8AC3E}">
        <p14:creationId xmlns:p14="http://schemas.microsoft.com/office/powerpoint/2010/main" val="238551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2DE00AF-7837-480D-BD63-19097A2F9C76}" type="slidenum">
              <a:rPr lang="en-US" altLang="zh-CN"/>
              <a:pPr/>
              <a:t>‹#›</a:t>
            </a:fld>
            <a:endParaRPr lang="en-US" altLang="zh-CN"/>
          </a:p>
        </p:txBody>
      </p:sp>
    </p:spTree>
    <p:extLst>
      <p:ext uri="{BB962C8B-B14F-4D97-AF65-F5344CB8AC3E}">
        <p14:creationId xmlns:p14="http://schemas.microsoft.com/office/powerpoint/2010/main" val="90582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400800"/>
            <a:ext cx="223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a:lvl1pPr>
          </a:lstStyle>
          <a:p>
            <a:pPr>
              <a:defRPr/>
            </a:pPr>
            <a:endParaRPr lang="en-US" altLang="zh-CN"/>
          </a:p>
        </p:txBody>
      </p:sp>
      <p:sp>
        <p:nvSpPr>
          <p:cNvPr id="1029" name="Rectangle 5"/>
          <p:cNvSpPr>
            <a:spLocks noGrp="1" noChangeArrowheads="1"/>
          </p:cNvSpPr>
          <p:nvPr>
            <p:ph type="ftr" sz="quarter" idx="3"/>
          </p:nvPr>
        </p:nvSpPr>
        <p:spPr bwMode="auto">
          <a:xfrm>
            <a:off x="5283200" y="6477000"/>
            <a:ext cx="2235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vl1pPr>
          </a:lstStyle>
          <a:p>
            <a:pPr>
              <a:defRPr/>
            </a:pPr>
            <a:endParaRPr lang="en-US" altLang="zh-CN"/>
          </a:p>
        </p:txBody>
      </p:sp>
      <p:sp>
        <p:nvSpPr>
          <p:cNvPr id="1030" name="Rectangle 6"/>
          <p:cNvSpPr>
            <a:spLocks noGrp="1" noChangeArrowheads="1"/>
          </p:cNvSpPr>
          <p:nvPr>
            <p:ph type="sldNum" sz="quarter" idx="4"/>
          </p:nvPr>
        </p:nvSpPr>
        <p:spPr bwMode="auto">
          <a:xfrm>
            <a:off x="3149600" y="6400800"/>
            <a:ext cx="203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a:lvl1pPr>
          </a:lstStyle>
          <a:p>
            <a:fld id="{50B377D0-125A-44D3-A24E-4B40B214BFC7}" type="slidenum">
              <a:rPr lang="en-US" altLang="zh-CN"/>
              <a:pPr/>
              <a:t>‹#›</a:t>
            </a:fld>
            <a:endParaRPr lang="en-US" altLang="zh-CN"/>
          </a:p>
        </p:txBody>
      </p:sp>
      <p:sp>
        <p:nvSpPr>
          <p:cNvPr id="1038" name="AutoShape 14">
            <a:hlinkClick r:id="" action="ppaction://hlinkshowjump?jump=nextslide" highlightClick="1"/>
          </p:cNvPr>
          <p:cNvSpPr>
            <a:spLocks noChangeArrowheads="1"/>
          </p:cNvSpPr>
          <p:nvPr userDrawn="1"/>
        </p:nvSpPr>
        <p:spPr bwMode="auto">
          <a:xfrm>
            <a:off x="9567333" y="6594476"/>
            <a:ext cx="863600" cy="252413"/>
          </a:xfrm>
          <a:prstGeom prst="actionButtonForwardNex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39" name="AutoShape 15">
            <a:hlinkClick r:id="" action="ppaction://hlinkshowjump?jump=lastslide" highlightClick="1"/>
          </p:cNvPr>
          <p:cNvSpPr>
            <a:spLocks noChangeArrowheads="1"/>
          </p:cNvSpPr>
          <p:nvPr userDrawn="1"/>
        </p:nvSpPr>
        <p:spPr bwMode="auto">
          <a:xfrm>
            <a:off x="11328400" y="6594476"/>
            <a:ext cx="863600" cy="252413"/>
          </a:xfrm>
          <a:prstGeom prst="actionButtonEnd">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40" name="AutoShape 16">
            <a:hlinkClick r:id="rId13" action="ppaction://hlinksldjump" highlightClick="1"/>
          </p:cNvPr>
          <p:cNvSpPr>
            <a:spLocks noChangeArrowheads="1"/>
          </p:cNvSpPr>
          <p:nvPr userDrawn="1"/>
        </p:nvSpPr>
        <p:spPr bwMode="auto">
          <a:xfrm>
            <a:off x="10449984" y="6594476"/>
            <a:ext cx="863600" cy="252413"/>
          </a:xfrm>
          <a:prstGeom prst="actionButtonBeginning">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41" name="AutoShape 17">
            <a:hlinkClick r:id="" action="ppaction://hlinkshowjump?jump=firstslide" highlightClick="1"/>
          </p:cNvPr>
          <p:cNvSpPr>
            <a:spLocks noChangeArrowheads="1"/>
          </p:cNvSpPr>
          <p:nvPr userDrawn="1"/>
        </p:nvSpPr>
        <p:spPr bwMode="auto">
          <a:xfrm>
            <a:off x="7806267" y="6594476"/>
            <a:ext cx="863600" cy="252413"/>
          </a:xfrm>
          <a:prstGeom prst="actionButtonHome">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42" name="AutoShape 18">
            <a:hlinkClick r:id="" action="ppaction://hlinkshowjump?jump=previousslide" highlightClick="1"/>
          </p:cNvPr>
          <p:cNvSpPr>
            <a:spLocks noChangeArrowheads="1"/>
          </p:cNvSpPr>
          <p:nvPr userDrawn="1"/>
        </p:nvSpPr>
        <p:spPr bwMode="auto">
          <a:xfrm>
            <a:off x="8686800" y="6594476"/>
            <a:ext cx="863600" cy="252413"/>
          </a:xfrm>
          <a:prstGeom prst="actionButtonBackPrevious">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image" Target="../media/image27.png"/><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2.wmf"/><Relationship Id="rId3" Type="http://schemas.openxmlformats.org/officeDocument/2006/relationships/oleObject" Target="../embeddings/oleObject21.bin"/><Relationship Id="rId7" Type="http://schemas.openxmlformats.org/officeDocument/2006/relationships/image" Target="../media/image29.wmf"/><Relationship Id="rId12" Type="http://schemas.openxmlformats.org/officeDocument/2006/relationships/oleObject" Target="../embeddings/oleObject25.bin"/><Relationship Id="rId17"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oleObject" Target="../embeddings/oleObject27.bin"/><Relationship Id="rId1" Type="http://schemas.openxmlformats.org/officeDocument/2006/relationships/vmlDrawing" Target="../drawings/vmlDrawing8.vml"/><Relationship Id="rId6" Type="http://schemas.openxmlformats.org/officeDocument/2006/relationships/oleObject" Target="../embeddings/oleObject22.bin"/><Relationship Id="rId11" Type="http://schemas.openxmlformats.org/officeDocument/2006/relationships/image" Target="../media/image31.wmf"/><Relationship Id="rId5" Type="http://schemas.openxmlformats.org/officeDocument/2006/relationships/image" Target="../media/image27.png"/><Relationship Id="rId15" Type="http://schemas.openxmlformats.org/officeDocument/2006/relationships/image" Target="../media/image33.wmf"/><Relationship Id="rId10" Type="http://schemas.openxmlformats.org/officeDocument/2006/relationships/oleObject" Target="../embeddings/oleObject24.bin"/><Relationship Id="rId4" Type="http://schemas.openxmlformats.org/officeDocument/2006/relationships/image" Target="../media/image28.wmf"/><Relationship Id="rId9" Type="http://schemas.openxmlformats.org/officeDocument/2006/relationships/image" Target="../media/image30.wmf"/><Relationship Id="rId14"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2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37.bin"/><Relationship Id="rId18" Type="http://schemas.openxmlformats.org/officeDocument/2006/relationships/image" Target="../media/image47.wmf"/><Relationship Id="rId26" Type="http://schemas.openxmlformats.org/officeDocument/2006/relationships/image" Target="../media/image51.wmf"/><Relationship Id="rId39" Type="http://schemas.openxmlformats.org/officeDocument/2006/relationships/oleObject" Target="../embeddings/oleObject50.bin"/><Relationship Id="rId21" Type="http://schemas.openxmlformats.org/officeDocument/2006/relationships/oleObject" Target="../embeddings/oleObject41.bin"/><Relationship Id="rId34" Type="http://schemas.openxmlformats.org/officeDocument/2006/relationships/image" Target="../media/image55.wmf"/><Relationship Id="rId42" Type="http://schemas.openxmlformats.org/officeDocument/2006/relationships/image" Target="../media/image59.wmf"/><Relationship Id="rId47" Type="http://schemas.openxmlformats.org/officeDocument/2006/relationships/oleObject" Target="../embeddings/oleObject54.bin"/><Relationship Id="rId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46.wmf"/><Relationship Id="rId29" Type="http://schemas.openxmlformats.org/officeDocument/2006/relationships/oleObject" Target="../embeddings/oleObject45.bin"/><Relationship Id="rId1" Type="http://schemas.openxmlformats.org/officeDocument/2006/relationships/vmlDrawing" Target="../drawings/vmlDrawing10.vml"/><Relationship Id="rId6" Type="http://schemas.openxmlformats.org/officeDocument/2006/relationships/image" Target="../media/image41.wmf"/><Relationship Id="rId11" Type="http://schemas.openxmlformats.org/officeDocument/2006/relationships/oleObject" Target="../embeddings/oleObject36.bin"/><Relationship Id="rId24" Type="http://schemas.openxmlformats.org/officeDocument/2006/relationships/image" Target="../media/image50.wmf"/><Relationship Id="rId32" Type="http://schemas.openxmlformats.org/officeDocument/2006/relationships/image" Target="../media/image54.wmf"/><Relationship Id="rId37" Type="http://schemas.openxmlformats.org/officeDocument/2006/relationships/oleObject" Target="../embeddings/oleObject49.bin"/><Relationship Id="rId40" Type="http://schemas.openxmlformats.org/officeDocument/2006/relationships/image" Target="../media/image58.wmf"/><Relationship Id="rId45" Type="http://schemas.openxmlformats.org/officeDocument/2006/relationships/oleObject" Target="../embeddings/oleObject53.bin"/><Relationship Id="rId5" Type="http://schemas.openxmlformats.org/officeDocument/2006/relationships/oleObject" Target="../embeddings/oleObject33.bin"/><Relationship Id="rId15" Type="http://schemas.openxmlformats.org/officeDocument/2006/relationships/oleObject" Target="../embeddings/oleObject38.bin"/><Relationship Id="rId23" Type="http://schemas.openxmlformats.org/officeDocument/2006/relationships/oleObject" Target="../embeddings/oleObject42.bin"/><Relationship Id="rId28" Type="http://schemas.openxmlformats.org/officeDocument/2006/relationships/image" Target="../media/image52.wmf"/><Relationship Id="rId36" Type="http://schemas.openxmlformats.org/officeDocument/2006/relationships/image" Target="../media/image56.wmf"/><Relationship Id="rId10" Type="http://schemas.openxmlformats.org/officeDocument/2006/relationships/image" Target="../media/image43.wmf"/><Relationship Id="rId19" Type="http://schemas.openxmlformats.org/officeDocument/2006/relationships/oleObject" Target="../embeddings/oleObject40.bin"/><Relationship Id="rId31" Type="http://schemas.openxmlformats.org/officeDocument/2006/relationships/oleObject" Target="../embeddings/oleObject46.bin"/><Relationship Id="rId44" Type="http://schemas.openxmlformats.org/officeDocument/2006/relationships/image" Target="../media/image60.wmf"/><Relationship Id="rId4" Type="http://schemas.openxmlformats.org/officeDocument/2006/relationships/image" Target="../media/image40.wmf"/><Relationship Id="rId9" Type="http://schemas.openxmlformats.org/officeDocument/2006/relationships/oleObject" Target="../embeddings/oleObject35.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oleObject" Target="../embeddings/oleObject44.bin"/><Relationship Id="rId30" Type="http://schemas.openxmlformats.org/officeDocument/2006/relationships/image" Target="../media/image53.wmf"/><Relationship Id="rId35" Type="http://schemas.openxmlformats.org/officeDocument/2006/relationships/oleObject" Target="../embeddings/oleObject48.bin"/><Relationship Id="rId43" Type="http://schemas.openxmlformats.org/officeDocument/2006/relationships/oleObject" Target="../embeddings/oleObject52.bin"/><Relationship Id="rId48" Type="http://schemas.openxmlformats.org/officeDocument/2006/relationships/image" Target="../media/image62.wmf"/><Relationship Id="rId8" Type="http://schemas.openxmlformats.org/officeDocument/2006/relationships/image" Target="../media/image42.wmf"/><Relationship Id="rId3" Type="http://schemas.openxmlformats.org/officeDocument/2006/relationships/oleObject" Target="../embeddings/oleObject32.bin"/><Relationship Id="rId12" Type="http://schemas.openxmlformats.org/officeDocument/2006/relationships/image" Target="../media/image44.wmf"/><Relationship Id="rId17" Type="http://schemas.openxmlformats.org/officeDocument/2006/relationships/oleObject" Target="../embeddings/oleObject39.bin"/><Relationship Id="rId25" Type="http://schemas.openxmlformats.org/officeDocument/2006/relationships/oleObject" Target="../embeddings/oleObject43.bin"/><Relationship Id="rId33" Type="http://schemas.openxmlformats.org/officeDocument/2006/relationships/oleObject" Target="../embeddings/oleObject47.bin"/><Relationship Id="rId38" Type="http://schemas.openxmlformats.org/officeDocument/2006/relationships/image" Target="../media/image57.wmf"/><Relationship Id="rId46" Type="http://schemas.openxmlformats.org/officeDocument/2006/relationships/image" Target="../media/image61.wmf"/><Relationship Id="rId20" Type="http://schemas.openxmlformats.org/officeDocument/2006/relationships/image" Target="../media/image48.wmf"/><Relationship Id="rId41"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60.bin"/><Relationship Id="rId18" Type="http://schemas.openxmlformats.org/officeDocument/2006/relationships/image" Target="../media/image49.wmf"/><Relationship Id="rId26" Type="http://schemas.openxmlformats.org/officeDocument/2006/relationships/image" Target="../media/image53.wmf"/><Relationship Id="rId39" Type="http://schemas.openxmlformats.org/officeDocument/2006/relationships/oleObject" Target="../embeddings/oleObject73.bin"/><Relationship Id="rId21" Type="http://schemas.openxmlformats.org/officeDocument/2006/relationships/oleObject" Target="../embeddings/oleObject64.bin"/><Relationship Id="rId34" Type="http://schemas.openxmlformats.org/officeDocument/2006/relationships/image" Target="../media/image57.wmf"/><Relationship Id="rId42" Type="http://schemas.openxmlformats.org/officeDocument/2006/relationships/image" Target="../media/image61.wmf"/><Relationship Id="rId7" Type="http://schemas.openxmlformats.org/officeDocument/2006/relationships/oleObject" Target="../embeddings/oleObject57.bin"/><Relationship Id="rId2" Type="http://schemas.openxmlformats.org/officeDocument/2006/relationships/slideLayout" Target="../slideLayouts/slideLayout7.xml"/><Relationship Id="rId16" Type="http://schemas.openxmlformats.org/officeDocument/2006/relationships/image" Target="../media/image48.wmf"/><Relationship Id="rId29" Type="http://schemas.openxmlformats.org/officeDocument/2006/relationships/oleObject" Target="../embeddings/oleObject68.bin"/><Relationship Id="rId1" Type="http://schemas.openxmlformats.org/officeDocument/2006/relationships/vmlDrawing" Target="../drawings/vmlDrawing11.vml"/><Relationship Id="rId6" Type="http://schemas.openxmlformats.org/officeDocument/2006/relationships/image" Target="../media/image43.wmf"/><Relationship Id="rId11" Type="http://schemas.openxmlformats.org/officeDocument/2006/relationships/oleObject" Target="../embeddings/oleObject59.bin"/><Relationship Id="rId24" Type="http://schemas.openxmlformats.org/officeDocument/2006/relationships/image" Target="../media/image52.wmf"/><Relationship Id="rId32" Type="http://schemas.openxmlformats.org/officeDocument/2006/relationships/image" Target="../media/image56.wmf"/><Relationship Id="rId37" Type="http://schemas.openxmlformats.org/officeDocument/2006/relationships/oleObject" Target="../embeddings/oleObject72.bin"/><Relationship Id="rId40" Type="http://schemas.openxmlformats.org/officeDocument/2006/relationships/image" Target="../media/image60.wmf"/><Relationship Id="rId45" Type="http://schemas.openxmlformats.org/officeDocument/2006/relationships/oleObject" Target="../embeddings/oleObject76.bin"/><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5.bin"/><Relationship Id="rId28" Type="http://schemas.openxmlformats.org/officeDocument/2006/relationships/image" Target="../media/image54.wmf"/><Relationship Id="rId36" Type="http://schemas.openxmlformats.org/officeDocument/2006/relationships/image" Target="../media/image58.wmf"/><Relationship Id="rId10" Type="http://schemas.openxmlformats.org/officeDocument/2006/relationships/image" Target="../media/image45.wmf"/><Relationship Id="rId19" Type="http://schemas.openxmlformats.org/officeDocument/2006/relationships/oleObject" Target="../embeddings/oleObject63.bin"/><Relationship Id="rId31" Type="http://schemas.openxmlformats.org/officeDocument/2006/relationships/oleObject" Target="../embeddings/oleObject69.bin"/><Relationship Id="rId44" Type="http://schemas.openxmlformats.org/officeDocument/2006/relationships/image" Target="../media/image62.wmf"/><Relationship Id="rId4" Type="http://schemas.openxmlformats.org/officeDocument/2006/relationships/image" Target="../media/image42.wmf"/><Relationship Id="rId9" Type="http://schemas.openxmlformats.org/officeDocument/2006/relationships/oleObject" Target="../embeddings/oleObject58.bin"/><Relationship Id="rId14" Type="http://schemas.openxmlformats.org/officeDocument/2006/relationships/image" Target="../media/image47.wmf"/><Relationship Id="rId22" Type="http://schemas.openxmlformats.org/officeDocument/2006/relationships/image" Target="../media/image51.wmf"/><Relationship Id="rId27" Type="http://schemas.openxmlformats.org/officeDocument/2006/relationships/oleObject" Target="../embeddings/oleObject67.bin"/><Relationship Id="rId30" Type="http://schemas.openxmlformats.org/officeDocument/2006/relationships/image" Target="../media/image55.wmf"/><Relationship Id="rId35" Type="http://schemas.openxmlformats.org/officeDocument/2006/relationships/oleObject" Target="../embeddings/oleObject71.bin"/><Relationship Id="rId43" Type="http://schemas.openxmlformats.org/officeDocument/2006/relationships/oleObject" Target="../embeddings/oleObject75.bin"/><Relationship Id="rId8" Type="http://schemas.openxmlformats.org/officeDocument/2006/relationships/image" Target="../media/image44.wmf"/><Relationship Id="rId3" Type="http://schemas.openxmlformats.org/officeDocument/2006/relationships/oleObject" Target="../embeddings/oleObject55.bin"/><Relationship Id="rId12" Type="http://schemas.openxmlformats.org/officeDocument/2006/relationships/image" Target="../media/image46.wmf"/><Relationship Id="rId17" Type="http://schemas.openxmlformats.org/officeDocument/2006/relationships/oleObject" Target="../embeddings/oleObject62.bin"/><Relationship Id="rId25" Type="http://schemas.openxmlformats.org/officeDocument/2006/relationships/oleObject" Target="../embeddings/oleObject66.bin"/><Relationship Id="rId33" Type="http://schemas.openxmlformats.org/officeDocument/2006/relationships/oleObject" Target="../embeddings/oleObject70.bin"/><Relationship Id="rId38" Type="http://schemas.openxmlformats.org/officeDocument/2006/relationships/image" Target="../media/image59.wmf"/><Relationship Id="rId46" Type="http://schemas.openxmlformats.org/officeDocument/2006/relationships/image" Target="../media/image63.wmf"/><Relationship Id="rId20" Type="http://schemas.openxmlformats.org/officeDocument/2006/relationships/image" Target="../media/image50.wmf"/><Relationship Id="rId41" Type="http://schemas.openxmlformats.org/officeDocument/2006/relationships/oleObject" Target="../embeddings/oleObject74.bin"/></Relationships>
</file>

<file path=ppt/slides/_rels/slide22.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68.gif"/><Relationship Id="rId7"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78.bin"/><Relationship Id="rId5" Type="http://schemas.openxmlformats.org/officeDocument/2006/relationships/image" Target="../media/image66.wmf"/><Relationship Id="rId4" Type="http://schemas.openxmlformats.org/officeDocument/2006/relationships/oleObject" Target="../embeddings/oleObject77.bin"/><Relationship Id="rId9" Type="http://schemas.openxmlformats.org/officeDocument/2006/relationships/image" Target="../media/image28.wmf"/></Relationships>
</file>

<file path=ppt/slides/_rels/slide2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0.wmf"/><Relationship Id="rId11" Type="http://schemas.openxmlformats.org/officeDocument/2006/relationships/image" Target="../media/image28.wmf"/><Relationship Id="rId5" Type="http://schemas.openxmlformats.org/officeDocument/2006/relationships/oleObject" Target="../embeddings/oleObject81.bin"/><Relationship Id="rId10" Type="http://schemas.openxmlformats.org/officeDocument/2006/relationships/oleObject" Target="../embeddings/oleObject83.bin"/><Relationship Id="rId4" Type="http://schemas.openxmlformats.org/officeDocument/2006/relationships/image" Target="../media/image69.wmf"/><Relationship Id="rId9" Type="http://schemas.openxmlformats.org/officeDocument/2006/relationships/image" Target="../media/image68.gif"/></Relationships>
</file>

<file path=ppt/slides/_rels/slide2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3.wmf"/><Relationship Id="rId5" Type="http://schemas.openxmlformats.org/officeDocument/2006/relationships/oleObject" Target="../embeddings/oleObject85.bin"/><Relationship Id="rId10" Type="http://schemas.openxmlformats.org/officeDocument/2006/relationships/image" Target="../media/image74.wmf"/><Relationship Id="rId4" Type="http://schemas.openxmlformats.org/officeDocument/2006/relationships/image" Target="../media/image72.wmf"/><Relationship Id="rId9" Type="http://schemas.openxmlformats.org/officeDocument/2006/relationships/oleObject" Target="../embeddings/oleObject87.bin"/></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6.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77.wmf"/><Relationship Id="rId4" Type="http://schemas.openxmlformats.org/officeDocument/2006/relationships/image" Target="../media/image75.wmf"/><Relationship Id="rId9" Type="http://schemas.openxmlformats.org/officeDocument/2006/relationships/oleObject" Target="../embeddings/oleObject91.bin"/></Relationships>
</file>

<file path=ppt/slides/_rels/slide2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80.wmf"/><Relationship Id="rId5" Type="http://schemas.openxmlformats.org/officeDocument/2006/relationships/oleObject" Target="../embeddings/oleObject94.bin"/><Relationship Id="rId10" Type="http://schemas.openxmlformats.org/officeDocument/2006/relationships/image" Target="../media/image81.wmf"/><Relationship Id="rId4" Type="http://schemas.openxmlformats.org/officeDocument/2006/relationships/image" Target="../media/image79.wmf"/><Relationship Id="rId9" Type="http://schemas.openxmlformats.org/officeDocument/2006/relationships/oleObject" Target="../embeddings/oleObject9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85.wmf"/><Relationship Id="rId3" Type="http://schemas.openxmlformats.org/officeDocument/2006/relationships/image" Target="../media/image68.gif"/><Relationship Id="rId7" Type="http://schemas.openxmlformats.org/officeDocument/2006/relationships/image" Target="../media/image28.wmf"/><Relationship Id="rId12" Type="http://schemas.openxmlformats.org/officeDocument/2006/relationships/oleObject" Target="../embeddings/oleObject101.bin"/><Relationship Id="rId17" Type="http://schemas.openxmlformats.org/officeDocument/2006/relationships/image" Target="../media/image87.wmf"/><Relationship Id="rId2" Type="http://schemas.openxmlformats.org/officeDocument/2006/relationships/slideLayout" Target="../slideLayouts/slideLayout7.xml"/><Relationship Id="rId16" Type="http://schemas.openxmlformats.org/officeDocument/2006/relationships/oleObject" Target="../embeddings/oleObject103.bin"/><Relationship Id="rId1" Type="http://schemas.openxmlformats.org/officeDocument/2006/relationships/vmlDrawing" Target="../drawings/vmlDrawing17.vml"/><Relationship Id="rId6" Type="http://schemas.openxmlformats.org/officeDocument/2006/relationships/oleObject" Target="../embeddings/oleObject98.bin"/><Relationship Id="rId11" Type="http://schemas.openxmlformats.org/officeDocument/2006/relationships/image" Target="../media/image84.wmf"/><Relationship Id="rId5" Type="http://schemas.openxmlformats.org/officeDocument/2006/relationships/image" Target="../media/image82.emf"/><Relationship Id="rId15" Type="http://schemas.openxmlformats.org/officeDocument/2006/relationships/image" Target="../media/image86.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83.wmf"/><Relationship Id="rId14" Type="http://schemas.openxmlformats.org/officeDocument/2006/relationships/oleObject" Target="../embeddings/oleObject102.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image" Target="../media/image68.gif"/><Relationship Id="rId7" Type="http://schemas.openxmlformats.org/officeDocument/2006/relationships/image" Target="../media/image82.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97.bin"/><Relationship Id="rId11" Type="http://schemas.openxmlformats.org/officeDocument/2006/relationships/image" Target="../media/image88.wmf"/><Relationship Id="rId5" Type="http://schemas.openxmlformats.org/officeDocument/2006/relationships/image" Target="../media/image84.wmf"/><Relationship Id="rId10" Type="http://schemas.openxmlformats.org/officeDocument/2006/relationships/oleObject" Target="../embeddings/oleObject105.bin"/><Relationship Id="rId4" Type="http://schemas.openxmlformats.org/officeDocument/2006/relationships/oleObject" Target="../embeddings/oleObject100.bin"/><Relationship Id="rId9" Type="http://schemas.openxmlformats.org/officeDocument/2006/relationships/image" Target="../media/image28.wm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83.wmf"/><Relationship Id="rId3" Type="http://schemas.openxmlformats.org/officeDocument/2006/relationships/image" Target="../media/image68.gif"/><Relationship Id="rId7" Type="http://schemas.openxmlformats.org/officeDocument/2006/relationships/image" Target="../media/image82.emf"/><Relationship Id="rId12"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07.bin"/><Relationship Id="rId11" Type="http://schemas.openxmlformats.org/officeDocument/2006/relationships/image" Target="../media/image90.wmf"/><Relationship Id="rId5" Type="http://schemas.openxmlformats.org/officeDocument/2006/relationships/image" Target="../media/image89.wmf"/><Relationship Id="rId15" Type="http://schemas.openxmlformats.org/officeDocument/2006/relationships/image" Target="../media/image91.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28.wmf"/><Relationship Id="rId14" Type="http://schemas.openxmlformats.org/officeDocument/2006/relationships/oleObject" Target="../embeddings/oleObject11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83.wmf"/><Relationship Id="rId3" Type="http://schemas.openxmlformats.org/officeDocument/2006/relationships/image" Target="../media/image68.gif"/><Relationship Id="rId7" Type="http://schemas.openxmlformats.org/officeDocument/2006/relationships/image" Target="../media/image82.emf"/><Relationship Id="rId12"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12.bin"/><Relationship Id="rId11" Type="http://schemas.openxmlformats.org/officeDocument/2006/relationships/image" Target="../media/image93.wmf"/><Relationship Id="rId5" Type="http://schemas.openxmlformats.org/officeDocument/2006/relationships/image" Target="../media/image92.wmf"/><Relationship Id="rId15" Type="http://schemas.openxmlformats.org/officeDocument/2006/relationships/image" Target="../media/image91.w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28.wmf"/><Relationship Id="rId14" Type="http://schemas.openxmlformats.org/officeDocument/2006/relationships/oleObject" Target="../embeddings/oleObject115.bin"/></Relationships>
</file>

<file path=ppt/slides/_rels/slide32.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oleObject" Target="../embeddings/oleObject119.bin"/><Relationship Id="rId3" Type="http://schemas.openxmlformats.org/officeDocument/2006/relationships/image" Target="../media/image68.gif"/><Relationship Id="rId7" Type="http://schemas.openxmlformats.org/officeDocument/2006/relationships/image" Target="../media/image94.wmf"/><Relationship Id="rId12"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16.bin"/><Relationship Id="rId11" Type="http://schemas.openxmlformats.org/officeDocument/2006/relationships/oleObject" Target="../embeddings/oleObject118.bin"/><Relationship Id="rId5" Type="http://schemas.openxmlformats.org/officeDocument/2006/relationships/image" Target="../media/image28.wmf"/><Relationship Id="rId10" Type="http://schemas.openxmlformats.org/officeDocument/2006/relationships/image" Target="../media/image95.wmf"/><Relationship Id="rId4" Type="http://schemas.openxmlformats.org/officeDocument/2006/relationships/oleObject" Target="../embeddings/oleObject98.bin"/><Relationship Id="rId9" Type="http://schemas.openxmlformats.org/officeDocument/2006/relationships/oleObject" Target="../embeddings/oleObject117.bin"/><Relationship Id="rId14" Type="http://schemas.openxmlformats.org/officeDocument/2006/relationships/image" Target="../media/image97.wmf"/></Relationships>
</file>

<file path=ppt/slides/_rels/slide33.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23.bin"/><Relationship Id="rId18" Type="http://schemas.openxmlformats.org/officeDocument/2006/relationships/image" Target="../media/image96.wmf"/><Relationship Id="rId3" Type="http://schemas.openxmlformats.org/officeDocument/2006/relationships/image" Target="../media/image68.gif"/><Relationship Id="rId7" Type="http://schemas.openxmlformats.org/officeDocument/2006/relationships/oleObject" Target="../embeddings/oleObject120.bin"/><Relationship Id="rId12" Type="http://schemas.openxmlformats.org/officeDocument/2006/relationships/image" Target="../media/image101.wmf"/><Relationship Id="rId17" Type="http://schemas.openxmlformats.org/officeDocument/2006/relationships/oleObject" Target="../embeddings/oleObject125.bin"/><Relationship Id="rId2" Type="http://schemas.openxmlformats.org/officeDocument/2006/relationships/slideLayout" Target="../slideLayouts/slideLayout7.xml"/><Relationship Id="rId16" Type="http://schemas.openxmlformats.org/officeDocument/2006/relationships/image" Target="../media/image103.wmf"/><Relationship Id="rId20" Type="http://schemas.openxmlformats.org/officeDocument/2006/relationships/image" Target="../media/image104.wmf"/><Relationship Id="rId1" Type="http://schemas.openxmlformats.org/officeDocument/2006/relationships/vmlDrawing" Target="../drawings/vmlDrawing22.vml"/><Relationship Id="rId6" Type="http://schemas.openxmlformats.org/officeDocument/2006/relationships/image" Target="../media/image98.png"/><Relationship Id="rId11" Type="http://schemas.openxmlformats.org/officeDocument/2006/relationships/oleObject" Target="../embeddings/oleObject122.bin"/><Relationship Id="rId5" Type="http://schemas.openxmlformats.org/officeDocument/2006/relationships/image" Target="../media/image28.wmf"/><Relationship Id="rId15" Type="http://schemas.openxmlformats.org/officeDocument/2006/relationships/oleObject" Target="../embeddings/oleObject124.bin"/><Relationship Id="rId10" Type="http://schemas.openxmlformats.org/officeDocument/2006/relationships/image" Target="../media/image100.wmf"/><Relationship Id="rId19" Type="http://schemas.openxmlformats.org/officeDocument/2006/relationships/oleObject" Target="../embeddings/oleObject126.bin"/><Relationship Id="rId4" Type="http://schemas.openxmlformats.org/officeDocument/2006/relationships/oleObject" Target="../embeddings/oleObject98.bin"/><Relationship Id="rId9" Type="http://schemas.openxmlformats.org/officeDocument/2006/relationships/oleObject" Target="../embeddings/oleObject121.bin"/><Relationship Id="rId14" Type="http://schemas.openxmlformats.org/officeDocument/2006/relationships/image" Target="../media/image102.wmf"/></Relationships>
</file>

<file path=ppt/slides/_rels/slide34.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oleObject" Target="../embeddings/oleObject130.bin"/><Relationship Id="rId18" Type="http://schemas.openxmlformats.org/officeDocument/2006/relationships/image" Target="../media/image102.wmf"/><Relationship Id="rId3" Type="http://schemas.openxmlformats.org/officeDocument/2006/relationships/image" Target="../media/image68.gif"/><Relationship Id="rId21" Type="http://schemas.openxmlformats.org/officeDocument/2006/relationships/oleObject" Target="../embeddings/oleObject133.bin"/><Relationship Id="rId7" Type="http://schemas.openxmlformats.org/officeDocument/2006/relationships/image" Target="../media/image105.wmf"/><Relationship Id="rId12" Type="http://schemas.openxmlformats.org/officeDocument/2006/relationships/image" Target="../media/image96.wmf"/><Relationship Id="rId17" Type="http://schemas.openxmlformats.org/officeDocument/2006/relationships/oleObject" Target="../embeddings/oleObject123.bin"/><Relationship Id="rId2" Type="http://schemas.openxmlformats.org/officeDocument/2006/relationships/slideLayout" Target="../slideLayouts/slideLayout7.xml"/><Relationship Id="rId16" Type="http://schemas.openxmlformats.org/officeDocument/2006/relationships/image" Target="../media/image107.wmf"/><Relationship Id="rId20" Type="http://schemas.openxmlformats.org/officeDocument/2006/relationships/image" Target="../media/image108.wmf"/><Relationship Id="rId1" Type="http://schemas.openxmlformats.org/officeDocument/2006/relationships/vmlDrawing" Target="../drawings/vmlDrawing23.vml"/><Relationship Id="rId6" Type="http://schemas.openxmlformats.org/officeDocument/2006/relationships/oleObject" Target="../embeddings/oleObject127.bin"/><Relationship Id="rId11" Type="http://schemas.openxmlformats.org/officeDocument/2006/relationships/oleObject" Target="../embeddings/oleObject129.bin"/><Relationship Id="rId5" Type="http://schemas.openxmlformats.org/officeDocument/2006/relationships/image" Target="../media/image28.wmf"/><Relationship Id="rId15" Type="http://schemas.openxmlformats.org/officeDocument/2006/relationships/oleObject" Target="../embeddings/oleObject131.bin"/><Relationship Id="rId10" Type="http://schemas.openxmlformats.org/officeDocument/2006/relationships/image" Target="../media/image100.wmf"/><Relationship Id="rId19" Type="http://schemas.openxmlformats.org/officeDocument/2006/relationships/oleObject" Target="../embeddings/oleObject132.bin"/><Relationship Id="rId4" Type="http://schemas.openxmlformats.org/officeDocument/2006/relationships/oleObject" Target="../embeddings/oleObject98.bin"/><Relationship Id="rId9" Type="http://schemas.openxmlformats.org/officeDocument/2006/relationships/oleObject" Target="../embeddings/oleObject128.bin"/><Relationship Id="rId14" Type="http://schemas.openxmlformats.org/officeDocument/2006/relationships/image" Target="../media/image106.wmf"/><Relationship Id="rId22" Type="http://schemas.openxmlformats.org/officeDocument/2006/relationships/image" Target="../media/image109.wmf"/></Relationships>
</file>

<file path=ppt/slides/_rels/slide35.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2.jpeg"/><Relationship Id="rId4" Type="http://schemas.openxmlformats.org/officeDocument/2006/relationships/image" Target="../media/image111.jpeg"/></Relationships>
</file>

<file path=ppt/slides/_rels/slide36.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4.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37.bin"/></Relationships>
</file>

<file path=ppt/slides/_rels/slide37.xml.rels><?xml version="1.0" encoding="UTF-8" standalone="yes"?>
<Relationships xmlns="http://schemas.openxmlformats.org/package/2006/relationships"><Relationship Id="rId2" Type="http://schemas.openxmlformats.org/officeDocument/2006/relationships/image" Target="../media/image11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image" Target="../media/image1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image" Target="../media/image11.jpeg"/><Relationship Id="rId7" Type="http://schemas.openxmlformats.org/officeDocument/2006/relationships/image" Target="../media/image7.wmf"/><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6.wmf"/><Relationship Id="rId15" Type="http://schemas.openxmlformats.org/officeDocument/2006/relationships/image" Target="../media/image10.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125.wmf"/><Relationship Id="rId3" Type="http://schemas.openxmlformats.org/officeDocument/2006/relationships/image" Target="../media/image68.gif"/><Relationship Id="rId7" Type="http://schemas.openxmlformats.org/officeDocument/2006/relationships/image" Target="../media/image122.wmf"/><Relationship Id="rId12"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39.bin"/><Relationship Id="rId11" Type="http://schemas.openxmlformats.org/officeDocument/2006/relationships/image" Target="../media/image124.wmf"/><Relationship Id="rId5" Type="http://schemas.openxmlformats.org/officeDocument/2006/relationships/image" Target="../media/image117.wmf"/><Relationship Id="rId15" Type="http://schemas.openxmlformats.org/officeDocument/2006/relationships/image" Target="../media/image126.wmf"/><Relationship Id="rId10" Type="http://schemas.openxmlformats.org/officeDocument/2006/relationships/oleObject" Target="../embeddings/oleObject141.bin"/><Relationship Id="rId4" Type="http://schemas.openxmlformats.org/officeDocument/2006/relationships/oleObject" Target="../embeddings/oleObject138.bin"/><Relationship Id="rId9" Type="http://schemas.openxmlformats.org/officeDocument/2006/relationships/image" Target="../media/image123.wmf"/><Relationship Id="rId14" Type="http://schemas.openxmlformats.org/officeDocument/2006/relationships/oleObject" Target="../embeddings/oleObject143.bin"/></Relationships>
</file>

<file path=ppt/slides/_rels/slide42.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image" Target="../media/image130.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17.wmf"/><Relationship Id="rId11" Type="http://schemas.openxmlformats.org/officeDocument/2006/relationships/oleObject" Target="../embeddings/oleObject148.bin"/><Relationship Id="rId5" Type="http://schemas.openxmlformats.org/officeDocument/2006/relationships/oleObject" Target="../embeddings/oleObject145.bin"/><Relationship Id="rId10" Type="http://schemas.openxmlformats.org/officeDocument/2006/relationships/image" Target="../media/image129.wmf"/><Relationship Id="rId4" Type="http://schemas.openxmlformats.org/officeDocument/2006/relationships/image" Target="../media/image127.emf"/><Relationship Id="rId9" Type="http://schemas.openxmlformats.org/officeDocument/2006/relationships/oleObject" Target="../embeddings/oleObject147.bin"/><Relationship Id="rId14" Type="http://schemas.openxmlformats.org/officeDocument/2006/relationships/image" Target="../media/image131.wmf"/></Relationships>
</file>

<file path=ppt/slides/_rels/slide43.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55.bin"/><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36.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3.w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153.bin"/><Relationship Id="rId14" Type="http://schemas.openxmlformats.org/officeDocument/2006/relationships/image" Target="../media/image137.wmf"/></Relationships>
</file>

<file path=ppt/slides/_rels/slide44.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9.w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59.bin"/></Relationships>
</file>

<file path=ppt/slides/_rels/slide45.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43.e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39.wmf"/><Relationship Id="rId4" Type="http://schemas.openxmlformats.org/officeDocument/2006/relationships/image" Target="../media/image138.wmf"/><Relationship Id="rId9" Type="http://schemas.openxmlformats.org/officeDocument/2006/relationships/oleObject" Target="../embeddings/oleObject164.bin"/></Relationships>
</file>

<file path=ppt/slides/_rels/slide46.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46.wmf"/><Relationship Id="rId5" Type="http://schemas.openxmlformats.org/officeDocument/2006/relationships/oleObject" Target="../embeddings/oleObject167.bin"/><Relationship Id="rId4" Type="http://schemas.openxmlformats.org/officeDocument/2006/relationships/image" Target="../media/image145.wmf"/></Relationships>
</file>

<file path=ppt/slides/_rels/slide47.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49.wmf"/><Relationship Id="rId5" Type="http://schemas.openxmlformats.org/officeDocument/2006/relationships/oleObject" Target="../embeddings/oleObject170.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72.bin"/></Relationships>
</file>

<file path=ppt/slides/_rels/slide48.xml.rels><?xml version="1.0" encoding="UTF-8" standalone="yes"?>
<Relationships xmlns="http://schemas.openxmlformats.org/package/2006/relationships"><Relationship Id="rId8" Type="http://schemas.openxmlformats.org/officeDocument/2006/relationships/image" Target="../media/image154.e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56.emf"/><Relationship Id="rId2" Type="http://schemas.openxmlformats.org/officeDocument/2006/relationships/slideLayout" Target="../slideLayouts/slideLayout7.xml"/><Relationship Id="rId16" Type="http://schemas.openxmlformats.org/officeDocument/2006/relationships/image" Target="../media/image158.emf"/><Relationship Id="rId1" Type="http://schemas.openxmlformats.org/officeDocument/2006/relationships/vmlDrawing" Target="../drawings/vmlDrawing32.vml"/><Relationship Id="rId6" Type="http://schemas.openxmlformats.org/officeDocument/2006/relationships/image" Target="../media/image153.e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155.emf"/><Relationship Id="rId4" Type="http://schemas.openxmlformats.org/officeDocument/2006/relationships/image" Target="../media/image152.wmf"/><Relationship Id="rId9" Type="http://schemas.openxmlformats.org/officeDocument/2006/relationships/oleObject" Target="../embeddings/oleObject176.bin"/><Relationship Id="rId14" Type="http://schemas.openxmlformats.org/officeDocument/2006/relationships/image" Target="../media/image157.emf"/></Relationships>
</file>

<file path=ppt/slides/_rels/slide49.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60.wmf"/><Relationship Id="rId5" Type="http://schemas.openxmlformats.org/officeDocument/2006/relationships/oleObject" Target="../embeddings/oleObject181.bin"/><Relationship Id="rId4" Type="http://schemas.openxmlformats.org/officeDocument/2006/relationships/image" Target="../media/image159.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jpeg"/><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11.bin"/></Relationships>
</file>

<file path=ppt/slides/_rels/slide50.xml.rels><?xml version="1.0" encoding="UTF-8" standalone="yes"?>
<Relationships xmlns="http://schemas.openxmlformats.org/package/2006/relationships"><Relationship Id="rId13" Type="http://schemas.openxmlformats.org/officeDocument/2006/relationships/oleObject" Target="../embeddings/oleObject188.bin"/><Relationship Id="rId18" Type="http://schemas.openxmlformats.org/officeDocument/2006/relationships/oleObject" Target="../embeddings/oleObject192.bin"/><Relationship Id="rId26" Type="http://schemas.openxmlformats.org/officeDocument/2006/relationships/oleObject" Target="../embeddings/oleObject200.bin"/><Relationship Id="rId21" Type="http://schemas.openxmlformats.org/officeDocument/2006/relationships/oleObject" Target="../embeddings/oleObject195.bin"/><Relationship Id="rId34" Type="http://schemas.openxmlformats.org/officeDocument/2006/relationships/oleObject" Target="../embeddings/oleObject204.bin"/><Relationship Id="rId7" Type="http://schemas.openxmlformats.org/officeDocument/2006/relationships/oleObject" Target="../embeddings/oleObject185.bin"/><Relationship Id="rId12" Type="http://schemas.openxmlformats.org/officeDocument/2006/relationships/image" Target="../media/image166.wmf"/><Relationship Id="rId17" Type="http://schemas.openxmlformats.org/officeDocument/2006/relationships/oleObject" Target="../embeddings/oleObject191.bin"/><Relationship Id="rId25" Type="http://schemas.openxmlformats.org/officeDocument/2006/relationships/oleObject" Target="../embeddings/oleObject199.bin"/><Relationship Id="rId33" Type="http://schemas.openxmlformats.org/officeDocument/2006/relationships/image" Target="../media/image171.wmf"/><Relationship Id="rId2" Type="http://schemas.openxmlformats.org/officeDocument/2006/relationships/slideLayout" Target="../slideLayouts/slideLayout7.xml"/><Relationship Id="rId16" Type="http://schemas.openxmlformats.org/officeDocument/2006/relationships/oleObject" Target="../embeddings/oleObject190.bin"/><Relationship Id="rId20" Type="http://schemas.openxmlformats.org/officeDocument/2006/relationships/oleObject" Target="../embeddings/oleObject194.bin"/><Relationship Id="rId29" Type="http://schemas.openxmlformats.org/officeDocument/2006/relationships/image" Target="../media/image169.wmf"/><Relationship Id="rId1" Type="http://schemas.openxmlformats.org/officeDocument/2006/relationships/vmlDrawing" Target="../drawings/vmlDrawing34.vml"/><Relationship Id="rId6" Type="http://schemas.openxmlformats.org/officeDocument/2006/relationships/image" Target="../media/image163.wmf"/><Relationship Id="rId11" Type="http://schemas.openxmlformats.org/officeDocument/2006/relationships/oleObject" Target="../embeddings/oleObject187.bin"/><Relationship Id="rId24" Type="http://schemas.openxmlformats.org/officeDocument/2006/relationships/oleObject" Target="../embeddings/oleObject198.bin"/><Relationship Id="rId32" Type="http://schemas.openxmlformats.org/officeDocument/2006/relationships/oleObject" Target="../embeddings/oleObject203.bin"/><Relationship Id="rId37" Type="http://schemas.openxmlformats.org/officeDocument/2006/relationships/image" Target="../media/image173.wmf"/><Relationship Id="rId5" Type="http://schemas.openxmlformats.org/officeDocument/2006/relationships/oleObject" Target="../embeddings/oleObject184.bin"/><Relationship Id="rId15" Type="http://schemas.openxmlformats.org/officeDocument/2006/relationships/oleObject" Target="../embeddings/oleObject189.bin"/><Relationship Id="rId23" Type="http://schemas.openxmlformats.org/officeDocument/2006/relationships/oleObject" Target="../embeddings/oleObject197.bin"/><Relationship Id="rId28" Type="http://schemas.openxmlformats.org/officeDocument/2006/relationships/oleObject" Target="../embeddings/oleObject201.bin"/><Relationship Id="rId36" Type="http://schemas.openxmlformats.org/officeDocument/2006/relationships/oleObject" Target="../embeddings/oleObject205.bin"/><Relationship Id="rId10" Type="http://schemas.openxmlformats.org/officeDocument/2006/relationships/image" Target="../media/image165.wmf"/><Relationship Id="rId19" Type="http://schemas.openxmlformats.org/officeDocument/2006/relationships/oleObject" Target="../embeddings/oleObject193.bin"/><Relationship Id="rId31" Type="http://schemas.openxmlformats.org/officeDocument/2006/relationships/image" Target="../media/image170.wmf"/><Relationship Id="rId4" Type="http://schemas.openxmlformats.org/officeDocument/2006/relationships/image" Target="../media/image162.wmf"/><Relationship Id="rId9" Type="http://schemas.openxmlformats.org/officeDocument/2006/relationships/oleObject" Target="../embeddings/oleObject186.bin"/><Relationship Id="rId14" Type="http://schemas.openxmlformats.org/officeDocument/2006/relationships/image" Target="../media/image167.wmf"/><Relationship Id="rId22" Type="http://schemas.openxmlformats.org/officeDocument/2006/relationships/oleObject" Target="../embeddings/oleObject196.bin"/><Relationship Id="rId27" Type="http://schemas.openxmlformats.org/officeDocument/2006/relationships/image" Target="../media/image168.wmf"/><Relationship Id="rId30" Type="http://schemas.openxmlformats.org/officeDocument/2006/relationships/oleObject" Target="../embeddings/oleObject202.bin"/><Relationship Id="rId35" Type="http://schemas.openxmlformats.org/officeDocument/2006/relationships/image" Target="../media/image172.wmf"/><Relationship Id="rId8" Type="http://schemas.openxmlformats.org/officeDocument/2006/relationships/image" Target="../media/image164.wmf"/><Relationship Id="rId3" Type="http://schemas.openxmlformats.org/officeDocument/2006/relationships/oleObject" Target="../embeddings/oleObject183.bin"/></Relationships>
</file>

<file path=ppt/slides/_rels/slide51.xml.rels><?xml version="1.0" encoding="UTF-8" standalone="yes"?>
<Relationships xmlns="http://schemas.openxmlformats.org/package/2006/relationships"><Relationship Id="rId13" Type="http://schemas.openxmlformats.org/officeDocument/2006/relationships/image" Target="../media/image178.wmf"/><Relationship Id="rId18" Type="http://schemas.openxmlformats.org/officeDocument/2006/relationships/oleObject" Target="../embeddings/oleObject213.bin"/><Relationship Id="rId26" Type="http://schemas.openxmlformats.org/officeDocument/2006/relationships/oleObject" Target="../embeddings/oleObject217.bin"/><Relationship Id="rId3" Type="http://schemas.openxmlformats.org/officeDocument/2006/relationships/image" Target="../media/image190.png"/><Relationship Id="rId21" Type="http://schemas.openxmlformats.org/officeDocument/2006/relationships/image" Target="../media/image182.wmf"/><Relationship Id="rId34" Type="http://schemas.openxmlformats.org/officeDocument/2006/relationships/oleObject" Target="../embeddings/oleObject221.bin"/><Relationship Id="rId7" Type="http://schemas.openxmlformats.org/officeDocument/2006/relationships/image" Target="../media/image175.wmf"/><Relationship Id="rId12" Type="http://schemas.openxmlformats.org/officeDocument/2006/relationships/oleObject" Target="../embeddings/oleObject210.bin"/><Relationship Id="rId17" Type="http://schemas.openxmlformats.org/officeDocument/2006/relationships/image" Target="../media/image180.wmf"/><Relationship Id="rId25" Type="http://schemas.openxmlformats.org/officeDocument/2006/relationships/image" Target="../media/image184.wmf"/><Relationship Id="rId33" Type="http://schemas.openxmlformats.org/officeDocument/2006/relationships/image" Target="../media/image188.wmf"/><Relationship Id="rId2" Type="http://schemas.openxmlformats.org/officeDocument/2006/relationships/slideLayout" Target="../slideLayouts/slideLayout7.xml"/><Relationship Id="rId16" Type="http://schemas.openxmlformats.org/officeDocument/2006/relationships/oleObject" Target="../embeddings/oleObject212.bin"/><Relationship Id="rId20" Type="http://schemas.openxmlformats.org/officeDocument/2006/relationships/oleObject" Target="../embeddings/oleObject214.bin"/><Relationship Id="rId29" Type="http://schemas.openxmlformats.org/officeDocument/2006/relationships/image" Target="../media/image186.wmf"/><Relationship Id="rId1" Type="http://schemas.openxmlformats.org/officeDocument/2006/relationships/vmlDrawing" Target="../drawings/vmlDrawing35.vml"/><Relationship Id="rId6" Type="http://schemas.openxmlformats.org/officeDocument/2006/relationships/oleObject" Target="../embeddings/oleObject207.bin"/><Relationship Id="rId11" Type="http://schemas.openxmlformats.org/officeDocument/2006/relationships/image" Target="../media/image177.wmf"/><Relationship Id="rId24" Type="http://schemas.openxmlformats.org/officeDocument/2006/relationships/oleObject" Target="../embeddings/oleObject216.bin"/><Relationship Id="rId32" Type="http://schemas.openxmlformats.org/officeDocument/2006/relationships/oleObject" Target="../embeddings/oleObject220.bin"/><Relationship Id="rId5" Type="http://schemas.openxmlformats.org/officeDocument/2006/relationships/image" Target="../media/image174.wmf"/><Relationship Id="rId15" Type="http://schemas.openxmlformats.org/officeDocument/2006/relationships/image" Target="../media/image179.wmf"/><Relationship Id="rId23" Type="http://schemas.openxmlformats.org/officeDocument/2006/relationships/image" Target="../media/image183.wmf"/><Relationship Id="rId28" Type="http://schemas.openxmlformats.org/officeDocument/2006/relationships/oleObject" Target="../embeddings/oleObject218.bin"/><Relationship Id="rId10" Type="http://schemas.openxmlformats.org/officeDocument/2006/relationships/oleObject" Target="../embeddings/oleObject209.bin"/><Relationship Id="rId19" Type="http://schemas.openxmlformats.org/officeDocument/2006/relationships/image" Target="../media/image181.wmf"/><Relationship Id="rId31" Type="http://schemas.openxmlformats.org/officeDocument/2006/relationships/image" Target="../media/image187.wmf"/><Relationship Id="rId4" Type="http://schemas.openxmlformats.org/officeDocument/2006/relationships/oleObject" Target="../embeddings/oleObject206.bin"/><Relationship Id="rId9" Type="http://schemas.openxmlformats.org/officeDocument/2006/relationships/image" Target="../media/image176.wmf"/><Relationship Id="rId14" Type="http://schemas.openxmlformats.org/officeDocument/2006/relationships/oleObject" Target="../embeddings/oleObject211.bin"/><Relationship Id="rId22" Type="http://schemas.openxmlformats.org/officeDocument/2006/relationships/oleObject" Target="../embeddings/oleObject215.bin"/><Relationship Id="rId27" Type="http://schemas.openxmlformats.org/officeDocument/2006/relationships/image" Target="../media/image185.wmf"/><Relationship Id="rId30" Type="http://schemas.openxmlformats.org/officeDocument/2006/relationships/oleObject" Target="../embeddings/oleObject219.bin"/><Relationship Id="rId35" Type="http://schemas.openxmlformats.org/officeDocument/2006/relationships/image" Target="../media/image189.wmf"/><Relationship Id="rId8" Type="http://schemas.openxmlformats.org/officeDocument/2006/relationships/oleObject" Target="../embeddings/oleObject208.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22.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28.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1"/>
          <p:cNvSpPr>
            <a:spLocks noChangeArrowheads="1"/>
          </p:cNvSpPr>
          <p:nvPr/>
        </p:nvSpPr>
        <p:spPr bwMode="auto">
          <a:xfrm>
            <a:off x="1590675" y="278535"/>
            <a:ext cx="8858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FF0000"/>
                </a:solidFill>
              </a:rPr>
              <a:t>18.2</a:t>
            </a:r>
            <a:r>
              <a:rPr lang="zh-CN" altLang="en-US" sz="2800" b="1" i="0" dirty="0">
                <a:solidFill>
                  <a:srgbClr val="FF0000"/>
                </a:solidFill>
              </a:rPr>
              <a:t>光电效应、爱因斯坦的光量子假说和康普顿效应</a:t>
            </a:r>
          </a:p>
        </p:txBody>
      </p:sp>
      <p:sp>
        <p:nvSpPr>
          <p:cNvPr id="3" name="Rectangle 2"/>
          <p:cNvSpPr>
            <a:spLocks noChangeArrowheads="1"/>
          </p:cNvSpPr>
          <p:nvPr/>
        </p:nvSpPr>
        <p:spPr bwMode="auto">
          <a:xfrm>
            <a:off x="6247206" y="5663307"/>
            <a:ext cx="4464496" cy="1077218"/>
          </a:xfrm>
          <a:prstGeom prst="rect">
            <a:avLst/>
          </a:prstGeom>
          <a:noFill/>
          <a:ln w="9525">
            <a:noFill/>
            <a:miter lim="800000"/>
            <a:headEnd/>
            <a:tailEnd/>
          </a:ln>
          <a:effectLst/>
        </p:spPr>
        <p:txBody>
          <a:bodyPr wrap="square">
            <a:spAutoFit/>
          </a:bodyPr>
          <a:lstStyle/>
          <a:p>
            <a:pPr>
              <a:defRPr/>
            </a:pPr>
            <a:r>
              <a:rPr lang="en-US" altLang="zh-CN" sz="3200" b="1" i="0" dirty="0">
                <a:solidFill>
                  <a:srgbClr val="FF0000"/>
                </a:solidFill>
                <a:effectLst>
                  <a:outerShdw blurRad="38100" dist="38100" dir="2700000" algn="tl">
                    <a:srgbClr val="FFFFFF"/>
                  </a:outerShdw>
                </a:effectLst>
              </a:rPr>
              <a:t>Albert Einstein </a:t>
            </a:r>
            <a:r>
              <a:rPr lang="en-US" altLang="zh-CN" sz="3200" b="1" i="0" dirty="0">
                <a:solidFill>
                  <a:schemeClr val="tx2"/>
                </a:solidFill>
                <a:effectLst>
                  <a:outerShdw blurRad="38100" dist="38100" dir="2700000" algn="tl">
                    <a:srgbClr val="FFFFFF"/>
                  </a:outerShdw>
                </a:effectLst>
              </a:rPr>
              <a:t>( 1879―1955 )</a:t>
            </a:r>
          </a:p>
        </p:txBody>
      </p:sp>
      <p:sp>
        <p:nvSpPr>
          <p:cNvPr id="4" name="Rectangle 3"/>
          <p:cNvSpPr>
            <a:spLocks noChangeArrowheads="1"/>
          </p:cNvSpPr>
          <p:nvPr/>
        </p:nvSpPr>
        <p:spPr bwMode="auto">
          <a:xfrm>
            <a:off x="1847850" y="3200401"/>
            <a:ext cx="4464050" cy="3540125"/>
          </a:xfrm>
          <a:prstGeom prst="rect">
            <a:avLst/>
          </a:prstGeom>
          <a:noFill/>
          <a:ln w="9525">
            <a:noFill/>
            <a:miter lim="800000"/>
            <a:headEnd/>
            <a:tailEnd/>
          </a:ln>
          <a:effectLst/>
        </p:spPr>
        <p:txBody>
          <a:bodyPr>
            <a:spAutoFit/>
          </a:bodyPr>
          <a:lstStyle/>
          <a:p>
            <a:pPr algn="just">
              <a:defRPr/>
            </a:pPr>
            <a:r>
              <a:rPr lang="zh-CN" altLang="en-US" sz="3200" b="1" i="0" dirty="0">
                <a:solidFill>
                  <a:srgbClr val="FF0066"/>
                </a:solidFill>
                <a:effectLst>
                  <a:outerShdw blurRad="38100" dist="38100" dir="2700000" algn="tl">
                    <a:srgbClr val="FFFFFF"/>
                  </a:outerShdw>
                </a:effectLst>
                <a:latin typeface="华文新魏" panose="02010800040101010101" pitchFamily="2" charset="-122"/>
                <a:ea typeface="华文新魏" panose="02010800040101010101" pitchFamily="2" charset="-122"/>
              </a:rPr>
              <a:t>科学业绩：</a:t>
            </a:r>
            <a:r>
              <a:rPr lang="zh-CN" altLang="en-US" sz="3200" b="1" i="0" dirty="0">
                <a:solidFill>
                  <a:srgbClr val="008000"/>
                </a:solidFill>
                <a:effectLst>
                  <a:outerShdw blurRad="38100" dist="38100" dir="2700000" algn="tl">
                    <a:srgbClr val="FFFFFF"/>
                  </a:outerShdw>
                </a:effectLst>
                <a:latin typeface="华文新魏" panose="02010800040101010101" pitchFamily="2" charset="-122"/>
                <a:ea typeface="华文新魏" panose="02010800040101010101" pitchFamily="2" charset="-122"/>
              </a:rPr>
              <a:t>早期对布朗运动的研究；狭义相对论的创建；推动量子力学的发展；建立了广义相对论；提出原子的受激辐射理论；开辟了宇宙论的研究途径。</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923265"/>
            <a:ext cx="34559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p:nvSpPr>
        <p:spPr bwMode="auto">
          <a:xfrm>
            <a:off x="1847850" y="885328"/>
            <a:ext cx="4171950" cy="2062162"/>
          </a:xfrm>
          <a:prstGeom prst="rect">
            <a:avLst/>
          </a:prstGeom>
          <a:noFill/>
          <a:ln w="9525">
            <a:noFill/>
            <a:miter lim="800000"/>
            <a:headEnd/>
            <a:tailEnd/>
          </a:ln>
          <a:effectLst/>
        </p:spPr>
        <p:txBody>
          <a:bodyPr>
            <a:spAutoFit/>
          </a:bodyPr>
          <a:lstStyle/>
          <a:p>
            <a:pPr algn="just">
              <a:defRPr/>
            </a:pPr>
            <a:r>
              <a:rPr lang="zh-CN" altLang="en-US" sz="3200" b="1" i="0" dirty="0">
                <a:solidFill>
                  <a:srgbClr val="0000FF"/>
                </a:solidFill>
                <a:effectLst>
                  <a:outerShdw blurRad="38100" dist="38100" dir="2700000" algn="tl">
                    <a:srgbClr val="FFFFFF"/>
                  </a:outerShdw>
                </a:effectLst>
                <a:latin typeface="宋体" pitchFamily="2" charset="-122"/>
              </a:rPr>
              <a:t>美国物理学家，</a:t>
            </a:r>
            <a:r>
              <a:rPr lang="en-US" altLang="zh-CN" sz="3200" b="1" i="0" dirty="0">
                <a:solidFill>
                  <a:srgbClr val="0000FF"/>
                </a:solidFill>
                <a:effectLst>
                  <a:outerShdw blurRad="38100" dist="38100" dir="2700000" algn="tl">
                    <a:srgbClr val="FFFFFF"/>
                  </a:outerShdw>
                </a:effectLst>
              </a:rPr>
              <a:t>1921</a:t>
            </a:r>
            <a:r>
              <a:rPr lang="zh-CN" altLang="en-US" sz="3200" b="1" i="0" dirty="0">
                <a:solidFill>
                  <a:srgbClr val="0000FF"/>
                </a:solidFill>
                <a:effectLst>
                  <a:outerShdw blurRad="38100" dist="38100" dir="2700000" algn="tl">
                    <a:srgbClr val="FFFFFF"/>
                  </a:outerShdw>
                </a:effectLst>
                <a:latin typeface="宋体" pitchFamily="2" charset="-122"/>
              </a:rPr>
              <a:t>年由于他在光电效应方面的工作而获诺贝尔物理学奖</a:t>
            </a:r>
          </a:p>
        </p:txBody>
      </p:sp>
    </p:spTree>
    <p:extLst>
      <p:ext uri="{BB962C8B-B14F-4D97-AF65-F5344CB8AC3E}">
        <p14:creationId xmlns:p14="http://schemas.microsoft.com/office/powerpoint/2010/main" val="15037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24064" y="812106"/>
            <a:ext cx="79603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9900CC"/>
                </a:solidFill>
                <a:ea typeface="楷体_GB2312" pitchFamily="49" charset="-122"/>
              </a:rPr>
              <a:t>  </a:t>
            </a:r>
            <a:r>
              <a:rPr lang="en-US" altLang="zh-CN" sz="2800" b="1" i="0" dirty="0">
                <a:solidFill>
                  <a:srgbClr val="9900CC"/>
                </a:solidFill>
                <a:ea typeface="楷体_GB2312" pitchFamily="49" charset="-122"/>
                <a:sym typeface="Symbol" panose="05050102010706020507" pitchFamily="18" charset="2"/>
              </a:rPr>
              <a:t>1. </a:t>
            </a:r>
            <a:r>
              <a:rPr lang="zh-CN" altLang="en-US" sz="2800" b="1" i="0" dirty="0">
                <a:solidFill>
                  <a:srgbClr val="9900CC"/>
                </a:solidFill>
                <a:ea typeface="楷体_GB2312" pitchFamily="49" charset="-122"/>
              </a:rPr>
              <a:t>经典理论认为电子在电磁波作用下作受迫振动，直到获得足够能量</a:t>
            </a:r>
            <a:r>
              <a:rPr lang="en-US" altLang="zh-CN" sz="2800" b="1" i="0" dirty="0">
                <a:solidFill>
                  <a:srgbClr val="9900CC"/>
                </a:solidFill>
                <a:ea typeface="楷体_GB2312" pitchFamily="49" charset="-122"/>
              </a:rPr>
              <a:t>(</a:t>
            </a:r>
            <a:r>
              <a:rPr lang="zh-CN" altLang="en-US" sz="2800" b="1" i="0" dirty="0">
                <a:solidFill>
                  <a:srgbClr val="9900CC"/>
                </a:solidFill>
                <a:ea typeface="楷体_GB2312" pitchFamily="49" charset="-122"/>
              </a:rPr>
              <a:t>与光强</a:t>
            </a:r>
            <a:r>
              <a:rPr lang="en-US" altLang="zh-CN" sz="2800" b="1" i="0" dirty="0">
                <a:solidFill>
                  <a:srgbClr val="FF0000"/>
                </a:solidFill>
                <a:ea typeface="楷体_GB2312" pitchFamily="49" charset="-122"/>
              </a:rPr>
              <a:t>I</a:t>
            </a:r>
            <a:r>
              <a:rPr lang="en-US" altLang="zh-CN" sz="2800" b="1" i="0" dirty="0">
                <a:solidFill>
                  <a:srgbClr val="9900CC"/>
                </a:solidFill>
                <a:ea typeface="楷体_GB2312" pitchFamily="49" charset="-122"/>
              </a:rPr>
              <a:t> </a:t>
            </a:r>
            <a:r>
              <a:rPr lang="zh-CN" altLang="en-US" sz="2800" b="1" i="0" dirty="0">
                <a:solidFill>
                  <a:srgbClr val="9900CC"/>
                </a:solidFill>
                <a:ea typeface="楷体_GB2312" pitchFamily="49" charset="-122"/>
              </a:rPr>
              <a:t>有关</a:t>
            </a:r>
            <a:r>
              <a:rPr lang="en-US" altLang="zh-CN" sz="2800" b="1" i="0" dirty="0">
                <a:solidFill>
                  <a:srgbClr val="9900CC"/>
                </a:solidFill>
                <a:ea typeface="楷体_GB2312" pitchFamily="49" charset="-122"/>
              </a:rPr>
              <a:t>) </a:t>
            </a:r>
            <a:r>
              <a:rPr lang="zh-CN" altLang="en-US" sz="2800" b="1" i="0" dirty="0">
                <a:solidFill>
                  <a:srgbClr val="9900CC"/>
                </a:solidFill>
                <a:ea typeface="楷体_GB2312" pitchFamily="49" charset="-122"/>
              </a:rPr>
              <a:t>而逸出。</a:t>
            </a:r>
            <a:r>
              <a:rPr lang="zh-CN" altLang="en-US" sz="2800" b="1" i="0" dirty="0">
                <a:solidFill>
                  <a:srgbClr val="9900CC"/>
                </a:solidFill>
                <a:ea typeface="楷体_GB2312" pitchFamily="49" charset="-122"/>
                <a:sym typeface="Symbol" panose="05050102010706020507" pitchFamily="18" charset="2"/>
              </a:rPr>
              <a:t>光强越大，饱和电流应该越大，</a:t>
            </a:r>
            <a:r>
              <a:rPr lang="zh-CN" altLang="en-US" sz="2800" b="1" i="0" dirty="0">
                <a:solidFill>
                  <a:srgbClr val="9900CC"/>
                </a:solidFill>
                <a:ea typeface="楷体_GB2312" pitchFamily="49" charset="-122"/>
              </a:rPr>
              <a:t>光电子的初动能也</a:t>
            </a:r>
            <a:r>
              <a:rPr lang="zh-CN" altLang="en-US" sz="2800" b="1" i="0" dirty="0">
                <a:solidFill>
                  <a:srgbClr val="9900CC"/>
                </a:solidFill>
                <a:ea typeface="楷体_GB2312" pitchFamily="49" charset="-122"/>
                <a:sym typeface="Symbol" panose="05050102010706020507" pitchFamily="18" charset="2"/>
              </a:rPr>
              <a:t>越</a:t>
            </a:r>
            <a:r>
              <a:rPr lang="zh-CN" altLang="en-US" sz="2800" b="1" i="0" dirty="0">
                <a:solidFill>
                  <a:srgbClr val="9900CC"/>
                </a:solidFill>
                <a:ea typeface="楷体_GB2312" pitchFamily="49" charset="-122"/>
              </a:rPr>
              <a:t>大。</a:t>
            </a:r>
          </a:p>
        </p:txBody>
      </p:sp>
      <p:sp>
        <p:nvSpPr>
          <p:cNvPr id="3" name="Text Box 3"/>
          <p:cNvSpPr txBox="1">
            <a:spLocks noChangeArrowheads="1"/>
          </p:cNvSpPr>
          <p:nvPr/>
        </p:nvSpPr>
        <p:spPr bwMode="auto">
          <a:xfrm>
            <a:off x="1881188" y="0"/>
            <a:ext cx="3460750"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a:solidFill>
                  <a:srgbClr val="C00000"/>
                </a:solidFill>
                <a:ea typeface="楷体_GB2312" pitchFamily="49" charset="-122"/>
              </a:rPr>
              <a:t>经典理论的困难：</a:t>
            </a:r>
          </a:p>
        </p:txBody>
      </p:sp>
      <p:sp>
        <p:nvSpPr>
          <p:cNvPr id="4" name="Text Box 4"/>
          <p:cNvSpPr txBox="1">
            <a:spLocks noChangeArrowheads="1"/>
          </p:cNvSpPr>
          <p:nvPr/>
        </p:nvSpPr>
        <p:spPr bwMode="auto">
          <a:xfrm>
            <a:off x="2024063" y="3048001"/>
            <a:ext cx="6946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0000FF"/>
                </a:solidFill>
                <a:ea typeface="楷体_GB2312" pitchFamily="49" charset="-122"/>
                <a:sym typeface="Symbol" panose="05050102010706020507" pitchFamily="18" charset="2"/>
              </a:rPr>
              <a:t>2.</a:t>
            </a:r>
            <a:r>
              <a:rPr lang="zh-CN" altLang="en-US" sz="2800" b="1" i="0" dirty="0">
                <a:solidFill>
                  <a:srgbClr val="0000FF"/>
                </a:solidFill>
                <a:ea typeface="楷体_GB2312" pitchFamily="49" charset="-122"/>
              </a:rPr>
              <a:t>经典理论认为光电效应不应与频率有关。</a:t>
            </a:r>
            <a:endParaRPr lang="en-US" altLang="zh-CN" sz="2800" b="1" i="0" dirty="0">
              <a:solidFill>
                <a:srgbClr val="0000FF"/>
              </a:solidFill>
              <a:ea typeface="楷体_GB2312" pitchFamily="49" charset="-122"/>
            </a:endParaRPr>
          </a:p>
        </p:txBody>
      </p:sp>
      <p:sp>
        <p:nvSpPr>
          <p:cNvPr id="5" name="Text Box 5"/>
          <p:cNvSpPr txBox="1">
            <a:spLocks noChangeArrowheads="1"/>
          </p:cNvSpPr>
          <p:nvPr/>
        </p:nvSpPr>
        <p:spPr bwMode="auto">
          <a:xfrm>
            <a:off x="1881189" y="4786314"/>
            <a:ext cx="88440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009900"/>
                </a:solidFill>
                <a:latin typeface="+mn-ea"/>
                <a:ea typeface="+mn-ea"/>
              </a:rPr>
              <a:t> </a:t>
            </a:r>
            <a:r>
              <a:rPr lang="en-US" altLang="zh-CN" sz="2800" b="1" i="0" dirty="0">
                <a:solidFill>
                  <a:srgbClr val="009900"/>
                </a:solidFill>
                <a:latin typeface="+mn-ea"/>
                <a:ea typeface="+mn-ea"/>
                <a:sym typeface="Symbol" panose="05050102010706020507" pitchFamily="18" charset="2"/>
              </a:rPr>
              <a:t>3. </a:t>
            </a:r>
            <a:r>
              <a:rPr lang="zh-CN" altLang="en-US" sz="2800" b="1" i="0" dirty="0">
                <a:solidFill>
                  <a:srgbClr val="009900"/>
                </a:solidFill>
                <a:latin typeface="+mn-ea"/>
                <a:ea typeface="+mn-ea"/>
              </a:rPr>
              <a:t>经典理论认为光能量分布在波面上，吸收</a:t>
            </a:r>
          </a:p>
          <a:p>
            <a:pPr eaLnBrk="1" hangingPunct="1"/>
            <a:r>
              <a:rPr lang="zh-CN" altLang="en-US" sz="2800" b="1" i="0" dirty="0">
                <a:solidFill>
                  <a:srgbClr val="009900"/>
                </a:solidFill>
                <a:latin typeface="+mn-ea"/>
                <a:ea typeface="+mn-ea"/>
              </a:rPr>
              <a:t>    能量需要时间，即光电效应需要能量的积累过程。</a:t>
            </a:r>
            <a:endParaRPr lang="zh-CN" altLang="en-US" sz="2800" b="1" i="0" dirty="0">
              <a:solidFill>
                <a:srgbClr val="009900"/>
              </a:solidFill>
              <a:latin typeface="+mn-ea"/>
              <a:ea typeface="+mn-ea"/>
              <a:sym typeface="Symbol" panose="05050102010706020507" pitchFamily="18" charset="2"/>
            </a:endParaRPr>
          </a:p>
        </p:txBody>
      </p:sp>
      <p:sp>
        <p:nvSpPr>
          <p:cNvPr id="119814" name="矩形 7"/>
          <p:cNvSpPr>
            <a:spLocks noChangeArrowheads="1"/>
          </p:cNvSpPr>
          <p:nvPr/>
        </p:nvSpPr>
        <p:spPr bwMode="auto">
          <a:xfrm>
            <a:off x="2024063" y="5929314"/>
            <a:ext cx="6316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FF0000"/>
                </a:solidFill>
                <a:latin typeface="+mn-ea"/>
                <a:ea typeface="+mn-ea"/>
              </a:rPr>
              <a:t>但实验上光电效应几乎是瞬时发生的。</a:t>
            </a:r>
            <a:endParaRPr lang="zh-CN" altLang="en-US" dirty="0">
              <a:solidFill>
                <a:srgbClr val="FF0000"/>
              </a:solidFill>
              <a:latin typeface="+mn-ea"/>
              <a:ea typeface="+mn-ea"/>
            </a:endParaRPr>
          </a:p>
        </p:txBody>
      </p:sp>
      <p:sp>
        <p:nvSpPr>
          <p:cNvPr id="119815" name="矩形 8"/>
          <p:cNvSpPr>
            <a:spLocks noChangeArrowheads="1"/>
          </p:cNvSpPr>
          <p:nvPr/>
        </p:nvSpPr>
        <p:spPr bwMode="auto">
          <a:xfrm>
            <a:off x="2024063" y="3571876"/>
            <a:ext cx="82153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C00000"/>
                </a:solidFill>
                <a:ea typeface="楷体_GB2312" pitchFamily="49" charset="-122"/>
              </a:rPr>
              <a:t>实验上只要频率高于红限，既使光强很弱也有光电流； 频率低于红限时，无论光强再大也没有光电流。</a:t>
            </a:r>
          </a:p>
          <a:p>
            <a:pPr eaLnBrk="1" hangingPunct="1"/>
            <a:r>
              <a:rPr lang="zh-CN" altLang="en-US" sz="2400" b="1" i="0" dirty="0">
                <a:ea typeface="楷体_GB2312" pitchFamily="49" charset="-122"/>
              </a:rPr>
              <a:t>   </a:t>
            </a:r>
          </a:p>
        </p:txBody>
      </p:sp>
      <p:sp>
        <p:nvSpPr>
          <p:cNvPr id="119816" name="矩形 9"/>
          <p:cNvSpPr>
            <a:spLocks noChangeArrowheads="1"/>
          </p:cNvSpPr>
          <p:nvPr/>
        </p:nvSpPr>
        <p:spPr bwMode="auto">
          <a:xfrm>
            <a:off x="2351584" y="2118518"/>
            <a:ext cx="4572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FF0000"/>
                </a:solidFill>
                <a:ea typeface="楷体_GB2312" pitchFamily="49" charset="-122"/>
              </a:rPr>
              <a:t>但实验上光电子的初动能仅与频率有关而与光强无关。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9816"/>
                                        </p:tgtEl>
                                        <p:attrNameLst>
                                          <p:attrName>style.visibility</p:attrName>
                                        </p:attrNameLst>
                                      </p:cBhvr>
                                      <p:to>
                                        <p:strVal val="visible"/>
                                      </p:to>
                                    </p:set>
                                    <p:animEffect transition="in" filter="wipe(down)">
                                      <p:cBhvr>
                                        <p:cTn id="21" dur="500"/>
                                        <p:tgtEl>
                                          <p:spTgt spid="1198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20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19815"/>
                                        </p:tgtEl>
                                        <p:attrNameLst>
                                          <p:attrName>style.visibility</p:attrName>
                                        </p:attrNameLst>
                                      </p:cBhvr>
                                      <p:to>
                                        <p:strVal val="visible"/>
                                      </p:to>
                                    </p:set>
                                    <p:animEffect transition="in" filter="randombar(horizontal)">
                                      <p:cBhvr>
                                        <p:cTn id="31" dur="500"/>
                                        <p:tgtEl>
                                          <p:spTgt spid="1198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9814"/>
                                        </p:tgtEl>
                                        <p:attrNameLst>
                                          <p:attrName>style.visibility</p:attrName>
                                        </p:attrNameLst>
                                      </p:cBhvr>
                                      <p:to>
                                        <p:strVal val="visible"/>
                                      </p:to>
                                    </p:set>
                                    <p:animEffect transition="in" filter="wipe(down)">
                                      <p:cBhvr>
                                        <p:cTn id="43" dur="500"/>
                                        <p:tgtEl>
                                          <p:spTgt spid="119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119814" grpId="0"/>
      <p:bldP spid="119815" grpId="0"/>
      <p:bldP spid="1198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44775EA0-32EA-4422-AE0C-DD506DAFE2C2}"/>
              </a:ext>
            </a:extLst>
          </p:cNvPr>
          <p:cNvSpPr txBox="1">
            <a:spLocks noChangeArrowheads="1"/>
          </p:cNvSpPr>
          <p:nvPr/>
        </p:nvSpPr>
        <p:spPr bwMode="auto">
          <a:xfrm>
            <a:off x="1757453" y="157674"/>
            <a:ext cx="4929188" cy="523875"/>
          </a:xfrm>
          <a:prstGeom prst="rect">
            <a:avLst/>
          </a:prstGeom>
          <a:noFill/>
          <a:ln w="9525">
            <a:noFill/>
            <a:miter lim="800000"/>
            <a:headEnd/>
            <a:tailEnd/>
          </a:ln>
          <a:effectLst/>
        </p:spPr>
        <p:txBody>
          <a:bodyPr wrap="none">
            <a:spAutoFit/>
          </a:bodyPr>
          <a:lstStyle/>
          <a:p>
            <a:pPr>
              <a:defRPr/>
            </a:pPr>
            <a:r>
              <a:rPr lang="en-US" altLang="zh-CN" sz="2800" b="1" i="0" dirty="0">
                <a:solidFill>
                  <a:srgbClr val="C00000"/>
                </a:solidFill>
                <a:effectLst>
                  <a:outerShdw blurRad="38100" dist="38100" dir="2700000" algn="tl">
                    <a:srgbClr val="FFFFFF"/>
                  </a:outerShdw>
                </a:effectLst>
              </a:rPr>
              <a:t>2. </a:t>
            </a:r>
            <a:r>
              <a:rPr lang="zh-CN" altLang="en-US" sz="2800" b="1" i="0" dirty="0">
                <a:solidFill>
                  <a:srgbClr val="C00000"/>
                </a:solidFill>
                <a:effectLst>
                  <a:outerShdw blurRad="38100" dist="38100" dir="2700000" algn="tl">
                    <a:srgbClr val="FFFFFF"/>
                  </a:outerShdw>
                </a:effectLst>
                <a:latin typeface="宋体" pitchFamily="2" charset="-122"/>
              </a:rPr>
              <a:t>爱因斯坦光量子假设 </a:t>
            </a:r>
            <a:r>
              <a:rPr lang="en-US" altLang="zh-CN" sz="2800" b="1" i="0" dirty="0">
                <a:solidFill>
                  <a:srgbClr val="C00000"/>
                </a:solidFill>
                <a:effectLst>
                  <a:outerShdw blurRad="38100" dist="38100" dir="2700000" algn="tl">
                    <a:srgbClr val="FFFFFF"/>
                  </a:outerShdw>
                </a:effectLst>
              </a:rPr>
              <a:t>(1905)</a:t>
            </a:r>
          </a:p>
        </p:txBody>
      </p:sp>
      <p:sp>
        <p:nvSpPr>
          <p:cNvPr id="3" name="Text Box 51">
            <a:extLst>
              <a:ext uri="{FF2B5EF4-FFF2-40B4-BE49-F238E27FC236}">
                <a16:creationId xmlns:a16="http://schemas.microsoft.com/office/drawing/2014/main" id="{8E4B269D-FB94-468A-B923-3B6462D32F8D}"/>
              </a:ext>
            </a:extLst>
          </p:cNvPr>
          <p:cNvSpPr txBox="1">
            <a:spLocks noChangeArrowheads="1"/>
          </p:cNvSpPr>
          <p:nvPr/>
        </p:nvSpPr>
        <p:spPr bwMode="auto">
          <a:xfrm>
            <a:off x="2288466" y="625172"/>
            <a:ext cx="4608513" cy="62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marL="0" indent="0">
              <a:lnSpc>
                <a:spcPct val="120000"/>
              </a:lnSpc>
              <a:spcBef>
                <a:spcPct val="50000"/>
              </a:spcBef>
            </a:pPr>
            <a:r>
              <a:rPr kumimoji="0" lang="zh-CN" altLang="en-US" sz="3200" b="1" i="0" dirty="0">
                <a:solidFill>
                  <a:srgbClr val="CC3300"/>
                </a:solidFill>
                <a:ea typeface="黑体" panose="02010609060101010101" pitchFamily="49" charset="-122"/>
              </a:rPr>
              <a:t>普朗克能量子假设</a:t>
            </a:r>
            <a:r>
              <a:rPr kumimoji="0" lang="en-US" altLang="zh-CN" sz="3200" b="1" i="0" dirty="0">
                <a:solidFill>
                  <a:srgbClr val="CC3300"/>
                </a:solidFill>
                <a:ea typeface="黑体" panose="02010609060101010101" pitchFamily="49" charset="-122"/>
              </a:rPr>
              <a:t>:</a:t>
            </a:r>
          </a:p>
        </p:txBody>
      </p:sp>
      <p:sp>
        <p:nvSpPr>
          <p:cNvPr id="4" name="Text Box 52">
            <a:extLst>
              <a:ext uri="{FF2B5EF4-FFF2-40B4-BE49-F238E27FC236}">
                <a16:creationId xmlns:a16="http://schemas.microsoft.com/office/drawing/2014/main" id="{A33852C3-2AF6-4F46-B176-F502429B724B}"/>
              </a:ext>
            </a:extLst>
          </p:cNvPr>
          <p:cNvSpPr txBox="1">
            <a:spLocks noChangeArrowheads="1"/>
          </p:cNvSpPr>
          <p:nvPr/>
        </p:nvSpPr>
        <p:spPr bwMode="auto">
          <a:xfrm>
            <a:off x="1757453" y="1340537"/>
            <a:ext cx="9651685" cy="210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marL="0" indent="0">
              <a:lnSpc>
                <a:spcPct val="120000"/>
              </a:lnSpc>
              <a:spcBef>
                <a:spcPct val="50000"/>
              </a:spcBef>
            </a:pPr>
            <a:r>
              <a:rPr lang="zh-CN" altLang="zh-CN" sz="2800" b="1" i="0" dirty="0">
                <a:solidFill>
                  <a:schemeClr val="accent2"/>
                </a:solidFill>
                <a:latin typeface="Century Schoolbook" panose="02040604050505020304" pitchFamily="18" charset="0"/>
              </a:rPr>
              <a:t>空腔壁</a:t>
            </a:r>
            <a:r>
              <a:rPr kumimoji="0" lang="zh-CN" altLang="en-US" sz="2800" b="1" i="0" dirty="0">
                <a:solidFill>
                  <a:srgbClr val="0000FF"/>
                </a:solidFill>
                <a:latin typeface="Arial" panose="020B0604020202020204" pitchFamily="34" charset="0"/>
              </a:rPr>
              <a:t>黑体的原子可以看成作简谐振动的电偶极子，这些线性电振子可以吸收或发射辐射，同辐射场处于热平衡。每个原子振子发出任意</a:t>
            </a:r>
            <a:r>
              <a:rPr kumimoji="0" lang="zh-CN" altLang="en-US" sz="2800" b="1" i="0" dirty="0">
                <a:solidFill>
                  <a:srgbClr val="0000FF"/>
                </a:solidFill>
              </a:rPr>
              <a:t>频率的</a:t>
            </a:r>
            <a:r>
              <a:rPr kumimoji="0" lang="zh-CN" altLang="en-US" sz="2800" b="1" i="0" dirty="0">
                <a:solidFill>
                  <a:srgbClr val="0000FF"/>
                </a:solidFill>
                <a:latin typeface="Arial" panose="020B0604020202020204" pitchFamily="34" charset="0"/>
              </a:rPr>
              <a:t>单色波，因此整个黑体就发出连续的辐射。原子振子的辐射场形成驻波。</a:t>
            </a:r>
          </a:p>
        </p:txBody>
      </p:sp>
      <p:sp>
        <p:nvSpPr>
          <p:cNvPr id="5" name="Rectangle 14">
            <a:extLst>
              <a:ext uri="{FF2B5EF4-FFF2-40B4-BE49-F238E27FC236}">
                <a16:creationId xmlns:a16="http://schemas.microsoft.com/office/drawing/2014/main" id="{D65ADE5E-F1AC-499F-9686-1804F596A059}"/>
              </a:ext>
            </a:extLst>
          </p:cNvPr>
          <p:cNvSpPr>
            <a:spLocks noChangeArrowheads="1"/>
          </p:cNvSpPr>
          <p:nvPr/>
        </p:nvSpPr>
        <p:spPr bwMode="auto">
          <a:xfrm>
            <a:off x="4007768" y="3532417"/>
            <a:ext cx="3343714" cy="2858652"/>
          </a:xfrm>
          <a:custGeom>
            <a:avLst/>
            <a:gdLst>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612068 w 2520280"/>
              <a:gd name="connsiteY5" fmla="*/ 12241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612068 w 2520280"/>
              <a:gd name="connsiteY9" fmla="*/ 12241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294568 h 2448272"/>
              <a:gd name="connsiteX9" fmla="*/ 332668 w 2520280"/>
              <a:gd name="connsiteY9" fmla="*/ 1262236 h 2448272"/>
              <a:gd name="connsiteX0" fmla="*/ 0 w 2634580"/>
              <a:gd name="connsiteY0" fmla="*/ 1249560 h 2448321"/>
              <a:gd name="connsiteX1" fmla="*/ 1374440 w 2634580"/>
              <a:gd name="connsiteY1" fmla="*/ 24 h 2448321"/>
              <a:gd name="connsiteX2" fmla="*/ 2634580 w 2634580"/>
              <a:gd name="connsiteY2" fmla="*/ 1224160 h 2448321"/>
              <a:gd name="connsiteX3" fmla="*/ 1374440 w 2634580"/>
              <a:gd name="connsiteY3" fmla="*/ 2448296 h 2448321"/>
              <a:gd name="connsiteX4" fmla="*/ 0 w 2634580"/>
              <a:gd name="connsiteY4" fmla="*/ 1249560 h 2448321"/>
              <a:gd name="connsiteX5" fmla="*/ 446968 w 2634580"/>
              <a:gd name="connsiteY5" fmla="*/ 1262260 h 2448321"/>
              <a:gd name="connsiteX6" fmla="*/ 1374440 w 2634580"/>
              <a:gd name="connsiteY6" fmla="*/ 2115628 h 2448321"/>
              <a:gd name="connsiteX7" fmla="*/ 2416212 w 2634580"/>
              <a:gd name="connsiteY7" fmla="*/ 1262260 h 2448321"/>
              <a:gd name="connsiteX8" fmla="*/ 1374440 w 2634580"/>
              <a:gd name="connsiteY8" fmla="*/ 294592 h 2448321"/>
              <a:gd name="connsiteX9" fmla="*/ 446968 w 2634580"/>
              <a:gd name="connsiteY9" fmla="*/ 1262260 h 2448321"/>
              <a:gd name="connsiteX0" fmla="*/ 493 w 2635751"/>
              <a:gd name="connsiteY0" fmla="*/ 1389250 h 2588003"/>
              <a:gd name="connsiteX1" fmla="*/ 1527333 w 2635751"/>
              <a:gd name="connsiteY1" fmla="*/ 14 h 2588003"/>
              <a:gd name="connsiteX2" fmla="*/ 2635073 w 2635751"/>
              <a:gd name="connsiteY2" fmla="*/ 1363850 h 2588003"/>
              <a:gd name="connsiteX3" fmla="*/ 1374933 w 2635751"/>
              <a:gd name="connsiteY3" fmla="*/ 2587986 h 2588003"/>
              <a:gd name="connsiteX4" fmla="*/ 493 w 2635751"/>
              <a:gd name="connsiteY4" fmla="*/ 1389250 h 2588003"/>
              <a:gd name="connsiteX5" fmla="*/ 447461 w 2635751"/>
              <a:gd name="connsiteY5" fmla="*/ 1401950 h 2588003"/>
              <a:gd name="connsiteX6" fmla="*/ 1374933 w 2635751"/>
              <a:gd name="connsiteY6" fmla="*/ 2255318 h 2588003"/>
              <a:gd name="connsiteX7" fmla="*/ 2416705 w 2635751"/>
              <a:gd name="connsiteY7" fmla="*/ 1401950 h 2588003"/>
              <a:gd name="connsiteX8" fmla="*/ 1374933 w 2635751"/>
              <a:gd name="connsiteY8" fmla="*/ 434282 h 2588003"/>
              <a:gd name="connsiteX9" fmla="*/ 447461 w 2635751"/>
              <a:gd name="connsiteY9" fmla="*/ 1401950 h 2588003"/>
              <a:gd name="connsiteX0" fmla="*/ 508 w 2800756"/>
              <a:gd name="connsiteY0" fmla="*/ 1389322 h 2588174"/>
              <a:gd name="connsiteX1" fmla="*/ 1527348 w 2800756"/>
              <a:gd name="connsiteY1" fmla="*/ 86 h 2588174"/>
              <a:gd name="connsiteX2" fmla="*/ 2800188 w 2800756"/>
              <a:gd name="connsiteY2" fmla="*/ 1452822 h 2588174"/>
              <a:gd name="connsiteX3" fmla="*/ 1374948 w 2800756"/>
              <a:gd name="connsiteY3" fmla="*/ 2588058 h 2588174"/>
              <a:gd name="connsiteX4" fmla="*/ 508 w 2800756"/>
              <a:gd name="connsiteY4" fmla="*/ 1389322 h 2588174"/>
              <a:gd name="connsiteX5" fmla="*/ 447476 w 2800756"/>
              <a:gd name="connsiteY5" fmla="*/ 1402022 h 2588174"/>
              <a:gd name="connsiteX6" fmla="*/ 1374948 w 2800756"/>
              <a:gd name="connsiteY6" fmla="*/ 2255390 h 2588174"/>
              <a:gd name="connsiteX7" fmla="*/ 2416720 w 2800756"/>
              <a:gd name="connsiteY7" fmla="*/ 1402022 h 2588174"/>
              <a:gd name="connsiteX8" fmla="*/ 1374948 w 2800756"/>
              <a:gd name="connsiteY8" fmla="*/ 434354 h 2588174"/>
              <a:gd name="connsiteX9" fmla="*/ 447476 w 2800756"/>
              <a:gd name="connsiteY9" fmla="*/ 1402022 h 2588174"/>
              <a:gd name="connsiteX0" fmla="*/ 1526 w 2802732"/>
              <a:gd name="connsiteY0" fmla="*/ 1389324 h 2727860"/>
              <a:gd name="connsiteX1" fmla="*/ 1528366 w 2802732"/>
              <a:gd name="connsiteY1" fmla="*/ 88 h 2727860"/>
              <a:gd name="connsiteX2" fmla="*/ 2801206 w 2802732"/>
              <a:gd name="connsiteY2" fmla="*/ 1452824 h 2727860"/>
              <a:gd name="connsiteX3" fmla="*/ 1274366 w 2802732"/>
              <a:gd name="connsiteY3" fmla="*/ 2727760 h 2727860"/>
              <a:gd name="connsiteX4" fmla="*/ 1526 w 2802732"/>
              <a:gd name="connsiteY4" fmla="*/ 1389324 h 2727860"/>
              <a:gd name="connsiteX5" fmla="*/ 448494 w 2802732"/>
              <a:gd name="connsiteY5" fmla="*/ 1402024 h 2727860"/>
              <a:gd name="connsiteX6" fmla="*/ 1375966 w 2802732"/>
              <a:gd name="connsiteY6" fmla="*/ 2255392 h 2727860"/>
              <a:gd name="connsiteX7" fmla="*/ 2417738 w 2802732"/>
              <a:gd name="connsiteY7" fmla="*/ 1402024 h 2727860"/>
              <a:gd name="connsiteX8" fmla="*/ 1375966 w 2802732"/>
              <a:gd name="connsiteY8" fmla="*/ 434356 h 2727860"/>
              <a:gd name="connsiteX9" fmla="*/ 448494 w 2802732"/>
              <a:gd name="connsiteY9" fmla="*/ 1402024 h 272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732" h="2727860">
                <a:moveTo>
                  <a:pt x="1526" y="1389324"/>
                </a:moveTo>
                <a:cubicBezTo>
                  <a:pt x="43859" y="934712"/>
                  <a:pt x="1061753" y="-10495"/>
                  <a:pt x="1528366" y="88"/>
                </a:cubicBezTo>
                <a:cubicBezTo>
                  <a:pt x="1994979" y="10671"/>
                  <a:pt x="2843539" y="998212"/>
                  <a:pt x="2801206" y="1452824"/>
                </a:cubicBezTo>
                <a:cubicBezTo>
                  <a:pt x="2758873" y="1907436"/>
                  <a:pt x="1740979" y="2738343"/>
                  <a:pt x="1274366" y="2727760"/>
                </a:cubicBezTo>
                <a:cubicBezTo>
                  <a:pt x="807753" y="2717177"/>
                  <a:pt x="-40807" y="1843936"/>
                  <a:pt x="1526" y="1389324"/>
                </a:cubicBezTo>
                <a:close/>
                <a:moveTo>
                  <a:pt x="448494" y="1402024"/>
                </a:moveTo>
                <a:cubicBezTo>
                  <a:pt x="448494" y="1705530"/>
                  <a:pt x="1047759" y="2255392"/>
                  <a:pt x="1375966" y="2255392"/>
                </a:cubicBezTo>
                <a:cubicBezTo>
                  <a:pt x="1704173" y="2255392"/>
                  <a:pt x="2417738" y="1740060"/>
                  <a:pt x="2417738" y="1402024"/>
                </a:cubicBezTo>
                <a:cubicBezTo>
                  <a:pt x="2417738" y="1063988"/>
                  <a:pt x="1704173" y="434356"/>
                  <a:pt x="1375966" y="434356"/>
                </a:cubicBezTo>
                <a:cubicBezTo>
                  <a:pt x="1047759" y="434356"/>
                  <a:pt x="448494" y="1098518"/>
                  <a:pt x="448494" y="1402024"/>
                </a:cubicBezTo>
                <a:close/>
              </a:path>
            </a:pathLst>
          </a:custGeom>
          <a:solidFill>
            <a:srgbClr val="FFFF00"/>
          </a:solidFill>
          <a:ln w="9525">
            <a:solidFill>
              <a:srgbClr val="0000FF"/>
            </a:solidFill>
            <a:miter lim="800000"/>
            <a:headEnd/>
            <a:tailEnd/>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6" name="图片 5">
            <a:extLst>
              <a:ext uri="{FF2B5EF4-FFF2-40B4-BE49-F238E27FC236}">
                <a16:creationId xmlns:a16="http://schemas.microsoft.com/office/drawing/2014/main" id="{B020358F-EE18-4B72-B026-8E0C3B144156}"/>
              </a:ext>
            </a:extLst>
          </p:cNvPr>
          <p:cNvPicPr>
            <a:picLocks noChangeAspect="1"/>
          </p:cNvPicPr>
          <p:nvPr/>
        </p:nvPicPr>
        <p:blipFill>
          <a:blip r:embed="rId2"/>
          <a:stretch>
            <a:fillRect/>
          </a:stretch>
        </p:blipFill>
        <p:spPr>
          <a:xfrm rot="19911880">
            <a:off x="4243343" y="5190657"/>
            <a:ext cx="811161" cy="189622"/>
          </a:xfrm>
          <a:prstGeom prst="rect">
            <a:avLst/>
          </a:prstGeom>
        </p:spPr>
      </p:pic>
      <p:pic>
        <p:nvPicPr>
          <p:cNvPr id="7" name="图片 6">
            <a:extLst>
              <a:ext uri="{FF2B5EF4-FFF2-40B4-BE49-F238E27FC236}">
                <a16:creationId xmlns:a16="http://schemas.microsoft.com/office/drawing/2014/main" id="{C638D913-4E16-4AA6-A58C-469A49EC0FC6}"/>
              </a:ext>
            </a:extLst>
          </p:cNvPr>
          <p:cNvPicPr>
            <a:picLocks noChangeAspect="1"/>
          </p:cNvPicPr>
          <p:nvPr/>
        </p:nvPicPr>
        <p:blipFill>
          <a:blip r:embed="rId2"/>
          <a:stretch>
            <a:fillRect/>
          </a:stretch>
        </p:blipFill>
        <p:spPr>
          <a:xfrm rot="1926730">
            <a:off x="4593076" y="4218801"/>
            <a:ext cx="782705" cy="182970"/>
          </a:xfrm>
          <a:prstGeom prst="rect">
            <a:avLst/>
          </a:prstGeom>
        </p:spPr>
      </p:pic>
      <p:pic>
        <p:nvPicPr>
          <p:cNvPr id="8" name="图片 7">
            <a:extLst>
              <a:ext uri="{FF2B5EF4-FFF2-40B4-BE49-F238E27FC236}">
                <a16:creationId xmlns:a16="http://schemas.microsoft.com/office/drawing/2014/main" id="{9254F9EA-92ED-4444-84E7-3184BA862FF9}"/>
              </a:ext>
            </a:extLst>
          </p:cNvPr>
          <p:cNvPicPr>
            <a:picLocks noChangeAspect="1"/>
          </p:cNvPicPr>
          <p:nvPr/>
        </p:nvPicPr>
        <p:blipFill>
          <a:blip r:embed="rId2"/>
          <a:stretch>
            <a:fillRect/>
          </a:stretch>
        </p:blipFill>
        <p:spPr>
          <a:xfrm rot="17942297">
            <a:off x="5384633" y="5845068"/>
            <a:ext cx="755276" cy="176558"/>
          </a:xfrm>
          <a:prstGeom prst="rect">
            <a:avLst/>
          </a:prstGeom>
        </p:spPr>
      </p:pic>
      <p:pic>
        <p:nvPicPr>
          <p:cNvPr id="9" name="图片 8">
            <a:extLst>
              <a:ext uri="{FF2B5EF4-FFF2-40B4-BE49-F238E27FC236}">
                <a16:creationId xmlns:a16="http://schemas.microsoft.com/office/drawing/2014/main" id="{E4F4DAFD-3E7F-4E5A-84FF-024A59012874}"/>
              </a:ext>
            </a:extLst>
          </p:cNvPr>
          <p:cNvPicPr>
            <a:picLocks noChangeAspect="1"/>
          </p:cNvPicPr>
          <p:nvPr/>
        </p:nvPicPr>
        <p:blipFill>
          <a:blip r:embed="rId2"/>
          <a:stretch>
            <a:fillRect/>
          </a:stretch>
        </p:blipFill>
        <p:spPr>
          <a:xfrm rot="12386344">
            <a:off x="6381389" y="5223723"/>
            <a:ext cx="658645" cy="153969"/>
          </a:xfrm>
          <a:prstGeom prst="rect">
            <a:avLst/>
          </a:prstGeom>
        </p:spPr>
      </p:pic>
      <p:pic>
        <p:nvPicPr>
          <p:cNvPr id="10" name="图片 9">
            <a:extLst>
              <a:ext uri="{FF2B5EF4-FFF2-40B4-BE49-F238E27FC236}">
                <a16:creationId xmlns:a16="http://schemas.microsoft.com/office/drawing/2014/main" id="{D49047B8-B07B-471B-B5E1-4E8054B990AB}"/>
              </a:ext>
            </a:extLst>
          </p:cNvPr>
          <p:cNvPicPr>
            <a:picLocks noChangeAspect="1"/>
          </p:cNvPicPr>
          <p:nvPr/>
        </p:nvPicPr>
        <p:blipFill>
          <a:blip r:embed="rId2"/>
          <a:stretch>
            <a:fillRect/>
          </a:stretch>
        </p:blipFill>
        <p:spPr>
          <a:xfrm rot="7837166">
            <a:off x="5957738" y="4230090"/>
            <a:ext cx="758110" cy="177221"/>
          </a:xfrm>
          <a:prstGeom prst="rect">
            <a:avLst/>
          </a:prstGeom>
        </p:spPr>
      </p:pic>
      <p:sp>
        <p:nvSpPr>
          <p:cNvPr id="11" name="AutoShape 14">
            <a:extLst>
              <a:ext uri="{FF2B5EF4-FFF2-40B4-BE49-F238E27FC236}">
                <a16:creationId xmlns:a16="http://schemas.microsoft.com/office/drawing/2014/main" id="{AF8B420B-2F19-42D3-A38E-BF769BAA12C6}"/>
              </a:ext>
            </a:extLst>
          </p:cNvPr>
          <p:cNvSpPr>
            <a:spLocks noChangeArrowheads="1"/>
          </p:cNvSpPr>
          <p:nvPr/>
        </p:nvSpPr>
        <p:spPr bwMode="auto">
          <a:xfrm>
            <a:off x="7752184" y="4028748"/>
            <a:ext cx="2664296" cy="855160"/>
          </a:xfrm>
          <a:prstGeom prst="wedgeRectCallout">
            <a:avLst>
              <a:gd name="adj1" fmla="val -91595"/>
              <a:gd name="adj2" fmla="val -5807"/>
            </a:avLst>
          </a:prstGeom>
          <a:solidFill>
            <a:srgbClr val="00FF00"/>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a:r>
              <a:rPr lang="zh-CN" altLang="en-US" sz="2400" b="1" i="0" dirty="0">
                <a:latin typeface="楷体...夀."/>
              </a:rPr>
              <a:t>腔壁上的原子</a:t>
            </a:r>
          </a:p>
          <a:p>
            <a:pPr algn="ctr"/>
            <a:r>
              <a:rPr lang="en-US" altLang="zh-CN" sz="2400" b="1" i="0" dirty="0"/>
              <a:t>(</a:t>
            </a:r>
            <a:r>
              <a:rPr lang="zh-CN" altLang="en-US" sz="2400" b="1" i="0" dirty="0"/>
              <a:t>谐振子</a:t>
            </a:r>
            <a:r>
              <a:rPr lang="en-US" altLang="zh-CN" sz="2400" b="1" i="0" dirty="0"/>
              <a:t>)</a:t>
            </a:r>
            <a:endParaRPr lang="zh-CN" altLang="en-US" b="1" dirty="0"/>
          </a:p>
          <a:p>
            <a:pPr eaLnBrk="1" hangingPunct="1">
              <a:spcBef>
                <a:spcPct val="50000"/>
              </a:spcBef>
            </a:pPr>
            <a:endParaRPr kumimoji="0" lang="zh-CN" altLang="en-US" b="1" i="0" dirty="0">
              <a:solidFill>
                <a:srgbClr val="9900FF"/>
              </a:solidFill>
            </a:endParaRPr>
          </a:p>
        </p:txBody>
      </p:sp>
      <p:pic>
        <p:nvPicPr>
          <p:cNvPr id="12" name="Picture 2" descr="E:\Pictures\Standing_wave.gif">
            <a:extLst>
              <a:ext uri="{FF2B5EF4-FFF2-40B4-BE49-F238E27FC236}">
                <a16:creationId xmlns:a16="http://schemas.microsoft.com/office/drawing/2014/main" id="{6872502F-C01D-4C81-B9B4-3037991C3ED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02465" y="4729590"/>
            <a:ext cx="1134139" cy="76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4">
            <a:extLst>
              <a:ext uri="{FF2B5EF4-FFF2-40B4-BE49-F238E27FC236}">
                <a16:creationId xmlns:a16="http://schemas.microsoft.com/office/drawing/2014/main" id="{4BC10A29-539E-42C3-8AD4-AFEC1761A7F0}"/>
              </a:ext>
            </a:extLst>
          </p:cNvPr>
          <p:cNvSpPr>
            <a:spLocks noChangeArrowheads="1"/>
          </p:cNvSpPr>
          <p:nvPr/>
        </p:nvSpPr>
        <p:spPr bwMode="auto">
          <a:xfrm>
            <a:off x="6723741" y="5963777"/>
            <a:ext cx="1656184" cy="492592"/>
          </a:xfrm>
          <a:prstGeom prst="wedgeRectCallout">
            <a:avLst>
              <a:gd name="adj1" fmla="val -93129"/>
              <a:gd name="adj2" fmla="val -201751"/>
            </a:avLst>
          </a:prstGeom>
          <a:solidFill>
            <a:srgbClr val="66FF99"/>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a:solidFill>
                  <a:srgbClr val="0000FF"/>
                </a:solidFill>
                <a:effectLst>
                  <a:outerShdw blurRad="38100" dist="38100" dir="2700000" algn="tl">
                    <a:srgbClr val="FFFFFF"/>
                  </a:outerShdw>
                </a:effectLst>
                <a:latin typeface="宋体" pitchFamily="2" charset="-122"/>
              </a:rPr>
              <a:t>电磁驻波</a:t>
            </a:r>
            <a:endParaRPr lang="zh-CN" altLang="en-US" dirty="0"/>
          </a:p>
        </p:txBody>
      </p:sp>
      <p:sp>
        <p:nvSpPr>
          <p:cNvPr id="14" name="矩形 13">
            <a:extLst>
              <a:ext uri="{FF2B5EF4-FFF2-40B4-BE49-F238E27FC236}">
                <a16:creationId xmlns:a16="http://schemas.microsoft.com/office/drawing/2014/main" id="{2F842189-9719-4551-B269-0712CA4FEE43}"/>
              </a:ext>
            </a:extLst>
          </p:cNvPr>
          <p:cNvSpPr/>
          <p:nvPr/>
        </p:nvSpPr>
        <p:spPr>
          <a:xfrm>
            <a:off x="5102465" y="4615219"/>
            <a:ext cx="1112805" cy="461665"/>
          </a:xfrm>
          <a:prstGeom prst="rect">
            <a:avLst/>
          </a:prstGeom>
        </p:spPr>
        <p:txBody>
          <a:bodyPr wrap="none">
            <a:spAutoFit/>
          </a:bodyPr>
          <a:lstStyle/>
          <a:p>
            <a:r>
              <a:rPr kumimoji="0" lang="zh-CN" altLang="en-US" sz="2400" b="1" i="0" dirty="0">
                <a:solidFill>
                  <a:srgbClr val="0000FF"/>
                </a:solidFill>
                <a:latin typeface="Arial" panose="020B0604020202020204" pitchFamily="34" charset="0"/>
              </a:rPr>
              <a:t>热平衡</a:t>
            </a:r>
            <a:endParaRPr lang="zh-CN" altLang="en-US" dirty="0"/>
          </a:p>
        </p:txBody>
      </p:sp>
    </p:spTree>
    <p:extLst>
      <p:ext uri="{BB962C8B-B14F-4D97-AF65-F5344CB8AC3E}">
        <p14:creationId xmlns:p14="http://schemas.microsoft.com/office/powerpoint/2010/main" val="352759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ppt_x"/>
                                          </p:val>
                                        </p:tav>
                                        <p:tav tm="100000">
                                          <p:val>
                                            <p:strVal val="#ppt_x"/>
                                          </p:val>
                                        </p:tav>
                                      </p:tavLst>
                                    </p:anim>
                                    <p:anim calcmode="lin" valueType="num">
                                      <p:cBhvr additive="base">
                                        <p:cTn id="6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11" grpId="0" animBg="1"/>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p:cNvSpPr>
            <a:spLocks noChangeArrowheads="1"/>
          </p:cNvSpPr>
          <p:nvPr/>
        </p:nvSpPr>
        <p:spPr bwMode="auto">
          <a:xfrm>
            <a:off x="5591944" y="3645024"/>
            <a:ext cx="3343714" cy="2858652"/>
          </a:xfrm>
          <a:custGeom>
            <a:avLst/>
            <a:gdLst>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612068 w 2520280"/>
              <a:gd name="connsiteY5" fmla="*/ 12241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612068 w 2520280"/>
              <a:gd name="connsiteY9" fmla="*/ 12241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294568 h 2448272"/>
              <a:gd name="connsiteX9" fmla="*/ 332668 w 2520280"/>
              <a:gd name="connsiteY9" fmla="*/ 1262236 h 2448272"/>
              <a:gd name="connsiteX0" fmla="*/ 0 w 2634580"/>
              <a:gd name="connsiteY0" fmla="*/ 1249560 h 2448321"/>
              <a:gd name="connsiteX1" fmla="*/ 1374440 w 2634580"/>
              <a:gd name="connsiteY1" fmla="*/ 24 h 2448321"/>
              <a:gd name="connsiteX2" fmla="*/ 2634580 w 2634580"/>
              <a:gd name="connsiteY2" fmla="*/ 1224160 h 2448321"/>
              <a:gd name="connsiteX3" fmla="*/ 1374440 w 2634580"/>
              <a:gd name="connsiteY3" fmla="*/ 2448296 h 2448321"/>
              <a:gd name="connsiteX4" fmla="*/ 0 w 2634580"/>
              <a:gd name="connsiteY4" fmla="*/ 1249560 h 2448321"/>
              <a:gd name="connsiteX5" fmla="*/ 446968 w 2634580"/>
              <a:gd name="connsiteY5" fmla="*/ 1262260 h 2448321"/>
              <a:gd name="connsiteX6" fmla="*/ 1374440 w 2634580"/>
              <a:gd name="connsiteY6" fmla="*/ 2115628 h 2448321"/>
              <a:gd name="connsiteX7" fmla="*/ 2416212 w 2634580"/>
              <a:gd name="connsiteY7" fmla="*/ 1262260 h 2448321"/>
              <a:gd name="connsiteX8" fmla="*/ 1374440 w 2634580"/>
              <a:gd name="connsiteY8" fmla="*/ 294592 h 2448321"/>
              <a:gd name="connsiteX9" fmla="*/ 446968 w 2634580"/>
              <a:gd name="connsiteY9" fmla="*/ 1262260 h 2448321"/>
              <a:gd name="connsiteX0" fmla="*/ 493 w 2635751"/>
              <a:gd name="connsiteY0" fmla="*/ 1389250 h 2588003"/>
              <a:gd name="connsiteX1" fmla="*/ 1527333 w 2635751"/>
              <a:gd name="connsiteY1" fmla="*/ 14 h 2588003"/>
              <a:gd name="connsiteX2" fmla="*/ 2635073 w 2635751"/>
              <a:gd name="connsiteY2" fmla="*/ 1363850 h 2588003"/>
              <a:gd name="connsiteX3" fmla="*/ 1374933 w 2635751"/>
              <a:gd name="connsiteY3" fmla="*/ 2587986 h 2588003"/>
              <a:gd name="connsiteX4" fmla="*/ 493 w 2635751"/>
              <a:gd name="connsiteY4" fmla="*/ 1389250 h 2588003"/>
              <a:gd name="connsiteX5" fmla="*/ 447461 w 2635751"/>
              <a:gd name="connsiteY5" fmla="*/ 1401950 h 2588003"/>
              <a:gd name="connsiteX6" fmla="*/ 1374933 w 2635751"/>
              <a:gd name="connsiteY6" fmla="*/ 2255318 h 2588003"/>
              <a:gd name="connsiteX7" fmla="*/ 2416705 w 2635751"/>
              <a:gd name="connsiteY7" fmla="*/ 1401950 h 2588003"/>
              <a:gd name="connsiteX8" fmla="*/ 1374933 w 2635751"/>
              <a:gd name="connsiteY8" fmla="*/ 434282 h 2588003"/>
              <a:gd name="connsiteX9" fmla="*/ 447461 w 2635751"/>
              <a:gd name="connsiteY9" fmla="*/ 1401950 h 2588003"/>
              <a:gd name="connsiteX0" fmla="*/ 508 w 2800756"/>
              <a:gd name="connsiteY0" fmla="*/ 1389322 h 2588174"/>
              <a:gd name="connsiteX1" fmla="*/ 1527348 w 2800756"/>
              <a:gd name="connsiteY1" fmla="*/ 86 h 2588174"/>
              <a:gd name="connsiteX2" fmla="*/ 2800188 w 2800756"/>
              <a:gd name="connsiteY2" fmla="*/ 1452822 h 2588174"/>
              <a:gd name="connsiteX3" fmla="*/ 1374948 w 2800756"/>
              <a:gd name="connsiteY3" fmla="*/ 2588058 h 2588174"/>
              <a:gd name="connsiteX4" fmla="*/ 508 w 2800756"/>
              <a:gd name="connsiteY4" fmla="*/ 1389322 h 2588174"/>
              <a:gd name="connsiteX5" fmla="*/ 447476 w 2800756"/>
              <a:gd name="connsiteY5" fmla="*/ 1402022 h 2588174"/>
              <a:gd name="connsiteX6" fmla="*/ 1374948 w 2800756"/>
              <a:gd name="connsiteY6" fmla="*/ 2255390 h 2588174"/>
              <a:gd name="connsiteX7" fmla="*/ 2416720 w 2800756"/>
              <a:gd name="connsiteY7" fmla="*/ 1402022 h 2588174"/>
              <a:gd name="connsiteX8" fmla="*/ 1374948 w 2800756"/>
              <a:gd name="connsiteY8" fmla="*/ 434354 h 2588174"/>
              <a:gd name="connsiteX9" fmla="*/ 447476 w 2800756"/>
              <a:gd name="connsiteY9" fmla="*/ 1402022 h 2588174"/>
              <a:gd name="connsiteX0" fmla="*/ 1526 w 2802732"/>
              <a:gd name="connsiteY0" fmla="*/ 1389324 h 2727860"/>
              <a:gd name="connsiteX1" fmla="*/ 1528366 w 2802732"/>
              <a:gd name="connsiteY1" fmla="*/ 88 h 2727860"/>
              <a:gd name="connsiteX2" fmla="*/ 2801206 w 2802732"/>
              <a:gd name="connsiteY2" fmla="*/ 1452824 h 2727860"/>
              <a:gd name="connsiteX3" fmla="*/ 1274366 w 2802732"/>
              <a:gd name="connsiteY3" fmla="*/ 2727760 h 2727860"/>
              <a:gd name="connsiteX4" fmla="*/ 1526 w 2802732"/>
              <a:gd name="connsiteY4" fmla="*/ 1389324 h 2727860"/>
              <a:gd name="connsiteX5" fmla="*/ 448494 w 2802732"/>
              <a:gd name="connsiteY5" fmla="*/ 1402024 h 2727860"/>
              <a:gd name="connsiteX6" fmla="*/ 1375966 w 2802732"/>
              <a:gd name="connsiteY6" fmla="*/ 2255392 h 2727860"/>
              <a:gd name="connsiteX7" fmla="*/ 2417738 w 2802732"/>
              <a:gd name="connsiteY7" fmla="*/ 1402024 h 2727860"/>
              <a:gd name="connsiteX8" fmla="*/ 1375966 w 2802732"/>
              <a:gd name="connsiteY8" fmla="*/ 434356 h 2727860"/>
              <a:gd name="connsiteX9" fmla="*/ 448494 w 2802732"/>
              <a:gd name="connsiteY9" fmla="*/ 1402024 h 272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732" h="2727860">
                <a:moveTo>
                  <a:pt x="1526" y="1389324"/>
                </a:moveTo>
                <a:cubicBezTo>
                  <a:pt x="43859" y="934712"/>
                  <a:pt x="1061753" y="-10495"/>
                  <a:pt x="1528366" y="88"/>
                </a:cubicBezTo>
                <a:cubicBezTo>
                  <a:pt x="1994979" y="10671"/>
                  <a:pt x="2843539" y="998212"/>
                  <a:pt x="2801206" y="1452824"/>
                </a:cubicBezTo>
                <a:cubicBezTo>
                  <a:pt x="2758873" y="1907436"/>
                  <a:pt x="1740979" y="2738343"/>
                  <a:pt x="1274366" y="2727760"/>
                </a:cubicBezTo>
                <a:cubicBezTo>
                  <a:pt x="807753" y="2717177"/>
                  <a:pt x="-40807" y="1843936"/>
                  <a:pt x="1526" y="1389324"/>
                </a:cubicBezTo>
                <a:close/>
                <a:moveTo>
                  <a:pt x="448494" y="1402024"/>
                </a:moveTo>
                <a:cubicBezTo>
                  <a:pt x="448494" y="1705530"/>
                  <a:pt x="1047759" y="2255392"/>
                  <a:pt x="1375966" y="2255392"/>
                </a:cubicBezTo>
                <a:cubicBezTo>
                  <a:pt x="1704173" y="2255392"/>
                  <a:pt x="2417738" y="1740060"/>
                  <a:pt x="2417738" y="1402024"/>
                </a:cubicBezTo>
                <a:cubicBezTo>
                  <a:pt x="2417738" y="1063988"/>
                  <a:pt x="1704173" y="434356"/>
                  <a:pt x="1375966" y="434356"/>
                </a:cubicBezTo>
                <a:cubicBezTo>
                  <a:pt x="1047759" y="434356"/>
                  <a:pt x="448494" y="1098518"/>
                  <a:pt x="448494" y="1402024"/>
                </a:cubicBezTo>
                <a:close/>
              </a:path>
            </a:pathLst>
          </a:custGeom>
          <a:solidFill>
            <a:srgbClr val="FFFF00"/>
          </a:solidFill>
          <a:ln w="9525">
            <a:solidFill>
              <a:srgbClr val="0000FF"/>
            </a:solidFill>
            <a:miter lim="800000"/>
            <a:headEnd/>
            <a:tailEnd/>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4" name="图片 3"/>
          <p:cNvPicPr>
            <a:picLocks noChangeAspect="1"/>
          </p:cNvPicPr>
          <p:nvPr/>
        </p:nvPicPr>
        <p:blipFill>
          <a:blip r:embed="rId2"/>
          <a:stretch>
            <a:fillRect/>
          </a:stretch>
        </p:blipFill>
        <p:spPr>
          <a:xfrm rot="19911880">
            <a:off x="5827519" y="5303264"/>
            <a:ext cx="811161" cy="189622"/>
          </a:xfrm>
          <a:prstGeom prst="rect">
            <a:avLst/>
          </a:prstGeom>
        </p:spPr>
      </p:pic>
      <p:pic>
        <p:nvPicPr>
          <p:cNvPr id="5" name="图片 4"/>
          <p:cNvPicPr>
            <a:picLocks noChangeAspect="1"/>
          </p:cNvPicPr>
          <p:nvPr/>
        </p:nvPicPr>
        <p:blipFill>
          <a:blip r:embed="rId2"/>
          <a:stretch>
            <a:fillRect/>
          </a:stretch>
        </p:blipFill>
        <p:spPr>
          <a:xfrm rot="1926730">
            <a:off x="6177252" y="4331408"/>
            <a:ext cx="782705" cy="182970"/>
          </a:xfrm>
          <a:prstGeom prst="rect">
            <a:avLst/>
          </a:prstGeom>
        </p:spPr>
      </p:pic>
      <p:pic>
        <p:nvPicPr>
          <p:cNvPr id="6" name="图片 5"/>
          <p:cNvPicPr>
            <a:picLocks noChangeAspect="1"/>
          </p:cNvPicPr>
          <p:nvPr/>
        </p:nvPicPr>
        <p:blipFill>
          <a:blip r:embed="rId2"/>
          <a:stretch>
            <a:fillRect/>
          </a:stretch>
        </p:blipFill>
        <p:spPr>
          <a:xfrm rot="17942297">
            <a:off x="6968809" y="5957675"/>
            <a:ext cx="755276" cy="176558"/>
          </a:xfrm>
          <a:prstGeom prst="rect">
            <a:avLst/>
          </a:prstGeom>
        </p:spPr>
      </p:pic>
      <p:pic>
        <p:nvPicPr>
          <p:cNvPr id="7" name="图片 6"/>
          <p:cNvPicPr>
            <a:picLocks noChangeAspect="1"/>
          </p:cNvPicPr>
          <p:nvPr/>
        </p:nvPicPr>
        <p:blipFill>
          <a:blip r:embed="rId2"/>
          <a:stretch>
            <a:fillRect/>
          </a:stretch>
        </p:blipFill>
        <p:spPr>
          <a:xfrm rot="12386344">
            <a:off x="7965565" y="5336330"/>
            <a:ext cx="658645" cy="153969"/>
          </a:xfrm>
          <a:prstGeom prst="rect">
            <a:avLst/>
          </a:prstGeom>
        </p:spPr>
      </p:pic>
      <p:pic>
        <p:nvPicPr>
          <p:cNvPr id="8" name="图片 7"/>
          <p:cNvPicPr>
            <a:picLocks noChangeAspect="1"/>
          </p:cNvPicPr>
          <p:nvPr/>
        </p:nvPicPr>
        <p:blipFill>
          <a:blip r:embed="rId2"/>
          <a:stretch>
            <a:fillRect/>
          </a:stretch>
        </p:blipFill>
        <p:spPr>
          <a:xfrm rot="7837166">
            <a:off x="7541914" y="4342697"/>
            <a:ext cx="758110" cy="177221"/>
          </a:xfrm>
          <a:prstGeom prst="rect">
            <a:avLst/>
          </a:prstGeom>
        </p:spPr>
      </p:pic>
      <p:sp>
        <p:nvSpPr>
          <p:cNvPr id="9" name="AutoShape 14"/>
          <p:cNvSpPr>
            <a:spLocks noChangeArrowheads="1"/>
          </p:cNvSpPr>
          <p:nvPr/>
        </p:nvSpPr>
        <p:spPr bwMode="auto">
          <a:xfrm>
            <a:off x="2442055" y="3853257"/>
            <a:ext cx="2664296" cy="855160"/>
          </a:xfrm>
          <a:prstGeom prst="wedgeRectCallout">
            <a:avLst>
              <a:gd name="adj1" fmla="val 96691"/>
              <a:gd name="adj2" fmla="val 20925"/>
            </a:avLst>
          </a:prstGeom>
          <a:solidFill>
            <a:srgbClr val="00FF00"/>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a:r>
              <a:rPr lang="zh-CN" altLang="en-US" sz="2400" b="1" i="0" dirty="0">
                <a:latin typeface="楷体...夀."/>
              </a:rPr>
              <a:t>腔壁上的原子</a:t>
            </a:r>
          </a:p>
          <a:p>
            <a:pPr algn="ctr"/>
            <a:r>
              <a:rPr lang="en-US" altLang="zh-CN" sz="2400" b="1" i="0" dirty="0"/>
              <a:t>(</a:t>
            </a:r>
            <a:r>
              <a:rPr lang="zh-CN" altLang="en-US" sz="2400" b="1" i="0" dirty="0"/>
              <a:t>谐振子</a:t>
            </a:r>
            <a:r>
              <a:rPr lang="en-US" altLang="zh-CN" sz="2400" b="1" i="0" dirty="0"/>
              <a:t>)</a:t>
            </a:r>
            <a:endParaRPr lang="zh-CN" altLang="en-US" b="1" dirty="0"/>
          </a:p>
          <a:p>
            <a:pPr eaLnBrk="1" hangingPunct="1">
              <a:spcBef>
                <a:spcPct val="50000"/>
              </a:spcBef>
            </a:pPr>
            <a:endParaRPr kumimoji="0" lang="zh-CN" altLang="en-US" b="1" i="0" dirty="0">
              <a:solidFill>
                <a:srgbClr val="9900FF"/>
              </a:solidFill>
            </a:endParaRPr>
          </a:p>
        </p:txBody>
      </p:sp>
      <p:pic>
        <p:nvPicPr>
          <p:cNvPr id="10" name="Picture 2" descr="E:\Pictures\Standing_wav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86641" y="4842197"/>
            <a:ext cx="1134139" cy="76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4"/>
          <p:cNvSpPr>
            <a:spLocks noChangeArrowheads="1"/>
          </p:cNvSpPr>
          <p:nvPr/>
        </p:nvSpPr>
        <p:spPr bwMode="auto">
          <a:xfrm>
            <a:off x="8307917" y="6076384"/>
            <a:ext cx="1656184" cy="492592"/>
          </a:xfrm>
          <a:prstGeom prst="wedgeRectCallout">
            <a:avLst>
              <a:gd name="adj1" fmla="val -93129"/>
              <a:gd name="adj2" fmla="val -201751"/>
            </a:avLst>
          </a:prstGeom>
          <a:solidFill>
            <a:srgbClr val="66FF99"/>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a:solidFill>
                  <a:srgbClr val="0000FF"/>
                </a:solidFill>
                <a:effectLst>
                  <a:outerShdw blurRad="38100" dist="38100" dir="2700000" algn="tl">
                    <a:srgbClr val="FFFFFF"/>
                  </a:outerShdw>
                </a:effectLst>
                <a:latin typeface="宋体" pitchFamily="2" charset="-122"/>
              </a:rPr>
              <a:t>电磁驻波</a:t>
            </a:r>
            <a:endParaRPr lang="zh-CN" altLang="en-US" dirty="0"/>
          </a:p>
        </p:txBody>
      </p:sp>
      <p:sp>
        <p:nvSpPr>
          <p:cNvPr id="12" name="矩形 11"/>
          <p:cNvSpPr/>
          <p:nvPr/>
        </p:nvSpPr>
        <p:spPr>
          <a:xfrm>
            <a:off x="6686641" y="4727826"/>
            <a:ext cx="1112805" cy="461665"/>
          </a:xfrm>
          <a:prstGeom prst="rect">
            <a:avLst/>
          </a:prstGeom>
        </p:spPr>
        <p:txBody>
          <a:bodyPr wrap="none">
            <a:spAutoFit/>
          </a:bodyPr>
          <a:lstStyle/>
          <a:p>
            <a:r>
              <a:rPr kumimoji="0" lang="zh-CN" altLang="en-US" sz="2400" b="1" i="0" dirty="0">
                <a:solidFill>
                  <a:srgbClr val="0000FF"/>
                </a:solidFill>
                <a:latin typeface="Arial" panose="020B0604020202020204" pitchFamily="34" charset="0"/>
              </a:rPr>
              <a:t>热平衡</a:t>
            </a:r>
            <a:endParaRPr lang="zh-CN" altLang="en-US" dirty="0"/>
          </a:p>
        </p:txBody>
      </p:sp>
      <p:sp>
        <p:nvSpPr>
          <p:cNvPr id="13" name="AutoShape 14"/>
          <p:cNvSpPr>
            <a:spLocks noChangeArrowheads="1"/>
          </p:cNvSpPr>
          <p:nvPr/>
        </p:nvSpPr>
        <p:spPr bwMode="auto">
          <a:xfrm>
            <a:off x="2265022" y="5243922"/>
            <a:ext cx="3018365" cy="1325055"/>
          </a:xfrm>
          <a:prstGeom prst="wedgeRectCallout">
            <a:avLst>
              <a:gd name="adj1" fmla="val 71760"/>
              <a:gd name="adj2" fmla="val -25643"/>
            </a:avLst>
          </a:prstGeom>
          <a:solidFill>
            <a:srgbClr val="00FFFF"/>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400" b="1" i="0" dirty="0">
                <a:solidFill>
                  <a:srgbClr val="000000"/>
                </a:solidFill>
                <a:latin typeface="楷体...夀."/>
              </a:rPr>
              <a:t>若谐振子频率为</a:t>
            </a:r>
            <a:r>
              <a:rPr lang="en-US" altLang="zh-CN" sz="2400" b="1" dirty="0">
                <a:solidFill>
                  <a:srgbClr val="000000"/>
                </a:solidFill>
              </a:rPr>
              <a:t>v</a:t>
            </a:r>
            <a:r>
              <a:rPr lang="zh-CN" altLang="en-US" sz="2400" b="1" i="0" dirty="0">
                <a:solidFill>
                  <a:srgbClr val="000000"/>
                </a:solidFill>
                <a:latin typeface="楷体...夀."/>
              </a:rPr>
              <a:t>，则其能量为</a:t>
            </a:r>
            <a:r>
              <a:rPr lang="en-US" altLang="zh-CN" sz="2400" b="1" dirty="0" err="1">
                <a:solidFill>
                  <a:srgbClr val="000000"/>
                </a:solidFill>
              </a:rPr>
              <a:t>hv</a:t>
            </a:r>
            <a:r>
              <a:rPr lang="en-US" altLang="zh-CN" sz="2400" b="1" dirty="0">
                <a:solidFill>
                  <a:srgbClr val="000000"/>
                </a:solidFill>
              </a:rPr>
              <a:t> </a:t>
            </a:r>
            <a:r>
              <a:rPr lang="en-US" altLang="zh-CN" sz="2400" b="1" i="0" dirty="0">
                <a:solidFill>
                  <a:srgbClr val="000000"/>
                </a:solidFill>
              </a:rPr>
              <a:t>, 2</a:t>
            </a:r>
            <a:r>
              <a:rPr lang="en-US" altLang="zh-CN" sz="2400" b="1" dirty="0">
                <a:solidFill>
                  <a:srgbClr val="000000"/>
                </a:solidFill>
              </a:rPr>
              <a:t>hv</a:t>
            </a:r>
            <a:r>
              <a:rPr lang="en-US" altLang="zh-CN" sz="2400" b="1" i="0" dirty="0">
                <a:solidFill>
                  <a:srgbClr val="000000"/>
                </a:solidFill>
              </a:rPr>
              <a:t>, 3</a:t>
            </a:r>
            <a:r>
              <a:rPr lang="en-US" altLang="zh-CN" sz="2400" b="1" dirty="0">
                <a:solidFill>
                  <a:srgbClr val="000000"/>
                </a:solidFill>
              </a:rPr>
              <a:t>hv </a:t>
            </a:r>
            <a:r>
              <a:rPr lang="en-US" altLang="zh-CN" sz="2400" b="1" i="0" dirty="0">
                <a:solidFill>
                  <a:srgbClr val="000000"/>
                </a:solidFill>
              </a:rPr>
              <a:t>, …, </a:t>
            </a:r>
            <a:r>
              <a:rPr lang="en-US" altLang="zh-CN" sz="2400" b="1" dirty="0" err="1">
                <a:solidFill>
                  <a:srgbClr val="000000"/>
                </a:solidFill>
              </a:rPr>
              <a:t>nhv</a:t>
            </a:r>
            <a:r>
              <a:rPr lang="en-US" altLang="zh-CN" sz="2400" b="1" dirty="0">
                <a:solidFill>
                  <a:srgbClr val="000000"/>
                </a:solidFill>
              </a:rPr>
              <a:t> </a:t>
            </a:r>
            <a:r>
              <a:rPr lang="en-US" altLang="zh-CN" sz="2400" b="1" i="0" dirty="0">
                <a:solidFill>
                  <a:srgbClr val="000000"/>
                </a:solidFill>
              </a:rPr>
              <a:t>, … </a:t>
            </a:r>
            <a:endParaRPr lang="zh-CN" altLang="en-US" b="1" dirty="0"/>
          </a:p>
        </p:txBody>
      </p:sp>
      <p:sp>
        <p:nvSpPr>
          <p:cNvPr id="14" name="Rectangle 4"/>
          <p:cNvSpPr>
            <a:spLocks noChangeArrowheads="1"/>
          </p:cNvSpPr>
          <p:nvPr/>
        </p:nvSpPr>
        <p:spPr bwMode="auto">
          <a:xfrm>
            <a:off x="3274451" y="83961"/>
            <a:ext cx="3469621"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kumimoji="0" lang="zh-CN" altLang="en-US" sz="2800" b="1" i="0" dirty="0">
                <a:solidFill>
                  <a:srgbClr val="FF0000"/>
                </a:solidFill>
                <a:latin typeface="Arial" panose="020B0604020202020204" pitchFamily="34" charset="0"/>
              </a:rPr>
              <a:t>普朗克能量子假设：</a:t>
            </a:r>
            <a:endParaRPr lang="zh-CN" altLang="en-US" sz="2800" b="1" i="0" dirty="0">
              <a:solidFill>
                <a:srgbClr val="FF0000"/>
              </a:solidFill>
              <a:latin typeface="宋体" panose="02010600030101010101" pitchFamily="2" charset="-122"/>
            </a:endParaRPr>
          </a:p>
        </p:txBody>
      </p:sp>
      <p:sp>
        <p:nvSpPr>
          <p:cNvPr id="15" name="矩形 14"/>
          <p:cNvSpPr/>
          <p:nvPr/>
        </p:nvSpPr>
        <p:spPr>
          <a:xfrm>
            <a:off x="2278672" y="2680387"/>
            <a:ext cx="7450140" cy="954107"/>
          </a:xfrm>
          <a:prstGeom prst="rect">
            <a:avLst/>
          </a:prstGeom>
        </p:spPr>
        <p:txBody>
          <a:bodyPr wrap="square">
            <a:spAutoFit/>
          </a:bodyPr>
          <a:lstStyle/>
          <a:p>
            <a:r>
              <a:rPr lang="zh-CN" altLang="en-US" sz="2800" b="1" i="0" dirty="0">
                <a:solidFill>
                  <a:srgbClr val="0000FF"/>
                </a:solidFill>
                <a:latin typeface="楷体" panose="02010609060101010101" pitchFamily="49" charset="-122"/>
                <a:ea typeface="楷体" panose="02010609060101010101" pitchFamily="49" charset="-122"/>
              </a:rPr>
              <a:t>推论：</a:t>
            </a:r>
            <a:r>
              <a:rPr lang="zh-CN" altLang="en-US" sz="2800" b="1" i="0" dirty="0">
                <a:solidFill>
                  <a:srgbClr val="C00000"/>
                </a:solidFill>
                <a:latin typeface="楷体" panose="02010609060101010101" pitchFamily="49" charset="-122"/>
                <a:ea typeface="楷体" panose="02010609060101010101" pitchFamily="49" charset="-122"/>
              </a:rPr>
              <a:t>与腔内电磁场交换能量时，谐振子能量的变化是</a:t>
            </a:r>
            <a:r>
              <a:rPr lang="en-US" altLang="zh-CN" sz="2800" dirty="0">
                <a:solidFill>
                  <a:srgbClr val="FF0000"/>
                </a:solidFill>
              </a:rPr>
              <a:t>E</a:t>
            </a:r>
            <a:r>
              <a:rPr lang="en-US" altLang="zh-CN" sz="2800" i="0" baseline="-25000" dirty="0">
                <a:solidFill>
                  <a:srgbClr val="FF0000"/>
                </a:solidFill>
              </a:rPr>
              <a:t>0</a:t>
            </a:r>
            <a:r>
              <a:rPr lang="en-US" altLang="zh-CN" sz="2800" baseline="-25000" dirty="0">
                <a:solidFill>
                  <a:srgbClr val="FF0000"/>
                </a:solidFill>
              </a:rPr>
              <a:t> </a:t>
            </a:r>
            <a:r>
              <a:rPr lang="en-US" altLang="zh-CN" sz="2800" dirty="0">
                <a:solidFill>
                  <a:srgbClr val="FF0000"/>
                </a:solidFill>
              </a:rPr>
              <a:t>=</a:t>
            </a:r>
            <a:r>
              <a:rPr lang="en-US" altLang="zh-CN" sz="2800" dirty="0" err="1">
                <a:solidFill>
                  <a:srgbClr val="FF0000"/>
                </a:solidFill>
              </a:rPr>
              <a:t>h</a:t>
            </a:r>
            <a:r>
              <a:rPr lang="en-US" altLang="zh-CN" sz="2800" dirty="0" err="1">
                <a:solidFill>
                  <a:srgbClr val="FF0000"/>
                </a:solidFill>
                <a:cs typeface="Times New Roman" panose="02020603050405020304" pitchFamily="18" charset="0"/>
              </a:rPr>
              <a:t>ν</a:t>
            </a:r>
            <a:r>
              <a:rPr lang="en-US" altLang="zh-CN" sz="2800" b="1" i="0" dirty="0">
                <a:solidFill>
                  <a:srgbClr val="C00000"/>
                </a:solidFill>
                <a:latin typeface="楷体" panose="02010609060101010101" pitchFamily="49" charset="-122"/>
                <a:ea typeface="楷体" panose="02010609060101010101" pitchFamily="49" charset="-122"/>
              </a:rPr>
              <a:t> (</a:t>
            </a:r>
            <a:r>
              <a:rPr lang="zh-CN" altLang="en-US" sz="2800" b="1" i="0" dirty="0">
                <a:solidFill>
                  <a:srgbClr val="C00000"/>
                </a:solidFill>
                <a:latin typeface="楷体" panose="02010609060101010101" pitchFamily="49" charset="-122"/>
                <a:ea typeface="楷体" panose="02010609060101010101" pitchFamily="49" charset="-122"/>
              </a:rPr>
              <a:t>能量子</a:t>
            </a:r>
            <a:r>
              <a:rPr lang="en-US" altLang="zh-CN" sz="2800" b="1" i="0" dirty="0">
                <a:solidFill>
                  <a:srgbClr val="C00000"/>
                </a:solidFill>
                <a:latin typeface="楷体" panose="02010609060101010101" pitchFamily="49" charset="-122"/>
                <a:ea typeface="楷体" panose="02010609060101010101" pitchFamily="49" charset="-122"/>
              </a:rPr>
              <a:t>)</a:t>
            </a:r>
            <a:r>
              <a:rPr lang="zh-CN" altLang="en-US" sz="2800" b="1" i="0" dirty="0">
                <a:solidFill>
                  <a:srgbClr val="C00000"/>
                </a:solidFill>
                <a:latin typeface="楷体" panose="02010609060101010101" pitchFamily="49" charset="-122"/>
                <a:ea typeface="楷体" panose="02010609060101010101" pitchFamily="49" charset="-122"/>
              </a:rPr>
              <a:t>的整数倍。</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16" name="Rectangle 4"/>
          <p:cNvSpPr>
            <a:spLocks noChangeArrowheads="1"/>
          </p:cNvSpPr>
          <p:nvPr/>
        </p:nvSpPr>
        <p:spPr bwMode="auto">
          <a:xfrm>
            <a:off x="2447764" y="612488"/>
            <a:ext cx="9001903"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kumimoji="0" lang="zh-CN" altLang="en-US" sz="2800" b="1" i="0" dirty="0">
                <a:solidFill>
                  <a:srgbClr val="9900CC"/>
                </a:solidFill>
                <a:latin typeface="Arial" panose="020B0604020202020204" pitchFamily="34" charset="0"/>
              </a:rPr>
              <a:t>原子</a:t>
            </a:r>
            <a:r>
              <a:rPr lang="zh-CN" altLang="en-US" sz="2800" b="1" i="0" dirty="0">
                <a:solidFill>
                  <a:srgbClr val="3E0000"/>
                </a:solidFill>
                <a:latin typeface="宋体" panose="02010600030101010101" pitchFamily="2" charset="-122"/>
              </a:rPr>
              <a:t>振子振动的能量是不连续的，只能取最小能量</a:t>
            </a:r>
            <a:r>
              <a:rPr lang="en-US" altLang="zh-CN" sz="2800" dirty="0">
                <a:solidFill>
                  <a:srgbClr val="FF0000"/>
                </a:solidFill>
              </a:rPr>
              <a:t>E</a:t>
            </a:r>
            <a:r>
              <a:rPr lang="en-US" altLang="zh-CN" sz="2800" i="0" baseline="-25000" dirty="0">
                <a:solidFill>
                  <a:srgbClr val="FF0000"/>
                </a:solidFill>
              </a:rPr>
              <a:t>0</a:t>
            </a:r>
            <a:r>
              <a:rPr lang="en-US" altLang="zh-CN" sz="2800" baseline="-25000" dirty="0">
                <a:solidFill>
                  <a:srgbClr val="FF0000"/>
                </a:solidFill>
              </a:rPr>
              <a:t> </a:t>
            </a:r>
            <a:r>
              <a:rPr lang="en-US" altLang="zh-CN" sz="2800" dirty="0">
                <a:solidFill>
                  <a:srgbClr val="FF0000"/>
                </a:solidFill>
              </a:rPr>
              <a:t>=</a:t>
            </a:r>
            <a:r>
              <a:rPr lang="en-US" altLang="zh-CN" sz="2800" dirty="0" err="1">
                <a:solidFill>
                  <a:srgbClr val="FF0000"/>
                </a:solidFill>
              </a:rPr>
              <a:t>h</a:t>
            </a:r>
            <a:r>
              <a:rPr lang="en-US" altLang="zh-CN" sz="2800" dirty="0" err="1">
                <a:solidFill>
                  <a:srgbClr val="FF0000"/>
                </a:solidFill>
                <a:cs typeface="Times New Roman" panose="02020603050405020304" pitchFamily="18" charset="0"/>
              </a:rPr>
              <a:t>ν</a:t>
            </a:r>
            <a:r>
              <a:rPr lang="en-US" altLang="zh-CN" sz="2800" dirty="0">
                <a:solidFill>
                  <a:srgbClr val="FF0000"/>
                </a:solidFill>
                <a:cs typeface="Times New Roman" panose="02020603050405020304" pitchFamily="18" charset="0"/>
              </a:rPr>
              <a:t> </a:t>
            </a:r>
            <a:r>
              <a:rPr lang="zh-CN" altLang="en-US" sz="2800" b="1" i="0" dirty="0">
                <a:solidFill>
                  <a:srgbClr val="3E0000"/>
                </a:solidFill>
                <a:latin typeface="宋体" panose="02010600030101010101" pitchFamily="2" charset="-122"/>
              </a:rPr>
              <a:t>的整数倍，即为  </a:t>
            </a:r>
            <a:r>
              <a:rPr lang="en-US" altLang="zh-CN" sz="2800" dirty="0">
                <a:solidFill>
                  <a:schemeClr val="accent2"/>
                </a:solidFill>
              </a:rPr>
              <a:t>E</a:t>
            </a:r>
            <a:r>
              <a:rPr lang="en-US" altLang="zh-CN" sz="2800" i="0" baseline="-25000" dirty="0">
                <a:solidFill>
                  <a:schemeClr val="accent2"/>
                </a:solidFill>
              </a:rPr>
              <a:t>0 </a:t>
            </a:r>
            <a:r>
              <a:rPr lang="zh-CN" altLang="en-US" sz="2800" dirty="0">
                <a:solidFill>
                  <a:schemeClr val="accent2"/>
                </a:solidFill>
              </a:rPr>
              <a:t>， </a:t>
            </a:r>
            <a:r>
              <a:rPr lang="en-US" altLang="zh-CN" sz="2800" i="0" dirty="0">
                <a:solidFill>
                  <a:schemeClr val="accent2"/>
                </a:solidFill>
              </a:rPr>
              <a:t>2</a:t>
            </a:r>
            <a:r>
              <a:rPr lang="en-US" altLang="zh-CN" sz="2800" dirty="0">
                <a:solidFill>
                  <a:schemeClr val="accent2"/>
                </a:solidFill>
              </a:rPr>
              <a:t>E</a:t>
            </a:r>
            <a:r>
              <a:rPr lang="en-US" altLang="zh-CN" sz="2800" i="0" baseline="-25000" dirty="0">
                <a:solidFill>
                  <a:schemeClr val="accent2"/>
                </a:solidFill>
              </a:rPr>
              <a:t>0</a:t>
            </a:r>
            <a:r>
              <a:rPr lang="zh-CN" altLang="en-US" sz="2800" dirty="0">
                <a:solidFill>
                  <a:schemeClr val="accent2"/>
                </a:solidFill>
              </a:rPr>
              <a:t>， </a:t>
            </a:r>
            <a:r>
              <a:rPr lang="en-US" altLang="zh-CN" sz="2800" i="0" dirty="0">
                <a:solidFill>
                  <a:schemeClr val="accent2"/>
                </a:solidFill>
              </a:rPr>
              <a:t>3</a:t>
            </a:r>
            <a:r>
              <a:rPr lang="en-US" altLang="zh-CN" sz="2800" dirty="0">
                <a:solidFill>
                  <a:schemeClr val="accent2"/>
                </a:solidFill>
              </a:rPr>
              <a:t>E</a:t>
            </a:r>
            <a:r>
              <a:rPr lang="en-US" altLang="zh-CN" sz="2800" i="0" baseline="-25000" dirty="0">
                <a:solidFill>
                  <a:schemeClr val="accent2"/>
                </a:solidFill>
              </a:rPr>
              <a:t>0</a:t>
            </a:r>
            <a:r>
              <a:rPr lang="zh-CN" altLang="en-US" sz="2800" dirty="0">
                <a:solidFill>
                  <a:schemeClr val="accent2"/>
                </a:solidFill>
              </a:rPr>
              <a:t>，</a:t>
            </a:r>
            <a:r>
              <a:rPr lang="en-US" altLang="zh-CN" sz="2800" dirty="0">
                <a:solidFill>
                  <a:schemeClr val="accent2"/>
                </a:solidFill>
              </a:rPr>
              <a:t>…</a:t>
            </a:r>
            <a:r>
              <a:rPr lang="zh-CN" altLang="en-US" sz="2800" dirty="0">
                <a:solidFill>
                  <a:schemeClr val="accent2"/>
                </a:solidFill>
              </a:rPr>
              <a:t>， </a:t>
            </a:r>
            <a:r>
              <a:rPr lang="en-US" altLang="zh-CN" sz="2800" dirty="0">
                <a:solidFill>
                  <a:schemeClr val="accent2"/>
                </a:solidFill>
              </a:rPr>
              <a:t>nE</a:t>
            </a:r>
            <a:r>
              <a:rPr lang="en-US" altLang="zh-CN" sz="2800" i="0" baseline="-25000" dirty="0">
                <a:solidFill>
                  <a:schemeClr val="accent2"/>
                </a:solidFill>
              </a:rPr>
              <a:t>0</a:t>
            </a:r>
            <a:r>
              <a:rPr lang="en-US" altLang="zh-CN" sz="2800" i="0" dirty="0">
                <a:solidFill>
                  <a:schemeClr val="accent2"/>
                </a:solidFill>
              </a:rPr>
              <a:t> </a:t>
            </a:r>
            <a:br>
              <a:rPr lang="en-US" altLang="zh-CN" sz="2800" dirty="0">
                <a:solidFill>
                  <a:schemeClr val="accent2"/>
                </a:solidFill>
              </a:rPr>
            </a:br>
            <a:r>
              <a:rPr lang="en-US" altLang="zh-CN" sz="2800" dirty="0">
                <a:solidFill>
                  <a:srgbClr val="FF0000"/>
                </a:solidFill>
              </a:rPr>
              <a:t>E</a:t>
            </a:r>
            <a:r>
              <a:rPr lang="en-US" altLang="zh-CN" sz="2800" i="0" baseline="-25000" dirty="0">
                <a:solidFill>
                  <a:srgbClr val="FF0000"/>
                </a:solidFill>
              </a:rPr>
              <a:t>0</a:t>
            </a:r>
            <a:r>
              <a:rPr lang="en-US" altLang="zh-CN" sz="2800" baseline="-25000" dirty="0">
                <a:solidFill>
                  <a:srgbClr val="FF0000"/>
                </a:solidFill>
              </a:rPr>
              <a:t> </a:t>
            </a:r>
            <a:r>
              <a:rPr lang="en-US" altLang="zh-CN" sz="2800" dirty="0">
                <a:solidFill>
                  <a:srgbClr val="FF0000"/>
                </a:solidFill>
              </a:rPr>
              <a:t>=</a:t>
            </a:r>
            <a:r>
              <a:rPr lang="en-US" altLang="zh-CN" sz="2800" dirty="0" err="1">
                <a:solidFill>
                  <a:srgbClr val="FF0000"/>
                </a:solidFill>
              </a:rPr>
              <a:t>h</a:t>
            </a:r>
            <a:r>
              <a:rPr lang="en-US" altLang="zh-CN" sz="2800" dirty="0" err="1">
                <a:solidFill>
                  <a:srgbClr val="FF0000"/>
                </a:solidFill>
                <a:cs typeface="Times New Roman" panose="02020603050405020304" pitchFamily="18" charset="0"/>
              </a:rPr>
              <a:t>ν</a:t>
            </a:r>
            <a:r>
              <a:rPr lang="zh-CN" altLang="en-US" sz="2800" b="1" i="0" dirty="0">
                <a:solidFill>
                  <a:srgbClr val="009900"/>
                </a:solidFill>
                <a:latin typeface="宋体" panose="02010600030101010101" pitchFamily="2" charset="-122"/>
              </a:rPr>
              <a:t>同振子的频率成正比，</a:t>
            </a:r>
            <a:r>
              <a:rPr lang="zh-CN" altLang="en-US" sz="2800" b="1" i="0" dirty="0">
                <a:solidFill>
                  <a:srgbClr val="9900FF"/>
                </a:solidFill>
                <a:latin typeface="宋体" panose="02010600030101010101" pitchFamily="2" charset="-122"/>
              </a:rPr>
              <a:t>称为</a:t>
            </a:r>
            <a:r>
              <a:rPr lang="zh-CN" altLang="en-US" sz="2800" b="1" i="0" dirty="0">
                <a:solidFill>
                  <a:srgbClr val="FF0000"/>
                </a:solidFill>
                <a:latin typeface="宋体" panose="02010600030101010101" pitchFamily="2" charset="-122"/>
              </a:rPr>
              <a:t>能量子</a:t>
            </a:r>
            <a:r>
              <a:rPr lang="zh-CN" altLang="en-US" sz="2800" b="1" i="0" dirty="0">
                <a:solidFill>
                  <a:schemeClr val="accent2"/>
                </a:solidFill>
                <a:latin typeface="宋体" panose="02010600030101010101" pitchFamily="2" charset="-122"/>
              </a:rPr>
              <a:t>，</a:t>
            </a:r>
            <a:r>
              <a:rPr lang="zh-CN" altLang="en-US" sz="2800" b="1" i="0" dirty="0">
                <a:latin typeface="宋体" panose="02010600030101010101" pitchFamily="2" charset="-122"/>
              </a:rPr>
              <a:t>其中</a:t>
            </a:r>
            <a:r>
              <a:rPr lang="en-US" altLang="zh-CN" sz="2800" dirty="0">
                <a:solidFill>
                  <a:schemeClr val="accent2"/>
                </a:solidFill>
              </a:rPr>
              <a:t>h = </a:t>
            </a:r>
            <a:r>
              <a:rPr lang="en-US" altLang="zh-CN" sz="2800" i="0" dirty="0">
                <a:solidFill>
                  <a:schemeClr val="accent2"/>
                </a:solidFill>
              </a:rPr>
              <a:t>6.6260755×10 </a:t>
            </a:r>
            <a:r>
              <a:rPr lang="en-US" altLang="zh-CN" sz="2800" i="0" baseline="30000" dirty="0">
                <a:solidFill>
                  <a:schemeClr val="accent2"/>
                </a:solidFill>
              </a:rPr>
              <a:t>-34</a:t>
            </a:r>
            <a:r>
              <a:rPr lang="en-US" altLang="zh-CN" sz="2800" dirty="0">
                <a:solidFill>
                  <a:schemeClr val="accent2"/>
                </a:solidFill>
              </a:rPr>
              <a:t>  </a:t>
            </a:r>
            <a:r>
              <a:rPr lang="en-US" altLang="zh-CN" sz="2800" i="0" dirty="0">
                <a:solidFill>
                  <a:schemeClr val="accent2"/>
                </a:solidFill>
              </a:rPr>
              <a:t>J·s</a:t>
            </a:r>
            <a:r>
              <a:rPr lang="zh-CN" altLang="en-US" sz="2800" b="1" i="0" dirty="0">
                <a:latin typeface="宋体" panose="02010600030101010101" pitchFamily="2" charset="-122"/>
              </a:rPr>
              <a:t>称为</a:t>
            </a:r>
            <a:r>
              <a:rPr lang="zh-CN" altLang="en-US" sz="2800" b="1" i="0" dirty="0">
                <a:solidFill>
                  <a:srgbClr val="FF0066"/>
                </a:solidFill>
                <a:latin typeface="宋体" panose="02010600030101010101" pitchFamily="2" charset="-122"/>
              </a:rPr>
              <a:t>普朗克常数。</a:t>
            </a:r>
          </a:p>
        </p:txBody>
      </p:sp>
    </p:spTree>
    <p:extLst>
      <p:ext uri="{BB962C8B-B14F-4D97-AF65-F5344CB8AC3E}">
        <p14:creationId xmlns:p14="http://schemas.microsoft.com/office/powerpoint/2010/main" val="204922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ppt_x"/>
                                          </p:val>
                                        </p:tav>
                                        <p:tav tm="100000">
                                          <p:val>
                                            <p:strVal val="#ppt_x"/>
                                          </p:val>
                                        </p:tav>
                                      </p:tavLst>
                                    </p:anim>
                                    <p:anim calcmode="lin" valueType="num">
                                      <p:cBhvr additive="base">
                                        <p:cTn id="6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ppt_x"/>
                                          </p:val>
                                        </p:tav>
                                        <p:tav tm="100000">
                                          <p:val>
                                            <p:strVal val="#ppt_x"/>
                                          </p:val>
                                        </p:tav>
                                      </p:tavLst>
                                    </p:anim>
                                    <p:anim calcmode="lin" valueType="num">
                                      <p:cBhvr additive="base">
                                        <p:cTn id="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
                                            <p:txEl>
                                              <p:pRg st="0" end="0"/>
                                            </p:txEl>
                                          </p:spTgt>
                                        </p:tgtEl>
                                        <p:attrNameLst>
                                          <p:attrName>style.visibility</p:attrName>
                                        </p:attrNameLst>
                                      </p:cBhvr>
                                      <p:to>
                                        <p:strVal val="visible"/>
                                      </p:to>
                                    </p:set>
                                    <p:animEffect transition="in" filter="wipe(left)">
                                      <p:cBhvr>
                                        <p:cTn id="72" dur="500"/>
                                        <p:tgtEl>
                                          <p:spTgt spid="1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2" grpId="0"/>
      <p:bldP spid="13" grpId="0" animBg="1"/>
      <p:bldP spid="15" grpId="0"/>
      <p:bldP spid="1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2"/>
          <p:cNvGrpSpPr>
            <a:grpSpLocks/>
          </p:cNvGrpSpPr>
          <p:nvPr/>
        </p:nvGrpSpPr>
        <p:grpSpPr bwMode="auto">
          <a:xfrm>
            <a:off x="7967663" y="809626"/>
            <a:ext cx="2449512" cy="3743325"/>
            <a:chOff x="4059" y="-153"/>
            <a:chExt cx="1543" cy="2358"/>
          </a:xfrm>
        </p:grpSpPr>
        <p:pic>
          <p:nvPicPr>
            <p:cNvPr id="15" name="Picture 3" descr="1921-Einste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 y="-153"/>
              <a:ext cx="1521"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4"/>
            <p:cNvSpPr>
              <a:spLocks noChangeArrowheads="1"/>
            </p:cNvSpPr>
            <p:nvPr/>
          </p:nvSpPr>
          <p:spPr bwMode="auto">
            <a:xfrm>
              <a:off x="4059" y="1842"/>
              <a:ext cx="1543" cy="3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endParaRPr lang="zh-CN" altLang="en-US" sz="2800" b="1" i="0" kern="0">
                <a:solidFill>
                  <a:srgbClr val="000000"/>
                </a:solidFill>
              </a:endParaRPr>
            </a:p>
          </p:txBody>
        </p:sp>
      </p:grpSp>
      <p:sp>
        <p:nvSpPr>
          <p:cNvPr id="18" name="Text Box 6"/>
          <p:cNvSpPr txBox="1">
            <a:spLocks noChangeArrowheads="1"/>
          </p:cNvSpPr>
          <p:nvPr/>
        </p:nvSpPr>
        <p:spPr bwMode="auto">
          <a:xfrm>
            <a:off x="2570163" y="4531519"/>
            <a:ext cx="53276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r>
              <a:rPr lang="zh-CN" altLang="en-US" sz="2800" b="1" i="0" kern="0" dirty="0">
                <a:solidFill>
                  <a:srgbClr val="0000FF"/>
                </a:solidFill>
              </a:rPr>
              <a:t>光的发射、传播、吸收都是</a:t>
            </a:r>
          </a:p>
          <a:p>
            <a:pPr fontAlgn="auto">
              <a:spcBef>
                <a:spcPct val="0"/>
              </a:spcBef>
              <a:spcAft>
                <a:spcPts val="0"/>
              </a:spcAft>
              <a:buNone/>
              <a:defRPr/>
            </a:pPr>
            <a:r>
              <a:rPr lang="zh-CN" altLang="en-US" sz="2800" b="1" i="0" kern="0" dirty="0">
                <a:solidFill>
                  <a:srgbClr val="0000FF"/>
                </a:solidFill>
              </a:rPr>
              <a:t>量子化的，一束光就是以速</a:t>
            </a:r>
          </a:p>
          <a:p>
            <a:pPr fontAlgn="auto">
              <a:spcBef>
                <a:spcPct val="0"/>
              </a:spcBef>
              <a:spcAft>
                <a:spcPts val="0"/>
              </a:spcAft>
              <a:buNone/>
              <a:defRPr/>
            </a:pPr>
            <a:r>
              <a:rPr lang="zh-CN" altLang="en-US" sz="2800" b="1" i="0" kern="0" dirty="0">
                <a:solidFill>
                  <a:srgbClr val="0000FF"/>
                </a:solidFill>
              </a:rPr>
              <a:t>率 </a:t>
            </a:r>
            <a:r>
              <a:rPr lang="en-US" altLang="zh-CN" sz="2800" b="1" i="0" kern="0" dirty="0">
                <a:solidFill>
                  <a:srgbClr val="FF0000"/>
                </a:solidFill>
              </a:rPr>
              <a:t>c</a:t>
            </a:r>
            <a:r>
              <a:rPr lang="en-US" altLang="zh-CN" sz="2800" b="1" i="0" kern="0" dirty="0">
                <a:solidFill>
                  <a:srgbClr val="0000FF"/>
                </a:solidFill>
              </a:rPr>
              <a:t> </a:t>
            </a:r>
            <a:r>
              <a:rPr lang="zh-CN" altLang="en-US" sz="2800" b="1" i="0" kern="0" dirty="0">
                <a:solidFill>
                  <a:srgbClr val="0000FF"/>
                </a:solidFill>
              </a:rPr>
              <a:t>运动的一束光子流。</a:t>
            </a:r>
            <a:endParaRPr lang="zh-CN" altLang="en-US" sz="2800" i="0" kern="0" dirty="0">
              <a:solidFill>
                <a:srgbClr val="0000FF"/>
              </a:solidFill>
            </a:endParaRPr>
          </a:p>
        </p:txBody>
      </p:sp>
      <p:sp>
        <p:nvSpPr>
          <p:cNvPr id="19" name="Text Box 7"/>
          <p:cNvSpPr txBox="1">
            <a:spLocks noChangeArrowheads="1"/>
          </p:cNvSpPr>
          <p:nvPr/>
        </p:nvSpPr>
        <p:spPr bwMode="auto">
          <a:xfrm>
            <a:off x="3098800" y="6094413"/>
            <a:ext cx="213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50000"/>
              </a:spcBef>
              <a:spcAft>
                <a:spcPts val="0"/>
              </a:spcAft>
              <a:buNone/>
              <a:defRPr/>
            </a:pPr>
            <a:r>
              <a:rPr lang="zh-CN" altLang="en-US" sz="2800" b="1" i="0" kern="0" dirty="0">
                <a:solidFill>
                  <a:srgbClr val="FF00FF"/>
                </a:solidFill>
              </a:rPr>
              <a:t>光子能量 </a:t>
            </a:r>
          </a:p>
        </p:txBody>
      </p:sp>
      <p:graphicFrame>
        <p:nvGraphicFramePr>
          <p:cNvPr id="20" name="Object 8"/>
          <p:cNvGraphicFramePr>
            <a:graphicFrameLocks noChangeAspect="1"/>
          </p:cNvGraphicFramePr>
          <p:nvPr/>
        </p:nvGraphicFramePr>
        <p:xfrm>
          <a:off x="4683126" y="6094414"/>
          <a:ext cx="1387475" cy="509587"/>
        </p:xfrm>
        <a:graphic>
          <a:graphicData uri="http://schemas.openxmlformats.org/presentationml/2006/ole">
            <mc:AlternateContent xmlns:mc="http://schemas.openxmlformats.org/markup-compatibility/2006">
              <mc:Choice xmlns:v="urn:schemas-microsoft-com:vml" Requires="v">
                <p:oleObj spid="_x0000_s287931" name="公式" r:id="rId4" imgW="482181" imgH="177646" progId="Equation.3">
                  <p:embed/>
                </p:oleObj>
              </mc:Choice>
              <mc:Fallback>
                <p:oleObj name="公式" r:id="rId4" imgW="482181"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26" y="6094414"/>
                        <a:ext cx="138747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10"/>
          <p:cNvSpPr>
            <a:spLocks noChangeArrowheads="1"/>
          </p:cNvSpPr>
          <p:nvPr/>
        </p:nvSpPr>
        <p:spPr bwMode="auto">
          <a:xfrm>
            <a:off x="2495551" y="3961136"/>
            <a:ext cx="4848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r>
              <a:rPr lang="zh-CN" altLang="en-US" sz="2800" b="1" i="0" kern="0" dirty="0">
                <a:solidFill>
                  <a:srgbClr val="FF0000"/>
                </a:solidFill>
              </a:rPr>
              <a:t>发展了普朗克开创的量子论：</a:t>
            </a:r>
          </a:p>
        </p:txBody>
      </p:sp>
      <p:sp>
        <p:nvSpPr>
          <p:cNvPr id="23" name="Text Box 13"/>
          <p:cNvSpPr txBox="1">
            <a:spLocks noChangeArrowheads="1"/>
          </p:cNvSpPr>
          <p:nvPr/>
        </p:nvSpPr>
        <p:spPr bwMode="auto">
          <a:xfrm>
            <a:off x="2100263" y="1195388"/>
            <a:ext cx="5638800" cy="2654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i="0" dirty="0">
                <a:solidFill>
                  <a:srgbClr val="009900"/>
                </a:solidFill>
                <a:latin typeface="Century Schoolbook" panose="02040604050505020304" pitchFamily="18" charset="0"/>
              </a:rPr>
              <a:t>     </a:t>
            </a:r>
            <a:r>
              <a:rPr lang="zh-CN" altLang="en-US" sz="2800" b="1" i="0" dirty="0">
                <a:solidFill>
                  <a:srgbClr val="009900"/>
                </a:solidFill>
                <a:latin typeface="Century Schoolbook" panose="02040604050505020304" pitchFamily="18" charset="0"/>
              </a:rPr>
              <a:t>光不仅在发射和吸收时以能量为</a:t>
            </a:r>
            <a:r>
              <a:rPr lang="en-US" altLang="zh-CN" sz="2800" b="1" dirty="0">
                <a:solidFill>
                  <a:srgbClr val="FF0000"/>
                </a:solidFill>
                <a:latin typeface="Century Schoolbook" panose="02040604050505020304" pitchFamily="18" charset="0"/>
                <a:sym typeface="Symbol" panose="05050102010706020507" pitchFamily="18" charset="2"/>
              </a:rPr>
              <a:t>h</a:t>
            </a:r>
            <a:r>
              <a:rPr lang="zh-CN" altLang="en-US" sz="2800" b="1" i="0" dirty="0">
                <a:solidFill>
                  <a:srgbClr val="009900"/>
                </a:solidFill>
                <a:latin typeface="Century Schoolbook" panose="02040604050505020304" pitchFamily="18" charset="0"/>
                <a:sym typeface="Symbol" panose="05050102010706020507" pitchFamily="18" charset="2"/>
              </a:rPr>
              <a:t>的微粒形式出现，而且在空间传播时也是如此。也就是说，</a:t>
            </a:r>
            <a:r>
              <a:rPr lang="zh-CN" altLang="en-US" sz="2800" b="1" i="0" dirty="0">
                <a:solidFill>
                  <a:srgbClr val="009900"/>
                </a:solidFill>
                <a:latin typeface="Century Schoolbook" panose="02040604050505020304" pitchFamily="18" charset="0"/>
              </a:rPr>
              <a:t>频率为</a:t>
            </a:r>
            <a:r>
              <a:rPr lang="zh-CN" altLang="en-US" sz="2800" b="1" dirty="0">
                <a:solidFill>
                  <a:srgbClr val="FF0000"/>
                </a:solidFill>
                <a:latin typeface="Century Schoolbook" panose="02040604050505020304" pitchFamily="18" charset="0"/>
                <a:sym typeface="Symbol" panose="05050102010706020507" pitchFamily="18" charset="2"/>
              </a:rPr>
              <a:t></a:t>
            </a:r>
            <a:r>
              <a:rPr lang="zh-CN" altLang="en-US" sz="2800" dirty="0">
                <a:solidFill>
                  <a:srgbClr val="009900"/>
                </a:solidFill>
                <a:latin typeface="Century Schoolbook" panose="02040604050505020304" pitchFamily="18" charset="0"/>
                <a:sym typeface="Symbol" panose="05050102010706020507" pitchFamily="18" charset="2"/>
              </a:rPr>
              <a:t> </a:t>
            </a:r>
            <a:r>
              <a:rPr lang="zh-CN" altLang="en-US" sz="2800" b="1" i="0" dirty="0">
                <a:solidFill>
                  <a:srgbClr val="009900"/>
                </a:solidFill>
                <a:latin typeface="Century Schoolbook" panose="02040604050505020304" pitchFamily="18" charset="0"/>
                <a:sym typeface="Symbol" panose="05050102010706020507" pitchFamily="18" charset="2"/>
              </a:rPr>
              <a:t>的</a:t>
            </a:r>
            <a:r>
              <a:rPr lang="zh-CN" altLang="en-US" sz="2800" b="1" i="0" dirty="0">
                <a:solidFill>
                  <a:srgbClr val="009900"/>
                </a:solidFill>
                <a:latin typeface="Century Schoolbook" panose="02040604050505020304" pitchFamily="18" charset="0"/>
              </a:rPr>
              <a:t>光是由大量能量为 </a:t>
            </a:r>
            <a:r>
              <a:rPr lang="en-US" altLang="zh-CN" sz="2800" b="1" dirty="0">
                <a:solidFill>
                  <a:srgbClr val="FF0000"/>
                </a:solidFill>
                <a:latin typeface="Century Schoolbook" panose="02040604050505020304" pitchFamily="18" charset="0"/>
                <a:sym typeface="Symbol" panose="05050102010706020507" pitchFamily="18" charset="2"/>
              </a:rPr>
              <a:t>h  </a:t>
            </a:r>
            <a:r>
              <a:rPr lang="zh-CN" altLang="en-US" sz="2800" b="1" i="0" dirty="0">
                <a:solidFill>
                  <a:srgbClr val="009900"/>
                </a:solidFill>
                <a:latin typeface="Century Schoolbook" panose="02040604050505020304" pitchFamily="18" charset="0"/>
                <a:sym typeface="Symbol" panose="05050102010706020507" pitchFamily="18" charset="2"/>
              </a:rPr>
              <a:t>光子组成的粒子流，这些光子沿光的传播方向以光速 </a:t>
            </a:r>
            <a:r>
              <a:rPr lang="en-US" altLang="zh-CN" sz="2800" b="1" dirty="0">
                <a:solidFill>
                  <a:srgbClr val="FF0000"/>
                </a:solidFill>
                <a:latin typeface="Century Schoolbook" panose="02040604050505020304" pitchFamily="18" charset="0"/>
                <a:sym typeface="Symbol" panose="05050102010706020507" pitchFamily="18" charset="2"/>
              </a:rPr>
              <a:t>c</a:t>
            </a:r>
            <a:r>
              <a:rPr lang="en-US" altLang="zh-CN" sz="2800" dirty="0">
                <a:solidFill>
                  <a:srgbClr val="009900"/>
                </a:solidFill>
                <a:latin typeface="Century Schoolbook" panose="02040604050505020304" pitchFamily="18" charset="0"/>
                <a:sym typeface="Symbol" panose="05050102010706020507" pitchFamily="18" charset="2"/>
              </a:rPr>
              <a:t> </a:t>
            </a:r>
            <a:r>
              <a:rPr lang="zh-CN" altLang="en-US" sz="2800" b="1" i="0" dirty="0">
                <a:solidFill>
                  <a:srgbClr val="009900"/>
                </a:solidFill>
                <a:latin typeface="Century Schoolbook" panose="02040604050505020304" pitchFamily="18" charset="0"/>
                <a:sym typeface="Symbol" panose="05050102010706020507" pitchFamily="18" charset="2"/>
              </a:rPr>
              <a:t>运动。</a:t>
            </a:r>
          </a:p>
        </p:txBody>
      </p:sp>
      <p:sp>
        <p:nvSpPr>
          <p:cNvPr id="24" name="Text Box 3"/>
          <p:cNvSpPr txBox="1">
            <a:spLocks noChangeArrowheads="1"/>
          </p:cNvSpPr>
          <p:nvPr/>
        </p:nvSpPr>
        <p:spPr bwMode="auto">
          <a:xfrm>
            <a:off x="2086571" y="480220"/>
            <a:ext cx="4570482" cy="523220"/>
          </a:xfrm>
          <a:prstGeom prst="rect">
            <a:avLst/>
          </a:prstGeom>
          <a:noFill/>
          <a:ln w="9525">
            <a:noFill/>
            <a:miter lim="800000"/>
            <a:headEnd/>
            <a:tailEnd/>
          </a:ln>
          <a:effectLst/>
        </p:spPr>
        <p:txBody>
          <a:bodyPr wrap="none">
            <a:spAutoFit/>
          </a:bodyPr>
          <a:lstStyle/>
          <a:p>
            <a:pPr>
              <a:defRPr/>
            </a:pPr>
            <a:r>
              <a:rPr lang="zh-CN" altLang="en-US" sz="2800" b="1" i="0" dirty="0">
                <a:solidFill>
                  <a:srgbClr val="C00000"/>
                </a:solidFill>
                <a:effectLst>
                  <a:outerShdw blurRad="38100" dist="38100" dir="2700000" algn="tl">
                    <a:srgbClr val="FFFFFF"/>
                  </a:outerShdw>
                </a:effectLst>
                <a:latin typeface="宋体" pitchFamily="2" charset="-122"/>
              </a:rPr>
              <a:t>爱因斯坦光量子假设 </a:t>
            </a:r>
            <a:r>
              <a:rPr lang="en-US" altLang="zh-CN" sz="2800" b="1" i="0" dirty="0">
                <a:solidFill>
                  <a:srgbClr val="C00000"/>
                </a:solidFill>
                <a:effectLst>
                  <a:outerShdw blurRad="38100" dist="38100" dir="2700000" algn="tl">
                    <a:srgbClr val="FFFFFF"/>
                  </a:outerShdw>
                </a:effectLst>
              </a:rPr>
              <a:t>(1905)</a:t>
            </a:r>
          </a:p>
        </p:txBody>
      </p:sp>
    </p:spTree>
    <p:extLst>
      <p:ext uri="{BB962C8B-B14F-4D97-AF65-F5344CB8AC3E}">
        <p14:creationId xmlns:p14="http://schemas.microsoft.com/office/powerpoint/2010/main" val="373899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2" grpId="0" autoUpdateAnimBg="0"/>
      <p:bldP spid="2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2218376" y="380268"/>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latin typeface="宋体" panose="02010600030101010101" pitchFamily="2" charset="-122"/>
              </a:rPr>
              <a:t>为了解释光电效应，爱因斯坦假设</a:t>
            </a:r>
          </a:p>
        </p:txBody>
      </p:sp>
      <p:sp>
        <p:nvSpPr>
          <p:cNvPr id="54277" name="Rectangle 5"/>
          <p:cNvSpPr>
            <a:spLocks noChangeArrowheads="1"/>
          </p:cNvSpPr>
          <p:nvPr/>
        </p:nvSpPr>
        <p:spPr bwMode="auto">
          <a:xfrm>
            <a:off x="2094551" y="1074942"/>
            <a:ext cx="7791450" cy="954087"/>
          </a:xfrm>
          <a:prstGeom prst="rect">
            <a:avLst/>
          </a:prstGeom>
          <a:noFill/>
          <a:ln w="9525">
            <a:noFill/>
            <a:miter lim="800000"/>
            <a:headEnd/>
            <a:tailEnd/>
          </a:ln>
          <a:effectLst/>
        </p:spPr>
        <p:txBody>
          <a:bodyPr>
            <a:spAutoFit/>
          </a:bodyPr>
          <a:lstStyle/>
          <a:p>
            <a:pPr marL="487363" indent="-487363">
              <a:defRPr/>
            </a:pPr>
            <a:r>
              <a:rPr lang="en-US" altLang="zh-CN" sz="2800" b="1" i="0" dirty="0"/>
              <a:t>(1) </a:t>
            </a:r>
            <a:r>
              <a:rPr lang="zh-CN" altLang="en-US" sz="2800" b="1" i="0" dirty="0">
                <a:solidFill>
                  <a:srgbClr val="FF00FF"/>
                </a:solidFill>
              </a:rPr>
              <a:t>光是由一颗一颗的光子（</a:t>
            </a:r>
            <a:r>
              <a:rPr lang="zh-CN" altLang="en-US" sz="2800" b="1" i="0" dirty="0">
                <a:solidFill>
                  <a:srgbClr val="008000"/>
                </a:solidFill>
                <a:latin typeface="宋体" pitchFamily="2" charset="-122"/>
              </a:rPr>
              <a:t>光量子</a:t>
            </a:r>
            <a:r>
              <a:rPr lang="zh-CN" altLang="en-US" sz="2800" b="1" i="0" dirty="0">
                <a:solidFill>
                  <a:srgbClr val="FF00FF"/>
                </a:solidFill>
                <a:effectLst>
                  <a:outerShdw blurRad="38100" dist="38100" dir="2700000" algn="tl">
                    <a:srgbClr val="000000"/>
                  </a:outerShdw>
                </a:effectLst>
                <a:latin typeface="宋体" pitchFamily="2" charset="-122"/>
              </a:rPr>
              <a:t>）</a:t>
            </a:r>
            <a:r>
              <a:rPr lang="zh-CN" altLang="en-US" sz="2800" b="1" i="0" dirty="0">
                <a:solidFill>
                  <a:srgbClr val="FF00FF"/>
                </a:solidFill>
              </a:rPr>
              <a:t>组成。每个光子的能量与其频率成正比，即</a:t>
            </a:r>
          </a:p>
        </p:txBody>
      </p:sp>
      <p:sp>
        <p:nvSpPr>
          <p:cNvPr id="54279" name="Rectangle 7"/>
          <p:cNvSpPr>
            <a:spLocks noChangeArrowheads="1"/>
          </p:cNvSpPr>
          <p:nvPr/>
        </p:nvSpPr>
        <p:spPr bwMode="auto">
          <a:xfrm>
            <a:off x="4121575" y="1976271"/>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dirty="0">
                <a:solidFill>
                  <a:schemeClr val="accent2"/>
                </a:solidFill>
              </a:rPr>
              <a:t>E = </a:t>
            </a:r>
            <a:r>
              <a:rPr lang="en-US" altLang="zh-CN" sz="2800" b="1" dirty="0" err="1">
                <a:solidFill>
                  <a:schemeClr val="accent2"/>
                </a:solidFill>
              </a:rPr>
              <a:t>h</a:t>
            </a:r>
            <a:r>
              <a:rPr lang="en-US" altLang="zh-CN" sz="2800" b="1" dirty="0" err="1">
                <a:solidFill>
                  <a:schemeClr val="accent2"/>
                </a:solidFill>
                <a:latin typeface="Symbol" panose="05050102010706020507" pitchFamily="18" charset="2"/>
              </a:rPr>
              <a:t>n</a:t>
            </a:r>
            <a:endParaRPr lang="en-US" altLang="zh-CN" sz="2800" b="1" dirty="0">
              <a:solidFill>
                <a:schemeClr val="accent2"/>
              </a:solidFill>
              <a:latin typeface="Symbol" panose="05050102010706020507" pitchFamily="18" charset="2"/>
            </a:endParaRPr>
          </a:p>
        </p:txBody>
      </p:sp>
      <p:sp>
        <p:nvSpPr>
          <p:cNvPr id="54283" name="Rectangle 11"/>
          <p:cNvSpPr>
            <a:spLocks noChangeArrowheads="1"/>
          </p:cNvSpPr>
          <p:nvPr/>
        </p:nvSpPr>
        <p:spPr bwMode="auto">
          <a:xfrm>
            <a:off x="2174081" y="2478520"/>
            <a:ext cx="777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7850" indent="-57785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800" b="1" i="0" dirty="0"/>
              <a:t>(2) </a:t>
            </a:r>
            <a:r>
              <a:rPr lang="zh-CN" altLang="en-US" sz="2800" b="1" i="0" dirty="0"/>
              <a:t>一个光子只能整个地被电子吸收或放出。光量子具有“整体性”。</a:t>
            </a:r>
          </a:p>
        </p:txBody>
      </p:sp>
      <p:sp>
        <p:nvSpPr>
          <p:cNvPr id="121863" name="矩形 9"/>
          <p:cNvSpPr>
            <a:spLocks noChangeArrowheads="1"/>
          </p:cNvSpPr>
          <p:nvPr/>
        </p:nvSpPr>
        <p:spPr bwMode="auto">
          <a:xfrm>
            <a:off x="2063750" y="3260390"/>
            <a:ext cx="471829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fontAlgn="b" hangingPunct="1">
              <a:spcBef>
                <a:spcPct val="50000"/>
              </a:spcBef>
            </a:pPr>
            <a:r>
              <a:rPr lang="zh-CN" altLang="en-US" sz="2800" b="1" i="0" dirty="0">
                <a:solidFill>
                  <a:srgbClr val="9900CC"/>
                </a:solidFill>
                <a:ea typeface="楷体_GB2312" pitchFamily="49" charset="-122"/>
              </a:rPr>
              <a:t>当采用了光量子概念后，光电效应问题迎刃而解。当光量子射到金属表面时，一个光子的能量可能立即被一个电子吸收。但只当入射光频率足够大，即每一个光子的能量足够大时，电子才可能克服脱出功而逸出金属表面。</a:t>
            </a:r>
          </a:p>
        </p:txBody>
      </p:sp>
      <p:pic>
        <p:nvPicPr>
          <p:cNvPr id="8" name="Picture 5" descr="Diagram of photoelectric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2" y="3882101"/>
            <a:ext cx="38100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wipe(lef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7">
                                            <p:txEl>
                                              <p:pRg st="0" end="0"/>
                                            </p:txEl>
                                          </p:spTgt>
                                        </p:tgtEl>
                                        <p:attrNameLst>
                                          <p:attrName>style.visibility</p:attrName>
                                        </p:attrNameLst>
                                      </p:cBhvr>
                                      <p:to>
                                        <p:strVal val="visible"/>
                                      </p:to>
                                    </p:set>
                                    <p:animEffect transition="in" filter="wipe(left)">
                                      <p:cBhvr>
                                        <p:cTn id="12" dur="500"/>
                                        <p:tgtEl>
                                          <p:spTgt spid="5427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9">
                                            <p:txEl>
                                              <p:pRg st="0" end="0"/>
                                            </p:txEl>
                                          </p:spTgt>
                                        </p:tgtEl>
                                        <p:attrNameLst>
                                          <p:attrName>style.visibility</p:attrName>
                                        </p:attrNameLst>
                                      </p:cBhvr>
                                      <p:to>
                                        <p:strVal val="visible"/>
                                      </p:to>
                                    </p:set>
                                    <p:animEffect transition="in" filter="wipe(left)">
                                      <p:cBhvr>
                                        <p:cTn id="17" dur="500"/>
                                        <p:tgtEl>
                                          <p:spTgt spid="542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83">
                                            <p:txEl>
                                              <p:pRg st="0" end="0"/>
                                            </p:txEl>
                                          </p:spTgt>
                                        </p:tgtEl>
                                        <p:attrNameLst>
                                          <p:attrName>style.visibility</p:attrName>
                                        </p:attrNameLst>
                                      </p:cBhvr>
                                      <p:to>
                                        <p:strVal val="visible"/>
                                      </p:to>
                                    </p:set>
                                    <p:animEffect transition="in" filter="wipe(left)">
                                      <p:cBhvr>
                                        <p:cTn id="22" dur="500"/>
                                        <p:tgtEl>
                                          <p:spTgt spid="5428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1863"/>
                                        </p:tgtEl>
                                        <p:attrNameLst>
                                          <p:attrName>style.visibility</p:attrName>
                                        </p:attrNameLst>
                                      </p:cBhvr>
                                      <p:to>
                                        <p:strVal val="visible"/>
                                      </p:to>
                                    </p:set>
                                    <p:animEffect transition="in" filter="fade">
                                      <p:cBhvr>
                                        <p:cTn id="27" dur="1000"/>
                                        <p:tgtEl>
                                          <p:spTgt spid="121863"/>
                                        </p:tgtEl>
                                      </p:cBhvr>
                                    </p:animEffect>
                                    <p:anim calcmode="lin" valueType="num">
                                      <p:cBhvr>
                                        <p:cTn id="28" dur="1000" fill="hold"/>
                                        <p:tgtEl>
                                          <p:spTgt spid="121863"/>
                                        </p:tgtEl>
                                        <p:attrNameLst>
                                          <p:attrName>ppt_x</p:attrName>
                                        </p:attrNameLst>
                                      </p:cBhvr>
                                      <p:tavLst>
                                        <p:tav tm="0">
                                          <p:val>
                                            <p:strVal val="#ppt_x"/>
                                          </p:val>
                                        </p:tav>
                                        <p:tav tm="100000">
                                          <p:val>
                                            <p:strVal val="#ppt_x"/>
                                          </p:val>
                                        </p:tav>
                                      </p:tavLst>
                                    </p:anim>
                                    <p:anim calcmode="lin" valueType="num">
                                      <p:cBhvr>
                                        <p:cTn id="29" dur="1000" fill="hold"/>
                                        <p:tgtEl>
                                          <p:spTgt spid="1218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p:bldP spid="54277" grpId="0" build="p" autoUpdateAnimBg="0"/>
      <p:bldP spid="54279" grpId="0" build="p" autoUpdateAnimBg="0"/>
      <p:bldP spid="54283" grpId="0" build="p" autoUpdateAnimBg="0"/>
      <p:bldP spid="1218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8059546" y="2651456"/>
            <a:ext cx="906017" cy="523220"/>
          </a:xfrm>
          <a:prstGeom prst="rect">
            <a:avLst/>
          </a:prstGeom>
        </p:spPr>
        <p:txBody>
          <a:bodyPr wrap="none">
            <a:spAutoFit/>
          </a:bodyPr>
          <a:lstStyle/>
          <a:p>
            <a:r>
              <a:rPr lang="zh-CN" altLang="en-US" sz="2800" b="1" i="0" dirty="0">
                <a:solidFill>
                  <a:srgbClr val="3E0000"/>
                </a:solidFill>
                <a:effectLst>
                  <a:outerShdw blurRad="38100" dist="38100" dir="2700000" algn="tl">
                    <a:srgbClr val="FFFFFF"/>
                  </a:outerShdw>
                </a:effectLst>
              </a:rPr>
              <a:t>初态</a:t>
            </a:r>
            <a:endParaRPr lang="zh-CN" altLang="en-US" sz="2800" dirty="0">
              <a:solidFill>
                <a:srgbClr val="3E0000"/>
              </a:solidFill>
            </a:endParaRPr>
          </a:p>
        </p:txBody>
      </p:sp>
      <p:sp>
        <p:nvSpPr>
          <p:cNvPr id="81" name="矩形 80"/>
          <p:cNvSpPr/>
          <p:nvPr/>
        </p:nvSpPr>
        <p:spPr>
          <a:xfrm>
            <a:off x="2147860" y="286517"/>
            <a:ext cx="3430747" cy="523220"/>
          </a:xfrm>
          <a:prstGeom prst="rect">
            <a:avLst/>
          </a:prstGeom>
        </p:spPr>
        <p:txBody>
          <a:bodyPr wrap="none">
            <a:spAutoFit/>
          </a:bodyPr>
          <a:lstStyle/>
          <a:p>
            <a:pPr eaLnBrk="1" hangingPunct="1">
              <a:spcBef>
                <a:spcPct val="50000"/>
              </a:spcBef>
            </a:pPr>
            <a:r>
              <a:rPr lang="zh-CN" altLang="en-US" sz="2800" b="1" i="0" dirty="0">
                <a:solidFill>
                  <a:srgbClr val="FF0000"/>
                </a:solidFill>
              </a:rPr>
              <a:t>对光电效应的解释：</a:t>
            </a:r>
          </a:p>
        </p:txBody>
      </p:sp>
      <p:grpSp>
        <p:nvGrpSpPr>
          <p:cNvPr id="82" name="Group 28"/>
          <p:cNvGrpSpPr>
            <a:grpSpLocks/>
          </p:cNvGrpSpPr>
          <p:nvPr/>
        </p:nvGrpSpPr>
        <p:grpSpPr bwMode="auto">
          <a:xfrm>
            <a:off x="5684323" y="1116696"/>
            <a:ext cx="4392488" cy="1424333"/>
            <a:chOff x="2304" y="1296"/>
            <a:chExt cx="3024" cy="864"/>
          </a:xfrm>
        </p:grpSpPr>
        <p:grpSp>
          <p:nvGrpSpPr>
            <p:cNvPr id="83" name="Group 29"/>
            <p:cNvGrpSpPr>
              <a:grpSpLocks/>
            </p:cNvGrpSpPr>
            <p:nvPr/>
          </p:nvGrpSpPr>
          <p:grpSpPr bwMode="auto">
            <a:xfrm>
              <a:off x="2304" y="1296"/>
              <a:ext cx="3024" cy="96"/>
              <a:chOff x="2208" y="1104"/>
              <a:chExt cx="3024" cy="96"/>
            </a:xfrm>
          </p:grpSpPr>
          <p:sp>
            <p:nvSpPr>
              <p:cNvPr id="100" name="Line 30"/>
              <p:cNvSpPr>
                <a:spLocks noChangeShapeType="1"/>
              </p:cNvSpPr>
              <p:nvPr/>
            </p:nvSpPr>
            <p:spPr bwMode="auto">
              <a:xfrm>
                <a:off x="2208" y="1152"/>
                <a:ext cx="3024" cy="0"/>
              </a:xfrm>
              <a:prstGeom prst="line">
                <a:avLst/>
              </a:prstGeom>
              <a:noFill/>
              <a:ln w="76200">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101" name="Oval 31"/>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 name="Oval 32"/>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 name="Oval 33"/>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 name="Oval 34"/>
              <p:cNvSpPr>
                <a:spLocks noChangeArrowheads="1"/>
              </p:cNvSpPr>
              <p:nvPr/>
            </p:nvSpPr>
            <p:spPr bwMode="auto">
              <a:xfrm>
                <a:off x="403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 name="Oval 35"/>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 name="Oval 36"/>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4" name="Group 37"/>
            <p:cNvGrpSpPr>
              <a:grpSpLocks/>
            </p:cNvGrpSpPr>
            <p:nvPr/>
          </p:nvGrpSpPr>
          <p:grpSpPr bwMode="auto">
            <a:xfrm>
              <a:off x="2304" y="1680"/>
              <a:ext cx="3024" cy="96"/>
              <a:chOff x="2208" y="1104"/>
              <a:chExt cx="3024" cy="96"/>
            </a:xfrm>
          </p:grpSpPr>
          <p:sp>
            <p:nvSpPr>
              <p:cNvPr id="93" name="Line 38"/>
              <p:cNvSpPr>
                <a:spLocks noChangeShapeType="1"/>
              </p:cNvSpPr>
              <p:nvPr/>
            </p:nvSpPr>
            <p:spPr bwMode="auto">
              <a:xfrm>
                <a:off x="2208" y="1152"/>
                <a:ext cx="3024" cy="0"/>
              </a:xfrm>
              <a:prstGeom prst="line">
                <a:avLst/>
              </a:prstGeom>
              <a:noFill/>
              <a:ln w="28575">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4" name="Oval 39"/>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5" name="Oval 40"/>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Oval 41"/>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Oval 42"/>
              <p:cNvSpPr>
                <a:spLocks noChangeArrowheads="1"/>
              </p:cNvSpPr>
              <p:nvPr/>
            </p:nvSpPr>
            <p:spPr bwMode="auto">
              <a:xfrm>
                <a:off x="4033"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 name="Oval 43"/>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Oval 44"/>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5" name="Group 45"/>
            <p:cNvGrpSpPr>
              <a:grpSpLocks/>
            </p:cNvGrpSpPr>
            <p:nvPr/>
          </p:nvGrpSpPr>
          <p:grpSpPr bwMode="auto">
            <a:xfrm>
              <a:off x="2304" y="2047"/>
              <a:ext cx="3024" cy="113"/>
              <a:chOff x="2208" y="1087"/>
              <a:chExt cx="3024" cy="113"/>
            </a:xfrm>
          </p:grpSpPr>
          <p:sp>
            <p:nvSpPr>
              <p:cNvPr id="86" name="Line 46"/>
              <p:cNvSpPr>
                <a:spLocks noChangeShapeType="1"/>
              </p:cNvSpPr>
              <p:nvPr/>
            </p:nvSpPr>
            <p:spPr bwMode="auto">
              <a:xfrm>
                <a:off x="2208" y="1152"/>
                <a:ext cx="3024" cy="0"/>
              </a:xfrm>
              <a:prstGeom prst="line">
                <a:avLst/>
              </a:prstGeom>
              <a:noFill/>
              <a:ln w="28575">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87" name="Oval 47"/>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 name="Oval 48"/>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9" name="Oval 49"/>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 name="Oval 50"/>
              <p:cNvSpPr>
                <a:spLocks noChangeArrowheads="1"/>
              </p:cNvSpPr>
              <p:nvPr/>
            </p:nvSpPr>
            <p:spPr bwMode="auto">
              <a:xfrm>
                <a:off x="4030" y="1087"/>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 name="Oval 51"/>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 name="Oval 52"/>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08" name="Oval 40"/>
          <p:cNvSpPr>
            <a:spLocks noChangeArrowheads="1"/>
          </p:cNvSpPr>
          <p:nvPr/>
        </p:nvSpPr>
        <p:spPr bwMode="auto">
          <a:xfrm>
            <a:off x="7045150" y="1102865"/>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0" name="矩形 109"/>
          <p:cNvSpPr/>
          <p:nvPr/>
        </p:nvSpPr>
        <p:spPr>
          <a:xfrm>
            <a:off x="8996649" y="538567"/>
            <a:ext cx="1627369" cy="523220"/>
          </a:xfrm>
          <a:prstGeom prst="rect">
            <a:avLst/>
          </a:prstGeom>
        </p:spPr>
        <p:txBody>
          <a:bodyPr wrap="none">
            <a:spAutoFit/>
          </a:bodyPr>
          <a:lstStyle/>
          <a:p>
            <a:r>
              <a:rPr lang="zh-CN" altLang="en-US" sz="2800" b="1" i="0" dirty="0">
                <a:solidFill>
                  <a:srgbClr val="009900"/>
                </a:solidFill>
              </a:rPr>
              <a:t>金属表面</a:t>
            </a:r>
            <a:endParaRPr lang="zh-CN" altLang="en-US" sz="2800" dirty="0">
              <a:solidFill>
                <a:srgbClr val="009900"/>
              </a:solidFill>
            </a:endParaRPr>
          </a:p>
        </p:txBody>
      </p:sp>
      <p:sp>
        <p:nvSpPr>
          <p:cNvPr id="112" name="矩形 111"/>
          <p:cNvSpPr/>
          <p:nvPr/>
        </p:nvSpPr>
        <p:spPr>
          <a:xfrm>
            <a:off x="7042937" y="602459"/>
            <a:ext cx="1988045" cy="523220"/>
          </a:xfrm>
          <a:prstGeom prst="rect">
            <a:avLst/>
          </a:prstGeom>
        </p:spPr>
        <p:txBody>
          <a:bodyPr wrap="none">
            <a:spAutoFit/>
          </a:bodyPr>
          <a:lstStyle/>
          <a:p>
            <a:r>
              <a:rPr lang="zh-CN" altLang="en-US" sz="2800" b="1" i="0" dirty="0">
                <a:solidFill>
                  <a:srgbClr val="0000FF"/>
                </a:solidFill>
                <a:effectLst>
                  <a:outerShdw blurRad="38100" dist="38100" dir="2700000" algn="tl">
                    <a:srgbClr val="FFFFFF"/>
                  </a:outerShdw>
                </a:effectLst>
              </a:rPr>
              <a:t>静止的</a:t>
            </a:r>
            <a:r>
              <a:rPr lang="zh-CN" altLang="en-US" sz="2800" b="1" i="0" dirty="0">
                <a:solidFill>
                  <a:srgbClr val="0000FF"/>
                </a:solidFill>
              </a:rPr>
              <a:t>电子</a:t>
            </a:r>
            <a:endParaRPr lang="zh-CN" altLang="en-US" sz="2800" dirty="0">
              <a:solidFill>
                <a:srgbClr val="0000FF"/>
              </a:solidFill>
            </a:endParaRPr>
          </a:p>
        </p:txBody>
      </p:sp>
      <p:sp>
        <p:nvSpPr>
          <p:cNvPr id="114" name="矩形 113"/>
          <p:cNvSpPr/>
          <p:nvPr/>
        </p:nvSpPr>
        <p:spPr>
          <a:xfrm>
            <a:off x="8332217" y="1895871"/>
            <a:ext cx="1266693" cy="523220"/>
          </a:xfrm>
          <a:prstGeom prst="rect">
            <a:avLst/>
          </a:prstGeom>
        </p:spPr>
        <p:txBody>
          <a:bodyPr wrap="none">
            <a:spAutoFit/>
          </a:bodyPr>
          <a:lstStyle/>
          <a:p>
            <a:r>
              <a:rPr lang="zh-CN" altLang="en-US" sz="2800" b="1" i="0" dirty="0">
                <a:solidFill>
                  <a:srgbClr val="0070C0"/>
                </a:solidFill>
                <a:effectLst>
                  <a:outerShdw blurRad="38100" dist="38100" dir="2700000" algn="tl">
                    <a:srgbClr val="FFFFFF"/>
                  </a:outerShdw>
                </a:effectLst>
              </a:rPr>
              <a:t>原子实</a:t>
            </a:r>
            <a:endParaRPr lang="zh-CN" altLang="en-US" sz="2800" dirty="0">
              <a:solidFill>
                <a:srgbClr val="0070C0"/>
              </a:solidFill>
            </a:endParaRPr>
          </a:p>
        </p:txBody>
      </p:sp>
      <p:sp>
        <p:nvSpPr>
          <p:cNvPr id="116" name="矩形 115"/>
          <p:cNvSpPr/>
          <p:nvPr/>
        </p:nvSpPr>
        <p:spPr>
          <a:xfrm>
            <a:off x="1984742" y="1101759"/>
            <a:ext cx="3138899" cy="1384995"/>
          </a:xfrm>
          <a:prstGeom prst="rect">
            <a:avLst/>
          </a:prstGeom>
        </p:spPr>
        <p:txBody>
          <a:bodyPr wrap="square">
            <a:spAutoFit/>
          </a:bodyPr>
          <a:lstStyle/>
          <a:p>
            <a:r>
              <a:rPr lang="zh-CN" altLang="en-US" sz="2800" b="1" i="0" dirty="0">
                <a:solidFill>
                  <a:srgbClr val="3E0000"/>
                </a:solidFill>
                <a:effectLst>
                  <a:outerShdw blurRad="38100" dist="38100" dir="2700000" algn="tl">
                    <a:srgbClr val="FFFFFF"/>
                  </a:outerShdw>
                </a:effectLst>
              </a:rPr>
              <a:t>初态：</a:t>
            </a:r>
            <a:r>
              <a:rPr lang="zh-CN" altLang="en-US" sz="2800" b="1" i="0" dirty="0">
                <a:solidFill>
                  <a:srgbClr val="0000FF"/>
                </a:solidFill>
                <a:latin typeface="+mn-ea"/>
                <a:ea typeface="+mn-ea"/>
              </a:rPr>
              <a:t>一个位于金属表面</a:t>
            </a:r>
            <a:r>
              <a:rPr lang="zh-CN" altLang="en-US" sz="2800" b="1" i="0" dirty="0">
                <a:solidFill>
                  <a:srgbClr val="0000FF"/>
                </a:solidFill>
                <a:effectLst>
                  <a:outerShdw blurRad="38100" dist="38100" dir="2700000" algn="tl">
                    <a:srgbClr val="FFFFFF"/>
                  </a:outerShdw>
                </a:effectLst>
                <a:latin typeface="+mn-ea"/>
                <a:ea typeface="+mn-ea"/>
              </a:rPr>
              <a:t>的静止的</a:t>
            </a:r>
            <a:r>
              <a:rPr lang="zh-CN" altLang="en-US" sz="2800" b="1" i="0" dirty="0">
                <a:solidFill>
                  <a:srgbClr val="0000FF"/>
                </a:solidFill>
                <a:latin typeface="+mn-ea"/>
                <a:ea typeface="+mn-ea"/>
              </a:rPr>
              <a:t>电子吸收一个光子</a:t>
            </a:r>
            <a:endParaRPr lang="zh-CN" altLang="en-US" sz="2800" dirty="0">
              <a:solidFill>
                <a:srgbClr val="0000FF"/>
              </a:solidFill>
              <a:latin typeface="+mn-ea"/>
              <a:ea typeface="+mn-ea"/>
            </a:endParaRPr>
          </a:p>
        </p:txBody>
      </p:sp>
      <p:sp>
        <p:nvSpPr>
          <p:cNvPr id="121" name="Oval 40"/>
          <p:cNvSpPr>
            <a:spLocks noChangeArrowheads="1"/>
          </p:cNvSpPr>
          <p:nvPr/>
        </p:nvSpPr>
        <p:spPr bwMode="auto">
          <a:xfrm>
            <a:off x="6223436" y="1474953"/>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2" name="Oval 40"/>
          <p:cNvSpPr>
            <a:spLocks noChangeArrowheads="1"/>
          </p:cNvSpPr>
          <p:nvPr/>
        </p:nvSpPr>
        <p:spPr bwMode="auto">
          <a:xfrm>
            <a:off x="5714535" y="2090535"/>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 name="Oval 40"/>
          <p:cNvSpPr>
            <a:spLocks noChangeArrowheads="1"/>
          </p:cNvSpPr>
          <p:nvPr/>
        </p:nvSpPr>
        <p:spPr bwMode="auto">
          <a:xfrm>
            <a:off x="6319329" y="2127115"/>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4" name="Oval 40"/>
          <p:cNvSpPr>
            <a:spLocks noChangeArrowheads="1"/>
          </p:cNvSpPr>
          <p:nvPr/>
        </p:nvSpPr>
        <p:spPr bwMode="auto">
          <a:xfrm>
            <a:off x="7184594" y="1980781"/>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 name="Oval 40"/>
          <p:cNvSpPr>
            <a:spLocks noChangeArrowheads="1"/>
          </p:cNvSpPr>
          <p:nvPr/>
        </p:nvSpPr>
        <p:spPr bwMode="auto">
          <a:xfrm>
            <a:off x="7955008" y="1581253"/>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 name="Oval 40"/>
          <p:cNvSpPr>
            <a:spLocks noChangeArrowheads="1"/>
          </p:cNvSpPr>
          <p:nvPr/>
        </p:nvSpPr>
        <p:spPr bwMode="auto">
          <a:xfrm>
            <a:off x="7254316" y="1566159"/>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7" name="Oval 40"/>
          <p:cNvSpPr>
            <a:spLocks noChangeArrowheads="1"/>
          </p:cNvSpPr>
          <p:nvPr/>
        </p:nvSpPr>
        <p:spPr bwMode="auto">
          <a:xfrm>
            <a:off x="8126297" y="2028945"/>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 name="Oval 40"/>
          <p:cNvSpPr>
            <a:spLocks noChangeArrowheads="1"/>
          </p:cNvSpPr>
          <p:nvPr/>
        </p:nvSpPr>
        <p:spPr bwMode="auto">
          <a:xfrm>
            <a:off x="9608633" y="2092550"/>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9" name="Oval 40"/>
          <p:cNvSpPr>
            <a:spLocks noChangeArrowheads="1"/>
          </p:cNvSpPr>
          <p:nvPr/>
        </p:nvSpPr>
        <p:spPr bwMode="auto">
          <a:xfrm>
            <a:off x="8359433" y="1341964"/>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0" name="Oval 40"/>
          <p:cNvSpPr>
            <a:spLocks noChangeArrowheads="1"/>
          </p:cNvSpPr>
          <p:nvPr/>
        </p:nvSpPr>
        <p:spPr bwMode="auto">
          <a:xfrm>
            <a:off x="9655308" y="1367491"/>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1" name="Oval 40"/>
          <p:cNvSpPr>
            <a:spLocks noChangeArrowheads="1"/>
          </p:cNvSpPr>
          <p:nvPr/>
        </p:nvSpPr>
        <p:spPr bwMode="auto">
          <a:xfrm>
            <a:off x="6817778" y="1459513"/>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2" name="Oval 40"/>
          <p:cNvSpPr>
            <a:spLocks noChangeArrowheads="1"/>
          </p:cNvSpPr>
          <p:nvPr/>
        </p:nvSpPr>
        <p:spPr bwMode="auto">
          <a:xfrm>
            <a:off x="8787018" y="1496924"/>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 name="Oval 40"/>
          <p:cNvSpPr>
            <a:spLocks noChangeArrowheads="1"/>
          </p:cNvSpPr>
          <p:nvPr/>
        </p:nvSpPr>
        <p:spPr bwMode="auto">
          <a:xfrm>
            <a:off x="7558092" y="2130038"/>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 name="Oval 40"/>
          <p:cNvSpPr>
            <a:spLocks noChangeArrowheads="1"/>
          </p:cNvSpPr>
          <p:nvPr/>
        </p:nvSpPr>
        <p:spPr bwMode="auto">
          <a:xfrm>
            <a:off x="5963211" y="390704"/>
            <a:ext cx="139444" cy="158259"/>
          </a:xfrm>
          <a:prstGeom prst="ellipse">
            <a:avLst/>
          </a:prstGeom>
          <a:solidFill>
            <a:srgbClr val="FFFF00"/>
          </a:solidFill>
          <a:ln w="28575">
            <a:solidFill>
              <a:srgbClr val="0033CC"/>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1" name="Line 17"/>
          <p:cNvSpPr>
            <a:spLocks noChangeShapeType="1"/>
          </p:cNvSpPr>
          <p:nvPr/>
        </p:nvSpPr>
        <p:spPr bwMode="auto">
          <a:xfrm>
            <a:off x="6102656" y="535125"/>
            <a:ext cx="942495" cy="60959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192" name="矩形 191"/>
          <p:cNvSpPr/>
          <p:nvPr/>
        </p:nvSpPr>
        <p:spPr>
          <a:xfrm>
            <a:off x="5126917" y="491912"/>
            <a:ext cx="906017" cy="523220"/>
          </a:xfrm>
          <a:prstGeom prst="rect">
            <a:avLst/>
          </a:prstGeom>
        </p:spPr>
        <p:txBody>
          <a:bodyPr wrap="none">
            <a:spAutoFit/>
          </a:bodyPr>
          <a:lstStyle/>
          <a:p>
            <a:r>
              <a:rPr lang="zh-CN" altLang="en-US" sz="2800" b="1" i="0" dirty="0">
                <a:solidFill>
                  <a:srgbClr val="9900FF"/>
                </a:solidFill>
              </a:rPr>
              <a:t>光子</a:t>
            </a:r>
            <a:endParaRPr lang="zh-CN" altLang="en-US" sz="2800" dirty="0"/>
          </a:p>
        </p:txBody>
      </p:sp>
      <p:graphicFrame>
        <p:nvGraphicFramePr>
          <p:cNvPr id="193" name="Object 11"/>
          <p:cNvGraphicFramePr>
            <a:graphicFrameLocks noChangeAspect="1"/>
          </p:cNvGraphicFramePr>
          <p:nvPr>
            <p:extLst>
              <p:ext uri="{D42A27DB-BD31-4B8C-83A1-F6EECF244321}">
                <p14:modId xmlns:p14="http://schemas.microsoft.com/office/powerpoint/2010/main" val="142849668"/>
              </p:ext>
            </p:extLst>
          </p:nvPr>
        </p:nvGraphicFramePr>
        <p:xfrm>
          <a:off x="6235128" y="206196"/>
          <a:ext cx="1229810" cy="532253"/>
        </p:xfrm>
        <a:graphic>
          <a:graphicData uri="http://schemas.openxmlformats.org/presentationml/2006/ole">
            <mc:AlternateContent xmlns:mc="http://schemas.openxmlformats.org/markup-compatibility/2006">
              <mc:Choice xmlns:v="urn:schemas-microsoft-com:vml" Requires="v">
                <p:oleObj spid="_x0000_s169906" name="公式" r:id="rId3" imgW="457200" imgH="177480" progId="Equation.3">
                  <p:embed/>
                </p:oleObj>
              </mc:Choice>
              <mc:Fallback>
                <p:oleObj name="公式" r:id="rId3" imgW="457200" imgH="177480" progId="Equation.3">
                  <p:embed/>
                  <p:pic>
                    <p:nvPicPr>
                      <p:cNvPr id="0" name=""/>
                      <p:cNvPicPr>
                        <a:picLocks noChangeAspect="1" noChangeArrowheads="1"/>
                      </p:cNvPicPr>
                      <p:nvPr/>
                    </p:nvPicPr>
                    <p:blipFill>
                      <a:blip r:embed="rId4"/>
                      <a:srcRect/>
                      <a:stretch>
                        <a:fillRect/>
                      </a:stretch>
                    </p:blipFill>
                    <p:spPr bwMode="blackWhite">
                      <a:xfrm>
                        <a:off x="6235128" y="206196"/>
                        <a:ext cx="1229810" cy="532253"/>
                      </a:xfrm>
                      <a:prstGeom prst="rect">
                        <a:avLst/>
                      </a:prstGeom>
                      <a:noFill/>
                      <a:ln w="9525">
                        <a:noFill/>
                        <a:miter lim="800000"/>
                        <a:headEnd/>
                        <a:tailEnd/>
                      </a:ln>
                      <a:extLst/>
                    </p:spPr>
                  </p:pic>
                </p:oleObj>
              </mc:Fallback>
            </mc:AlternateContent>
          </a:graphicData>
        </a:graphic>
      </p:graphicFrame>
      <p:sp>
        <p:nvSpPr>
          <p:cNvPr id="194" name="矩形 193"/>
          <p:cNvSpPr/>
          <p:nvPr/>
        </p:nvSpPr>
        <p:spPr>
          <a:xfrm>
            <a:off x="2000493" y="2614783"/>
            <a:ext cx="4278300" cy="1384995"/>
          </a:xfrm>
          <a:prstGeom prst="rect">
            <a:avLst/>
          </a:prstGeom>
        </p:spPr>
        <p:txBody>
          <a:bodyPr wrap="square">
            <a:spAutoFit/>
          </a:bodyPr>
          <a:lstStyle/>
          <a:p>
            <a:r>
              <a:rPr lang="zh-CN" altLang="en-US" sz="2800" b="1" i="0" dirty="0">
                <a:solidFill>
                  <a:srgbClr val="3E0000"/>
                </a:solidFill>
                <a:effectLst>
                  <a:outerShdw blurRad="38100" dist="38100" dir="2700000" algn="tl">
                    <a:srgbClr val="FFFFFF"/>
                  </a:outerShdw>
                </a:effectLst>
                <a:latin typeface="+mn-ea"/>
                <a:ea typeface="+mn-ea"/>
              </a:rPr>
              <a:t>末态：</a:t>
            </a:r>
            <a:r>
              <a:rPr lang="zh-CN" altLang="en-US" sz="2800" b="1" i="0" dirty="0">
                <a:solidFill>
                  <a:srgbClr val="008000"/>
                </a:solidFill>
                <a:latin typeface="+mn-ea"/>
                <a:ea typeface="+mn-ea"/>
              </a:rPr>
              <a:t>一个吸收了一个光子的电子克服</a:t>
            </a:r>
            <a:r>
              <a:rPr lang="zh-CN" altLang="en-US" sz="2800" b="1" i="0" dirty="0">
                <a:solidFill>
                  <a:srgbClr val="008000"/>
                </a:solidFill>
                <a:effectLst>
                  <a:outerShdw blurRad="38100" dist="38100" dir="2700000" algn="tl">
                    <a:srgbClr val="FFFFFF"/>
                  </a:outerShdw>
                </a:effectLst>
                <a:latin typeface="+mn-ea"/>
                <a:ea typeface="+mn-ea"/>
              </a:rPr>
              <a:t>原子实对它的库伦引力</a:t>
            </a:r>
            <a:r>
              <a:rPr lang="zh-CN" altLang="en-US" sz="2800" b="1" i="0" dirty="0">
                <a:solidFill>
                  <a:srgbClr val="008000"/>
                </a:solidFill>
                <a:latin typeface="+mn-ea"/>
                <a:ea typeface="+mn-ea"/>
              </a:rPr>
              <a:t>逃离金属表面</a:t>
            </a:r>
            <a:endParaRPr lang="zh-CN" altLang="en-US" sz="2800" dirty="0">
              <a:solidFill>
                <a:srgbClr val="008000"/>
              </a:solidFill>
              <a:latin typeface="+mn-ea"/>
              <a:ea typeface="+mn-ea"/>
            </a:endParaRPr>
          </a:p>
        </p:txBody>
      </p:sp>
      <p:sp>
        <p:nvSpPr>
          <p:cNvPr id="195" name="矩形 194"/>
          <p:cNvSpPr/>
          <p:nvPr/>
        </p:nvSpPr>
        <p:spPr>
          <a:xfrm>
            <a:off x="7999123" y="6347654"/>
            <a:ext cx="906017" cy="523220"/>
          </a:xfrm>
          <a:prstGeom prst="rect">
            <a:avLst/>
          </a:prstGeom>
        </p:spPr>
        <p:txBody>
          <a:bodyPr wrap="none">
            <a:spAutoFit/>
          </a:bodyPr>
          <a:lstStyle/>
          <a:p>
            <a:r>
              <a:rPr lang="zh-CN" altLang="en-US" sz="2800" b="1" i="0" dirty="0">
                <a:solidFill>
                  <a:srgbClr val="3E0000"/>
                </a:solidFill>
                <a:effectLst>
                  <a:outerShdw blurRad="38100" dist="38100" dir="2700000" algn="tl">
                    <a:srgbClr val="FFFFFF"/>
                  </a:outerShdw>
                </a:effectLst>
              </a:rPr>
              <a:t>末态</a:t>
            </a:r>
            <a:endParaRPr lang="zh-CN" altLang="en-US" sz="2800" dirty="0">
              <a:solidFill>
                <a:srgbClr val="3E0000"/>
              </a:solidFill>
            </a:endParaRPr>
          </a:p>
        </p:txBody>
      </p:sp>
      <p:grpSp>
        <p:nvGrpSpPr>
          <p:cNvPr id="196" name="Group 28"/>
          <p:cNvGrpSpPr>
            <a:grpSpLocks/>
          </p:cNvGrpSpPr>
          <p:nvPr/>
        </p:nvGrpSpPr>
        <p:grpSpPr bwMode="auto">
          <a:xfrm>
            <a:off x="5739680" y="4613053"/>
            <a:ext cx="4392488" cy="1424333"/>
            <a:chOff x="2304" y="1296"/>
            <a:chExt cx="3024" cy="864"/>
          </a:xfrm>
        </p:grpSpPr>
        <p:grpSp>
          <p:nvGrpSpPr>
            <p:cNvPr id="197" name="Group 29"/>
            <p:cNvGrpSpPr>
              <a:grpSpLocks/>
            </p:cNvGrpSpPr>
            <p:nvPr/>
          </p:nvGrpSpPr>
          <p:grpSpPr bwMode="auto">
            <a:xfrm>
              <a:off x="2304" y="1296"/>
              <a:ext cx="3024" cy="96"/>
              <a:chOff x="2208" y="1104"/>
              <a:chExt cx="3024" cy="96"/>
            </a:xfrm>
          </p:grpSpPr>
          <p:sp>
            <p:nvSpPr>
              <p:cNvPr id="214" name="Line 30"/>
              <p:cNvSpPr>
                <a:spLocks noChangeShapeType="1"/>
              </p:cNvSpPr>
              <p:nvPr/>
            </p:nvSpPr>
            <p:spPr bwMode="auto">
              <a:xfrm>
                <a:off x="2208" y="1152"/>
                <a:ext cx="3024" cy="0"/>
              </a:xfrm>
              <a:prstGeom prst="line">
                <a:avLst/>
              </a:prstGeom>
              <a:noFill/>
              <a:ln w="76200">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15" name="Oval 31"/>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6" name="Oval 32"/>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7" name="Oval 33"/>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 name="Oval 34"/>
              <p:cNvSpPr>
                <a:spLocks noChangeArrowheads="1"/>
              </p:cNvSpPr>
              <p:nvPr/>
            </p:nvSpPr>
            <p:spPr bwMode="auto">
              <a:xfrm>
                <a:off x="403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9" name="Oval 35"/>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0" name="Oval 36"/>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8" name="Group 37"/>
            <p:cNvGrpSpPr>
              <a:grpSpLocks/>
            </p:cNvGrpSpPr>
            <p:nvPr/>
          </p:nvGrpSpPr>
          <p:grpSpPr bwMode="auto">
            <a:xfrm>
              <a:off x="2304" y="1680"/>
              <a:ext cx="3024" cy="96"/>
              <a:chOff x="2208" y="1104"/>
              <a:chExt cx="3024" cy="96"/>
            </a:xfrm>
          </p:grpSpPr>
          <p:sp>
            <p:nvSpPr>
              <p:cNvPr id="207" name="Line 38"/>
              <p:cNvSpPr>
                <a:spLocks noChangeShapeType="1"/>
              </p:cNvSpPr>
              <p:nvPr/>
            </p:nvSpPr>
            <p:spPr bwMode="auto">
              <a:xfrm>
                <a:off x="2208" y="1152"/>
                <a:ext cx="3024" cy="0"/>
              </a:xfrm>
              <a:prstGeom prst="line">
                <a:avLst/>
              </a:prstGeom>
              <a:noFill/>
              <a:ln w="28575">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08" name="Oval 39"/>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9" name="Oval 40"/>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0" name="Oval 41"/>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1" name="Oval 42"/>
              <p:cNvSpPr>
                <a:spLocks noChangeArrowheads="1"/>
              </p:cNvSpPr>
              <p:nvPr/>
            </p:nvSpPr>
            <p:spPr bwMode="auto">
              <a:xfrm>
                <a:off x="4033"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2" name="Oval 43"/>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3" name="Oval 44"/>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9" name="Group 45"/>
            <p:cNvGrpSpPr>
              <a:grpSpLocks/>
            </p:cNvGrpSpPr>
            <p:nvPr/>
          </p:nvGrpSpPr>
          <p:grpSpPr bwMode="auto">
            <a:xfrm>
              <a:off x="2304" y="2047"/>
              <a:ext cx="3024" cy="113"/>
              <a:chOff x="2208" y="1087"/>
              <a:chExt cx="3024" cy="113"/>
            </a:xfrm>
          </p:grpSpPr>
          <p:sp>
            <p:nvSpPr>
              <p:cNvPr id="200" name="Line 46"/>
              <p:cNvSpPr>
                <a:spLocks noChangeShapeType="1"/>
              </p:cNvSpPr>
              <p:nvPr/>
            </p:nvSpPr>
            <p:spPr bwMode="auto">
              <a:xfrm>
                <a:off x="2208" y="1152"/>
                <a:ext cx="3024" cy="0"/>
              </a:xfrm>
              <a:prstGeom prst="line">
                <a:avLst/>
              </a:prstGeom>
              <a:noFill/>
              <a:ln w="28575">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01" name="Oval 47"/>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2" name="Oval 48"/>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3" name="Oval 49"/>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 name="Oval 50"/>
              <p:cNvSpPr>
                <a:spLocks noChangeArrowheads="1"/>
              </p:cNvSpPr>
              <p:nvPr/>
            </p:nvSpPr>
            <p:spPr bwMode="auto">
              <a:xfrm>
                <a:off x="4030" y="1087"/>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 name="Oval 51"/>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 name="Oval 52"/>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221" name="矩形 220"/>
          <p:cNvSpPr/>
          <p:nvPr/>
        </p:nvSpPr>
        <p:spPr>
          <a:xfrm>
            <a:off x="8387574" y="5392228"/>
            <a:ext cx="1266693" cy="523220"/>
          </a:xfrm>
          <a:prstGeom prst="rect">
            <a:avLst/>
          </a:prstGeom>
        </p:spPr>
        <p:txBody>
          <a:bodyPr wrap="none">
            <a:spAutoFit/>
          </a:bodyPr>
          <a:lstStyle/>
          <a:p>
            <a:r>
              <a:rPr lang="zh-CN" altLang="en-US" sz="2800" b="1" i="0" dirty="0">
                <a:solidFill>
                  <a:srgbClr val="0070C0"/>
                </a:solidFill>
                <a:effectLst>
                  <a:outerShdw blurRad="38100" dist="38100" dir="2700000" algn="tl">
                    <a:srgbClr val="FFFFFF"/>
                  </a:outerShdw>
                </a:effectLst>
              </a:rPr>
              <a:t>原子实</a:t>
            </a:r>
            <a:endParaRPr lang="zh-CN" altLang="en-US" sz="2800" dirty="0">
              <a:solidFill>
                <a:srgbClr val="0070C0"/>
              </a:solidFill>
            </a:endParaRPr>
          </a:p>
        </p:txBody>
      </p:sp>
      <p:sp>
        <p:nvSpPr>
          <p:cNvPr id="222" name="Oval 40"/>
          <p:cNvSpPr>
            <a:spLocks noChangeArrowheads="1"/>
          </p:cNvSpPr>
          <p:nvPr/>
        </p:nvSpPr>
        <p:spPr bwMode="auto">
          <a:xfrm>
            <a:off x="6278793" y="4971310"/>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3" name="Oval 40"/>
          <p:cNvSpPr>
            <a:spLocks noChangeArrowheads="1"/>
          </p:cNvSpPr>
          <p:nvPr/>
        </p:nvSpPr>
        <p:spPr bwMode="auto">
          <a:xfrm>
            <a:off x="5769892" y="5586892"/>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4" name="Oval 40"/>
          <p:cNvSpPr>
            <a:spLocks noChangeArrowheads="1"/>
          </p:cNvSpPr>
          <p:nvPr/>
        </p:nvSpPr>
        <p:spPr bwMode="auto">
          <a:xfrm>
            <a:off x="6374686" y="5623472"/>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 name="Oval 40"/>
          <p:cNvSpPr>
            <a:spLocks noChangeArrowheads="1"/>
          </p:cNvSpPr>
          <p:nvPr/>
        </p:nvSpPr>
        <p:spPr bwMode="auto">
          <a:xfrm>
            <a:off x="7239951" y="5477138"/>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6" name="Oval 40"/>
          <p:cNvSpPr>
            <a:spLocks noChangeArrowheads="1"/>
          </p:cNvSpPr>
          <p:nvPr/>
        </p:nvSpPr>
        <p:spPr bwMode="auto">
          <a:xfrm>
            <a:off x="8010365" y="5077610"/>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7" name="Oval 40"/>
          <p:cNvSpPr>
            <a:spLocks noChangeArrowheads="1"/>
          </p:cNvSpPr>
          <p:nvPr/>
        </p:nvSpPr>
        <p:spPr bwMode="auto">
          <a:xfrm>
            <a:off x="7309673" y="5062516"/>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8" name="Oval 40"/>
          <p:cNvSpPr>
            <a:spLocks noChangeArrowheads="1"/>
          </p:cNvSpPr>
          <p:nvPr/>
        </p:nvSpPr>
        <p:spPr bwMode="auto">
          <a:xfrm>
            <a:off x="8181654" y="5525302"/>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9" name="Oval 40"/>
          <p:cNvSpPr>
            <a:spLocks noChangeArrowheads="1"/>
          </p:cNvSpPr>
          <p:nvPr/>
        </p:nvSpPr>
        <p:spPr bwMode="auto">
          <a:xfrm>
            <a:off x="9663990" y="5588907"/>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0" name="Oval 40"/>
          <p:cNvSpPr>
            <a:spLocks noChangeArrowheads="1"/>
          </p:cNvSpPr>
          <p:nvPr/>
        </p:nvSpPr>
        <p:spPr bwMode="auto">
          <a:xfrm>
            <a:off x="8414790" y="4838321"/>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1" name="Oval 40"/>
          <p:cNvSpPr>
            <a:spLocks noChangeArrowheads="1"/>
          </p:cNvSpPr>
          <p:nvPr/>
        </p:nvSpPr>
        <p:spPr bwMode="auto">
          <a:xfrm>
            <a:off x="9710665" y="4863848"/>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2" name="Oval 40"/>
          <p:cNvSpPr>
            <a:spLocks noChangeArrowheads="1"/>
          </p:cNvSpPr>
          <p:nvPr/>
        </p:nvSpPr>
        <p:spPr bwMode="auto">
          <a:xfrm>
            <a:off x="6873135" y="4955870"/>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3" name="Oval 40"/>
          <p:cNvSpPr>
            <a:spLocks noChangeArrowheads="1"/>
          </p:cNvSpPr>
          <p:nvPr/>
        </p:nvSpPr>
        <p:spPr bwMode="auto">
          <a:xfrm>
            <a:off x="8842375" y="4993281"/>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4" name="Oval 40"/>
          <p:cNvSpPr>
            <a:spLocks noChangeArrowheads="1"/>
          </p:cNvSpPr>
          <p:nvPr/>
        </p:nvSpPr>
        <p:spPr bwMode="auto">
          <a:xfrm>
            <a:off x="7613449" y="5626395"/>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 name="矩形 234"/>
          <p:cNvSpPr/>
          <p:nvPr/>
        </p:nvSpPr>
        <p:spPr>
          <a:xfrm>
            <a:off x="9066617" y="4184305"/>
            <a:ext cx="1627369" cy="523220"/>
          </a:xfrm>
          <a:prstGeom prst="rect">
            <a:avLst/>
          </a:prstGeom>
        </p:spPr>
        <p:txBody>
          <a:bodyPr wrap="none">
            <a:spAutoFit/>
          </a:bodyPr>
          <a:lstStyle/>
          <a:p>
            <a:r>
              <a:rPr lang="zh-CN" altLang="en-US" sz="2800" b="1" i="0" dirty="0">
                <a:solidFill>
                  <a:srgbClr val="3E0000"/>
                </a:solidFill>
              </a:rPr>
              <a:t>金属表面</a:t>
            </a:r>
            <a:endParaRPr lang="zh-CN" altLang="en-US" sz="2800" dirty="0">
              <a:solidFill>
                <a:srgbClr val="3E0000"/>
              </a:solidFill>
            </a:endParaRPr>
          </a:p>
        </p:txBody>
      </p:sp>
      <p:sp>
        <p:nvSpPr>
          <p:cNvPr id="236" name="Oval 40"/>
          <p:cNvSpPr>
            <a:spLocks noChangeArrowheads="1"/>
          </p:cNvSpPr>
          <p:nvPr/>
        </p:nvSpPr>
        <p:spPr bwMode="auto">
          <a:xfrm>
            <a:off x="7941464" y="4196736"/>
            <a:ext cx="139444" cy="158259"/>
          </a:xfrm>
          <a:prstGeom prst="ellipse">
            <a:avLst/>
          </a:prstGeom>
          <a:solidFill>
            <a:schemeClr val="accent1">
              <a:lumMod val="60000"/>
              <a:lumOff val="40000"/>
            </a:schemeClr>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7" name="Line 17"/>
          <p:cNvSpPr>
            <a:spLocks noChangeShapeType="1"/>
          </p:cNvSpPr>
          <p:nvPr/>
        </p:nvSpPr>
        <p:spPr bwMode="auto">
          <a:xfrm flipV="1">
            <a:off x="8014726" y="3606316"/>
            <a:ext cx="1051891" cy="63303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38" name="矩形 237"/>
          <p:cNvSpPr/>
          <p:nvPr/>
        </p:nvSpPr>
        <p:spPr>
          <a:xfrm>
            <a:off x="8532872" y="3819014"/>
            <a:ext cx="1988045" cy="523220"/>
          </a:xfrm>
          <a:prstGeom prst="rect">
            <a:avLst/>
          </a:prstGeom>
          <a:ln>
            <a:noFill/>
          </a:ln>
        </p:spPr>
        <p:txBody>
          <a:bodyPr wrap="none">
            <a:spAutoFit/>
          </a:bodyPr>
          <a:lstStyle/>
          <a:p>
            <a:r>
              <a:rPr lang="zh-CN" altLang="en-US" sz="2800" b="1" i="0" dirty="0">
                <a:solidFill>
                  <a:srgbClr val="009900"/>
                </a:solidFill>
                <a:effectLst>
                  <a:outerShdw blurRad="38100" dist="38100" dir="2700000" algn="tl">
                    <a:srgbClr val="FFFFFF"/>
                  </a:outerShdw>
                </a:effectLst>
                <a:latin typeface="+mn-ea"/>
                <a:ea typeface="+mn-ea"/>
              </a:rPr>
              <a:t>逃</a:t>
            </a:r>
            <a:r>
              <a:rPr lang="zh-CN" altLang="en-US" sz="2800" b="1" i="0" dirty="0">
                <a:solidFill>
                  <a:srgbClr val="009900"/>
                </a:solidFill>
                <a:latin typeface="+mn-ea"/>
                <a:ea typeface="+mn-ea"/>
              </a:rPr>
              <a:t>逸</a:t>
            </a:r>
            <a:r>
              <a:rPr lang="zh-CN" altLang="en-US" sz="2800" b="1" i="0" dirty="0">
                <a:solidFill>
                  <a:srgbClr val="009900"/>
                </a:solidFill>
                <a:effectLst>
                  <a:outerShdw blurRad="38100" dist="38100" dir="2700000" algn="tl">
                    <a:srgbClr val="FFFFFF"/>
                  </a:outerShdw>
                </a:effectLst>
                <a:latin typeface="+mn-ea"/>
                <a:ea typeface="+mn-ea"/>
              </a:rPr>
              <a:t>的</a:t>
            </a:r>
            <a:r>
              <a:rPr lang="zh-CN" altLang="en-US" sz="2800" b="1" i="0" dirty="0">
                <a:solidFill>
                  <a:srgbClr val="009900"/>
                </a:solidFill>
                <a:latin typeface="+mn-ea"/>
                <a:ea typeface="+mn-ea"/>
              </a:rPr>
              <a:t>电子</a:t>
            </a:r>
            <a:endParaRPr lang="zh-CN" altLang="en-US" sz="2800" dirty="0">
              <a:solidFill>
                <a:srgbClr val="009900"/>
              </a:solidFill>
              <a:latin typeface="+mn-ea"/>
              <a:ea typeface="+mn-ea"/>
            </a:endParaRPr>
          </a:p>
        </p:txBody>
      </p:sp>
      <p:sp>
        <p:nvSpPr>
          <p:cNvPr id="239" name="Line 17"/>
          <p:cNvSpPr>
            <a:spLocks noChangeShapeType="1"/>
          </p:cNvSpPr>
          <p:nvPr/>
        </p:nvSpPr>
        <p:spPr bwMode="auto">
          <a:xfrm flipH="1">
            <a:off x="6792403" y="4279610"/>
            <a:ext cx="1105744" cy="344487"/>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40" name="Line 17"/>
          <p:cNvSpPr>
            <a:spLocks noChangeShapeType="1"/>
          </p:cNvSpPr>
          <p:nvPr/>
        </p:nvSpPr>
        <p:spPr bwMode="auto">
          <a:xfrm flipH="1">
            <a:off x="7629067" y="4275864"/>
            <a:ext cx="312397" cy="329205"/>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41" name="Line 17"/>
          <p:cNvSpPr>
            <a:spLocks noChangeShapeType="1"/>
          </p:cNvSpPr>
          <p:nvPr/>
        </p:nvSpPr>
        <p:spPr bwMode="auto">
          <a:xfrm>
            <a:off x="8020144" y="4332903"/>
            <a:ext cx="397170" cy="272165"/>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42" name="Line 17"/>
          <p:cNvSpPr>
            <a:spLocks noChangeShapeType="1"/>
          </p:cNvSpPr>
          <p:nvPr/>
        </p:nvSpPr>
        <p:spPr bwMode="auto">
          <a:xfrm flipH="1">
            <a:off x="7647315" y="4332903"/>
            <a:ext cx="325994" cy="905201"/>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43" name="Line 17"/>
          <p:cNvSpPr>
            <a:spLocks noChangeShapeType="1"/>
          </p:cNvSpPr>
          <p:nvPr/>
        </p:nvSpPr>
        <p:spPr bwMode="auto">
          <a:xfrm>
            <a:off x="8035505" y="4346508"/>
            <a:ext cx="421251" cy="894151"/>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44" name="Line 17"/>
          <p:cNvSpPr>
            <a:spLocks noChangeShapeType="1"/>
          </p:cNvSpPr>
          <p:nvPr/>
        </p:nvSpPr>
        <p:spPr bwMode="auto">
          <a:xfrm>
            <a:off x="8085164" y="4284272"/>
            <a:ext cx="1071717" cy="301752"/>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45" name="矩形 244"/>
          <p:cNvSpPr/>
          <p:nvPr/>
        </p:nvSpPr>
        <p:spPr>
          <a:xfrm>
            <a:off x="6294578" y="3244901"/>
            <a:ext cx="2385967" cy="954107"/>
          </a:xfrm>
          <a:prstGeom prst="rect">
            <a:avLst/>
          </a:prstGeom>
        </p:spPr>
        <p:txBody>
          <a:bodyPr wrap="square">
            <a:spAutoFit/>
          </a:bodyPr>
          <a:lstStyle/>
          <a:p>
            <a:r>
              <a:rPr lang="zh-CN" altLang="en-US" sz="2800" b="1" i="0" dirty="0">
                <a:solidFill>
                  <a:srgbClr val="CC3300"/>
                </a:solidFill>
                <a:effectLst>
                  <a:outerShdw blurRad="38100" dist="38100" dir="2700000" algn="tl">
                    <a:srgbClr val="FFFFFF"/>
                  </a:outerShdw>
                </a:effectLst>
              </a:rPr>
              <a:t>原子实对</a:t>
            </a:r>
            <a:r>
              <a:rPr lang="zh-CN" altLang="en-US" sz="2800" b="1" i="0" dirty="0">
                <a:solidFill>
                  <a:srgbClr val="CC3300"/>
                </a:solidFill>
              </a:rPr>
              <a:t>电子</a:t>
            </a:r>
            <a:r>
              <a:rPr lang="zh-CN" altLang="en-US" sz="2800" b="1" i="0" dirty="0">
                <a:solidFill>
                  <a:srgbClr val="CC3300"/>
                </a:solidFill>
                <a:effectLst>
                  <a:outerShdw blurRad="38100" dist="38100" dir="2700000" algn="tl">
                    <a:srgbClr val="FFFFFF"/>
                  </a:outerShdw>
                </a:effectLst>
              </a:rPr>
              <a:t>的库伦引力</a:t>
            </a:r>
            <a:endParaRPr lang="zh-CN" altLang="en-US" sz="2800" dirty="0">
              <a:solidFill>
                <a:srgbClr val="CC3300"/>
              </a:solidFill>
            </a:endParaRPr>
          </a:p>
        </p:txBody>
      </p:sp>
      <p:graphicFrame>
        <p:nvGraphicFramePr>
          <p:cNvPr id="246" name="Object 11"/>
          <p:cNvGraphicFramePr>
            <a:graphicFrameLocks noChangeAspect="1"/>
          </p:cNvGraphicFramePr>
          <p:nvPr>
            <p:extLst>
              <p:ext uri="{D42A27DB-BD31-4B8C-83A1-F6EECF244321}">
                <p14:modId xmlns:p14="http://schemas.microsoft.com/office/powerpoint/2010/main" val="2017916857"/>
              </p:ext>
            </p:extLst>
          </p:nvPr>
        </p:nvGraphicFramePr>
        <p:xfrm>
          <a:off x="9205913" y="3211513"/>
          <a:ext cx="341312" cy="493712"/>
        </p:xfrm>
        <a:graphic>
          <a:graphicData uri="http://schemas.openxmlformats.org/presentationml/2006/ole">
            <mc:AlternateContent xmlns:mc="http://schemas.openxmlformats.org/markup-compatibility/2006">
              <mc:Choice xmlns:v="urn:schemas-microsoft-com:vml" Requires="v">
                <p:oleObj spid="_x0000_s169907" name="Equation" r:id="rId5" imgW="126720" imgH="164880" progId="Equation.DSMT4">
                  <p:embed/>
                </p:oleObj>
              </mc:Choice>
              <mc:Fallback>
                <p:oleObj name="Equation" r:id="rId5" imgW="126720" imgH="164880" progId="Equation.DSMT4">
                  <p:embed/>
                  <p:pic>
                    <p:nvPicPr>
                      <p:cNvPr id="0" name=""/>
                      <p:cNvPicPr>
                        <a:picLocks noChangeAspect="1" noChangeArrowheads="1"/>
                      </p:cNvPicPr>
                      <p:nvPr/>
                    </p:nvPicPr>
                    <p:blipFill>
                      <a:blip r:embed="rId6"/>
                      <a:srcRect/>
                      <a:stretch>
                        <a:fillRect/>
                      </a:stretch>
                    </p:blipFill>
                    <p:spPr bwMode="blackWhite">
                      <a:xfrm>
                        <a:off x="9205913" y="3211513"/>
                        <a:ext cx="341312" cy="493712"/>
                      </a:xfrm>
                      <a:prstGeom prst="rect">
                        <a:avLst/>
                      </a:prstGeom>
                      <a:noFill/>
                      <a:ln w="9525">
                        <a:noFill/>
                        <a:miter lim="800000"/>
                        <a:headEnd/>
                        <a:tailEnd/>
                      </a:ln>
                      <a:extLst/>
                    </p:spPr>
                  </p:pic>
                </p:oleObj>
              </mc:Fallback>
            </mc:AlternateContent>
          </a:graphicData>
        </a:graphic>
      </p:graphicFrame>
      <p:sp>
        <p:nvSpPr>
          <p:cNvPr id="247" name="Text Box 12"/>
          <p:cNvSpPr txBox="1">
            <a:spLocks noChangeArrowheads="1"/>
          </p:cNvSpPr>
          <p:nvPr/>
        </p:nvSpPr>
        <p:spPr bwMode="blackWhite">
          <a:xfrm>
            <a:off x="2256299" y="4021367"/>
            <a:ext cx="35479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FF00FF"/>
                </a:solidFill>
              </a:rPr>
              <a:t>满足能量守恒定律 </a:t>
            </a:r>
            <a:r>
              <a:rPr lang="en-US" altLang="zh-CN" sz="2800" b="1" i="0" dirty="0">
                <a:solidFill>
                  <a:srgbClr val="FF00FF"/>
                </a:solidFill>
              </a:rPr>
              <a:t>:</a:t>
            </a:r>
          </a:p>
        </p:txBody>
      </p:sp>
      <p:graphicFrame>
        <p:nvGraphicFramePr>
          <p:cNvPr id="248" name="Object 13"/>
          <p:cNvGraphicFramePr>
            <a:graphicFrameLocks noChangeAspect="1"/>
          </p:cNvGraphicFramePr>
          <p:nvPr>
            <p:extLst>
              <p:ext uri="{D42A27DB-BD31-4B8C-83A1-F6EECF244321}">
                <p14:modId xmlns:p14="http://schemas.microsoft.com/office/powerpoint/2010/main" val="908542321"/>
              </p:ext>
            </p:extLst>
          </p:nvPr>
        </p:nvGraphicFramePr>
        <p:xfrm>
          <a:off x="2149938" y="5545930"/>
          <a:ext cx="3311525" cy="1244600"/>
        </p:xfrm>
        <a:graphic>
          <a:graphicData uri="http://schemas.openxmlformats.org/presentationml/2006/ole">
            <mc:AlternateContent xmlns:mc="http://schemas.openxmlformats.org/markup-compatibility/2006">
              <mc:Choice xmlns:v="urn:schemas-microsoft-com:vml" Requires="v">
                <p:oleObj spid="_x0000_s169908" name="Equation" r:id="rId7" imgW="952200" imgH="393480" progId="Equation.DSMT4">
                  <p:embed/>
                </p:oleObj>
              </mc:Choice>
              <mc:Fallback>
                <p:oleObj name="Equation" r:id="rId7" imgW="952200" imgH="393480" progId="Equation.DSMT4">
                  <p:embed/>
                  <p:pic>
                    <p:nvPicPr>
                      <p:cNvPr id="0" name=""/>
                      <p:cNvPicPr>
                        <a:picLocks noChangeAspect="1" noChangeArrowheads="1"/>
                      </p:cNvPicPr>
                      <p:nvPr/>
                    </p:nvPicPr>
                    <p:blipFill>
                      <a:blip r:embed="rId8"/>
                      <a:srcRect/>
                      <a:stretch>
                        <a:fillRect/>
                      </a:stretch>
                    </p:blipFill>
                    <p:spPr bwMode="blackWhite">
                      <a:xfrm>
                        <a:off x="2149938" y="5545930"/>
                        <a:ext cx="3311525" cy="1244600"/>
                      </a:xfrm>
                      <a:prstGeom prst="rect">
                        <a:avLst/>
                      </a:prstGeom>
                      <a:noFill/>
                      <a:ln w="9525">
                        <a:noFill/>
                        <a:miter lim="800000"/>
                        <a:headEnd/>
                        <a:tailEnd/>
                      </a:ln>
                      <a:extLst/>
                    </p:spPr>
                  </p:pic>
                </p:oleObj>
              </mc:Fallback>
            </mc:AlternateContent>
          </a:graphicData>
        </a:graphic>
      </p:graphicFrame>
      <p:sp>
        <p:nvSpPr>
          <p:cNvPr id="249" name="Text Box 14"/>
          <p:cNvSpPr txBox="1">
            <a:spLocks noChangeArrowheads="1"/>
          </p:cNvSpPr>
          <p:nvPr/>
        </p:nvSpPr>
        <p:spPr bwMode="blackWhite">
          <a:xfrm>
            <a:off x="2080794" y="4591824"/>
            <a:ext cx="3449815" cy="95410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FF0000"/>
                </a:solidFill>
              </a:rPr>
              <a:t>光子能量 ＝ 打出的电子动能＋逸出功</a:t>
            </a:r>
          </a:p>
        </p:txBody>
      </p:sp>
    </p:spTree>
    <p:extLst>
      <p:ext uri="{BB962C8B-B14F-4D97-AF65-F5344CB8AC3E}">
        <p14:creationId xmlns:p14="http://schemas.microsoft.com/office/powerpoint/2010/main" val="281214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down)">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additive="base">
                                        <p:cTn id="19" dur="500" fill="hold"/>
                                        <p:tgtEl>
                                          <p:spTgt spid="82"/>
                                        </p:tgtEl>
                                        <p:attrNameLst>
                                          <p:attrName>ppt_x</p:attrName>
                                        </p:attrNameLst>
                                      </p:cBhvr>
                                      <p:tavLst>
                                        <p:tav tm="0">
                                          <p:val>
                                            <p:strVal val="#ppt_x"/>
                                          </p:val>
                                        </p:tav>
                                        <p:tav tm="100000">
                                          <p:val>
                                            <p:strVal val="#ppt_x"/>
                                          </p:val>
                                        </p:tav>
                                      </p:tavLst>
                                    </p:anim>
                                    <p:anim calcmode="lin" valueType="num">
                                      <p:cBhvr additive="base">
                                        <p:cTn id="2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wheel(1)">
                                      <p:cBhvr>
                                        <p:cTn id="25" dur="2000"/>
                                        <p:tgtEl>
                                          <p:spTgt spid="1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10"/>
                                        </p:tgtEl>
                                        <p:attrNameLst>
                                          <p:attrName>style.visibility</p:attrName>
                                        </p:attrNameLst>
                                      </p:cBhvr>
                                      <p:to>
                                        <p:strVal val="visible"/>
                                      </p:to>
                                    </p:set>
                                    <p:animEffect transition="in" filter="wipe(down)">
                                      <p:cBhvr>
                                        <p:cTn id="30" dur="500"/>
                                        <p:tgtEl>
                                          <p:spTgt spid="1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anim calcmode="lin" valueType="num">
                                      <p:cBhvr additive="base">
                                        <p:cTn id="35" dur="500" fill="hold"/>
                                        <p:tgtEl>
                                          <p:spTgt spid="108"/>
                                        </p:tgtEl>
                                        <p:attrNameLst>
                                          <p:attrName>ppt_x</p:attrName>
                                        </p:attrNameLst>
                                      </p:cBhvr>
                                      <p:tavLst>
                                        <p:tav tm="0">
                                          <p:val>
                                            <p:strVal val="#ppt_x"/>
                                          </p:val>
                                        </p:tav>
                                        <p:tav tm="100000">
                                          <p:val>
                                            <p:strVal val="#ppt_x"/>
                                          </p:val>
                                        </p:tav>
                                      </p:tavLst>
                                    </p:anim>
                                    <p:anim calcmode="lin" valueType="num">
                                      <p:cBhvr additive="base">
                                        <p:cTn id="3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barn(inVertical)">
                                      <p:cBhvr>
                                        <p:cTn id="41" dur="500"/>
                                        <p:tgtEl>
                                          <p:spTgt spid="112"/>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6"/>
                                        </p:tgtEl>
                                        <p:attrNameLst>
                                          <p:attrName>style.visibility</p:attrName>
                                        </p:attrNameLst>
                                      </p:cBhvr>
                                      <p:to>
                                        <p:strVal val="visible"/>
                                      </p:to>
                                    </p:set>
                                    <p:animEffect transition="in" filter="fade">
                                      <p:cBhvr>
                                        <p:cTn id="46" dur="1000"/>
                                        <p:tgtEl>
                                          <p:spTgt spid="116"/>
                                        </p:tgtEl>
                                      </p:cBhvr>
                                    </p:animEffect>
                                    <p:anim calcmode="lin" valueType="num">
                                      <p:cBhvr>
                                        <p:cTn id="47" dur="1000" fill="hold"/>
                                        <p:tgtEl>
                                          <p:spTgt spid="116"/>
                                        </p:tgtEl>
                                        <p:attrNameLst>
                                          <p:attrName>ppt_x</p:attrName>
                                        </p:attrNameLst>
                                      </p:cBhvr>
                                      <p:tavLst>
                                        <p:tav tm="0">
                                          <p:val>
                                            <p:strVal val="#ppt_x"/>
                                          </p:val>
                                        </p:tav>
                                        <p:tav tm="100000">
                                          <p:val>
                                            <p:strVal val="#ppt_x"/>
                                          </p:val>
                                        </p:tav>
                                      </p:tavLst>
                                    </p:anim>
                                    <p:anim calcmode="lin" valueType="num">
                                      <p:cBhvr>
                                        <p:cTn id="48"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1"/>
                                        </p:tgtEl>
                                        <p:attrNameLst>
                                          <p:attrName>style.visibility</p:attrName>
                                        </p:attrNameLst>
                                      </p:cBhvr>
                                      <p:to>
                                        <p:strVal val="visible"/>
                                      </p:to>
                                    </p:set>
                                    <p:anim calcmode="lin" valueType="num">
                                      <p:cBhvr additive="base">
                                        <p:cTn id="53" dur="500" fill="hold"/>
                                        <p:tgtEl>
                                          <p:spTgt spid="121"/>
                                        </p:tgtEl>
                                        <p:attrNameLst>
                                          <p:attrName>ppt_x</p:attrName>
                                        </p:attrNameLst>
                                      </p:cBhvr>
                                      <p:tavLst>
                                        <p:tav tm="0">
                                          <p:val>
                                            <p:strVal val="#ppt_x"/>
                                          </p:val>
                                        </p:tav>
                                        <p:tav tm="100000">
                                          <p:val>
                                            <p:strVal val="#ppt_x"/>
                                          </p:val>
                                        </p:tav>
                                      </p:tavLst>
                                    </p:anim>
                                    <p:anim calcmode="lin" valueType="num">
                                      <p:cBhvr additive="base">
                                        <p:cTn id="54"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2"/>
                                        </p:tgtEl>
                                        <p:attrNameLst>
                                          <p:attrName>style.visibility</p:attrName>
                                        </p:attrNameLst>
                                      </p:cBhvr>
                                      <p:to>
                                        <p:strVal val="visible"/>
                                      </p:to>
                                    </p:set>
                                    <p:anim calcmode="lin" valueType="num">
                                      <p:cBhvr additive="base">
                                        <p:cTn id="59" dur="500" fill="hold"/>
                                        <p:tgtEl>
                                          <p:spTgt spid="122"/>
                                        </p:tgtEl>
                                        <p:attrNameLst>
                                          <p:attrName>ppt_x</p:attrName>
                                        </p:attrNameLst>
                                      </p:cBhvr>
                                      <p:tavLst>
                                        <p:tav tm="0">
                                          <p:val>
                                            <p:strVal val="#ppt_x"/>
                                          </p:val>
                                        </p:tav>
                                        <p:tav tm="100000">
                                          <p:val>
                                            <p:strVal val="#ppt_x"/>
                                          </p:val>
                                        </p:tav>
                                      </p:tavLst>
                                    </p:anim>
                                    <p:anim calcmode="lin" valueType="num">
                                      <p:cBhvr additive="base">
                                        <p:cTn id="60"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3"/>
                                        </p:tgtEl>
                                        <p:attrNameLst>
                                          <p:attrName>style.visibility</p:attrName>
                                        </p:attrNameLst>
                                      </p:cBhvr>
                                      <p:to>
                                        <p:strVal val="visible"/>
                                      </p:to>
                                    </p:set>
                                    <p:anim calcmode="lin" valueType="num">
                                      <p:cBhvr additive="base">
                                        <p:cTn id="65" dur="500" fill="hold"/>
                                        <p:tgtEl>
                                          <p:spTgt spid="123"/>
                                        </p:tgtEl>
                                        <p:attrNameLst>
                                          <p:attrName>ppt_x</p:attrName>
                                        </p:attrNameLst>
                                      </p:cBhvr>
                                      <p:tavLst>
                                        <p:tav tm="0">
                                          <p:val>
                                            <p:strVal val="#ppt_x"/>
                                          </p:val>
                                        </p:tav>
                                        <p:tav tm="100000">
                                          <p:val>
                                            <p:strVal val="#ppt_x"/>
                                          </p:val>
                                        </p:tav>
                                      </p:tavLst>
                                    </p:anim>
                                    <p:anim calcmode="lin" valueType="num">
                                      <p:cBhvr additive="base">
                                        <p:cTn id="66"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4"/>
                                        </p:tgtEl>
                                        <p:attrNameLst>
                                          <p:attrName>style.visibility</p:attrName>
                                        </p:attrNameLst>
                                      </p:cBhvr>
                                      <p:to>
                                        <p:strVal val="visible"/>
                                      </p:to>
                                    </p:set>
                                    <p:anim calcmode="lin" valueType="num">
                                      <p:cBhvr additive="base">
                                        <p:cTn id="71" dur="500" fill="hold"/>
                                        <p:tgtEl>
                                          <p:spTgt spid="124"/>
                                        </p:tgtEl>
                                        <p:attrNameLst>
                                          <p:attrName>ppt_x</p:attrName>
                                        </p:attrNameLst>
                                      </p:cBhvr>
                                      <p:tavLst>
                                        <p:tav tm="0">
                                          <p:val>
                                            <p:strVal val="#ppt_x"/>
                                          </p:val>
                                        </p:tav>
                                        <p:tav tm="100000">
                                          <p:val>
                                            <p:strVal val="#ppt_x"/>
                                          </p:val>
                                        </p:tav>
                                      </p:tavLst>
                                    </p:anim>
                                    <p:anim calcmode="lin" valueType="num">
                                      <p:cBhvr additive="base">
                                        <p:cTn id="72"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5"/>
                                        </p:tgtEl>
                                        <p:attrNameLst>
                                          <p:attrName>style.visibility</p:attrName>
                                        </p:attrNameLst>
                                      </p:cBhvr>
                                      <p:to>
                                        <p:strVal val="visible"/>
                                      </p:to>
                                    </p:set>
                                    <p:anim calcmode="lin" valueType="num">
                                      <p:cBhvr additive="base">
                                        <p:cTn id="77" dur="500" fill="hold"/>
                                        <p:tgtEl>
                                          <p:spTgt spid="125"/>
                                        </p:tgtEl>
                                        <p:attrNameLst>
                                          <p:attrName>ppt_x</p:attrName>
                                        </p:attrNameLst>
                                      </p:cBhvr>
                                      <p:tavLst>
                                        <p:tav tm="0">
                                          <p:val>
                                            <p:strVal val="#ppt_x"/>
                                          </p:val>
                                        </p:tav>
                                        <p:tav tm="100000">
                                          <p:val>
                                            <p:strVal val="#ppt_x"/>
                                          </p:val>
                                        </p:tav>
                                      </p:tavLst>
                                    </p:anim>
                                    <p:anim calcmode="lin" valueType="num">
                                      <p:cBhvr additive="base">
                                        <p:cTn id="7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26"/>
                                        </p:tgtEl>
                                        <p:attrNameLst>
                                          <p:attrName>style.visibility</p:attrName>
                                        </p:attrNameLst>
                                      </p:cBhvr>
                                      <p:to>
                                        <p:strVal val="visible"/>
                                      </p:to>
                                    </p:set>
                                    <p:anim calcmode="lin" valueType="num">
                                      <p:cBhvr additive="base">
                                        <p:cTn id="83" dur="500" fill="hold"/>
                                        <p:tgtEl>
                                          <p:spTgt spid="126"/>
                                        </p:tgtEl>
                                        <p:attrNameLst>
                                          <p:attrName>ppt_x</p:attrName>
                                        </p:attrNameLst>
                                      </p:cBhvr>
                                      <p:tavLst>
                                        <p:tav tm="0">
                                          <p:val>
                                            <p:strVal val="#ppt_x"/>
                                          </p:val>
                                        </p:tav>
                                        <p:tav tm="100000">
                                          <p:val>
                                            <p:strVal val="#ppt_x"/>
                                          </p:val>
                                        </p:tav>
                                      </p:tavLst>
                                    </p:anim>
                                    <p:anim calcmode="lin" valueType="num">
                                      <p:cBhvr additive="base">
                                        <p:cTn id="84"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27"/>
                                        </p:tgtEl>
                                        <p:attrNameLst>
                                          <p:attrName>style.visibility</p:attrName>
                                        </p:attrNameLst>
                                      </p:cBhvr>
                                      <p:to>
                                        <p:strVal val="visible"/>
                                      </p:to>
                                    </p:set>
                                    <p:anim calcmode="lin" valueType="num">
                                      <p:cBhvr additive="base">
                                        <p:cTn id="89" dur="500" fill="hold"/>
                                        <p:tgtEl>
                                          <p:spTgt spid="127"/>
                                        </p:tgtEl>
                                        <p:attrNameLst>
                                          <p:attrName>ppt_x</p:attrName>
                                        </p:attrNameLst>
                                      </p:cBhvr>
                                      <p:tavLst>
                                        <p:tav tm="0">
                                          <p:val>
                                            <p:strVal val="#ppt_x"/>
                                          </p:val>
                                        </p:tav>
                                        <p:tav tm="100000">
                                          <p:val>
                                            <p:strVal val="#ppt_x"/>
                                          </p:val>
                                        </p:tav>
                                      </p:tavLst>
                                    </p:anim>
                                    <p:anim calcmode="lin" valueType="num">
                                      <p:cBhvr additive="base">
                                        <p:cTn id="90"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8"/>
                                        </p:tgtEl>
                                        <p:attrNameLst>
                                          <p:attrName>style.visibility</p:attrName>
                                        </p:attrNameLst>
                                      </p:cBhvr>
                                      <p:to>
                                        <p:strVal val="visible"/>
                                      </p:to>
                                    </p:set>
                                    <p:anim calcmode="lin" valueType="num">
                                      <p:cBhvr additive="base">
                                        <p:cTn id="95" dur="500" fill="hold"/>
                                        <p:tgtEl>
                                          <p:spTgt spid="128"/>
                                        </p:tgtEl>
                                        <p:attrNameLst>
                                          <p:attrName>ppt_x</p:attrName>
                                        </p:attrNameLst>
                                      </p:cBhvr>
                                      <p:tavLst>
                                        <p:tav tm="0">
                                          <p:val>
                                            <p:strVal val="#ppt_x"/>
                                          </p:val>
                                        </p:tav>
                                        <p:tav tm="100000">
                                          <p:val>
                                            <p:strVal val="#ppt_x"/>
                                          </p:val>
                                        </p:tav>
                                      </p:tavLst>
                                    </p:anim>
                                    <p:anim calcmode="lin" valueType="num">
                                      <p:cBhvr additive="base">
                                        <p:cTn id="96"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29"/>
                                        </p:tgtEl>
                                        <p:attrNameLst>
                                          <p:attrName>style.visibility</p:attrName>
                                        </p:attrNameLst>
                                      </p:cBhvr>
                                      <p:to>
                                        <p:strVal val="visible"/>
                                      </p:to>
                                    </p:set>
                                    <p:anim calcmode="lin" valueType="num">
                                      <p:cBhvr additive="base">
                                        <p:cTn id="101" dur="500" fill="hold"/>
                                        <p:tgtEl>
                                          <p:spTgt spid="129"/>
                                        </p:tgtEl>
                                        <p:attrNameLst>
                                          <p:attrName>ppt_x</p:attrName>
                                        </p:attrNameLst>
                                      </p:cBhvr>
                                      <p:tavLst>
                                        <p:tav tm="0">
                                          <p:val>
                                            <p:strVal val="#ppt_x"/>
                                          </p:val>
                                        </p:tav>
                                        <p:tav tm="100000">
                                          <p:val>
                                            <p:strVal val="#ppt_x"/>
                                          </p:val>
                                        </p:tav>
                                      </p:tavLst>
                                    </p:anim>
                                    <p:anim calcmode="lin" valueType="num">
                                      <p:cBhvr additive="base">
                                        <p:cTn id="102"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30"/>
                                        </p:tgtEl>
                                        <p:attrNameLst>
                                          <p:attrName>style.visibility</p:attrName>
                                        </p:attrNameLst>
                                      </p:cBhvr>
                                      <p:to>
                                        <p:strVal val="visible"/>
                                      </p:to>
                                    </p:set>
                                    <p:anim calcmode="lin" valueType="num">
                                      <p:cBhvr additive="base">
                                        <p:cTn id="107" dur="500" fill="hold"/>
                                        <p:tgtEl>
                                          <p:spTgt spid="130"/>
                                        </p:tgtEl>
                                        <p:attrNameLst>
                                          <p:attrName>ppt_x</p:attrName>
                                        </p:attrNameLst>
                                      </p:cBhvr>
                                      <p:tavLst>
                                        <p:tav tm="0">
                                          <p:val>
                                            <p:strVal val="#ppt_x"/>
                                          </p:val>
                                        </p:tav>
                                        <p:tav tm="100000">
                                          <p:val>
                                            <p:strVal val="#ppt_x"/>
                                          </p:val>
                                        </p:tav>
                                      </p:tavLst>
                                    </p:anim>
                                    <p:anim calcmode="lin" valueType="num">
                                      <p:cBhvr additive="base">
                                        <p:cTn id="10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31"/>
                                        </p:tgtEl>
                                        <p:attrNameLst>
                                          <p:attrName>style.visibility</p:attrName>
                                        </p:attrNameLst>
                                      </p:cBhvr>
                                      <p:to>
                                        <p:strVal val="visible"/>
                                      </p:to>
                                    </p:set>
                                    <p:anim calcmode="lin" valueType="num">
                                      <p:cBhvr additive="base">
                                        <p:cTn id="113" dur="500" fill="hold"/>
                                        <p:tgtEl>
                                          <p:spTgt spid="131"/>
                                        </p:tgtEl>
                                        <p:attrNameLst>
                                          <p:attrName>ppt_x</p:attrName>
                                        </p:attrNameLst>
                                      </p:cBhvr>
                                      <p:tavLst>
                                        <p:tav tm="0">
                                          <p:val>
                                            <p:strVal val="#ppt_x"/>
                                          </p:val>
                                        </p:tav>
                                        <p:tav tm="100000">
                                          <p:val>
                                            <p:strVal val="#ppt_x"/>
                                          </p:val>
                                        </p:tav>
                                      </p:tavLst>
                                    </p:anim>
                                    <p:anim calcmode="lin" valueType="num">
                                      <p:cBhvr additive="base">
                                        <p:cTn id="114"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32"/>
                                        </p:tgtEl>
                                        <p:attrNameLst>
                                          <p:attrName>style.visibility</p:attrName>
                                        </p:attrNameLst>
                                      </p:cBhvr>
                                      <p:to>
                                        <p:strVal val="visible"/>
                                      </p:to>
                                    </p:set>
                                    <p:anim calcmode="lin" valueType="num">
                                      <p:cBhvr additive="base">
                                        <p:cTn id="119" dur="500" fill="hold"/>
                                        <p:tgtEl>
                                          <p:spTgt spid="132"/>
                                        </p:tgtEl>
                                        <p:attrNameLst>
                                          <p:attrName>ppt_x</p:attrName>
                                        </p:attrNameLst>
                                      </p:cBhvr>
                                      <p:tavLst>
                                        <p:tav tm="0">
                                          <p:val>
                                            <p:strVal val="#ppt_x"/>
                                          </p:val>
                                        </p:tav>
                                        <p:tav tm="100000">
                                          <p:val>
                                            <p:strVal val="#ppt_x"/>
                                          </p:val>
                                        </p:tav>
                                      </p:tavLst>
                                    </p:anim>
                                    <p:anim calcmode="lin" valueType="num">
                                      <p:cBhvr additive="base">
                                        <p:cTn id="120"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 calcmode="lin" valueType="num">
                                      <p:cBhvr additive="base">
                                        <p:cTn id="125" dur="500" fill="hold"/>
                                        <p:tgtEl>
                                          <p:spTgt spid="133"/>
                                        </p:tgtEl>
                                        <p:attrNameLst>
                                          <p:attrName>ppt_x</p:attrName>
                                        </p:attrNameLst>
                                      </p:cBhvr>
                                      <p:tavLst>
                                        <p:tav tm="0">
                                          <p:val>
                                            <p:strVal val="#ppt_x"/>
                                          </p:val>
                                        </p:tav>
                                        <p:tav tm="100000">
                                          <p:val>
                                            <p:strVal val="#ppt_x"/>
                                          </p:val>
                                        </p:tav>
                                      </p:tavLst>
                                    </p:anim>
                                    <p:anim calcmode="lin" valueType="num">
                                      <p:cBhvr additive="base">
                                        <p:cTn id="126"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90"/>
                                        </p:tgtEl>
                                        <p:attrNameLst>
                                          <p:attrName>style.visibility</p:attrName>
                                        </p:attrNameLst>
                                      </p:cBhvr>
                                      <p:to>
                                        <p:strVal val="visible"/>
                                      </p:to>
                                    </p:set>
                                    <p:anim calcmode="lin" valueType="num">
                                      <p:cBhvr additive="base">
                                        <p:cTn id="131" dur="500" fill="hold"/>
                                        <p:tgtEl>
                                          <p:spTgt spid="190"/>
                                        </p:tgtEl>
                                        <p:attrNameLst>
                                          <p:attrName>ppt_x</p:attrName>
                                        </p:attrNameLst>
                                      </p:cBhvr>
                                      <p:tavLst>
                                        <p:tav tm="0">
                                          <p:val>
                                            <p:strVal val="#ppt_x"/>
                                          </p:val>
                                        </p:tav>
                                        <p:tav tm="100000">
                                          <p:val>
                                            <p:strVal val="#ppt_x"/>
                                          </p:val>
                                        </p:tav>
                                      </p:tavLst>
                                    </p:anim>
                                    <p:anim calcmode="lin" valueType="num">
                                      <p:cBhvr additive="base">
                                        <p:cTn id="132" dur="500" fill="hold"/>
                                        <p:tgtEl>
                                          <p:spTgt spid="190"/>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191"/>
                                        </p:tgtEl>
                                        <p:attrNameLst>
                                          <p:attrName>style.visibility</p:attrName>
                                        </p:attrNameLst>
                                      </p:cBhvr>
                                      <p:to>
                                        <p:strVal val="visible"/>
                                      </p:to>
                                    </p:set>
                                    <p:anim calcmode="lin" valueType="num">
                                      <p:cBhvr additive="base">
                                        <p:cTn id="137" dur="500" fill="hold"/>
                                        <p:tgtEl>
                                          <p:spTgt spid="191"/>
                                        </p:tgtEl>
                                        <p:attrNameLst>
                                          <p:attrName>ppt_x</p:attrName>
                                        </p:attrNameLst>
                                      </p:cBhvr>
                                      <p:tavLst>
                                        <p:tav tm="0">
                                          <p:val>
                                            <p:strVal val="#ppt_x"/>
                                          </p:val>
                                        </p:tav>
                                        <p:tav tm="100000">
                                          <p:val>
                                            <p:strVal val="#ppt_x"/>
                                          </p:val>
                                        </p:tav>
                                      </p:tavLst>
                                    </p:anim>
                                    <p:anim calcmode="lin" valueType="num">
                                      <p:cBhvr additive="base">
                                        <p:cTn id="13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nodeType="clickEffect">
                                  <p:stCondLst>
                                    <p:cond delay="0"/>
                                  </p:stCondLst>
                                  <p:childTnLst>
                                    <p:set>
                                      <p:cBhvr>
                                        <p:cTn id="147" dur="1" fill="hold">
                                          <p:stCondLst>
                                            <p:cond delay="0"/>
                                          </p:stCondLst>
                                        </p:cTn>
                                        <p:tgtEl>
                                          <p:spTgt spid="193"/>
                                        </p:tgtEl>
                                        <p:attrNameLst>
                                          <p:attrName>style.visibility</p:attrName>
                                        </p:attrNameLst>
                                      </p:cBhvr>
                                      <p:to>
                                        <p:strVal val="visible"/>
                                      </p:to>
                                    </p:set>
                                    <p:animEffect transition="in" filter="fade">
                                      <p:cBhvr>
                                        <p:cTn id="148" dur="1000"/>
                                        <p:tgtEl>
                                          <p:spTgt spid="193"/>
                                        </p:tgtEl>
                                      </p:cBhvr>
                                    </p:animEffect>
                                    <p:anim calcmode="lin" valueType="num">
                                      <p:cBhvr>
                                        <p:cTn id="149" dur="1000" fill="hold"/>
                                        <p:tgtEl>
                                          <p:spTgt spid="193"/>
                                        </p:tgtEl>
                                        <p:attrNameLst>
                                          <p:attrName>ppt_x</p:attrName>
                                        </p:attrNameLst>
                                      </p:cBhvr>
                                      <p:tavLst>
                                        <p:tav tm="0">
                                          <p:val>
                                            <p:strVal val="#ppt_x"/>
                                          </p:val>
                                        </p:tav>
                                        <p:tav tm="100000">
                                          <p:val>
                                            <p:strVal val="#ppt_x"/>
                                          </p:val>
                                        </p:tav>
                                      </p:tavLst>
                                    </p:anim>
                                    <p:anim calcmode="lin" valueType="num">
                                      <p:cBhvr>
                                        <p:cTn id="150"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6" presetClass="entr" presetSubtype="21" fill="hold" grpId="0" nodeType="clickEffect">
                                  <p:stCondLst>
                                    <p:cond delay="0"/>
                                  </p:stCondLst>
                                  <p:childTnLst>
                                    <p:set>
                                      <p:cBhvr>
                                        <p:cTn id="154" dur="1" fill="hold">
                                          <p:stCondLst>
                                            <p:cond delay="0"/>
                                          </p:stCondLst>
                                        </p:cTn>
                                        <p:tgtEl>
                                          <p:spTgt spid="194"/>
                                        </p:tgtEl>
                                        <p:attrNameLst>
                                          <p:attrName>style.visibility</p:attrName>
                                        </p:attrNameLst>
                                      </p:cBhvr>
                                      <p:to>
                                        <p:strVal val="visible"/>
                                      </p:to>
                                    </p:set>
                                    <p:animEffect transition="in" filter="barn(inVertical)">
                                      <p:cBhvr>
                                        <p:cTn id="155" dur="500"/>
                                        <p:tgtEl>
                                          <p:spTgt spid="194"/>
                                        </p:tgtEl>
                                      </p:cBhvr>
                                    </p:animEffect>
                                  </p:childTnLst>
                                </p:cTn>
                              </p:par>
                            </p:childTnLst>
                          </p:cTn>
                        </p:par>
                      </p:childTnLst>
                    </p:cTn>
                  </p:par>
                  <p:par>
                    <p:cTn id="156" fill="hold">
                      <p:stCondLst>
                        <p:cond delay="indefinite"/>
                      </p:stCondLst>
                      <p:childTnLst>
                        <p:par>
                          <p:cTn id="157" fill="hold">
                            <p:stCondLst>
                              <p:cond delay="0"/>
                            </p:stCondLst>
                            <p:childTnLst>
                              <p:par>
                                <p:cTn id="158" presetID="16" presetClass="entr" presetSubtype="21" fill="hold" grpId="0" nodeType="clickEffect">
                                  <p:stCondLst>
                                    <p:cond delay="0"/>
                                  </p:stCondLst>
                                  <p:childTnLst>
                                    <p:set>
                                      <p:cBhvr>
                                        <p:cTn id="159" dur="1" fill="hold">
                                          <p:stCondLst>
                                            <p:cond delay="0"/>
                                          </p:stCondLst>
                                        </p:cTn>
                                        <p:tgtEl>
                                          <p:spTgt spid="195"/>
                                        </p:tgtEl>
                                        <p:attrNameLst>
                                          <p:attrName>style.visibility</p:attrName>
                                        </p:attrNameLst>
                                      </p:cBhvr>
                                      <p:to>
                                        <p:strVal val="visible"/>
                                      </p:to>
                                    </p:set>
                                    <p:animEffect transition="in" filter="barn(inVertical)">
                                      <p:cBhvr>
                                        <p:cTn id="160" dur="500"/>
                                        <p:tgtEl>
                                          <p:spTgt spid="195"/>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196"/>
                                        </p:tgtEl>
                                        <p:attrNameLst>
                                          <p:attrName>style.visibility</p:attrName>
                                        </p:attrNameLst>
                                      </p:cBhvr>
                                      <p:to>
                                        <p:strVal val="visible"/>
                                      </p:to>
                                    </p:set>
                                    <p:anim calcmode="lin" valueType="num">
                                      <p:cBhvr additive="base">
                                        <p:cTn id="165" dur="500" fill="hold"/>
                                        <p:tgtEl>
                                          <p:spTgt spid="196"/>
                                        </p:tgtEl>
                                        <p:attrNameLst>
                                          <p:attrName>ppt_x</p:attrName>
                                        </p:attrNameLst>
                                      </p:cBhvr>
                                      <p:tavLst>
                                        <p:tav tm="0">
                                          <p:val>
                                            <p:strVal val="#ppt_x"/>
                                          </p:val>
                                        </p:tav>
                                        <p:tav tm="100000">
                                          <p:val>
                                            <p:strVal val="#ppt_x"/>
                                          </p:val>
                                        </p:tav>
                                      </p:tavLst>
                                    </p:anim>
                                    <p:anim calcmode="lin" valueType="num">
                                      <p:cBhvr additive="base">
                                        <p:cTn id="166"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1" presetClass="entr" presetSubtype="1" fill="hold" grpId="0" nodeType="clickEffect">
                                  <p:stCondLst>
                                    <p:cond delay="0"/>
                                  </p:stCondLst>
                                  <p:childTnLst>
                                    <p:set>
                                      <p:cBhvr>
                                        <p:cTn id="170" dur="1" fill="hold">
                                          <p:stCondLst>
                                            <p:cond delay="0"/>
                                          </p:stCondLst>
                                        </p:cTn>
                                        <p:tgtEl>
                                          <p:spTgt spid="221"/>
                                        </p:tgtEl>
                                        <p:attrNameLst>
                                          <p:attrName>style.visibility</p:attrName>
                                        </p:attrNameLst>
                                      </p:cBhvr>
                                      <p:to>
                                        <p:strVal val="visible"/>
                                      </p:to>
                                    </p:set>
                                    <p:animEffect transition="in" filter="wheel(1)">
                                      <p:cBhvr>
                                        <p:cTn id="171" dur="2000"/>
                                        <p:tgtEl>
                                          <p:spTgt spid="221"/>
                                        </p:tgtEl>
                                      </p:cBhvr>
                                    </p:animEffect>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222"/>
                                        </p:tgtEl>
                                        <p:attrNameLst>
                                          <p:attrName>style.visibility</p:attrName>
                                        </p:attrNameLst>
                                      </p:cBhvr>
                                      <p:to>
                                        <p:strVal val="visible"/>
                                      </p:to>
                                    </p:set>
                                    <p:anim calcmode="lin" valueType="num">
                                      <p:cBhvr additive="base">
                                        <p:cTn id="176" dur="500" fill="hold"/>
                                        <p:tgtEl>
                                          <p:spTgt spid="222"/>
                                        </p:tgtEl>
                                        <p:attrNameLst>
                                          <p:attrName>ppt_x</p:attrName>
                                        </p:attrNameLst>
                                      </p:cBhvr>
                                      <p:tavLst>
                                        <p:tav tm="0">
                                          <p:val>
                                            <p:strVal val="#ppt_x"/>
                                          </p:val>
                                        </p:tav>
                                        <p:tav tm="100000">
                                          <p:val>
                                            <p:strVal val="#ppt_x"/>
                                          </p:val>
                                        </p:tav>
                                      </p:tavLst>
                                    </p:anim>
                                    <p:anim calcmode="lin" valueType="num">
                                      <p:cBhvr additive="base">
                                        <p:cTn id="177" dur="500" fill="hold"/>
                                        <p:tgtEl>
                                          <p:spTgt spid="222"/>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23"/>
                                        </p:tgtEl>
                                        <p:attrNameLst>
                                          <p:attrName>style.visibility</p:attrName>
                                        </p:attrNameLst>
                                      </p:cBhvr>
                                      <p:to>
                                        <p:strVal val="visible"/>
                                      </p:to>
                                    </p:set>
                                    <p:anim calcmode="lin" valueType="num">
                                      <p:cBhvr additive="base">
                                        <p:cTn id="182" dur="500" fill="hold"/>
                                        <p:tgtEl>
                                          <p:spTgt spid="223"/>
                                        </p:tgtEl>
                                        <p:attrNameLst>
                                          <p:attrName>ppt_x</p:attrName>
                                        </p:attrNameLst>
                                      </p:cBhvr>
                                      <p:tavLst>
                                        <p:tav tm="0">
                                          <p:val>
                                            <p:strVal val="#ppt_x"/>
                                          </p:val>
                                        </p:tav>
                                        <p:tav tm="100000">
                                          <p:val>
                                            <p:strVal val="#ppt_x"/>
                                          </p:val>
                                        </p:tav>
                                      </p:tavLst>
                                    </p:anim>
                                    <p:anim calcmode="lin" valueType="num">
                                      <p:cBhvr additive="base">
                                        <p:cTn id="183" dur="500" fill="hold"/>
                                        <p:tgtEl>
                                          <p:spTgt spid="223"/>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grpId="0" nodeType="clickEffect">
                                  <p:stCondLst>
                                    <p:cond delay="0"/>
                                  </p:stCondLst>
                                  <p:childTnLst>
                                    <p:set>
                                      <p:cBhvr>
                                        <p:cTn id="187" dur="1" fill="hold">
                                          <p:stCondLst>
                                            <p:cond delay="0"/>
                                          </p:stCondLst>
                                        </p:cTn>
                                        <p:tgtEl>
                                          <p:spTgt spid="224"/>
                                        </p:tgtEl>
                                        <p:attrNameLst>
                                          <p:attrName>style.visibility</p:attrName>
                                        </p:attrNameLst>
                                      </p:cBhvr>
                                      <p:to>
                                        <p:strVal val="visible"/>
                                      </p:to>
                                    </p:set>
                                    <p:anim calcmode="lin" valueType="num">
                                      <p:cBhvr additive="base">
                                        <p:cTn id="188" dur="500" fill="hold"/>
                                        <p:tgtEl>
                                          <p:spTgt spid="224"/>
                                        </p:tgtEl>
                                        <p:attrNameLst>
                                          <p:attrName>ppt_x</p:attrName>
                                        </p:attrNameLst>
                                      </p:cBhvr>
                                      <p:tavLst>
                                        <p:tav tm="0">
                                          <p:val>
                                            <p:strVal val="#ppt_x"/>
                                          </p:val>
                                        </p:tav>
                                        <p:tav tm="100000">
                                          <p:val>
                                            <p:strVal val="#ppt_x"/>
                                          </p:val>
                                        </p:tav>
                                      </p:tavLst>
                                    </p:anim>
                                    <p:anim calcmode="lin" valueType="num">
                                      <p:cBhvr additive="base">
                                        <p:cTn id="189" dur="500" fill="hold"/>
                                        <p:tgtEl>
                                          <p:spTgt spid="224"/>
                                        </p:tgtEl>
                                        <p:attrNameLst>
                                          <p:attrName>ppt_y</p:attrName>
                                        </p:attrNameLst>
                                      </p:cBhvr>
                                      <p:tavLst>
                                        <p:tav tm="0">
                                          <p:val>
                                            <p:strVal val="1+#ppt_h/2"/>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2" presetClass="entr" presetSubtype="4" fill="hold" grpId="0" nodeType="clickEffect">
                                  <p:stCondLst>
                                    <p:cond delay="0"/>
                                  </p:stCondLst>
                                  <p:childTnLst>
                                    <p:set>
                                      <p:cBhvr>
                                        <p:cTn id="193" dur="1" fill="hold">
                                          <p:stCondLst>
                                            <p:cond delay="0"/>
                                          </p:stCondLst>
                                        </p:cTn>
                                        <p:tgtEl>
                                          <p:spTgt spid="225"/>
                                        </p:tgtEl>
                                        <p:attrNameLst>
                                          <p:attrName>style.visibility</p:attrName>
                                        </p:attrNameLst>
                                      </p:cBhvr>
                                      <p:to>
                                        <p:strVal val="visible"/>
                                      </p:to>
                                    </p:set>
                                    <p:anim calcmode="lin" valueType="num">
                                      <p:cBhvr additive="base">
                                        <p:cTn id="194" dur="500" fill="hold"/>
                                        <p:tgtEl>
                                          <p:spTgt spid="225"/>
                                        </p:tgtEl>
                                        <p:attrNameLst>
                                          <p:attrName>ppt_x</p:attrName>
                                        </p:attrNameLst>
                                      </p:cBhvr>
                                      <p:tavLst>
                                        <p:tav tm="0">
                                          <p:val>
                                            <p:strVal val="#ppt_x"/>
                                          </p:val>
                                        </p:tav>
                                        <p:tav tm="100000">
                                          <p:val>
                                            <p:strVal val="#ppt_x"/>
                                          </p:val>
                                        </p:tav>
                                      </p:tavLst>
                                    </p:anim>
                                    <p:anim calcmode="lin" valueType="num">
                                      <p:cBhvr additive="base">
                                        <p:cTn id="195" dur="500" fill="hold"/>
                                        <p:tgtEl>
                                          <p:spTgt spid="225"/>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4" fill="hold" grpId="0" nodeType="clickEffect">
                                  <p:stCondLst>
                                    <p:cond delay="0"/>
                                  </p:stCondLst>
                                  <p:childTnLst>
                                    <p:set>
                                      <p:cBhvr>
                                        <p:cTn id="199" dur="1" fill="hold">
                                          <p:stCondLst>
                                            <p:cond delay="0"/>
                                          </p:stCondLst>
                                        </p:cTn>
                                        <p:tgtEl>
                                          <p:spTgt spid="226"/>
                                        </p:tgtEl>
                                        <p:attrNameLst>
                                          <p:attrName>style.visibility</p:attrName>
                                        </p:attrNameLst>
                                      </p:cBhvr>
                                      <p:to>
                                        <p:strVal val="visible"/>
                                      </p:to>
                                    </p:set>
                                    <p:anim calcmode="lin" valueType="num">
                                      <p:cBhvr additive="base">
                                        <p:cTn id="200" dur="500" fill="hold"/>
                                        <p:tgtEl>
                                          <p:spTgt spid="226"/>
                                        </p:tgtEl>
                                        <p:attrNameLst>
                                          <p:attrName>ppt_x</p:attrName>
                                        </p:attrNameLst>
                                      </p:cBhvr>
                                      <p:tavLst>
                                        <p:tav tm="0">
                                          <p:val>
                                            <p:strVal val="#ppt_x"/>
                                          </p:val>
                                        </p:tav>
                                        <p:tav tm="100000">
                                          <p:val>
                                            <p:strVal val="#ppt_x"/>
                                          </p:val>
                                        </p:tav>
                                      </p:tavLst>
                                    </p:anim>
                                    <p:anim calcmode="lin" valueType="num">
                                      <p:cBhvr additive="base">
                                        <p:cTn id="201" dur="500" fill="hold"/>
                                        <p:tgtEl>
                                          <p:spTgt spid="226"/>
                                        </p:tgtEl>
                                        <p:attrNameLst>
                                          <p:attrName>ppt_y</p:attrName>
                                        </p:attrNameLst>
                                      </p:cBhvr>
                                      <p:tavLst>
                                        <p:tav tm="0">
                                          <p:val>
                                            <p:strVal val="1+#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2" presetClass="entr" presetSubtype="4" fill="hold" grpId="0" nodeType="clickEffect">
                                  <p:stCondLst>
                                    <p:cond delay="0"/>
                                  </p:stCondLst>
                                  <p:childTnLst>
                                    <p:set>
                                      <p:cBhvr>
                                        <p:cTn id="205" dur="1" fill="hold">
                                          <p:stCondLst>
                                            <p:cond delay="0"/>
                                          </p:stCondLst>
                                        </p:cTn>
                                        <p:tgtEl>
                                          <p:spTgt spid="227"/>
                                        </p:tgtEl>
                                        <p:attrNameLst>
                                          <p:attrName>style.visibility</p:attrName>
                                        </p:attrNameLst>
                                      </p:cBhvr>
                                      <p:to>
                                        <p:strVal val="visible"/>
                                      </p:to>
                                    </p:set>
                                    <p:anim calcmode="lin" valueType="num">
                                      <p:cBhvr additive="base">
                                        <p:cTn id="206" dur="500" fill="hold"/>
                                        <p:tgtEl>
                                          <p:spTgt spid="227"/>
                                        </p:tgtEl>
                                        <p:attrNameLst>
                                          <p:attrName>ppt_x</p:attrName>
                                        </p:attrNameLst>
                                      </p:cBhvr>
                                      <p:tavLst>
                                        <p:tav tm="0">
                                          <p:val>
                                            <p:strVal val="#ppt_x"/>
                                          </p:val>
                                        </p:tav>
                                        <p:tav tm="100000">
                                          <p:val>
                                            <p:strVal val="#ppt_x"/>
                                          </p:val>
                                        </p:tav>
                                      </p:tavLst>
                                    </p:anim>
                                    <p:anim calcmode="lin" valueType="num">
                                      <p:cBhvr additive="base">
                                        <p:cTn id="207" dur="500" fill="hold"/>
                                        <p:tgtEl>
                                          <p:spTgt spid="227"/>
                                        </p:tgtEl>
                                        <p:attrNameLst>
                                          <p:attrName>ppt_y</p:attrName>
                                        </p:attrNameLst>
                                      </p:cBhvr>
                                      <p:tavLst>
                                        <p:tav tm="0">
                                          <p:val>
                                            <p:strVal val="1+#ppt_h/2"/>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2" presetClass="entr" presetSubtype="4" fill="hold" grpId="0" nodeType="clickEffect">
                                  <p:stCondLst>
                                    <p:cond delay="0"/>
                                  </p:stCondLst>
                                  <p:childTnLst>
                                    <p:set>
                                      <p:cBhvr>
                                        <p:cTn id="211" dur="1" fill="hold">
                                          <p:stCondLst>
                                            <p:cond delay="0"/>
                                          </p:stCondLst>
                                        </p:cTn>
                                        <p:tgtEl>
                                          <p:spTgt spid="228"/>
                                        </p:tgtEl>
                                        <p:attrNameLst>
                                          <p:attrName>style.visibility</p:attrName>
                                        </p:attrNameLst>
                                      </p:cBhvr>
                                      <p:to>
                                        <p:strVal val="visible"/>
                                      </p:to>
                                    </p:set>
                                    <p:anim calcmode="lin" valueType="num">
                                      <p:cBhvr additive="base">
                                        <p:cTn id="212" dur="500" fill="hold"/>
                                        <p:tgtEl>
                                          <p:spTgt spid="228"/>
                                        </p:tgtEl>
                                        <p:attrNameLst>
                                          <p:attrName>ppt_x</p:attrName>
                                        </p:attrNameLst>
                                      </p:cBhvr>
                                      <p:tavLst>
                                        <p:tav tm="0">
                                          <p:val>
                                            <p:strVal val="#ppt_x"/>
                                          </p:val>
                                        </p:tav>
                                        <p:tav tm="100000">
                                          <p:val>
                                            <p:strVal val="#ppt_x"/>
                                          </p:val>
                                        </p:tav>
                                      </p:tavLst>
                                    </p:anim>
                                    <p:anim calcmode="lin" valueType="num">
                                      <p:cBhvr additive="base">
                                        <p:cTn id="213"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229"/>
                                        </p:tgtEl>
                                        <p:attrNameLst>
                                          <p:attrName>style.visibility</p:attrName>
                                        </p:attrNameLst>
                                      </p:cBhvr>
                                      <p:to>
                                        <p:strVal val="visible"/>
                                      </p:to>
                                    </p:set>
                                    <p:anim calcmode="lin" valueType="num">
                                      <p:cBhvr additive="base">
                                        <p:cTn id="218" dur="500" fill="hold"/>
                                        <p:tgtEl>
                                          <p:spTgt spid="229"/>
                                        </p:tgtEl>
                                        <p:attrNameLst>
                                          <p:attrName>ppt_x</p:attrName>
                                        </p:attrNameLst>
                                      </p:cBhvr>
                                      <p:tavLst>
                                        <p:tav tm="0">
                                          <p:val>
                                            <p:strVal val="#ppt_x"/>
                                          </p:val>
                                        </p:tav>
                                        <p:tav tm="100000">
                                          <p:val>
                                            <p:strVal val="#ppt_x"/>
                                          </p:val>
                                        </p:tav>
                                      </p:tavLst>
                                    </p:anim>
                                    <p:anim calcmode="lin" valueType="num">
                                      <p:cBhvr additive="base">
                                        <p:cTn id="219" dur="500" fill="hold"/>
                                        <p:tgtEl>
                                          <p:spTgt spid="229"/>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4" fill="hold" grpId="0" nodeType="clickEffect">
                                  <p:stCondLst>
                                    <p:cond delay="0"/>
                                  </p:stCondLst>
                                  <p:childTnLst>
                                    <p:set>
                                      <p:cBhvr>
                                        <p:cTn id="223" dur="1" fill="hold">
                                          <p:stCondLst>
                                            <p:cond delay="0"/>
                                          </p:stCondLst>
                                        </p:cTn>
                                        <p:tgtEl>
                                          <p:spTgt spid="230"/>
                                        </p:tgtEl>
                                        <p:attrNameLst>
                                          <p:attrName>style.visibility</p:attrName>
                                        </p:attrNameLst>
                                      </p:cBhvr>
                                      <p:to>
                                        <p:strVal val="visible"/>
                                      </p:to>
                                    </p:set>
                                    <p:anim calcmode="lin" valueType="num">
                                      <p:cBhvr additive="base">
                                        <p:cTn id="224" dur="500" fill="hold"/>
                                        <p:tgtEl>
                                          <p:spTgt spid="230"/>
                                        </p:tgtEl>
                                        <p:attrNameLst>
                                          <p:attrName>ppt_x</p:attrName>
                                        </p:attrNameLst>
                                      </p:cBhvr>
                                      <p:tavLst>
                                        <p:tav tm="0">
                                          <p:val>
                                            <p:strVal val="#ppt_x"/>
                                          </p:val>
                                        </p:tav>
                                        <p:tav tm="100000">
                                          <p:val>
                                            <p:strVal val="#ppt_x"/>
                                          </p:val>
                                        </p:tav>
                                      </p:tavLst>
                                    </p:anim>
                                    <p:anim calcmode="lin" valueType="num">
                                      <p:cBhvr additive="base">
                                        <p:cTn id="225" dur="500" fill="hold"/>
                                        <p:tgtEl>
                                          <p:spTgt spid="230"/>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ntr" presetSubtype="4" fill="hold" grpId="0" nodeType="clickEffect">
                                  <p:stCondLst>
                                    <p:cond delay="0"/>
                                  </p:stCondLst>
                                  <p:childTnLst>
                                    <p:set>
                                      <p:cBhvr>
                                        <p:cTn id="229" dur="1" fill="hold">
                                          <p:stCondLst>
                                            <p:cond delay="0"/>
                                          </p:stCondLst>
                                        </p:cTn>
                                        <p:tgtEl>
                                          <p:spTgt spid="231"/>
                                        </p:tgtEl>
                                        <p:attrNameLst>
                                          <p:attrName>style.visibility</p:attrName>
                                        </p:attrNameLst>
                                      </p:cBhvr>
                                      <p:to>
                                        <p:strVal val="visible"/>
                                      </p:to>
                                    </p:set>
                                    <p:anim calcmode="lin" valueType="num">
                                      <p:cBhvr additive="base">
                                        <p:cTn id="230" dur="500" fill="hold"/>
                                        <p:tgtEl>
                                          <p:spTgt spid="231"/>
                                        </p:tgtEl>
                                        <p:attrNameLst>
                                          <p:attrName>ppt_x</p:attrName>
                                        </p:attrNameLst>
                                      </p:cBhvr>
                                      <p:tavLst>
                                        <p:tav tm="0">
                                          <p:val>
                                            <p:strVal val="#ppt_x"/>
                                          </p:val>
                                        </p:tav>
                                        <p:tav tm="100000">
                                          <p:val>
                                            <p:strVal val="#ppt_x"/>
                                          </p:val>
                                        </p:tav>
                                      </p:tavLst>
                                    </p:anim>
                                    <p:anim calcmode="lin" valueType="num">
                                      <p:cBhvr additive="base">
                                        <p:cTn id="231" dur="500" fill="hold"/>
                                        <p:tgtEl>
                                          <p:spTgt spid="231"/>
                                        </p:tgtEl>
                                        <p:attrNameLst>
                                          <p:attrName>ppt_y</p:attrName>
                                        </p:attrNameLst>
                                      </p:cBhvr>
                                      <p:tavLst>
                                        <p:tav tm="0">
                                          <p:val>
                                            <p:strVal val="1+#ppt_h/2"/>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2" presetClass="entr" presetSubtype="4" fill="hold" grpId="0" nodeType="clickEffect">
                                  <p:stCondLst>
                                    <p:cond delay="0"/>
                                  </p:stCondLst>
                                  <p:childTnLst>
                                    <p:set>
                                      <p:cBhvr>
                                        <p:cTn id="235" dur="1" fill="hold">
                                          <p:stCondLst>
                                            <p:cond delay="0"/>
                                          </p:stCondLst>
                                        </p:cTn>
                                        <p:tgtEl>
                                          <p:spTgt spid="232"/>
                                        </p:tgtEl>
                                        <p:attrNameLst>
                                          <p:attrName>style.visibility</p:attrName>
                                        </p:attrNameLst>
                                      </p:cBhvr>
                                      <p:to>
                                        <p:strVal val="visible"/>
                                      </p:to>
                                    </p:set>
                                    <p:anim calcmode="lin" valueType="num">
                                      <p:cBhvr additive="base">
                                        <p:cTn id="236" dur="500" fill="hold"/>
                                        <p:tgtEl>
                                          <p:spTgt spid="232"/>
                                        </p:tgtEl>
                                        <p:attrNameLst>
                                          <p:attrName>ppt_x</p:attrName>
                                        </p:attrNameLst>
                                      </p:cBhvr>
                                      <p:tavLst>
                                        <p:tav tm="0">
                                          <p:val>
                                            <p:strVal val="#ppt_x"/>
                                          </p:val>
                                        </p:tav>
                                        <p:tav tm="100000">
                                          <p:val>
                                            <p:strVal val="#ppt_x"/>
                                          </p:val>
                                        </p:tav>
                                      </p:tavLst>
                                    </p:anim>
                                    <p:anim calcmode="lin" valueType="num">
                                      <p:cBhvr additive="base">
                                        <p:cTn id="237" dur="500" fill="hold"/>
                                        <p:tgtEl>
                                          <p:spTgt spid="232"/>
                                        </p:tgtEl>
                                        <p:attrNameLst>
                                          <p:attrName>ppt_y</p:attrName>
                                        </p:attrNameLst>
                                      </p:cBhvr>
                                      <p:tavLst>
                                        <p:tav tm="0">
                                          <p:val>
                                            <p:strVal val="1+#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233"/>
                                        </p:tgtEl>
                                        <p:attrNameLst>
                                          <p:attrName>style.visibility</p:attrName>
                                        </p:attrNameLst>
                                      </p:cBhvr>
                                      <p:to>
                                        <p:strVal val="visible"/>
                                      </p:to>
                                    </p:set>
                                    <p:anim calcmode="lin" valueType="num">
                                      <p:cBhvr additive="base">
                                        <p:cTn id="242" dur="500" fill="hold"/>
                                        <p:tgtEl>
                                          <p:spTgt spid="233"/>
                                        </p:tgtEl>
                                        <p:attrNameLst>
                                          <p:attrName>ppt_x</p:attrName>
                                        </p:attrNameLst>
                                      </p:cBhvr>
                                      <p:tavLst>
                                        <p:tav tm="0">
                                          <p:val>
                                            <p:strVal val="#ppt_x"/>
                                          </p:val>
                                        </p:tav>
                                        <p:tav tm="100000">
                                          <p:val>
                                            <p:strVal val="#ppt_x"/>
                                          </p:val>
                                        </p:tav>
                                      </p:tavLst>
                                    </p:anim>
                                    <p:anim calcmode="lin" valueType="num">
                                      <p:cBhvr additive="base">
                                        <p:cTn id="243" dur="500" fill="hold"/>
                                        <p:tgtEl>
                                          <p:spTgt spid="233"/>
                                        </p:tgtEl>
                                        <p:attrNameLst>
                                          <p:attrName>ppt_y</p:attrName>
                                        </p:attrNameLst>
                                      </p:cBhvr>
                                      <p:tavLst>
                                        <p:tav tm="0">
                                          <p:val>
                                            <p:strVal val="1+#ppt_h/2"/>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 presetClass="entr" presetSubtype="4" fill="hold" grpId="0" nodeType="clickEffect">
                                  <p:stCondLst>
                                    <p:cond delay="0"/>
                                  </p:stCondLst>
                                  <p:childTnLst>
                                    <p:set>
                                      <p:cBhvr>
                                        <p:cTn id="247" dur="1" fill="hold">
                                          <p:stCondLst>
                                            <p:cond delay="0"/>
                                          </p:stCondLst>
                                        </p:cTn>
                                        <p:tgtEl>
                                          <p:spTgt spid="234"/>
                                        </p:tgtEl>
                                        <p:attrNameLst>
                                          <p:attrName>style.visibility</p:attrName>
                                        </p:attrNameLst>
                                      </p:cBhvr>
                                      <p:to>
                                        <p:strVal val="visible"/>
                                      </p:to>
                                    </p:set>
                                    <p:anim calcmode="lin" valueType="num">
                                      <p:cBhvr additive="base">
                                        <p:cTn id="248" dur="500" fill="hold"/>
                                        <p:tgtEl>
                                          <p:spTgt spid="234"/>
                                        </p:tgtEl>
                                        <p:attrNameLst>
                                          <p:attrName>ppt_x</p:attrName>
                                        </p:attrNameLst>
                                      </p:cBhvr>
                                      <p:tavLst>
                                        <p:tav tm="0">
                                          <p:val>
                                            <p:strVal val="#ppt_x"/>
                                          </p:val>
                                        </p:tav>
                                        <p:tav tm="100000">
                                          <p:val>
                                            <p:strVal val="#ppt_x"/>
                                          </p:val>
                                        </p:tav>
                                      </p:tavLst>
                                    </p:anim>
                                    <p:anim calcmode="lin" valueType="num">
                                      <p:cBhvr additive="base">
                                        <p:cTn id="249" dur="500" fill="hold"/>
                                        <p:tgtEl>
                                          <p:spTgt spid="234"/>
                                        </p:tgtEl>
                                        <p:attrNameLst>
                                          <p:attrName>ppt_y</p:attrName>
                                        </p:attrNameLst>
                                      </p:cBhvr>
                                      <p:tavLst>
                                        <p:tav tm="0">
                                          <p:val>
                                            <p:strVal val="1+#ppt_h/2"/>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16" presetClass="entr" presetSubtype="21" fill="hold" grpId="0" nodeType="clickEffect">
                                  <p:stCondLst>
                                    <p:cond delay="0"/>
                                  </p:stCondLst>
                                  <p:childTnLst>
                                    <p:set>
                                      <p:cBhvr>
                                        <p:cTn id="253" dur="1" fill="hold">
                                          <p:stCondLst>
                                            <p:cond delay="0"/>
                                          </p:stCondLst>
                                        </p:cTn>
                                        <p:tgtEl>
                                          <p:spTgt spid="235"/>
                                        </p:tgtEl>
                                        <p:attrNameLst>
                                          <p:attrName>style.visibility</p:attrName>
                                        </p:attrNameLst>
                                      </p:cBhvr>
                                      <p:to>
                                        <p:strVal val="visible"/>
                                      </p:to>
                                    </p:set>
                                    <p:animEffect transition="in" filter="barn(inVertical)">
                                      <p:cBhvr>
                                        <p:cTn id="254" dur="500"/>
                                        <p:tgtEl>
                                          <p:spTgt spid="235"/>
                                        </p:tgtEl>
                                      </p:cBhvr>
                                    </p:animEffect>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236"/>
                                        </p:tgtEl>
                                        <p:attrNameLst>
                                          <p:attrName>style.visibility</p:attrName>
                                        </p:attrNameLst>
                                      </p:cBhvr>
                                      <p:to>
                                        <p:strVal val="visible"/>
                                      </p:to>
                                    </p:set>
                                    <p:anim calcmode="lin" valueType="num">
                                      <p:cBhvr additive="base">
                                        <p:cTn id="259" dur="500" fill="hold"/>
                                        <p:tgtEl>
                                          <p:spTgt spid="236"/>
                                        </p:tgtEl>
                                        <p:attrNameLst>
                                          <p:attrName>ppt_x</p:attrName>
                                        </p:attrNameLst>
                                      </p:cBhvr>
                                      <p:tavLst>
                                        <p:tav tm="0">
                                          <p:val>
                                            <p:strVal val="#ppt_x"/>
                                          </p:val>
                                        </p:tav>
                                        <p:tav tm="100000">
                                          <p:val>
                                            <p:strVal val="#ppt_x"/>
                                          </p:val>
                                        </p:tav>
                                      </p:tavLst>
                                    </p:anim>
                                    <p:anim calcmode="lin" valueType="num">
                                      <p:cBhvr additive="base">
                                        <p:cTn id="260" dur="500" fill="hold"/>
                                        <p:tgtEl>
                                          <p:spTgt spid="236"/>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237"/>
                                        </p:tgtEl>
                                        <p:attrNameLst>
                                          <p:attrName>style.visibility</p:attrName>
                                        </p:attrNameLst>
                                      </p:cBhvr>
                                      <p:to>
                                        <p:strVal val="visible"/>
                                      </p:to>
                                    </p:set>
                                    <p:anim calcmode="lin" valueType="num">
                                      <p:cBhvr additive="base">
                                        <p:cTn id="265" dur="500" fill="hold"/>
                                        <p:tgtEl>
                                          <p:spTgt spid="237"/>
                                        </p:tgtEl>
                                        <p:attrNameLst>
                                          <p:attrName>ppt_x</p:attrName>
                                        </p:attrNameLst>
                                      </p:cBhvr>
                                      <p:tavLst>
                                        <p:tav tm="0">
                                          <p:val>
                                            <p:strVal val="#ppt_x"/>
                                          </p:val>
                                        </p:tav>
                                        <p:tav tm="100000">
                                          <p:val>
                                            <p:strVal val="#ppt_x"/>
                                          </p:val>
                                        </p:tav>
                                      </p:tavLst>
                                    </p:anim>
                                    <p:anim calcmode="lin" valueType="num">
                                      <p:cBhvr additive="base">
                                        <p:cTn id="266" dur="500" fill="hold"/>
                                        <p:tgtEl>
                                          <p:spTgt spid="237"/>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42" presetClass="entr" presetSubtype="0" fill="hold" nodeType="clickEffect">
                                  <p:stCondLst>
                                    <p:cond delay="0"/>
                                  </p:stCondLst>
                                  <p:childTnLst>
                                    <p:set>
                                      <p:cBhvr>
                                        <p:cTn id="270" dur="1" fill="hold">
                                          <p:stCondLst>
                                            <p:cond delay="0"/>
                                          </p:stCondLst>
                                        </p:cTn>
                                        <p:tgtEl>
                                          <p:spTgt spid="246"/>
                                        </p:tgtEl>
                                        <p:attrNameLst>
                                          <p:attrName>style.visibility</p:attrName>
                                        </p:attrNameLst>
                                      </p:cBhvr>
                                      <p:to>
                                        <p:strVal val="visible"/>
                                      </p:to>
                                    </p:set>
                                    <p:animEffect transition="in" filter="fade">
                                      <p:cBhvr>
                                        <p:cTn id="271" dur="1000"/>
                                        <p:tgtEl>
                                          <p:spTgt spid="246"/>
                                        </p:tgtEl>
                                      </p:cBhvr>
                                    </p:animEffect>
                                    <p:anim calcmode="lin" valueType="num">
                                      <p:cBhvr>
                                        <p:cTn id="272" dur="1000" fill="hold"/>
                                        <p:tgtEl>
                                          <p:spTgt spid="246"/>
                                        </p:tgtEl>
                                        <p:attrNameLst>
                                          <p:attrName>ppt_x</p:attrName>
                                        </p:attrNameLst>
                                      </p:cBhvr>
                                      <p:tavLst>
                                        <p:tav tm="0">
                                          <p:val>
                                            <p:strVal val="#ppt_x"/>
                                          </p:val>
                                        </p:tav>
                                        <p:tav tm="100000">
                                          <p:val>
                                            <p:strVal val="#ppt_x"/>
                                          </p:val>
                                        </p:tav>
                                      </p:tavLst>
                                    </p:anim>
                                    <p:anim calcmode="lin" valueType="num">
                                      <p:cBhvr>
                                        <p:cTn id="273" dur="1000" fill="hold"/>
                                        <p:tgtEl>
                                          <p:spTgt spid="246"/>
                                        </p:tgtEl>
                                        <p:attrNameLst>
                                          <p:attrName>ppt_y</p:attrName>
                                        </p:attrNameLst>
                                      </p:cBhvr>
                                      <p:tavLst>
                                        <p:tav tm="0">
                                          <p:val>
                                            <p:strVal val="#ppt_y+.1"/>
                                          </p:val>
                                        </p:tav>
                                        <p:tav tm="100000">
                                          <p:val>
                                            <p:strVal val="#ppt_y"/>
                                          </p:val>
                                        </p:tav>
                                      </p:tavLst>
                                    </p:anim>
                                  </p:childTnLst>
                                </p:cTn>
                              </p:par>
                            </p:childTnLst>
                          </p:cTn>
                        </p:par>
                      </p:childTnLst>
                    </p:cTn>
                  </p:par>
                  <p:par>
                    <p:cTn id="274" fill="hold">
                      <p:stCondLst>
                        <p:cond delay="indefinite"/>
                      </p:stCondLst>
                      <p:childTnLst>
                        <p:par>
                          <p:cTn id="275" fill="hold">
                            <p:stCondLst>
                              <p:cond delay="0"/>
                            </p:stCondLst>
                            <p:childTnLst>
                              <p:par>
                                <p:cTn id="276" presetID="21" presetClass="entr" presetSubtype="1" fill="hold" grpId="0" nodeType="clickEffect">
                                  <p:stCondLst>
                                    <p:cond delay="0"/>
                                  </p:stCondLst>
                                  <p:childTnLst>
                                    <p:set>
                                      <p:cBhvr>
                                        <p:cTn id="277" dur="1" fill="hold">
                                          <p:stCondLst>
                                            <p:cond delay="0"/>
                                          </p:stCondLst>
                                        </p:cTn>
                                        <p:tgtEl>
                                          <p:spTgt spid="238"/>
                                        </p:tgtEl>
                                        <p:attrNameLst>
                                          <p:attrName>style.visibility</p:attrName>
                                        </p:attrNameLst>
                                      </p:cBhvr>
                                      <p:to>
                                        <p:strVal val="visible"/>
                                      </p:to>
                                    </p:set>
                                    <p:animEffect transition="in" filter="wheel(1)">
                                      <p:cBhvr>
                                        <p:cTn id="278" dur="2000"/>
                                        <p:tgtEl>
                                          <p:spTgt spid="238"/>
                                        </p:tgtEl>
                                      </p:cBhvr>
                                    </p:animEffect>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239"/>
                                        </p:tgtEl>
                                        <p:attrNameLst>
                                          <p:attrName>style.visibility</p:attrName>
                                        </p:attrNameLst>
                                      </p:cBhvr>
                                      <p:to>
                                        <p:strVal val="visible"/>
                                      </p:to>
                                    </p:set>
                                    <p:anim calcmode="lin" valueType="num">
                                      <p:cBhvr additive="base">
                                        <p:cTn id="283" dur="500" fill="hold"/>
                                        <p:tgtEl>
                                          <p:spTgt spid="239"/>
                                        </p:tgtEl>
                                        <p:attrNameLst>
                                          <p:attrName>ppt_x</p:attrName>
                                        </p:attrNameLst>
                                      </p:cBhvr>
                                      <p:tavLst>
                                        <p:tav tm="0">
                                          <p:val>
                                            <p:strVal val="#ppt_x"/>
                                          </p:val>
                                        </p:tav>
                                        <p:tav tm="100000">
                                          <p:val>
                                            <p:strVal val="#ppt_x"/>
                                          </p:val>
                                        </p:tav>
                                      </p:tavLst>
                                    </p:anim>
                                    <p:anim calcmode="lin" valueType="num">
                                      <p:cBhvr additive="base">
                                        <p:cTn id="284" dur="500" fill="hold"/>
                                        <p:tgtEl>
                                          <p:spTgt spid="239"/>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240"/>
                                        </p:tgtEl>
                                        <p:attrNameLst>
                                          <p:attrName>style.visibility</p:attrName>
                                        </p:attrNameLst>
                                      </p:cBhvr>
                                      <p:to>
                                        <p:strVal val="visible"/>
                                      </p:to>
                                    </p:set>
                                    <p:anim calcmode="lin" valueType="num">
                                      <p:cBhvr additive="base">
                                        <p:cTn id="289" dur="500" fill="hold"/>
                                        <p:tgtEl>
                                          <p:spTgt spid="240"/>
                                        </p:tgtEl>
                                        <p:attrNameLst>
                                          <p:attrName>ppt_x</p:attrName>
                                        </p:attrNameLst>
                                      </p:cBhvr>
                                      <p:tavLst>
                                        <p:tav tm="0">
                                          <p:val>
                                            <p:strVal val="#ppt_x"/>
                                          </p:val>
                                        </p:tav>
                                        <p:tav tm="100000">
                                          <p:val>
                                            <p:strVal val="#ppt_x"/>
                                          </p:val>
                                        </p:tav>
                                      </p:tavLst>
                                    </p:anim>
                                    <p:anim calcmode="lin" valueType="num">
                                      <p:cBhvr additive="base">
                                        <p:cTn id="290"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242"/>
                                        </p:tgtEl>
                                        <p:attrNameLst>
                                          <p:attrName>style.visibility</p:attrName>
                                        </p:attrNameLst>
                                      </p:cBhvr>
                                      <p:to>
                                        <p:strVal val="visible"/>
                                      </p:to>
                                    </p:set>
                                    <p:anim calcmode="lin" valueType="num">
                                      <p:cBhvr additive="base">
                                        <p:cTn id="295" dur="500" fill="hold"/>
                                        <p:tgtEl>
                                          <p:spTgt spid="242"/>
                                        </p:tgtEl>
                                        <p:attrNameLst>
                                          <p:attrName>ppt_x</p:attrName>
                                        </p:attrNameLst>
                                      </p:cBhvr>
                                      <p:tavLst>
                                        <p:tav tm="0">
                                          <p:val>
                                            <p:strVal val="#ppt_x"/>
                                          </p:val>
                                        </p:tav>
                                        <p:tav tm="100000">
                                          <p:val>
                                            <p:strVal val="#ppt_x"/>
                                          </p:val>
                                        </p:tav>
                                      </p:tavLst>
                                    </p:anim>
                                    <p:anim calcmode="lin" valueType="num">
                                      <p:cBhvr additive="base">
                                        <p:cTn id="296"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243"/>
                                        </p:tgtEl>
                                        <p:attrNameLst>
                                          <p:attrName>style.visibility</p:attrName>
                                        </p:attrNameLst>
                                      </p:cBhvr>
                                      <p:to>
                                        <p:strVal val="visible"/>
                                      </p:to>
                                    </p:set>
                                    <p:anim calcmode="lin" valueType="num">
                                      <p:cBhvr additive="base">
                                        <p:cTn id="301" dur="500" fill="hold"/>
                                        <p:tgtEl>
                                          <p:spTgt spid="243"/>
                                        </p:tgtEl>
                                        <p:attrNameLst>
                                          <p:attrName>ppt_x</p:attrName>
                                        </p:attrNameLst>
                                      </p:cBhvr>
                                      <p:tavLst>
                                        <p:tav tm="0">
                                          <p:val>
                                            <p:strVal val="#ppt_x"/>
                                          </p:val>
                                        </p:tav>
                                        <p:tav tm="100000">
                                          <p:val>
                                            <p:strVal val="#ppt_x"/>
                                          </p:val>
                                        </p:tav>
                                      </p:tavLst>
                                    </p:anim>
                                    <p:anim calcmode="lin" valueType="num">
                                      <p:cBhvr additive="base">
                                        <p:cTn id="302"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241"/>
                                        </p:tgtEl>
                                        <p:attrNameLst>
                                          <p:attrName>style.visibility</p:attrName>
                                        </p:attrNameLst>
                                      </p:cBhvr>
                                      <p:to>
                                        <p:strVal val="visible"/>
                                      </p:to>
                                    </p:set>
                                    <p:anim calcmode="lin" valueType="num">
                                      <p:cBhvr additive="base">
                                        <p:cTn id="307" dur="500" fill="hold"/>
                                        <p:tgtEl>
                                          <p:spTgt spid="241"/>
                                        </p:tgtEl>
                                        <p:attrNameLst>
                                          <p:attrName>ppt_x</p:attrName>
                                        </p:attrNameLst>
                                      </p:cBhvr>
                                      <p:tavLst>
                                        <p:tav tm="0">
                                          <p:val>
                                            <p:strVal val="#ppt_x"/>
                                          </p:val>
                                        </p:tav>
                                        <p:tav tm="100000">
                                          <p:val>
                                            <p:strVal val="#ppt_x"/>
                                          </p:val>
                                        </p:tav>
                                      </p:tavLst>
                                    </p:anim>
                                    <p:anim calcmode="lin" valueType="num">
                                      <p:cBhvr additive="base">
                                        <p:cTn id="308" dur="500" fill="hold"/>
                                        <p:tgtEl>
                                          <p:spTgt spid="241"/>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244"/>
                                        </p:tgtEl>
                                        <p:attrNameLst>
                                          <p:attrName>style.visibility</p:attrName>
                                        </p:attrNameLst>
                                      </p:cBhvr>
                                      <p:to>
                                        <p:strVal val="visible"/>
                                      </p:to>
                                    </p:set>
                                    <p:anim calcmode="lin" valueType="num">
                                      <p:cBhvr additive="base">
                                        <p:cTn id="313" dur="500" fill="hold"/>
                                        <p:tgtEl>
                                          <p:spTgt spid="244"/>
                                        </p:tgtEl>
                                        <p:attrNameLst>
                                          <p:attrName>ppt_x</p:attrName>
                                        </p:attrNameLst>
                                      </p:cBhvr>
                                      <p:tavLst>
                                        <p:tav tm="0">
                                          <p:val>
                                            <p:strVal val="#ppt_x"/>
                                          </p:val>
                                        </p:tav>
                                        <p:tav tm="100000">
                                          <p:val>
                                            <p:strVal val="#ppt_x"/>
                                          </p:val>
                                        </p:tav>
                                      </p:tavLst>
                                    </p:anim>
                                    <p:anim calcmode="lin" valueType="num">
                                      <p:cBhvr additive="base">
                                        <p:cTn id="314"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6" presetClass="entr" presetSubtype="16" fill="hold" grpId="0" nodeType="clickEffect">
                                  <p:stCondLst>
                                    <p:cond delay="0"/>
                                  </p:stCondLst>
                                  <p:childTnLst>
                                    <p:set>
                                      <p:cBhvr>
                                        <p:cTn id="318" dur="1" fill="hold">
                                          <p:stCondLst>
                                            <p:cond delay="0"/>
                                          </p:stCondLst>
                                        </p:cTn>
                                        <p:tgtEl>
                                          <p:spTgt spid="245"/>
                                        </p:tgtEl>
                                        <p:attrNameLst>
                                          <p:attrName>style.visibility</p:attrName>
                                        </p:attrNameLst>
                                      </p:cBhvr>
                                      <p:to>
                                        <p:strVal val="visible"/>
                                      </p:to>
                                    </p:set>
                                    <p:animEffect transition="in" filter="circle(in)">
                                      <p:cBhvr>
                                        <p:cTn id="319" dur="2000"/>
                                        <p:tgtEl>
                                          <p:spTgt spid="245"/>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8" fill="hold" grpId="0" nodeType="clickEffect">
                                  <p:stCondLst>
                                    <p:cond delay="0"/>
                                  </p:stCondLst>
                                  <p:childTnLst>
                                    <p:set>
                                      <p:cBhvr>
                                        <p:cTn id="323" dur="1" fill="hold">
                                          <p:stCondLst>
                                            <p:cond delay="0"/>
                                          </p:stCondLst>
                                        </p:cTn>
                                        <p:tgtEl>
                                          <p:spTgt spid="247"/>
                                        </p:tgtEl>
                                        <p:attrNameLst>
                                          <p:attrName>style.visibility</p:attrName>
                                        </p:attrNameLst>
                                      </p:cBhvr>
                                      <p:to>
                                        <p:strVal val="visible"/>
                                      </p:to>
                                    </p:set>
                                    <p:animEffect transition="in" filter="wipe(left)">
                                      <p:cBhvr>
                                        <p:cTn id="324" dur="500"/>
                                        <p:tgtEl>
                                          <p:spTgt spid="247"/>
                                        </p:tgtEl>
                                      </p:cBhvr>
                                    </p:animEffect>
                                  </p:childTnLst>
                                </p:cTn>
                              </p:par>
                            </p:childTnLst>
                          </p:cTn>
                        </p:par>
                        <p:par>
                          <p:cTn id="325" fill="hold">
                            <p:stCondLst>
                              <p:cond delay="500"/>
                            </p:stCondLst>
                            <p:childTnLst>
                              <p:par>
                                <p:cTn id="326" presetID="22" presetClass="entr" presetSubtype="8" fill="hold" grpId="0" nodeType="afterEffect">
                                  <p:stCondLst>
                                    <p:cond delay="0"/>
                                  </p:stCondLst>
                                  <p:childTnLst>
                                    <p:set>
                                      <p:cBhvr>
                                        <p:cTn id="327" dur="1" fill="hold">
                                          <p:stCondLst>
                                            <p:cond delay="0"/>
                                          </p:stCondLst>
                                        </p:cTn>
                                        <p:tgtEl>
                                          <p:spTgt spid="249"/>
                                        </p:tgtEl>
                                        <p:attrNameLst>
                                          <p:attrName>style.visibility</p:attrName>
                                        </p:attrNameLst>
                                      </p:cBhvr>
                                      <p:to>
                                        <p:strVal val="visible"/>
                                      </p:to>
                                    </p:set>
                                    <p:animEffect transition="in" filter="wipe(left)">
                                      <p:cBhvr>
                                        <p:cTn id="328" dur="500"/>
                                        <p:tgtEl>
                                          <p:spTgt spid="249"/>
                                        </p:tgtEl>
                                      </p:cBhvr>
                                    </p:animEffect>
                                  </p:childTnLst>
                                </p:cTn>
                              </p:par>
                            </p:childTnLst>
                          </p:cTn>
                        </p:par>
                        <p:par>
                          <p:cTn id="329" fill="hold">
                            <p:stCondLst>
                              <p:cond delay="1000"/>
                            </p:stCondLst>
                            <p:childTnLst>
                              <p:par>
                                <p:cTn id="330" presetID="22" presetClass="entr" presetSubtype="8" fill="hold" nodeType="afterEffect">
                                  <p:stCondLst>
                                    <p:cond delay="0"/>
                                  </p:stCondLst>
                                  <p:childTnLst>
                                    <p:set>
                                      <p:cBhvr>
                                        <p:cTn id="331" dur="1" fill="hold">
                                          <p:stCondLst>
                                            <p:cond delay="0"/>
                                          </p:stCondLst>
                                        </p:cTn>
                                        <p:tgtEl>
                                          <p:spTgt spid="248"/>
                                        </p:tgtEl>
                                        <p:attrNameLst>
                                          <p:attrName>style.visibility</p:attrName>
                                        </p:attrNameLst>
                                      </p:cBhvr>
                                      <p:to>
                                        <p:strVal val="visible"/>
                                      </p:to>
                                    </p:set>
                                    <p:animEffect transition="in" filter="wipe(left)">
                                      <p:cBhvr>
                                        <p:cTn id="332"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1" grpId="0"/>
      <p:bldP spid="108" grpId="0" animBg="1"/>
      <p:bldP spid="110" grpId="0"/>
      <p:bldP spid="112" grpId="0"/>
      <p:bldP spid="114" grpId="0"/>
      <p:bldP spid="116" grpId="0"/>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90" grpId="0" animBg="1"/>
      <p:bldP spid="191" grpId="0" animBg="1"/>
      <p:bldP spid="192" grpId="0"/>
      <p:bldP spid="194" grpId="0"/>
      <p:bldP spid="195" grpId="0"/>
      <p:bldP spid="221" grpId="0"/>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p:bldP spid="236" grpId="0" animBg="1"/>
      <p:bldP spid="237" grpId="0" animBg="1"/>
      <p:bldP spid="238" grpId="0"/>
      <p:bldP spid="239" grpId="0" animBg="1"/>
      <p:bldP spid="240" grpId="0" animBg="1"/>
      <p:bldP spid="241" grpId="0" animBg="1"/>
      <p:bldP spid="242" grpId="0" animBg="1"/>
      <p:bldP spid="243" grpId="0" animBg="1"/>
      <p:bldP spid="244" grpId="0" animBg="1"/>
      <p:bldP spid="245" grpId="0"/>
      <p:bldP spid="247" grpId="0"/>
      <p:bldP spid="24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2874829" y="382016"/>
            <a:ext cx="4679950" cy="579438"/>
          </a:xfrm>
          <a:prstGeom prst="rect">
            <a:avLst/>
          </a:prstGeom>
          <a:gradFill rotWithShape="0">
            <a:gsLst>
              <a:gs pos="0">
                <a:srgbClr val="ADB044"/>
              </a:gs>
              <a:gs pos="50000">
                <a:srgbClr val="FFFFFF"/>
              </a:gs>
              <a:gs pos="100000">
                <a:srgbClr val="ADB044"/>
              </a:gs>
            </a:gsLst>
            <a:lin ang="5400000" scaled="1"/>
          </a:gradFill>
          <a:ln>
            <a:noFill/>
          </a:ln>
          <a:effectLst>
            <a:outerShdw dist="81320" dir="18519588" algn="ctr" rotWithShape="0">
              <a:srgbClr val="D9FB9D"/>
            </a:outerShdw>
          </a:effectLst>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3200" b="1" i="0">
                <a:solidFill>
                  <a:srgbClr val="FF0000"/>
                </a:solidFill>
                <a:latin typeface="Arial" panose="020B0604020202020204" pitchFamily="34" charset="0"/>
              </a:rPr>
              <a:t>爱因斯坦光电效应方程</a:t>
            </a:r>
          </a:p>
        </p:txBody>
      </p:sp>
      <p:sp>
        <p:nvSpPr>
          <p:cNvPr id="70661" name="Rectangle 12"/>
          <p:cNvSpPr>
            <a:spLocks noChangeArrowheads="1"/>
          </p:cNvSpPr>
          <p:nvPr/>
        </p:nvSpPr>
        <p:spPr bwMode="auto">
          <a:xfrm>
            <a:off x="2874829" y="1466279"/>
            <a:ext cx="6519250" cy="1219200"/>
          </a:xfrm>
          <a:prstGeom prst="rect">
            <a:avLst/>
          </a:prstGeom>
          <a:solidFill>
            <a:srgbClr val="FFFF00"/>
          </a:solidFill>
          <a:ln w="9525">
            <a:solidFill>
              <a:srgbClr val="006666"/>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2" name="AutoShape 14"/>
          <p:cNvSpPr>
            <a:spLocks noChangeArrowheads="1"/>
          </p:cNvSpPr>
          <p:nvPr/>
        </p:nvSpPr>
        <p:spPr bwMode="auto">
          <a:xfrm>
            <a:off x="8229955" y="2685479"/>
            <a:ext cx="1557766" cy="566440"/>
          </a:xfrm>
          <a:prstGeom prst="wedgeRectCallout">
            <a:avLst>
              <a:gd name="adj1" fmla="val -215844"/>
              <a:gd name="adj2" fmla="val -132892"/>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l="50000" t="50000" r="50000" b="50000"/>
            </a:path>
            <a:tileRect/>
          </a:gra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b="1" i="0" dirty="0"/>
              <a:t>  </a:t>
            </a:r>
            <a:r>
              <a:rPr kumimoji="0" lang="zh-CN" altLang="en-US" b="1" i="0" dirty="0">
                <a:solidFill>
                  <a:schemeClr val="accent2"/>
                </a:solidFill>
                <a:ea typeface="黑体" panose="02010609060101010101" pitchFamily="49" charset="-122"/>
              </a:rPr>
              <a:t>逸出功</a:t>
            </a:r>
            <a:endParaRPr kumimoji="0" lang="zh-CN" altLang="en-US" b="1" i="0" dirty="0"/>
          </a:p>
        </p:txBody>
      </p:sp>
      <p:graphicFrame>
        <p:nvGraphicFramePr>
          <p:cNvPr id="54282" name="Object 10"/>
          <p:cNvGraphicFramePr>
            <a:graphicFrameLocks noChangeAspect="1"/>
          </p:cNvGraphicFramePr>
          <p:nvPr>
            <p:extLst>
              <p:ext uri="{D42A27DB-BD31-4B8C-83A1-F6EECF244321}">
                <p14:modId xmlns:p14="http://schemas.microsoft.com/office/powerpoint/2010/main" val="417171393"/>
              </p:ext>
            </p:extLst>
          </p:nvPr>
        </p:nvGraphicFramePr>
        <p:xfrm>
          <a:off x="2910978" y="1168238"/>
          <a:ext cx="6185495" cy="1525588"/>
        </p:xfrm>
        <a:graphic>
          <a:graphicData uri="http://schemas.openxmlformats.org/presentationml/2006/ole">
            <mc:AlternateContent xmlns:mc="http://schemas.openxmlformats.org/markup-compatibility/2006">
              <mc:Choice xmlns:v="urn:schemas-microsoft-com:vml" Requires="v">
                <p:oleObj spid="_x0000_s68470" name="Equation" r:id="rId3" imgW="1587240" imgH="393480" progId="Equation.DSMT4">
                  <p:embed/>
                </p:oleObj>
              </mc:Choice>
              <mc:Fallback>
                <p:oleObj name="Equation" r:id="rId3" imgW="1587240" imgH="393480" progId="Equation.DSMT4">
                  <p:embed/>
                  <p:pic>
                    <p:nvPicPr>
                      <p:cNvPr id="0" name="Object 10"/>
                      <p:cNvPicPr>
                        <a:picLocks noChangeAspect="1" noChangeArrowheads="1"/>
                      </p:cNvPicPr>
                      <p:nvPr/>
                    </p:nvPicPr>
                    <p:blipFill>
                      <a:blip r:embed="rId4"/>
                      <a:srcRect/>
                      <a:stretch>
                        <a:fillRect/>
                      </a:stretch>
                    </p:blipFill>
                    <p:spPr bwMode="auto">
                      <a:xfrm>
                        <a:off x="2910978" y="1168238"/>
                        <a:ext cx="6185495" cy="1525588"/>
                      </a:xfrm>
                      <a:prstGeom prst="rect">
                        <a:avLst/>
                      </a:prstGeom>
                      <a:noFill/>
                      <a:ln>
                        <a:noFill/>
                      </a:ln>
                      <a:effectLst/>
                      <a:extLst/>
                    </p:spPr>
                  </p:pic>
                </p:oleObj>
              </mc:Fallback>
            </mc:AlternateContent>
          </a:graphicData>
        </a:graphic>
      </p:graphicFrame>
      <p:sp>
        <p:nvSpPr>
          <p:cNvPr id="13" name="AutoShape 14"/>
          <p:cNvSpPr>
            <a:spLocks noChangeArrowheads="1"/>
          </p:cNvSpPr>
          <p:nvPr/>
        </p:nvSpPr>
        <p:spPr bwMode="auto">
          <a:xfrm>
            <a:off x="2961043" y="2994893"/>
            <a:ext cx="1786119" cy="554186"/>
          </a:xfrm>
          <a:prstGeom prst="wedgeRectCallout">
            <a:avLst>
              <a:gd name="adj1" fmla="val -34386"/>
              <a:gd name="adj2" fmla="val -196707"/>
            </a:avLst>
          </a:prstGeom>
          <a:gradFill flip="none" rotWithShape="1">
            <a:gsLst>
              <a:gs pos="0">
                <a:srgbClr val="00FF99">
                  <a:tint val="66000"/>
                  <a:satMod val="160000"/>
                </a:srgbClr>
              </a:gs>
              <a:gs pos="50000">
                <a:srgbClr val="00FF99">
                  <a:tint val="44500"/>
                  <a:satMod val="160000"/>
                </a:srgbClr>
              </a:gs>
              <a:gs pos="100000">
                <a:srgbClr val="00FF99">
                  <a:tint val="23500"/>
                  <a:satMod val="160000"/>
                </a:srgbClr>
              </a:gs>
            </a:gsLst>
            <a:lin ang="16200000" scaled="1"/>
            <a:tileRect/>
          </a:gra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i="0" dirty="0">
                <a:solidFill>
                  <a:srgbClr val="9900FF"/>
                </a:solidFill>
              </a:rPr>
              <a:t>光子能量</a:t>
            </a:r>
            <a:endParaRPr kumimoji="0" lang="zh-CN" altLang="en-US" b="1" i="0" dirty="0">
              <a:solidFill>
                <a:srgbClr val="9900FF"/>
              </a:solidFill>
            </a:endParaRPr>
          </a:p>
        </p:txBody>
      </p:sp>
      <p:sp>
        <p:nvSpPr>
          <p:cNvPr id="14" name="AutoShape 14"/>
          <p:cNvSpPr>
            <a:spLocks noChangeArrowheads="1"/>
          </p:cNvSpPr>
          <p:nvPr/>
        </p:nvSpPr>
        <p:spPr bwMode="auto">
          <a:xfrm>
            <a:off x="5393397" y="3251919"/>
            <a:ext cx="2502803" cy="554186"/>
          </a:xfrm>
          <a:prstGeom prst="wedgeRectCallout">
            <a:avLst>
              <a:gd name="adj1" fmla="val -94650"/>
              <a:gd name="adj2" fmla="val -221876"/>
            </a:avLst>
          </a:prstGeom>
          <a:gradFill flip="none" rotWithShape="1">
            <a:gsLst>
              <a:gs pos="0">
                <a:srgbClr val="00FF99">
                  <a:tint val="66000"/>
                  <a:satMod val="160000"/>
                </a:srgbClr>
              </a:gs>
              <a:gs pos="50000">
                <a:srgbClr val="00FF99">
                  <a:tint val="44500"/>
                  <a:satMod val="160000"/>
                </a:srgbClr>
              </a:gs>
              <a:gs pos="100000">
                <a:srgbClr val="00FF99">
                  <a:tint val="23500"/>
                  <a:satMod val="160000"/>
                </a:srgbClr>
              </a:gs>
            </a:gsLst>
            <a:lin ang="5400000" scaled="1"/>
            <a:tileRect/>
          </a:gra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i="0" dirty="0">
                <a:solidFill>
                  <a:srgbClr val="3E0000"/>
                </a:solidFill>
              </a:rPr>
              <a:t>光电子</a:t>
            </a:r>
            <a:r>
              <a:rPr lang="zh-CN" altLang="en-US" sz="2800" b="1" i="0" dirty="0">
                <a:solidFill>
                  <a:srgbClr val="3E0000"/>
                </a:solidFill>
              </a:rPr>
              <a:t>初</a:t>
            </a:r>
            <a:r>
              <a:rPr kumimoji="0" lang="zh-CN" altLang="en-US" sz="2800" b="1" i="0" dirty="0">
                <a:solidFill>
                  <a:srgbClr val="3E0000"/>
                </a:solidFill>
              </a:rPr>
              <a:t>动能</a:t>
            </a:r>
          </a:p>
          <a:p>
            <a:pPr eaLnBrk="1" hangingPunct="1">
              <a:spcBef>
                <a:spcPct val="50000"/>
              </a:spcBef>
            </a:pPr>
            <a:endParaRPr kumimoji="0" lang="zh-CN" altLang="en-US" b="1" i="0" dirty="0">
              <a:solidFill>
                <a:srgbClr val="9900FF"/>
              </a:solidFill>
            </a:endParaRPr>
          </a:p>
        </p:txBody>
      </p:sp>
      <p:sp>
        <p:nvSpPr>
          <p:cNvPr id="15" name="Rectangle 4"/>
          <p:cNvSpPr>
            <a:spLocks noChangeArrowheads="1"/>
          </p:cNvSpPr>
          <p:nvPr/>
        </p:nvSpPr>
        <p:spPr bwMode="auto">
          <a:xfrm>
            <a:off x="2515618" y="4267052"/>
            <a:ext cx="2191626" cy="72943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9525">
            <a:noFill/>
            <a:miter lim="800000"/>
            <a:headEnd/>
            <a:tailEnd/>
          </a:ln>
        </p:spPr>
        <p:txBody>
          <a:bodyPr wrap="none">
            <a:spAutoFit/>
          </a:bodyPr>
          <a:lstStyle/>
          <a:p>
            <a:pPr algn="ctr" eaLnBrk="0" hangingPunct="0">
              <a:lnSpc>
                <a:spcPct val="115000"/>
              </a:lnSpc>
              <a:defRPr/>
            </a:pPr>
            <a:r>
              <a:rPr lang="zh-CN" altLang="en-US" sz="3600" b="1" i="0" dirty="0">
                <a:solidFill>
                  <a:srgbClr val="6600CC"/>
                </a:solidFill>
                <a:effectLst>
                  <a:outerShdw blurRad="38100" dist="38100" dir="2700000" algn="tl">
                    <a:srgbClr val="000000"/>
                  </a:outerShdw>
                </a:effectLst>
                <a:ea typeface="隶书" pitchFamily="49" charset="-122"/>
              </a:rPr>
              <a:t>理论解释</a:t>
            </a:r>
            <a:r>
              <a:rPr lang="en-US" altLang="zh-CN" sz="3600" b="1" i="0" dirty="0">
                <a:solidFill>
                  <a:srgbClr val="6600CC"/>
                </a:solidFill>
                <a:effectLst>
                  <a:outerShdw blurRad="38100" dist="38100" dir="2700000" algn="tl">
                    <a:srgbClr val="000000"/>
                  </a:outerShdw>
                </a:effectLst>
                <a:ea typeface="隶书" pitchFamily="49" charset="-122"/>
              </a:rPr>
              <a:t>:</a:t>
            </a:r>
          </a:p>
        </p:txBody>
      </p:sp>
      <p:grpSp>
        <p:nvGrpSpPr>
          <p:cNvPr id="16" name="Group 5"/>
          <p:cNvGrpSpPr>
            <a:grpSpLocks/>
          </p:cNvGrpSpPr>
          <p:nvPr/>
        </p:nvGrpSpPr>
        <p:grpSpPr bwMode="auto">
          <a:xfrm>
            <a:off x="1789601" y="5013176"/>
            <a:ext cx="8604250" cy="1443038"/>
            <a:chOff x="113" y="2807"/>
            <a:chExt cx="5420" cy="909"/>
          </a:xfrm>
        </p:grpSpPr>
        <p:sp>
          <p:nvSpPr>
            <p:cNvPr id="17" name="Text Box 6"/>
            <p:cNvSpPr txBox="1">
              <a:spLocks noChangeArrowheads="1"/>
            </p:cNvSpPr>
            <p:nvPr/>
          </p:nvSpPr>
          <p:spPr bwMode="auto">
            <a:xfrm>
              <a:off x="591" y="2807"/>
              <a:ext cx="4557"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Blip>
                  <a:blip r:embed="rId5"/>
                </a:buBlip>
              </a:pPr>
              <a:r>
                <a:rPr kumimoji="0" lang="zh-CN" altLang="en-US" sz="3200" b="1" i="0" dirty="0">
                  <a:solidFill>
                    <a:srgbClr val="009900"/>
                  </a:solidFill>
                </a:rPr>
                <a:t>光强越大，光子数越多，单位时间内</a:t>
              </a:r>
            </a:p>
          </p:txBody>
        </p:sp>
        <p:grpSp>
          <p:nvGrpSpPr>
            <p:cNvPr id="18" name="Group 7"/>
            <p:cNvGrpSpPr>
              <a:grpSpLocks/>
            </p:cNvGrpSpPr>
            <p:nvPr/>
          </p:nvGrpSpPr>
          <p:grpSpPr bwMode="auto">
            <a:xfrm>
              <a:off x="113" y="3264"/>
              <a:ext cx="5420" cy="452"/>
              <a:chOff x="336" y="3704"/>
              <a:chExt cx="5420" cy="452"/>
            </a:xfrm>
          </p:grpSpPr>
          <p:graphicFrame>
            <p:nvGraphicFramePr>
              <p:cNvPr id="19" name="Object 8"/>
              <p:cNvGraphicFramePr>
                <a:graphicFrameLocks noChangeAspect="1"/>
              </p:cNvGraphicFramePr>
              <p:nvPr/>
            </p:nvGraphicFramePr>
            <p:xfrm>
              <a:off x="4303" y="3704"/>
              <a:ext cx="800" cy="452"/>
            </p:xfrm>
            <a:graphic>
              <a:graphicData uri="http://schemas.openxmlformats.org/presentationml/2006/ole">
                <mc:AlternateContent xmlns:mc="http://schemas.openxmlformats.org/markup-compatibility/2006">
                  <mc:Choice xmlns:v="urn:schemas-microsoft-com:vml" Requires="v">
                    <p:oleObj spid="_x0000_s68471" name="Equation" r:id="rId6" imgW="406224" imgH="228501" progId="Equation.DSMT4">
                      <p:embed/>
                    </p:oleObj>
                  </mc:Choice>
                  <mc:Fallback>
                    <p:oleObj name="Equation" r:id="rId6" imgW="406224"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3" y="3704"/>
                            <a:ext cx="800"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9"/>
              <p:cNvSpPr>
                <a:spLocks noChangeArrowheads="1"/>
              </p:cNvSpPr>
              <p:nvPr/>
            </p:nvSpPr>
            <p:spPr bwMode="auto">
              <a:xfrm>
                <a:off x="336" y="3745"/>
                <a:ext cx="54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i="0" dirty="0">
                    <a:solidFill>
                      <a:srgbClr val="9900FF"/>
                    </a:solidFill>
                  </a:rPr>
                  <a:t>产生光电子数目越多</a:t>
                </a:r>
                <a:r>
                  <a:rPr kumimoji="0" lang="en-US" altLang="zh-CN" sz="3200" b="1" i="0" dirty="0">
                    <a:solidFill>
                      <a:srgbClr val="9900FF"/>
                    </a:solidFill>
                  </a:rPr>
                  <a:t>,</a:t>
                </a:r>
                <a:r>
                  <a:rPr kumimoji="0" lang="zh-CN" altLang="en-US" sz="3200" b="1" i="0" dirty="0">
                    <a:solidFill>
                      <a:srgbClr val="9900FF"/>
                    </a:solidFill>
                  </a:rPr>
                  <a:t>光电流越大</a:t>
                </a:r>
                <a:r>
                  <a:rPr kumimoji="0" lang="en-US" altLang="zh-CN" sz="3200" b="1" i="0" dirty="0">
                    <a:solidFill>
                      <a:srgbClr val="9900FF"/>
                    </a:solidFill>
                  </a:rPr>
                  <a:t> (            </a:t>
                </a:r>
                <a:r>
                  <a:rPr kumimoji="0" lang="zh-CN" altLang="en-US" sz="3200" b="1" i="0" dirty="0">
                    <a:solidFill>
                      <a:srgbClr val="9900FF"/>
                    </a:solidFill>
                  </a:rPr>
                  <a:t>时）</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fade">
                                      <p:cBhvr>
                                        <p:cTn id="12" dur="1000"/>
                                        <p:tgtEl>
                                          <p:spTgt spid="70661"/>
                                        </p:tgtEl>
                                      </p:cBhvr>
                                    </p:animEffect>
                                    <p:anim calcmode="lin" valueType="num">
                                      <p:cBhvr>
                                        <p:cTn id="13" dur="1000" fill="hold"/>
                                        <p:tgtEl>
                                          <p:spTgt spid="70661"/>
                                        </p:tgtEl>
                                        <p:attrNameLst>
                                          <p:attrName>ppt_x</p:attrName>
                                        </p:attrNameLst>
                                      </p:cBhvr>
                                      <p:tavLst>
                                        <p:tav tm="0">
                                          <p:val>
                                            <p:strVal val="#ppt_x"/>
                                          </p:val>
                                        </p:tav>
                                        <p:tav tm="100000">
                                          <p:val>
                                            <p:strVal val="#ppt_x"/>
                                          </p:val>
                                        </p:tav>
                                      </p:tavLst>
                                    </p:anim>
                                    <p:anim calcmode="lin" valueType="num">
                                      <p:cBhvr>
                                        <p:cTn id="14" dur="1000" fill="hold"/>
                                        <p:tgtEl>
                                          <p:spTgt spid="7066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4282"/>
                                        </p:tgtEl>
                                        <p:attrNameLst>
                                          <p:attrName>style.visibility</p:attrName>
                                        </p:attrNameLst>
                                      </p:cBhvr>
                                      <p:to>
                                        <p:strVal val="visible"/>
                                      </p:to>
                                    </p:set>
                                    <p:animEffect transition="in" filter="fade">
                                      <p:cBhvr>
                                        <p:cTn id="17" dur="1000"/>
                                        <p:tgtEl>
                                          <p:spTgt spid="54282"/>
                                        </p:tgtEl>
                                      </p:cBhvr>
                                    </p:animEffect>
                                    <p:anim calcmode="lin" valueType="num">
                                      <p:cBhvr>
                                        <p:cTn id="18" dur="1000" fill="hold"/>
                                        <p:tgtEl>
                                          <p:spTgt spid="54282"/>
                                        </p:tgtEl>
                                        <p:attrNameLst>
                                          <p:attrName>ppt_x</p:attrName>
                                        </p:attrNameLst>
                                      </p:cBhvr>
                                      <p:tavLst>
                                        <p:tav tm="0">
                                          <p:val>
                                            <p:strVal val="#ppt_x"/>
                                          </p:val>
                                        </p:tav>
                                        <p:tav tm="100000">
                                          <p:val>
                                            <p:strVal val="#ppt_x"/>
                                          </p:val>
                                        </p:tav>
                                      </p:tavLst>
                                    </p:anim>
                                    <p:anim calcmode="lin" valueType="num">
                                      <p:cBhvr>
                                        <p:cTn id="19" dur="1000" fill="hold"/>
                                        <p:tgtEl>
                                          <p:spTgt spid="5428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heel(1)">
                                      <p:cBhvr>
                                        <p:cTn id="42" dur="2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ircle(in)">
                                      <p:cBhvr>
                                        <p:cTn id="4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7066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6" name="Object 10"/>
          <p:cNvGraphicFramePr>
            <a:graphicFrameLocks noChangeAspect="1"/>
          </p:cNvGraphicFramePr>
          <p:nvPr>
            <p:extLst>
              <p:ext uri="{D42A27DB-BD31-4B8C-83A1-F6EECF244321}">
                <p14:modId xmlns:p14="http://schemas.microsoft.com/office/powerpoint/2010/main" val="3952155820"/>
              </p:ext>
            </p:extLst>
          </p:nvPr>
        </p:nvGraphicFramePr>
        <p:xfrm>
          <a:off x="979488" y="182563"/>
          <a:ext cx="10226675" cy="1263650"/>
        </p:xfrm>
        <a:graphic>
          <a:graphicData uri="http://schemas.openxmlformats.org/presentationml/2006/ole">
            <mc:AlternateContent xmlns:mc="http://schemas.openxmlformats.org/markup-compatibility/2006">
              <mc:Choice xmlns:v="urn:schemas-microsoft-com:vml" Requires="v">
                <p:oleObj spid="_x0000_s355007" name="Equation" r:id="rId3" imgW="3606480" imgH="431640" progId="Equation.DSMT4">
                  <p:embed/>
                </p:oleObj>
              </mc:Choice>
              <mc:Fallback>
                <p:oleObj name="Equation" r:id="rId3" imgW="3606480" imgH="431640" progId="Equation.DSMT4">
                  <p:embed/>
                  <p:pic>
                    <p:nvPicPr>
                      <p:cNvPr id="0" name=""/>
                      <p:cNvPicPr>
                        <a:picLocks noChangeAspect="1" noChangeArrowheads="1"/>
                      </p:cNvPicPr>
                      <p:nvPr/>
                    </p:nvPicPr>
                    <p:blipFill>
                      <a:blip r:embed="rId4"/>
                      <a:srcRect/>
                      <a:stretch>
                        <a:fillRect/>
                      </a:stretch>
                    </p:blipFill>
                    <p:spPr bwMode="auto">
                      <a:xfrm>
                        <a:off x="979488" y="182563"/>
                        <a:ext cx="10226675" cy="1263650"/>
                      </a:xfrm>
                      <a:prstGeom prst="rect">
                        <a:avLst/>
                      </a:prstGeom>
                      <a:solidFill>
                        <a:srgbClr val="FFFF00"/>
                      </a:solidFill>
                      <a:ln>
                        <a:noFill/>
                      </a:ln>
                      <a:effectLst/>
                      <a:extLst/>
                    </p:spPr>
                  </p:pic>
                </p:oleObj>
              </mc:Fallback>
            </mc:AlternateContent>
          </a:graphicData>
        </a:graphic>
      </p:graphicFrame>
      <p:sp>
        <p:nvSpPr>
          <p:cNvPr id="37" name="AutoShape 14"/>
          <p:cNvSpPr>
            <a:spLocks noChangeArrowheads="1"/>
          </p:cNvSpPr>
          <p:nvPr/>
        </p:nvSpPr>
        <p:spPr bwMode="auto">
          <a:xfrm>
            <a:off x="7109357" y="1636677"/>
            <a:ext cx="1557766" cy="566440"/>
          </a:xfrm>
          <a:prstGeom prst="wedgeRectCallout">
            <a:avLst>
              <a:gd name="adj1" fmla="val -153883"/>
              <a:gd name="adj2" fmla="val -153071"/>
            </a:avLst>
          </a:prstGeom>
          <a:solidFill>
            <a:srgbClr val="00FFFF"/>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b="1" i="0" dirty="0"/>
              <a:t>  </a:t>
            </a:r>
            <a:r>
              <a:rPr kumimoji="0" lang="zh-CN" altLang="en-US" b="1" i="0" dirty="0">
                <a:solidFill>
                  <a:schemeClr val="accent2"/>
                </a:solidFill>
                <a:ea typeface="黑体" panose="02010609060101010101" pitchFamily="49" charset="-122"/>
              </a:rPr>
              <a:t>逸出功</a:t>
            </a:r>
            <a:endParaRPr kumimoji="0" lang="zh-CN" altLang="en-US" b="1" i="0" dirty="0"/>
          </a:p>
        </p:txBody>
      </p:sp>
      <p:sp>
        <p:nvSpPr>
          <p:cNvPr id="38" name="AutoShape 14"/>
          <p:cNvSpPr>
            <a:spLocks noChangeArrowheads="1"/>
          </p:cNvSpPr>
          <p:nvPr/>
        </p:nvSpPr>
        <p:spPr bwMode="auto">
          <a:xfrm>
            <a:off x="2145698" y="1757290"/>
            <a:ext cx="1786119" cy="554186"/>
          </a:xfrm>
          <a:prstGeom prst="wedgeRectCallout">
            <a:avLst>
              <a:gd name="adj1" fmla="val -32964"/>
              <a:gd name="adj2" fmla="val -194415"/>
            </a:avLst>
          </a:prstGeom>
          <a:gradFill flip="none" rotWithShape="1">
            <a:gsLst>
              <a:gs pos="0">
                <a:srgbClr val="009900">
                  <a:tint val="66000"/>
                  <a:satMod val="160000"/>
                </a:srgbClr>
              </a:gs>
              <a:gs pos="50000">
                <a:srgbClr val="009900">
                  <a:tint val="44500"/>
                  <a:satMod val="160000"/>
                </a:srgbClr>
              </a:gs>
              <a:gs pos="100000">
                <a:srgbClr val="009900">
                  <a:tint val="23500"/>
                  <a:satMod val="160000"/>
                </a:srgbClr>
              </a:gs>
            </a:gsLst>
            <a:lin ang="10800000" scaled="1"/>
            <a:tileRect/>
          </a:gra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i="0" dirty="0">
                <a:solidFill>
                  <a:srgbClr val="9900FF"/>
                </a:solidFill>
              </a:rPr>
              <a:t>光子能量</a:t>
            </a:r>
            <a:endParaRPr kumimoji="0" lang="zh-CN" altLang="en-US" b="1" i="0" dirty="0">
              <a:solidFill>
                <a:srgbClr val="9900FF"/>
              </a:solidFill>
            </a:endParaRPr>
          </a:p>
        </p:txBody>
      </p:sp>
      <p:sp>
        <p:nvSpPr>
          <p:cNvPr id="39" name="AutoShape 14"/>
          <p:cNvSpPr>
            <a:spLocks noChangeArrowheads="1"/>
          </p:cNvSpPr>
          <p:nvPr/>
        </p:nvSpPr>
        <p:spPr bwMode="auto">
          <a:xfrm>
            <a:off x="4236616" y="1701584"/>
            <a:ext cx="2394892" cy="554186"/>
          </a:xfrm>
          <a:prstGeom prst="wedgeRectCallout">
            <a:avLst>
              <a:gd name="adj1" fmla="val -49579"/>
              <a:gd name="adj2" fmla="val -189267"/>
            </a:avLst>
          </a:prstGeom>
          <a:gradFill flip="none" rotWithShape="1">
            <a:gsLst>
              <a:gs pos="0">
                <a:srgbClr val="00FF99">
                  <a:tint val="66000"/>
                  <a:satMod val="160000"/>
                </a:srgbClr>
              </a:gs>
              <a:gs pos="50000">
                <a:srgbClr val="00FF99">
                  <a:tint val="44500"/>
                  <a:satMod val="160000"/>
                </a:srgbClr>
              </a:gs>
              <a:gs pos="100000">
                <a:srgbClr val="00FF99">
                  <a:tint val="23500"/>
                  <a:satMod val="160000"/>
                </a:srgbClr>
              </a:gs>
            </a:gsLst>
            <a:path path="circle">
              <a:fillToRect l="50000" t="50000" r="50000" b="50000"/>
            </a:path>
            <a:tileRect/>
          </a:gra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i="0" dirty="0">
                <a:solidFill>
                  <a:srgbClr val="3E0000"/>
                </a:solidFill>
              </a:rPr>
              <a:t>光电子</a:t>
            </a:r>
            <a:r>
              <a:rPr lang="zh-CN" altLang="en-US" sz="2800" b="1" i="0" dirty="0">
                <a:solidFill>
                  <a:srgbClr val="3E0000"/>
                </a:solidFill>
              </a:rPr>
              <a:t>初</a:t>
            </a:r>
            <a:r>
              <a:rPr kumimoji="0" lang="zh-CN" altLang="en-US" sz="2800" b="1" i="0" dirty="0">
                <a:solidFill>
                  <a:srgbClr val="3E0000"/>
                </a:solidFill>
              </a:rPr>
              <a:t>动能</a:t>
            </a:r>
            <a:endParaRPr kumimoji="0" lang="zh-CN" altLang="en-US" b="1" i="0" dirty="0">
              <a:solidFill>
                <a:srgbClr val="3E0000"/>
              </a:solidFill>
            </a:endParaRPr>
          </a:p>
        </p:txBody>
      </p:sp>
      <p:sp>
        <p:nvSpPr>
          <p:cNvPr id="40" name="Rectangle 4"/>
          <p:cNvSpPr>
            <a:spLocks noChangeArrowheads="1"/>
          </p:cNvSpPr>
          <p:nvPr/>
        </p:nvSpPr>
        <p:spPr bwMode="auto">
          <a:xfrm>
            <a:off x="1169101" y="2358610"/>
            <a:ext cx="8424936"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Blip>
                <a:blip r:embed="rId5"/>
              </a:buBlip>
            </a:pPr>
            <a:r>
              <a:rPr lang="zh-CN" altLang="en-US" sz="3200" b="1" i="0" dirty="0">
                <a:solidFill>
                  <a:srgbClr val="009900"/>
                </a:solidFill>
              </a:rPr>
              <a:t>对于一定的金属</a:t>
            </a:r>
            <a:r>
              <a:rPr lang="en-US" altLang="zh-CN" sz="3200" b="1" i="0" dirty="0">
                <a:solidFill>
                  <a:srgbClr val="009900"/>
                </a:solidFill>
              </a:rPr>
              <a:t>(</a:t>
            </a:r>
            <a:r>
              <a:rPr lang="en-US" altLang="zh-CN" sz="3200" b="1" i="0" dirty="0">
                <a:solidFill>
                  <a:srgbClr val="FF0000"/>
                </a:solidFill>
              </a:rPr>
              <a:t>A</a:t>
            </a:r>
            <a:r>
              <a:rPr lang="zh-CN" altLang="en-US" sz="3200" b="1" i="0" dirty="0">
                <a:solidFill>
                  <a:srgbClr val="009900"/>
                </a:solidFill>
              </a:rPr>
              <a:t>为常数</a:t>
            </a:r>
            <a:r>
              <a:rPr lang="en-US" altLang="zh-CN" sz="3200" b="1" i="0" dirty="0">
                <a:solidFill>
                  <a:srgbClr val="009900"/>
                </a:solidFill>
              </a:rPr>
              <a:t>)</a:t>
            </a:r>
            <a:r>
              <a:rPr lang="zh-CN" altLang="en-US" sz="3200" b="1" i="0" dirty="0">
                <a:solidFill>
                  <a:srgbClr val="009900"/>
                </a:solidFill>
              </a:rPr>
              <a:t>，光子频率越高，则光电子初动能越大，而与入射光强无关。</a:t>
            </a:r>
          </a:p>
        </p:txBody>
      </p:sp>
      <p:grpSp>
        <p:nvGrpSpPr>
          <p:cNvPr id="45" name="Group 9"/>
          <p:cNvGrpSpPr>
            <a:grpSpLocks/>
          </p:cNvGrpSpPr>
          <p:nvPr/>
        </p:nvGrpSpPr>
        <p:grpSpPr bwMode="auto">
          <a:xfrm>
            <a:off x="1284233" y="3478362"/>
            <a:ext cx="6916737" cy="730250"/>
            <a:chOff x="980" y="720"/>
            <a:chExt cx="4357" cy="460"/>
          </a:xfrm>
        </p:grpSpPr>
        <p:sp>
          <p:nvSpPr>
            <p:cNvPr id="46" name="Text Box 10"/>
            <p:cNvSpPr txBox="1">
              <a:spLocks noChangeArrowheads="1"/>
            </p:cNvSpPr>
            <p:nvPr/>
          </p:nvSpPr>
          <p:spPr bwMode="auto">
            <a:xfrm>
              <a:off x="980" y="768"/>
              <a:ext cx="24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5"/>
                </a:buBlip>
              </a:pPr>
              <a:r>
                <a:rPr lang="zh-CN" altLang="en-US" sz="3200" b="1" i="0" dirty="0">
                  <a:solidFill>
                    <a:srgbClr val="CC0000"/>
                  </a:solidFill>
                </a:rPr>
                <a:t>频率限制</a:t>
              </a:r>
              <a:r>
                <a:rPr lang="en-US" altLang="zh-CN" sz="3200" b="1" i="0" dirty="0">
                  <a:solidFill>
                    <a:srgbClr val="CC0000"/>
                  </a:solidFill>
                </a:rPr>
                <a:t>:</a:t>
              </a:r>
              <a:r>
                <a:rPr lang="en-US" altLang="zh-CN" sz="3200" b="1" i="0" dirty="0"/>
                <a:t> </a:t>
              </a:r>
              <a:r>
                <a:rPr lang="zh-CN" altLang="en-US" sz="3200" b="1" i="0" dirty="0">
                  <a:solidFill>
                    <a:srgbClr val="0000CC"/>
                  </a:solidFill>
                </a:rPr>
                <a:t>只有</a:t>
              </a:r>
            </a:p>
          </p:txBody>
        </p:sp>
        <p:graphicFrame>
          <p:nvGraphicFramePr>
            <p:cNvPr id="47" name="Object 11"/>
            <p:cNvGraphicFramePr>
              <a:graphicFrameLocks noChangeAspect="1"/>
            </p:cNvGraphicFramePr>
            <p:nvPr/>
          </p:nvGraphicFramePr>
          <p:xfrm>
            <a:off x="3121" y="720"/>
            <a:ext cx="880" cy="460"/>
          </p:xfrm>
          <a:graphic>
            <a:graphicData uri="http://schemas.openxmlformats.org/presentationml/2006/ole">
              <mc:AlternateContent xmlns:mc="http://schemas.openxmlformats.org/markup-compatibility/2006">
                <mc:Choice xmlns:v="urn:schemas-microsoft-com:vml" Requires="v">
                  <p:oleObj spid="_x0000_s355008" name="公式" r:id="rId6" imgW="558558" imgH="291973" progId="Equation.3">
                    <p:embed/>
                  </p:oleObj>
                </mc:Choice>
                <mc:Fallback>
                  <p:oleObj name="公式" r:id="rId6" imgW="558558" imgH="29197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1" y="720"/>
                          <a:ext cx="880"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Rectangle 12"/>
            <p:cNvSpPr>
              <a:spLocks noChangeArrowheads="1"/>
            </p:cNvSpPr>
            <p:nvPr/>
          </p:nvSpPr>
          <p:spPr bwMode="auto">
            <a:xfrm>
              <a:off x="3936" y="765"/>
              <a:ext cx="1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a:solidFill>
                    <a:srgbClr val="0000CC"/>
                  </a:solidFill>
                </a:rPr>
                <a:t>时才会发生</a:t>
              </a:r>
            </a:p>
          </p:txBody>
        </p:sp>
      </p:grpSp>
      <p:graphicFrame>
        <p:nvGraphicFramePr>
          <p:cNvPr id="20" name="Object 10"/>
          <p:cNvGraphicFramePr>
            <a:graphicFrameLocks noChangeAspect="1"/>
          </p:cNvGraphicFramePr>
          <p:nvPr>
            <p:extLst>
              <p:ext uri="{D42A27DB-BD31-4B8C-83A1-F6EECF244321}">
                <p14:modId xmlns:p14="http://schemas.microsoft.com/office/powerpoint/2010/main" val="1387652936"/>
              </p:ext>
            </p:extLst>
          </p:nvPr>
        </p:nvGraphicFramePr>
        <p:xfrm>
          <a:off x="8252542" y="3355088"/>
          <a:ext cx="3307765" cy="1190485"/>
        </p:xfrm>
        <a:graphic>
          <a:graphicData uri="http://schemas.openxmlformats.org/presentationml/2006/ole">
            <mc:AlternateContent xmlns:mc="http://schemas.openxmlformats.org/markup-compatibility/2006">
              <mc:Choice xmlns:v="urn:schemas-microsoft-com:vml" Requires="v">
                <p:oleObj spid="_x0000_s355009" name="Equation" r:id="rId8" imgW="1206360" imgH="393480" progId="Equation.DSMT4">
                  <p:embed/>
                </p:oleObj>
              </mc:Choice>
              <mc:Fallback>
                <p:oleObj name="Equation" r:id="rId8" imgW="1206360" imgH="393480" progId="Equation.DSMT4">
                  <p:embed/>
                  <p:pic>
                    <p:nvPicPr>
                      <p:cNvPr id="54282" name="Object 10"/>
                      <p:cNvPicPr>
                        <a:picLocks noChangeAspect="1" noChangeArrowheads="1"/>
                      </p:cNvPicPr>
                      <p:nvPr/>
                    </p:nvPicPr>
                    <p:blipFill>
                      <a:blip r:embed="rId9"/>
                      <a:srcRect/>
                      <a:stretch>
                        <a:fillRect/>
                      </a:stretch>
                    </p:blipFill>
                    <p:spPr bwMode="auto">
                      <a:xfrm>
                        <a:off x="8252542" y="3355088"/>
                        <a:ext cx="3307765" cy="1190485"/>
                      </a:xfrm>
                      <a:prstGeom prst="rect">
                        <a:avLst/>
                      </a:prstGeom>
                      <a:noFill/>
                      <a:ln>
                        <a:noFill/>
                      </a:ln>
                      <a:effectLst/>
                      <a:extLst/>
                    </p:spPr>
                  </p:pic>
                </p:oleObj>
              </mc:Fallback>
            </mc:AlternateContent>
          </a:graphicData>
        </a:graphic>
      </p:graphicFrame>
      <p:grpSp>
        <p:nvGrpSpPr>
          <p:cNvPr id="21" name="Group 5"/>
          <p:cNvGrpSpPr>
            <a:grpSpLocks/>
          </p:cNvGrpSpPr>
          <p:nvPr/>
        </p:nvGrpSpPr>
        <p:grpSpPr bwMode="auto">
          <a:xfrm>
            <a:off x="1912310" y="4191149"/>
            <a:ext cx="6754813" cy="749300"/>
            <a:chOff x="938" y="1253"/>
            <a:chExt cx="4255" cy="472"/>
          </a:xfrm>
        </p:grpSpPr>
        <p:graphicFrame>
          <p:nvGraphicFramePr>
            <p:cNvPr id="22" name="Object 6"/>
            <p:cNvGraphicFramePr>
              <a:graphicFrameLocks noChangeAspect="1"/>
            </p:cNvGraphicFramePr>
            <p:nvPr/>
          </p:nvGraphicFramePr>
          <p:xfrm>
            <a:off x="938" y="1253"/>
            <a:ext cx="1021" cy="472"/>
          </p:xfrm>
          <a:graphic>
            <a:graphicData uri="http://schemas.openxmlformats.org/presentationml/2006/ole">
              <mc:AlternateContent xmlns:mc="http://schemas.openxmlformats.org/markup-compatibility/2006">
                <mc:Choice xmlns:v="urn:schemas-microsoft-com:vml" Requires="v">
                  <p:oleObj spid="_x0000_s355010" name="Equation" r:id="rId10" imgW="495085" imgH="228501" progId="Equation.DSMT4">
                    <p:embed/>
                  </p:oleObj>
                </mc:Choice>
                <mc:Fallback>
                  <p:oleObj name="Equation" r:id="rId10" imgW="495085" imgH="228501" progId="Equation.DSMT4">
                    <p:embed/>
                    <p:pic>
                      <p:nvPicPr>
                        <p:cNvPr id="4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8" y="1253"/>
                          <a:ext cx="1021"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7"/>
            <p:cNvGraphicFramePr>
              <a:graphicFrameLocks noChangeAspect="1"/>
            </p:cNvGraphicFramePr>
            <p:nvPr/>
          </p:nvGraphicFramePr>
          <p:xfrm>
            <a:off x="2518" y="1253"/>
            <a:ext cx="1088" cy="455"/>
          </p:xfrm>
          <a:graphic>
            <a:graphicData uri="http://schemas.openxmlformats.org/presentationml/2006/ole">
              <mc:AlternateContent xmlns:mc="http://schemas.openxmlformats.org/markup-compatibility/2006">
                <mc:Choice xmlns:v="urn:schemas-microsoft-com:vml" Requires="v">
                  <p:oleObj spid="_x0000_s355011" name="Equation" r:id="rId12" imgW="571252" imgH="228501" progId="Equation.DSMT4">
                    <p:embed/>
                  </p:oleObj>
                </mc:Choice>
                <mc:Fallback>
                  <p:oleObj name="Equation" r:id="rId12" imgW="571252" imgH="228501" progId="Equation.DSMT4">
                    <p:embed/>
                    <p:pic>
                      <p:nvPicPr>
                        <p:cNvPr id="43"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8" y="1253"/>
                          <a:ext cx="1088" cy="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8"/>
            <p:cNvSpPr txBox="1">
              <a:spLocks noChangeArrowheads="1"/>
            </p:cNvSpPr>
            <p:nvPr/>
          </p:nvSpPr>
          <p:spPr bwMode="auto">
            <a:xfrm>
              <a:off x="3513" y="1274"/>
              <a:ext cx="1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3200" b="1" i="0">
                  <a:solidFill>
                    <a:srgbClr val="FF00FF"/>
                  </a:solidFill>
                </a:rPr>
                <a:t>（截止频率）</a:t>
              </a:r>
            </a:p>
          </p:txBody>
        </p:sp>
      </p:grpSp>
      <p:grpSp>
        <p:nvGrpSpPr>
          <p:cNvPr id="25" name="Group 13"/>
          <p:cNvGrpSpPr>
            <a:grpSpLocks/>
          </p:cNvGrpSpPr>
          <p:nvPr/>
        </p:nvGrpSpPr>
        <p:grpSpPr bwMode="auto">
          <a:xfrm>
            <a:off x="1330688" y="4815918"/>
            <a:ext cx="7924800" cy="1914525"/>
            <a:chOff x="521" y="1814"/>
            <a:chExt cx="4992" cy="1206"/>
          </a:xfrm>
        </p:grpSpPr>
        <p:sp>
          <p:nvSpPr>
            <p:cNvPr id="26" name="Text Box 14"/>
            <p:cNvSpPr txBox="1">
              <a:spLocks noChangeArrowheads="1"/>
            </p:cNvSpPr>
            <p:nvPr/>
          </p:nvSpPr>
          <p:spPr bwMode="auto">
            <a:xfrm>
              <a:off x="521" y="1814"/>
              <a:ext cx="4992"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Blip>
                  <a:blip r:embed="rId5"/>
                </a:buBlip>
              </a:pPr>
              <a:r>
                <a:rPr kumimoji="0" lang="zh-CN" altLang="en-US" sz="3200" b="1" i="0" dirty="0">
                  <a:solidFill>
                    <a:srgbClr val="CC0000"/>
                  </a:solidFill>
                </a:rPr>
                <a:t>瞬时性：</a:t>
              </a:r>
              <a:r>
                <a:rPr kumimoji="0" lang="zh-CN" altLang="en-US" sz="3200" b="1" i="0" dirty="0">
                  <a:solidFill>
                    <a:srgbClr val="9900CC"/>
                  </a:solidFill>
                </a:rPr>
                <a:t>光子射至金属表面， 一个光子的能量       将一次性被一个电子吸收，若           ，电子立即逸出，无需时间积累。</a:t>
              </a:r>
              <a:endParaRPr kumimoji="0" lang="en-US" altLang="zh-CN" sz="3200" b="1" i="0" dirty="0">
                <a:solidFill>
                  <a:srgbClr val="9900CC"/>
                </a:solidFill>
              </a:endParaRPr>
            </a:p>
          </p:txBody>
        </p:sp>
        <p:grpSp>
          <p:nvGrpSpPr>
            <p:cNvPr id="27" name="Group 15"/>
            <p:cNvGrpSpPr>
              <a:grpSpLocks/>
            </p:cNvGrpSpPr>
            <p:nvPr/>
          </p:nvGrpSpPr>
          <p:grpSpPr bwMode="auto">
            <a:xfrm>
              <a:off x="1111" y="2267"/>
              <a:ext cx="929" cy="753"/>
              <a:chOff x="1111" y="2267"/>
              <a:chExt cx="929" cy="753"/>
            </a:xfrm>
          </p:grpSpPr>
          <p:graphicFrame>
            <p:nvGraphicFramePr>
              <p:cNvPr id="28" name="Object 16"/>
              <p:cNvGraphicFramePr>
                <a:graphicFrameLocks noChangeAspect="1"/>
              </p:cNvGraphicFramePr>
              <p:nvPr/>
            </p:nvGraphicFramePr>
            <p:xfrm>
              <a:off x="1656" y="2267"/>
              <a:ext cx="384" cy="273"/>
            </p:xfrm>
            <a:graphic>
              <a:graphicData uri="http://schemas.openxmlformats.org/presentationml/2006/ole">
                <mc:AlternateContent xmlns:mc="http://schemas.openxmlformats.org/markup-compatibility/2006">
                  <mc:Choice xmlns:v="urn:schemas-microsoft-com:vml" Requires="v">
                    <p:oleObj spid="_x0000_s355012" name="公式" r:id="rId14" imgW="393529" imgH="279279" progId="Equation.3">
                      <p:embed/>
                    </p:oleObj>
                  </mc:Choice>
                  <mc:Fallback>
                    <p:oleObj name="公式" r:id="rId14" imgW="393529" imgH="279279" progId="Equation.3">
                      <p:embed/>
                      <p:pic>
                        <p:nvPicPr>
                          <p:cNvPr id="52"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6" y="2267"/>
                            <a:ext cx="38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7"/>
              <p:cNvGraphicFramePr>
                <a:graphicFrameLocks noChangeAspect="1"/>
              </p:cNvGraphicFramePr>
              <p:nvPr/>
            </p:nvGraphicFramePr>
            <p:xfrm>
              <a:off x="1111" y="2568"/>
              <a:ext cx="768" cy="452"/>
            </p:xfrm>
            <a:graphic>
              <a:graphicData uri="http://schemas.openxmlformats.org/presentationml/2006/ole">
                <mc:AlternateContent xmlns:mc="http://schemas.openxmlformats.org/markup-compatibility/2006">
                  <mc:Choice xmlns:v="urn:schemas-microsoft-com:vml" Requires="v">
                    <p:oleObj spid="_x0000_s355013" name="公式" r:id="rId16" imgW="406224" imgH="228501" progId="Equation.3">
                      <p:embed/>
                    </p:oleObj>
                  </mc:Choice>
                  <mc:Fallback>
                    <p:oleObj name="公式" r:id="rId16" imgW="406224" imgH="228501" progId="Equation.3">
                      <p:embed/>
                      <p:pic>
                        <p:nvPicPr>
                          <p:cNvPr id="53"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1" y="2568"/>
                            <a:ext cx="768"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par>
                                <p:cTn id="37" presetID="42"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23millik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260648"/>
            <a:ext cx="3392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ChangeArrowheads="1"/>
          </p:cNvSpPr>
          <p:nvPr/>
        </p:nvSpPr>
        <p:spPr bwMode="auto">
          <a:xfrm>
            <a:off x="6339273" y="6067676"/>
            <a:ext cx="4343881" cy="523220"/>
          </a:xfrm>
          <a:prstGeom prst="rect">
            <a:avLst/>
          </a:prstGeom>
          <a:noFill/>
          <a:ln w="9525">
            <a:noFill/>
            <a:miter lim="800000"/>
            <a:headEnd/>
            <a:tailEnd/>
          </a:ln>
          <a:effectLst/>
        </p:spPr>
        <p:txBody>
          <a:bodyPr wrap="none">
            <a:spAutoFit/>
          </a:bodyPr>
          <a:lstStyle/>
          <a:p>
            <a:pPr algn="ctr">
              <a:spcBef>
                <a:spcPct val="20000"/>
              </a:spcBef>
              <a:buFont typeface="Monotype Sorts" pitchFamily="2" charset="2"/>
              <a:buChar char=" "/>
              <a:defRPr/>
            </a:pPr>
            <a:r>
              <a:rPr lang="en-US" altLang="zh-CN" sz="2800" b="1" i="0" dirty="0">
                <a:solidFill>
                  <a:srgbClr val="FF0000"/>
                </a:solidFill>
                <a:effectLst>
                  <a:outerShdw blurRad="38100" dist="38100" dir="2700000" algn="tl">
                    <a:srgbClr val="FFFFFF"/>
                  </a:outerShdw>
                </a:effectLst>
              </a:rPr>
              <a:t>R. A. Millikan</a:t>
            </a:r>
            <a:r>
              <a:rPr lang="en-US" altLang="zh-CN" sz="2800" b="1" i="0" dirty="0">
                <a:solidFill>
                  <a:srgbClr val="FF0000"/>
                </a:solidFill>
                <a:effectLst>
                  <a:outerShdw blurRad="38100" dist="38100" dir="2700000" algn="tl">
                    <a:srgbClr val="FFFFFF"/>
                  </a:outerShdw>
                </a:effectLst>
                <a:latin typeface="宋体" pitchFamily="2" charset="-122"/>
              </a:rPr>
              <a:t>(</a:t>
            </a:r>
            <a:r>
              <a:rPr lang="zh-CN" altLang="en-US" sz="2800" b="1" i="0" dirty="0">
                <a:solidFill>
                  <a:srgbClr val="FF0000"/>
                </a:solidFill>
                <a:effectLst>
                  <a:outerShdw blurRad="38100" dist="38100" dir="2700000" algn="tl">
                    <a:srgbClr val="FFFFFF"/>
                  </a:outerShdw>
                </a:effectLst>
                <a:latin typeface="宋体" pitchFamily="2" charset="-122"/>
              </a:rPr>
              <a:t>密立根</a:t>
            </a:r>
            <a:r>
              <a:rPr lang="en-US" altLang="zh-CN" sz="2800" b="1" i="0" dirty="0">
                <a:solidFill>
                  <a:srgbClr val="FF0000"/>
                </a:solidFill>
                <a:effectLst>
                  <a:outerShdw blurRad="38100" dist="38100" dir="2700000" algn="tl">
                    <a:srgbClr val="FFFFFF"/>
                  </a:outerShdw>
                </a:effectLst>
                <a:latin typeface="宋体" pitchFamily="2" charset="-122"/>
              </a:rPr>
              <a:t>) </a:t>
            </a:r>
          </a:p>
        </p:txBody>
      </p:sp>
      <p:sp>
        <p:nvSpPr>
          <p:cNvPr id="4" name="Rectangle 6"/>
          <p:cNvSpPr>
            <a:spLocks noChangeArrowheads="1"/>
          </p:cNvSpPr>
          <p:nvPr/>
        </p:nvSpPr>
        <p:spPr bwMode="auto">
          <a:xfrm>
            <a:off x="6175206" y="5630617"/>
            <a:ext cx="4672013" cy="523220"/>
          </a:xfrm>
          <a:prstGeom prst="rect">
            <a:avLst/>
          </a:prstGeom>
          <a:noFill/>
          <a:ln w="9525">
            <a:noFill/>
            <a:miter lim="800000"/>
            <a:headEnd/>
            <a:tailEnd/>
          </a:ln>
          <a:effectLst/>
        </p:spPr>
        <p:txBody>
          <a:bodyPr>
            <a:spAutoFit/>
          </a:bodyPr>
          <a:lstStyle/>
          <a:p>
            <a:pPr algn="ctr">
              <a:defRPr/>
            </a:pPr>
            <a:r>
              <a:rPr lang="en-US" altLang="zh-CN" sz="2800" b="1" i="0" dirty="0">
                <a:solidFill>
                  <a:schemeClr val="tx2"/>
                </a:solidFill>
                <a:effectLst>
                  <a:outerShdw blurRad="38100" dist="38100" dir="2700000" algn="tl">
                    <a:srgbClr val="FFFFFF"/>
                  </a:outerShdw>
                </a:effectLst>
              </a:rPr>
              <a:t>1923</a:t>
            </a:r>
            <a:r>
              <a:rPr lang="zh-CN" altLang="en-US" sz="2800" b="1" i="0" dirty="0">
                <a:solidFill>
                  <a:schemeClr val="tx2"/>
                </a:solidFill>
                <a:effectLst>
                  <a:outerShdw blurRad="38100" dist="38100" dir="2700000" algn="tl">
                    <a:srgbClr val="FFFFFF"/>
                  </a:outerShdw>
                </a:effectLst>
                <a:latin typeface="宋体" pitchFamily="2" charset="-122"/>
              </a:rPr>
              <a:t>诺贝尔物理学奖得主</a:t>
            </a:r>
          </a:p>
        </p:txBody>
      </p:sp>
      <p:sp>
        <p:nvSpPr>
          <p:cNvPr id="6" name="Text Box 2063"/>
          <p:cNvSpPr txBox="1">
            <a:spLocks noChangeArrowheads="1"/>
          </p:cNvSpPr>
          <p:nvPr/>
        </p:nvSpPr>
        <p:spPr bwMode="auto">
          <a:xfrm>
            <a:off x="2126678" y="404665"/>
            <a:ext cx="4302781" cy="584775"/>
          </a:xfrm>
          <a:prstGeom prst="rect">
            <a:avLst/>
          </a:prstGeom>
          <a:noFill/>
          <a:ln w="9525">
            <a:noFill/>
            <a:miter lim="800000"/>
            <a:headEnd/>
            <a:tailEnd/>
          </a:ln>
          <a:effectLst/>
        </p:spPr>
        <p:txBody>
          <a:bodyPr wrap="none">
            <a:spAutoFit/>
          </a:bodyPr>
          <a:lstStyle/>
          <a:p>
            <a:pPr>
              <a:defRPr/>
            </a:pPr>
            <a:r>
              <a:rPr lang="en-US" altLang="zh-CN" sz="3200" b="1" i="0" dirty="0">
                <a:solidFill>
                  <a:srgbClr val="C00000"/>
                </a:solidFill>
                <a:effectLst>
                  <a:outerShdw blurRad="38100" dist="38100" dir="2700000" algn="tl">
                    <a:srgbClr val="FFFFFF"/>
                  </a:outerShdw>
                </a:effectLst>
              </a:rPr>
              <a:t>3. </a:t>
            </a:r>
            <a:r>
              <a:rPr lang="zh-CN" altLang="en-US" sz="3200" b="1" i="0" dirty="0">
                <a:solidFill>
                  <a:srgbClr val="C00000"/>
                </a:solidFill>
                <a:effectLst>
                  <a:outerShdw blurRad="38100" dist="38100" dir="2700000" algn="tl">
                    <a:srgbClr val="FFFFFF"/>
                  </a:outerShdw>
                </a:effectLst>
                <a:latin typeface="宋体" pitchFamily="2" charset="-122"/>
              </a:rPr>
              <a:t>光电效应的实验验证</a:t>
            </a:r>
          </a:p>
        </p:txBody>
      </p:sp>
      <p:sp>
        <p:nvSpPr>
          <p:cNvPr id="7" name="Rectangle 7"/>
          <p:cNvSpPr>
            <a:spLocks noChangeArrowheads="1"/>
          </p:cNvSpPr>
          <p:nvPr/>
        </p:nvSpPr>
        <p:spPr bwMode="auto">
          <a:xfrm>
            <a:off x="2177807" y="1081696"/>
            <a:ext cx="4546217" cy="5016758"/>
          </a:xfrm>
          <a:prstGeom prst="rect">
            <a:avLst/>
          </a:prstGeom>
          <a:noFill/>
          <a:ln w="9525">
            <a:noFill/>
            <a:miter lim="800000"/>
            <a:headEnd/>
            <a:tailEnd/>
          </a:ln>
          <a:effectLst/>
        </p:spPr>
        <p:txBody>
          <a:bodyPr wrap="square">
            <a:spAutoFit/>
          </a:bodyPr>
          <a:lstStyle/>
          <a:p>
            <a:pPr>
              <a:spcBef>
                <a:spcPct val="20000"/>
              </a:spcBef>
              <a:defRPr/>
            </a:pPr>
            <a:r>
              <a:rPr lang="zh-CN" altLang="en-US" sz="3200" b="1" i="0" dirty="0">
                <a:solidFill>
                  <a:srgbClr val="0000FF"/>
                </a:solidFill>
                <a:effectLst>
                  <a:outerShdw blurRad="38100" dist="38100" dir="2700000" algn="tl">
                    <a:srgbClr val="FFFFFF"/>
                  </a:outerShdw>
                </a:effectLst>
                <a:latin typeface="华文新魏" panose="02010800040101010101" pitchFamily="2" charset="-122"/>
                <a:ea typeface="华文新魏" panose="02010800040101010101" pitchFamily="2" charset="-122"/>
              </a:rPr>
              <a:t>“我用了我生命中的十年来检验爱因斯坦</a:t>
            </a:r>
            <a:r>
              <a:rPr lang="en-US" altLang="zh-CN" sz="3200" b="1" i="0" dirty="0">
                <a:solidFill>
                  <a:srgbClr val="0000FF"/>
                </a:solidFill>
                <a:effectLst>
                  <a:outerShdw blurRad="38100" dist="38100" dir="2700000" algn="tl">
                    <a:srgbClr val="FFFFFF"/>
                  </a:outerShdw>
                </a:effectLst>
                <a:latin typeface="华文新魏" panose="02010800040101010101" pitchFamily="2" charset="-122"/>
                <a:ea typeface="华文新魏" panose="02010800040101010101" pitchFamily="2" charset="-122"/>
              </a:rPr>
              <a:t>1905</a:t>
            </a:r>
            <a:r>
              <a:rPr lang="zh-CN" altLang="en-US" sz="3200" b="1" i="0" dirty="0">
                <a:solidFill>
                  <a:srgbClr val="0000FF"/>
                </a:solidFill>
                <a:effectLst>
                  <a:outerShdw blurRad="38100" dist="38100" dir="2700000" algn="tl">
                    <a:srgbClr val="FFFFFF"/>
                  </a:outerShdw>
                </a:effectLst>
                <a:latin typeface="华文新魏" panose="02010800040101010101" pitchFamily="2" charset="-122"/>
                <a:ea typeface="华文新魏" panose="02010800040101010101" pitchFamily="2" charset="-122"/>
              </a:rPr>
              <a:t>年的方程，同我的全部期望相反，我不得不在</a:t>
            </a:r>
            <a:r>
              <a:rPr lang="en-US" altLang="zh-CN" sz="3200" b="1" i="0" dirty="0">
                <a:solidFill>
                  <a:srgbClr val="0000FF"/>
                </a:solidFill>
                <a:effectLst>
                  <a:outerShdw blurRad="38100" dist="38100" dir="2700000" algn="tl">
                    <a:srgbClr val="FFFFFF"/>
                  </a:outerShdw>
                </a:effectLst>
                <a:latin typeface="华文新魏" panose="02010800040101010101" pitchFamily="2" charset="-122"/>
                <a:ea typeface="华文新魏" panose="02010800040101010101" pitchFamily="2" charset="-122"/>
              </a:rPr>
              <a:t>1915</a:t>
            </a:r>
            <a:r>
              <a:rPr lang="zh-CN" altLang="en-US" sz="3200" b="1" i="0" dirty="0">
                <a:solidFill>
                  <a:srgbClr val="0000FF"/>
                </a:solidFill>
                <a:effectLst>
                  <a:outerShdw blurRad="38100" dist="38100" dir="2700000" algn="tl">
                    <a:srgbClr val="FFFFFF"/>
                  </a:outerShdw>
                </a:effectLst>
                <a:latin typeface="华文新魏" panose="02010800040101010101" pitchFamily="2" charset="-122"/>
                <a:ea typeface="华文新魏" panose="02010800040101010101" pitchFamily="2" charset="-122"/>
              </a:rPr>
              <a:t>年宣布它已经得到毫不含糊的实验证实，尽管由于它似乎违反了我们所知道的关于光的干涉的每一件事而显得是不合理的。”</a:t>
            </a:r>
          </a:p>
        </p:txBody>
      </p:sp>
    </p:spTree>
    <p:extLst>
      <p:ext uri="{BB962C8B-B14F-4D97-AF65-F5344CB8AC3E}">
        <p14:creationId xmlns:p14="http://schemas.microsoft.com/office/powerpoint/2010/main" val="208420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Text Box 2050"/>
          <p:cNvSpPr txBox="1">
            <a:spLocks noChangeArrowheads="1"/>
          </p:cNvSpPr>
          <p:nvPr/>
        </p:nvSpPr>
        <p:spPr bwMode="auto">
          <a:xfrm>
            <a:off x="2189163" y="5157789"/>
            <a:ext cx="7327900" cy="954087"/>
          </a:xfrm>
          <a:prstGeom prst="rect">
            <a:avLst/>
          </a:prstGeom>
          <a:noFill/>
          <a:ln w="28575">
            <a:noFill/>
            <a:miter lim="800000"/>
            <a:headEnd/>
            <a:tailEnd/>
          </a:ln>
          <a:effectLst/>
        </p:spPr>
        <p:txBody>
          <a:bodyPr>
            <a:spAutoFit/>
          </a:bodyPr>
          <a:lstStyle/>
          <a:p>
            <a:pPr>
              <a:defRPr/>
            </a:pPr>
            <a:r>
              <a:rPr lang="zh-CN" altLang="en-US" sz="2800" b="1" i="0" dirty="0">
                <a:solidFill>
                  <a:srgbClr val="9900CC"/>
                </a:solidFill>
                <a:effectLst>
                  <a:outerShdw blurRad="38100" dist="38100" dir="2700000" algn="tl">
                    <a:srgbClr val="FFFFFF"/>
                  </a:outerShdw>
                </a:effectLst>
                <a:latin typeface="宋体" pitchFamily="2" charset="-122"/>
              </a:rPr>
              <a:t>由直线斜率</a:t>
            </a:r>
            <a:r>
              <a:rPr lang="en-US" altLang="zh-CN" sz="2800" b="1" dirty="0">
                <a:solidFill>
                  <a:srgbClr val="9900CC"/>
                </a:solidFill>
                <a:effectLst>
                  <a:outerShdw blurRad="38100" dist="38100" dir="2700000" algn="tl">
                    <a:srgbClr val="FFFFFF"/>
                  </a:outerShdw>
                </a:effectLst>
              </a:rPr>
              <a:t>K</a:t>
            </a:r>
            <a:r>
              <a:rPr lang="zh-CN" altLang="en-US" sz="2800" b="1" i="0" dirty="0">
                <a:solidFill>
                  <a:srgbClr val="9900CC"/>
                </a:solidFill>
                <a:effectLst>
                  <a:outerShdw blurRad="38100" dist="38100" dir="2700000" algn="tl">
                    <a:srgbClr val="FFFFFF"/>
                  </a:outerShdw>
                </a:effectLst>
                <a:latin typeface="宋体" pitchFamily="2" charset="-122"/>
              </a:rPr>
              <a:t>的测量可以确定（光电效应）普朗克常数。</a:t>
            </a:r>
          </a:p>
        </p:txBody>
      </p:sp>
      <p:sp>
        <p:nvSpPr>
          <p:cNvPr id="172035" name="Text Box 2051"/>
          <p:cNvSpPr txBox="1">
            <a:spLocks noChangeArrowheads="1"/>
          </p:cNvSpPr>
          <p:nvPr/>
        </p:nvSpPr>
        <p:spPr bwMode="auto">
          <a:xfrm>
            <a:off x="2354263" y="908050"/>
            <a:ext cx="7543800" cy="1385888"/>
          </a:xfrm>
          <a:prstGeom prst="rect">
            <a:avLst/>
          </a:prstGeom>
          <a:noFill/>
          <a:ln w="28575">
            <a:noFill/>
            <a:miter lim="800000"/>
            <a:headEnd/>
            <a:tailEnd/>
          </a:ln>
          <a:effectLst/>
        </p:spPr>
        <p:txBody>
          <a:bodyPr>
            <a:spAutoFit/>
          </a:bodyPr>
          <a:lstStyle/>
          <a:p>
            <a:pPr algn="just">
              <a:defRPr/>
            </a:pPr>
            <a:r>
              <a:rPr lang="en-US" altLang="zh-CN" sz="2800" b="1" i="0" dirty="0">
                <a:solidFill>
                  <a:srgbClr val="009900"/>
                </a:solidFill>
                <a:effectLst>
                  <a:outerShdw blurRad="38100" dist="38100" dir="2700000" algn="tl">
                    <a:srgbClr val="FFFFFF"/>
                  </a:outerShdw>
                </a:effectLst>
              </a:rPr>
              <a:t>Millikan</a:t>
            </a:r>
            <a:r>
              <a:rPr lang="en-US" altLang="zh-CN" sz="2800" b="1" i="0" dirty="0">
                <a:solidFill>
                  <a:srgbClr val="009900"/>
                </a:solidFill>
                <a:effectLst>
                  <a:outerShdw blurRad="38100" dist="38100" dir="2700000" algn="tl">
                    <a:srgbClr val="FFFFFF"/>
                  </a:outerShdw>
                </a:effectLst>
                <a:latin typeface="宋体" pitchFamily="2" charset="-122"/>
              </a:rPr>
              <a:t> </a:t>
            </a:r>
            <a:r>
              <a:rPr lang="zh-CN" altLang="en-US" sz="2800" b="1" i="0" dirty="0">
                <a:solidFill>
                  <a:srgbClr val="009900"/>
                </a:solidFill>
                <a:effectLst>
                  <a:outerShdw blurRad="38100" dist="38100" dir="2700000" algn="tl">
                    <a:srgbClr val="FFFFFF"/>
                  </a:outerShdw>
                </a:effectLst>
                <a:latin typeface="宋体" pitchFamily="2" charset="-122"/>
              </a:rPr>
              <a:t>极力反对爱因斯坦的光子假说，花了十年测量光电效应，得到了遏止电压和光子频率的严格线性关系</a:t>
            </a:r>
          </a:p>
        </p:txBody>
      </p:sp>
      <p:sp>
        <p:nvSpPr>
          <p:cNvPr id="172043" name="AutoShape 2059"/>
          <p:cNvSpPr>
            <a:spLocks noChangeArrowheads="1"/>
          </p:cNvSpPr>
          <p:nvPr/>
        </p:nvSpPr>
        <p:spPr bwMode="auto">
          <a:xfrm>
            <a:off x="3557589" y="4111625"/>
            <a:ext cx="1622425" cy="285750"/>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72044" name="AutoShape 2060"/>
          <p:cNvSpPr>
            <a:spLocks/>
          </p:cNvSpPr>
          <p:nvPr/>
        </p:nvSpPr>
        <p:spPr bwMode="auto">
          <a:xfrm>
            <a:off x="5253038" y="3679826"/>
            <a:ext cx="215900" cy="1154113"/>
          </a:xfrm>
          <a:prstGeom prst="leftBrace">
            <a:avLst>
              <a:gd name="adj1" fmla="val 44547"/>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72045" name="Object 2061"/>
          <p:cNvGraphicFramePr>
            <a:graphicFrameLocks noChangeAspect="1"/>
          </p:cNvGraphicFramePr>
          <p:nvPr/>
        </p:nvGraphicFramePr>
        <p:xfrm>
          <a:off x="5535614" y="3535363"/>
          <a:ext cx="1793875" cy="685800"/>
        </p:xfrm>
        <a:graphic>
          <a:graphicData uri="http://schemas.openxmlformats.org/presentationml/2006/ole">
            <mc:AlternateContent xmlns:mc="http://schemas.openxmlformats.org/markup-compatibility/2006">
              <mc:Choice xmlns:v="urn:schemas-microsoft-com:vml" Requires="v">
                <p:oleObj spid="_x0000_s293595" name="公式" r:id="rId3" imgW="533169" imgH="228501" progId="Equation.3">
                  <p:embed/>
                </p:oleObj>
              </mc:Choice>
              <mc:Fallback>
                <p:oleObj name="公式" r:id="rId3" imgW="533169" imgH="228501" progId="Equation.3">
                  <p:embed/>
                  <p:pic>
                    <p:nvPicPr>
                      <p:cNvPr id="0" name="Object 20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5614" y="3535363"/>
                        <a:ext cx="17938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46" name="Object 2062"/>
          <p:cNvGraphicFramePr>
            <a:graphicFrameLocks noChangeAspect="1"/>
          </p:cNvGraphicFramePr>
          <p:nvPr/>
        </p:nvGraphicFramePr>
        <p:xfrm>
          <a:off x="5554664" y="4437064"/>
          <a:ext cx="1533525" cy="534987"/>
        </p:xfrm>
        <a:graphic>
          <a:graphicData uri="http://schemas.openxmlformats.org/presentationml/2006/ole">
            <mc:AlternateContent xmlns:mc="http://schemas.openxmlformats.org/markup-compatibility/2006">
              <mc:Choice xmlns:v="urn:schemas-microsoft-com:vml" Requires="v">
                <p:oleObj spid="_x0000_s293596" name="公式" r:id="rId5" imgW="457002" imgH="177723" progId="Equation.3">
                  <p:embed/>
                </p:oleObj>
              </mc:Choice>
              <mc:Fallback>
                <p:oleObj name="公式" r:id="rId5" imgW="457002" imgH="177723" progId="Equation.3">
                  <p:embed/>
                  <p:pic>
                    <p:nvPicPr>
                      <p:cNvPr id="0" name="Object 20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4664" y="4437064"/>
                        <a:ext cx="15335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58" name="Object 2074"/>
          <p:cNvGraphicFramePr>
            <a:graphicFrameLocks noChangeAspect="1"/>
          </p:cNvGraphicFramePr>
          <p:nvPr>
            <p:extLst>
              <p:ext uri="{D42A27DB-BD31-4B8C-83A1-F6EECF244321}">
                <p14:modId xmlns:p14="http://schemas.microsoft.com/office/powerpoint/2010/main" val="151860356"/>
              </p:ext>
            </p:extLst>
          </p:nvPr>
        </p:nvGraphicFramePr>
        <p:xfrm>
          <a:off x="3330575" y="2384425"/>
          <a:ext cx="5284788" cy="1098550"/>
        </p:xfrm>
        <a:graphic>
          <a:graphicData uri="http://schemas.openxmlformats.org/presentationml/2006/ole">
            <mc:AlternateContent xmlns:mc="http://schemas.openxmlformats.org/markup-compatibility/2006">
              <mc:Choice xmlns:v="urn:schemas-microsoft-com:vml" Requires="v">
                <p:oleObj spid="_x0000_s293597" name="Equation" r:id="rId7" imgW="1625400" imgH="393480" progId="Equation.DSMT4">
                  <p:embed/>
                </p:oleObj>
              </mc:Choice>
              <mc:Fallback>
                <p:oleObj name="Equation" r:id="rId7" imgW="1625400" imgH="393480" progId="Equation.DSMT4">
                  <p:embed/>
                  <p:pic>
                    <p:nvPicPr>
                      <p:cNvPr id="0" name="Object 2074"/>
                      <p:cNvPicPr>
                        <a:picLocks noChangeAspect="1" noChangeArrowheads="1"/>
                      </p:cNvPicPr>
                      <p:nvPr/>
                    </p:nvPicPr>
                    <p:blipFill>
                      <a:blip r:embed="rId8"/>
                      <a:srcRect/>
                      <a:stretch>
                        <a:fillRect/>
                      </a:stretch>
                    </p:blipFill>
                    <p:spPr bwMode="auto">
                      <a:xfrm>
                        <a:off x="3330575" y="2384425"/>
                        <a:ext cx="528478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59" name="Object 2075"/>
          <p:cNvGraphicFramePr>
            <a:graphicFrameLocks noChangeAspect="1"/>
          </p:cNvGraphicFramePr>
          <p:nvPr/>
        </p:nvGraphicFramePr>
        <p:xfrm>
          <a:off x="3990975" y="5918200"/>
          <a:ext cx="3429000" cy="609600"/>
        </p:xfrm>
        <a:graphic>
          <a:graphicData uri="http://schemas.openxmlformats.org/presentationml/2006/ole">
            <mc:AlternateContent xmlns:mc="http://schemas.openxmlformats.org/markup-compatibility/2006">
              <mc:Choice xmlns:v="urn:schemas-microsoft-com:vml" Requires="v">
                <p:oleObj spid="_x0000_s293598" name="公式" r:id="rId9" imgW="1180588" imgH="203112" progId="Equation.3">
                  <p:embed/>
                </p:oleObj>
              </mc:Choice>
              <mc:Fallback>
                <p:oleObj name="公式" r:id="rId9" imgW="1180588" imgH="203112" progId="Equation.3">
                  <p:embed/>
                  <p:pic>
                    <p:nvPicPr>
                      <p:cNvPr id="0" name="Object 20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0975" y="5918200"/>
                        <a:ext cx="3429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fade">
                                      <p:cBhvr>
                                        <p:cTn id="7" dur="1000"/>
                                        <p:tgtEl>
                                          <p:spTgt spid="172035"/>
                                        </p:tgtEl>
                                      </p:cBhvr>
                                    </p:animEffect>
                                    <p:anim calcmode="lin" valueType="num">
                                      <p:cBhvr>
                                        <p:cTn id="8" dur="1000" fill="hold"/>
                                        <p:tgtEl>
                                          <p:spTgt spid="172035"/>
                                        </p:tgtEl>
                                        <p:attrNameLst>
                                          <p:attrName>ppt_x</p:attrName>
                                        </p:attrNameLst>
                                      </p:cBhvr>
                                      <p:tavLst>
                                        <p:tav tm="0">
                                          <p:val>
                                            <p:strVal val="#ppt_x"/>
                                          </p:val>
                                        </p:tav>
                                        <p:tav tm="100000">
                                          <p:val>
                                            <p:strVal val="#ppt_x"/>
                                          </p:val>
                                        </p:tav>
                                      </p:tavLst>
                                    </p:anim>
                                    <p:anim calcmode="lin" valueType="num">
                                      <p:cBhvr>
                                        <p:cTn id="9" dur="1000" fill="hold"/>
                                        <p:tgtEl>
                                          <p:spTgt spid="17203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1" presetClass="entr" presetSubtype="1" fill="hold" nodeType="clickEffect">
                                  <p:stCondLst>
                                    <p:cond delay="0"/>
                                  </p:stCondLst>
                                  <p:childTnLst>
                                    <p:set>
                                      <p:cBhvr>
                                        <p:cTn id="13" dur="1" fill="hold">
                                          <p:stCondLst>
                                            <p:cond delay="0"/>
                                          </p:stCondLst>
                                        </p:cTn>
                                        <p:tgtEl>
                                          <p:spTgt spid="172058"/>
                                        </p:tgtEl>
                                        <p:attrNameLst>
                                          <p:attrName>style.visibility</p:attrName>
                                        </p:attrNameLst>
                                      </p:cBhvr>
                                      <p:to>
                                        <p:strVal val="visible"/>
                                      </p:to>
                                    </p:set>
                                    <p:animEffect transition="in" filter="wheel(1)">
                                      <p:cBhvr>
                                        <p:cTn id="14" dur="2000"/>
                                        <p:tgtEl>
                                          <p:spTgt spid="17205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72043"/>
                                        </p:tgtEl>
                                        <p:attrNameLst>
                                          <p:attrName>style.visibility</p:attrName>
                                        </p:attrNameLst>
                                      </p:cBhvr>
                                      <p:to>
                                        <p:strVal val="visible"/>
                                      </p:to>
                                    </p:set>
                                    <p:animEffect transition="in" filter="wheel(1)">
                                      <p:cBhvr>
                                        <p:cTn id="19" dur="2000"/>
                                        <p:tgtEl>
                                          <p:spTgt spid="17204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72044"/>
                                        </p:tgtEl>
                                        <p:attrNameLst>
                                          <p:attrName>style.visibility</p:attrName>
                                        </p:attrNameLst>
                                      </p:cBhvr>
                                      <p:to>
                                        <p:strVal val="visible"/>
                                      </p:to>
                                    </p:set>
                                    <p:animEffect transition="in" filter="wheel(1)">
                                      <p:cBhvr>
                                        <p:cTn id="22" dur="2000"/>
                                        <p:tgtEl>
                                          <p:spTgt spid="172044"/>
                                        </p:tgtEl>
                                      </p:cBhvr>
                                    </p:animEffect>
                                  </p:childTnLst>
                                </p:cTn>
                              </p:par>
                              <p:par>
                                <p:cTn id="23" presetID="21" presetClass="entr" presetSubtype="1" fill="hold" nodeType="withEffect">
                                  <p:stCondLst>
                                    <p:cond delay="0"/>
                                  </p:stCondLst>
                                  <p:childTnLst>
                                    <p:set>
                                      <p:cBhvr>
                                        <p:cTn id="24" dur="1" fill="hold">
                                          <p:stCondLst>
                                            <p:cond delay="0"/>
                                          </p:stCondLst>
                                        </p:cTn>
                                        <p:tgtEl>
                                          <p:spTgt spid="172045"/>
                                        </p:tgtEl>
                                        <p:attrNameLst>
                                          <p:attrName>style.visibility</p:attrName>
                                        </p:attrNameLst>
                                      </p:cBhvr>
                                      <p:to>
                                        <p:strVal val="visible"/>
                                      </p:to>
                                    </p:set>
                                    <p:animEffect transition="in" filter="wheel(1)">
                                      <p:cBhvr>
                                        <p:cTn id="25" dur="2000"/>
                                        <p:tgtEl>
                                          <p:spTgt spid="172045"/>
                                        </p:tgtEl>
                                      </p:cBhvr>
                                    </p:animEffect>
                                  </p:childTnLst>
                                </p:cTn>
                              </p:par>
                              <p:par>
                                <p:cTn id="26" presetID="21" presetClass="entr" presetSubtype="1" fill="hold" nodeType="withEffect">
                                  <p:stCondLst>
                                    <p:cond delay="0"/>
                                  </p:stCondLst>
                                  <p:childTnLst>
                                    <p:set>
                                      <p:cBhvr>
                                        <p:cTn id="27" dur="1" fill="hold">
                                          <p:stCondLst>
                                            <p:cond delay="0"/>
                                          </p:stCondLst>
                                        </p:cTn>
                                        <p:tgtEl>
                                          <p:spTgt spid="172046"/>
                                        </p:tgtEl>
                                        <p:attrNameLst>
                                          <p:attrName>style.visibility</p:attrName>
                                        </p:attrNameLst>
                                      </p:cBhvr>
                                      <p:to>
                                        <p:strVal val="visible"/>
                                      </p:to>
                                    </p:set>
                                    <p:animEffect transition="in" filter="wheel(1)">
                                      <p:cBhvr>
                                        <p:cTn id="28" dur="2000"/>
                                        <p:tgtEl>
                                          <p:spTgt spid="17204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2034"/>
                                        </p:tgtEl>
                                        <p:attrNameLst>
                                          <p:attrName>style.visibility</p:attrName>
                                        </p:attrNameLst>
                                      </p:cBhvr>
                                      <p:to>
                                        <p:strVal val="visible"/>
                                      </p:to>
                                    </p:set>
                                    <p:anim calcmode="lin" valueType="num">
                                      <p:cBhvr additive="base">
                                        <p:cTn id="33" dur="500" fill="hold"/>
                                        <p:tgtEl>
                                          <p:spTgt spid="172034"/>
                                        </p:tgtEl>
                                        <p:attrNameLst>
                                          <p:attrName>ppt_x</p:attrName>
                                        </p:attrNameLst>
                                      </p:cBhvr>
                                      <p:tavLst>
                                        <p:tav tm="0">
                                          <p:val>
                                            <p:strVal val="#ppt_x"/>
                                          </p:val>
                                        </p:tav>
                                        <p:tav tm="100000">
                                          <p:val>
                                            <p:strVal val="#ppt_x"/>
                                          </p:val>
                                        </p:tav>
                                      </p:tavLst>
                                    </p:anim>
                                    <p:anim calcmode="lin" valueType="num">
                                      <p:cBhvr additive="base">
                                        <p:cTn id="34" dur="500" fill="hold"/>
                                        <p:tgtEl>
                                          <p:spTgt spid="17203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nodeType="clickEffect">
                                  <p:stCondLst>
                                    <p:cond delay="0"/>
                                  </p:stCondLst>
                                  <p:childTnLst>
                                    <p:set>
                                      <p:cBhvr>
                                        <p:cTn id="38" dur="1" fill="hold">
                                          <p:stCondLst>
                                            <p:cond delay="0"/>
                                          </p:stCondLst>
                                        </p:cTn>
                                        <p:tgtEl>
                                          <p:spTgt spid="172059"/>
                                        </p:tgtEl>
                                        <p:attrNameLst>
                                          <p:attrName>style.visibility</p:attrName>
                                        </p:attrNameLst>
                                      </p:cBhvr>
                                      <p:to>
                                        <p:strVal val="visible"/>
                                      </p:to>
                                    </p:set>
                                    <p:animEffect transition="in" filter="barn(inVertical)">
                                      <p:cBhvr>
                                        <p:cTn id="39" dur="500"/>
                                        <p:tgtEl>
                                          <p:spTgt spid="17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p:bldP spid="172035" grpId="0"/>
      <p:bldP spid="172043" grpId="0" animBg="1"/>
      <p:bldP spid="17204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2022476" y="759071"/>
            <a:ext cx="3157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FF00FF"/>
                </a:solidFill>
                <a:latin typeface="Symbol" panose="05050102010706020507" pitchFamily="18" charset="2"/>
              </a:rPr>
              <a:t>21.2.1 </a:t>
            </a:r>
            <a:r>
              <a:rPr lang="zh-CN" altLang="en-US" sz="2800" b="1" i="0" dirty="0">
                <a:solidFill>
                  <a:srgbClr val="FF00FF"/>
                </a:solidFill>
                <a:latin typeface="Symbol" panose="05050102010706020507" pitchFamily="18" charset="2"/>
              </a:rPr>
              <a:t> 光电效应</a:t>
            </a:r>
          </a:p>
        </p:txBody>
      </p:sp>
      <p:sp>
        <p:nvSpPr>
          <p:cNvPr id="48132" name="Text Box 4"/>
          <p:cNvSpPr txBox="1">
            <a:spLocks noChangeArrowheads="1"/>
          </p:cNvSpPr>
          <p:nvPr/>
        </p:nvSpPr>
        <p:spPr bwMode="auto">
          <a:xfrm>
            <a:off x="2332038" y="1546225"/>
            <a:ext cx="1924050" cy="488950"/>
          </a:xfrm>
          <a:prstGeom prst="rect">
            <a:avLst/>
          </a:prstGeom>
          <a:noFill/>
          <a:ln w="9525">
            <a:noFill/>
            <a:miter lim="800000"/>
            <a:headEnd/>
            <a:tailEnd/>
          </a:ln>
          <a:effectLst/>
        </p:spPr>
        <p:txBody>
          <a:bodyPr wrap="none">
            <a:spAutoFit/>
          </a:bodyPr>
          <a:lstStyle/>
          <a:p>
            <a:pPr>
              <a:defRPr/>
            </a:pPr>
            <a:r>
              <a:rPr lang="en-US" altLang="zh-CN" b="1" i="0" dirty="0">
                <a:solidFill>
                  <a:srgbClr val="0000CC"/>
                </a:solidFill>
                <a:effectLst>
                  <a:outerShdw blurRad="38100" dist="38100" dir="2700000" algn="tl">
                    <a:srgbClr val="FFFFFF"/>
                  </a:outerShdw>
                </a:effectLst>
              </a:rPr>
              <a:t>1.  </a:t>
            </a:r>
            <a:r>
              <a:rPr lang="zh-CN" altLang="en-US" b="1" i="0" dirty="0">
                <a:solidFill>
                  <a:srgbClr val="0000CC"/>
                </a:solidFill>
                <a:effectLst>
                  <a:outerShdw blurRad="38100" dist="38100" dir="2700000" algn="tl">
                    <a:srgbClr val="FFFFFF"/>
                  </a:outerShdw>
                </a:effectLst>
                <a:latin typeface="宋体" pitchFamily="2" charset="-122"/>
              </a:rPr>
              <a:t>光电效应</a:t>
            </a:r>
          </a:p>
        </p:txBody>
      </p:sp>
      <p:sp>
        <p:nvSpPr>
          <p:cNvPr id="48133" name="Text Box 5"/>
          <p:cNvSpPr txBox="1">
            <a:spLocks noChangeArrowheads="1"/>
          </p:cNvSpPr>
          <p:nvPr/>
        </p:nvSpPr>
        <p:spPr bwMode="auto">
          <a:xfrm>
            <a:off x="2705100" y="2057401"/>
            <a:ext cx="40386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i="0" dirty="0">
                <a:solidFill>
                  <a:srgbClr val="009900"/>
                </a:solidFill>
                <a:latin typeface="宋体" panose="02010600030101010101" pitchFamily="2" charset="-122"/>
              </a:rPr>
              <a:t>光照射在金属及其化合物的表面上发射电子的现象称为</a:t>
            </a:r>
            <a:r>
              <a:rPr lang="zh-CN" altLang="en-US" b="1" i="0" dirty="0">
                <a:solidFill>
                  <a:srgbClr val="C00000"/>
                </a:solidFill>
              </a:rPr>
              <a:t>光电效应。</a:t>
            </a:r>
            <a:endParaRPr lang="zh-CN" altLang="en-US" b="1" i="0" dirty="0">
              <a:latin typeface="宋体" panose="02010600030101010101" pitchFamily="2" charset="-122"/>
            </a:endParaRPr>
          </a:p>
        </p:txBody>
      </p:sp>
      <p:pic>
        <p:nvPicPr>
          <p:cNvPr id="10" name="Picture 36" descr="Photoelectric_effect"/>
          <p:cNvPicPr>
            <a:picLocks noChangeAspect="1" noChangeArrowheads="1"/>
          </p:cNvPicPr>
          <p:nvPr/>
        </p:nvPicPr>
        <p:blipFill>
          <a:blip r:embed="rId3">
            <a:extLst>
              <a:ext uri="{28A0092B-C50C-407E-A947-70E740481C1C}">
                <a14:useLocalDpi xmlns:a14="http://schemas.microsoft.com/office/drawing/2010/main" val="0"/>
              </a:ext>
            </a:extLst>
          </a:blip>
          <a:srcRect b="7275"/>
          <a:stretch>
            <a:fillRect/>
          </a:stretch>
        </p:blipFill>
        <p:spPr bwMode="auto">
          <a:xfrm>
            <a:off x="6934961" y="322263"/>
            <a:ext cx="37449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p:cNvSpPr txBox="1">
            <a:spLocks noChangeArrowheads="1"/>
          </p:cNvSpPr>
          <p:nvPr/>
        </p:nvSpPr>
        <p:spPr bwMode="auto">
          <a:xfrm>
            <a:off x="2205039" y="3810001"/>
            <a:ext cx="2974975" cy="492125"/>
          </a:xfrm>
          <a:prstGeom prst="rect">
            <a:avLst/>
          </a:prstGeom>
          <a:noFill/>
          <a:ln w="9525">
            <a:noFill/>
            <a:miter lim="800000"/>
            <a:headEnd/>
            <a:tailEnd/>
          </a:ln>
          <a:effectLst/>
        </p:spPr>
        <p:txBody>
          <a:bodyPr wrap="none">
            <a:spAutoFit/>
          </a:bodyPr>
          <a:lstStyle/>
          <a:p>
            <a:pPr>
              <a:defRPr/>
            </a:pPr>
            <a:r>
              <a:rPr lang="en-US" altLang="zh-CN" b="1" i="0" dirty="0">
                <a:solidFill>
                  <a:srgbClr val="FF0000"/>
                </a:solidFill>
              </a:rPr>
              <a:t>  </a:t>
            </a:r>
            <a:r>
              <a:rPr lang="zh-CN" altLang="en-US" b="1" i="0" dirty="0">
                <a:solidFill>
                  <a:srgbClr val="FF0000"/>
                </a:solidFill>
                <a:effectLst>
                  <a:outerShdw blurRad="38100" dist="38100" dir="2700000" algn="tl">
                    <a:srgbClr val="FFFFFF"/>
                  </a:outerShdw>
                </a:effectLst>
                <a:latin typeface="宋体" pitchFamily="2" charset="-122"/>
              </a:rPr>
              <a:t>实验装置</a:t>
            </a:r>
            <a:r>
              <a:rPr lang="en-US" altLang="zh-CN" b="1" i="0" dirty="0">
                <a:solidFill>
                  <a:srgbClr val="FF0000"/>
                </a:solidFill>
                <a:effectLst>
                  <a:outerShdw blurRad="38100" dist="38100" dir="2700000" algn="tl">
                    <a:srgbClr val="FFFFFF"/>
                  </a:outerShdw>
                </a:effectLst>
                <a:latin typeface="宋体" pitchFamily="2" charset="-122"/>
              </a:rPr>
              <a:t>-</a:t>
            </a:r>
            <a:r>
              <a:rPr lang="zh-CN" altLang="en-US" b="1" i="0" dirty="0">
                <a:solidFill>
                  <a:srgbClr val="FF0000"/>
                </a:solidFill>
                <a:effectLst>
                  <a:outerShdw blurRad="38100" dist="38100" dir="2700000" algn="tl">
                    <a:srgbClr val="FFFFFF"/>
                  </a:outerShdw>
                </a:effectLst>
                <a:latin typeface="宋体" pitchFamily="2" charset="-122"/>
              </a:rPr>
              <a:t>光电管</a:t>
            </a:r>
          </a:p>
        </p:txBody>
      </p:sp>
      <p:sp>
        <p:nvSpPr>
          <p:cNvPr id="12" name="Rectangle 8"/>
          <p:cNvSpPr>
            <a:spLocks noChangeArrowheads="1"/>
          </p:cNvSpPr>
          <p:nvPr/>
        </p:nvSpPr>
        <p:spPr bwMode="auto">
          <a:xfrm>
            <a:off x="2576513" y="5445225"/>
            <a:ext cx="3810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solidFill>
                  <a:srgbClr val="9900FF"/>
                </a:solidFill>
                <a:latin typeface="宋体" panose="02010600030101010101" pitchFamily="2" charset="-122"/>
              </a:rPr>
              <a:t>电路中出现的电流</a:t>
            </a:r>
            <a:r>
              <a:rPr lang="zh-CN" altLang="en-US" b="1" i="0" dirty="0">
                <a:solidFill>
                  <a:srgbClr val="9900FF"/>
                </a:solidFill>
              </a:rPr>
              <a:t>形成</a:t>
            </a:r>
            <a:r>
              <a:rPr lang="zh-CN" altLang="en-US" b="1" i="0" dirty="0">
                <a:solidFill>
                  <a:srgbClr val="C00000"/>
                </a:solidFill>
              </a:rPr>
              <a:t>光电流</a:t>
            </a:r>
            <a:r>
              <a:rPr lang="zh-CN" altLang="en-US" b="1" i="0" dirty="0">
                <a:solidFill>
                  <a:schemeClr val="accent2"/>
                </a:solidFill>
              </a:rPr>
              <a:t> </a:t>
            </a:r>
            <a:endParaRPr lang="en-US" altLang="zh-CN" b="1" i="0" dirty="0"/>
          </a:p>
        </p:txBody>
      </p:sp>
      <p:sp>
        <p:nvSpPr>
          <p:cNvPr id="13" name="Rectangle 9"/>
          <p:cNvSpPr>
            <a:spLocks noChangeArrowheads="1"/>
          </p:cNvSpPr>
          <p:nvPr/>
        </p:nvSpPr>
        <p:spPr bwMode="auto">
          <a:xfrm>
            <a:off x="2738438" y="4267201"/>
            <a:ext cx="3352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solidFill>
                  <a:srgbClr val="0000FF"/>
                </a:solidFill>
                <a:latin typeface="宋体" panose="02010600030101010101" pitchFamily="2" charset="-122"/>
              </a:rPr>
              <a:t>在阴极金属表面逸出的电子称为</a:t>
            </a:r>
            <a:r>
              <a:rPr lang="zh-CN" altLang="en-US" b="1" i="0" dirty="0">
                <a:solidFill>
                  <a:srgbClr val="C00000"/>
                </a:solidFill>
              </a:rPr>
              <a:t>光电子</a:t>
            </a:r>
            <a:r>
              <a:rPr lang="en-US" altLang="zh-CN" b="1" i="0" dirty="0"/>
              <a:t>,</a:t>
            </a:r>
          </a:p>
        </p:txBody>
      </p:sp>
      <p:pic>
        <p:nvPicPr>
          <p:cNvPr id="14" name="Picture 10" descr="图21-6"/>
          <p:cNvPicPr>
            <a:picLocks noChangeAspect="1" noChangeArrowheads="1"/>
          </p:cNvPicPr>
          <p:nvPr/>
        </p:nvPicPr>
        <p:blipFill>
          <a:blip r:embed="rId4">
            <a:lum bright="-54000" contrast="72000"/>
            <a:extLst>
              <a:ext uri="{28A0092B-C50C-407E-A947-70E740481C1C}">
                <a14:useLocalDpi xmlns:a14="http://schemas.microsoft.com/office/drawing/2010/main" val="0"/>
              </a:ext>
            </a:extLst>
          </a:blip>
          <a:srcRect b="10938"/>
          <a:stretch>
            <a:fillRect/>
          </a:stretch>
        </p:blipFill>
        <p:spPr bwMode="auto">
          <a:xfrm>
            <a:off x="6934960" y="2814455"/>
            <a:ext cx="3576593" cy="407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2">
                                            <p:txEl>
                                              <p:pRg st="0" end="0"/>
                                            </p:txEl>
                                          </p:spTgt>
                                        </p:tgtEl>
                                        <p:attrNameLst>
                                          <p:attrName>style.visibility</p:attrName>
                                        </p:attrNameLst>
                                      </p:cBhvr>
                                      <p:to>
                                        <p:strVal val="visible"/>
                                      </p:to>
                                    </p:set>
                                    <p:animEffect transition="in" filter="wipe(left)">
                                      <p:cBhvr>
                                        <p:cTn id="12" dur="500"/>
                                        <p:tgtEl>
                                          <p:spTgt spid="481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3">
                                            <p:txEl>
                                              <p:pRg st="0" end="0"/>
                                            </p:txEl>
                                          </p:spTgt>
                                        </p:tgtEl>
                                        <p:attrNameLst>
                                          <p:attrName>style.visibility</p:attrName>
                                        </p:attrNameLst>
                                      </p:cBhvr>
                                      <p:to>
                                        <p:strVal val="visible"/>
                                      </p:to>
                                    </p:set>
                                    <p:animEffect transition="in" filter="wipe(left)">
                                      <p:cBhvr>
                                        <p:cTn id="17" dur="500"/>
                                        <p:tgtEl>
                                          <p:spTgt spid="4813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Effect transition="in" filter="wipe(left)">
                                      <p:cBhvr>
                                        <p:cTn id="29" dur="500"/>
                                        <p:tgtEl>
                                          <p:spTgt spid="1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wipe(left)">
                                      <p:cBhvr>
                                        <p:cTn id="39" dur="500"/>
                                        <p:tgtEl>
                                          <p:spTgt spid="1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wipe(left)">
                                      <p:cBhvr>
                                        <p:cTn id="4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P spid="48132" grpId="0" build="p" autoUpdateAnimBg="0"/>
      <p:bldP spid="48133" grpId="0" build="p" autoUpdateAnimBg="0"/>
      <p:bldP spid="11" grpId="0" build="p" autoUpdateAnimBg="0"/>
      <p:bldP spid="12" grpId="0" build="p" autoUpdateAnimBg="0"/>
      <p:bldP spid="1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4"/>
          <p:cNvSpPr txBox="1">
            <a:spLocks noChangeArrowheads="1"/>
          </p:cNvSpPr>
          <p:nvPr/>
        </p:nvSpPr>
        <p:spPr bwMode="auto">
          <a:xfrm>
            <a:off x="1631951" y="117476"/>
            <a:ext cx="94326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0000FF"/>
                </a:solidFill>
                <a:cs typeface="Times New Roman" panose="02020603050405020304" pitchFamily="18" charset="0"/>
              </a:rPr>
              <a:t>在光电效应实验中，测得某种金属的遏止电压和入射光的频率如表中所列数据，求普朗克常量和该金属的截止频率。</a:t>
            </a:r>
            <a:r>
              <a:rPr lang="zh-CN" altLang="en-US" sz="2800" b="1" i="0" dirty="0">
                <a:solidFill>
                  <a:srgbClr val="0000FF"/>
                </a:solidFill>
              </a:rPr>
              <a:t> </a:t>
            </a:r>
          </a:p>
        </p:txBody>
      </p:sp>
      <p:graphicFrame>
        <p:nvGraphicFramePr>
          <p:cNvPr id="73731" name="Object 6"/>
          <p:cNvGraphicFramePr>
            <a:graphicFrameLocks noChangeAspect="1"/>
          </p:cNvGraphicFramePr>
          <p:nvPr/>
        </p:nvGraphicFramePr>
        <p:xfrm>
          <a:off x="1803400" y="1473200"/>
          <a:ext cx="1371600" cy="457200"/>
        </p:xfrm>
        <a:graphic>
          <a:graphicData uri="http://schemas.openxmlformats.org/presentationml/2006/ole">
            <mc:AlternateContent xmlns:mc="http://schemas.openxmlformats.org/markup-compatibility/2006">
              <mc:Choice xmlns:v="urn:schemas-microsoft-com:vml" Requires="v">
                <p:oleObj spid="_x0000_s415628" name="Equation" r:id="rId3" imgW="685800" imgH="228600" progId="Equation.DSMT4">
                  <p:embed/>
                </p:oleObj>
              </mc:Choice>
              <mc:Fallback>
                <p:oleObj name="Equation" r:id="rId3" imgW="6858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1473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2" name="Object 5"/>
          <p:cNvGraphicFramePr>
            <a:graphicFrameLocks noChangeAspect="1"/>
          </p:cNvGraphicFramePr>
          <p:nvPr/>
        </p:nvGraphicFramePr>
        <p:xfrm>
          <a:off x="2019300" y="1041400"/>
          <a:ext cx="895350" cy="457200"/>
        </p:xfrm>
        <a:graphic>
          <a:graphicData uri="http://schemas.openxmlformats.org/presentationml/2006/ole">
            <mc:AlternateContent xmlns:mc="http://schemas.openxmlformats.org/markup-compatibility/2006">
              <mc:Choice xmlns:v="urn:schemas-microsoft-com:vml" Requires="v">
                <p:oleObj spid="_x0000_s415629" name="Equation" r:id="rId5" imgW="444307" imgH="228501" progId="Equation.DSMT4">
                  <p:embed/>
                </p:oleObj>
              </mc:Choice>
              <mc:Fallback>
                <p:oleObj name="Equation" r:id="rId5" imgW="444307" imgH="22850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300" y="10414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1" name="Rectangle 7"/>
          <p:cNvSpPr>
            <a:spLocks noChangeArrowheads="1"/>
          </p:cNvSpPr>
          <p:nvPr/>
        </p:nvSpPr>
        <p:spPr bwMode="auto">
          <a:xfrm>
            <a:off x="4486276" y="2911476"/>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662" name="Rectangle 14"/>
          <p:cNvSpPr>
            <a:spLocks noChangeArrowheads="1"/>
          </p:cNvSpPr>
          <p:nvPr/>
        </p:nvSpPr>
        <p:spPr bwMode="auto">
          <a:xfrm>
            <a:off x="4486276" y="2911476"/>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96031" name="Group 95"/>
          <p:cNvGraphicFramePr>
            <a:graphicFrameLocks noGrp="1"/>
          </p:cNvGraphicFramePr>
          <p:nvPr/>
        </p:nvGraphicFramePr>
        <p:xfrm>
          <a:off x="1774826" y="1052514"/>
          <a:ext cx="5426075" cy="828675"/>
        </p:xfrm>
        <a:graphic>
          <a:graphicData uri="http://schemas.openxmlformats.org/drawingml/2006/table">
            <a:tbl>
              <a:tblPr/>
              <a:tblGrid>
                <a:gridCol w="1420813">
                  <a:extLst>
                    <a:ext uri="{9D8B030D-6E8A-4147-A177-3AD203B41FA5}">
                      <a16:colId xmlns:a16="http://schemas.microsoft.com/office/drawing/2014/main" val="20000"/>
                    </a:ext>
                  </a:extLst>
                </a:gridCol>
                <a:gridCol w="836612">
                  <a:extLst>
                    <a:ext uri="{9D8B030D-6E8A-4147-A177-3AD203B41FA5}">
                      <a16:colId xmlns:a16="http://schemas.microsoft.com/office/drawing/2014/main" val="20001"/>
                    </a:ext>
                  </a:extLst>
                </a:gridCol>
                <a:gridCol w="792163">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792163">
                  <a:extLst>
                    <a:ext uri="{9D8B030D-6E8A-4147-A177-3AD203B41FA5}">
                      <a16:colId xmlns:a16="http://schemas.microsoft.com/office/drawing/2014/main" val="20004"/>
                    </a:ext>
                  </a:extLst>
                </a:gridCol>
                <a:gridCol w="792162">
                  <a:extLst>
                    <a:ext uri="{9D8B030D-6E8A-4147-A177-3AD203B41FA5}">
                      <a16:colId xmlns:a16="http://schemas.microsoft.com/office/drawing/2014/main" val="20005"/>
                    </a:ext>
                  </a:extLst>
                </a:gridCol>
              </a:tblGrid>
              <a:tr h="4321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5.644</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5.888</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6.098</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6.303</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6.501</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5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0.541</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0.637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0.714</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0.809</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0.878</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 name="Group 96"/>
          <p:cNvGrpSpPr>
            <a:grpSpLocks noChangeAspect="1"/>
          </p:cNvGrpSpPr>
          <p:nvPr/>
        </p:nvGrpSpPr>
        <p:grpSpPr bwMode="auto">
          <a:xfrm>
            <a:off x="1631950" y="1951038"/>
            <a:ext cx="5759450" cy="4646612"/>
            <a:chOff x="2520" y="1520"/>
            <a:chExt cx="5220" cy="4212"/>
          </a:xfrm>
        </p:grpSpPr>
        <p:sp>
          <p:nvSpPr>
            <p:cNvPr id="70690" name="AutoShape 97"/>
            <p:cNvSpPr>
              <a:spLocks noChangeAspect="1" noChangeArrowheads="1"/>
            </p:cNvSpPr>
            <p:nvPr/>
          </p:nvSpPr>
          <p:spPr bwMode="auto">
            <a:xfrm>
              <a:off x="2520" y="1520"/>
              <a:ext cx="5220" cy="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0691" name="Group 98"/>
            <p:cNvGrpSpPr>
              <a:grpSpLocks/>
            </p:cNvGrpSpPr>
            <p:nvPr/>
          </p:nvGrpSpPr>
          <p:grpSpPr bwMode="auto">
            <a:xfrm>
              <a:off x="2520" y="1676"/>
              <a:ext cx="5104" cy="4055"/>
              <a:chOff x="2520" y="1676"/>
              <a:chExt cx="5104" cy="4055"/>
            </a:xfrm>
          </p:grpSpPr>
          <p:graphicFrame>
            <p:nvGraphicFramePr>
              <p:cNvPr id="70692" name="Object 99"/>
              <p:cNvGraphicFramePr>
                <a:graphicFrameLocks noChangeAspect="1"/>
              </p:cNvGraphicFramePr>
              <p:nvPr/>
            </p:nvGraphicFramePr>
            <p:xfrm>
              <a:off x="5868" y="2876"/>
              <a:ext cx="114" cy="117"/>
            </p:xfrm>
            <a:graphic>
              <a:graphicData uri="http://schemas.openxmlformats.org/presentationml/2006/ole">
                <mc:AlternateContent xmlns:mc="http://schemas.openxmlformats.org/markup-compatibility/2006">
                  <mc:Choice xmlns:v="urn:schemas-microsoft-com:vml" Requires="v">
                    <p:oleObj spid="_x0000_s415630" name="Equation" r:id="rId7" imgW="114102" imgH="126780" progId="Equation.DSMT4">
                      <p:embed/>
                    </p:oleObj>
                  </mc:Choice>
                  <mc:Fallback>
                    <p:oleObj name="Equation" r:id="rId7" imgW="114102" imgH="126780" progId="Equation.DSMT4">
                      <p:embed/>
                      <p:pic>
                        <p:nvPicPr>
                          <p:cNvPr id="0" name="Object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8" y="2876"/>
                            <a:ext cx="114"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93" name="Object 100"/>
              <p:cNvGraphicFramePr>
                <a:graphicFrameLocks noChangeAspect="1"/>
              </p:cNvGraphicFramePr>
              <p:nvPr/>
            </p:nvGraphicFramePr>
            <p:xfrm>
              <a:off x="4264" y="4132"/>
              <a:ext cx="113" cy="117"/>
            </p:xfrm>
            <a:graphic>
              <a:graphicData uri="http://schemas.openxmlformats.org/presentationml/2006/ole">
                <mc:AlternateContent xmlns:mc="http://schemas.openxmlformats.org/markup-compatibility/2006">
                  <mc:Choice xmlns:v="urn:schemas-microsoft-com:vml" Requires="v">
                    <p:oleObj spid="_x0000_s415631" name="Equation" r:id="rId9" imgW="114102" imgH="126780" progId="Equation.DSMT4">
                      <p:embed/>
                    </p:oleObj>
                  </mc:Choice>
                  <mc:Fallback>
                    <p:oleObj name="Equation" r:id="rId9" imgW="114102" imgH="126780" progId="Equation.DSMT4">
                      <p:embed/>
                      <p:pic>
                        <p:nvPicPr>
                          <p:cNvPr id="0" name="Object 1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4" y="4132"/>
                            <a:ext cx="11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94" name="Object 101"/>
              <p:cNvGraphicFramePr>
                <a:graphicFrameLocks noChangeAspect="1"/>
              </p:cNvGraphicFramePr>
              <p:nvPr/>
            </p:nvGraphicFramePr>
            <p:xfrm>
              <a:off x="3648" y="4599"/>
              <a:ext cx="114" cy="117"/>
            </p:xfrm>
            <a:graphic>
              <a:graphicData uri="http://schemas.openxmlformats.org/presentationml/2006/ole">
                <mc:AlternateContent xmlns:mc="http://schemas.openxmlformats.org/markup-compatibility/2006">
                  <mc:Choice xmlns:v="urn:schemas-microsoft-com:vml" Requires="v">
                    <p:oleObj spid="_x0000_s415632" name="Equation" r:id="rId11" imgW="114102" imgH="126780" progId="Equation.DSMT4">
                      <p:embed/>
                    </p:oleObj>
                  </mc:Choice>
                  <mc:Fallback>
                    <p:oleObj name="Equation" r:id="rId11" imgW="114102" imgH="126780" progId="Equation.DSMT4">
                      <p:embed/>
                      <p:pic>
                        <p:nvPicPr>
                          <p:cNvPr id="0" name="Object 1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4599"/>
                            <a:ext cx="114"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95" name="Object 102"/>
              <p:cNvGraphicFramePr>
                <a:graphicFrameLocks noChangeAspect="1"/>
              </p:cNvGraphicFramePr>
              <p:nvPr/>
            </p:nvGraphicFramePr>
            <p:xfrm>
              <a:off x="5344" y="3220"/>
              <a:ext cx="113" cy="117"/>
            </p:xfrm>
            <a:graphic>
              <a:graphicData uri="http://schemas.openxmlformats.org/presentationml/2006/ole">
                <mc:AlternateContent xmlns:mc="http://schemas.openxmlformats.org/markup-compatibility/2006">
                  <mc:Choice xmlns:v="urn:schemas-microsoft-com:vml" Requires="v">
                    <p:oleObj spid="_x0000_s415633" name="Equation" r:id="rId13" imgW="114102" imgH="126780" progId="Equation.DSMT4">
                      <p:embed/>
                    </p:oleObj>
                  </mc:Choice>
                  <mc:Fallback>
                    <p:oleObj name="Equation" r:id="rId13" imgW="114102" imgH="126780" progId="Equation.DSMT4">
                      <p:embed/>
                      <p:pic>
                        <p:nvPicPr>
                          <p:cNvPr id="0" name="Object 1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44" y="3220"/>
                            <a:ext cx="11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0696" name="Group 103"/>
              <p:cNvGrpSpPr>
                <a:grpSpLocks/>
              </p:cNvGrpSpPr>
              <p:nvPr/>
            </p:nvGrpSpPr>
            <p:grpSpPr bwMode="auto">
              <a:xfrm>
                <a:off x="5604" y="3074"/>
                <a:ext cx="106" cy="154"/>
                <a:chOff x="7257" y="12729"/>
                <a:chExt cx="105" cy="99"/>
              </a:xfrm>
            </p:grpSpPr>
            <p:sp>
              <p:nvSpPr>
                <p:cNvPr id="70796" name="Line 104"/>
                <p:cNvSpPr>
                  <a:spLocks noChangeShapeType="1"/>
                </p:cNvSpPr>
                <p:nvPr/>
              </p:nvSpPr>
              <p:spPr bwMode="auto">
                <a:xfrm>
                  <a:off x="7257" y="12777"/>
                  <a:ext cx="105" cy="0"/>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7" name="Line 105"/>
                <p:cNvSpPr>
                  <a:spLocks noChangeShapeType="1"/>
                </p:cNvSpPr>
                <p:nvPr/>
              </p:nvSpPr>
              <p:spPr bwMode="auto">
                <a:xfrm>
                  <a:off x="7307" y="12729"/>
                  <a:ext cx="1" cy="99"/>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97" name="Group 106"/>
              <p:cNvGrpSpPr>
                <a:grpSpLocks/>
              </p:cNvGrpSpPr>
              <p:nvPr/>
            </p:nvGrpSpPr>
            <p:grpSpPr bwMode="auto">
              <a:xfrm>
                <a:off x="3952" y="4392"/>
                <a:ext cx="106" cy="154"/>
                <a:chOff x="7257" y="12729"/>
                <a:chExt cx="105" cy="99"/>
              </a:xfrm>
            </p:grpSpPr>
            <p:sp>
              <p:nvSpPr>
                <p:cNvPr id="70794" name="Line 107"/>
                <p:cNvSpPr>
                  <a:spLocks noChangeShapeType="1"/>
                </p:cNvSpPr>
                <p:nvPr/>
              </p:nvSpPr>
              <p:spPr bwMode="auto">
                <a:xfrm>
                  <a:off x="7257" y="12777"/>
                  <a:ext cx="105" cy="0"/>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5" name="Line 108"/>
                <p:cNvSpPr>
                  <a:spLocks noChangeShapeType="1"/>
                </p:cNvSpPr>
                <p:nvPr/>
              </p:nvSpPr>
              <p:spPr bwMode="auto">
                <a:xfrm>
                  <a:off x="7307" y="12729"/>
                  <a:ext cx="1" cy="99"/>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98" name="Line 109"/>
              <p:cNvSpPr>
                <a:spLocks noChangeShapeType="1"/>
              </p:cNvSpPr>
              <p:nvPr/>
            </p:nvSpPr>
            <p:spPr bwMode="auto">
              <a:xfrm flipV="1">
                <a:off x="3210" y="2030"/>
                <a:ext cx="3840" cy="30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99" name="Group 110"/>
              <p:cNvGrpSpPr>
                <a:grpSpLocks/>
              </p:cNvGrpSpPr>
              <p:nvPr/>
            </p:nvGrpSpPr>
            <p:grpSpPr bwMode="auto">
              <a:xfrm>
                <a:off x="2520" y="1676"/>
                <a:ext cx="5104" cy="4055"/>
                <a:chOff x="2520" y="1676"/>
                <a:chExt cx="5104" cy="4055"/>
              </a:xfrm>
            </p:grpSpPr>
            <p:graphicFrame>
              <p:nvGraphicFramePr>
                <p:cNvPr id="70701" name="Object 111"/>
                <p:cNvGraphicFramePr>
                  <a:graphicFrameLocks noChangeAspect="1"/>
                </p:cNvGraphicFramePr>
                <p:nvPr/>
              </p:nvGraphicFramePr>
              <p:xfrm>
                <a:off x="2700" y="4780"/>
                <a:ext cx="317" cy="183"/>
              </p:xfrm>
              <a:graphic>
                <a:graphicData uri="http://schemas.openxmlformats.org/presentationml/2006/ole">
                  <mc:AlternateContent xmlns:mc="http://schemas.openxmlformats.org/markup-compatibility/2006">
                    <mc:Choice xmlns:v="urn:schemas-microsoft-com:vml" Requires="v">
                      <p:oleObj spid="_x0000_s415634" name="Equation" r:id="rId15" imgW="317087" imgH="177569" progId="Equation.DSMT4">
                        <p:embed/>
                      </p:oleObj>
                    </mc:Choice>
                    <mc:Fallback>
                      <p:oleObj name="Equation" r:id="rId15" imgW="317087" imgH="177569" progId="Equation.DSMT4">
                        <p:embed/>
                        <p:pic>
                          <p:nvPicPr>
                            <p:cNvPr id="0" name="Object 1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 y="4780"/>
                              <a:ext cx="31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702" name="Object 112"/>
                <p:cNvGraphicFramePr>
                  <a:graphicFrameLocks noChangeAspect="1"/>
                </p:cNvGraphicFramePr>
                <p:nvPr/>
              </p:nvGraphicFramePr>
              <p:xfrm>
                <a:off x="2700" y="3752"/>
                <a:ext cx="316" cy="183"/>
              </p:xfrm>
              <a:graphic>
                <a:graphicData uri="http://schemas.openxmlformats.org/presentationml/2006/ole">
                  <mc:AlternateContent xmlns:mc="http://schemas.openxmlformats.org/markup-compatibility/2006">
                    <mc:Choice xmlns:v="urn:schemas-microsoft-com:vml" Requires="v">
                      <p:oleObj spid="_x0000_s415635" name="Equation" r:id="rId17" imgW="317087" imgH="177569" progId="Equation.DSMT4">
                        <p:embed/>
                      </p:oleObj>
                    </mc:Choice>
                    <mc:Fallback>
                      <p:oleObj name="Equation" r:id="rId17" imgW="317087" imgH="177569" progId="Equation.DSMT4">
                        <p:embed/>
                        <p:pic>
                          <p:nvPicPr>
                            <p:cNvPr id="0" name="Object 1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0" y="3752"/>
                              <a:ext cx="3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703" name="Object 113"/>
                <p:cNvGraphicFramePr>
                  <a:graphicFrameLocks noChangeAspect="1"/>
                </p:cNvGraphicFramePr>
                <p:nvPr/>
              </p:nvGraphicFramePr>
              <p:xfrm>
                <a:off x="2700" y="2728"/>
                <a:ext cx="317" cy="183"/>
              </p:xfrm>
              <a:graphic>
                <a:graphicData uri="http://schemas.openxmlformats.org/presentationml/2006/ole">
                  <mc:AlternateContent xmlns:mc="http://schemas.openxmlformats.org/markup-compatibility/2006">
                    <mc:Choice xmlns:v="urn:schemas-microsoft-com:vml" Requires="v">
                      <p:oleObj spid="_x0000_s415636" name="Equation" r:id="rId19" imgW="317087" imgH="177569" progId="Equation.DSMT4">
                        <p:embed/>
                      </p:oleObj>
                    </mc:Choice>
                    <mc:Fallback>
                      <p:oleObj name="Equation" r:id="rId19" imgW="317087" imgH="177569" progId="Equation.DSMT4">
                        <p:embed/>
                        <p:pic>
                          <p:nvPicPr>
                            <p:cNvPr id="0" name="Object 1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00" y="2728"/>
                              <a:ext cx="31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704" name="Object 114"/>
                <p:cNvGraphicFramePr>
                  <a:graphicFrameLocks noChangeAspect="1"/>
                </p:cNvGraphicFramePr>
                <p:nvPr/>
              </p:nvGraphicFramePr>
              <p:xfrm>
                <a:off x="3444" y="5458"/>
                <a:ext cx="304" cy="183"/>
              </p:xfrm>
              <a:graphic>
                <a:graphicData uri="http://schemas.openxmlformats.org/presentationml/2006/ole">
                  <mc:AlternateContent xmlns:mc="http://schemas.openxmlformats.org/markup-compatibility/2006">
                    <mc:Choice xmlns:v="urn:schemas-microsoft-com:vml" Requires="v">
                      <p:oleObj spid="_x0000_s415637" name="Equation" r:id="rId21" imgW="304404" imgH="177569" progId="Equation.DSMT4">
                        <p:embed/>
                      </p:oleObj>
                    </mc:Choice>
                    <mc:Fallback>
                      <p:oleObj name="Equation" r:id="rId21" imgW="304404" imgH="177569" progId="Equation.DSMT4">
                        <p:embed/>
                        <p:pic>
                          <p:nvPicPr>
                            <p:cNvPr id="0" name="Object 1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44" y="5458"/>
                              <a:ext cx="30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705" name="Object 115"/>
                <p:cNvGraphicFramePr>
                  <a:graphicFrameLocks noChangeAspect="1"/>
                </p:cNvGraphicFramePr>
                <p:nvPr/>
              </p:nvGraphicFramePr>
              <p:xfrm>
                <a:off x="3954" y="5460"/>
                <a:ext cx="304" cy="181"/>
              </p:xfrm>
              <a:graphic>
                <a:graphicData uri="http://schemas.openxmlformats.org/presentationml/2006/ole">
                  <mc:AlternateContent xmlns:mc="http://schemas.openxmlformats.org/markup-compatibility/2006">
                    <mc:Choice xmlns:v="urn:schemas-microsoft-com:vml" Requires="v">
                      <p:oleObj spid="_x0000_s415638" name="Equation" r:id="rId23" imgW="304404" imgH="177569" progId="Equation.DSMT4">
                        <p:embed/>
                      </p:oleObj>
                    </mc:Choice>
                    <mc:Fallback>
                      <p:oleObj name="Equation" r:id="rId23" imgW="304404" imgH="177569" progId="Equation.DSMT4">
                        <p:embed/>
                        <p:pic>
                          <p:nvPicPr>
                            <p:cNvPr id="0" name="Object 1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4" y="5460"/>
                              <a:ext cx="3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706" name="Object 116"/>
                <p:cNvGraphicFramePr>
                  <a:graphicFrameLocks noChangeAspect="1"/>
                </p:cNvGraphicFramePr>
                <p:nvPr/>
              </p:nvGraphicFramePr>
              <p:xfrm>
                <a:off x="4484" y="5468"/>
                <a:ext cx="315" cy="182"/>
              </p:xfrm>
              <a:graphic>
                <a:graphicData uri="http://schemas.openxmlformats.org/presentationml/2006/ole">
                  <mc:AlternateContent xmlns:mc="http://schemas.openxmlformats.org/markup-compatibility/2006">
                    <mc:Choice xmlns:v="urn:schemas-microsoft-com:vml" Requires="v">
                      <p:oleObj spid="_x0000_s415639" name="Equation" r:id="rId25" imgW="317087" imgH="177569" progId="Equation.DSMT4">
                        <p:embed/>
                      </p:oleObj>
                    </mc:Choice>
                    <mc:Fallback>
                      <p:oleObj name="Equation" r:id="rId25" imgW="317087" imgH="177569" progId="Equation.DSMT4">
                        <p:embed/>
                        <p:pic>
                          <p:nvPicPr>
                            <p:cNvPr id="0" name="Object 1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84" y="5468"/>
                              <a:ext cx="31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707" name="Object 117"/>
                <p:cNvGraphicFramePr>
                  <a:graphicFrameLocks noChangeAspect="1"/>
                </p:cNvGraphicFramePr>
                <p:nvPr/>
              </p:nvGraphicFramePr>
              <p:xfrm>
                <a:off x="4992" y="5460"/>
                <a:ext cx="316" cy="183"/>
              </p:xfrm>
              <a:graphic>
                <a:graphicData uri="http://schemas.openxmlformats.org/presentationml/2006/ole">
                  <mc:AlternateContent xmlns:mc="http://schemas.openxmlformats.org/markup-compatibility/2006">
                    <mc:Choice xmlns:v="urn:schemas-microsoft-com:vml" Requires="v">
                      <p:oleObj spid="_x0000_s415640" name="Equation" r:id="rId27" imgW="317087" imgH="177569" progId="Equation.DSMT4">
                        <p:embed/>
                      </p:oleObj>
                    </mc:Choice>
                    <mc:Fallback>
                      <p:oleObj name="Equation" r:id="rId27" imgW="317087" imgH="177569" progId="Equation.DSMT4">
                        <p:embed/>
                        <p:pic>
                          <p:nvPicPr>
                            <p:cNvPr id="0" name="Object 1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92" y="5460"/>
                              <a:ext cx="3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708" name="Object 118"/>
                <p:cNvGraphicFramePr>
                  <a:graphicFrameLocks noChangeAspect="1"/>
                </p:cNvGraphicFramePr>
                <p:nvPr/>
              </p:nvGraphicFramePr>
              <p:xfrm>
                <a:off x="6040" y="5460"/>
                <a:ext cx="316" cy="182"/>
              </p:xfrm>
              <a:graphic>
                <a:graphicData uri="http://schemas.openxmlformats.org/presentationml/2006/ole">
                  <mc:AlternateContent xmlns:mc="http://schemas.openxmlformats.org/markup-compatibility/2006">
                    <mc:Choice xmlns:v="urn:schemas-microsoft-com:vml" Requires="v">
                      <p:oleObj spid="_x0000_s415641" name="Equation" r:id="rId29" imgW="317087" imgH="177569" progId="Equation.DSMT4">
                        <p:embed/>
                      </p:oleObj>
                    </mc:Choice>
                    <mc:Fallback>
                      <p:oleObj name="Equation" r:id="rId29" imgW="317087" imgH="177569" progId="Equation.DSMT4">
                        <p:embed/>
                        <p:pic>
                          <p:nvPicPr>
                            <p:cNvPr id="0" name="Object 11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40" y="5460"/>
                              <a:ext cx="3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0709" name="Group 119"/>
                <p:cNvGrpSpPr>
                  <a:grpSpLocks/>
                </p:cNvGrpSpPr>
                <p:nvPr/>
              </p:nvGrpSpPr>
              <p:grpSpPr bwMode="auto">
                <a:xfrm>
                  <a:off x="3012" y="1676"/>
                  <a:ext cx="4392" cy="3817"/>
                  <a:chOff x="2577" y="2036"/>
                  <a:chExt cx="5093" cy="4461"/>
                </a:xfrm>
              </p:grpSpPr>
              <p:sp>
                <p:nvSpPr>
                  <p:cNvPr id="70717" name="Line 120"/>
                  <p:cNvSpPr>
                    <a:spLocks noChangeShapeType="1"/>
                  </p:cNvSpPr>
                  <p:nvPr/>
                </p:nvSpPr>
                <p:spPr bwMode="auto">
                  <a:xfrm>
                    <a:off x="2619" y="5760"/>
                    <a:ext cx="497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8" name="Line 121"/>
                  <p:cNvSpPr>
                    <a:spLocks noChangeShapeType="1"/>
                  </p:cNvSpPr>
                  <p:nvPr/>
                </p:nvSpPr>
                <p:spPr bwMode="auto">
                  <a:xfrm>
                    <a:off x="2607" y="5159"/>
                    <a:ext cx="497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9" name="Line 122"/>
                  <p:cNvSpPr>
                    <a:spLocks noChangeShapeType="1"/>
                  </p:cNvSpPr>
                  <p:nvPr/>
                </p:nvSpPr>
                <p:spPr bwMode="auto">
                  <a:xfrm>
                    <a:off x="2609" y="4564"/>
                    <a:ext cx="497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0" name="Line 123"/>
                  <p:cNvSpPr>
                    <a:spLocks noChangeShapeType="1"/>
                  </p:cNvSpPr>
                  <p:nvPr/>
                </p:nvSpPr>
                <p:spPr bwMode="auto">
                  <a:xfrm>
                    <a:off x="2631" y="3965"/>
                    <a:ext cx="49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1" name="Line 124"/>
                  <p:cNvSpPr>
                    <a:spLocks noChangeShapeType="1"/>
                  </p:cNvSpPr>
                  <p:nvPr/>
                </p:nvSpPr>
                <p:spPr bwMode="auto">
                  <a:xfrm>
                    <a:off x="2622" y="3362"/>
                    <a:ext cx="497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2" name="Line 125"/>
                  <p:cNvSpPr>
                    <a:spLocks noChangeShapeType="1"/>
                  </p:cNvSpPr>
                  <p:nvPr/>
                </p:nvSpPr>
                <p:spPr bwMode="auto">
                  <a:xfrm>
                    <a:off x="2607" y="2762"/>
                    <a:ext cx="49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3" name="Line 126"/>
                  <p:cNvSpPr>
                    <a:spLocks noChangeShapeType="1"/>
                  </p:cNvSpPr>
                  <p:nvPr/>
                </p:nvSpPr>
                <p:spPr bwMode="auto">
                  <a:xfrm>
                    <a:off x="2643" y="2057"/>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4" name="Line 127"/>
                  <p:cNvSpPr>
                    <a:spLocks noChangeShapeType="1"/>
                  </p:cNvSpPr>
                  <p:nvPr/>
                </p:nvSpPr>
                <p:spPr bwMode="auto">
                  <a:xfrm>
                    <a:off x="3240" y="2069"/>
                    <a:ext cx="1" cy="43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5" name="Line 128"/>
                  <p:cNvSpPr>
                    <a:spLocks noChangeShapeType="1"/>
                  </p:cNvSpPr>
                  <p:nvPr/>
                </p:nvSpPr>
                <p:spPr bwMode="auto">
                  <a:xfrm>
                    <a:off x="3845" y="2075"/>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6" name="Line 129"/>
                  <p:cNvSpPr>
                    <a:spLocks noChangeShapeType="1"/>
                  </p:cNvSpPr>
                  <p:nvPr/>
                </p:nvSpPr>
                <p:spPr bwMode="auto">
                  <a:xfrm>
                    <a:off x="4442" y="2084"/>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7" name="Line 130"/>
                  <p:cNvSpPr>
                    <a:spLocks noChangeShapeType="1"/>
                  </p:cNvSpPr>
                  <p:nvPr/>
                </p:nvSpPr>
                <p:spPr bwMode="auto">
                  <a:xfrm>
                    <a:off x="5042" y="2105"/>
                    <a:ext cx="1" cy="4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8" name="Line 131"/>
                  <p:cNvSpPr>
                    <a:spLocks noChangeShapeType="1"/>
                  </p:cNvSpPr>
                  <p:nvPr/>
                </p:nvSpPr>
                <p:spPr bwMode="auto">
                  <a:xfrm>
                    <a:off x="5643" y="2145"/>
                    <a:ext cx="1" cy="4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9" name="Line 132"/>
                  <p:cNvSpPr>
                    <a:spLocks noChangeShapeType="1"/>
                  </p:cNvSpPr>
                  <p:nvPr/>
                </p:nvSpPr>
                <p:spPr bwMode="auto">
                  <a:xfrm>
                    <a:off x="6239" y="2147"/>
                    <a:ext cx="2"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0" name="Line 133"/>
                  <p:cNvSpPr>
                    <a:spLocks noChangeShapeType="1"/>
                  </p:cNvSpPr>
                  <p:nvPr/>
                </p:nvSpPr>
                <p:spPr bwMode="auto">
                  <a:xfrm>
                    <a:off x="6840" y="2153"/>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1" name="Line 134"/>
                  <p:cNvSpPr>
                    <a:spLocks noChangeShapeType="1"/>
                  </p:cNvSpPr>
                  <p:nvPr/>
                </p:nvSpPr>
                <p:spPr bwMode="auto">
                  <a:xfrm flipV="1">
                    <a:off x="2619" y="6363"/>
                    <a:ext cx="50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2" name="Line 135"/>
                  <p:cNvSpPr>
                    <a:spLocks noChangeShapeType="1"/>
                  </p:cNvSpPr>
                  <p:nvPr/>
                </p:nvSpPr>
                <p:spPr bwMode="auto">
                  <a:xfrm>
                    <a:off x="2577" y="2165"/>
                    <a:ext cx="49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3" name="Line 136"/>
                  <p:cNvSpPr>
                    <a:spLocks noChangeShapeType="1"/>
                  </p:cNvSpPr>
                  <p:nvPr/>
                </p:nvSpPr>
                <p:spPr bwMode="auto">
                  <a:xfrm>
                    <a:off x="7442" y="2087"/>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4" name="Line 137"/>
                  <p:cNvSpPr>
                    <a:spLocks noChangeShapeType="1"/>
                  </p:cNvSpPr>
                  <p:nvPr/>
                </p:nvSpPr>
                <p:spPr bwMode="auto">
                  <a:xfrm>
                    <a:off x="2760" y="2063"/>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5" name="Line 138"/>
                  <p:cNvSpPr>
                    <a:spLocks noChangeShapeType="1"/>
                  </p:cNvSpPr>
                  <p:nvPr/>
                </p:nvSpPr>
                <p:spPr bwMode="auto">
                  <a:xfrm>
                    <a:off x="3363" y="2072"/>
                    <a:ext cx="1" cy="43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6" name="Line 139"/>
                  <p:cNvSpPr>
                    <a:spLocks noChangeShapeType="1"/>
                  </p:cNvSpPr>
                  <p:nvPr/>
                </p:nvSpPr>
                <p:spPr bwMode="auto">
                  <a:xfrm>
                    <a:off x="3962" y="2078"/>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7" name="Line 140"/>
                  <p:cNvSpPr>
                    <a:spLocks noChangeShapeType="1"/>
                  </p:cNvSpPr>
                  <p:nvPr/>
                </p:nvSpPr>
                <p:spPr bwMode="auto">
                  <a:xfrm>
                    <a:off x="4562" y="2072"/>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8" name="Line 141"/>
                  <p:cNvSpPr>
                    <a:spLocks noChangeShapeType="1"/>
                  </p:cNvSpPr>
                  <p:nvPr/>
                </p:nvSpPr>
                <p:spPr bwMode="auto">
                  <a:xfrm>
                    <a:off x="5162" y="209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9" name="Line 142"/>
                  <p:cNvSpPr>
                    <a:spLocks noChangeShapeType="1"/>
                  </p:cNvSpPr>
                  <p:nvPr/>
                </p:nvSpPr>
                <p:spPr bwMode="auto">
                  <a:xfrm>
                    <a:off x="5763" y="210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0" name="Line 143"/>
                  <p:cNvSpPr>
                    <a:spLocks noChangeShapeType="1"/>
                  </p:cNvSpPr>
                  <p:nvPr/>
                </p:nvSpPr>
                <p:spPr bwMode="auto">
                  <a:xfrm>
                    <a:off x="6362" y="2108"/>
                    <a:ext cx="2"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1" name="Line 144"/>
                  <p:cNvSpPr>
                    <a:spLocks noChangeShapeType="1"/>
                  </p:cNvSpPr>
                  <p:nvPr/>
                </p:nvSpPr>
                <p:spPr bwMode="auto">
                  <a:xfrm>
                    <a:off x="6963" y="2114"/>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2" name="Line 145"/>
                  <p:cNvSpPr>
                    <a:spLocks noChangeShapeType="1"/>
                  </p:cNvSpPr>
                  <p:nvPr/>
                </p:nvSpPr>
                <p:spPr bwMode="auto">
                  <a:xfrm>
                    <a:off x="2880" y="2063"/>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3" name="Line 146"/>
                  <p:cNvSpPr>
                    <a:spLocks noChangeShapeType="1"/>
                  </p:cNvSpPr>
                  <p:nvPr/>
                </p:nvSpPr>
                <p:spPr bwMode="auto">
                  <a:xfrm>
                    <a:off x="3483" y="2072"/>
                    <a:ext cx="1" cy="43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4" name="Line 147"/>
                  <p:cNvSpPr>
                    <a:spLocks noChangeShapeType="1"/>
                  </p:cNvSpPr>
                  <p:nvPr/>
                </p:nvSpPr>
                <p:spPr bwMode="auto">
                  <a:xfrm>
                    <a:off x="4082" y="2078"/>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5" name="Line 148"/>
                  <p:cNvSpPr>
                    <a:spLocks noChangeShapeType="1"/>
                  </p:cNvSpPr>
                  <p:nvPr/>
                </p:nvSpPr>
                <p:spPr bwMode="auto">
                  <a:xfrm>
                    <a:off x="4682" y="2072"/>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6" name="Line 149"/>
                  <p:cNvSpPr>
                    <a:spLocks noChangeShapeType="1"/>
                  </p:cNvSpPr>
                  <p:nvPr/>
                </p:nvSpPr>
                <p:spPr bwMode="auto">
                  <a:xfrm>
                    <a:off x="5282" y="209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7" name="Line 150"/>
                  <p:cNvSpPr>
                    <a:spLocks noChangeShapeType="1"/>
                  </p:cNvSpPr>
                  <p:nvPr/>
                </p:nvSpPr>
                <p:spPr bwMode="auto">
                  <a:xfrm>
                    <a:off x="5883" y="210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8" name="Line 151"/>
                  <p:cNvSpPr>
                    <a:spLocks noChangeShapeType="1"/>
                  </p:cNvSpPr>
                  <p:nvPr/>
                </p:nvSpPr>
                <p:spPr bwMode="auto">
                  <a:xfrm>
                    <a:off x="6482" y="2108"/>
                    <a:ext cx="2"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9" name="Line 152"/>
                  <p:cNvSpPr>
                    <a:spLocks noChangeShapeType="1"/>
                  </p:cNvSpPr>
                  <p:nvPr/>
                </p:nvSpPr>
                <p:spPr bwMode="auto">
                  <a:xfrm>
                    <a:off x="7083" y="2114"/>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0" name="Line 153"/>
                  <p:cNvSpPr>
                    <a:spLocks noChangeShapeType="1"/>
                  </p:cNvSpPr>
                  <p:nvPr/>
                </p:nvSpPr>
                <p:spPr bwMode="auto">
                  <a:xfrm>
                    <a:off x="3002" y="2036"/>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1" name="Line 154"/>
                  <p:cNvSpPr>
                    <a:spLocks noChangeShapeType="1"/>
                  </p:cNvSpPr>
                  <p:nvPr/>
                </p:nvSpPr>
                <p:spPr bwMode="auto">
                  <a:xfrm>
                    <a:off x="3599" y="2045"/>
                    <a:ext cx="1" cy="43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2" name="Line 155"/>
                  <p:cNvSpPr>
                    <a:spLocks noChangeShapeType="1"/>
                  </p:cNvSpPr>
                  <p:nvPr/>
                </p:nvSpPr>
                <p:spPr bwMode="auto">
                  <a:xfrm>
                    <a:off x="4201" y="2051"/>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3" name="Line 156"/>
                  <p:cNvSpPr>
                    <a:spLocks noChangeShapeType="1"/>
                  </p:cNvSpPr>
                  <p:nvPr/>
                </p:nvSpPr>
                <p:spPr bwMode="auto">
                  <a:xfrm>
                    <a:off x="4801" y="2045"/>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4" name="Line 157"/>
                  <p:cNvSpPr>
                    <a:spLocks noChangeShapeType="1"/>
                  </p:cNvSpPr>
                  <p:nvPr/>
                </p:nvSpPr>
                <p:spPr bwMode="auto">
                  <a:xfrm>
                    <a:off x="5401" y="2069"/>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5" name="Line 158"/>
                  <p:cNvSpPr>
                    <a:spLocks noChangeShapeType="1"/>
                  </p:cNvSpPr>
                  <p:nvPr/>
                </p:nvSpPr>
                <p:spPr bwMode="auto">
                  <a:xfrm>
                    <a:off x="6002" y="2079"/>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6" name="Line 159"/>
                  <p:cNvSpPr>
                    <a:spLocks noChangeShapeType="1"/>
                  </p:cNvSpPr>
                  <p:nvPr/>
                </p:nvSpPr>
                <p:spPr bwMode="auto">
                  <a:xfrm>
                    <a:off x="6598" y="2081"/>
                    <a:ext cx="2"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7" name="Line 160"/>
                  <p:cNvSpPr>
                    <a:spLocks noChangeShapeType="1"/>
                  </p:cNvSpPr>
                  <p:nvPr/>
                </p:nvSpPr>
                <p:spPr bwMode="auto">
                  <a:xfrm>
                    <a:off x="7199" y="2087"/>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8" name="Line 161"/>
                  <p:cNvSpPr>
                    <a:spLocks noChangeShapeType="1"/>
                  </p:cNvSpPr>
                  <p:nvPr/>
                </p:nvSpPr>
                <p:spPr bwMode="auto">
                  <a:xfrm>
                    <a:off x="3120" y="2063"/>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9" name="Line 162"/>
                  <p:cNvSpPr>
                    <a:spLocks noChangeShapeType="1"/>
                  </p:cNvSpPr>
                  <p:nvPr/>
                </p:nvSpPr>
                <p:spPr bwMode="auto">
                  <a:xfrm>
                    <a:off x="3723" y="2072"/>
                    <a:ext cx="1" cy="43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0" name="Line 163"/>
                  <p:cNvSpPr>
                    <a:spLocks noChangeShapeType="1"/>
                  </p:cNvSpPr>
                  <p:nvPr/>
                </p:nvSpPr>
                <p:spPr bwMode="auto">
                  <a:xfrm>
                    <a:off x="4322" y="2078"/>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1" name="Line 164"/>
                  <p:cNvSpPr>
                    <a:spLocks noChangeShapeType="1"/>
                  </p:cNvSpPr>
                  <p:nvPr/>
                </p:nvSpPr>
                <p:spPr bwMode="auto">
                  <a:xfrm>
                    <a:off x="4922" y="2072"/>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2" name="Line 165"/>
                  <p:cNvSpPr>
                    <a:spLocks noChangeShapeType="1"/>
                  </p:cNvSpPr>
                  <p:nvPr/>
                </p:nvSpPr>
                <p:spPr bwMode="auto">
                  <a:xfrm>
                    <a:off x="5522" y="209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3" name="Line 166"/>
                  <p:cNvSpPr>
                    <a:spLocks noChangeShapeType="1"/>
                  </p:cNvSpPr>
                  <p:nvPr/>
                </p:nvSpPr>
                <p:spPr bwMode="auto">
                  <a:xfrm>
                    <a:off x="6120" y="210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4" name="Line 167"/>
                  <p:cNvSpPr>
                    <a:spLocks noChangeShapeType="1"/>
                  </p:cNvSpPr>
                  <p:nvPr/>
                </p:nvSpPr>
                <p:spPr bwMode="auto">
                  <a:xfrm>
                    <a:off x="6722" y="2108"/>
                    <a:ext cx="2"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5" name="Line 168"/>
                  <p:cNvSpPr>
                    <a:spLocks noChangeShapeType="1"/>
                  </p:cNvSpPr>
                  <p:nvPr/>
                </p:nvSpPr>
                <p:spPr bwMode="auto">
                  <a:xfrm>
                    <a:off x="7323" y="2114"/>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6" name="Line 169"/>
                  <p:cNvSpPr>
                    <a:spLocks noChangeShapeType="1"/>
                  </p:cNvSpPr>
                  <p:nvPr/>
                </p:nvSpPr>
                <p:spPr bwMode="auto">
                  <a:xfrm>
                    <a:off x="2610" y="5886"/>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7" name="Line 170"/>
                  <p:cNvSpPr>
                    <a:spLocks noChangeShapeType="1"/>
                  </p:cNvSpPr>
                  <p:nvPr/>
                </p:nvSpPr>
                <p:spPr bwMode="auto">
                  <a:xfrm>
                    <a:off x="2622" y="5282"/>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8" name="Line 171"/>
                  <p:cNvSpPr>
                    <a:spLocks noChangeShapeType="1"/>
                  </p:cNvSpPr>
                  <p:nvPr/>
                </p:nvSpPr>
                <p:spPr bwMode="auto">
                  <a:xfrm>
                    <a:off x="2610" y="4684"/>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9" name="Line 172"/>
                  <p:cNvSpPr>
                    <a:spLocks noChangeShapeType="1"/>
                  </p:cNvSpPr>
                  <p:nvPr/>
                </p:nvSpPr>
                <p:spPr bwMode="auto">
                  <a:xfrm>
                    <a:off x="2625" y="408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0" name="Line 173"/>
                  <p:cNvSpPr>
                    <a:spLocks noChangeShapeType="1"/>
                  </p:cNvSpPr>
                  <p:nvPr/>
                </p:nvSpPr>
                <p:spPr bwMode="auto">
                  <a:xfrm>
                    <a:off x="2625" y="3482"/>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1" name="Line 174"/>
                  <p:cNvSpPr>
                    <a:spLocks noChangeShapeType="1"/>
                  </p:cNvSpPr>
                  <p:nvPr/>
                </p:nvSpPr>
                <p:spPr bwMode="auto">
                  <a:xfrm>
                    <a:off x="2625" y="2882"/>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2" name="Line 175"/>
                  <p:cNvSpPr>
                    <a:spLocks noChangeShapeType="1"/>
                  </p:cNvSpPr>
                  <p:nvPr/>
                </p:nvSpPr>
                <p:spPr bwMode="auto">
                  <a:xfrm>
                    <a:off x="2610" y="2279"/>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3" name="Line 176"/>
                  <p:cNvSpPr>
                    <a:spLocks noChangeShapeType="1"/>
                  </p:cNvSpPr>
                  <p:nvPr/>
                </p:nvSpPr>
                <p:spPr bwMode="auto">
                  <a:xfrm>
                    <a:off x="2610" y="6006"/>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4" name="Line 177"/>
                  <p:cNvSpPr>
                    <a:spLocks noChangeShapeType="1"/>
                  </p:cNvSpPr>
                  <p:nvPr/>
                </p:nvSpPr>
                <p:spPr bwMode="auto">
                  <a:xfrm>
                    <a:off x="2628" y="5402"/>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5" name="Line 178"/>
                  <p:cNvSpPr>
                    <a:spLocks noChangeShapeType="1"/>
                  </p:cNvSpPr>
                  <p:nvPr/>
                </p:nvSpPr>
                <p:spPr bwMode="auto">
                  <a:xfrm>
                    <a:off x="2610" y="4804"/>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6" name="Line 179"/>
                  <p:cNvSpPr>
                    <a:spLocks noChangeShapeType="1"/>
                  </p:cNvSpPr>
                  <p:nvPr/>
                </p:nvSpPr>
                <p:spPr bwMode="auto">
                  <a:xfrm>
                    <a:off x="2625" y="420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7" name="Line 180"/>
                  <p:cNvSpPr>
                    <a:spLocks noChangeShapeType="1"/>
                  </p:cNvSpPr>
                  <p:nvPr/>
                </p:nvSpPr>
                <p:spPr bwMode="auto">
                  <a:xfrm>
                    <a:off x="2625" y="3602"/>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8" name="Line 181"/>
                  <p:cNvSpPr>
                    <a:spLocks noChangeShapeType="1"/>
                  </p:cNvSpPr>
                  <p:nvPr/>
                </p:nvSpPr>
                <p:spPr bwMode="auto">
                  <a:xfrm>
                    <a:off x="2625" y="300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9" name="Line 182"/>
                  <p:cNvSpPr>
                    <a:spLocks noChangeShapeType="1"/>
                  </p:cNvSpPr>
                  <p:nvPr/>
                </p:nvSpPr>
                <p:spPr bwMode="auto">
                  <a:xfrm>
                    <a:off x="2610" y="2399"/>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0" name="Line 183"/>
                  <p:cNvSpPr>
                    <a:spLocks noChangeShapeType="1"/>
                  </p:cNvSpPr>
                  <p:nvPr/>
                </p:nvSpPr>
                <p:spPr bwMode="auto">
                  <a:xfrm>
                    <a:off x="2610" y="6123"/>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1" name="Line 184"/>
                  <p:cNvSpPr>
                    <a:spLocks noChangeShapeType="1"/>
                  </p:cNvSpPr>
                  <p:nvPr/>
                </p:nvSpPr>
                <p:spPr bwMode="auto">
                  <a:xfrm>
                    <a:off x="2640" y="5525"/>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2" name="Line 185"/>
                  <p:cNvSpPr>
                    <a:spLocks noChangeShapeType="1"/>
                  </p:cNvSpPr>
                  <p:nvPr/>
                </p:nvSpPr>
                <p:spPr bwMode="auto">
                  <a:xfrm>
                    <a:off x="2610" y="4921"/>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3" name="Line 186"/>
                  <p:cNvSpPr>
                    <a:spLocks noChangeShapeType="1"/>
                  </p:cNvSpPr>
                  <p:nvPr/>
                </p:nvSpPr>
                <p:spPr bwMode="auto">
                  <a:xfrm>
                    <a:off x="2625" y="4322"/>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4" name="Line 187"/>
                  <p:cNvSpPr>
                    <a:spLocks noChangeShapeType="1"/>
                  </p:cNvSpPr>
                  <p:nvPr/>
                </p:nvSpPr>
                <p:spPr bwMode="auto">
                  <a:xfrm>
                    <a:off x="2625" y="3719"/>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5" name="Line 188"/>
                  <p:cNvSpPr>
                    <a:spLocks noChangeShapeType="1"/>
                  </p:cNvSpPr>
                  <p:nvPr/>
                </p:nvSpPr>
                <p:spPr bwMode="auto">
                  <a:xfrm>
                    <a:off x="2625" y="312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6" name="Line 189"/>
                  <p:cNvSpPr>
                    <a:spLocks noChangeShapeType="1"/>
                  </p:cNvSpPr>
                  <p:nvPr/>
                </p:nvSpPr>
                <p:spPr bwMode="auto">
                  <a:xfrm>
                    <a:off x="2610" y="2516"/>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7" name="Line 190"/>
                  <p:cNvSpPr>
                    <a:spLocks noChangeShapeType="1"/>
                  </p:cNvSpPr>
                  <p:nvPr/>
                </p:nvSpPr>
                <p:spPr bwMode="auto">
                  <a:xfrm>
                    <a:off x="2607" y="6243"/>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8" name="Line 191"/>
                  <p:cNvSpPr>
                    <a:spLocks noChangeShapeType="1"/>
                  </p:cNvSpPr>
                  <p:nvPr/>
                </p:nvSpPr>
                <p:spPr bwMode="auto">
                  <a:xfrm>
                    <a:off x="2637" y="5645"/>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9" name="Line 192"/>
                  <p:cNvSpPr>
                    <a:spLocks noChangeShapeType="1"/>
                  </p:cNvSpPr>
                  <p:nvPr/>
                </p:nvSpPr>
                <p:spPr bwMode="auto">
                  <a:xfrm>
                    <a:off x="2607" y="5041"/>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0" name="Line 193"/>
                  <p:cNvSpPr>
                    <a:spLocks noChangeShapeType="1"/>
                  </p:cNvSpPr>
                  <p:nvPr/>
                </p:nvSpPr>
                <p:spPr bwMode="auto">
                  <a:xfrm>
                    <a:off x="2622" y="4442"/>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1" name="Line 194"/>
                  <p:cNvSpPr>
                    <a:spLocks noChangeShapeType="1"/>
                  </p:cNvSpPr>
                  <p:nvPr/>
                </p:nvSpPr>
                <p:spPr bwMode="auto">
                  <a:xfrm>
                    <a:off x="2622" y="3839"/>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2" name="Line 195"/>
                  <p:cNvSpPr>
                    <a:spLocks noChangeShapeType="1"/>
                  </p:cNvSpPr>
                  <p:nvPr/>
                </p:nvSpPr>
                <p:spPr bwMode="auto">
                  <a:xfrm>
                    <a:off x="2622" y="324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3" name="Line 196"/>
                  <p:cNvSpPr>
                    <a:spLocks noChangeShapeType="1"/>
                  </p:cNvSpPr>
                  <p:nvPr/>
                </p:nvSpPr>
                <p:spPr bwMode="auto">
                  <a:xfrm>
                    <a:off x="2607" y="2636"/>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0710" name="Object 197"/>
                <p:cNvGraphicFramePr>
                  <a:graphicFrameLocks noChangeAspect="1"/>
                </p:cNvGraphicFramePr>
                <p:nvPr/>
              </p:nvGraphicFramePr>
              <p:xfrm>
                <a:off x="2520" y="1676"/>
                <a:ext cx="540" cy="246"/>
              </p:xfrm>
              <a:graphic>
                <a:graphicData uri="http://schemas.openxmlformats.org/presentationml/2006/ole">
                  <mc:AlternateContent xmlns:mc="http://schemas.openxmlformats.org/markup-compatibility/2006">
                    <mc:Choice xmlns:v="urn:schemas-microsoft-com:vml" Requires="v">
                      <p:oleObj spid="_x0000_s415642" name="Equation" r:id="rId31" imgW="406224" imgH="228501" progId="Equation.DSMT4">
                        <p:embed/>
                      </p:oleObj>
                    </mc:Choice>
                    <mc:Fallback>
                      <p:oleObj name="Equation" r:id="rId31" imgW="406224" imgH="228501" progId="Equation.DSMT4">
                        <p:embed/>
                        <p:pic>
                          <p:nvPicPr>
                            <p:cNvPr id="0" name="Object 19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20" y="1676"/>
                              <a:ext cx="54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0711" name="Group 198"/>
                <p:cNvGrpSpPr>
                  <a:grpSpLocks/>
                </p:cNvGrpSpPr>
                <p:nvPr/>
              </p:nvGrpSpPr>
              <p:grpSpPr bwMode="auto">
                <a:xfrm>
                  <a:off x="6660" y="5420"/>
                  <a:ext cx="964" cy="311"/>
                  <a:chOff x="4464" y="3264"/>
                  <a:chExt cx="1024" cy="360"/>
                </a:xfrm>
              </p:grpSpPr>
              <p:graphicFrame>
                <p:nvGraphicFramePr>
                  <p:cNvPr id="70715" name="Object 199"/>
                  <p:cNvGraphicFramePr>
                    <a:graphicFrameLocks noChangeAspect="1"/>
                  </p:cNvGraphicFramePr>
                  <p:nvPr/>
                </p:nvGraphicFramePr>
                <p:xfrm>
                  <a:off x="4560" y="3264"/>
                  <a:ext cx="928" cy="360"/>
                </p:xfrm>
                <a:graphic>
                  <a:graphicData uri="http://schemas.openxmlformats.org/presentationml/2006/ole">
                    <mc:AlternateContent xmlns:mc="http://schemas.openxmlformats.org/markup-compatibility/2006">
                      <mc:Choice xmlns:v="urn:schemas-microsoft-com:vml" Requires="v">
                        <p:oleObj spid="_x0000_s415643" name="Equation" r:id="rId33" imgW="533169" imgH="203112" progId="Equation.DSMT4">
                          <p:embed/>
                        </p:oleObj>
                      </mc:Choice>
                      <mc:Fallback>
                        <p:oleObj name="Equation" r:id="rId33" imgW="533169" imgH="203112" progId="Equation.DSMT4">
                          <p:embed/>
                          <p:pic>
                            <p:nvPicPr>
                              <p:cNvPr id="0" name="Object 19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60" y="3264"/>
                                <a:ext cx="92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716" name="Object 200"/>
                  <p:cNvGraphicFramePr>
                    <a:graphicFrameLocks noChangeAspect="1"/>
                  </p:cNvGraphicFramePr>
                  <p:nvPr/>
                </p:nvGraphicFramePr>
                <p:xfrm>
                  <a:off x="4464" y="3360"/>
                  <a:ext cx="168" cy="176"/>
                </p:xfrm>
                <a:graphic>
                  <a:graphicData uri="http://schemas.openxmlformats.org/presentationml/2006/ole">
                    <mc:AlternateContent xmlns:mc="http://schemas.openxmlformats.org/markup-compatibility/2006">
                      <mc:Choice xmlns:v="urn:schemas-microsoft-com:vml" Requires="v">
                        <p:oleObj spid="_x0000_s415644" name="Equation" r:id="rId35" imgW="126835" imgH="139518" progId="Equation.DSMT4">
                          <p:embed/>
                        </p:oleObj>
                      </mc:Choice>
                      <mc:Fallback>
                        <p:oleObj name="Equation" r:id="rId35" imgW="126835" imgH="139518" progId="Equation.DSMT4">
                          <p:embed/>
                          <p:pic>
                            <p:nvPicPr>
                              <p:cNvPr id="0" name="Object 20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64" y="3360"/>
                                <a:ext cx="16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0712" name="Object 201"/>
                <p:cNvGraphicFramePr>
                  <a:graphicFrameLocks noChangeAspect="1"/>
                </p:cNvGraphicFramePr>
                <p:nvPr/>
              </p:nvGraphicFramePr>
              <p:xfrm>
                <a:off x="2700" y="4252"/>
                <a:ext cx="316" cy="183"/>
              </p:xfrm>
              <a:graphic>
                <a:graphicData uri="http://schemas.openxmlformats.org/presentationml/2006/ole">
                  <mc:AlternateContent xmlns:mc="http://schemas.openxmlformats.org/markup-compatibility/2006">
                    <mc:Choice xmlns:v="urn:schemas-microsoft-com:vml" Requires="v">
                      <p:oleObj spid="_x0000_s415645" name="Equation" r:id="rId37" imgW="317087" imgH="177569" progId="Equation.DSMT4">
                        <p:embed/>
                      </p:oleObj>
                    </mc:Choice>
                    <mc:Fallback>
                      <p:oleObj name="Equation" r:id="rId37" imgW="317087" imgH="177569" progId="Equation.DSMT4">
                        <p:embed/>
                        <p:pic>
                          <p:nvPicPr>
                            <p:cNvPr id="0" name="Object 20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700" y="4252"/>
                              <a:ext cx="3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713" name="Object 202"/>
                <p:cNvGraphicFramePr>
                  <a:graphicFrameLocks noChangeAspect="1"/>
                </p:cNvGraphicFramePr>
                <p:nvPr/>
              </p:nvGraphicFramePr>
              <p:xfrm>
                <a:off x="2700" y="3236"/>
                <a:ext cx="317" cy="183"/>
              </p:xfrm>
              <a:graphic>
                <a:graphicData uri="http://schemas.openxmlformats.org/presentationml/2006/ole">
                  <mc:AlternateContent xmlns:mc="http://schemas.openxmlformats.org/markup-compatibility/2006">
                    <mc:Choice xmlns:v="urn:schemas-microsoft-com:vml" Requires="v">
                      <p:oleObj spid="_x0000_s415646" name="Equation" r:id="rId39" imgW="317087" imgH="177569" progId="Equation.DSMT4">
                        <p:embed/>
                      </p:oleObj>
                    </mc:Choice>
                    <mc:Fallback>
                      <p:oleObj name="Equation" r:id="rId39" imgW="317087" imgH="177569" progId="Equation.DSMT4">
                        <p:embed/>
                        <p:pic>
                          <p:nvPicPr>
                            <p:cNvPr id="0" name="Object 20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700" y="3236"/>
                              <a:ext cx="31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714" name="Object 203"/>
                <p:cNvGraphicFramePr>
                  <a:graphicFrameLocks noChangeAspect="1"/>
                </p:cNvGraphicFramePr>
                <p:nvPr/>
              </p:nvGraphicFramePr>
              <p:xfrm>
                <a:off x="5492" y="5469"/>
                <a:ext cx="316" cy="183"/>
              </p:xfrm>
              <a:graphic>
                <a:graphicData uri="http://schemas.openxmlformats.org/presentationml/2006/ole">
                  <mc:AlternateContent xmlns:mc="http://schemas.openxmlformats.org/markup-compatibility/2006">
                    <mc:Choice xmlns:v="urn:schemas-microsoft-com:vml" Requires="v">
                      <p:oleObj spid="_x0000_s415647" name="Equation" r:id="rId41" imgW="317087" imgH="177569" progId="Equation.DSMT4">
                        <p:embed/>
                      </p:oleObj>
                    </mc:Choice>
                    <mc:Fallback>
                      <p:oleObj name="Equation" r:id="rId41" imgW="317087" imgH="177569" progId="Equation.DSMT4">
                        <p:embed/>
                        <p:pic>
                          <p:nvPicPr>
                            <p:cNvPr id="0" name="Object 20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492" y="5469"/>
                              <a:ext cx="3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0700" name="Object 204"/>
              <p:cNvGraphicFramePr>
                <a:graphicFrameLocks noChangeAspect="1"/>
              </p:cNvGraphicFramePr>
              <p:nvPr/>
            </p:nvGraphicFramePr>
            <p:xfrm>
              <a:off x="4876" y="3727"/>
              <a:ext cx="113" cy="117"/>
            </p:xfrm>
            <a:graphic>
              <a:graphicData uri="http://schemas.openxmlformats.org/presentationml/2006/ole">
                <mc:AlternateContent xmlns:mc="http://schemas.openxmlformats.org/markup-compatibility/2006">
                  <mc:Choice xmlns:v="urn:schemas-microsoft-com:vml" Requires="v">
                    <p:oleObj spid="_x0000_s415648" name="Equation" r:id="rId43" imgW="114102" imgH="126780" progId="Equation.DSMT4">
                      <p:embed/>
                    </p:oleObj>
                  </mc:Choice>
                  <mc:Fallback>
                    <p:oleObj name="Equation" r:id="rId43" imgW="114102" imgH="126780" progId="Equation.DSMT4">
                      <p:embed/>
                      <p:pic>
                        <p:nvPicPr>
                          <p:cNvPr id="0" name="Object 20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76" y="3727"/>
                            <a:ext cx="11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296141" name="Text Box 205"/>
          <p:cNvSpPr txBox="1">
            <a:spLocks noChangeArrowheads="1"/>
          </p:cNvSpPr>
          <p:nvPr/>
        </p:nvSpPr>
        <p:spPr bwMode="auto">
          <a:xfrm>
            <a:off x="7474221" y="1862108"/>
            <a:ext cx="34194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FF0000"/>
                </a:solidFill>
              </a:rPr>
              <a:t>画出拟合直线；找出两个拟合直线上的点</a:t>
            </a:r>
            <a:r>
              <a:rPr lang="en-US" altLang="zh-CN" sz="2800" b="1" i="0" dirty="0">
                <a:solidFill>
                  <a:srgbClr val="FF0000"/>
                </a:solidFill>
              </a:rPr>
              <a:t>(0.835,  6.40), (0.575, 5.76)</a:t>
            </a:r>
            <a:r>
              <a:rPr lang="zh-CN" altLang="en-US" sz="2800" b="1" i="0" dirty="0">
                <a:solidFill>
                  <a:srgbClr val="FF0000"/>
                </a:solidFill>
              </a:rPr>
              <a:t>。</a:t>
            </a:r>
            <a:r>
              <a:rPr lang="zh-CN" altLang="en-US" sz="2800" b="1" i="0" dirty="0">
                <a:solidFill>
                  <a:srgbClr val="FF0000"/>
                </a:solidFill>
                <a:cs typeface="Times New Roman" panose="02020603050405020304" pitchFamily="18" charset="0"/>
              </a:rPr>
              <a:t>求斜率</a:t>
            </a:r>
            <a:r>
              <a:rPr lang="zh-CN" altLang="en-US" sz="2800" b="1" i="0" dirty="0"/>
              <a:t> </a:t>
            </a:r>
          </a:p>
        </p:txBody>
      </p:sp>
      <p:graphicFrame>
        <p:nvGraphicFramePr>
          <p:cNvPr id="296142" name="Object 206"/>
          <p:cNvGraphicFramePr>
            <a:graphicFrameLocks noChangeAspect="1"/>
          </p:cNvGraphicFramePr>
          <p:nvPr/>
        </p:nvGraphicFramePr>
        <p:xfrm>
          <a:off x="7319964" y="3644901"/>
          <a:ext cx="2255837" cy="1528763"/>
        </p:xfrm>
        <a:graphic>
          <a:graphicData uri="http://schemas.openxmlformats.org/presentationml/2006/ole">
            <mc:AlternateContent xmlns:mc="http://schemas.openxmlformats.org/markup-compatibility/2006">
              <mc:Choice xmlns:v="urn:schemas-microsoft-com:vml" Requires="v">
                <p:oleObj spid="_x0000_s415649" name="Equation" r:id="rId45" imgW="901309" imgH="609336" progId="Equation.DSMT4">
                  <p:embed/>
                </p:oleObj>
              </mc:Choice>
              <mc:Fallback>
                <p:oleObj name="Equation" r:id="rId45" imgW="901309" imgH="609336" progId="Equation.DSMT4">
                  <p:embed/>
                  <p:pic>
                    <p:nvPicPr>
                      <p:cNvPr id="0" name="Object 20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319964" y="3644901"/>
                        <a:ext cx="22558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6144" name="Object 208"/>
          <p:cNvGraphicFramePr>
            <a:graphicFrameLocks noChangeAspect="1"/>
          </p:cNvGraphicFramePr>
          <p:nvPr/>
        </p:nvGraphicFramePr>
        <p:xfrm>
          <a:off x="7326314" y="5300664"/>
          <a:ext cx="2801937" cy="1081087"/>
        </p:xfrm>
        <a:graphic>
          <a:graphicData uri="http://schemas.openxmlformats.org/presentationml/2006/ole">
            <mc:AlternateContent xmlns:mc="http://schemas.openxmlformats.org/markup-compatibility/2006">
              <mc:Choice xmlns:v="urn:schemas-microsoft-com:vml" Requires="v">
                <p:oleObj spid="_x0000_s415650" name="Equation" r:id="rId47" imgW="1117600" imgH="431800" progId="Equation.DSMT4">
                  <p:embed/>
                </p:oleObj>
              </mc:Choice>
              <mc:Fallback>
                <p:oleObj name="Equation" r:id="rId47" imgW="1117600" imgH="431800" progId="Equation.DSMT4">
                  <p:embed/>
                  <p:pic>
                    <p:nvPicPr>
                      <p:cNvPr id="0" name="Object 208"/>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326314" y="5300664"/>
                        <a:ext cx="2801937"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ppt_x"/>
                                          </p:val>
                                        </p:tav>
                                        <p:tav tm="100000">
                                          <p:val>
                                            <p:strVal val="#ppt_x"/>
                                          </p:val>
                                        </p:tav>
                                      </p:tavLst>
                                    </p:anim>
                                    <p:anim calcmode="lin" valueType="num">
                                      <p:cBhvr additive="base">
                                        <p:cTn id="8" dur="500" fill="hold"/>
                                        <p:tgtEl>
                                          <p:spTgt spid="737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73731"/>
                                        </p:tgtEl>
                                        <p:attrNameLst>
                                          <p:attrName>style.visibility</p:attrName>
                                        </p:attrNameLst>
                                      </p:cBhvr>
                                      <p:to>
                                        <p:strVal val="visible"/>
                                      </p:to>
                                    </p:set>
                                    <p:animEffect transition="in" filter="fade">
                                      <p:cBhvr>
                                        <p:cTn id="13" dur="1000"/>
                                        <p:tgtEl>
                                          <p:spTgt spid="73731"/>
                                        </p:tgtEl>
                                      </p:cBhvr>
                                    </p:animEffect>
                                    <p:anim calcmode="lin" valueType="num">
                                      <p:cBhvr>
                                        <p:cTn id="14" dur="1000" fill="hold"/>
                                        <p:tgtEl>
                                          <p:spTgt spid="73731"/>
                                        </p:tgtEl>
                                        <p:attrNameLst>
                                          <p:attrName>ppt_x</p:attrName>
                                        </p:attrNameLst>
                                      </p:cBhvr>
                                      <p:tavLst>
                                        <p:tav tm="0">
                                          <p:val>
                                            <p:strVal val="#ppt_x"/>
                                          </p:val>
                                        </p:tav>
                                        <p:tav tm="100000">
                                          <p:val>
                                            <p:strVal val="#ppt_x"/>
                                          </p:val>
                                        </p:tav>
                                      </p:tavLst>
                                    </p:anim>
                                    <p:anim calcmode="lin" valueType="num">
                                      <p:cBhvr>
                                        <p:cTn id="15" dur="1000" fill="hold"/>
                                        <p:tgtEl>
                                          <p:spTgt spid="7373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73732"/>
                                        </p:tgtEl>
                                        <p:attrNameLst>
                                          <p:attrName>style.visibility</p:attrName>
                                        </p:attrNameLst>
                                      </p:cBhvr>
                                      <p:to>
                                        <p:strVal val="visible"/>
                                      </p:to>
                                    </p:set>
                                    <p:animEffect transition="in" filter="fade">
                                      <p:cBhvr>
                                        <p:cTn id="18" dur="1000"/>
                                        <p:tgtEl>
                                          <p:spTgt spid="73732"/>
                                        </p:tgtEl>
                                      </p:cBhvr>
                                    </p:animEffect>
                                    <p:anim calcmode="lin" valueType="num">
                                      <p:cBhvr>
                                        <p:cTn id="19" dur="1000" fill="hold"/>
                                        <p:tgtEl>
                                          <p:spTgt spid="73732"/>
                                        </p:tgtEl>
                                        <p:attrNameLst>
                                          <p:attrName>ppt_x</p:attrName>
                                        </p:attrNameLst>
                                      </p:cBhvr>
                                      <p:tavLst>
                                        <p:tav tm="0">
                                          <p:val>
                                            <p:strVal val="#ppt_x"/>
                                          </p:val>
                                        </p:tav>
                                        <p:tav tm="100000">
                                          <p:val>
                                            <p:strVal val="#ppt_x"/>
                                          </p:val>
                                        </p:tav>
                                      </p:tavLst>
                                    </p:anim>
                                    <p:anim calcmode="lin" valueType="num">
                                      <p:cBhvr>
                                        <p:cTn id="20" dur="1000" fill="hold"/>
                                        <p:tgtEl>
                                          <p:spTgt spid="7373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96031"/>
                                        </p:tgtEl>
                                        <p:attrNameLst>
                                          <p:attrName>style.visibility</p:attrName>
                                        </p:attrNameLst>
                                      </p:cBhvr>
                                      <p:to>
                                        <p:strVal val="visible"/>
                                      </p:to>
                                    </p:set>
                                    <p:animEffect transition="in" filter="fade">
                                      <p:cBhvr>
                                        <p:cTn id="23" dur="1000"/>
                                        <p:tgtEl>
                                          <p:spTgt spid="296031"/>
                                        </p:tgtEl>
                                      </p:cBhvr>
                                    </p:animEffect>
                                    <p:anim calcmode="lin" valueType="num">
                                      <p:cBhvr>
                                        <p:cTn id="24" dur="1000" fill="hold"/>
                                        <p:tgtEl>
                                          <p:spTgt spid="296031"/>
                                        </p:tgtEl>
                                        <p:attrNameLst>
                                          <p:attrName>ppt_x</p:attrName>
                                        </p:attrNameLst>
                                      </p:cBhvr>
                                      <p:tavLst>
                                        <p:tav tm="0">
                                          <p:val>
                                            <p:strVal val="#ppt_x"/>
                                          </p:val>
                                        </p:tav>
                                        <p:tav tm="100000">
                                          <p:val>
                                            <p:strVal val="#ppt_x"/>
                                          </p:val>
                                        </p:tav>
                                      </p:tavLst>
                                    </p:anim>
                                    <p:anim calcmode="lin" valueType="num">
                                      <p:cBhvr>
                                        <p:cTn id="25" dur="1000" fill="hold"/>
                                        <p:tgtEl>
                                          <p:spTgt spid="296031"/>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296141"/>
                                        </p:tgtEl>
                                        <p:attrNameLst>
                                          <p:attrName>style.visibility</p:attrName>
                                        </p:attrNameLst>
                                      </p:cBhvr>
                                      <p:to>
                                        <p:strVal val="visible"/>
                                      </p:to>
                                    </p:set>
                                    <p:animEffect transition="in" filter="wheel(1)">
                                      <p:cBhvr>
                                        <p:cTn id="36" dur="2000"/>
                                        <p:tgtEl>
                                          <p:spTgt spid="29614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296142"/>
                                        </p:tgtEl>
                                        <p:attrNameLst>
                                          <p:attrName>style.visibility</p:attrName>
                                        </p:attrNameLst>
                                      </p:cBhvr>
                                      <p:to>
                                        <p:strVal val="visible"/>
                                      </p:to>
                                    </p:set>
                                    <p:animEffect transition="in" filter="randombar(horizontal)">
                                      <p:cBhvr>
                                        <p:cTn id="41" dur="500"/>
                                        <p:tgtEl>
                                          <p:spTgt spid="29614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6" presetClass="entr" presetSubtype="16" fill="hold" nodeType="clickEffect">
                                  <p:stCondLst>
                                    <p:cond delay="0"/>
                                  </p:stCondLst>
                                  <p:childTnLst>
                                    <p:set>
                                      <p:cBhvr>
                                        <p:cTn id="45" dur="1" fill="hold">
                                          <p:stCondLst>
                                            <p:cond delay="0"/>
                                          </p:stCondLst>
                                        </p:cTn>
                                        <p:tgtEl>
                                          <p:spTgt spid="296144"/>
                                        </p:tgtEl>
                                        <p:attrNameLst>
                                          <p:attrName>style.visibility</p:attrName>
                                        </p:attrNameLst>
                                      </p:cBhvr>
                                      <p:to>
                                        <p:strVal val="visible"/>
                                      </p:to>
                                    </p:set>
                                    <p:animEffect transition="in" filter="circle(in)">
                                      <p:cBhvr>
                                        <p:cTn id="46" dur="2000"/>
                                        <p:tgtEl>
                                          <p:spTgt spid="296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29614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5"/>
          <p:cNvSpPr>
            <a:spLocks noChangeArrowheads="1"/>
          </p:cNvSpPr>
          <p:nvPr/>
        </p:nvSpPr>
        <p:spPr bwMode="auto">
          <a:xfrm>
            <a:off x="4486276" y="2911476"/>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683" name="Rectangle 6"/>
          <p:cNvSpPr>
            <a:spLocks noChangeArrowheads="1"/>
          </p:cNvSpPr>
          <p:nvPr/>
        </p:nvSpPr>
        <p:spPr bwMode="auto">
          <a:xfrm>
            <a:off x="4486276" y="2911476"/>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1684" name="Group 30"/>
          <p:cNvGrpSpPr>
            <a:grpSpLocks noChangeAspect="1"/>
          </p:cNvGrpSpPr>
          <p:nvPr/>
        </p:nvGrpSpPr>
        <p:grpSpPr bwMode="auto">
          <a:xfrm>
            <a:off x="1631950" y="1951038"/>
            <a:ext cx="5759450" cy="4646612"/>
            <a:chOff x="2520" y="1520"/>
            <a:chExt cx="5220" cy="4212"/>
          </a:xfrm>
        </p:grpSpPr>
        <p:sp>
          <p:nvSpPr>
            <p:cNvPr id="71689" name="AutoShape 31"/>
            <p:cNvSpPr>
              <a:spLocks noChangeAspect="1" noChangeArrowheads="1"/>
            </p:cNvSpPr>
            <p:nvPr/>
          </p:nvSpPr>
          <p:spPr bwMode="auto">
            <a:xfrm>
              <a:off x="2520" y="1520"/>
              <a:ext cx="5220" cy="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1690" name="Group 32"/>
            <p:cNvGrpSpPr>
              <a:grpSpLocks/>
            </p:cNvGrpSpPr>
            <p:nvPr/>
          </p:nvGrpSpPr>
          <p:grpSpPr bwMode="auto">
            <a:xfrm>
              <a:off x="2520" y="1676"/>
              <a:ext cx="5104" cy="4055"/>
              <a:chOff x="2520" y="1676"/>
              <a:chExt cx="5104" cy="4055"/>
            </a:xfrm>
          </p:grpSpPr>
          <p:graphicFrame>
            <p:nvGraphicFramePr>
              <p:cNvPr id="71691" name="Object 33"/>
              <p:cNvGraphicFramePr>
                <a:graphicFrameLocks noChangeAspect="1"/>
              </p:cNvGraphicFramePr>
              <p:nvPr/>
            </p:nvGraphicFramePr>
            <p:xfrm>
              <a:off x="5868" y="2876"/>
              <a:ext cx="114" cy="117"/>
            </p:xfrm>
            <a:graphic>
              <a:graphicData uri="http://schemas.openxmlformats.org/presentationml/2006/ole">
                <mc:AlternateContent xmlns:mc="http://schemas.openxmlformats.org/markup-compatibility/2006">
                  <mc:Choice xmlns:v="urn:schemas-microsoft-com:vml" Requires="v">
                    <p:oleObj spid="_x0000_s434625" name="Equation" r:id="rId3" imgW="114102" imgH="126780" progId="Equation.DSMT4">
                      <p:embed/>
                    </p:oleObj>
                  </mc:Choice>
                  <mc:Fallback>
                    <p:oleObj name="Equation" r:id="rId3" imgW="114102" imgH="12678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 y="2876"/>
                            <a:ext cx="114"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2" name="Object 34"/>
              <p:cNvGraphicFramePr>
                <a:graphicFrameLocks noChangeAspect="1"/>
              </p:cNvGraphicFramePr>
              <p:nvPr/>
            </p:nvGraphicFramePr>
            <p:xfrm>
              <a:off x="4264" y="4132"/>
              <a:ext cx="113" cy="117"/>
            </p:xfrm>
            <a:graphic>
              <a:graphicData uri="http://schemas.openxmlformats.org/presentationml/2006/ole">
                <mc:AlternateContent xmlns:mc="http://schemas.openxmlformats.org/markup-compatibility/2006">
                  <mc:Choice xmlns:v="urn:schemas-microsoft-com:vml" Requires="v">
                    <p:oleObj spid="_x0000_s434626" name="Equation" r:id="rId5" imgW="114102" imgH="126780" progId="Equation.DSMT4">
                      <p:embed/>
                    </p:oleObj>
                  </mc:Choice>
                  <mc:Fallback>
                    <p:oleObj name="Equation" r:id="rId5" imgW="114102" imgH="12678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4" y="4132"/>
                            <a:ext cx="11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3" name="Object 35"/>
              <p:cNvGraphicFramePr>
                <a:graphicFrameLocks noChangeAspect="1"/>
              </p:cNvGraphicFramePr>
              <p:nvPr/>
            </p:nvGraphicFramePr>
            <p:xfrm>
              <a:off x="3648" y="4599"/>
              <a:ext cx="114" cy="117"/>
            </p:xfrm>
            <a:graphic>
              <a:graphicData uri="http://schemas.openxmlformats.org/presentationml/2006/ole">
                <mc:AlternateContent xmlns:mc="http://schemas.openxmlformats.org/markup-compatibility/2006">
                  <mc:Choice xmlns:v="urn:schemas-microsoft-com:vml" Requires="v">
                    <p:oleObj spid="_x0000_s434627" name="Equation" r:id="rId7" imgW="114102" imgH="126780" progId="Equation.DSMT4">
                      <p:embed/>
                    </p:oleObj>
                  </mc:Choice>
                  <mc:Fallback>
                    <p:oleObj name="Equation" r:id="rId7" imgW="114102" imgH="126780" progId="Equation.DSMT4">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4599"/>
                            <a:ext cx="114"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4" name="Object 36"/>
              <p:cNvGraphicFramePr>
                <a:graphicFrameLocks noChangeAspect="1"/>
              </p:cNvGraphicFramePr>
              <p:nvPr/>
            </p:nvGraphicFramePr>
            <p:xfrm>
              <a:off x="5344" y="3220"/>
              <a:ext cx="113" cy="117"/>
            </p:xfrm>
            <a:graphic>
              <a:graphicData uri="http://schemas.openxmlformats.org/presentationml/2006/ole">
                <mc:AlternateContent xmlns:mc="http://schemas.openxmlformats.org/markup-compatibility/2006">
                  <mc:Choice xmlns:v="urn:schemas-microsoft-com:vml" Requires="v">
                    <p:oleObj spid="_x0000_s434628" name="Equation" r:id="rId9" imgW="114102" imgH="126780" progId="Equation.DSMT4">
                      <p:embed/>
                    </p:oleObj>
                  </mc:Choice>
                  <mc:Fallback>
                    <p:oleObj name="Equation" r:id="rId9" imgW="114102" imgH="126780" progId="Equation.DSMT4">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4" y="3220"/>
                            <a:ext cx="11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695" name="Group 37"/>
              <p:cNvGrpSpPr>
                <a:grpSpLocks/>
              </p:cNvGrpSpPr>
              <p:nvPr/>
            </p:nvGrpSpPr>
            <p:grpSpPr bwMode="auto">
              <a:xfrm>
                <a:off x="5604" y="3074"/>
                <a:ext cx="106" cy="154"/>
                <a:chOff x="7257" y="12729"/>
                <a:chExt cx="105" cy="99"/>
              </a:xfrm>
            </p:grpSpPr>
            <p:sp>
              <p:nvSpPr>
                <p:cNvPr id="71795" name="Line 38"/>
                <p:cNvSpPr>
                  <a:spLocks noChangeShapeType="1"/>
                </p:cNvSpPr>
                <p:nvPr/>
              </p:nvSpPr>
              <p:spPr bwMode="auto">
                <a:xfrm>
                  <a:off x="7257" y="12777"/>
                  <a:ext cx="105" cy="0"/>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6" name="Line 39"/>
                <p:cNvSpPr>
                  <a:spLocks noChangeShapeType="1"/>
                </p:cNvSpPr>
                <p:nvPr/>
              </p:nvSpPr>
              <p:spPr bwMode="auto">
                <a:xfrm>
                  <a:off x="7307" y="12729"/>
                  <a:ext cx="1" cy="99"/>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96" name="Group 40"/>
              <p:cNvGrpSpPr>
                <a:grpSpLocks/>
              </p:cNvGrpSpPr>
              <p:nvPr/>
            </p:nvGrpSpPr>
            <p:grpSpPr bwMode="auto">
              <a:xfrm>
                <a:off x="3952" y="4392"/>
                <a:ext cx="106" cy="154"/>
                <a:chOff x="7257" y="12729"/>
                <a:chExt cx="105" cy="99"/>
              </a:xfrm>
            </p:grpSpPr>
            <p:sp>
              <p:nvSpPr>
                <p:cNvPr id="71793" name="Line 41"/>
                <p:cNvSpPr>
                  <a:spLocks noChangeShapeType="1"/>
                </p:cNvSpPr>
                <p:nvPr/>
              </p:nvSpPr>
              <p:spPr bwMode="auto">
                <a:xfrm>
                  <a:off x="7257" y="12777"/>
                  <a:ext cx="105" cy="0"/>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4" name="Line 42"/>
                <p:cNvSpPr>
                  <a:spLocks noChangeShapeType="1"/>
                </p:cNvSpPr>
                <p:nvPr/>
              </p:nvSpPr>
              <p:spPr bwMode="auto">
                <a:xfrm>
                  <a:off x="7307" y="12729"/>
                  <a:ext cx="1" cy="99"/>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697" name="Line 43"/>
              <p:cNvSpPr>
                <a:spLocks noChangeShapeType="1"/>
              </p:cNvSpPr>
              <p:nvPr/>
            </p:nvSpPr>
            <p:spPr bwMode="auto">
              <a:xfrm flipV="1">
                <a:off x="3210" y="2030"/>
                <a:ext cx="3840" cy="30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698" name="Group 44"/>
              <p:cNvGrpSpPr>
                <a:grpSpLocks/>
              </p:cNvGrpSpPr>
              <p:nvPr/>
            </p:nvGrpSpPr>
            <p:grpSpPr bwMode="auto">
              <a:xfrm>
                <a:off x="2520" y="1676"/>
                <a:ext cx="5104" cy="4055"/>
                <a:chOff x="2520" y="1676"/>
                <a:chExt cx="5104" cy="4055"/>
              </a:xfrm>
            </p:grpSpPr>
            <p:graphicFrame>
              <p:nvGraphicFramePr>
                <p:cNvPr id="71700" name="Object 45"/>
                <p:cNvGraphicFramePr>
                  <a:graphicFrameLocks noChangeAspect="1"/>
                </p:cNvGraphicFramePr>
                <p:nvPr/>
              </p:nvGraphicFramePr>
              <p:xfrm>
                <a:off x="2700" y="4780"/>
                <a:ext cx="317" cy="183"/>
              </p:xfrm>
              <a:graphic>
                <a:graphicData uri="http://schemas.openxmlformats.org/presentationml/2006/ole">
                  <mc:AlternateContent xmlns:mc="http://schemas.openxmlformats.org/markup-compatibility/2006">
                    <mc:Choice xmlns:v="urn:schemas-microsoft-com:vml" Requires="v">
                      <p:oleObj spid="_x0000_s434629" name="Equation" r:id="rId11" imgW="317087" imgH="177569" progId="Equation.DSMT4">
                        <p:embed/>
                      </p:oleObj>
                    </mc:Choice>
                    <mc:Fallback>
                      <p:oleObj name="Equation" r:id="rId11" imgW="317087" imgH="177569" progId="Equation.DSMT4">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 y="4780"/>
                              <a:ext cx="31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1" name="Object 46"/>
                <p:cNvGraphicFramePr>
                  <a:graphicFrameLocks noChangeAspect="1"/>
                </p:cNvGraphicFramePr>
                <p:nvPr/>
              </p:nvGraphicFramePr>
              <p:xfrm>
                <a:off x="2700" y="3752"/>
                <a:ext cx="316" cy="183"/>
              </p:xfrm>
              <a:graphic>
                <a:graphicData uri="http://schemas.openxmlformats.org/presentationml/2006/ole">
                  <mc:AlternateContent xmlns:mc="http://schemas.openxmlformats.org/markup-compatibility/2006">
                    <mc:Choice xmlns:v="urn:schemas-microsoft-com:vml" Requires="v">
                      <p:oleObj spid="_x0000_s434630" name="Equation" r:id="rId13" imgW="317087" imgH="177569" progId="Equation.DSMT4">
                        <p:embed/>
                      </p:oleObj>
                    </mc:Choice>
                    <mc:Fallback>
                      <p:oleObj name="Equation" r:id="rId13" imgW="317087" imgH="177569" progId="Equation.DSMT4">
                        <p:embed/>
                        <p:pic>
                          <p:nvPicPr>
                            <p:cNvPr id="0" name="Object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 y="3752"/>
                              <a:ext cx="3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2" name="Object 47"/>
                <p:cNvGraphicFramePr>
                  <a:graphicFrameLocks noChangeAspect="1"/>
                </p:cNvGraphicFramePr>
                <p:nvPr/>
              </p:nvGraphicFramePr>
              <p:xfrm>
                <a:off x="2700" y="2728"/>
                <a:ext cx="317" cy="183"/>
              </p:xfrm>
              <a:graphic>
                <a:graphicData uri="http://schemas.openxmlformats.org/presentationml/2006/ole">
                  <mc:AlternateContent xmlns:mc="http://schemas.openxmlformats.org/markup-compatibility/2006">
                    <mc:Choice xmlns:v="urn:schemas-microsoft-com:vml" Requires="v">
                      <p:oleObj spid="_x0000_s434631" name="Equation" r:id="rId15" imgW="317087" imgH="177569" progId="Equation.DSMT4">
                        <p:embed/>
                      </p:oleObj>
                    </mc:Choice>
                    <mc:Fallback>
                      <p:oleObj name="Equation" r:id="rId15" imgW="317087" imgH="177569" progId="Equation.DSMT4">
                        <p:embed/>
                        <p:pic>
                          <p:nvPicPr>
                            <p:cNvPr id="0" name="Object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 y="2728"/>
                              <a:ext cx="31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3" name="Object 48"/>
                <p:cNvGraphicFramePr>
                  <a:graphicFrameLocks noChangeAspect="1"/>
                </p:cNvGraphicFramePr>
                <p:nvPr/>
              </p:nvGraphicFramePr>
              <p:xfrm>
                <a:off x="3444" y="5458"/>
                <a:ext cx="304" cy="183"/>
              </p:xfrm>
              <a:graphic>
                <a:graphicData uri="http://schemas.openxmlformats.org/presentationml/2006/ole">
                  <mc:AlternateContent xmlns:mc="http://schemas.openxmlformats.org/markup-compatibility/2006">
                    <mc:Choice xmlns:v="urn:schemas-microsoft-com:vml" Requires="v">
                      <p:oleObj spid="_x0000_s434632" name="Equation" r:id="rId17" imgW="304404" imgH="177569" progId="Equation.DSMT4">
                        <p:embed/>
                      </p:oleObj>
                    </mc:Choice>
                    <mc:Fallback>
                      <p:oleObj name="Equation" r:id="rId17" imgW="304404" imgH="177569" progId="Equation.DSMT4">
                        <p:embed/>
                        <p:pic>
                          <p:nvPicPr>
                            <p:cNvPr id="0" name="Object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4" y="5458"/>
                              <a:ext cx="30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4" name="Object 49"/>
                <p:cNvGraphicFramePr>
                  <a:graphicFrameLocks noChangeAspect="1"/>
                </p:cNvGraphicFramePr>
                <p:nvPr/>
              </p:nvGraphicFramePr>
              <p:xfrm>
                <a:off x="3954" y="5460"/>
                <a:ext cx="304" cy="181"/>
              </p:xfrm>
              <a:graphic>
                <a:graphicData uri="http://schemas.openxmlformats.org/presentationml/2006/ole">
                  <mc:AlternateContent xmlns:mc="http://schemas.openxmlformats.org/markup-compatibility/2006">
                    <mc:Choice xmlns:v="urn:schemas-microsoft-com:vml" Requires="v">
                      <p:oleObj spid="_x0000_s434633" name="Equation" r:id="rId19" imgW="304404" imgH="177569" progId="Equation.DSMT4">
                        <p:embed/>
                      </p:oleObj>
                    </mc:Choice>
                    <mc:Fallback>
                      <p:oleObj name="Equation" r:id="rId19" imgW="304404" imgH="177569" progId="Equation.DSMT4">
                        <p:embed/>
                        <p:pic>
                          <p:nvPicPr>
                            <p:cNvPr id="0" name="Object 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4" y="5460"/>
                              <a:ext cx="3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5" name="Object 50"/>
                <p:cNvGraphicFramePr>
                  <a:graphicFrameLocks noChangeAspect="1"/>
                </p:cNvGraphicFramePr>
                <p:nvPr/>
              </p:nvGraphicFramePr>
              <p:xfrm>
                <a:off x="4484" y="5468"/>
                <a:ext cx="315" cy="182"/>
              </p:xfrm>
              <a:graphic>
                <a:graphicData uri="http://schemas.openxmlformats.org/presentationml/2006/ole">
                  <mc:AlternateContent xmlns:mc="http://schemas.openxmlformats.org/markup-compatibility/2006">
                    <mc:Choice xmlns:v="urn:schemas-microsoft-com:vml" Requires="v">
                      <p:oleObj spid="_x0000_s434634" name="Equation" r:id="rId21" imgW="317087" imgH="177569" progId="Equation.DSMT4">
                        <p:embed/>
                      </p:oleObj>
                    </mc:Choice>
                    <mc:Fallback>
                      <p:oleObj name="Equation" r:id="rId21" imgW="317087" imgH="177569" progId="Equation.DSMT4">
                        <p:embed/>
                        <p:pic>
                          <p:nvPicPr>
                            <p:cNvPr id="0" name="Object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84" y="5468"/>
                              <a:ext cx="31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6" name="Object 51"/>
                <p:cNvGraphicFramePr>
                  <a:graphicFrameLocks noChangeAspect="1"/>
                </p:cNvGraphicFramePr>
                <p:nvPr/>
              </p:nvGraphicFramePr>
              <p:xfrm>
                <a:off x="4992" y="5460"/>
                <a:ext cx="316" cy="183"/>
              </p:xfrm>
              <a:graphic>
                <a:graphicData uri="http://schemas.openxmlformats.org/presentationml/2006/ole">
                  <mc:AlternateContent xmlns:mc="http://schemas.openxmlformats.org/markup-compatibility/2006">
                    <mc:Choice xmlns:v="urn:schemas-microsoft-com:vml" Requires="v">
                      <p:oleObj spid="_x0000_s434635" name="Equation" r:id="rId23" imgW="317087" imgH="177569" progId="Equation.DSMT4">
                        <p:embed/>
                      </p:oleObj>
                    </mc:Choice>
                    <mc:Fallback>
                      <p:oleObj name="Equation" r:id="rId23" imgW="317087" imgH="177569" progId="Equation.DSMT4">
                        <p:embed/>
                        <p:pic>
                          <p:nvPicPr>
                            <p:cNvPr id="0" name="Object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92" y="5460"/>
                              <a:ext cx="3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7" name="Object 52"/>
                <p:cNvGraphicFramePr>
                  <a:graphicFrameLocks noChangeAspect="1"/>
                </p:cNvGraphicFramePr>
                <p:nvPr/>
              </p:nvGraphicFramePr>
              <p:xfrm>
                <a:off x="6040" y="5460"/>
                <a:ext cx="316" cy="182"/>
              </p:xfrm>
              <a:graphic>
                <a:graphicData uri="http://schemas.openxmlformats.org/presentationml/2006/ole">
                  <mc:AlternateContent xmlns:mc="http://schemas.openxmlformats.org/markup-compatibility/2006">
                    <mc:Choice xmlns:v="urn:schemas-microsoft-com:vml" Requires="v">
                      <p:oleObj spid="_x0000_s434636" name="Equation" r:id="rId25" imgW="317087" imgH="177569" progId="Equation.DSMT4">
                        <p:embed/>
                      </p:oleObj>
                    </mc:Choice>
                    <mc:Fallback>
                      <p:oleObj name="Equation" r:id="rId25" imgW="317087" imgH="177569" progId="Equation.DSMT4">
                        <p:embed/>
                        <p:pic>
                          <p:nvPicPr>
                            <p:cNvPr id="0" name="Object 5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040" y="5460"/>
                              <a:ext cx="3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08" name="Group 53"/>
                <p:cNvGrpSpPr>
                  <a:grpSpLocks/>
                </p:cNvGrpSpPr>
                <p:nvPr/>
              </p:nvGrpSpPr>
              <p:grpSpPr bwMode="auto">
                <a:xfrm>
                  <a:off x="3012" y="1676"/>
                  <a:ext cx="4392" cy="3817"/>
                  <a:chOff x="2577" y="2036"/>
                  <a:chExt cx="5093" cy="4461"/>
                </a:xfrm>
              </p:grpSpPr>
              <p:sp>
                <p:nvSpPr>
                  <p:cNvPr id="71716" name="Line 54"/>
                  <p:cNvSpPr>
                    <a:spLocks noChangeShapeType="1"/>
                  </p:cNvSpPr>
                  <p:nvPr/>
                </p:nvSpPr>
                <p:spPr bwMode="auto">
                  <a:xfrm>
                    <a:off x="2619" y="5760"/>
                    <a:ext cx="497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7" name="Line 55"/>
                  <p:cNvSpPr>
                    <a:spLocks noChangeShapeType="1"/>
                  </p:cNvSpPr>
                  <p:nvPr/>
                </p:nvSpPr>
                <p:spPr bwMode="auto">
                  <a:xfrm>
                    <a:off x="2607" y="5159"/>
                    <a:ext cx="497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8" name="Line 56"/>
                  <p:cNvSpPr>
                    <a:spLocks noChangeShapeType="1"/>
                  </p:cNvSpPr>
                  <p:nvPr/>
                </p:nvSpPr>
                <p:spPr bwMode="auto">
                  <a:xfrm>
                    <a:off x="2609" y="4564"/>
                    <a:ext cx="497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9" name="Line 57"/>
                  <p:cNvSpPr>
                    <a:spLocks noChangeShapeType="1"/>
                  </p:cNvSpPr>
                  <p:nvPr/>
                </p:nvSpPr>
                <p:spPr bwMode="auto">
                  <a:xfrm>
                    <a:off x="2631" y="3965"/>
                    <a:ext cx="49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0" name="Line 58"/>
                  <p:cNvSpPr>
                    <a:spLocks noChangeShapeType="1"/>
                  </p:cNvSpPr>
                  <p:nvPr/>
                </p:nvSpPr>
                <p:spPr bwMode="auto">
                  <a:xfrm>
                    <a:off x="2622" y="3362"/>
                    <a:ext cx="497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1" name="Line 59"/>
                  <p:cNvSpPr>
                    <a:spLocks noChangeShapeType="1"/>
                  </p:cNvSpPr>
                  <p:nvPr/>
                </p:nvSpPr>
                <p:spPr bwMode="auto">
                  <a:xfrm>
                    <a:off x="2607" y="2762"/>
                    <a:ext cx="49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2" name="Line 60"/>
                  <p:cNvSpPr>
                    <a:spLocks noChangeShapeType="1"/>
                  </p:cNvSpPr>
                  <p:nvPr/>
                </p:nvSpPr>
                <p:spPr bwMode="auto">
                  <a:xfrm>
                    <a:off x="2643" y="2057"/>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3" name="Line 61"/>
                  <p:cNvSpPr>
                    <a:spLocks noChangeShapeType="1"/>
                  </p:cNvSpPr>
                  <p:nvPr/>
                </p:nvSpPr>
                <p:spPr bwMode="auto">
                  <a:xfrm>
                    <a:off x="3240" y="2069"/>
                    <a:ext cx="1" cy="43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4" name="Line 62"/>
                  <p:cNvSpPr>
                    <a:spLocks noChangeShapeType="1"/>
                  </p:cNvSpPr>
                  <p:nvPr/>
                </p:nvSpPr>
                <p:spPr bwMode="auto">
                  <a:xfrm>
                    <a:off x="3845" y="2075"/>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5" name="Line 63"/>
                  <p:cNvSpPr>
                    <a:spLocks noChangeShapeType="1"/>
                  </p:cNvSpPr>
                  <p:nvPr/>
                </p:nvSpPr>
                <p:spPr bwMode="auto">
                  <a:xfrm>
                    <a:off x="4442" y="2084"/>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6" name="Line 64"/>
                  <p:cNvSpPr>
                    <a:spLocks noChangeShapeType="1"/>
                  </p:cNvSpPr>
                  <p:nvPr/>
                </p:nvSpPr>
                <p:spPr bwMode="auto">
                  <a:xfrm>
                    <a:off x="5042" y="2105"/>
                    <a:ext cx="1" cy="4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7" name="Line 65"/>
                  <p:cNvSpPr>
                    <a:spLocks noChangeShapeType="1"/>
                  </p:cNvSpPr>
                  <p:nvPr/>
                </p:nvSpPr>
                <p:spPr bwMode="auto">
                  <a:xfrm>
                    <a:off x="5643" y="2145"/>
                    <a:ext cx="1" cy="4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8" name="Line 66"/>
                  <p:cNvSpPr>
                    <a:spLocks noChangeShapeType="1"/>
                  </p:cNvSpPr>
                  <p:nvPr/>
                </p:nvSpPr>
                <p:spPr bwMode="auto">
                  <a:xfrm>
                    <a:off x="6239" y="2147"/>
                    <a:ext cx="2"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9" name="Line 67"/>
                  <p:cNvSpPr>
                    <a:spLocks noChangeShapeType="1"/>
                  </p:cNvSpPr>
                  <p:nvPr/>
                </p:nvSpPr>
                <p:spPr bwMode="auto">
                  <a:xfrm>
                    <a:off x="6840" y="2153"/>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0" name="Line 68"/>
                  <p:cNvSpPr>
                    <a:spLocks noChangeShapeType="1"/>
                  </p:cNvSpPr>
                  <p:nvPr/>
                </p:nvSpPr>
                <p:spPr bwMode="auto">
                  <a:xfrm flipV="1">
                    <a:off x="2619" y="6363"/>
                    <a:ext cx="50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1" name="Line 69"/>
                  <p:cNvSpPr>
                    <a:spLocks noChangeShapeType="1"/>
                  </p:cNvSpPr>
                  <p:nvPr/>
                </p:nvSpPr>
                <p:spPr bwMode="auto">
                  <a:xfrm>
                    <a:off x="2577" y="2165"/>
                    <a:ext cx="49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2" name="Line 70"/>
                  <p:cNvSpPr>
                    <a:spLocks noChangeShapeType="1"/>
                  </p:cNvSpPr>
                  <p:nvPr/>
                </p:nvSpPr>
                <p:spPr bwMode="auto">
                  <a:xfrm>
                    <a:off x="7442" y="2087"/>
                    <a:ext cx="1" cy="4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3" name="Line 71"/>
                  <p:cNvSpPr>
                    <a:spLocks noChangeShapeType="1"/>
                  </p:cNvSpPr>
                  <p:nvPr/>
                </p:nvSpPr>
                <p:spPr bwMode="auto">
                  <a:xfrm>
                    <a:off x="2760" y="2063"/>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4" name="Line 72"/>
                  <p:cNvSpPr>
                    <a:spLocks noChangeShapeType="1"/>
                  </p:cNvSpPr>
                  <p:nvPr/>
                </p:nvSpPr>
                <p:spPr bwMode="auto">
                  <a:xfrm>
                    <a:off x="3363" y="2072"/>
                    <a:ext cx="1" cy="43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5" name="Line 73"/>
                  <p:cNvSpPr>
                    <a:spLocks noChangeShapeType="1"/>
                  </p:cNvSpPr>
                  <p:nvPr/>
                </p:nvSpPr>
                <p:spPr bwMode="auto">
                  <a:xfrm>
                    <a:off x="3962" y="2078"/>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6" name="Line 74"/>
                  <p:cNvSpPr>
                    <a:spLocks noChangeShapeType="1"/>
                  </p:cNvSpPr>
                  <p:nvPr/>
                </p:nvSpPr>
                <p:spPr bwMode="auto">
                  <a:xfrm>
                    <a:off x="4562" y="2072"/>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7" name="Line 75"/>
                  <p:cNvSpPr>
                    <a:spLocks noChangeShapeType="1"/>
                  </p:cNvSpPr>
                  <p:nvPr/>
                </p:nvSpPr>
                <p:spPr bwMode="auto">
                  <a:xfrm>
                    <a:off x="5162" y="209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8" name="Line 76"/>
                  <p:cNvSpPr>
                    <a:spLocks noChangeShapeType="1"/>
                  </p:cNvSpPr>
                  <p:nvPr/>
                </p:nvSpPr>
                <p:spPr bwMode="auto">
                  <a:xfrm>
                    <a:off x="5763" y="210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9" name="Line 77"/>
                  <p:cNvSpPr>
                    <a:spLocks noChangeShapeType="1"/>
                  </p:cNvSpPr>
                  <p:nvPr/>
                </p:nvSpPr>
                <p:spPr bwMode="auto">
                  <a:xfrm>
                    <a:off x="6362" y="2108"/>
                    <a:ext cx="2"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0" name="Line 78"/>
                  <p:cNvSpPr>
                    <a:spLocks noChangeShapeType="1"/>
                  </p:cNvSpPr>
                  <p:nvPr/>
                </p:nvSpPr>
                <p:spPr bwMode="auto">
                  <a:xfrm>
                    <a:off x="6963" y="2114"/>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1" name="Line 79"/>
                  <p:cNvSpPr>
                    <a:spLocks noChangeShapeType="1"/>
                  </p:cNvSpPr>
                  <p:nvPr/>
                </p:nvSpPr>
                <p:spPr bwMode="auto">
                  <a:xfrm>
                    <a:off x="2880" y="2063"/>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2" name="Line 80"/>
                  <p:cNvSpPr>
                    <a:spLocks noChangeShapeType="1"/>
                  </p:cNvSpPr>
                  <p:nvPr/>
                </p:nvSpPr>
                <p:spPr bwMode="auto">
                  <a:xfrm>
                    <a:off x="3483" y="2072"/>
                    <a:ext cx="1" cy="43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3" name="Line 81"/>
                  <p:cNvSpPr>
                    <a:spLocks noChangeShapeType="1"/>
                  </p:cNvSpPr>
                  <p:nvPr/>
                </p:nvSpPr>
                <p:spPr bwMode="auto">
                  <a:xfrm>
                    <a:off x="4082" y="2078"/>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4" name="Line 82"/>
                  <p:cNvSpPr>
                    <a:spLocks noChangeShapeType="1"/>
                  </p:cNvSpPr>
                  <p:nvPr/>
                </p:nvSpPr>
                <p:spPr bwMode="auto">
                  <a:xfrm>
                    <a:off x="4682" y="2072"/>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5" name="Line 83"/>
                  <p:cNvSpPr>
                    <a:spLocks noChangeShapeType="1"/>
                  </p:cNvSpPr>
                  <p:nvPr/>
                </p:nvSpPr>
                <p:spPr bwMode="auto">
                  <a:xfrm>
                    <a:off x="5282" y="209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6" name="Line 84"/>
                  <p:cNvSpPr>
                    <a:spLocks noChangeShapeType="1"/>
                  </p:cNvSpPr>
                  <p:nvPr/>
                </p:nvSpPr>
                <p:spPr bwMode="auto">
                  <a:xfrm>
                    <a:off x="5883" y="210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7" name="Line 85"/>
                  <p:cNvSpPr>
                    <a:spLocks noChangeShapeType="1"/>
                  </p:cNvSpPr>
                  <p:nvPr/>
                </p:nvSpPr>
                <p:spPr bwMode="auto">
                  <a:xfrm>
                    <a:off x="6482" y="2108"/>
                    <a:ext cx="2"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8" name="Line 86"/>
                  <p:cNvSpPr>
                    <a:spLocks noChangeShapeType="1"/>
                  </p:cNvSpPr>
                  <p:nvPr/>
                </p:nvSpPr>
                <p:spPr bwMode="auto">
                  <a:xfrm>
                    <a:off x="7083" y="2114"/>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9" name="Line 87"/>
                  <p:cNvSpPr>
                    <a:spLocks noChangeShapeType="1"/>
                  </p:cNvSpPr>
                  <p:nvPr/>
                </p:nvSpPr>
                <p:spPr bwMode="auto">
                  <a:xfrm>
                    <a:off x="3002" y="2036"/>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0" name="Line 88"/>
                  <p:cNvSpPr>
                    <a:spLocks noChangeShapeType="1"/>
                  </p:cNvSpPr>
                  <p:nvPr/>
                </p:nvSpPr>
                <p:spPr bwMode="auto">
                  <a:xfrm>
                    <a:off x="3599" y="2045"/>
                    <a:ext cx="1" cy="43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1" name="Line 89"/>
                  <p:cNvSpPr>
                    <a:spLocks noChangeShapeType="1"/>
                  </p:cNvSpPr>
                  <p:nvPr/>
                </p:nvSpPr>
                <p:spPr bwMode="auto">
                  <a:xfrm>
                    <a:off x="4201" y="2051"/>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2" name="Line 90"/>
                  <p:cNvSpPr>
                    <a:spLocks noChangeShapeType="1"/>
                  </p:cNvSpPr>
                  <p:nvPr/>
                </p:nvSpPr>
                <p:spPr bwMode="auto">
                  <a:xfrm>
                    <a:off x="4801" y="2045"/>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3" name="Line 91"/>
                  <p:cNvSpPr>
                    <a:spLocks noChangeShapeType="1"/>
                  </p:cNvSpPr>
                  <p:nvPr/>
                </p:nvSpPr>
                <p:spPr bwMode="auto">
                  <a:xfrm>
                    <a:off x="5401" y="2069"/>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4" name="Line 92"/>
                  <p:cNvSpPr>
                    <a:spLocks noChangeShapeType="1"/>
                  </p:cNvSpPr>
                  <p:nvPr/>
                </p:nvSpPr>
                <p:spPr bwMode="auto">
                  <a:xfrm>
                    <a:off x="6002" y="2079"/>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5" name="Line 93"/>
                  <p:cNvSpPr>
                    <a:spLocks noChangeShapeType="1"/>
                  </p:cNvSpPr>
                  <p:nvPr/>
                </p:nvSpPr>
                <p:spPr bwMode="auto">
                  <a:xfrm>
                    <a:off x="6598" y="2081"/>
                    <a:ext cx="2"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6" name="Line 94"/>
                  <p:cNvSpPr>
                    <a:spLocks noChangeShapeType="1"/>
                  </p:cNvSpPr>
                  <p:nvPr/>
                </p:nvSpPr>
                <p:spPr bwMode="auto">
                  <a:xfrm>
                    <a:off x="7199" y="2087"/>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7" name="Line 95"/>
                  <p:cNvSpPr>
                    <a:spLocks noChangeShapeType="1"/>
                  </p:cNvSpPr>
                  <p:nvPr/>
                </p:nvSpPr>
                <p:spPr bwMode="auto">
                  <a:xfrm>
                    <a:off x="3120" y="2063"/>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8" name="Line 96"/>
                  <p:cNvSpPr>
                    <a:spLocks noChangeShapeType="1"/>
                  </p:cNvSpPr>
                  <p:nvPr/>
                </p:nvSpPr>
                <p:spPr bwMode="auto">
                  <a:xfrm>
                    <a:off x="3723" y="2072"/>
                    <a:ext cx="1" cy="43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9" name="Line 97"/>
                  <p:cNvSpPr>
                    <a:spLocks noChangeShapeType="1"/>
                  </p:cNvSpPr>
                  <p:nvPr/>
                </p:nvSpPr>
                <p:spPr bwMode="auto">
                  <a:xfrm>
                    <a:off x="4322" y="2078"/>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0" name="Line 98"/>
                  <p:cNvSpPr>
                    <a:spLocks noChangeShapeType="1"/>
                  </p:cNvSpPr>
                  <p:nvPr/>
                </p:nvSpPr>
                <p:spPr bwMode="auto">
                  <a:xfrm>
                    <a:off x="4922" y="2072"/>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1" name="Line 99"/>
                  <p:cNvSpPr>
                    <a:spLocks noChangeShapeType="1"/>
                  </p:cNvSpPr>
                  <p:nvPr/>
                </p:nvSpPr>
                <p:spPr bwMode="auto">
                  <a:xfrm>
                    <a:off x="5522" y="209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2" name="Line 100"/>
                  <p:cNvSpPr>
                    <a:spLocks noChangeShapeType="1"/>
                  </p:cNvSpPr>
                  <p:nvPr/>
                </p:nvSpPr>
                <p:spPr bwMode="auto">
                  <a:xfrm>
                    <a:off x="6120" y="2106"/>
                    <a:ext cx="1" cy="434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3" name="Line 101"/>
                  <p:cNvSpPr>
                    <a:spLocks noChangeShapeType="1"/>
                  </p:cNvSpPr>
                  <p:nvPr/>
                </p:nvSpPr>
                <p:spPr bwMode="auto">
                  <a:xfrm>
                    <a:off x="6722" y="2108"/>
                    <a:ext cx="2"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4" name="Line 102"/>
                  <p:cNvSpPr>
                    <a:spLocks noChangeShapeType="1"/>
                  </p:cNvSpPr>
                  <p:nvPr/>
                </p:nvSpPr>
                <p:spPr bwMode="auto">
                  <a:xfrm>
                    <a:off x="7323" y="2114"/>
                    <a:ext cx="1" cy="4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5" name="Line 103"/>
                  <p:cNvSpPr>
                    <a:spLocks noChangeShapeType="1"/>
                  </p:cNvSpPr>
                  <p:nvPr/>
                </p:nvSpPr>
                <p:spPr bwMode="auto">
                  <a:xfrm>
                    <a:off x="2610" y="5886"/>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6" name="Line 104"/>
                  <p:cNvSpPr>
                    <a:spLocks noChangeShapeType="1"/>
                  </p:cNvSpPr>
                  <p:nvPr/>
                </p:nvSpPr>
                <p:spPr bwMode="auto">
                  <a:xfrm>
                    <a:off x="2622" y="5282"/>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7" name="Line 105"/>
                  <p:cNvSpPr>
                    <a:spLocks noChangeShapeType="1"/>
                  </p:cNvSpPr>
                  <p:nvPr/>
                </p:nvSpPr>
                <p:spPr bwMode="auto">
                  <a:xfrm>
                    <a:off x="2610" y="4684"/>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8" name="Line 106"/>
                  <p:cNvSpPr>
                    <a:spLocks noChangeShapeType="1"/>
                  </p:cNvSpPr>
                  <p:nvPr/>
                </p:nvSpPr>
                <p:spPr bwMode="auto">
                  <a:xfrm>
                    <a:off x="2625" y="408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9" name="Line 107"/>
                  <p:cNvSpPr>
                    <a:spLocks noChangeShapeType="1"/>
                  </p:cNvSpPr>
                  <p:nvPr/>
                </p:nvSpPr>
                <p:spPr bwMode="auto">
                  <a:xfrm>
                    <a:off x="2625" y="3482"/>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0" name="Line 108"/>
                  <p:cNvSpPr>
                    <a:spLocks noChangeShapeType="1"/>
                  </p:cNvSpPr>
                  <p:nvPr/>
                </p:nvSpPr>
                <p:spPr bwMode="auto">
                  <a:xfrm>
                    <a:off x="2625" y="2882"/>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1" name="Line 109"/>
                  <p:cNvSpPr>
                    <a:spLocks noChangeShapeType="1"/>
                  </p:cNvSpPr>
                  <p:nvPr/>
                </p:nvSpPr>
                <p:spPr bwMode="auto">
                  <a:xfrm>
                    <a:off x="2610" y="2279"/>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2" name="Line 110"/>
                  <p:cNvSpPr>
                    <a:spLocks noChangeShapeType="1"/>
                  </p:cNvSpPr>
                  <p:nvPr/>
                </p:nvSpPr>
                <p:spPr bwMode="auto">
                  <a:xfrm>
                    <a:off x="2610" y="6006"/>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3" name="Line 111"/>
                  <p:cNvSpPr>
                    <a:spLocks noChangeShapeType="1"/>
                  </p:cNvSpPr>
                  <p:nvPr/>
                </p:nvSpPr>
                <p:spPr bwMode="auto">
                  <a:xfrm>
                    <a:off x="2628" y="5402"/>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4" name="Line 112"/>
                  <p:cNvSpPr>
                    <a:spLocks noChangeShapeType="1"/>
                  </p:cNvSpPr>
                  <p:nvPr/>
                </p:nvSpPr>
                <p:spPr bwMode="auto">
                  <a:xfrm>
                    <a:off x="2610" y="4804"/>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5" name="Line 113"/>
                  <p:cNvSpPr>
                    <a:spLocks noChangeShapeType="1"/>
                  </p:cNvSpPr>
                  <p:nvPr/>
                </p:nvSpPr>
                <p:spPr bwMode="auto">
                  <a:xfrm>
                    <a:off x="2625" y="420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6" name="Line 114"/>
                  <p:cNvSpPr>
                    <a:spLocks noChangeShapeType="1"/>
                  </p:cNvSpPr>
                  <p:nvPr/>
                </p:nvSpPr>
                <p:spPr bwMode="auto">
                  <a:xfrm>
                    <a:off x="2625" y="3602"/>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7" name="Line 115"/>
                  <p:cNvSpPr>
                    <a:spLocks noChangeShapeType="1"/>
                  </p:cNvSpPr>
                  <p:nvPr/>
                </p:nvSpPr>
                <p:spPr bwMode="auto">
                  <a:xfrm>
                    <a:off x="2625" y="300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8" name="Line 116"/>
                  <p:cNvSpPr>
                    <a:spLocks noChangeShapeType="1"/>
                  </p:cNvSpPr>
                  <p:nvPr/>
                </p:nvSpPr>
                <p:spPr bwMode="auto">
                  <a:xfrm>
                    <a:off x="2610" y="2399"/>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9" name="Line 117"/>
                  <p:cNvSpPr>
                    <a:spLocks noChangeShapeType="1"/>
                  </p:cNvSpPr>
                  <p:nvPr/>
                </p:nvSpPr>
                <p:spPr bwMode="auto">
                  <a:xfrm>
                    <a:off x="2610" y="6123"/>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0" name="Line 118"/>
                  <p:cNvSpPr>
                    <a:spLocks noChangeShapeType="1"/>
                  </p:cNvSpPr>
                  <p:nvPr/>
                </p:nvSpPr>
                <p:spPr bwMode="auto">
                  <a:xfrm>
                    <a:off x="2640" y="5525"/>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1" name="Line 119"/>
                  <p:cNvSpPr>
                    <a:spLocks noChangeShapeType="1"/>
                  </p:cNvSpPr>
                  <p:nvPr/>
                </p:nvSpPr>
                <p:spPr bwMode="auto">
                  <a:xfrm>
                    <a:off x="2610" y="4921"/>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2" name="Line 120"/>
                  <p:cNvSpPr>
                    <a:spLocks noChangeShapeType="1"/>
                  </p:cNvSpPr>
                  <p:nvPr/>
                </p:nvSpPr>
                <p:spPr bwMode="auto">
                  <a:xfrm>
                    <a:off x="2625" y="4322"/>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3" name="Line 121"/>
                  <p:cNvSpPr>
                    <a:spLocks noChangeShapeType="1"/>
                  </p:cNvSpPr>
                  <p:nvPr/>
                </p:nvSpPr>
                <p:spPr bwMode="auto">
                  <a:xfrm>
                    <a:off x="2625" y="3719"/>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4" name="Line 122"/>
                  <p:cNvSpPr>
                    <a:spLocks noChangeShapeType="1"/>
                  </p:cNvSpPr>
                  <p:nvPr/>
                </p:nvSpPr>
                <p:spPr bwMode="auto">
                  <a:xfrm>
                    <a:off x="2625" y="312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5" name="Line 123"/>
                  <p:cNvSpPr>
                    <a:spLocks noChangeShapeType="1"/>
                  </p:cNvSpPr>
                  <p:nvPr/>
                </p:nvSpPr>
                <p:spPr bwMode="auto">
                  <a:xfrm>
                    <a:off x="2610" y="2516"/>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6" name="Line 124"/>
                  <p:cNvSpPr>
                    <a:spLocks noChangeShapeType="1"/>
                  </p:cNvSpPr>
                  <p:nvPr/>
                </p:nvSpPr>
                <p:spPr bwMode="auto">
                  <a:xfrm>
                    <a:off x="2607" y="6243"/>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7" name="Line 125"/>
                  <p:cNvSpPr>
                    <a:spLocks noChangeShapeType="1"/>
                  </p:cNvSpPr>
                  <p:nvPr/>
                </p:nvSpPr>
                <p:spPr bwMode="auto">
                  <a:xfrm>
                    <a:off x="2637" y="5645"/>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8" name="Line 126"/>
                  <p:cNvSpPr>
                    <a:spLocks noChangeShapeType="1"/>
                  </p:cNvSpPr>
                  <p:nvPr/>
                </p:nvSpPr>
                <p:spPr bwMode="auto">
                  <a:xfrm>
                    <a:off x="2607" y="5041"/>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9" name="Line 127"/>
                  <p:cNvSpPr>
                    <a:spLocks noChangeShapeType="1"/>
                  </p:cNvSpPr>
                  <p:nvPr/>
                </p:nvSpPr>
                <p:spPr bwMode="auto">
                  <a:xfrm>
                    <a:off x="2622" y="4442"/>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0" name="Line 128"/>
                  <p:cNvSpPr>
                    <a:spLocks noChangeShapeType="1"/>
                  </p:cNvSpPr>
                  <p:nvPr/>
                </p:nvSpPr>
                <p:spPr bwMode="auto">
                  <a:xfrm>
                    <a:off x="2622" y="3839"/>
                    <a:ext cx="497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1" name="Line 129"/>
                  <p:cNvSpPr>
                    <a:spLocks noChangeShapeType="1"/>
                  </p:cNvSpPr>
                  <p:nvPr/>
                </p:nvSpPr>
                <p:spPr bwMode="auto">
                  <a:xfrm>
                    <a:off x="2622" y="3245"/>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2" name="Line 130"/>
                  <p:cNvSpPr>
                    <a:spLocks noChangeShapeType="1"/>
                  </p:cNvSpPr>
                  <p:nvPr/>
                </p:nvSpPr>
                <p:spPr bwMode="auto">
                  <a:xfrm>
                    <a:off x="2607" y="2636"/>
                    <a:ext cx="49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1709" name="Object 131"/>
                <p:cNvGraphicFramePr>
                  <a:graphicFrameLocks noChangeAspect="1"/>
                </p:cNvGraphicFramePr>
                <p:nvPr/>
              </p:nvGraphicFramePr>
              <p:xfrm>
                <a:off x="2520" y="1676"/>
                <a:ext cx="540" cy="246"/>
              </p:xfrm>
              <a:graphic>
                <a:graphicData uri="http://schemas.openxmlformats.org/presentationml/2006/ole">
                  <mc:AlternateContent xmlns:mc="http://schemas.openxmlformats.org/markup-compatibility/2006">
                    <mc:Choice xmlns:v="urn:schemas-microsoft-com:vml" Requires="v">
                      <p:oleObj spid="_x0000_s434637" name="Equation" r:id="rId27" imgW="406224" imgH="228501" progId="Equation.DSMT4">
                        <p:embed/>
                      </p:oleObj>
                    </mc:Choice>
                    <mc:Fallback>
                      <p:oleObj name="Equation" r:id="rId27" imgW="406224" imgH="228501" progId="Equation.DSMT4">
                        <p:embed/>
                        <p:pic>
                          <p:nvPicPr>
                            <p:cNvPr id="0" name="Object 1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20" y="1676"/>
                              <a:ext cx="54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10" name="Group 132"/>
                <p:cNvGrpSpPr>
                  <a:grpSpLocks/>
                </p:cNvGrpSpPr>
                <p:nvPr/>
              </p:nvGrpSpPr>
              <p:grpSpPr bwMode="auto">
                <a:xfrm>
                  <a:off x="6660" y="5420"/>
                  <a:ext cx="964" cy="311"/>
                  <a:chOff x="4464" y="3264"/>
                  <a:chExt cx="1024" cy="360"/>
                </a:xfrm>
              </p:grpSpPr>
              <p:graphicFrame>
                <p:nvGraphicFramePr>
                  <p:cNvPr id="71714" name="Object 133"/>
                  <p:cNvGraphicFramePr>
                    <a:graphicFrameLocks noChangeAspect="1"/>
                  </p:cNvGraphicFramePr>
                  <p:nvPr/>
                </p:nvGraphicFramePr>
                <p:xfrm>
                  <a:off x="4560" y="3264"/>
                  <a:ext cx="928" cy="360"/>
                </p:xfrm>
                <a:graphic>
                  <a:graphicData uri="http://schemas.openxmlformats.org/presentationml/2006/ole">
                    <mc:AlternateContent xmlns:mc="http://schemas.openxmlformats.org/markup-compatibility/2006">
                      <mc:Choice xmlns:v="urn:schemas-microsoft-com:vml" Requires="v">
                        <p:oleObj spid="_x0000_s434638" name="Equation" r:id="rId29" imgW="533169" imgH="203112" progId="Equation.DSMT4">
                          <p:embed/>
                        </p:oleObj>
                      </mc:Choice>
                      <mc:Fallback>
                        <p:oleObj name="Equation" r:id="rId29" imgW="533169" imgH="203112" progId="Equation.DSMT4">
                          <p:embed/>
                          <p:pic>
                            <p:nvPicPr>
                              <p:cNvPr id="0" name="Object 1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60" y="3264"/>
                                <a:ext cx="92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5" name="Object 134"/>
                  <p:cNvGraphicFramePr>
                    <a:graphicFrameLocks noChangeAspect="1"/>
                  </p:cNvGraphicFramePr>
                  <p:nvPr/>
                </p:nvGraphicFramePr>
                <p:xfrm>
                  <a:off x="4464" y="3360"/>
                  <a:ext cx="168" cy="176"/>
                </p:xfrm>
                <a:graphic>
                  <a:graphicData uri="http://schemas.openxmlformats.org/presentationml/2006/ole">
                    <mc:AlternateContent xmlns:mc="http://schemas.openxmlformats.org/markup-compatibility/2006">
                      <mc:Choice xmlns:v="urn:schemas-microsoft-com:vml" Requires="v">
                        <p:oleObj spid="_x0000_s434639" name="Equation" r:id="rId31" imgW="126835" imgH="139518" progId="Equation.DSMT4">
                          <p:embed/>
                        </p:oleObj>
                      </mc:Choice>
                      <mc:Fallback>
                        <p:oleObj name="Equation" r:id="rId31" imgW="126835" imgH="139518" progId="Equation.DSMT4">
                          <p:embed/>
                          <p:pic>
                            <p:nvPicPr>
                              <p:cNvPr id="0" name="Object 13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64" y="3360"/>
                                <a:ext cx="16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711" name="Object 135"/>
                <p:cNvGraphicFramePr>
                  <a:graphicFrameLocks noChangeAspect="1"/>
                </p:cNvGraphicFramePr>
                <p:nvPr/>
              </p:nvGraphicFramePr>
              <p:xfrm>
                <a:off x="2700" y="4252"/>
                <a:ext cx="316" cy="183"/>
              </p:xfrm>
              <a:graphic>
                <a:graphicData uri="http://schemas.openxmlformats.org/presentationml/2006/ole">
                  <mc:AlternateContent xmlns:mc="http://schemas.openxmlformats.org/markup-compatibility/2006">
                    <mc:Choice xmlns:v="urn:schemas-microsoft-com:vml" Requires="v">
                      <p:oleObj spid="_x0000_s434640" name="Equation" r:id="rId33" imgW="317087" imgH="177569" progId="Equation.DSMT4">
                        <p:embed/>
                      </p:oleObj>
                    </mc:Choice>
                    <mc:Fallback>
                      <p:oleObj name="Equation" r:id="rId33" imgW="317087" imgH="177569" progId="Equation.DSMT4">
                        <p:embed/>
                        <p:pic>
                          <p:nvPicPr>
                            <p:cNvPr id="0" name="Object 1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00" y="4252"/>
                              <a:ext cx="3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12" name="Object 136"/>
                <p:cNvGraphicFramePr>
                  <a:graphicFrameLocks noChangeAspect="1"/>
                </p:cNvGraphicFramePr>
                <p:nvPr/>
              </p:nvGraphicFramePr>
              <p:xfrm>
                <a:off x="2700" y="3236"/>
                <a:ext cx="317" cy="183"/>
              </p:xfrm>
              <a:graphic>
                <a:graphicData uri="http://schemas.openxmlformats.org/presentationml/2006/ole">
                  <mc:AlternateContent xmlns:mc="http://schemas.openxmlformats.org/markup-compatibility/2006">
                    <mc:Choice xmlns:v="urn:schemas-microsoft-com:vml" Requires="v">
                      <p:oleObj spid="_x0000_s434641" name="Equation" r:id="rId35" imgW="317087" imgH="177569" progId="Equation.DSMT4">
                        <p:embed/>
                      </p:oleObj>
                    </mc:Choice>
                    <mc:Fallback>
                      <p:oleObj name="Equation" r:id="rId35" imgW="317087" imgH="177569" progId="Equation.DSMT4">
                        <p:embed/>
                        <p:pic>
                          <p:nvPicPr>
                            <p:cNvPr id="0" name="Object 1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700" y="3236"/>
                              <a:ext cx="31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13" name="Object 137"/>
                <p:cNvGraphicFramePr>
                  <a:graphicFrameLocks noChangeAspect="1"/>
                </p:cNvGraphicFramePr>
                <p:nvPr/>
              </p:nvGraphicFramePr>
              <p:xfrm>
                <a:off x="5492" y="5469"/>
                <a:ext cx="316" cy="183"/>
              </p:xfrm>
              <a:graphic>
                <a:graphicData uri="http://schemas.openxmlformats.org/presentationml/2006/ole">
                  <mc:AlternateContent xmlns:mc="http://schemas.openxmlformats.org/markup-compatibility/2006">
                    <mc:Choice xmlns:v="urn:schemas-microsoft-com:vml" Requires="v">
                      <p:oleObj spid="_x0000_s434642" name="Equation" r:id="rId37" imgW="317087" imgH="177569" progId="Equation.DSMT4">
                        <p:embed/>
                      </p:oleObj>
                    </mc:Choice>
                    <mc:Fallback>
                      <p:oleObj name="Equation" r:id="rId37" imgW="317087" imgH="177569" progId="Equation.DSMT4">
                        <p:embed/>
                        <p:pic>
                          <p:nvPicPr>
                            <p:cNvPr id="0" name="Object 13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492" y="5469"/>
                              <a:ext cx="31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1699" name="Object 138"/>
              <p:cNvGraphicFramePr>
                <a:graphicFrameLocks noChangeAspect="1"/>
              </p:cNvGraphicFramePr>
              <p:nvPr/>
            </p:nvGraphicFramePr>
            <p:xfrm>
              <a:off x="4876" y="3727"/>
              <a:ext cx="113" cy="117"/>
            </p:xfrm>
            <a:graphic>
              <a:graphicData uri="http://schemas.openxmlformats.org/presentationml/2006/ole">
                <mc:AlternateContent xmlns:mc="http://schemas.openxmlformats.org/markup-compatibility/2006">
                  <mc:Choice xmlns:v="urn:schemas-microsoft-com:vml" Requires="v">
                    <p:oleObj spid="_x0000_s434643" name="Equation" r:id="rId39" imgW="114102" imgH="126780" progId="Equation.DSMT4">
                      <p:embed/>
                    </p:oleObj>
                  </mc:Choice>
                  <mc:Fallback>
                    <p:oleObj name="Equation" r:id="rId39" imgW="114102" imgH="126780" progId="Equation.DSMT4">
                      <p:embed/>
                      <p:pic>
                        <p:nvPicPr>
                          <p:cNvPr id="0" name="Object 13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76" y="3727"/>
                            <a:ext cx="11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71685" name="Text Box 142"/>
          <p:cNvSpPr txBox="1">
            <a:spLocks noChangeArrowheads="1"/>
          </p:cNvSpPr>
          <p:nvPr/>
        </p:nvSpPr>
        <p:spPr bwMode="auto">
          <a:xfrm>
            <a:off x="7248526" y="1984376"/>
            <a:ext cx="3419475"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a:solidFill>
                  <a:srgbClr val="FF0000"/>
                </a:solidFill>
              </a:rPr>
              <a:t>画出拟合直线；找出两个拟合直线上的点</a:t>
            </a:r>
            <a:r>
              <a:rPr lang="en-US" altLang="zh-CN" b="1" i="0">
                <a:solidFill>
                  <a:srgbClr val="FF0000"/>
                </a:solidFill>
              </a:rPr>
              <a:t>(0.835,  6.40), (0.575, 5.76)</a:t>
            </a:r>
            <a:r>
              <a:rPr lang="zh-CN" altLang="en-US" b="1" i="0">
                <a:solidFill>
                  <a:srgbClr val="FF0000"/>
                </a:solidFill>
              </a:rPr>
              <a:t>。</a:t>
            </a:r>
            <a:r>
              <a:rPr lang="zh-CN" altLang="en-US" b="1" i="0">
                <a:solidFill>
                  <a:srgbClr val="FF0000"/>
                </a:solidFill>
                <a:cs typeface="Times New Roman" panose="02020603050405020304" pitchFamily="18" charset="0"/>
              </a:rPr>
              <a:t>求斜率</a:t>
            </a:r>
            <a:r>
              <a:rPr lang="zh-CN" altLang="en-US" b="1" i="0"/>
              <a:t> </a:t>
            </a:r>
          </a:p>
        </p:txBody>
      </p:sp>
      <p:graphicFrame>
        <p:nvGraphicFramePr>
          <p:cNvPr id="71686" name="Object 143"/>
          <p:cNvGraphicFramePr>
            <a:graphicFrameLocks noChangeAspect="1"/>
          </p:cNvGraphicFramePr>
          <p:nvPr/>
        </p:nvGraphicFramePr>
        <p:xfrm>
          <a:off x="7319964" y="3644901"/>
          <a:ext cx="2255837" cy="1528763"/>
        </p:xfrm>
        <a:graphic>
          <a:graphicData uri="http://schemas.openxmlformats.org/presentationml/2006/ole">
            <mc:AlternateContent xmlns:mc="http://schemas.openxmlformats.org/markup-compatibility/2006">
              <mc:Choice xmlns:v="urn:schemas-microsoft-com:vml" Requires="v">
                <p:oleObj spid="_x0000_s434644" name="Equation" r:id="rId41" imgW="901309" imgH="609336" progId="Equation.DSMT4">
                  <p:embed/>
                </p:oleObj>
              </mc:Choice>
              <mc:Fallback>
                <p:oleObj name="Equation" r:id="rId41" imgW="901309" imgH="609336" progId="Equation.DSMT4">
                  <p:embed/>
                  <p:pic>
                    <p:nvPicPr>
                      <p:cNvPr id="0" name="Object 14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319964" y="3644901"/>
                        <a:ext cx="22558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7" name="Object 144"/>
          <p:cNvGraphicFramePr>
            <a:graphicFrameLocks noChangeAspect="1"/>
          </p:cNvGraphicFramePr>
          <p:nvPr/>
        </p:nvGraphicFramePr>
        <p:xfrm>
          <a:off x="7326314" y="5300664"/>
          <a:ext cx="2801937" cy="1081087"/>
        </p:xfrm>
        <a:graphic>
          <a:graphicData uri="http://schemas.openxmlformats.org/presentationml/2006/ole">
            <mc:AlternateContent xmlns:mc="http://schemas.openxmlformats.org/markup-compatibility/2006">
              <mc:Choice xmlns:v="urn:schemas-microsoft-com:vml" Requires="v">
                <p:oleObj spid="_x0000_s434645" name="Equation" r:id="rId43" imgW="1117600" imgH="431800" progId="Equation.DSMT4">
                  <p:embed/>
                </p:oleObj>
              </mc:Choice>
              <mc:Fallback>
                <p:oleObj name="Equation" r:id="rId43" imgW="1117600" imgH="431800" progId="Equation.DSMT4">
                  <p:embed/>
                  <p:pic>
                    <p:nvPicPr>
                      <p:cNvPr id="0" name="Object 14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326314" y="5300664"/>
                        <a:ext cx="2801937"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105" name="Object 145"/>
          <p:cNvGraphicFramePr>
            <a:graphicFrameLocks noChangeAspect="1"/>
          </p:cNvGraphicFramePr>
          <p:nvPr/>
        </p:nvGraphicFramePr>
        <p:xfrm>
          <a:off x="2409825" y="44450"/>
          <a:ext cx="7499350" cy="2033588"/>
        </p:xfrm>
        <a:graphic>
          <a:graphicData uri="http://schemas.openxmlformats.org/presentationml/2006/ole">
            <mc:AlternateContent xmlns:mc="http://schemas.openxmlformats.org/markup-compatibility/2006">
              <mc:Choice xmlns:v="urn:schemas-microsoft-com:vml" Requires="v">
                <p:oleObj spid="_x0000_s434646" name="Equation" r:id="rId45" imgW="2997200" imgH="812800" progId="Equation.DSMT4">
                  <p:embed/>
                </p:oleObj>
              </mc:Choice>
              <mc:Fallback>
                <p:oleObj name="Equation" r:id="rId45" imgW="2997200" imgH="812800" progId="Equation.DSMT4">
                  <p:embed/>
                  <p:pic>
                    <p:nvPicPr>
                      <p:cNvPr id="0" name="Object 14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409825" y="44450"/>
                        <a:ext cx="7499350"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105"/>
                                        </p:tgtEl>
                                        <p:attrNameLst>
                                          <p:attrName>style.visibility</p:attrName>
                                        </p:attrNameLst>
                                      </p:cBhvr>
                                      <p:to>
                                        <p:strVal val="visible"/>
                                      </p:to>
                                    </p:set>
                                    <p:animEffect transition="in" filter="wipe(left)">
                                      <p:cBhvr>
                                        <p:cTn id="7" dur="500"/>
                                        <p:tgtEl>
                                          <p:spTgt spid="297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6" name="Text Box 1032"/>
          <p:cNvSpPr txBox="1">
            <a:spLocks noChangeArrowheads="1"/>
          </p:cNvSpPr>
          <p:nvPr/>
        </p:nvSpPr>
        <p:spPr bwMode="auto">
          <a:xfrm>
            <a:off x="1992314" y="1168400"/>
            <a:ext cx="2497137" cy="522288"/>
          </a:xfrm>
          <a:prstGeom prst="rect">
            <a:avLst/>
          </a:prstGeom>
          <a:noFill/>
          <a:ln w="9525">
            <a:noFill/>
            <a:miter lim="800000"/>
            <a:headEnd/>
            <a:tailEnd/>
          </a:ln>
          <a:effectLst/>
        </p:spPr>
        <p:txBody>
          <a:bodyPr>
            <a:spAutoFit/>
          </a:bodyPr>
          <a:lstStyle/>
          <a:p>
            <a:pPr>
              <a:defRPr/>
            </a:pPr>
            <a:r>
              <a:rPr lang="en-US" altLang="zh-CN" sz="2800" b="1" i="0" dirty="0">
                <a:solidFill>
                  <a:srgbClr val="0000CC"/>
                </a:solidFill>
                <a:effectLst>
                  <a:outerShdw blurRad="38100" dist="38100" dir="2700000" algn="tl">
                    <a:srgbClr val="FFFFFF"/>
                  </a:outerShdw>
                </a:effectLst>
              </a:rPr>
              <a:t>(1) </a:t>
            </a:r>
            <a:r>
              <a:rPr lang="zh-CN" altLang="en-US" sz="2800" b="1" i="0" dirty="0">
                <a:solidFill>
                  <a:srgbClr val="0000CC"/>
                </a:solidFill>
                <a:effectLst>
                  <a:outerShdw blurRad="38100" dist="38100" dir="2700000" algn="tl">
                    <a:srgbClr val="FFFFFF"/>
                  </a:outerShdw>
                </a:effectLst>
                <a:latin typeface="宋体" pitchFamily="2" charset="-122"/>
              </a:rPr>
              <a:t>光电管</a:t>
            </a:r>
          </a:p>
        </p:txBody>
      </p:sp>
      <p:pic>
        <p:nvPicPr>
          <p:cNvPr id="176137" name="Picture 1033" descr="未定标题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5334000" y="838200"/>
            <a:ext cx="24145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8" name="Text Box 1034"/>
          <p:cNvSpPr txBox="1">
            <a:spLocks noChangeArrowheads="1"/>
          </p:cNvSpPr>
          <p:nvPr/>
        </p:nvSpPr>
        <p:spPr bwMode="auto">
          <a:xfrm>
            <a:off x="2514601" y="1905001"/>
            <a:ext cx="2709863" cy="523875"/>
          </a:xfrm>
          <a:prstGeom prst="rect">
            <a:avLst/>
          </a:prstGeom>
          <a:noFill/>
          <a:ln w="9525">
            <a:noFill/>
            <a:miter lim="800000"/>
            <a:headEnd/>
            <a:tailEnd/>
          </a:ln>
          <a:effectLst/>
        </p:spPr>
        <p:txBody>
          <a:bodyPr wrap="none">
            <a:spAutoFit/>
          </a:bodyPr>
          <a:lstStyle/>
          <a:p>
            <a:pPr>
              <a:defRPr/>
            </a:pPr>
            <a:r>
              <a:rPr lang="zh-CN" altLang="en-US" sz="2800" b="1" i="0" dirty="0">
                <a:solidFill>
                  <a:srgbClr val="FF00FF"/>
                </a:solidFill>
                <a:effectLst>
                  <a:outerShdw blurRad="38100" dist="38100" dir="2700000" algn="tl">
                    <a:srgbClr val="FFFFFF"/>
                  </a:outerShdw>
                </a:effectLst>
                <a:latin typeface="宋体" pitchFamily="2" charset="-122"/>
              </a:rPr>
              <a:t>光信号→电信号</a:t>
            </a:r>
          </a:p>
        </p:txBody>
      </p:sp>
      <p:sp>
        <p:nvSpPr>
          <p:cNvPr id="176139" name="Text Box 1035"/>
          <p:cNvSpPr txBox="1">
            <a:spLocks noChangeArrowheads="1"/>
          </p:cNvSpPr>
          <p:nvPr/>
        </p:nvSpPr>
        <p:spPr bwMode="auto">
          <a:xfrm>
            <a:off x="1992314" y="2667000"/>
            <a:ext cx="3170237" cy="954088"/>
          </a:xfrm>
          <a:prstGeom prst="rect">
            <a:avLst/>
          </a:prstGeom>
          <a:noFill/>
          <a:ln w="9525">
            <a:noFill/>
            <a:miter lim="800000"/>
            <a:headEnd/>
            <a:tailEnd/>
          </a:ln>
          <a:effectLst/>
        </p:spPr>
        <p:txBody>
          <a:bodyPr>
            <a:spAutoFit/>
          </a:bodyPr>
          <a:lstStyle/>
          <a:p>
            <a:pPr algn="just">
              <a:defRPr/>
            </a:pPr>
            <a:r>
              <a:rPr lang="zh-CN" altLang="en-US" sz="2800" b="1" i="0" dirty="0">
                <a:solidFill>
                  <a:srgbClr val="008000"/>
                </a:solidFill>
                <a:effectLst>
                  <a:outerShdw blurRad="38100" dist="38100" dir="2700000" algn="tl">
                    <a:srgbClr val="FFFFFF"/>
                  </a:outerShdw>
                </a:effectLst>
                <a:latin typeface="宋体" pitchFamily="2" charset="-122"/>
              </a:rPr>
              <a:t>用于光信号的记录、自动控制等</a:t>
            </a:r>
          </a:p>
        </p:txBody>
      </p:sp>
      <p:sp>
        <p:nvSpPr>
          <p:cNvPr id="176140" name="Text Box 1036"/>
          <p:cNvSpPr txBox="1">
            <a:spLocks noChangeArrowheads="1"/>
          </p:cNvSpPr>
          <p:nvPr/>
        </p:nvSpPr>
        <p:spPr bwMode="auto">
          <a:xfrm>
            <a:off x="2335214" y="328614"/>
            <a:ext cx="3068637" cy="522287"/>
          </a:xfrm>
          <a:prstGeom prst="rect">
            <a:avLst/>
          </a:prstGeom>
          <a:noFill/>
          <a:ln w="9525">
            <a:noFill/>
            <a:miter lim="800000"/>
            <a:headEnd/>
            <a:tailEnd/>
          </a:ln>
          <a:effectLst/>
        </p:spPr>
        <p:txBody>
          <a:bodyPr wrap="none">
            <a:spAutoFit/>
          </a:bodyPr>
          <a:lstStyle/>
          <a:p>
            <a:pPr>
              <a:defRPr/>
            </a:pPr>
            <a:r>
              <a:rPr lang="en-US" altLang="zh-CN" sz="2800" b="1" i="0" dirty="0">
                <a:solidFill>
                  <a:srgbClr val="C00000"/>
                </a:solidFill>
                <a:effectLst>
                  <a:outerShdw blurRad="38100" dist="38100" dir="2700000" algn="tl">
                    <a:srgbClr val="FFFFFF"/>
                  </a:outerShdw>
                </a:effectLst>
              </a:rPr>
              <a:t>4. </a:t>
            </a:r>
            <a:r>
              <a:rPr lang="zh-CN" altLang="en-US" sz="2800" b="1" i="0" dirty="0">
                <a:solidFill>
                  <a:srgbClr val="C00000"/>
                </a:solidFill>
                <a:effectLst>
                  <a:outerShdw blurRad="38100" dist="38100" dir="2700000" algn="tl">
                    <a:srgbClr val="FFFFFF"/>
                  </a:outerShdw>
                </a:effectLst>
                <a:latin typeface="宋体" pitchFamily="2" charset="-122"/>
              </a:rPr>
              <a:t>光电效应的应用</a:t>
            </a:r>
          </a:p>
        </p:txBody>
      </p:sp>
      <p:sp>
        <p:nvSpPr>
          <p:cNvPr id="176141" name="Text Box 1037"/>
          <p:cNvSpPr txBox="1">
            <a:spLocks noChangeArrowheads="1"/>
          </p:cNvSpPr>
          <p:nvPr/>
        </p:nvSpPr>
        <p:spPr bwMode="auto">
          <a:xfrm>
            <a:off x="1992314" y="3733801"/>
            <a:ext cx="2497137" cy="523875"/>
          </a:xfrm>
          <a:prstGeom prst="rect">
            <a:avLst/>
          </a:prstGeom>
          <a:noFill/>
          <a:ln w="9525">
            <a:noFill/>
            <a:miter lim="800000"/>
            <a:headEnd/>
            <a:tailEnd/>
          </a:ln>
          <a:effectLst/>
        </p:spPr>
        <p:txBody>
          <a:bodyPr wrap="none">
            <a:spAutoFit/>
          </a:bodyPr>
          <a:lstStyle/>
          <a:p>
            <a:pPr>
              <a:defRPr/>
            </a:pPr>
            <a:r>
              <a:rPr lang="en-US" altLang="zh-CN" sz="2800" b="1" i="0" dirty="0">
                <a:solidFill>
                  <a:srgbClr val="9900CC"/>
                </a:solidFill>
                <a:effectLst>
                  <a:outerShdw blurRad="38100" dist="38100" dir="2700000" algn="tl">
                    <a:srgbClr val="FFFFFF"/>
                  </a:outerShdw>
                </a:effectLst>
              </a:rPr>
              <a:t>(2) </a:t>
            </a:r>
            <a:r>
              <a:rPr lang="zh-CN" altLang="en-US" sz="2800" b="1" i="0" dirty="0">
                <a:solidFill>
                  <a:srgbClr val="9900CC"/>
                </a:solidFill>
                <a:effectLst>
                  <a:outerShdw blurRad="38100" dist="38100" dir="2700000" algn="tl">
                    <a:srgbClr val="FFFFFF"/>
                  </a:outerShdw>
                </a:effectLst>
                <a:latin typeface="宋体" pitchFamily="2" charset="-122"/>
              </a:rPr>
              <a:t>光电倍增管</a:t>
            </a:r>
          </a:p>
        </p:txBody>
      </p:sp>
      <p:sp>
        <p:nvSpPr>
          <p:cNvPr id="176142" name="Text Box 1038"/>
          <p:cNvSpPr txBox="1">
            <a:spLocks noChangeArrowheads="1"/>
          </p:cNvSpPr>
          <p:nvPr/>
        </p:nvSpPr>
        <p:spPr bwMode="auto">
          <a:xfrm>
            <a:off x="2241551" y="4594226"/>
            <a:ext cx="2709863" cy="523875"/>
          </a:xfrm>
          <a:prstGeom prst="rect">
            <a:avLst/>
          </a:prstGeom>
          <a:noFill/>
          <a:ln w="9525">
            <a:noFill/>
            <a:miter lim="800000"/>
            <a:headEnd/>
            <a:tailEnd/>
          </a:ln>
          <a:effectLst/>
        </p:spPr>
        <p:txBody>
          <a:bodyPr wrap="none">
            <a:spAutoFit/>
          </a:bodyPr>
          <a:lstStyle/>
          <a:p>
            <a:pPr>
              <a:defRPr/>
            </a:pPr>
            <a:r>
              <a:rPr lang="zh-CN" altLang="en-US" sz="2800" b="1" i="0" dirty="0">
                <a:solidFill>
                  <a:schemeClr val="tx2"/>
                </a:solidFill>
                <a:effectLst>
                  <a:outerShdw blurRad="38100" dist="38100" dir="2700000" algn="tl">
                    <a:srgbClr val="FFFFFF"/>
                  </a:outerShdw>
                </a:effectLst>
                <a:latin typeface="宋体" pitchFamily="2" charset="-122"/>
              </a:rPr>
              <a:t>光信号→电信号</a:t>
            </a:r>
          </a:p>
        </p:txBody>
      </p:sp>
      <p:sp>
        <p:nvSpPr>
          <p:cNvPr id="176143" name="Text Box 1039"/>
          <p:cNvSpPr txBox="1">
            <a:spLocks noChangeArrowheads="1"/>
          </p:cNvSpPr>
          <p:nvPr/>
        </p:nvSpPr>
        <p:spPr bwMode="auto">
          <a:xfrm>
            <a:off x="2225676" y="5373689"/>
            <a:ext cx="4824413" cy="954087"/>
          </a:xfrm>
          <a:prstGeom prst="rect">
            <a:avLst/>
          </a:prstGeom>
          <a:noFill/>
          <a:ln w="9525">
            <a:noFill/>
            <a:miter lim="800000"/>
            <a:headEnd/>
            <a:tailEnd/>
          </a:ln>
          <a:effectLst/>
        </p:spPr>
        <p:txBody>
          <a:bodyPr>
            <a:spAutoFit/>
          </a:bodyPr>
          <a:lstStyle/>
          <a:p>
            <a:pPr>
              <a:defRPr/>
            </a:pPr>
            <a:r>
              <a:rPr lang="zh-CN" altLang="en-US" sz="2800" b="1" i="0" dirty="0">
                <a:solidFill>
                  <a:srgbClr val="0033CC"/>
                </a:solidFill>
                <a:effectLst>
                  <a:outerShdw blurRad="38100" dist="38100" dir="2700000" algn="tl">
                    <a:srgbClr val="FFFFFF"/>
                  </a:outerShdw>
                </a:effectLst>
                <a:latin typeface="宋体" pitchFamily="2" charset="-122"/>
              </a:rPr>
              <a:t>用于弱光电信号的放大</a:t>
            </a:r>
            <a:r>
              <a:rPr lang="en-US" altLang="zh-CN" sz="2800" b="1" i="0" dirty="0">
                <a:solidFill>
                  <a:srgbClr val="0033CC"/>
                </a:solidFill>
                <a:effectLst>
                  <a:outerShdw blurRad="38100" dist="38100" dir="2700000" algn="tl">
                    <a:srgbClr val="FFFFFF"/>
                  </a:outerShdw>
                </a:effectLst>
                <a:latin typeface="Times New Roman"/>
              </a:rPr>
              <a:t>——</a:t>
            </a:r>
            <a:r>
              <a:rPr lang="zh-CN" altLang="en-US" sz="2800" b="1" i="0" dirty="0">
                <a:solidFill>
                  <a:srgbClr val="0033CC"/>
                </a:solidFill>
                <a:effectLst>
                  <a:outerShdw blurRad="38100" dist="38100" dir="2700000" algn="tl">
                    <a:srgbClr val="FFFFFF"/>
                  </a:outerShdw>
                </a:effectLst>
                <a:latin typeface="宋体" pitchFamily="2" charset="-122"/>
              </a:rPr>
              <a:t>可将光电流放大数百万倍。</a:t>
            </a:r>
          </a:p>
        </p:txBody>
      </p:sp>
      <p:pic>
        <p:nvPicPr>
          <p:cNvPr id="176144" name="Picture 1040" descr="未定标题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0000">
            <a:off x="7924800" y="609600"/>
            <a:ext cx="24193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6140">
                                            <p:txEl>
                                              <p:pRg st="0" end="0"/>
                                            </p:txEl>
                                          </p:spTgt>
                                        </p:tgtEl>
                                        <p:attrNameLst>
                                          <p:attrName>style.visibility</p:attrName>
                                        </p:attrNameLst>
                                      </p:cBhvr>
                                      <p:to>
                                        <p:strVal val="visible"/>
                                      </p:to>
                                    </p:set>
                                    <p:animEffect transition="in" filter="wipe(left)">
                                      <p:cBhvr>
                                        <p:cTn id="7" dur="500"/>
                                        <p:tgtEl>
                                          <p:spTgt spid="1761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136">
                                            <p:txEl>
                                              <p:pRg st="0" end="0"/>
                                            </p:txEl>
                                          </p:spTgt>
                                        </p:tgtEl>
                                        <p:attrNameLst>
                                          <p:attrName>style.visibility</p:attrName>
                                        </p:attrNameLst>
                                      </p:cBhvr>
                                      <p:to>
                                        <p:strVal val="visible"/>
                                      </p:to>
                                    </p:set>
                                    <p:animEffect transition="in" filter="wipe(left)">
                                      <p:cBhvr>
                                        <p:cTn id="12" dur="500"/>
                                        <p:tgtEl>
                                          <p:spTgt spid="176136">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6137"/>
                                        </p:tgtEl>
                                        <p:attrNameLst>
                                          <p:attrName>style.visibility</p:attrName>
                                        </p:attrNameLst>
                                      </p:cBhvr>
                                      <p:to>
                                        <p:strVal val="visible"/>
                                      </p:to>
                                    </p:set>
                                    <p:animEffect transition="in" filter="wipe(left)">
                                      <p:cBhvr>
                                        <p:cTn id="16" dur="500"/>
                                        <p:tgtEl>
                                          <p:spTgt spid="1761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6138">
                                            <p:txEl>
                                              <p:pRg st="0" end="0"/>
                                            </p:txEl>
                                          </p:spTgt>
                                        </p:tgtEl>
                                        <p:attrNameLst>
                                          <p:attrName>style.visibility</p:attrName>
                                        </p:attrNameLst>
                                      </p:cBhvr>
                                      <p:to>
                                        <p:strVal val="visible"/>
                                      </p:to>
                                    </p:set>
                                    <p:animEffect transition="in" filter="wipe(left)">
                                      <p:cBhvr>
                                        <p:cTn id="21" dur="500"/>
                                        <p:tgtEl>
                                          <p:spTgt spid="17613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139">
                                            <p:txEl>
                                              <p:pRg st="0" end="0"/>
                                            </p:txEl>
                                          </p:spTgt>
                                        </p:tgtEl>
                                        <p:attrNameLst>
                                          <p:attrName>style.visibility</p:attrName>
                                        </p:attrNameLst>
                                      </p:cBhvr>
                                      <p:to>
                                        <p:strVal val="visible"/>
                                      </p:to>
                                    </p:set>
                                    <p:animEffect transition="in" filter="wipe(left)">
                                      <p:cBhvr>
                                        <p:cTn id="26" dur="500"/>
                                        <p:tgtEl>
                                          <p:spTgt spid="176139">
                                            <p:txEl>
                                              <p:pRg st="0" end="0"/>
                                            </p:txEl>
                                          </p:spTgt>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76141">
                                            <p:txEl>
                                              <p:pRg st="0" end="0"/>
                                            </p:txEl>
                                          </p:spTgt>
                                        </p:tgtEl>
                                        <p:attrNameLst>
                                          <p:attrName>style.visibility</p:attrName>
                                        </p:attrNameLst>
                                      </p:cBhvr>
                                      <p:to>
                                        <p:strVal val="visible"/>
                                      </p:to>
                                    </p:set>
                                    <p:animEffect transition="in" filter="wipe(left)">
                                      <p:cBhvr>
                                        <p:cTn id="30" dur="500"/>
                                        <p:tgtEl>
                                          <p:spTgt spid="176141">
                                            <p:txEl>
                                              <p:pRg st="0" end="0"/>
                                            </p:txEl>
                                          </p:spTgt>
                                        </p:tgtEl>
                                      </p:cBhvr>
                                    </p:animEffect>
                                  </p:childTnLst>
                                </p:cTn>
                              </p:par>
                            </p:childTnLst>
                          </p:cTn>
                        </p:par>
                        <p:par>
                          <p:cTn id="31" fill="hold" nodeType="after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176144"/>
                                        </p:tgtEl>
                                        <p:attrNameLst>
                                          <p:attrName>style.visibility</p:attrName>
                                        </p:attrNameLst>
                                      </p:cBhvr>
                                      <p:to>
                                        <p:strVal val="visible"/>
                                      </p:to>
                                    </p:set>
                                    <p:animEffect transition="in" filter="wipe(left)">
                                      <p:cBhvr>
                                        <p:cTn id="34" dur="500"/>
                                        <p:tgtEl>
                                          <p:spTgt spid="17614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6142">
                                            <p:txEl>
                                              <p:pRg st="0" end="0"/>
                                            </p:txEl>
                                          </p:spTgt>
                                        </p:tgtEl>
                                        <p:attrNameLst>
                                          <p:attrName>style.visibility</p:attrName>
                                        </p:attrNameLst>
                                      </p:cBhvr>
                                      <p:to>
                                        <p:strVal val="visible"/>
                                      </p:to>
                                    </p:set>
                                    <p:animEffect transition="in" filter="wipe(left)">
                                      <p:cBhvr>
                                        <p:cTn id="39" dur="500"/>
                                        <p:tgtEl>
                                          <p:spTgt spid="176142">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6143">
                                            <p:txEl>
                                              <p:pRg st="0" end="0"/>
                                            </p:txEl>
                                          </p:spTgt>
                                        </p:tgtEl>
                                        <p:attrNameLst>
                                          <p:attrName>style.visibility</p:attrName>
                                        </p:attrNameLst>
                                      </p:cBhvr>
                                      <p:to>
                                        <p:strVal val="visible"/>
                                      </p:to>
                                    </p:set>
                                    <p:animEffect transition="in" filter="wipe(left)">
                                      <p:cBhvr>
                                        <p:cTn id="44" dur="500"/>
                                        <p:tgtEl>
                                          <p:spTgt spid="1761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6" grpId="0" build="p" autoUpdateAnimBg="0"/>
      <p:bldP spid="176138" grpId="0" build="p" autoUpdateAnimBg="0"/>
      <p:bldP spid="176139" grpId="0" build="p" autoUpdateAnimBg="0"/>
      <p:bldP spid="176140" grpId="0" build="p" autoUpdateAnimBg="0" advAuto="0"/>
      <p:bldP spid="176141" grpId="0" build="p" autoUpdateAnimBg="0" advAuto="0"/>
      <p:bldP spid="176142" grpId="0" build="p" autoUpdateAnimBg="0"/>
      <p:bldP spid="1761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51584" y="1127199"/>
            <a:ext cx="7992888" cy="1384995"/>
          </a:xfrm>
          <a:prstGeom prst="rect">
            <a:avLst/>
          </a:prstGeom>
        </p:spPr>
        <p:txBody>
          <a:bodyPr wrap="square">
            <a:spAutoFit/>
          </a:bodyPr>
          <a:lstStyle/>
          <a:p>
            <a:r>
              <a:rPr lang="zh-CN" altLang="en-US" sz="2800" b="1" i="0" dirty="0">
                <a:solidFill>
                  <a:srgbClr val="009900"/>
                </a:solidFill>
              </a:rPr>
              <a:t>金属产生光电效应的红限波长为</a:t>
            </a:r>
            <a:r>
              <a:rPr lang="en-US" altLang="zh-CN" sz="2800" b="1" i="0" dirty="0">
                <a:solidFill>
                  <a:srgbClr val="FF0000"/>
                </a:solidFill>
              </a:rPr>
              <a:t>λ</a:t>
            </a:r>
            <a:r>
              <a:rPr lang="en-US" altLang="zh-CN" sz="2800" b="1" i="0" kern="0" baseline="-25000" dirty="0">
                <a:solidFill>
                  <a:srgbClr val="FF0000"/>
                </a:solidFill>
              </a:rPr>
              <a:t>0 </a:t>
            </a:r>
            <a:r>
              <a:rPr lang="zh-CN" altLang="en-US" sz="2800" b="1" i="0" dirty="0">
                <a:solidFill>
                  <a:srgbClr val="009900"/>
                </a:solidFill>
              </a:rPr>
              <a:t>，</a:t>
            </a:r>
            <a:r>
              <a:rPr lang="en-US" altLang="zh-CN" sz="2800" b="1" i="0" dirty="0">
                <a:solidFill>
                  <a:srgbClr val="FF0000"/>
                </a:solidFill>
              </a:rPr>
              <a:t> </a:t>
            </a:r>
            <a:r>
              <a:rPr lang="zh-CN" altLang="en-US" sz="2800" b="1" i="0" dirty="0">
                <a:solidFill>
                  <a:srgbClr val="009900"/>
                </a:solidFill>
              </a:rPr>
              <a:t>今以波长为</a:t>
            </a:r>
            <a:r>
              <a:rPr lang="zh-CN" altLang="en-US" sz="2800" b="1" i="0" dirty="0">
                <a:solidFill>
                  <a:srgbClr val="FF0000"/>
                </a:solidFill>
              </a:rPr>
              <a:t>λ</a:t>
            </a:r>
            <a:r>
              <a:rPr lang="zh-CN" altLang="en-US" sz="2800" b="1" i="0" dirty="0">
                <a:solidFill>
                  <a:srgbClr val="009900"/>
                </a:solidFill>
              </a:rPr>
              <a:t>(</a:t>
            </a:r>
            <a:r>
              <a:rPr lang="zh-CN" altLang="en-US" sz="2800" b="1" i="0" dirty="0">
                <a:solidFill>
                  <a:srgbClr val="FF00FF"/>
                </a:solidFill>
              </a:rPr>
              <a:t>λ&lt;</a:t>
            </a:r>
            <a:r>
              <a:rPr lang="en-US" altLang="zh-CN" sz="2800" b="1" i="0" dirty="0">
                <a:solidFill>
                  <a:srgbClr val="FF0000"/>
                </a:solidFill>
              </a:rPr>
              <a:t> λ</a:t>
            </a:r>
            <a:r>
              <a:rPr lang="en-US" altLang="zh-CN" sz="2800" b="1" i="0" kern="0" baseline="-25000" dirty="0">
                <a:solidFill>
                  <a:srgbClr val="FF0000"/>
                </a:solidFill>
              </a:rPr>
              <a:t>0</a:t>
            </a:r>
            <a:r>
              <a:rPr lang="en-US" altLang="zh-CN" sz="2800" b="1" i="0" dirty="0">
                <a:solidFill>
                  <a:srgbClr val="FF0000"/>
                </a:solidFill>
              </a:rPr>
              <a:t> </a:t>
            </a:r>
            <a:r>
              <a:rPr lang="zh-CN" altLang="en-US" sz="2800" b="1" i="0" dirty="0">
                <a:solidFill>
                  <a:srgbClr val="009900"/>
                </a:solidFill>
              </a:rPr>
              <a:t>)的单色光照射该金属，</a:t>
            </a:r>
            <a:r>
              <a:rPr lang="zh-CN" altLang="en-US" sz="2800" b="1" i="0" dirty="0">
                <a:solidFill>
                  <a:srgbClr val="0000FF"/>
                </a:solidFill>
              </a:rPr>
              <a:t>金属释放出的电子(质量为</a:t>
            </a:r>
            <a:r>
              <a:rPr lang="zh-CN" altLang="en-US" sz="2800" b="1" i="0" dirty="0">
                <a:solidFill>
                  <a:srgbClr val="FF3300"/>
                </a:solidFill>
              </a:rPr>
              <a:t>m</a:t>
            </a:r>
            <a:r>
              <a:rPr lang="zh-CN" altLang="en-US" sz="2800" b="1" i="0" dirty="0">
                <a:solidFill>
                  <a:srgbClr val="0000FF"/>
                </a:solidFill>
              </a:rPr>
              <a:t>)的动量大小为</a:t>
            </a:r>
            <a:r>
              <a:rPr lang="en-US" altLang="zh-CN" sz="2800" b="1" i="0" dirty="0">
                <a:solidFill>
                  <a:srgbClr val="0000FF"/>
                </a:solidFill>
              </a:rPr>
              <a:t>=_____</a:t>
            </a:r>
            <a:r>
              <a:rPr lang="zh-CN" altLang="en-US" sz="2800" b="1" i="0" dirty="0">
                <a:solidFill>
                  <a:srgbClr val="0000FF"/>
                </a:solidFill>
              </a:rPr>
              <a:t>。</a:t>
            </a:r>
          </a:p>
        </p:txBody>
      </p:sp>
      <p:sp>
        <p:nvSpPr>
          <p:cNvPr id="6" name="矩形 4"/>
          <p:cNvSpPr>
            <a:spLocks noChangeArrowheads="1"/>
          </p:cNvSpPr>
          <p:nvPr/>
        </p:nvSpPr>
        <p:spPr bwMode="auto">
          <a:xfrm>
            <a:off x="3888693" y="29888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b="1" i="0" dirty="0">
                <a:solidFill>
                  <a:srgbClr val="FF0000"/>
                </a:solidFill>
                <a:latin typeface="宋体" panose="02010600030101010101" pitchFamily="2" charset="-122"/>
              </a:rPr>
              <a:t>课堂练习</a:t>
            </a:r>
            <a:endParaRPr lang="zh-CN" altLang="en-US" sz="3600" b="1" i="0" dirty="0"/>
          </a:p>
        </p:txBody>
      </p:sp>
      <p:pic>
        <p:nvPicPr>
          <p:cNvPr id="7" name="Picture 24" descr="4C70BBA977B88F3DF7393CB7443DAF2A"/>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86217" y="3937227"/>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3"/>
          <p:cNvGraphicFramePr>
            <a:graphicFrameLocks/>
          </p:cNvGraphicFramePr>
          <p:nvPr>
            <p:extLst>
              <p:ext uri="{D42A27DB-BD31-4B8C-83A1-F6EECF244321}">
                <p14:modId xmlns:p14="http://schemas.microsoft.com/office/powerpoint/2010/main" val="815381033"/>
              </p:ext>
            </p:extLst>
          </p:nvPr>
        </p:nvGraphicFramePr>
        <p:xfrm>
          <a:off x="3029176" y="4461427"/>
          <a:ext cx="3120751" cy="1728192"/>
        </p:xfrm>
        <a:graphic>
          <a:graphicData uri="http://schemas.openxmlformats.org/presentationml/2006/ole">
            <mc:AlternateContent xmlns:mc="http://schemas.openxmlformats.org/markup-compatibility/2006">
              <mc:Choice xmlns:v="urn:schemas-microsoft-com:vml" Requires="v">
                <p:oleObj spid="_x0000_s299535" name="公式" r:id="rId4" imgW="901440" imgH="457200" progId="Equation.3">
                  <p:embed/>
                </p:oleObj>
              </mc:Choice>
              <mc:Fallback>
                <p:oleObj name="公式" r:id="rId4" imgW="901440" imgH="457200" progId="Equation.3">
                  <p:embed/>
                  <p:pic>
                    <p:nvPicPr>
                      <p:cNvPr id="0" name=""/>
                      <p:cNvPicPr>
                        <a:picLocks noChangeArrowheads="1"/>
                      </p:cNvPicPr>
                      <p:nvPr/>
                    </p:nvPicPr>
                    <p:blipFill>
                      <a:blip r:embed="rId5"/>
                      <a:srcRect/>
                      <a:stretch>
                        <a:fillRect/>
                      </a:stretch>
                    </p:blipFill>
                    <p:spPr bwMode="auto">
                      <a:xfrm>
                        <a:off x="3029176" y="4461427"/>
                        <a:ext cx="3120751" cy="1728192"/>
                      </a:xfrm>
                      <a:prstGeom prst="rect">
                        <a:avLst/>
                      </a:prstGeom>
                      <a:noFill/>
                      <a:ln>
                        <a:noFill/>
                      </a:ln>
                      <a:effectLst/>
                      <a:extLst/>
                    </p:spPr>
                  </p:pic>
                </p:oleObj>
              </mc:Fallback>
            </mc:AlternateContent>
          </a:graphicData>
        </a:graphic>
      </p:graphicFrame>
      <p:graphicFrame>
        <p:nvGraphicFramePr>
          <p:cNvPr id="10" name="Object 3"/>
          <p:cNvGraphicFramePr>
            <a:graphicFrameLocks/>
          </p:cNvGraphicFramePr>
          <p:nvPr>
            <p:extLst>
              <p:ext uri="{D42A27DB-BD31-4B8C-83A1-F6EECF244321}">
                <p14:modId xmlns:p14="http://schemas.microsoft.com/office/powerpoint/2010/main" val="1885907009"/>
              </p:ext>
            </p:extLst>
          </p:nvPr>
        </p:nvGraphicFramePr>
        <p:xfrm>
          <a:off x="7104112" y="4461427"/>
          <a:ext cx="3960440" cy="1558305"/>
        </p:xfrm>
        <a:graphic>
          <a:graphicData uri="http://schemas.openxmlformats.org/presentationml/2006/ole">
            <mc:AlternateContent xmlns:mc="http://schemas.openxmlformats.org/markup-compatibility/2006">
              <mc:Choice xmlns:v="urn:schemas-microsoft-com:vml" Requires="v">
                <p:oleObj spid="_x0000_s299536" name="公式" r:id="rId6" imgW="1231560" imgH="520560" progId="Equation.3">
                  <p:embed/>
                </p:oleObj>
              </mc:Choice>
              <mc:Fallback>
                <p:oleObj name="公式" r:id="rId6" imgW="1231560" imgH="520560" progId="Equation.3">
                  <p:embed/>
                  <p:pic>
                    <p:nvPicPr>
                      <p:cNvPr id="0" name=""/>
                      <p:cNvPicPr>
                        <a:picLocks noChangeArrowheads="1"/>
                      </p:cNvPicPr>
                      <p:nvPr/>
                    </p:nvPicPr>
                    <p:blipFill>
                      <a:blip r:embed="rId7"/>
                      <a:srcRect/>
                      <a:stretch>
                        <a:fillRect/>
                      </a:stretch>
                    </p:blipFill>
                    <p:spPr bwMode="auto">
                      <a:xfrm>
                        <a:off x="7104112" y="4461427"/>
                        <a:ext cx="3960440" cy="1558305"/>
                      </a:xfrm>
                      <a:prstGeom prst="rect">
                        <a:avLst/>
                      </a:prstGeom>
                      <a:noFill/>
                      <a:ln>
                        <a:noFill/>
                      </a:ln>
                      <a:effectLs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3770102401"/>
              </p:ext>
            </p:extLst>
          </p:nvPr>
        </p:nvGraphicFramePr>
        <p:xfrm>
          <a:off x="1036589" y="2725006"/>
          <a:ext cx="10226675" cy="1263650"/>
        </p:xfrm>
        <a:graphic>
          <a:graphicData uri="http://schemas.openxmlformats.org/presentationml/2006/ole">
            <mc:AlternateContent xmlns:mc="http://schemas.openxmlformats.org/markup-compatibility/2006">
              <mc:Choice xmlns:v="urn:schemas-microsoft-com:vml" Requires="v">
                <p:oleObj spid="_x0000_s299537" name="Equation" r:id="rId8" imgW="3606480" imgH="431640" progId="Equation.DSMT4">
                  <p:embed/>
                </p:oleObj>
              </mc:Choice>
              <mc:Fallback>
                <p:oleObj name="Equation" r:id="rId8" imgW="3606480" imgH="431640" progId="Equation.DSMT4">
                  <p:embed/>
                  <p:pic>
                    <p:nvPicPr>
                      <p:cNvPr id="36" name="Object 10"/>
                      <p:cNvPicPr>
                        <a:picLocks noChangeAspect="1" noChangeArrowheads="1"/>
                      </p:cNvPicPr>
                      <p:nvPr/>
                    </p:nvPicPr>
                    <p:blipFill>
                      <a:blip r:embed="rId9"/>
                      <a:srcRect/>
                      <a:stretch>
                        <a:fillRect/>
                      </a:stretch>
                    </p:blipFill>
                    <p:spPr bwMode="auto">
                      <a:xfrm>
                        <a:off x="1036589" y="2725006"/>
                        <a:ext cx="10226675" cy="1263650"/>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230613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27648" y="931675"/>
            <a:ext cx="7776864" cy="1815882"/>
          </a:xfrm>
          <a:prstGeom prst="rect">
            <a:avLst/>
          </a:prstGeom>
        </p:spPr>
        <p:txBody>
          <a:bodyPr wrap="square">
            <a:spAutoFit/>
          </a:bodyPr>
          <a:lstStyle/>
          <a:p>
            <a:r>
              <a:rPr lang="zh-CN" altLang="en-US" sz="2800" b="1" i="0" dirty="0">
                <a:solidFill>
                  <a:srgbClr val="0000FF"/>
                </a:solidFill>
              </a:rPr>
              <a:t>用频率为</a:t>
            </a:r>
            <a:r>
              <a:rPr lang="en-US" altLang="zh-CN" sz="2800" b="1" i="0" dirty="0">
                <a:solidFill>
                  <a:srgbClr val="FF0000"/>
                </a:solidFill>
              </a:rPr>
              <a:t>ν</a:t>
            </a:r>
            <a:r>
              <a:rPr lang="zh-CN" altLang="en-US" sz="2800" b="1" i="0" dirty="0">
                <a:solidFill>
                  <a:srgbClr val="0000FF"/>
                </a:solidFill>
              </a:rPr>
              <a:t>的单色光照射某种金属时，逸出光电子的初动能为</a:t>
            </a:r>
            <a:r>
              <a:rPr lang="en-US" altLang="zh-CN" sz="2800" b="1" i="0" dirty="0" err="1">
                <a:solidFill>
                  <a:srgbClr val="FF0000"/>
                </a:solidFill>
              </a:rPr>
              <a:t>E</a:t>
            </a:r>
            <a:r>
              <a:rPr lang="en-US" altLang="zh-CN" sz="2800" b="1" i="0" kern="0" baseline="-25000" dirty="0" err="1">
                <a:solidFill>
                  <a:srgbClr val="FF0000"/>
                </a:solidFill>
              </a:rPr>
              <a:t>k</a:t>
            </a:r>
            <a:r>
              <a:rPr lang="en-US" altLang="zh-CN" sz="2800" b="1" i="0" kern="0" baseline="-25000" dirty="0">
                <a:solidFill>
                  <a:srgbClr val="FF0000"/>
                </a:solidFill>
              </a:rPr>
              <a:t> </a:t>
            </a:r>
            <a:r>
              <a:rPr lang="zh-CN" altLang="en-US" sz="2800" b="1" i="0" dirty="0">
                <a:solidFill>
                  <a:srgbClr val="0000FF"/>
                </a:solidFill>
              </a:rPr>
              <a:t>，若改用频率为</a:t>
            </a:r>
            <a:r>
              <a:rPr lang="en-US" altLang="zh-CN" sz="2800" b="1" i="0" dirty="0">
                <a:solidFill>
                  <a:srgbClr val="FF0000"/>
                </a:solidFill>
              </a:rPr>
              <a:t>2ν</a:t>
            </a:r>
            <a:r>
              <a:rPr lang="zh-CN" altLang="en-US" sz="2800" b="1" i="0" dirty="0">
                <a:solidFill>
                  <a:srgbClr val="0000FF"/>
                </a:solidFill>
              </a:rPr>
              <a:t>的单色光照射此种金属，</a:t>
            </a:r>
            <a:r>
              <a:rPr lang="zh-CN" altLang="en-US" sz="2800" b="1" i="0" dirty="0">
                <a:solidFill>
                  <a:srgbClr val="009900"/>
                </a:solidFill>
              </a:rPr>
              <a:t>则逸出光电子的初动能为</a:t>
            </a:r>
            <a:r>
              <a:rPr lang="en-US" altLang="zh-CN" sz="2800" b="1" i="0" dirty="0">
                <a:solidFill>
                  <a:srgbClr val="009900"/>
                </a:solidFill>
              </a:rPr>
              <a:t>=_____</a:t>
            </a:r>
            <a:r>
              <a:rPr lang="zh-CN" altLang="en-US" sz="2800" b="1" i="0" dirty="0">
                <a:solidFill>
                  <a:srgbClr val="009900"/>
                </a:solidFill>
              </a:rPr>
              <a:t>。</a:t>
            </a:r>
          </a:p>
          <a:p>
            <a:endParaRPr lang="zh-CN" altLang="en-US" sz="2800" b="1" i="0" dirty="0">
              <a:solidFill>
                <a:srgbClr val="0000FF"/>
              </a:solidFill>
            </a:endParaRPr>
          </a:p>
        </p:txBody>
      </p:sp>
      <p:graphicFrame>
        <p:nvGraphicFramePr>
          <p:cNvPr id="3" name="Object 13"/>
          <p:cNvGraphicFramePr>
            <a:graphicFrameLocks noChangeAspect="1"/>
          </p:cNvGraphicFramePr>
          <p:nvPr>
            <p:extLst>
              <p:ext uri="{D42A27DB-BD31-4B8C-83A1-F6EECF244321}">
                <p14:modId xmlns:p14="http://schemas.microsoft.com/office/powerpoint/2010/main" val="4136500606"/>
              </p:ext>
            </p:extLst>
          </p:nvPr>
        </p:nvGraphicFramePr>
        <p:xfrm>
          <a:off x="3321955" y="4548110"/>
          <a:ext cx="2605088" cy="722312"/>
        </p:xfrm>
        <a:graphic>
          <a:graphicData uri="http://schemas.openxmlformats.org/presentationml/2006/ole">
            <mc:AlternateContent xmlns:mc="http://schemas.openxmlformats.org/markup-compatibility/2006">
              <mc:Choice xmlns:v="urn:schemas-microsoft-com:vml" Requires="v">
                <p:oleObj spid="_x0000_s300734" name="公式" r:id="rId3" imgW="749160" imgH="228600" progId="Equation.3">
                  <p:embed/>
                </p:oleObj>
              </mc:Choice>
              <mc:Fallback>
                <p:oleObj name="公式" r:id="rId3" imgW="749160" imgH="228600" progId="Equation.3">
                  <p:embed/>
                  <p:pic>
                    <p:nvPicPr>
                      <p:cNvPr id="0" name=""/>
                      <p:cNvPicPr>
                        <a:picLocks noChangeAspect="1" noChangeArrowheads="1"/>
                      </p:cNvPicPr>
                      <p:nvPr/>
                    </p:nvPicPr>
                    <p:blipFill>
                      <a:blip r:embed="rId4"/>
                      <a:srcRect/>
                      <a:stretch>
                        <a:fillRect/>
                      </a:stretch>
                    </p:blipFill>
                    <p:spPr bwMode="blackWhite">
                      <a:xfrm>
                        <a:off x="3321955" y="4548110"/>
                        <a:ext cx="2605088" cy="722312"/>
                      </a:xfrm>
                      <a:prstGeom prst="rect">
                        <a:avLst/>
                      </a:prstGeom>
                      <a:noFill/>
                      <a:ln w="9525">
                        <a:noFill/>
                        <a:miter lim="800000"/>
                        <a:headEnd/>
                        <a:tailEnd/>
                      </a:ln>
                      <a:extLst/>
                    </p:spPr>
                  </p:pic>
                </p:oleObj>
              </mc:Fallback>
            </mc:AlternateContent>
          </a:graphicData>
        </a:graphic>
      </p:graphicFrame>
      <p:graphicFrame>
        <p:nvGraphicFramePr>
          <p:cNvPr id="4" name="Object 13"/>
          <p:cNvGraphicFramePr>
            <a:graphicFrameLocks noChangeAspect="1"/>
          </p:cNvGraphicFramePr>
          <p:nvPr>
            <p:extLst>
              <p:ext uri="{D42A27DB-BD31-4B8C-83A1-F6EECF244321}">
                <p14:modId xmlns:p14="http://schemas.microsoft.com/office/powerpoint/2010/main" val="1215958477"/>
              </p:ext>
            </p:extLst>
          </p:nvPr>
        </p:nvGraphicFramePr>
        <p:xfrm>
          <a:off x="2935164" y="5749110"/>
          <a:ext cx="2870200" cy="722313"/>
        </p:xfrm>
        <a:graphic>
          <a:graphicData uri="http://schemas.openxmlformats.org/presentationml/2006/ole">
            <mc:AlternateContent xmlns:mc="http://schemas.openxmlformats.org/markup-compatibility/2006">
              <mc:Choice xmlns:v="urn:schemas-microsoft-com:vml" Requires="v">
                <p:oleObj spid="_x0000_s300735" name="公式" r:id="rId5" imgW="825480" imgH="228600" progId="Equation.3">
                  <p:embed/>
                </p:oleObj>
              </mc:Choice>
              <mc:Fallback>
                <p:oleObj name="公式" r:id="rId5" imgW="825480" imgH="228600" progId="Equation.3">
                  <p:embed/>
                  <p:pic>
                    <p:nvPicPr>
                      <p:cNvPr id="0" name=""/>
                      <p:cNvPicPr>
                        <a:picLocks noChangeAspect="1" noChangeArrowheads="1"/>
                      </p:cNvPicPr>
                      <p:nvPr/>
                    </p:nvPicPr>
                    <p:blipFill>
                      <a:blip r:embed="rId6"/>
                      <a:srcRect/>
                      <a:stretch>
                        <a:fillRect/>
                      </a:stretch>
                    </p:blipFill>
                    <p:spPr bwMode="blackWhite">
                      <a:xfrm>
                        <a:off x="2935164" y="5749110"/>
                        <a:ext cx="2870200" cy="722313"/>
                      </a:xfrm>
                      <a:prstGeom prst="rect">
                        <a:avLst/>
                      </a:prstGeom>
                      <a:noFill/>
                      <a:ln w="9525">
                        <a:noFill/>
                        <a:miter lim="800000"/>
                        <a:headEnd/>
                        <a:tailEnd/>
                      </a:ln>
                      <a:extLst/>
                    </p:spPr>
                  </p:pic>
                </p:oleObj>
              </mc:Fallback>
            </mc:AlternateContent>
          </a:graphicData>
        </a:graphic>
      </p:graphicFrame>
      <p:graphicFrame>
        <p:nvGraphicFramePr>
          <p:cNvPr id="5" name="Object 13"/>
          <p:cNvGraphicFramePr>
            <a:graphicFrameLocks noChangeAspect="1"/>
          </p:cNvGraphicFramePr>
          <p:nvPr>
            <p:extLst>
              <p:ext uri="{D42A27DB-BD31-4B8C-83A1-F6EECF244321}">
                <p14:modId xmlns:p14="http://schemas.microsoft.com/office/powerpoint/2010/main" val="2623805495"/>
              </p:ext>
            </p:extLst>
          </p:nvPr>
        </p:nvGraphicFramePr>
        <p:xfrm>
          <a:off x="7176120" y="5749109"/>
          <a:ext cx="2825750" cy="722313"/>
        </p:xfrm>
        <a:graphic>
          <a:graphicData uri="http://schemas.openxmlformats.org/presentationml/2006/ole">
            <mc:AlternateContent xmlns:mc="http://schemas.openxmlformats.org/markup-compatibility/2006">
              <mc:Choice xmlns:v="urn:schemas-microsoft-com:vml" Requires="v">
                <p:oleObj spid="_x0000_s300736" name="公式" r:id="rId7" imgW="812520" imgH="228600" progId="Equation.3">
                  <p:embed/>
                </p:oleObj>
              </mc:Choice>
              <mc:Fallback>
                <p:oleObj name="公式" r:id="rId7" imgW="812520" imgH="228600" progId="Equation.3">
                  <p:embed/>
                  <p:pic>
                    <p:nvPicPr>
                      <p:cNvPr id="0" name=""/>
                      <p:cNvPicPr>
                        <a:picLocks noChangeAspect="1" noChangeArrowheads="1"/>
                      </p:cNvPicPr>
                      <p:nvPr/>
                    </p:nvPicPr>
                    <p:blipFill>
                      <a:blip r:embed="rId8"/>
                      <a:srcRect/>
                      <a:stretch>
                        <a:fillRect/>
                      </a:stretch>
                    </p:blipFill>
                    <p:spPr bwMode="blackWhite">
                      <a:xfrm>
                        <a:off x="7176120" y="5749109"/>
                        <a:ext cx="2825750" cy="722313"/>
                      </a:xfrm>
                      <a:prstGeom prst="rect">
                        <a:avLst/>
                      </a:prstGeom>
                      <a:noFill/>
                      <a:ln w="9525">
                        <a:noFill/>
                        <a:miter lim="800000"/>
                        <a:headEnd/>
                        <a:tailEnd/>
                      </a:ln>
                      <a:extLst/>
                    </p:spPr>
                  </p:pic>
                </p:oleObj>
              </mc:Fallback>
            </mc:AlternateContent>
          </a:graphicData>
        </a:graphic>
      </p:graphicFrame>
      <p:sp>
        <p:nvSpPr>
          <p:cNvPr id="6" name="矩形 4"/>
          <p:cNvSpPr>
            <a:spLocks noChangeArrowheads="1"/>
          </p:cNvSpPr>
          <p:nvPr/>
        </p:nvSpPr>
        <p:spPr bwMode="auto">
          <a:xfrm>
            <a:off x="3888693" y="29888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b="1" i="0" dirty="0">
                <a:solidFill>
                  <a:srgbClr val="FF0000"/>
                </a:solidFill>
                <a:latin typeface="宋体" panose="02010600030101010101" pitchFamily="2" charset="-122"/>
              </a:rPr>
              <a:t>课堂练习</a:t>
            </a:r>
            <a:endParaRPr lang="zh-CN" altLang="en-US" sz="3600" b="1" i="0" dirty="0"/>
          </a:p>
        </p:txBody>
      </p:sp>
      <p:pic>
        <p:nvPicPr>
          <p:cNvPr id="8" name="Picture 24" descr="4C70BBA977B88F3DF7393CB7443DAF2A"/>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1775521" y="4061874"/>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10"/>
          <p:cNvGraphicFramePr>
            <a:graphicFrameLocks noChangeAspect="1"/>
          </p:cNvGraphicFramePr>
          <p:nvPr>
            <p:extLst>
              <p:ext uri="{D42A27DB-BD31-4B8C-83A1-F6EECF244321}">
                <p14:modId xmlns:p14="http://schemas.microsoft.com/office/powerpoint/2010/main" val="648139484"/>
              </p:ext>
            </p:extLst>
          </p:nvPr>
        </p:nvGraphicFramePr>
        <p:xfrm>
          <a:off x="1036589" y="2725006"/>
          <a:ext cx="10226675" cy="1263650"/>
        </p:xfrm>
        <a:graphic>
          <a:graphicData uri="http://schemas.openxmlformats.org/presentationml/2006/ole">
            <mc:AlternateContent xmlns:mc="http://schemas.openxmlformats.org/markup-compatibility/2006">
              <mc:Choice xmlns:v="urn:schemas-microsoft-com:vml" Requires="v">
                <p:oleObj spid="_x0000_s300737" name="Equation" r:id="rId10" imgW="3606480" imgH="431640" progId="Equation.DSMT4">
                  <p:embed/>
                </p:oleObj>
              </mc:Choice>
              <mc:Fallback>
                <p:oleObj name="Equation" r:id="rId10" imgW="3606480" imgH="431640" progId="Equation.DSMT4">
                  <p:embed/>
                  <p:pic>
                    <p:nvPicPr>
                      <p:cNvPr id="12" name="Object 10"/>
                      <p:cNvPicPr>
                        <a:picLocks noChangeAspect="1" noChangeArrowheads="1"/>
                      </p:cNvPicPr>
                      <p:nvPr/>
                    </p:nvPicPr>
                    <p:blipFill>
                      <a:blip r:embed="rId11"/>
                      <a:srcRect/>
                      <a:stretch>
                        <a:fillRect/>
                      </a:stretch>
                    </p:blipFill>
                    <p:spPr bwMode="auto">
                      <a:xfrm>
                        <a:off x="1036589" y="2725006"/>
                        <a:ext cx="10226675" cy="1263650"/>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181091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877FA4-28CC-434C-ADCA-ED5728918497}"/>
              </a:ext>
            </a:extLst>
          </p:cNvPr>
          <p:cNvSpPr/>
          <p:nvPr/>
        </p:nvSpPr>
        <p:spPr>
          <a:xfrm>
            <a:off x="2495600" y="116633"/>
            <a:ext cx="8280920" cy="1938992"/>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FF00FF"/>
                </a:solidFill>
              </a:rPr>
              <a:t>测量单色光波长</a:t>
            </a:r>
            <a:r>
              <a:rPr lang="zh-CN" altLang="en-US" sz="2800" b="1" i="0" dirty="0">
                <a:solidFill>
                  <a:srgbClr val="FF00FF"/>
                </a:solidFill>
                <a:sym typeface="Symbol" panose="05050102010706020507" pitchFamily="18" charset="2"/>
              </a:rPr>
              <a:t>方法</a:t>
            </a:r>
            <a:r>
              <a:rPr lang="zh-CN" altLang="en-US" sz="2800" b="1" i="0" dirty="0">
                <a:solidFill>
                  <a:srgbClr val="9900CC"/>
                </a:solidFill>
                <a:sym typeface="Symbol" panose="05050102010706020507" pitchFamily="18" charset="2"/>
              </a:rPr>
              <a:t>。</a:t>
            </a:r>
            <a:r>
              <a:rPr lang="zh-CN" altLang="en-US" sz="2800" b="1" i="0" dirty="0">
                <a:solidFill>
                  <a:srgbClr val="009900"/>
                </a:solidFill>
              </a:rPr>
              <a:t>设用</a:t>
            </a:r>
            <a:r>
              <a:rPr lang="zh-CN" altLang="en-US" sz="2800" b="1" i="0" dirty="0">
                <a:solidFill>
                  <a:srgbClr val="0000FF"/>
                </a:solidFill>
              </a:rPr>
              <a:t>波长</a:t>
            </a:r>
            <a:r>
              <a:rPr lang="zh-CN" altLang="en-US" sz="2800" b="1" i="0" dirty="0">
                <a:solidFill>
                  <a:srgbClr val="009900"/>
                </a:solidFill>
              </a:rPr>
              <a:t>为</a:t>
            </a:r>
            <a:r>
              <a:rPr lang="en-US" altLang="zh-CN" sz="3200" b="1" i="0" dirty="0">
                <a:solidFill>
                  <a:srgbClr val="FF0000"/>
                </a:solidFill>
              </a:rPr>
              <a:t>λ</a:t>
            </a:r>
            <a:r>
              <a:rPr lang="en-US" altLang="zh-CN" sz="3200" b="1" i="0" kern="0" baseline="-25000" dirty="0">
                <a:solidFill>
                  <a:srgbClr val="FF0000"/>
                </a:solidFill>
              </a:rPr>
              <a:t>1</a:t>
            </a:r>
            <a:r>
              <a:rPr lang="en-US" altLang="zh-CN" sz="2800" b="1" i="0" dirty="0">
                <a:solidFill>
                  <a:srgbClr val="009900"/>
                </a:solidFill>
              </a:rPr>
              <a:t> </a:t>
            </a:r>
            <a:r>
              <a:rPr lang="zh-CN" altLang="en-US" sz="2800" b="1" i="0" dirty="0">
                <a:solidFill>
                  <a:srgbClr val="009900"/>
                </a:solidFill>
              </a:rPr>
              <a:t>和</a:t>
            </a:r>
            <a:r>
              <a:rPr lang="en-US" altLang="zh-CN" sz="3200" b="1" i="0" dirty="0">
                <a:solidFill>
                  <a:srgbClr val="FF0000"/>
                </a:solidFill>
              </a:rPr>
              <a:t>λ</a:t>
            </a:r>
            <a:r>
              <a:rPr lang="en-US" altLang="zh-CN" sz="3200" b="1" i="0" kern="0" baseline="-25000" dirty="0">
                <a:solidFill>
                  <a:srgbClr val="FF0000"/>
                </a:solidFill>
              </a:rPr>
              <a:t>2</a:t>
            </a:r>
            <a:r>
              <a:rPr lang="en-US" altLang="zh-CN" sz="2800" b="1" i="0" dirty="0">
                <a:solidFill>
                  <a:srgbClr val="009900"/>
                </a:solidFill>
              </a:rPr>
              <a:t> </a:t>
            </a:r>
            <a:r>
              <a:rPr lang="zh-CN" altLang="en-US" sz="2800" b="1" i="0" dirty="0">
                <a:solidFill>
                  <a:srgbClr val="009900"/>
                </a:solidFill>
              </a:rPr>
              <a:t>的两种单色光（</a:t>
            </a:r>
            <a:r>
              <a:rPr lang="en-US" altLang="zh-CN" sz="2800" b="1" i="0" dirty="0">
                <a:solidFill>
                  <a:srgbClr val="FF0000"/>
                </a:solidFill>
              </a:rPr>
              <a:t> λ</a:t>
            </a:r>
            <a:r>
              <a:rPr lang="en-US" altLang="zh-CN" sz="2800" b="1" i="0" kern="0" baseline="-25000" dirty="0">
                <a:solidFill>
                  <a:srgbClr val="FF0000"/>
                </a:solidFill>
              </a:rPr>
              <a:t>2</a:t>
            </a:r>
            <a:r>
              <a:rPr lang="zh-CN" altLang="en-US" sz="2800" b="1" i="0" dirty="0">
                <a:solidFill>
                  <a:srgbClr val="FF0000"/>
                </a:solidFill>
                <a:latin typeface="SimSun-Identity-H"/>
                <a:sym typeface="Symbol" panose="05050102010706020507" pitchFamily="18" charset="2"/>
              </a:rPr>
              <a:t> </a:t>
            </a:r>
            <a:r>
              <a:rPr lang="zh-CN" altLang="en-US" sz="2800" b="1" i="0" dirty="0"/>
              <a:t>未知</a:t>
            </a:r>
            <a:r>
              <a:rPr lang="en-US" altLang="zh-CN" sz="2000" b="1" i="0" dirty="0">
                <a:solidFill>
                  <a:srgbClr val="FF0000"/>
                </a:solidFill>
              </a:rPr>
              <a:t> </a:t>
            </a:r>
            <a:r>
              <a:rPr lang="zh-CN" altLang="en-US" sz="2800" b="1" i="0" dirty="0">
                <a:solidFill>
                  <a:srgbClr val="009900"/>
                </a:solidFill>
              </a:rPr>
              <a:t>），先后照射同一种金属均能产生光电效应。已知测得两次照射时的遏止电压分别为</a:t>
            </a:r>
            <a:r>
              <a:rPr lang="en-US" altLang="zh-CN" sz="3200" b="1" dirty="0">
                <a:solidFill>
                  <a:srgbClr val="FF0000"/>
                </a:solidFill>
              </a:rPr>
              <a:t>U</a:t>
            </a:r>
            <a:r>
              <a:rPr lang="en-US" altLang="zh-CN" sz="3200" b="1" kern="0" baseline="-25000" dirty="0">
                <a:solidFill>
                  <a:srgbClr val="FF0000"/>
                </a:solidFill>
              </a:rPr>
              <a:t>a</a:t>
            </a:r>
            <a:r>
              <a:rPr lang="en-US" altLang="zh-CN" sz="3200" b="1" i="0" kern="0" baseline="-25000" dirty="0">
                <a:solidFill>
                  <a:srgbClr val="FF0000"/>
                </a:solidFill>
              </a:rPr>
              <a:t>1 </a:t>
            </a:r>
            <a:r>
              <a:rPr lang="zh-CN" altLang="en-US" sz="2800" b="1" i="0" dirty="0">
                <a:solidFill>
                  <a:srgbClr val="009900"/>
                </a:solidFill>
              </a:rPr>
              <a:t>和</a:t>
            </a:r>
            <a:r>
              <a:rPr lang="en-US" altLang="zh-CN" sz="3200" b="1" dirty="0">
                <a:solidFill>
                  <a:srgbClr val="FF0000"/>
                </a:solidFill>
              </a:rPr>
              <a:t>U</a:t>
            </a:r>
            <a:r>
              <a:rPr lang="en-US" altLang="zh-CN" sz="3200" b="1" kern="0" baseline="-25000" dirty="0">
                <a:solidFill>
                  <a:srgbClr val="FF0000"/>
                </a:solidFill>
              </a:rPr>
              <a:t>a</a:t>
            </a:r>
            <a:r>
              <a:rPr lang="en-US" altLang="zh-CN" sz="3200" b="1" i="0" kern="0" baseline="-25000" dirty="0">
                <a:solidFill>
                  <a:srgbClr val="FF0000"/>
                </a:solidFill>
              </a:rPr>
              <a:t>2</a:t>
            </a:r>
            <a:r>
              <a:rPr lang="zh-CN" altLang="en-US" sz="2800" b="1" i="0" dirty="0">
                <a:solidFill>
                  <a:srgbClr val="009900"/>
                </a:solidFill>
              </a:rPr>
              <a:t>，则</a:t>
            </a:r>
            <a:r>
              <a:rPr lang="en-US" altLang="zh-CN" sz="2800" b="1" i="0" dirty="0">
                <a:solidFill>
                  <a:srgbClr val="FF0000"/>
                </a:solidFill>
              </a:rPr>
              <a:t>λ</a:t>
            </a:r>
            <a:r>
              <a:rPr lang="en-US" altLang="zh-CN" sz="2800" b="1" i="0" kern="0" baseline="-25000" dirty="0">
                <a:solidFill>
                  <a:srgbClr val="FF0000"/>
                </a:solidFill>
              </a:rPr>
              <a:t>2 </a:t>
            </a:r>
            <a:r>
              <a:rPr lang="en-US" altLang="zh-CN" sz="2800" b="1" i="0" dirty="0">
                <a:solidFill>
                  <a:srgbClr val="009900"/>
                </a:solidFill>
              </a:rPr>
              <a:t>=______</a:t>
            </a:r>
            <a:r>
              <a:rPr lang="zh-CN" altLang="en-US" sz="2800" b="1" i="0" dirty="0">
                <a:solidFill>
                  <a:srgbClr val="009900"/>
                </a:solidFill>
              </a:rPr>
              <a:t>。</a:t>
            </a:r>
          </a:p>
        </p:txBody>
      </p:sp>
      <p:graphicFrame>
        <p:nvGraphicFramePr>
          <p:cNvPr id="3" name="Object 10">
            <a:extLst>
              <a:ext uri="{FF2B5EF4-FFF2-40B4-BE49-F238E27FC236}">
                <a16:creationId xmlns:a16="http://schemas.microsoft.com/office/drawing/2014/main" id="{27803AFB-C9DD-456D-AEA0-05D325DE2EB2}"/>
              </a:ext>
            </a:extLst>
          </p:cNvPr>
          <p:cNvGraphicFramePr>
            <a:graphicFrameLocks noChangeAspect="1"/>
          </p:cNvGraphicFramePr>
          <p:nvPr>
            <p:extLst>
              <p:ext uri="{D42A27DB-BD31-4B8C-83A1-F6EECF244321}">
                <p14:modId xmlns:p14="http://schemas.microsoft.com/office/powerpoint/2010/main" val="3145603650"/>
              </p:ext>
            </p:extLst>
          </p:nvPr>
        </p:nvGraphicFramePr>
        <p:xfrm>
          <a:off x="2428579" y="3884540"/>
          <a:ext cx="3036887" cy="1398588"/>
        </p:xfrm>
        <a:graphic>
          <a:graphicData uri="http://schemas.openxmlformats.org/presentationml/2006/ole">
            <mc:AlternateContent xmlns:mc="http://schemas.openxmlformats.org/markup-compatibility/2006">
              <mc:Choice xmlns:v="urn:schemas-microsoft-com:vml" Requires="v">
                <p:oleObj spid="_x0000_s437314" name="公式" r:id="rId3" imgW="888840" imgH="431640" progId="Equation.3">
                  <p:embed/>
                </p:oleObj>
              </mc:Choice>
              <mc:Fallback>
                <p:oleObj name="公式" r:id="rId3" imgW="888840" imgH="431640" progId="Equation.3">
                  <p:embed/>
                  <p:pic>
                    <p:nvPicPr>
                      <p:cNvPr id="4" name="Object 10"/>
                      <p:cNvPicPr>
                        <a:picLocks noChangeAspect="1" noChangeArrowheads="1"/>
                      </p:cNvPicPr>
                      <p:nvPr/>
                    </p:nvPicPr>
                    <p:blipFill>
                      <a:blip r:embed="rId4"/>
                      <a:srcRect/>
                      <a:stretch>
                        <a:fillRect/>
                      </a:stretch>
                    </p:blipFill>
                    <p:spPr bwMode="auto">
                      <a:xfrm>
                        <a:off x="2428579" y="3884540"/>
                        <a:ext cx="3036887" cy="1398588"/>
                      </a:xfrm>
                      <a:prstGeom prst="rect">
                        <a:avLst/>
                      </a:prstGeom>
                      <a:noFill/>
                      <a:ln>
                        <a:noFill/>
                      </a:ln>
                      <a:effectLst/>
                      <a:extLst/>
                    </p:spPr>
                  </p:pic>
                </p:oleObj>
              </mc:Fallback>
            </mc:AlternateContent>
          </a:graphicData>
        </a:graphic>
      </p:graphicFrame>
      <p:graphicFrame>
        <p:nvGraphicFramePr>
          <p:cNvPr id="4" name="Object 10">
            <a:extLst>
              <a:ext uri="{FF2B5EF4-FFF2-40B4-BE49-F238E27FC236}">
                <a16:creationId xmlns:a16="http://schemas.microsoft.com/office/drawing/2014/main" id="{DA463AA1-6DE3-4274-9715-224CD7502625}"/>
              </a:ext>
            </a:extLst>
          </p:cNvPr>
          <p:cNvGraphicFramePr>
            <a:graphicFrameLocks noChangeAspect="1"/>
          </p:cNvGraphicFramePr>
          <p:nvPr>
            <p:extLst>
              <p:ext uri="{D42A27DB-BD31-4B8C-83A1-F6EECF244321}">
                <p14:modId xmlns:p14="http://schemas.microsoft.com/office/powerpoint/2010/main" val="1464709272"/>
              </p:ext>
            </p:extLst>
          </p:nvPr>
        </p:nvGraphicFramePr>
        <p:xfrm>
          <a:off x="6276020" y="3884542"/>
          <a:ext cx="3124200" cy="1398587"/>
        </p:xfrm>
        <a:graphic>
          <a:graphicData uri="http://schemas.openxmlformats.org/presentationml/2006/ole">
            <mc:AlternateContent xmlns:mc="http://schemas.openxmlformats.org/markup-compatibility/2006">
              <mc:Choice xmlns:v="urn:schemas-microsoft-com:vml" Requires="v">
                <p:oleObj spid="_x0000_s437315" name="公式" r:id="rId5" imgW="914400" imgH="431640" progId="Equation.3">
                  <p:embed/>
                </p:oleObj>
              </mc:Choice>
              <mc:Fallback>
                <p:oleObj name="公式" r:id="rId5" imgW="914400" imgH="431640" progId="Equation.3">
                  <p:embed/>
                  <p:pic>
                    <p:nvPicPr>
                      <p:cNvPr id="8" name="Object 10"/>
                      <p:cNvPicPr>
                        <a:picLocks noChangeAspect="1" noChangeArrowheads="1"/>
                      </p:cNvPicPr>
                      <p:nvPr/>
                    </p:nvPicPr>
                    <p:blipFill>
                      <a:blip r:embed="rId6"/>
                      <a:srcRect/>
                      <a:stretch>
                        <a:fillRect/>
                      </a:stretch>
                    </p:blipFill>
                    <p:spPr bwMode="auto">
                      <a:xfrm>
                        <a:off x="6276020" y="3884542"/>
                        <a:ext cx="3124200" cy="1398587"/>
                      </a:xfrm>
                      <a:prstGeom prst="rect">
                        <a:avLst/>
                      </a:prstGeom>
                      <a:noFill/>
                      <a:ln>
                        <a:noFill/>
                      </a:ln>
                      <a:effectLst/>
                      <a:extLst/>
                    </p:spPr>
                  </p:pic>
                </p:oleObj>
              </mc:Fallback>
            </mc:AlternateContent>
          </a:graphicData>
        </a:graphic>
      </p:graphicFrame>
      <p:graphicFrame>
        <p:nvGraphicFramePr>
          <p:cNvPr id="5" name="Object 10">
            <a:extLst>
              <a:ext uri="{FF2B5EF4-FFF2-40B4-BE49-F238E27FC236}">
                <a16:creationId xmlns:a16="http://schemas.microsoft.com/office/drawing/2014/main" id="{FCB49251-8C3E-468C-AB75-39ECA78FDF99}"/>
              </a:ext>
            </a:extLst>
          </p:cNvPr>
          <p:cNvGraphicFramePr>
            <a:graphicFrameLocks noChangeAspect="1"/>
          </p:cNvGraphicFramePr>
          <p:nvPr>
            <p:extLst>
              <p:ext uri="{D42A27DB-BD31-4B8C-83A1-F6EECF244321}">
                <p14:modId xmlns:p14="http://schemas.microsoft.com/office/powerpoint/2010/main" val="3310516539"/>
              </p:ext>
            </p:extLst>
          </p:nvPr>
        </p:nvGraphicFramePr>
        <p:xfrm>
          <a:off x="983432" y="2399812"/>
          <a:ext cx="10226675" cy="1263650"/>
        </p:xfrm>
        <a:graphic>
          <a:graphicData uri="http://schemas.openxmlformats.org/presentationml/2006/ole">
            <mc:AlternateContent xmlns:mc="http://schemas.openxmlformats.org/markup-compatibility/2006">
              <mc:Choice xmlns:v="urn:schemas-microsoft-com:vml" Requires="v">
                <p:oleObj spid="_x0000_s437316" name="Equation" r:id="rId7" imgW="3606480" imgH="431640" progId="Equation.DSMT4">
                  <p:embed/>
                </p:oleObj>
              </mc:Choice>
              <mc:Fallback>
                <p:oleObj name="Equation" r:id="rId7" imgW="3606480" imgH="431640" progId="Equation.DSMT4">
                  <p:embed/>
                  <p:pic>
                    <p:nvPicPr>
                      <p:cNvPr id="7" name="Object 10"/>
                      <p:cNvPicPr>
                        <a:picLocks noChangeAspect="1" noChangeArrowheads="1"/>
                      </p:cNvPicPr>
                      <p:nvPr/>
                    </p:nvPicPr>
                    <p:blipFill>
                      <a:blip r:embed="rId8"/>
                      <a:srcRect/>
                      <a:stretch>
                        <a:fillRect/>
                      </a:stretch>
                    </p:blipFill>
                    <p:spPr bwMode="auto">
                      <a:xfrm>
                        <a:off x="983432" y="2399812"/>
                        <a:ext cx="10226675" cy="1263650"/>
                      </a:xfrm>
                      <a:prstGeom prst="rect">
                        <a:avLst/>
                      </a:prstGeom>
                      <a:solidFill>
                        <a:srgbClr val="FFFF00"/>
                      </a:solidFill>
                      <a:ln>
                        <a:noFill/>
                      </a:ln>
                      <a:effectLst/>
                      <a:extLst/>
                    </p:spPr>
                  </p:pic>
                </p:oleObj>
              </mc:Fallback>
            </mc:AlternateContent>
          </a:graphicData>
        </a:graphic>
      </p:graphicFrame>
      <p:sp>
        <p:nvSpPr>
          <p:cNvPr id="6" name="AutoShape 2059">
            <a:extLst>
              <a:ext uri="{FF2B5EF4-FFF2-40B4-BE49-F238E27FC236}">
                <a16:creationId xmlns:a16="http://schemas.microsoft.com/office/drawing/2014/main" id="{151ADE7D-BF3D-4725-A2F8-F184E360BC7E}"/>
              </a:ext>
            </a:extLst>
          </p:cNvPr>
          <p:cNvSpPr>
            <a:spLocks noChangeArrowheads="1"/>
          </p:cNvSpPr>
          <p:nvPr/>
        </p:nvSpPr>
        <p:spPr bwMode="auto">
          <a:xfrm>
            <a:off x="2279576" y="5805264"/>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7" name="Object 10">
            <a:extLst>
              <a:ext uri="{FF2B5EF4-FFF2-40B4-BE49-F238E27FC236}">
                <a16:creationId xmlns:a16="http://schemas.microsoft.com/office/drawing/2014/main" id="{DF97B95A-1610-45D5-851B-713C756AB637}"/>
              </a:ext>
            </a:extLst>
          </p:cNvPr>
          <p:cNvGraphicFramePr>
            <a:graphicFrameLocks noChangeAspect="1"/>
          </p:cNvGraphicFramePr>
          <p:nvPr>
            <p:extLst>
              <p:ext uri="{D42A27DB-BD31-4B8C-83A1-F6EECF244321}">
                <p14:modId xmlns:p14="http://schemas.microsoft.com/office/powerpoint/2010/main" val="865945247"/>
              </p:ext>
            </p:extLst>
          </p:nvPr>
        </p:nvGraphicFramePr>
        <p:xfrm>
          <a:off x="3480514" y="5214286"/>
          <a:ext cx="4729162" cy="1398587"/>
        </p:xfrm>
        <a:graphic>
          <a:graphicData uri="http://schemas.openxmlformats.org/presentationml/2006/ole">
            <mc:AlternateContent xmlns:mc="http://schemas.openxmlformats.org/markup-compatibility/2006">
              <mc:Choice xmlns:v="urn:schemas-microsoft-com:vml" Requires="v">
                <p:oleObj spid="_x0000_s437317" name="公式" r:id="rId9" imgW="1384200" imgH="431640" progId="Equation.3">
                  <p:embed/>
                </p:oleObj>
              </mc:Choice>
              <mc:Fallback>
                <p:oleObj name="公式" r:id="rId9" imgW="1384200" imgH="431640" progId="Equation.3">
                  <p:embed/>
                  <p:pic>
                    <p:nvPicPr>
                      <p:cNvPr id="11" name="Object 10">
                        <a:extLst>
                          <a:ext uri="{FF2B5EF4-FFF2-40B4-BE49-F238E27FC236}">
                            <a16:creationId xmlns:a16="http://schemas.microsoft.com/office/drawing/2014/main" id="{C03714D3-232F-488B-8207-D9CCD605C508}"/>
                          </a:ext>
                        </a:extLst>
                      </p:cNvPr>
                      <p:cNvPicPr>
                        <a:picLocks noChangeAspect="1" noChangeArrowheads="1"/>
                      </p:cNvPicPr>
                      <p:nvPr/>
                    </p:nvPicPr>
                    <p:blipFill>
                      <a:blip r:embed="rId10"/>
                      <a:srcRect/>
                      <a:stretch>
                        <a:fillRect/>
                      </a:stretch>
                    </p:blipFill>
                    <p:spPr bwMode="auto">
                      <a:xfrm>
                        <a:off x="3480514" y="5214286"/>
                        <a:ext cx="4729162" cy="13985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7627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0B6C239-4EEE-4326-BB4A-BB80D337136D}"/>
              </a:ext>
            </a:extLst>
          </p:cNvPr>
          <p:cNvSpPr/>
          <p:nvPr/>
        </p:nvSpPr>
        <p:spPr>
          <a:xfrm>
            <a:off x="2495600" y="116632"/>
            <a:ext cx="7560840" cy="2185214"/>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9900"/>
                </a:solidFill>
              </a:rPr>
              <a:t>设用频率为</a:t>
            </a:r>
            <a:r>
              <a:rPr lang="en-US" altLang="zh-CN" sz="3600" b="1" dirty="0">
                <a:solidFill>
                  <a:srgbClr val="FF0000"/>
                </a:solidFill>
              </a:rPr>
              <a:t>ν</a:t>
            </a:r>
            <a:r>
              <a:rPr lang="en-US" altLang="zh-CN" sz="3600" b="1" i="0" kern="0" baseline="-25000" dirty="0">
                <a:solidFill>
                  <a:srgbClr val="FF0000"/>
                </a:solidFill>
              </a:rPr>
              <a:t>1</a:t>
            </a:r>
            <a:r>
              <a:rPr lang="en-US" altLang="zh-CN" sz="2800" b="1" i="0" dirty="0">
                <a:solidFill>
                  <a:srgbClr val="009900"/>
                </a:solidFill>
              </a:rPr>
              <a:t> </a:t>
            </a:r>
            <a:r>
              <a:rPr lang="zh-CN" altLang="en-US" sz="2800" b="1" i="0" dirty="0">
                <a:solidFill>
                  <a:srgbClr val="009900"/>
                </a:solidFill>
              </a:rPr>
              <a:t>和</a:t>
            </a:r>
            <a:r>
              <a:rPr lang="en-US" altLang="zh-CN" sz="3600" b="1" dirty="0">
                <a:solidFill>
                  <a:srgbClr val="FF0000"/>
                </a:solidFill>
              </a:rPr>
              <a:t>ν</a:t>
            </a:r>
            <a:r>
              <a:rPr lang="en-US" altLang="zh-CN" sz="3600" b="1" i="0" kern="0" baseline="-25000" dirty="0">
                <a:solidFill>
                  <a:srgbClr val="FF0000"/>
                </a:solidFill>
              </a:rPr>
              <a:t>2</a:t>
            </a:r>
            <a:r>
              <a:rPr lang="en-US" altLang="zh-CN" sz="2800" b="1" i="0" dirty="0">
                <a:solidFill>
                  <a:srgbClr val="009900"/>
                </a:solidFill>
              </a:rPr>
              <a:t> </a:t>
            </a:r>
            <a:r>
              <a:rPr lang="zh-CN" altLang="en-US" sz="2800" b="1" i="0" dirty="0">
                <a:solidFill>
                  <a:srgbClr val="009900"/>
                </a:solidFill>
              </a:rPr>
              <a:t>的两种单色光，先后照射同一种金属均能产生光电效应。已知测得两次照射时的遏止电压满足</a:t>
            </a:r>
            <a:r>
              <a:rPr lang="en-US" altLang="zh-CN" sz="3200" b="1" dirty="0">
                <a:solidFill>
                  <a:srgbClr val="FF0000"/>
                </a:solidFill>
              </a:rPr>
              <a:t>U</a:t>
            </a:r>
            <a:r>
              <a:rPr lang="en-US" altLang="zh-CN" sz="3200" b="1" kern="0" baseline="-25000" dirty="0">
                <a:solidFill>
                  <a:srgbClr val="FF0000"/>
                </a:solidFill>
              </a:rPr>
              <a:t>a</a:t>
            </a:r>
            <a:r>
              <a:rPr lang="en-US" altLang="zh-CN" sz="3200" b="1" i="0" kern="0" baseline="-25000" dirty="0">
                <a:solidFill>
                  <a:srgbClr val="FF0000"/>
                </a:solidFill>
              </a:rPr>
              <a:t>1 </a:t>
            </a:r>
            <a:r>
              <a:rPr lang="en-US" altLang="zh-CN" sz="2800" b="1" i="0" dirty="0">
                <a:solidFill>
                  <a:srgbClr val="FF0000"/>
                </a:solidFill>
              </a:rPr>
              <a:t>=2</a:t>
            </a:r>
            <a:r>
              <a:rPr lang="en-US" altLang="zh-CN" sz="3200" b="1" dirty="0">
                <a:solidFill>
                  <a:srgbClr val="FF0000"/>
                </a:solidFill>
              </a:rPr>
              <a:t>U</a:t>
            </a:r>
            <a:r>
              <a:rPr lang="en-US" altLang="zh-CN" sz="3200" b="1" kern="0" baseline="-25000" dirty="0">
                <a:solidFill>
                  <a:srgbClr val="FF0000"/>
                </a:solidFill>
              </a:rPr>
              <a:t>a</a:t>
            </a:r>
            <a:r>
              <a:rPr lang="en-US" altLang="zh-CN" sz="3200" b="1" i="0" kern="0" baseline="-25000" dirty="0">
                <a:solidFill>
                  <a:srgbClr val="FF0000"/>
                </a:solidFill>
              </a:rPr>
              <a:t>2 </a:t>
            </a:r>
            <a:r>
              <a:rPr lang="zh-CN" altLang="en-US" sz="2800" b="1" i="0" dirty="0">
                <a:solidFill>
                  <a:srgbClr val="009900"/>
                </a:solidFill>
              </a:rPr>
              <a:t>，</a:t>
            </a:r>
            <a:r>
              <a:rPr lang="zh-CN" altLang="en-US" sz="2800" b="1" i="0" dirty="0">
                <a:solidFill>
                  <a:srgbClr val="0000FF"/>
                </a:solidFill>
              </a:rPr>
              <a:t>则金属的红限频率</a:t>
            </a:r>
            <a:r>
              <a:rPr lang="en-US" altLang="zh-CN" sz="3600" b="1" dirty="0">
                <a:solidFill>
                  <a:srgbClr val="FF0000"/>
                </a:solidFill>
              </a:rPr>
              <a:t>ν</a:t>
            </a:r>
            <a:r>
              <a:rPr lang="en-US" altLang="zh-CN" sz="3600" b="1" i="0" kern="0" baseline="-25000" dirty="0">
                <a:solidFill>
                  <a:srgbClr val="FF0000"/>
                </a:solidFill>
              </a:rPr>
              <a:t>0</a:t>
            </a:r>
            <a:r>
              <a:rPr lang="en-US" altLang="zh-CN" sz="2800" b="1" i="0" dirty="0">
                <a:solidFill>
                  <a:srgbClr val="009900"/>
                </a:solidFill>
              </a:rPr>
              <a:t>=______</a:t>
            </a:r>
            <a:r>
              <a:rPr lang="zh-CN" altLang="en-US" sz="2800" b="1" i="0" dirty="0">
                <a:solidFill>
                  <a:srgbClr val="009900"/>
                </a:solidFill>
              </a:rPr>
              <a:t>。</a:t>
            </a:r>
          </a:p>
        </p:txBody>
      </p:sp>
      <p:graphicFrame>
        <p:nvGraphicFramePr>
          <p:cNvPr id="3" name="Object 10">
            <a:extLst>
              <a:ext uri="{FF2B5EF4-FFF2-40B4-BE49-F238E27FC236}">
                <a16:creationId xmlns:a16="http://schemas.microsoft.com/office/drawing/2014/main" id="{31AA4E38-FF8C-49AC-80D5-D32DACCD5740}"/>
              </a:ext>
            </a:extLst>
          </p:cNvPr>
          <p:cNvGraphicFramePr>
            <a:graphicFrameLocks noChangeAspect="1"/>
          </p:cNvGraphicFramePr>
          <p:nvPr>
            <p:extLst>
              <p:ext uri="{D42A27DB-BD31-4B8C-83A1-F6EECF244321}">
                <p14:modId xmlns:p14="http://schemas.microsoft.com/office/powerpoint/2010/main" val="1417718287"/>
              </p:ext>
            </p:extLst>
          </p:nvPr>
        </p:nvGraphicFramePr>
        <p:xfrm>
          <a:off x="2214563" y="3923506"/>
          <a:ext cx="3427412" cy="738188"/>
        </p:xfrm>
        <a:graphic>
          <a:graphicData uri="http://schemas.openxmlformats.org/presentationml/2006/ole">
            <mc:AlternateContent xmlns:mc="http://schemas.openxmlformats.org/markup-compatibility/2006">
              <mc:Choice xmlns:v="urn:schemas-microsoft-com:vml" Requires="v">
                <p:oleObj spid="_x0000_s438354" name="公式" r:id="rId3" imgW="1002960" imgH="228600" progId="Equation.3">
                  <p:embed/>
                </p:oleObj>
              </mc:Choice>
              <mc:Fallback>
                <p:oleObj name="公式" r:id="rId3" imgW="1002960" imgH="228600" progId="Equation.3">
                  <p:embed/>
                  <p:pic>
                    <p:nvPicPr>
                      <p:cNvPr id="10" name="Object 10"/>
                      <p:cNvPicPr>
                        <a:picLocks noChangeAspect="1" noChangeArrowheads="1"/>
                      </p:cNvPicPr>
                      <p:nvPr/>
                    </p:nvPicPr>
                    <p:blipFill>
                      <a:blip r:embed="rId4"/>
                      <a:srcRect/>
                      <a:stretch>
                        <a:fillRect/>
                      </a:stretch>
                    </p:blipFill>
                    <p:spPr bwMode="auto">
                      <a:xfrm>
                        <a:off x="2214563" y="3923506"/>
                        <a:ext cx="3427412" cy="738188"/>
                      </a:xfrm>
                      <a:prstGeom prst="rect">
                        <a:avLst/>
                      </a:prstGeom>
                      <a:noFill/>
                      <a:ln>
                        <a:noFill/>
                      </a:ln>
                      <a:effectLst/>
                      <a:extLst/>
                    </p:spPr>
                  </p:pic>
                </p:oleObj>
              </mc:Fallback>
            </mc:AlternateContent>
          </a:graphicData>
        </a:graphic>
      </p:graphicFrame>
      <p:graphicFrame>
        <p:nvGraphicFramePr>
          <p:cNvPr id="4" name="Object 10">
            <a:extLst>
              <a:ext uri="{FF2B5EF4-FFF2-40B4-BE49-F238E27FC236}">
                <a16:creationId xmlns:a16="http://schemas.microsoft.com/office/drawing/2014/main" id="{3EEAD920-9399-452C-A9D7-739DD117B96E}"/>
              </a:ext>
            </a:extLst>
          </p:cNvPr>
          <p:cNvGraphicFramePr>
            <a:graphicFrameLocks noChangeAspect="1"/>
          </p:cNvGraphicFramePr>
          <p:nvPr>
            <p:extLst>
              <p:ext uri="{D42A27DB-BD31-4B8C-83A1-F6EECF244321}">
                <p14:modId xmlns:p14="http://schemas.microsoft.com/office/powerpoint/2010/main" val="1638744012"/>
              </p:ext>
            </p:extLst>
          </p:nvPr>
        </p:nvGraphicFramePr>
        <p:xfrm>
          <a:off x="6310672" y="3894658"/>
          <a:ext cx="3556000" cy="738188"/>
        </p:xfrm>
        <a:graphic>
          <a:graphicData uri="http://schemas.openxmlformats.org/presentationml/2006/ole">
            <mc:AlternateContent xmlns:mc="http://schemas.openxmlformats.org/markup-compatibility/2006">
              <mc:Choice xmlns:v="urn:schemas-microsoft-com:vml" Requires="v">
                <p:oleObj spid="_x0000_s438355" name="公式" r:id="rId5" imgW="1041120" imgH="228600" progId="Equation.3">
                  <p:embed/>
                </p:oleObj>
              </mc:Choice>
              <mc:Fallback>
                <p:oleObj name="公式" r:id="rId5" imgW="1041120" imgH="228600" progId="Equation.3">
                  <p:embed/>
                  <p:pic>
                    <p:nvPicPr>
                      <p:cNvPr id="11" name="Object 10"/>
                      <p:cNvPicPr>
                        <a:picLocks noChangeAspect="1" noChangeArrowheads="1"/>
                      </p:cNvPicPr>
                      <p:nvPr/>
                    </p:nvPicPr>
                    <p:blipFill>
                      <a:blip r:embed="rId6"/>
                      <a:srcRect/>
                      <a:stretch>
                        <a:fillRect/>
                      </a:stretch>
                    </p:blipFill>
                    <p:spPr bwMode="auto">
                      <a:xfrm>
                        <a:off x="6310672" y="3894658"/>
                        <a:ext cx="3556000" cy="738188"/>
                      </a:xfrm>
                      <a:prstGeom prst="rect">
                        <a:avLst/>
                      </a:prstGeom>
                      <a:noFill/>
                      <a:ln>
                        <a:noFill/>
                      </a:ln>
                      <a:effectLst/>
                      <a:extLst/>
                    </p:spPr>
                  </p:pic>
                </p:oleObj>
              </mc:Fallback>
            </mc:AlternateContent>
          </a:graphicData>
        </a:graphic>
      </p:graphicFrame>
      <p:graphicFrame>
        <p:nvGraphicFramePr>
          <p:cNvPr id="5" name="Object 10">
            <a:extLst>
              <a:ext uri="{FF2B5EF4-FFF2-40B4-BE49-F238E27FC236}">
                <a16:creationId xmlns:a16="http://schemas.microsoft.com/office/drawing/2014/main" id="{48886A3E-F487-4A03-BB72-DA3181682A58}"/>
              </a:ext>
            </a:extLst>
          </p:cNvPr>
          <p:cNvGraphicFramePr>
            <a:graphicFrameLocks noChangeAspect="1"/>
          </p:cNvGraphicFramePr>
          <p:nvPr>
            <p:extLst>
              <p:ext uri="{D42A27DB-BD31-4B8C-83A1-F6EECF244321}">
                <p14:modId xmlns:p14="http://schemas.microsoft.com/office/powerpoint/2010/main" val="1258469281"/>
              </p:ext>
            </p:extLst>
          </p:nvPr>
        </p:nvGraphicFramePr>
        <p:xfrm>
          <a:off x="1055440" y="2466427"/>
          <a:ext cx="10226675" cy="1263650"/>
        </p:xfrm>
        <a:graphic>
          <a:graphicData uri="http://schemas.openxmlformats.org/presentationml/2006/ole">
            <mc:AlternateContent xmlns:mc="http://schemas.openxmlformats.org/markup-compatibility/2006">
              <mc:Choice xmlns:v="urn:schemas-microsoft-com:vml" Requires="v">
                <p:oleObj spid="_x0000_s438356" name="Equation" r:id="rId7" imgW="3606480" imgH="431640" progId="Equation.DSMT4">
                  <p:embed/>
                </p:oleObj>
              </mc:Choice>
              <mc:Fallback>
                <p:oleObj name="Equation" r:id="rId7" imgW="3606480" imgH="431640" progId="Equation.DSMT4">
                  <p:embed/>
                  <p:pic>
                    <p:nvPicPr>
                      <p:cNvPr id="8" name="Object 10"/>
                      <p:cNvPicPr>
                        <a:picLocks noChangeAspect="1" noChangeArrowheads="1"/>
                      </p:cNvPicPr>
                      <p:nvPr/>
                    </p:nvPicPr>
                    <p:blipFill>
                      <a:blip r:embed="rId8"/>
                      <a:srcRect/>
                      <a:stretch>
                        <a:fillRect/>
                      </a:stretch>
                    </p:blipFill>
                    <p:spPr bwMode="auto">
                      <a:xfrm>
                        <a:off x="1055440" y="2466427"/>
                        <a:ext cx="10226675" cy="1263650"/>
                      </a:xfrm>
                      <a:prstGeom prst="rect">
                        <a:avLst/>
                      </a:prstGeom>
                      <a:solidFill>
                        <a:srgbClr val="FFFF00"/>
                      </a:solidFill>
                      <a:ln>
                        <a:noFill/>
                      </a:ln>
                      <a:effectLst/>
                      <a:extLst/>
                    </p:spPr>
                  </p:pic>
                </p:oleObj>
              </mc:Fallback>
            </mc:AlternateContent>
          </a:graphicData>
        </a:graphic>
      </p:graphicFrame>
      <p:sp>
        <p:nvSpPr>
          <p:cNvPr id="6" name="AutoShape 2059">
            <a:extLst>
              <a:ext uri="{FF2B5EF4-FFF2-40B4-BE49-F238E27FC236}">
                <a16:creationId xmlns:a16="http://schemas.microsoft.com/office/drawing/2014/main" id="{1F134535-7924-4F90-9A7C-FC3B1F66BF75}"/>
              </a:ext>
            </a:extLst>
          </p:cNvPr>
          <p:cNvSpPr>
            <a:spLocks noChangeArrowheads="1"/>
          </p:cNvSpPr>
          <p:nvPr/>
        </p:nvSpPr>
        <p:spPr bwMode="auto">
          <a:xfrm>
            <a:off x="1255134" y="5065039"/>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7" name="Object 10">
            <a:extLst>
              <a:ext uri="{FF2B5EF4-FFF2-40B4-BE49-F238E27FC236}">
                <a16:creationId xmlns:a16="http://schemas.microsoft.com/office/drawing/2014/main" id="{3DEC8436-93BB-4467-8A91-F14E4D6C70C0}"/>
              </a:ext>
            </a:extLst>
          </p:cNvPr>
          <p:cNvGraphicFramePr>
            <a:graphicFrameLocks noChangeAspect="1"/>
          </p:cNvGraphicFramePr>
          <p:nvPr>
            <p:extLst>
              <p:ext uri="{D42A27DB-BD31-4B8C-83A1-F6EECF244321}">
                <p14:modId xmlns:p14="http://schemas.microsoft.com/office/powerpoint/2010/main" val="1787153153"/>
              </p:ext>
            </p:extLst>
          </p:nvPr>
        </p:nvGraphicFramePr>
        <p:xfrm>
          <a:off x="2299161" y="4822552"/>
          <a:ext cx="8242301" cy="738188"/>
        </p:xfrm>
        <a:graphic>
          <a:graphicData uri="http://schemas.openxmlformats.org/presentationml/2006/ole">
            <mc:AlternateContent xmlns:mc="http://schemas.openxmlformats.org/markup-compatibility/2006">
              <mc:Choice xmlns:v="urn:schemas-microsoft-com:vml" Requires="v">
                <p:oleObj spid="_x0000_s438357" name="公式" r:id="rId9" imgW="2412720" imgH="228600" progId="Equation.3">
                  <p:embed/>
                </p:oleObj>
              </mc:Choice>
              <mc:Fallback>
                <p:oleObj name="公式" r:id="rId9" imgW="2412720" imgH="228600" progId="Equation.3">
                  <p:embed/>
                  <p:pic>
                    <p:nvPicPr>
                      <p:cNvPr id="15" name="Object 10">
                        <a:extLst>
                          <a:ext uri="{FF2B5EF4-FFF2-40B4-BE49-F238E27FC236}">
                            <a16:creationId xmlns:a16="http://schemas.microsoft.com/office/drawing/2014/main" id="{EFF2074E-8687-4D14-8EEB-1AD144BCDFA5}"/>
                          </a:ext>
                        </a:extLst>
                      </p:cNvPr>
                      <p:cNvPicPr>
                        <a:picLocks noChangeAspect="1" noChangeArrowheads="1"/>
                      </p:cNvPicPr>
                      <p:nvPr/>
                    </p:nvPicPr>
                    <p:blipFill>
                      <a:blip r:embed="rId10"/>
                      <a:srcRect/>
                      <a:stretch>
                        <a:fillRect/>
                      </a:stretch>
                    </p:blipFill>
                    <p:spPr bwMode="auto">
                      <a:xfrm>
                        <a:off x="2299161" y="4822552"/>
                        <a:ext cx="8242301" cy="738188"/>
                      </a:xfrm>
                      <a:prstGeom prst="rect">
                        <a:avLst/>
                      </a:prstGeom>
                      <a:noFill/>
                      <a:ln>
                        <a:noFill/>
                      </a:ln>
                      <a:effectLst/>
                      <a:extLst/>
                    </p:spPr>
                  </p:pic>
                </p:oleObj>
              </mc:Fallback>
            </mc:AlternateContent>
          </a:graphicData>
        </a:graphic>
      </p:graphicFrame>
      <p:sp>
        <p:nvSpPr>
          <p:cNvPr id="8" name="AutoShape 2059">
            <a:extLst>
              <a:ext uri="{FF2B5EF4-FFF2-40B4-BE49-F238E27FC236}">
                <a16:creationId xmlns:a16="http://schemas.microsoft.com/office/drawing/2014/main" id="{B1808913-DCF9-4907-9616-5B1297FD7BA3}"/>
              </a:ext>
            </a:extLst>
          </p:cNvPr>
          <p:cNvSpPr>
            <a:spLocks noChangeArrowheads="1"/>
          </p:cNvSpPr>
          <p:nvPr/>
        </p:nvSpPr>
        <p:spPr bwMode="auto">
          <a:xfrm>
            <a:off x="2139556" y="6166277"/>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9" name="Object 10">
            <a:extLst>
              <a:ext uri="{FF2B5EF4-FFF2-40B4-BE49-F238E27FC236}">
                <a16:creationId xmlns:a16="http://schemas.microsoft.com/office/drawing/2014/main" id="{9B24A4C0-4F21-4BFC-8E04-1AE17C5202E0}"/>
              </a:ext>
            </a:extLst>
          </p:cNvPr>
          <p:cNvGraphicFramePr>
            <a:graphicFrameLocks noChangeAspect="1"/>
          </p:cNvGraphicFramePr>
          <p:nvPr>
            <p:extLst>
              <p:ext uri="{D42A27DB-BD31-4B8C-83A1-F6EECF244321}">
                <p14:modId xmlns:p14="http://schemas.microsoft.com/office/powerpoint/2010/main" val="2988827786"/>
              </p:ext>
            </p:extLst>
          </p:nvPr>
        </p:nvGraphicFramePr>
        <p:xfrm>
          <a:off x="3494088" y="5905499"/>
          <a:ext cx="2601912" cy="738188"/>
        </p:xfrm>
        <a:graphic>
          <a:graphicData uri="http://schemas.openxmlformats.org/presentationml/2006/ole">
            <mc:AlternateContent xmlns:mc="http://schemas.openxmlformats.org/markup-compatibility/2006">
              <mc:Choice xmlns:v="urn:schemas-microsoft-com:vml" Requires="v">
                <p:oleObj spid="_x0000_s438358" name="公式" r:id="rId11" imgW="761760" imgH="228600" progId="Equation.3">
                  <p:embed/>
                </p:oleObj>
              </mc:Choice>
              <mc:Fallback>
                <p:oleObj name="公式" r:id="rId11" imgW="761760" imgH="228600" progId="Equation.3">
                  <p:embed/>
                  <p:pic>
                    <p:nvPicPr>
                      <p:cNvPr id="17" name="Object 10">
                        <a:extLst>
                          <a:ext uri="{FF2B5EF4-FFF2-40B4-BE49-F238E27FC236}">
                            <a16:creationId xmlns:a16="http://schemas.microsoft.com/office/drawing/2014/main" id="{AA47D2EC-12BA-4DFC-BC03-D0F9545F959A}"/>
                          </a:ext>
                        </a:extLst>
                      </p:cNvPr>
                      <p:cNvPicPr>
                        <a:picLocks noChangeAspect="1" noChangeArrowheads="1"/>
                      </p:cNvPicPr>
                      <p:nvPr/>
                    </p:nvPicPr>
                    <p:blipFill>
                      <a:blip r:embed="rId12"/>
                      <a:srcRect/>
                      <a:stretch>
                        <a:fillRect/>
                      </a:stretch>
                    </p:blipFill>
                    <p:spPr bwMode="auto">
                      <a:xfrm>
                        <a:off x="3494088" y="5905499"/>
                        <a:ext cx="2601912" cy="7381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5494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44E7F7-C365-4340-AC20-4094076E61E0}"/>
              </a:ext>
            </a:extLst>
          </p:cNvPr>
          <p:cNvSpPr/>
          <p:nvPr/>
        </p:nvSpPr>
        <p:spPr>
          <a:xfrm>
            <a:off x="2135560" y="404664"/>
            <a:ext cx="8352928" cy="1569660"/>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9900CC"/>
                </a:solidFill>
                <a:latin typeface="SimSun-Identity-H"/>
              </a:rPr>
              <a:t>某光电管阴极对于波长为</a:t>
            </a:r>
            <a:r>
              <a:rPr lang="en-US" altLang="zh-CN" sz="3200" b="1" i="0" dirty="0">
                <a:solidFill>
                  <a:srgbClr val="FF0000"/>
                </a:solidFill>
              </a:rPr>
              <a:t>λ</a:t>
            </a:r>
            <a:r>
              <a:rPr lang="en-US" altLang="zh-CN" sz="3200" b="1" i="0" kern="0" baseline="-25000" dirty="0">
                <a:solidFill>
                  <a:srgbClr val="FF0000"/>
                </a:solidFill>
              </a:rPr>
              <a:t>1 </a:t>
            </a:r>
            <a:r>
              <a:rPr lang="zh-CN" altLang="en-US" sz="2800" b="1" i="0" dirty="0">
                <a:solidFill>
                  <a:srgbClr val="9900CC"/>
                </a:solidFill>
                <a:latin typeface="SimSun-Identity-H"/>
              </a:rPr>
              <a:t>的入射光，发射光电子的遏止电压为</a:t>
            </a:r>
            <a:r>
              <a:rPr lang="en-US" altLang="zh-CN" sz="3200" b="1" dirty="0">
                <a:solidFill>
                  <a:srgbClr val="FF0000"/>
                </a:solidFill>
              </a:rPr>
              <a:t>U</a:t>
            </a:r>
            <a:r>
              <a:rPr lang="en-US" altLang="zh-CN" sz="3200" b="1" kern="0" baseline="-25000" dirty="0">
                <a:solidFill>
                  <a:srgbClr val="FF0000"/>
                </a:solidFill>
              </a:rPr>
              <a:t>a</a:t>
            </a:r>
            <a:r>
              <a:rPr lang="en-US" altLang="zh-CN" sz="3200" b="1" i="0" kern="0" baseline="-25000" dirty="0">
                <a:solidFill>
                  <a:srgbClr val="FF0000"/>
                </a:solidFill>
              </a:rPr>
              <a:t>1 </a:t>
            </a:r>
            <a:r>
              <a:rPr lang="zh-CN" altLang="en-US" sz="2800" b="1" i="0" dirty="0">
                <a:solidFill>
                  <a:srgbClr val="9900CC"/>
                </a:solidFill>
                <a:latin typeface="SimSun-Identity-H"/>
              </a:rPr>
              <a:t>。已知</a:t>
            </a:r>
            <a:r>
              <a:rPr lang="en-US" altLang="zh-CN" sz="2800" b="1" i="0" dirty="0" err="1">
                <a:solidFill>
                  <a:srgbClr val="FF0000"/>
                </a:solidFill>
                <a:latin typeface="SimSun-Identity-H"/>
              </a:rPr>
              <a:t>e</a:t>
            </a:r>
            <a:r>
              <a:rPr lang="en-US" altLang="zh-CN" sz="2800" b="1" i="0" dirty="0" err="1">
                <a:solidFill>
                  <a:srgbClr val="9900CC"/>
                </a:solidFill>
                <a:latin typeface="SimSun-Identity-H"/>
              </a:rPr>
              <a:t>,</a:t>
            </a:r>
            <a:r>
              <a:rPr lang="en-US" altLang="zh-CN" sz="2800" b="1" i="0" dirty="0" err="1">
                <a:solidFill>
                  <a:srgbClr val="FF0000"/>
                </a:solidFill>
                <a:latin typeface="SimSun-Identity-H"/>
              </a:rPr>
              <a:t>c</a:t>
            </a:r>
            <a:r>
              <a:rPr lang="zh-CN" altLang="en-US" sz="2800" b="1" i="0" dirty="0">
                <a:solidFill>
                  <a:srgbClr val="9900CC"/>
                </a:solidFill>
                <a:latin typeface="SimSun-Identity-H"/>
              </a:rPr>
              <a:t>，</a:t>
            </a:r>
            <a:r>
              <a:rPr lang="en-US" altLang="zh-CN" sz="2800" b="1" i="0" dirty="0">
                <a:solidFill>
                  <a:srgbClr val="FF0000"/>
                </a:solidFill>
                <a:latin typeface="SimSun-Identity-H"/>
              </a:rPr>
              <a:t>h</a:t>
            </a:r>
            <a:r>
              <a:rPr lang="zh-CN" altLang="en-US" sz="2800" b="1" i="0" dirty="0">
                <a:solidFill>
                  <a:srgbClr val="9900CC"/>
                </a:solidFill>
                <a:latin typeface="SimSun-Identity-H"/>
              </a:rPr>
              <a:t>。</a:t>
            </a:r>
            <a:r>
              <a:rPr lang="zh-CN" altLang="en-US" sz="2800" b="1" i="0" dirty="0">
                <a:solidFill>
                  <a:srgbClr val="009900"/>
                </a:solidFill>
                <a:latin typeface="SimSun-Identity-H"/>
              </a:rPr>
              <a:t>当遏止电压变为</a:t>
            </a:r>
            <a:r>
              <a:rPr lang="en-US" altLang="zh-CN" sz="3200" b="1" dirty="0">
                <a:solidFill>
                  <a:srgbClr val="FF0000"/>
                </a:solidFill>
              </a:rPr>
              <a:t>U</a:t>
            </a:r>
            <a:r>
              <a:rPr lang="en-US" altLang="zh-CN" sz="3200" b="1" kern="0" baseline="-25000" dirty="0">
                <a:solidFill>
                  <a:srgbClr val="FF0000"/>
                </a:solidFill>
              </a:rPr>
              <a:t>a</a:t>
            </a:r>
            <a:r>
              <a:rPr lang="en-US" altLang="zh-CN" sz="3200" b="1" i="0" kern="0" baseline="-25000" dirty="0">
                <a:solidFill>
                  <a:srgbClr val="FF0000"/>
                </a:solidFill>
              </a:rPr>
              <a:t>2</a:t>
            </a:r>
            <a:r>
              <a:rPr lang="zh-CN" altLang="en-US" sz="2800" b="1" i="0" dirty="0">
                <a:solidFill>
                  <a:srgbClr val="009900"/>
                </a:solidFill>
                <a:latin typeface="SimSun-Identity-H"/>
              </a:rPr>
              <a:t>时，入射光的波长</a:t>
            </a:r>
            <a:r>
              <a:rPr lang="en-US" altLang="zh-CN" sz="3200" b="1" i="0" dirty="0">
                <a:solidFill>
                  <a:srgbClr val="FF0000"/>
                </a:solidFill>
              </a:rPr>
              <a:t>λ</a:t>
            </a:r>
            <a:r>
              <a:rPr lang="en-US" altLang="zh-CN" sz="3200" b="1" i="0" kern="0" baseline="-25000" dirty="0">
                <a:solidFill>
                  <a:srgbClr val="FF0000"/>
                </a:solidFill>
              </a:rPr>
              <a:t>2</a:t>
            </a:r>
            <a:r>
              <a:rPr lang="en-US" altLang="zh-CN" sz="2800" b="1" i="0" dirty="0">
                <a:solidFill>
                  <a:srgbClr val="009900"/>
                </a:solidFill>
                <a:latin typeface="SimSun-Identity-H"/>
              </a:rPr>
              <a:t>=______</a:t>
            </a:r>
            <a:r>
              <a:rPr lang="zh-CN" altLang="en-US" sz="2800" b="1" i="0" dirty="0">
                <a:solidFill>
                  <a:srgbClr val="009900"/>
                </a:solidFill>
                <a:latin typeface="SimSun-Identity-H"/>
              </a:rPr>
              <a:t>。</a:t>
            </a:r>
            <a:endParaRPr lang="zh-CN" altLang="en-US" b="1" dirty="0">
              <a:solidFill>
                <a:srgbClr val="009900"/>
              </a:solidFill>
            </a:endParaRPr>
          </a:p>
        </p:txBody>
      </p:sp>
      <p:graphicFrame>
        <p:nvGraphicFramePr>
          <p:cNvPr id="3" name="Object 10">
            <a:extLst>
              <a:ext uri="{FF2B5EF4-FFF2-40B4-BE49-F238E27FC236}">
                <a16:creationId xmlns:a16="http://schemas.microsoft.com/office/drawing/2014/main" id="{FB655275-8C81-4697-8DBA-7383C36A9487}"/>
              </a:ext>
            </a:extLst>
          </p:cNvPr>
          <p:cNvGraphicFramePr>
            <a:graphicFrameLocks noChangeAspect="1"/>
          </p:cNvGraphicFramePr>
          <p:nvPr>
            <p:extLst>
              <p:ext uri="{D42A27DB-BD31-4B8C-83A1-F6EECF244321}">
                <p14:modId xmlns:p14="http://schemas.microsoft.com/office/powerpoint/2010/main" val="591593852"/>
              </p:ext>
            </p:extLst>
          </p:nvPr>
        </p:nvGraphicFramePr>
        <p:xfrm>
          <a:off x="2471365" y="3647281"/>
          <a:ext cx="3036888" cy="1395412"/>
        </p:xfrm>
        <a:graphic>
          <a:graphicData uri="http://schemas.openxmlformats.org/presentationml/2006/ole">
            <mc:AlternateContent xmlns:mc="http://schemas.openxmlformats.org/markup-compatibility/2006">
              <mc:Choice xmlns:v="urn:schemas-microsoft-com:vml" Requires="v">
                <p:oleObj spid="_x0000_s439362" name="公式" r:id="rId3" imgW="888840" imgH="431640" progId="Equation.3">
                  <p:embed/>
                </p:oleObj>
              </mc:Choice>
              <mc:Fallback>
                <p:oleObj name="公式" r:id="rId3" imgW="888840" imgH="431640" progId="Equation.3">
                  <p:embed/>
                  <p:pic>
                    <p:nvPicPr>
                      <p:cNvPr id="5" name="Object 10"/>
                      <p:cNvPicPr>
                        <a:picLocks noChangeAspect="1" noChangeArrowheads="1"/>
                      </p:cNvPicPr>
                      <p:nvPr/>
                    </p:nvPicPr>
                    <p:blipFill>
                      <a:blip r:embed="rId4"/>
                      <a:srcRect/>
                      <a:stretch>
                        <a:fillRect/>
                      </a:stretch>
                    </p:blipFill>
                    <p:spPr bwMode="auto">
                      <a:xfrm>
                        <a:off x="2471365" y="3647281"/>
                        <a:ext cx="3036888" cy="1395412"/>
                      </a:xfrm>
                      <a:prstGeom prst="rect">
                        <a:avLst/>
                      </a:prstGeom>
                      <a:noFill/>
                      <a:ln>
                        <a:noFill/>
                      </a:ln>
                      <a:effectLst/>
                      <a:extLst/>
                    </p:spPr>
                  </p:pic>
                </p:oleObj>
              </mc:Fallback>
            </mc:AlternateContent>
          </a:graphicData>
        </a:graphic>
      </p:graphicFrame>
      <p:graphicFrame>
        <p:nvGraphicFramePr>
          <p:cNvPr id="4" name="Object 10">
            <a:extLst>
              <a:ext uri="{FF2B5EF4-FFF2-40B4-BE49-F238E27FC236}">
                <a16:creationId xmlns:a16="http://schemas.microsoft.com/office/drawing/2014/main" id="{0DF98446-F6EE-4B4C-8D85-E4DB2B596343}"/>
              </a:ext>
            </a:extLst>
          </p:cNvPr>
          <p:cNvGraphicFramePr>
            <a:graphicFrameLocks noChangeAspect="1"/>
          </p:cNvGraphicFramePr>
          <p:nvPr>
            <p:extLst>
              <p:ext uri="{D42A27DB-BD31-4B8C-83A1-F6EECF244321}">
                <p14:modId xmlns:p14="http://schemas.microsoft.com/office/powerpoint/2010/main" val="757486336"/>
              </p:ext>
            </p:extLst>
          </p:nvPr>
        </p:nvGraphicFramePr>
        <p:xfrm>
          <a:off x="6744072" y="3647282"/>
          <a:ext cx="3125788" cy="1395413"/>
        </p:xfrm>
        <a:graphic>
          <a:graphicData uri="http://schemas.openxmlformats.org/presentationml/2006/ole">
            <mc:AlternateContent xmlns:mc="http://schemas.openxmlformats.org/markup-compatibility/2006">
              <mc:Choice xmlns:v="urn:schemas-microsoft-com:vml" Requires="v">
                <p:oleObj spid="_x0000_s439363" name="公式" r:id="rId5" imgW="914400" imgH="431640" progId="Equation.3">
                  <p:embed/>
                </p:oleObj>
              </mc:Choice>
              <mc:Fallback>
                <p:oleObj name="公式" r:id="rId5" imgW="914400" imgH="431640" progId="Equation.3">
                  <p:embed/>
                  <p:pic>
                    <p:nvPicPr>
                      <p:cNvPr id="7" name="Object 10"/>
                      <p:cNvPicPr>
                        <a:picLocks noChangeAspect="1" noChangeArrowheads="1"/>
                      </p:cNvPicPr>
                      <p:nvPr/>
                    </p:nvPicPr>
                    <p:blipFill>
                      <a:blip r:embed="rId6"/>
                      <a:srcRect/>
                      <a:stretch>
                        <a:fillRect/>
                      </a:stretch>
                    </p:blipFill>
                    <p:spPr bwMode="auto">
                      <a:xfrm>
                        <a:off x="6744072" y="3647282"/>
                        <a:ext cx="3125788" cy="1395413"/>
                      </a:xfrm>
                      <a:prstGeom prst="rect">
                        <a:avLst/>
                      </a:prstGeom>
                      <a:noFill/>
                      <a:ln>
                        <a:noFill/>
                      </a:ln>
                      <a:effectLst/>
                      <a:extLst/>
                    </p:spPr>
                  </p:pic>
                </p:oleObj>
              </mc:Fallback>
            </mc:AlternateContent>
          </a:graphicData>
        </a:graphic>
      </p:graphicFrame>
      <p:graphicFrame>
        <p:nvGraphicFramePr>
          <p:cNvPr id="5" name="Object 10">
            <a:extLst>
              <a:ext uri="{FF2B5EF4-FFF2-40B4-BE49-F238E27FC236}">
                <a16:creationId xmlns:a16="http://schemas.microsoft.com/office/drawing/2014/main" id="{0F880EA6-1B1C-44D2-8CFA-2C4282065309}"/>
              </a:ext>
            </a:extLst>
          </p:cNvPr>
          <p:cNvGraphicFramePr>
            <a:graphicFrameLocks noChangeAspect="1"/>
          </p:cNvGraphicFramePr>
          <p:nvPr>
            <p:extLst>
              <p:ext uri="{D42A27DB-BD31-4B8C-83A1-F6EECF244321}">
                <p14:modId xmlns:p14="http://schemas.microsoft.com/office/powerpoint/2010/main" val="4292687662"/>
              </p:ext>
            </p:extLst>
          </p:nvPr>
        </p:nvGraphicFramePr>
        <p:xfrm>
          <a:off x="983432" y="2182197"/>
          <a:ext cx="10226675" cy="1263650"/>
        </p:xfrm>
        <a:graphic>
          <a:graphicData uri="http://schemas.openxmlformats.org/presentationml/2006/ole">
            <mc:AlternateContent xmlns:mc="http://schemas.openxmlformats.org/markup-compatibility/2006">
              <mc:Choice xmlns:v="urn:schemas-microsoft-com:vml" Requires="v">
                <p:oleObj spid="_x0000_s439364" name="Equation" r:id="rId7" imgW="3606480" imgH="431640" progId="Equation.DSMT4">
                  <p:embed/>
                </p:oleObj>
              </mc:Choice>
              <mc:Fallback>
                <p:oleObj name="Equation" r:id="rId7" imgW="3606480" imgH="431640" progId="Equation.DSMT4">
                  <p:embed/>
                  <p:pic>
                    <p:nvPicPr>
                      <p:cNvPr id="9" name="Object 10"/>
                      <p:cNvPicPr>
                        <a:picLocks noChangeAspect="1" noChangeArrowheads="1"/>
                      </p:cNvPicPr>
                      <p:nvPr/>
                    </p:nvPicPr>
                    <p:blipFill>
                      <a:blip r:embed="rId8"/>
                      <a:srcRect/>
                      <a:stretch>
                        <a:fillRect/>
                      </a:stretch>
                    </p:blipFill>
                    <p:spPr bwMode="auto">
                      <a:xfrm>
                        <a:off x="983432" y="2182197"/>
                        <a:ext cx="10226675" cy="1263650"/>
                      </a:xfrm>
                      <a:prstGeom prst="rect">
                        <a:avLst/>
                      </a:prstGeom>
                      <a:solidFill>
                        <a:srgbClr val="FFFF00"/>
                      </a:solidFill>
                      <a:ln>
                        <a:noFill/>
                      </a:ln>
                      <a:effectLst/>
                      <a:extLst/>
                    </p:spPr>
                  </p:pic>
                </p:oleObj>
              </mc:Fallback>
            </mc:AlternateContent>
          </a:graphicData>
        </a:graphic>
      </p:graphicFrame>
      <p:sp>
        <p:nvSpPr>
          <p:cNvPr id="6" name="AutoShape 2059">
            <a:extLst>
              <a:ext uri="{FF2B5EF4-FFF2-40B4-BE49-F238E27FC236}">
                <a16:creationId xmlns:a16="http://schemas.microsoft.com/office/drawing/2014/main" id="{53702C7E-A14E-4F26-8A89-FFC059D383EC}"/>
              </a:ext>
            </a:extLst>
          </p:cNvPr>
          <p:cNvSpPr>
            <a:spLocks noChangeArrowheads="1"/>
          </p:cNvSpPr>
          <p:nvPr/>
        </p:nvSpPr>
        <p:spPr bwMode="auto">
          <a:xfrm>
            <a:off x="1919536" y="5661248"/>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7" name="Object 10">
            <a:extLst>
              <a:ext uri="{FF2B5EF4-FFF2-40B4-BE49-F238E27FC236}">
                <a16:creationId xmlns:a16="http://schemas.microsoft.com/office/drawing/2014/main" id="{7F49AB37-9605-434F-A4CC-3C4377D0FA9A}"/>
              </a:ext>
            </a:extLst>
          </p:cNvPr>
          <p:cNvGraphicFramePr>
            <a:graphicFrameLocks noChangeAspect="1"/>
          </p:cNvGraphicFramePr>
          <p:nvPr>
            <p:extLst>
              <p:ext uri="{D42A27DB-BD31-4B8C-83A1-F6EECF244321}">
                <p14:modId xmlns:p14="http://schemas.microsoft.com/office/powerpoint/2010/main" val="290423777"/>
              </p:ext>
            </p:extLst>
          </p:nvPr>
        </p:nvGraphicFramePr>
        <p:xfrm>
          <a:off x="3287688" y="5218057"/>
          <a:ext cx="4729162" cy="1395412"/>
        </p:xfrm>
        <a:graphic>
          <a:graphicData uri="http://schemas.openxmlformats.org/presentationml/2006/ole">
            <mc:AlternateContent xmlns:mc="http://schemas.openxmlformats.org/markup-compatibility/2006">
              <mc:Choice xmlns:v="urn:schemas-microsoft-com:vml" Requires="v">
                <p:oleObj spid="_x0000_s439365" name="公式" r:id="rId9" imgW="1384200" imgH="431640" progId="Equation.3">
                  <p:embed/>
                </p:oleObj>
              </mc:Choice>
              <mc:Fallback>
                <p:oleObj name="公式" r:id="rId9" imgW="1384200" imgH="431640" progId="Equation.3">
                  <p:embed/>
                  <p:pic>
                    <p:nvPicPr>
                      <p:cNvPr id="11" name="Object 10">
                        <a:extLst>
                          <a:ext uri="{FF2B5EF4-FFF2-40B4-BE49-F238E27FC236}">
                            <a16:creationId xmlns:a16="http://schemas.microsoft.com/office/drawing/2014/main" id="{D17C9396-51E6-4C74-9830-00BFC5172A5A}"/>
                          </a:ext>
                        </a:extLst>
                      </p:cNvPr>
                      <p:cNvPicPr>
                        <a:picLocks noChangeAspect="1" noChangeArrowheads="1"/>
                      </p:cNvPicPr>
                      <p:nvPr/>
                    </p:nvPicPr>
                    <p:blipFill>
                      <a:blip r:embed="rId10"/>
                      <a:srcRect/>
                      <a:stretch>
                        <a:fillRect/>
                      </a:stretch>
                    </p:blipFill>
                    <p:spPr bwMode="auto">
                      <a:xfrm>
                        <a:off x="3287688" y="5218057"/>
                        <a:ext cx="4729162" cy="13954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005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F8EB8D-5B41-48E6-9D04-180AEA0CDF3F}"/>
              </a:ext>
            </a:extLst>
          </p:cNvPr>
          <p:cNvSpPr/>
          <p:nvPr/>
        </p:nvSpPr>
        <p:spPr>
          <a:xfrm>
            <a:off x="838993" y="135465"/>
            <a:ext cx="11089232" cy="1384995"/>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00FF"/>
                </a:solidFill>
              </a:rPr>
              <a:t>在均匀磁场</a:t>
            </a:r>
            <a:r>
              <a:rPr lang="en-US" altLang="zh-CN" sz="2800" b="1" i="0" dirty="0">
                <a:solidFill>
                  <a:srgbClr val="FF0000"/>
                </a:solidFill>
              </a:rPr>
              <a:t>B</a:t>
            </a:r>
            <a:r>
              <a:rPr lang="en-US" altLang="zh-CN" sz="2800" b="1" i="0" dirty="0">
                <a:solidFill>
                  <a:srgbClr val="0000FF"/>
                </a:solidFill>
              </a:rPr>
              <a:t> </a:t>
            </a:r>
            <a:r>
              <a:rPr lang="zh-CN" altLang="en-US" sz="2800" b="1" i="0" dirty="0">
                <a:solidFill>
                  <a:srgbClr val="0000FF"/>
                </a:solidFill>
              </a:rPr>
              <a:t>内放置一极薄的</a:t>
            </a:r>
            <a:r>
              <a:rPr lang="zh-CN" altLang="en-US" sz="2800" b="1" i="0" dirty="0">
                <a:solidFill>
                  <a:srgbClr val="009900"/>
                </a:solidFill>
              </a:rPr>
              <a:t>红限波长为</a:t>
            </a:r>
            <a:r>
              <a:rPr lang="en-US" altLang="zh-CN" sz="2800" b="1" i="0" dirty="0">
                <a:solidFill>
                  <a:srgbClr val="FF0000"/>
                </a:solidFill>
              </a:rPr>
              <a:t>λ</a:t>
            </a:r>
            <a:r>
              <a:rPr lang="en-US" altLang="zh-CN" sz="2800" b="1" i="0" kern="0" baseline="-25000" dirty="0">
                <a:solidFill>
                  <a:srgbClr val="FF0000"/>
                </a:solidFill>
              </a:rPr>
              <a:t>0</a:t>
            </a:r>
            <a:r>
              <a:rPr lang="zh-CN" altLang="en-US" sz="2800" b="1" i="0" dirty="0">
                <a:solidFill>
                  <a:srgbClr val="009900"/>
                </a:solidFill>
              </a:rPr>
              <a:t>的</a:t>
            </a:r>
            <a:r>
              <a:rPr lang="zh-CN" altLang="en-US" sz="2800" b="1" i="0" dirty="0">
                <a:solidFill>
                  <a:srgbClr val="0000FF"/>
                </a:solidFill>
              </a:rPr>
              <a:t>金属片。</a:t>
            </a:r>
            <a:r>
              <a:rPr lang="zh-CN" altLang="en-US" sz="2800" b="1" i="0" dirty="0">
                <a:solidFill>
                  <a:srgbClr val="009900"/>
                </a:solidFill>
              </a:rPr>
              <a:t>今用以波长为</a:t>
            </a:r>
            <a:r>
              <a:rPr lang="zh-CN" altLang="en-US" sz="2800" b="1" i="0" dirty="0">
                <a:solidFill>
                  <a:srgbClr val="FF0000"/>
                </a:solidFill>
              </a:rPr>
              <a:t>λ</a:t>
            </a:r>
            <a:r>
              <a:rPr lang="zh-CN" altLang="en-US" sz="2800" b="1" i="0" dirty="0">
                <a:solidFill>
                  <a:srgbClr val="FF00FF"/>
                </a:solidFill>
              </a:rPr>
              <a:t> （ λ&lt;</a:t>
            </a:r>
            <a:r>
              <a:rPr lang="en-US" altLang="zh-CN" sz="2800" b="1" i="0" dirty="0">
                <a:solidFill>
                  <a:srgbClr val="FF0000"/>
                </a:solidFill>
              </a:rPr>
              <a:t> λ</a:t>
            </a:r>
            <a:r>
              <a:rPr lang="en-US" altLang="zh-CN" sz="2800" b="1" i="0" kern="0" baseline="-25000" dirty="0">
                <a:solidFill>
                  <a:srgbClr val="FF0000"/>
                </a:solidFill>
              </a:rPr>
              <a:t>0 </a:t>
            </a:r>
            <a:r>
              <a:rPr lang="zh-CN" altLang="en-US" sz="2800" b="1" i="0" dirty="0">
                <a:solidFill>
                  <a:srgbClr val="FF00FF"/>
                </a:solidFill>
              </a:rPr>
              <a:t>）</a:t>
            </a:r>
            <a:r>
              <a:rPr lang="zh-CN" altLang="en-US" sz="2800" b="1" i="0" dirty="0">
                <a:solidFill>
                  <a:srgbClr val="009900"/>
                </a:solidFill>
              </a:rPr>
              <a:t>的单色光照射，逸出的电子</a:t>
            </a:r>
            <a:r>
              <a:rPr lang="en-US" altLang="zh-CN" sz="2800" b="1" i="0" dirty="0">
                <a:solidFill>
                  <a:srgbClr val="009900"/>
                </a:solidFill>
              </a:rPr>
              <a:t>(</a:t>
            </a:r>
            <a:r>
              <a:rPr lang="zh-CN" altLang="en-US" sz="2800" b="1" i="0" dirty="0">
                <a:solidFill>
                  <a:srgbClr val="009900"/>
                </a:solidFill>
              </a:rPr>
              <a:t>质量为</a:t>
            </a:r>
            <a:r>
              <a:rPr lang="en-US" altLang="zh-CN" sz="2800" b="1" i="0" dirty="0">
                <a:solidFill>
                  <a:srgbClr val="FF0000"/>
                </a:solidFill>
              </a:rPr>
              <a:t>m</a:t>
            </a:r>
            <a:r>
              <a:rPr lang="zh-CN" altLang="en-US" sz="2800" b="1" i="0" dirty="0">
                <a:solidFill>
                  <a:srgbClr val="009900"/>
                </a:solidFill>
              </a:rPr>
              <a:t>，电荷的绝对值为</a:t>
            </a:r>
            <a:r>
              <a:rPr lang="en-US" altLang="zh-CN" sz="2800" b="1" i="0" dirty="0">
                <a:solidFill>
                  <a:srgbClr val="FF0000"/>
                </a:solidFill>
              </a:rPr>
              <a:t>e</a:t>
            </a:r>
            <a:r>
              <a:rPr lang="en-US" altLang="zh-CN" sz="2800" b="1" i="0" dirty="0">
                <a:solidFill>
                  <a:srgbClr val="009900"/>
                </a:solidFill>
              </a:rPr>
              <a:t>)</a:t>
            </a:r>
            <a:r>
              <a:rPr lang="zh-CN" altLang="en-US" sz="2800" b="1" i="0" dirty="0">
                <a:solidFill>
                  <a:srgbClr val="009900"/>
                </a:solidFill>
              </a:rPr>
              <a:t>在垂直于磁场的平面内作圆周运动，</a:t>
            </a:r>
            <a:r>
              <a:rPr lang="zh-CN" altLang="en-US" sz="2800" b="1" i="0" dirty="0">
                <a:solidFill>
                  <a:srgbClr val="FF00FF"/>
                </a:solidFill>
              </a:rPr>
              <a:t>其圆周半径为</a:t>
            </a:r>
            <a:r>
              <a:rPr lang="en-US" altLang="zh-CN" sz="2800" b="1" i="0" dirty="0">
                <a:solidFill>
                  <a:srgbClr val="C00000"/>
                </a:solidFill>
                <a:sym typeface="Symbol" panose="05050102010706020507" pitchFamily="18" charset="2"/>
              </a:rPr>
              <a:t>=____</a:t>
            </a:r>
            <a:r>
              <a:rPr lang="zh-CN" altLang="en-US" sz="2800" b="1" i="0" dirty="0">
                <a:solidFill>
                  <a:srgbClr val="C00000"/>
                </a:solidFill>
                <a:sym typeface="Symbol" panose="05050102010706020507" pitchFamily="18" charset="2"/>
              </a:rPr>
              <a:t>。</a:t>
            </a:r>
            <a:endParaRPr lang="zh-CN" altLang="en-US" sz="2800" b="1" i="0" dirty="0">
              <a:solidFill>
                <a:srgbClr val="FF00FF"/>
              </a:solidFill>
            </a:endParaRPr>
          </a:p>
        </p:txBody>
      </p:sp>
      <p:pic>
        <p:nvPicPr>
          <p:cNvPr id="4" name="Picture 24" descr="4C70BBA977B88F3DF7393CB7443DAF2A">
            <a:extLst>
              <a:ext uri="{FF2B5EF4-FFF2-40B4-BE49-F238E27FC236}">
                <a16:creationId xmlns:a16="http://schemas.microsoft.com/office/drawing/2014/main" id="{D509D867-C608-480E-9363-F7FEDC7FF44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994083" y="2924944"/>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3">
            <a:extLst>
              <a:ext uri="{FF2B5EF4-FFF2-40B4-BE49-F238E27FC236}">
                <a16:creationId xmlns:a16="http://schemas.microsoft.com/office/drawing/2014/main" id="{BA46499A-0BC2-4DA5-985F-B10B3840F684}"/>
              </a:ext>
            </a:extLst>
          </p:cNvPr>
          <p:cNvGraphicFramePr>
            <a:graphicFrameLocks noChangeAspect="1"/>
          </p:cNvGraphicFramePr>
          <p:nvPr>
            <p:extLst>
              <p:ext uri="{D42A27DB-BD31-4B8C-83A1-F6EECF244321}">
                <p14:modId xmlns:p14="http://schemas.microsoft.com/office/powerpoint/2010/main" val="766168713"/>
              </p:ext>
            </p:extLst>
          </p:nvPr>
        </p:nvGraphicFramePr>
        <p:xfrm>
          <a:off x="9480376" y="4147610"/>
          <a:ext cx="2216150" cy="2574925"/>
        </p:xfrm>
        <a:graphic>
          <a:graphicData uri="http://schemas.openxmlformats.org/presentationml/2006/ole">
            <mc:AlternateContent xmlns:mc="http://schemas.openxmlformats.org/markup-compatibility/2006">
              <mc:Choice xmlns:v="urn:schemas-microsoft-com:vml" Requires="v">
                <p:oleObj spid="_x0000_s406877" name="Visio" r:id="rId4" imgW="2215873" imgH="2574734" progId="Visio.Drawing.6">
                  <p:embed/>
                </p:oleObj>
              </mc:Choice>
              <mc:Fallback>
                <p:oleObj name="Visio" r:id="rId4" imgW="2215873" imgH="2574734" progId="Visio.Drawing.6">
                  <p:embed/>
                  <p:pic>
                    <p:nvPicPr>
                      <p:cNvPr id="8"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0376" y="4147610"/>
                        <a:ext cx="2216150"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153">
            <a:extLst>
              <a:ext uri="{FF2B5EF4-FFF2-40B4-BE49-F238E27FC236}">
                <a16:creationId xmlns:a16="http://schemas.microsoft.com/office/drawing/2014/main" id="{EB13E222-CB9C-4D63-BB44-C978128D0BBA}"/>
              </a:ext>
            </a:extLst>
          </p:cNvPr>
          <p:cNvGrpSpPr>
            <a:grpSpLocks/>
          </p:cNvGrpSpPr>
          <p:nvPr/>
        </p:nvGrpSpPr>
        <p:grpSpPr bwMode="auto">
          <a:xfrm>
            <a:off x="10323560" y="5050943"/>
            <a:ext cx="355787" cy="365376"/>
            <a:chOff x="2784" y="1872"/>
            <a:chExt cx="144" cy="144"/>
          </a:xfrm>
        </p:grpSpPr>
        <p:sp>
          <p:nvSpPr>
            <p:cNvPr id="9" name="Oval 154">
              <a:extLst>
                <a:ext uri="{FF2B5EF4-FFF2-40B4-BE49-F238E27FC236}">
                  <a16:creationId xmlns:a16="http://schemas.microsoft.com/office/drawing/2014/main" id="{C21A6F17-1EC7-401E-BDD8-E335237C045E}"/>
                </a:ext>
              </a:extLst>
            </p:cNvPr>
            <p:cNvSpPr>
              <a:spLocks noChangeArrowheads="1"/>
            </p:cNvSpPr>
            <p:nvPr/>
          </p:nvSpPr>
          <p:spPr bwMode="auto">
            <a:xfrm>
              <a:off x="2784" y="1872"/>
              <a:ext cx="144" cy="144"/>
            </a:xfrm>
            <a:prstGeom prst="ellipse">
              <a:avLst/>
            </a:prstGeom>
            <a:solidFill>
              <a:schemeClr val="bg1"/>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i="0"/>
            </a:p>
          </p:txBody>
        </p:sp>
        <p:sp>
          <p:nvSpPr>
            <p:cNvPr id="10" name="Oval 155">
              <a:extLst>
                <a:ext uri="{FF2B5EF4-FFF2-40B4-BE49-F238E27FC236}">
                  <a16:creationId xmlns:a16="http://schemas.microsoft.com/office/drawing/2014/main" id="{4D91C7E6-3140-43D4-B733-6632A8C750BF}"/>
                </a:ext>
              </a:extLst>
            </p:cNvPr>
            <p:cNvSpPr>
              <a:spLocks noChangeArrowheads="1"/>
            </p:cNvSpPr>
            <p:nvPr/>
          </p:nvSpPr>
          <p:spPr bwMode="auto">
            <a:xfrm>
              <a:off x="2832" y="1920"/>
              <a:ext cx="48" cy="48"/>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i="0"/>
            </a:p>
          </p:txBody>
        </p:sp>
      </p:grpSp>
      <p:graphicFrame>
        <p:nvGraphicFramePr>
          <p:cNvPr id="11" name="Object 10">
            <a:extLst>
              <a:ext uri="{FF2B5EF4-FFF2-40B4-BE49-F238E27FC236}">
                <a16:creationId xmlns:a16="http://schemas.microsoft.com/office/drawing/2014/main" id="{F8EB0D08-7AEA-4CE1-8A5D-855389AF8EB9}"/>
              </a:ext>
            </a:extLst>
          </p:cNvPr>
          <p:cNvGraphicFramePr>
            <a:graphicFrameLocks noChangeAspect="1"/>
          </p:cNvGraphicFramePr>
          <p:nvPr>
            <p:extLst>
              <p:ext uri="{D42A27DB-BD31-4B8C-83A1-F6EECF244321}">
                <p14:modId xmlns:p14="http://schemas.microsoft.com/office/powerpoint/2010/main" val="3764036782"/>
              </p:ext>
            </p:extLst>
          </p:nvPr>
        </p:nvGraphicFramePr>
        <p:xfrm>
          <a:off x="1378706" y="1617256"/>
          <a:ext cx="9434587" cy="1165776"/>
        </p:xfrm>
        <a:graphic>
          <a:graphicData uri="http://schemas.openxmlformats.org/presentationml/2006/ole">
            <mc:AlternateContent xmlns:mc="http://schemas.openxmlformats.org/markup-compatibility/2006">
              <mc:Choice xmlns:v="urn:schemas-microsoft-com:vml" Requires="v">
                <p:oleObj spid="_x0000_s406878" name="Equation" r:id="rId6" imgW="3606480" imgH="431640" progId="Equation.DSMT4">
                  <p:embed/>
                </p:oleObj>
              </mc:Choice>
              <mc:Fallback>
                <p:oleObj name="Equation" r:id="rId6" imgW="3606480" imgH="431640" progId="Equation.DSMT4">
                  <p:embed/>
                  <p:pic>
                    <p:nvPicPr>
                      <p:cNvPr id="16" name="Object 10"/>
                      <p:cNvPicPr>
                        <a:picLocks noChangeAspect="1" noChangeArrowheads="1"/>
                      </p:cNvPicPr>
                      <p:nvPr/>
                    </p:nvPicPr>
                    <p:blipFill>
                      <a:blip r:embed="rId7"/>
                      <a:srcRect/>
                      <a:stretch>
                        <a:fillRect/>
                      </a:stretch>
                    </p:blipFill>
                    <p:spPr bwMode="auto">
                      <a:xfrm>
                        <a:off x="1378706" y="1617256"/>
                        <a:ext cx="9434587" cy="1165776"/>
                      </a:xfrm>
                      <a:prstGeom prst="rect">
                        <a:avLst/>
                      </a:prstGeom>
                      <a:solidFill>
                        <a:srgbClr val="FFFF00"/>
                      </a:solidFill>
                      <a:ln>
                        <a:noFill/>
                      </a:ln>
                      <a:effectLst/>
                      <a:extLst/>
                    </p:spPr>
                  </p:pic>
                </p:oleObj>
              </mc:Fallback>
            </mc:AlternateContent>
          </a:graphicData>
        </a:graphic>
      </p:graphicFrame>
      <p:graphicFrame>
        <p:nvGraphicFramePr>
          <p:cNvPr id="12" name="Object 10">
            <a:extLst>
              <a:ext uri="{FF2B5EF4-FFF2-40B4-BE49-F238E27FC236}">
                <a16:creationId xmlns:a16="http://schemas.microsoft.com/office/drawing/2014/main" id="{BD2EF1EC-F56A-4AA6-98C8-A728DD5DBEBB}"/>
              </a:ext>
            </a:extLst>
          </p:cNvPr>
          <p:cNvGraphicFramePr>
            <a:graphicFrameLocks noChangeAspect="1"/>
          </p:cNvGraphicFramePr>
          <p:nvPr>
            <p:extLst>
              <p:ext uri="{D42A27DB-BD31-4B8C-83A1-F6EECF244321}">
                <p14:modId xmlns:p14="http://schemas.microsoft.com/office/powerpoint/2010/main" val="2348442378"/>
              </p:ext>
            </p:extLst>
          </p:nvPr>
        </p:nvGraphicFramePr>
        <p:xfrm>
          <a:off x="856854" y="2924944"/>
          <a:ext cx="2916237" cy="1263650"/>
        </p:xfrm>
        <a:graphic>
          <a:graphicData uri="http://schemas.openxmlformats.org/presentationml/2006/ole">
            <mc:AlternateContent xmlns:mc="http://schemas.openxmlformats.org/markup-compatibility/2006">
              <mc:Choice xmlns:v="urn:schemas-microsoft-com:vml" Requires="v">
                <p:oleObj spid="_x0000_s406879" name="Equation" r:id="rId8" imgW="1028520" imgH="431640" progId="Equation.DSMT4">
                  <p:embed/>
                </p:oleObj>
              </mc:Choice>
              <mc:Fallback>
                <p:oleObj name="Equation" r:id="rId8" imgW="1028520" imgH="431640" progId="Equation.DSMT4">
                  <p:embed/>
                  <p:pic>
                    <p:nvPicPr>
                      <p:cNvPr id="11" name="Object 10">
                        <a:extLst>
                          <a:ext uri="{FF2B5EF4-FFF2-40B4-BE49-F238E27FC236}">
                            <a16:creationId xmlns:a16="http://schemas.microsoft.com/office/drawing/2014/main" id="{F8EB0D08-7AEA-4CE1-8A5D-855389AF8EB9}"/>
                          </a:ext>
                        </a:extLst>
                      </p:cNvPr>
                      <p:cNvPicPr>
                        <a:picLocks noChangeAspect="1" noChangeArrowheads="1"/>
                      </p:cNvPicPr>
                      <p:nvPr/>
                    </p:nvPicPr>
                    <p:blipFill>
                      <a:blip r:embed="rId9"/>
                      <a:srcRect/>
                      <a:stretch>
                        <a:fillRect/>
                      </a:stretch>
                    </p:blipFill>
                    <p:spPr bwMode="auto">
                      <a:xfrm>
                        <a:off x="856854" y="2924944"/>
                        <a:ext cx="2916237" cy="1263650"/>
                      </a:xfrm>
                      <a:prstGeom prst="rect">
                        <a:avLst/>
                      </a:prstGeom>
                      <a:noFill/>
                      <a:ln>
                        <a:noFill/>
                      </a:ln>
                      <a:effectLst/>
                      <a:extLst/>
                    </p:spPr>
                  </p:pic>
                </p:oleObj>
              </mc:Fallback>
            </mc:AlternateContent>
          </a:graphicData>
        </a:graphic>
      </p:graphicFrame>
      <p:graphicFrame>
        <p:nvGraphicFramePr>
          <p:cNvPr id="14" name="对象 67">
            <a:extLst>
              <a:ext uri="{FF2B5EF4-FFF2-40B4-BE49-F238E27FC236}">
                <a16:creationId xmlns:a16="http://schemas.microsoft.com/office/drawing/2014/main" id="{AB529379-8B34-41B6-A4CD-46B9689ACB80}"/>
              </a:ext>
            </a:extLst>
          </p:cNvPr>
          <p:cNvGraphicFramePr>
            <a:graphicFrameLocks noChangeAspect="1"/>
          </p:cNvGraphicFramePr>
          <p:nvPr>
            <p:extLst>
              <p:ext uri="{D42A27DB-BD31-4B8C-83A1-F6EECF244321}">
                <p14:modId xmlns:p14="http://schemas.microsoft.com/office/powerpoint/2010/main" val="2278404803"/>
              </p:ext>
            </p:extLst>
          </p:nvPr>
        </p:nvGraphicFramePr>
        <p:xfrm>
          <a:off x="4227597" y="2879828"/>
          <a:ext cx="2399142" cy="1218933"/>
        </p:xfrm>
        <a:graphic>
          <a:graphicData uri="http://schemas.openxmlformats.org/presentationml/2006/ole">
            <mc:AlternateContent xmlns:mc="http://schemas.openxmlformats.org/markup-compatibility/2006">
              <mc:Choice xmlns:v="urn:schemas-microsoft-com:vml" Requires="v">
                <p:oleObj spid="_x0000_s406880" name="Equation" r:id="rId10" imgW="723600" imgH="419040" progId="Equation.DSMT4">
                  <p:embed/>
                </p:oleObj>
              </mc:Choice>
              <mc:Fallback>
                <p:oleObj name="Equation" r:id="rId10" imgW="723600" imgH="419040" progId="Equation.DSMT4">
                  <p:embed/>
                  <p:pic>
                    <p:nvPicPr>
                      <p:cNvPr id="5" name="对象 67">
                        <a:extLst>
                          <a:ext uri="{FF2B5EF4-FFF2-40B4-BE49-F238E27FC236}">
                            <a16:creationId xmlns:a16="http://schemas.microsoft.com/office/drawing/2014/main" id="{6FFEAF03-0986-4945-8DC0-A02662A6E4D5}"/>
                          </a:ext>
                        </a:extLst>
                      </p:cNvPr>
                      <p:cNvPicPr>
                        <a:picLocks noChangeAspect="1" noChangeArrowheads="1"/>
                      </p:cNvPicPr>
                      <p:nvPr/>
                    </p:nvPicPr>
                    <p:blipFill>
                      <a:blip r:embed="rId11"/>
                      <a:srcRect/>
                      <a:stretch>
                        <a:fillRect/>
                      </a:stretch>
                    </p:blipFill>
                    <p:spPr bwMode="auto">
                      <a:xfrm>
                        <a:off x="4227597" y="2879828"/>
                        <a:ext cx="2399142" cy="1218933"/>
                      </a:xfrm>
                      <a:prstGeom prst="rect">
                        <a:avLst/>
                      </a:prstGeom>
                      <a:noFill/>
                      <a:ln>
                        <a:noFill/>
                      </a:ln>
                      <a:extLst/>
                    </p:spPr>
                  </p:pic>
                </p:oleObj>
              </mc:Fallback>
            </mc:AlternateContent>
          </a:graphicData>
        </a:graphic>
      </p:graphicFrame>
      <p:sp>
        <p:nvSpPr>
          <p:cNvPr id="17" name="AutoShape 2059">
            <a:extLst>
              <a:ext uri="{FF2B5EF4-FFF2-40B4-BE49-F238E27FC236}">
                <a16:creationId xmlns:a16="http://schemas.microsoft.com/office/drawing/2014/main" id="{55450492-8469-4D85-9E2D-414A917CE46E}"/>
              </a:ext>
            </a:extLst>
          </p:cNvPr>
          <p:cNvSpPr>
            <a:spLocks noChangeArrowheads="1"/>
          </p:cNvSpPr>
          <p:nvPr/>
        </p:nvSpPr>
        <p:spPr bwMode="auto">
          <a:xfrm>
            <a:off x="6731779" y="3514532"/>
            <a:ext cx="622535" cy="189682"/>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8" name="对象 17">
            <a:extLst>
              <a:ext uri="{FF2B5EF4-FFF2-40B4-BE49-F238E27FC236}">
                <a16:creationId xmlns:a16="http://schemas.microsoft.com/office/drawing/2014/main" id="{76B0DADD-0902-48CE-8474-ED4319A2ACCE}"/>
              </a:ext>
            </a:extLst>
          </p:cNvPr>
          <p:cNvGraphicFramePr>
            <a:graphicFrameLocks noChangeAspect="1"/>
          </p:cNvGraphicFramePr>
          <p:nvPr>
            <p:extLst>
              <p:ext uri="{D42A27DB-BD31-4B8C-83A1-F6EECF244321}">
                <p14:modId xmlns:p14="http://schemas.microsoft.com/office/powerpoint/2010/main" val="3699768762"/>
              </p:ext>
            </p:extLst>
          </p:nvPr>
        </p:nvGraphicFramePr>
        <p:xfrm>
          <a:off x="7658159" y="2853500"/>
          <a:ext cx="3044825" cy="1271588"/>
        </p:xfrm>
        <a:graphic>
          <a:graphicData uri="http://schemas.openxmlformats.org/presentationml/2006/ole">
            <mc:AlternateContent xmlns:mc="http://schemas.openxmlformats.org/markup-compatibility/2006">
              <mc:Choice xmlns:v="urn:schemas-microsoft-com:vml" Requires="v">
                <p:oleObj spid="_x0000_s406881" name="Equation" r:id="rId12" imgW="1002960" imgH="419040" progId="Equation.DSMT4">
                  <p:embed/>
                </p:oleObj>
              </mc:Choice>
              <mc:Fallback>
                <p:oleObj name="Equation" r:id="rId12" imgW="1002960" imgH="419040" progId="Equation.DSMT4">
                  <p:embed/>
                  <p:pic>
                    <p:nvPicPr>
                      <p:cNvPr id="15" name="对象 14">
                        <a:extLst>
                          <a:ext uri="{FF2B5EF4-FFF2-40B4-BE49-F238E27FC236}">
                            <a16:creationId xmlns:a16="http://schemas.microsoft.com/office/drawing/2014/main" id="{04E12B53-9E30-4C5A-93C0-B8C3EDCC28CD}"/>
                          </a:ext>
                        </a:extLst>
                      </p:cNvPr>
                      <p:cNvPicPr/>
                      <p:nvPr/>
                    </p:nvPicPr>
                    <p:blipFill>
                      <a:blip r:embed="rId13"/>
                      <a:stretch>
                        <a:fillRect/>
                      </a:stretch>
                    </p:blipFill>
                    <p:spPr>
                      <a:xfrm>
                        <a:off x="7658159" y="2853500"/>
                        <a:ext cx="3044825" cy="1271588"/>
                      </a:xfrm>
                      <a:prstGeom prst="rect">
                        <a:avLst/>
                      </a:prstGeom>
                    </p:spPr>
                  </p:pic>
                </p:oleObj>
              </mc:Fallback>
            </mc:AlternateContent>
          </a:graphicData>
        </a:graphic>
      </p:graphicFrame>
      <p:sp>
        <p:nvSpPr>
          <p:cNvPr id="19" name="AutoShape 2059">
            <a:extLst>
              <a:ext uri="{FF2B5EF4-FFF2-40B4-BE49-F238E27FC236}">
                <a16:creationId xmlns:a16="http://schemas.microsoft.com/office/drawing/2014/main" id="{F960202A-93F1-491D-95C7-6D467AB8154F}"/>
              </a:ext>
            </a:extLst>
          </p:cNvPr>
          <p:cNvSpPr>
            <a:spLocks noChangeArrowheads="1"/>
          </p:cNvSpPr>
          <p:nvPr/>
        </p:nvSpPr>
        <p:spPr bwMode="auto">
          <a:xfrm>
            <a:off x="216877" y="5226637"/>
            <a:ext cx="622535" cy="189682"/>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0" name="Object 10">
            <a:extLst>
              <a:ext uri="{FF2B5EF4-FFF2-40B4-BE49-F238E27FC236}">
                <a16:creationId xmlns:a16="http://schemas.microsoft.com/office/drawing/2014/main" id="{27B4D658-1840-40F5-A9C3-36ECD879237F}"/>
              </a:ext>
            </a:extLst>
          </p:cNvPr>
          <p:cNvGraphicFramePr>
            <a:graphicFrameLocks noChangeAspect="1"/>
          </p:cNvGraphicFramePr>
          <p:nvPr>
            <p:extLst>
              <p:ext uri="{D42A27DB-BD31-4B8C-83A1-F6EECF244321}">
                <p14:modId xmlns:p14="http://schemas.microsoft.com/office/powerpoint/2010/main" val="3113472529"/>
              </p:ext>
            </p:extLst>
          </p:nvPr>
        </p:nvGraphicFramePr>
        <p:xfrm>
          <a:off x="838993" y="4625396"/>
          <a:ext cx="3132138" cy="1338262"/>
        </p:xfrm>
        <a:graphic>
          <a:graphicData uri="http://schemas.openxmlformats.org/presentationml/2006/ole">
            <mc:AlternateContent xmlns:mc="http://schemas.openxmlformats.org/markup-compatibility/2006">
              <mc:Choice xmlns:v="urn:schemas-microsoft-com:vml" Requires="v">
                <p:oleObj spid="_x0000_s406882" name="Equation" r:id="rId14" imgW="1104840" imgH="457200" progId="Equation.DSMT4">
                  <p:embed/>
                </p:oleObj>
              </mc:Choice>
              <mc:Fallback>
                <p:oleObj name="Equation" r:id="rId14" imgW="1104840" imgH="457200" progId="Equation.DSMT4">
                  <p:embed/>
                  <p:pic>
                    <p:nvPicPr>
                      <p:cNvPr id="13" name="Object 10">
                        <a:extLst>
                          <a:ext uri="{FF2B5EF4-FFF2-40B4-BE49-F238E27FC236}">
                            <a16:creationId xmlns:a16="http://schemas.microsoft.com/office/drawing/2014/main" id="{3DA4A972-C223-42CB-9EB6-01DE97175206}"/>
                          </a:ext>
                        </a:extLst>
                      </p:cNvPr>
                      <p:cNvPicPr>
                        <a:picLocks noChangeAspect="1" noChangeArrowheads="1"/>
                      </p:cNvPicPr>
                      <p:nvPr/>
                    </p:nvPicPr>
                    <p:blipFill>
                      <a:blip r:embed="rId15"/>
                      <a:srcRect/>
                      <a:stretch>
                        <a:fillRect/>
                      </a:stretch>
                    </p:blipFill>
                    <p:spPr bwMode="auto">
                      <a:xfrm>
                        <a:off x="838993" y="4625396"/>
                        <a:ext cx="3132138" cy="1338262"/>
                      </a:xfrm>
                      <a:prstGeom prst="rect">
                        <a:avLst/>
                      </a:prstGeom>
                      <a:noFill/>
                      <a:ln>
                        <a:noFill/>
                      </a:ln>
                      <a:effectLst/>
                      <a:extLst/>
                    </p:spPr>
                  </p:pic>
                </p:oleObj>
              </mc:Fallback>
            </mc:AlternateContent>
          </a:graphicData>
        </a:graphic>
      </p:graphicFrame>
      <p:sp>
        <p:nvSpPr>
          <p:cNvPr id="21" name="AutoShape 2059">
            <a:extLst>
              <a:ext uri="{FF2B5EF4-FFF2-40B4-BE49-F238E27FC236}">
                <a16:creationId xmlns:a16="http://schemas.microsoft.com/office/drawing/2014/main" id="{6747E1AC-F3F6-4697-A451-F224185E1374}"/>
              </a:ext>
            </a:extLst>
          </p:cNvPr>
          <p:cNvSpPr>
            <a:spLocks noChangeArrowheads="1"/>
          </p:cNvSpPr>
          <p:nvPr/>
        </p:nvSpPr>
        <p:spPr bwMode="auto">
          <a:xfrm>
            <a:off x="4076509" y="5321478"/>
            <a:ext cx="622535" cy="189682"/>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2" name="Object 10">
            <a:extLst>
              <a:ext uri="{FF2B5EF4-FFF2-40B4-BE49-F238E27FC236}">
                <a16:creationId xmlns:a16="http://schemas.microsoft.com/office/drawing/2014/main" id="{EDCC98E8-4AE0-4D4E-97BD-59C17A262682}"/>
              </a:ext>
            </a:extLst>
          </p:cNvPr>
          <p:cNvGraphicFramePr>
            <a:graphicFrameLocks noChangeAspect="1"/>
          </p:cNvGraphicFramePr>
          <p:nvPr>
            <p:extLst>
              <p:ext uri="{D42A27DB-BD31-4B8C-83A1-F6EECF244321}">
                <p14:modId xmlns:p14="http://schemas.microsoft.com/office/powerpoint/2010/main" val="2936672849"/>
              </p:ext>
            </p:extLst>
          </p:nvPr>
        </p:nvGraphicFramePr>
        <p:xfrm>
          <a:off x="4814315" y="4636063"/>
          <a:ext cx="3779838" cy="1560512"/>
        </p:xfrm>
        <a:graphic>
          <a:graphicData uri="http://schemas.openxmlformats.org/presentationml/2006/ole">
            <mc:AlternateContent xmlns:mc="http://schemas.openxmlformats.org/markup-compatibility/2006">
              <mc:Choice xmlns:v="urn:schemas-microsoft-com:vml" Requires="v">
                <p:oleObj spid="_x0000_s406883" name="Equation" r:id="rId16" imgW="1333440" imgH="533160" progId="Equation.DSMT4">
                  <p:embed/>
                </p:oleObj>
              </mc:Choice>
              <mc:Fallback>
                <p:oleObj name="Equation" r:id="rId16" imgW="1333440" imgH="533160" progId="Equation.DSMT4">
                  <p:embed/>
                  <p:pic>
                    <p:nvPicPr>
                      <p:cNvPr id="16" name="Object 10">
                        <a:extLst>
                          <a:ext uri="{FF2B5EF4-FFF2-40B4-BE49-F238E27FC236}">
                            <a16:creationId xmlns:a16="http://schemas.microsoft.com/office/drawing/2014/main" id="{0C4750FB-D428-4ED5-B034-8BF6CE8B1985}"/>
                          </a:ext>
                        </a:extLst>
                      </p:cNvPr>
                      <p:cNvPicPr>
                        <a:picLocks noChangeAspect="1" noChangeArrowheads="1"/>
                      </p:cNvPicPr>
                      <p:nvPr/>
                    </p:nvPicPr>
                    <p:blipFill>
                      <a:blip r:embed="rId17"/>
                      <a:srcRect/>
                      <a:stretch>
                        <a:fillRect/>
                      </a:stretch>
                    </p:blipFill>
                    <p:spPr bwMode="auto">
                      <a:xfrm>
                        <a:off x="4814315" y="4636063"/>
                        <a:ext cx="3779838" cy="15605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8996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heel(1)">
                                      <p:cBhvr>
                                        <p:cTn id="19" dur="20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heel(1)">
                                      <p:cBhvr>
                                        <p:cTn id="31" dur="2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1000" fill="hold"/>
                                        <p:tgtEl>
                                          <p:spTgt spid="20"/>
                                        </p:tgtEl>
                                        <p:attrNameLst>
                                          <p:attrName>ppt_w</p:attrName>
                                        </p:attrNameLst>
                                      </p:cBhvr>
                                      <p:tavLst>
                                        <p:tav tm="0">
                                          <p:val>
                                            <p:fltVal val="0"/>
                                          </p:val>
                                        </p:tav>
                                        <p:tav tm="100000">
                                          <p:val>
                                            <p:strVal val="#ppt_w"/>
                                          </p:val>
                                        </p:tav>
                                      </p:tavLst>
                                    </p:anim>
                                    <p:anim calcmode="lin" valueType="num">
                                      <p:cBhvr>
                                        <p:cTn id="37" dur="1000" fill="hold"/>
                                        <p:tgtEl>
                                          <p:spTgt spid="20"/>
                                        </p:tgtEl>
                                        <p:attrNameLst>
                                          <p:attrName>ppt_h</p:attrName>
                                        </p:attrNameLst>
                                      </p:cBhvr>
                                      <p:tavLst>
                                        <p:tav tm="0">
                                          <p:val>
                                            <p:fltVal val="0"/>
                                          </p:val>
                                        </p:tav>
                                        <p:tav tm="100000">
                                          <p:val>
                                            <p:strVal val="#ppt_h"/>
                                          </p:val>
                                        </p:tav>
                                      </p:tavLst>
                                    </p:anim>
                                    <p:anim calcmode="lin" valueType="num">
                                      <p:cBhvr>
                                        <p:cTn id="38" dur="1000" fill="hold"/>
                                        <p:tgtEl>
                                          <p:spTgt spid="20"/>
                                        </p:tgtEl>
                                        <p:attrNameLst>
                                          <p:attrName>style.rotation</p:attrName>
                                        </p:attrNameLst>
                                      </p:cBhvr>
                                      <p:tavLst>
                                        <p:tav tm="0">
                                          <p:val>
                                            <p:fltVal val="90"/>
                                          </p:val>
                                        </p:tav>
                                        <p:tav tm="100000">
                                          <p:val>
                                            <p:fltVal val="0"/>
                                          </p:val>
                                        </p:tav>
                                      </p:tavLst>
                                    </p:anim>
                                    <p:animEffect transition="in" filter="fade">
                                      <p:cBhvr>
                                        <p:cTn id="39" dur="10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heel(1)">
                                      <p:cBhvr>
                                        <p:cTn id="44" dur="20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fltVal val="0"/>
                                          </p:val>
                                        </p:tav>
                                        <p:tav tm="100000">
                                          <p:val>
                                            <p:strVal val="#ppt_w"/>
                                          </p:val>
                                        </p:tav>
                                      </p:tavLst>
                                    </p:anim>
                                    <p:anim calcmode="lin" valueType="num">
                                      <p:cBhvr>
                                        <p:cTn id="50" dur="1000" fill="hold"/>
                                        <p:tgtEl>
                                          <p:spTgt spid="22"/>
                                        </p:tgtEl>
                                        <p:attrNameLst>
                                          <p:attrName>ppt_h</p:attrName>
                                        </p:attrNameLst>
                                      </p:cBhvr>
                                      <p:tavLst>
                                        <p:tav tm="0">
                                          <p:val>
                                            <p:fltVal val="0"/>
                                          </p:val>
                                        </p:tav>
                                        <p:tav tm="100000">
                                          <p:val>
                                            <p:strVal val="#ppt_h"/>
                                          </p:val>
                                        </p:tav>
                                      </p:tavLst>
                                    </p:anim>
                                    <p:anim calcmode="lin" valueType="num">
                                      <p:cBhvr>
                                        <p:cTn id="51" dur="1000" fill="hold"/>
                                        <p:tgtEl>
                                          <p:spTgt spid="22"/>
                                        </p:tgtEl>
                                        <p:attrNameLst>
                                          <p:attrName>style.rotation</p:attrName>
                                        </p:attrNameLst>
                                      </p:cBhvr>
                                      <p:tavLst>
                                        <p:tav tm="0">
                                          <p:val>
                                            <p:fltVal val="90"/>
                                          </p:val>
                                        </p:tav>
                                        <p:tav tm="100000">
                                          <p:val>
                                            <p:fltVal val="0"/>
                                          </p:val>
                                        </p:tav>
                                      </p:tavLst>
                                    </p:anim>
                                    <p:animEffect transition="in" filter="fade">
                                      <p:cBhvr>
                                        <p:cTn id="5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7488" y="677873"/>
            <a:ext cx="8793025" cy="1815882"/>
          </a:xfrm>
          <a:prstGeom prst="rect">
            <a:avLst/>
          </a:prstGeom>
        </p:spPr>
        <p:txBody>
          <a:bodyPr wrap="square">
            <a:spAutoFit/>
          </a:bodyPr>
          <a:lstStyle/>
          <a:p>
            <a:r>
              <a:rPr lang="zh-CN" altLang="en-US" sz="2800" b="1" i="0" dirty="0">
                <a:solidFill>
                  <a:srgbClr val="C00000"/>
                </a:solidFill>
              </a:rPr>
              <a:t>测量遏止电压的</a:t>
            </a:r>
            <a:r>
              <a:rPr lang="zh-CN" altLang="en-US" sz="2800" b="1" i="0" dirty="0">
                <a:solidFill>
                  <a:srgbClr val="C00000"/>
                </a:solidFill>
                <a:sym typeface="Symbol" panose="05050102010706020507" pitchFamily="18" charset="2"/>
              </a:rPr>
              <a:t>方法。</a:t>
            </a:r>
            <a:r>
              <a:rPr lang="zh-CN" altLang="en-US" sz="2800" b="1" i="0" dirty="0">
                <a:solidFill>
                  <a:srgbClr val="0000FF"/>
                </a:solidFill>
              </a:rPr>
              <a:t>在均匀磁场</a:t>
            </a:r>
            <a:r>
              <a:rPr lang="en-US" altLang="zh-CN" sz="2800" b="1" i="0" dirty="0">
                <a:solidFill>
                  <a:srgbClr val="FF0000"/>
                </a:solidFill>
              </a:rPr>
              <a:t>B</a:t>
            </a:r>
            <a:r>
              <a:rPr lang="en-US" altLang="zh-CN" sz="2800" b="1" i="0" dirty="0">
                <a:solidFill>
                  <a:srgbClr val="0000FF"/>
                </a:solidFill>
              </a:rPr>
              <a:t> </a:t>
            </a:r>
            <a:r>
              <a:rPr lang="zh-CN" altLang="en-US" sz="2800" b="1" i="0" dirty="0">
                <a:solidFill>
                  <a:srgbClr val="0000FF"/>
                </a:solidFill>
              </a:rPr>
              <a:t>内放置一极薄的金属片。</a:t>
            </a:r>
            <a:r>
              <a:rPr lang="zh-CN" altLang="en-US" sz="2800" b="1" i="0" dirty="0">
                <a:solidFill>
                  <a:srgbClr val="009900"/>
                </a:solidFill>
              </a:rPr>
              <a:t>今用用波长</a:t>
            </a:r>
            <a:r>
              <a:rPr lang="en-US" altLang="zh-CN" sz="2800" b="1" i="0" dirty="0">
                <a:solidFill>
                  <a:srgbClr val="FF0000"/>
                </a:solidFill>
              </a:rPr>
              <a:t>λ</a:t>
            </a:r>
            <a:r>
              <a:rPr lang="zh-CN" altLang="en-US" sz="2800" b="1" i="0" dirty="0">
                <a:solidFill>
                  <a:srgbClr val="009900"/>
                </a:solidFill>
              </a:rPr>
              <a:t>的单色光照射，发现有电子放出，放出的电子</a:t>
            </a:r>
            <a:r>
              <a:rPr lang="en-US" altLang="zh-CN" sz="2800" b="1" i="0" dirty="0">
                <a:solidFill>
                  <a:srgbClr val="009900"/>
                </a:solidFill>
              </a:rPr>
              <a:t>(</a:t>
            </a:r>
            <a:r>
              <a:rPr lang="zh-CN" altLang="en-US" sz="2800" b="1" i="0" dirty="0">
                <a:solidFill>
                  <a:srgbClr val="009900"/>
                </a:solidFill>
              </a:rPr>
              <a:t>质量为</a:t>
            </a:r>
            <a:r>
              <a:rPr lang="en-US" altLang="zh-CN" sz="2800" b="1" i="0" dirty="0">
                <a:solidFill>
                  <a:srgbClr val="FF0000"/>
                </a:solidFill>
              </a:rPr>
              <a:t>m</a:t>
            </a:r>
            <a:r>
              <a:rPr lang="zh-CN" altLang="en-US" sz="2800" b="1" i="0" dirty="0">
                <a:solidFill>
                  <a:srgbClr val="009900"/>
                </a:solidFill>
              </a:rPr>
              <a:t>，电荷的绝对值为</a:t>
            </a:r>
            <a:r>
              <a:rPr lang="en-US" altLang="zh-CN" sz="2800" b="1" i="0" dirty="0">
                <a:solidFill>
                  <a:srgbClr val="FF0000"/>
                </a:solidFill>
              </a:rPr>
              <a:t>e</a:t>
            </a:r>
            <a:r>
              <a:rPr lang="en-US" altLang="zh-CN" sz="2800" b="1" i="0" dirty="0">
                <a:solidFill>
                  <a:srgbClr val="009900"/>
                </a:solidFill>
              </a:rPr>
              <a:t>)</a:t>
            </a:r>
            <a:r>
              <a:rPr lang="zh-CN" altLang="en-US" sz="2800" b="1" i="0" dirty="0">
                <a:solidFill>
                  <a:srgbClr val="009900"/>
                </a:solidFill>
              </a:rPr>
              <a:t>在垂直于磁场的平面内作半径为</a:t>
            </a:r>
            <a:r>
              <a:rPr lang="en-US" altLang="zh-CN" sz="2800" b="1" i="0" dirty="0">
                <a:solidFill>
                  <a:srgbClr val="FF0000"/>
                </a:solidFill>
              </a:rPr>
              <a:t>r</a:t>
            </a:r>
            <a:r>
              <a:rPr lang="zh-CN" altLang="en-US" sz="2800" b="1" i="0" dirty="0">
                <a:solidFill>
                  <a:srgbClr val="009900"/>
                </a:solidFill>
              </a:rPr>
              <a:t>的圆周运动，</a:t>
            </a:r>
            <a:r>
              <a:rPr lang="zh-CN" altLang="en-US" sz="2800" b="1" i="0" dirty="0">
                <a:solidFill>
                  <a:srgbClr val="FF00FF"/>
                </a:solidFill>
              </a:rPr>
              <a:t>遏止电压</a:t>
            </a:r>
            <a:r>
              <a:rPr lang="en-US" altLang="zh-CN" sz="2800" b="1" i="0" dirty="0">
                <a:solidFill>
                  <a:srgbClr val="C00000"/>
                </a:solidFill>
                <a:sym typeface="Symbol" panose="05050102010706020507" pitchFamily="18" charset="2"/>
              </a:rPr>
              <a:t>=____</a:t>
            </a:r>
            <a:r>
              <a:rPr lang="zh-CN" altLang="en-US" sz="2800" b="1" i="0" dirty="0">
                <a:solidFill>
                  <a:srgbClr val="C00000"/>
                </a:solidFill>
                <a:sym typeface="Symbol" panose="05050102010706020507" pitchFamily="18" charset="2"/>
              </a:rPr>
              <a:t>。</a:t>
            </a:r>
            <a:endParaRPr lang="zh-CN" altLang="en-US" sz="2800" b="1" i="0" dirty="0">
              <a:solidFill>
                <a:srgbClr val="FF00FF"/>
              </a:solidFill>
            </a:endParaRPr>
          </a:p>
        </p:txBody>
      </p:sp>
      <p:sp>
        <p:nvSpPr>
          <p:cNvPr id="4" name="矩形 4"/>
          <p:cNvSpPr>
            <a:spLocks noChangeArrowheads="1"/>
          </p:cNvSpPr>
          <p:nvPr/>
        </p:nvSpPr>
        <p:spPr bwMode="auto">
          <a:xfrm>
            <a:off x="4177778" y="0"/>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b="1" i="0" dirty="0">
                <a:solidFill>
                  <a:srgbClr val="FF0000"/>
                </a:solidFill>
                <a:latin typeface="宋体" panose="02010600030101010101" pitchFamily="2" charset="-122"/>
              </a:rPr>
              <a:t>课堂练习</a:t>
            </a:r>
            <a:endParaRPr lang="zh-CN" altLang="en-US" sz="3600" b="1" i="0" dirty="0"/>
          </a:p>
        </p:txBody>
      </p:sp>
      <p:pic>
        <p:nvPicPr>
          <p:cNvPr id="14" name="Picture 24" descr="4C70BBA977B88F3DF7393CB7443DAF2A"/>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280513" y="492939"/>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对象 67"/>
          <p:cNvGraphicFramePr>
            <a:graphicFrameLocks noChangeAspect="1"/>
          </p:cNvGraphicFramePr>
          <p:nvPr>
            <p:extLst>
              <p:ext uri="{D42A27DB-BD31-4B8C-83A1-F6EECF244321}">
                <p14:modId xmlns:p14="http://schemas.microsoft.com/office/powerpoint/2010/main" val="726872708"/>
              </p:ext>
            </p:extLst>
          </p:nvPr>
        </p:nvGraphicFramePr>
        <p:xfrm>
          <a:off x="839416" y="4053607"/>
          <a:ext cx="2399142" cy="1218933"/>
        </p:xfrm>
        <a:graphic>
          <a:graphicData uri="http://schemas.openxmlformats.org/presentationml/2006/ole">
            <mc:AlternateContent xmlns:mc="http://schemas.openxmlformats.org/markup-compatibility/2006">
              <mc:Choice xmlns:v="urn:schemas-microsoft-com:vml" Requires="v">
                <p:oleObj spid="_x0000_s267114" name="Equation" r:id="rId4" imgW="723600" imgH="419040" progId="Equation.DSMT4">
                  <p:embed/>
                </p:oleObj>
              </mc:Choice>
              <mc:Fallback>
                <p:oleObj name="Equation" r:id="rId4" imgW="723600" imgH="419040" progId="Equation.DSMT4">
                  <p:embed/>
                  <p:pic>
                    <p:nvPicPr>
                      <p:cNvPr id="0" name=""/>
                      <p:cNvPicPr>
                        <a:picLocks noChangeAspect="1" noChangeArrowheads="1"/>
                      </p:cNvPicPr>
                      <p:nvPr/>
                    </p:nvPicPr>
                    <p:blipFill>
                      <a:blip r:embed="rId5"/>
                      <a:srcRect/>
                      <a:stretch>
                        <a:fillRect/>
                      </a:stretch>
                    </p:blipFill>
                    <p:spPr bwMode="auto">
                      <a:xfrm>
                        <a:off x="839416" y="4053607"/>
                        <a:ext cx="2399142" cy="1218933"/>
                      </a:xfrm>
                      <a:prstGeom prst="rect">
                        <a:avLst/>
                      </a:prstGeom>
                      <a:noFill/>
                      <a:ln>
                        <a:noFill/>
                      </a:ln>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797561669"/>
              </p:ext>
            </p:extLst>
          </p:nvPr>
        </p:nvGraphicFramePr>
        <p:xfrm>
          <a:off x="9480376" y="4147610"/>
          <a:ext cx="2216150" cy="2574925"/>
        </p:xfrm>
        <a:graphic>
          <a:graphicData uri="http://schemas.openxmlformats.org/presentationml/2006/ole">
            <mc:AlternateContent xmlns:mc="http://schemas.openxmlformats.org/markup-compatibility/2006">
              <mc:Choice xmlns:v="urn:schemas-microsoft-com:vml" Requires="v">
                <p:oleObj spid="_x0000_s267115" name="Visio" r:id="rId6" imgW="2215873" imgH="2574734" progId="Visio.Drawing.6">
                  <p:embed/>
                </p:oleObj>
              </mc:Choice>
              <mc:Fallback>
                <p:oleObj name="Visio" r:id="rId6" imgW="2215873" imgH="2574734" progId="Visio.Drawing.6">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80376" y="4147610"/>
                        <a:ext cx="2216150"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153"/>
          <p:cNvGrpSpPr>
            <a:grpSpLocks/>
          </p:cNvGrpSpPr>
          <p:nvPr/>
        </p:nvGrpSpPr>
        <p:grpSpPr bwMode="auto">
          <a:xfrm>
            <a:off x="10323560" y="5050943"/>
            <a:ext cx="355787" cy="365376"/>
            <a:chOff x="2784" y="1872"/>
            <a:chExt cx="144" cy="144"/>
          </a:xfrm>
        </p:grpSpPr>
        <p:sp>
          <p:nvSpPr>
            <p:cNvPr id="10" name="Oval 154"/>
            <p:cNvSpPr>
              <a:spLocks noChangeArrowheads="1"/>
            </p:cNvSpPr>
            <p:nvPr/>
          </p:nvSpPr>
          <p:spPr bwMode="auto">
            <a:xfrm>
              <a:off x="2784" y="1872"/>
              <a:ext cx="144" cy="144"/>
            </a:xfrm>
            <a:prstGeom prst="ellipse">
              <a:avLst/>
            </a:prstGeom>
            <a:solidFill>
              <a:schemeClr val="bg1"/>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i="0"/>
            </a:p>
          </p:txBody>
        </p:sp>
        <p:sp>
          <p:nvSpPr>
            <p:cNvPr id="13" name="Oval 155"/>
            <p:cNvSpPr>
              <a:spLocks noChangeArrowheads="1"/>
            </p:cNvSpPr>
            <p:nvPr/>
          </p:nvSpPr>
          <p:spPr bwMode="auto">
            <a:xfrm>
              <a:off x="2832" y="1920"/>
              <a:ext cx="48" cy="48"/>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i="0"/>
            </a:p>
          </p:txBody>
        </p:sp>
      </p:grpSp>
      <p:graphicFrame>
        <p:nvGraphicFramePr>
          <p:cNvPr id="16" name="Object 10"/>
          <p:cNvGraphicFramePr>
            <a:graphicFrameLocks noChangeAspect="1"/>
          </p:cNvGraphicFramePr>
          <p:nvPr>
            <p:extLst>
              <p:ext uri="{D42A27DB-BD31-4B8C-83A1-F6EECF244321}">
                <p14:modId xmlns:p14="http://schemas.microsoft.com/office/powerpoint/2010/main" val="43568761"/>
              </p:ext>
            </p:extLst>
          </p:nvPr>
        </p:nvGraphicFramePr>
        <p:xfrm>
          <a:off x="696775" y="2710577"/>
          <a:ext cx="10226675" cy="1263650"/>
        </p:xfrm>
        <a:graphic>
          <a:graphicData uri="http://schemas.openxmlformats.org/presentationml/2006/ole">
            <mc:AlternateContent xmlns:mc="http://schemas.openxmlformats.org/markup-compatibility/2006">
              <mc:Choice xmlns:v="urn:schemas-microsoft-com:vml" Requires="v">
                <p:oleObj spid="_x0000_s267116" name="Equation" r:id="rId8" imgW="3606480" imgH="431640" progId="Equation.DSMT4">
                  <p:embed/>
                </p:oleObj>
              </mc:Choice>
              <mc:Fallback>
                <p:oleObj name="Equation" r:id="rId8" imgW="3606480" imgH="431640" progId="Equation.DSMT4">
                  <p:embed/>
                  <p:pic>
                    <p:nvPicPr>
                      <p:cNvPr id="12" name="Object 10"/>
                      <p:cNvPicPr>
                        <a:picLocks noChangeAspect="1" noChangeArrowheads="1"/>
                      </p:cNvPicPr>
                      <p:nvPr/>
                    </p:nvPicPr>
                    <p:blipFill>
                      <a:blip r:embed="rId9"/>
                      <a:srcRect/>
                      <a:stretch>
                        <a:fillRect/>
                      </a:stretch>
                    </p:blipFill>
                    <p:spPr bwMode="auto">
                      <a:xfrm>
                        <a:off x="696775" y="2710577"/>
                        <a:ext cx="10226675" cy="1263650"/>
                      </a:xfrm>
                      <a:prstGeom prst="rect">
                        <a:avLst/>
                      </a:prstGeom>
                      <a:solidFill>
                        <a:srgbClr val="FFFF00"/>
                      </a:solidFill>
                      <a:ln>
                        <a:noFill/>
                      </a:ln>
                      <a:effectLst/>
                      <a:extLst/>
                    </p:spPr>
                  </p:pic>
                </p:oleObj>
              </mc:Fallback>
            </mc:AlternateContent>
          </a:graphicData>
        </a:graphic>
      </p:graphicFrame>
      <p:sp>
        <p:nvSpPr>
          <p:cNvPr id="12" name="AutoShape 2059">
            <a:extLst>
              <a:ext uri="{FF2B5EF4-FFF2-40B4-BE49-F238E27FC236}">
                <a16:creationId xmlns:a16="http://schemas.microsoft.com/office/drawing/2014/main" id="{F11CE719-2F83-4358-B5DF-E49C71C43494}"/>
              </a:ext>
            </a:extLst>
          </p:cNvPr>
          <p:cNvSpPr>
            <a:spLocks noChangeArrowheads="1"/>
          </p:cNvSpPr>
          <p:nvPr/>
        </p:nvSpPr>
        <p:spPr bwMode="auto">
          <a:xfrm>
            <a:off x="1154565" y="5691281"/>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7" name="对象 16">
            <a:extLst>
              <a:ext uri="{FF2B5EF4-FFF2-40B4-BE49-F238E27FC236}">
                <a16:creationId xmlns:a16="http://schemas.microsoft.com/office/drawing/2014/main" id="{59889137-176C-4E24-BA98-F3F6735AAD1F}"/>
              </a:ext>
            </a:extLst>
          </p:cNvPr>
          <p:cNvGraphicFramePr>
            <a:graphicFrameLocks noChangeAspect="1"/>
          </p:cNvGraphicFramePr>
          <p:nvPr>
            <p:extLst>
              <p:ext uri="{D42A27DB-BD31-4B8C-83A1-F6EECF244321}">
                <p14:modId xmlns:p14="http://schemas.microsoft.com/office/powerpoint/2010/main" val="545177105"/>
              </p:ext>
            </p:extLst>
          </p:nvPr>
        </p:nvGraphicFramePr>
        <p:xfrm>
          <a:off x="2642492" y="5233631"/>
          <a:ext cx="6361112" cy="1271588"/>
        </p:xfrm>
        <a:graphic>
          <a:graphicData uri="http://schemas.openxmlformats.org/presentationml/2006/ole">
            <mc:AlternateContent xmlns:mc="http://schemas.openxmlformats.org/markup-compatibility/2006">
              <mc:Choice xmlns:v="urn:schemas-microsoft-com:vml" Requires="v">
                <p:oleObj spid="_x0000_s267117" name="Equation" r:id="rId10" imgW="2095200" imgH="419040" progId="Equation.DSMT4">
                  <p:embed/>
                </p:oleObj>
              </mc:Choice>
              <mc:Fallback>
                <p:oleObj name="Equation" r:id="rId10" imgW="2095200" imgH="419040" progId="Equation.DSMT4">
                  <p:embed/>
                  <p:pic>
                    <p:nvPicPr>
                      <p:cNvPr id="11" name="对象 10"/>
                      <p:cNvPicPr/>
                      <p:nvPr/>
                    </p:nvPicPr>
                    <p:blipFill>
                      <a:blip r:embed="rId11"/>
                      <a:stretch>
                        <a:fillRect/>
                      </a:stretch>
                    </p:blipFill>
                    <p:spPr>
                      <a:xfrm>
                        <a:off x="2642492" y="5233631"/>
                        <a:ext cx="6361112" cy="1271588"/>
                      </a:xfrm>
                      <a:prstGeom prst="rect">
                        <a:avLst/>
                      </a:prstGeom>
                    </p:spPr>
                  </p:pic>
                </p:oleObj>
              </mc:Fallback>
            </mc:AlternateContent>
          </a:graphicData>
        </a:graphic>
      </p:graphicFrame>
    </p:spTree>
    <p:extLst>
      <p:ext uri="{BB962C8B-B14F-4D97-AF65-F5344CB8AC3E}">
        <p14:creationId xmlns:p14="http://schemas.microsoft.com/office/powerpoint/2010/main" val="255875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1)">
                                      <p:cBhvr>
                                        <p:cTn id="14" dur="2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15" descr="ifile"/>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6709898" y="77912"/>
            <a:ext cx="3571875"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0"/>
          <p:cNvSpPr>
            <a:spLocks noChangeArrowheads="1"/>
          </p:cNvSpPr>
          <p:nvPr/>
        </p:nvSpPr>
        <p:spPr bwMode="auto">
          <a:xfrm>
            <a:off x="1925638" y="119064"/>
            <a:ext cx="2171700" cy="523875"/>
          </a:xfrm>
          <a:prstGeom prst="rect">
            <a:avLst/>
          </a:prstGeom>
          <a:noFill/>
          <a:ln w="9525">
            <a:noFill/>
            <a:miter lim="800000"/>
            <a:headEnd/>
            <a:tailEnd/>
          </a:ln>
          <a:effectLst/>
        </p:spPr>
        <p:txBody>
          <a:bodyPr wrap="none">
            <a:spAutoFit/>
          </a:bodyPr>
          <a:lstStyle/>
          <a:p>
            <a:pPr>
              <a:defRPr/>
            </a:pPr>
            <a:r>
              <a:rPr lang="en-US" altLang="zh-CN" sz="2800" b="1" i="0" dirty="0">
                <a:solidFill>
                  <a:srgbClr val="FF0066"/>
                </a:solidFill>
                <a:effectLst>
                  <a:outerShdw blurRad="38100" dist="38100" dir="2700000" algn="tl">
                    <a:srgbClr val="FFFFFF"/>
                  </a:outerShdw>
                </a:effectLst>
                <a:latin typeface="宋体" pitchFamily="2" charset="-122"/>
              </a:rPr>
              <a:t>2. </a:t>
            </a:r>
            <a:r>
              <a:rPr lang="zh-CN" altLang="en-US" sz="2800" b="1" i="0" dirty="0">
                <a:solidFill>
                  <a:srgbClr val="FF0066"/>
                </a:solidFill>
                <a:effectLst>
                  <a:outerShdw blurRad="38100" dist="38100" dir="2700000" algn="tl">
                    <a:srgbClr val="FFFFFF"/>
                  </a:outerShdw>
                </a:effectLst>
                <a:latin typeface="宋体" pitchFamily="2" charset="-122"/>
              </a:rPr>
              <a:t>实验规律</a:t>
            </a:r>
          </a:p>
        </p:txBody>
      </p:sp>
      <p:sp>
        <p:nvSpPr>
          <p:cNvPr id="5" name="Text Box 2"/>
          <p:cNvSpPr txBox="1">
            <a:spLocks noChangeArrowheads="1"/>
          </p:cNvSpPr>
          <p:nvPr/>
        </p:nvSpPr>
        <p:spPr bwMode="auto">
          <a:xfrm>
            <a:off x="2058273" y="1340769"/>
            <a:ext cx="326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FF0000"/>
                </a:solidFill>
              </a:rPr>
              <a:t>（</a:t>
            </a:r>
            <a:r>
              <a:rPr lang="en-US" altLang="zh-CN" sz="2800" b="1" i="0" dirty="0">
                <a:solidFill>
                  <a:srgbClr val="FF0000"/>
                </a:solidFill>
              </a:rPr>
              <a:t>1</a:t>
            </a:r>
            <a:r>
              <a:rPr lang="zh-CN" altLang="en-US" sz="2800" b="1" i="0" dirty="0">
                <a:solidFill>
                  <a:srgbClr val="FF0000"/>
                </a:solidFill>
              </a:rPr>
              <a:t>）</a:t>
            </a:r>
            <a:r>
              <a:rPr lang="en-US" altLang="zh-CN" sz="2800" b="1" i="0" dirty="0">
                <a:solidFill>
                  <a:srgbClr val="FF0000"/>
                </a:solidFill>
              </a:rPr>
              <a:t>  </a:t>
            </a:r>
            <a:r>
              <a:rPr lang="zh-CN" altLang="en-US" sz="2800" b="1" i="0" dirty="0">
                <a:solidFill>
                  <a:srgbClr val="FF0000"/>
                </a:solidFill>
              </a:rPr>
              <a:t>饱和光电流</a:t>
            </a:r>
          </a:p>
        </p:txBody>
      </p:sp>
      <p:pic>
        <p:nvPicPr>
          <p:cNvPr id="6" name="Picture 17" descr="图21-7"/>
          <p:cNvPicPr>
            <a:picLocks noChangeAspect="1" noChangeArrowheads="1"/>
          </p:cNvPicPr>
          <p:nvPr/>
        </p:nvPicPr>
        <p:blipFill>
          <a:blip r:embed="rId3">
            <a:lum bright="-72000" contrast="100000"/>
            <a:extLst>
              <a:ext uri="{28A0092B-C50C-407E-A947-70E740481C1C}">
                <a14:useLocalDpi xmlns:a14="http://schemas.microsoft.com/office/drawing/2010/main" val="0"/>
              </a:ext>
            </a:extLst>
          </a:blip>
          <a:srcRect b="16414"/>
          <a:stretch>
            <a:fillRect/>
          </a:stretch>
        </p:blipFill>
        <p:spPr bwMode="auto">
          <a:xfrm>
            <a:off x="1925638" y="3068960"/>
            <a:ext cx="4648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8"/>
          <p:cNvSpPr>
            <a:spLocks noChangeArrowheads="1"/>
          </p:cNvSpPr>
          <p:nvPr/>
        </p:nvSpPr>
        <p:spPr bwMode="auto">
          <a:xfrm>
            <a:off x="6709898" y="4158487"/>
            <a:ext cx="3795713" cy="2678113"/>
          </a:xfrm>
          <a:prstGeom prst="rect">
            <a:avLst/>
          </a:prstGeom>
          <a:noFill/>
          <a:ln w="9525">
            <a:noFill/>
            <a:miter lim="800000"/>
            <a:headEnd/>
            <a:tailEnd/>
          </a:ln>
          <a:effectLst/>
        </p:spPr>
        <p:txBody>
          <a:bodyPr>
            <a:spAutoFit/>
          </a:bodyPr>
          <a:lstStyle/>
          <a:p>
            <a:pPr algn="just">
              <a:defRPr/>
            </a:pPr>
            <a:r>
              <a:rPr lang="zh-CN" altLang="en-US" sz="2800" b="1" i="0" dirty="0">
                <a:solidFill>
                  <a:srgbClr val="0000CC"/>
                </a:solidFill>
                <a:effectLst>
                  <a:outerShdw blurRad="38100" dist="38100" dir="2700000" algn="tl">
                    <a:srgbClr val="FFFFFF"/>
                  </a:outerShdw>
                </a:effectLst>
                <a:latin typeface="宋体" pitchFamily="2" charset="-122"/>
              </a:rPr>
              <a:t>电流强度随光电管两端电压的增加而增加，在入射光强一定时光电流会随</a:t>
            </a:r>
            <a:r>
              <a:rPr lang="en-US" altLang="zh-CN" sz="2800" b="1" dirty="0">
                <a:solidFill>
                  <a:srgbClr val="FF0000"/>
                </a:solidFill>
                <a:effectLst>
                  <a:outerShdw blurRad="38100" dist="38100" dir="2700000" algn="tl">
                    <a:srgbClr val="FFFFFF"/>
                  </a:outerShdw>
                </a:effectLst>
              </a:rPr>
              <a:t>U </a:t>
            </a:r>
            <a:r>
              <a:rPr lang="zh-CN" altLang="en-US" sz="2800" b="1" i="0" dirty="0">
                <a:solidFill>
                  <a:srgbClr val="0000CC"/>
                </a:solidFill>
                <a:effectLst>
                  <a:outerShdw blurRad="38100" dist="38100" dir="2700000" algn="tl">
                    <a:srgbClr val="FFFFFF"/>
                  </a:outerShdw>
                </a:effectLst>
              </a:rPr>
              <a:t>的增大而达到一饱和值 </a:t>
            </a:r>
            <a:r>
              <a:rPr lang="en-US" altLang="zh-CN" sz="2800" b="1" dirty="0" err="1">
                <a:solidFill>
                  <a:srgbClr val="FF0000"/>
                </a:solidFill>
                <a:effectLst>
                  <a:outerShdw blurRad="38100" dist="38100" dir="2700000" algn="tl">
                    <a:srgbClr val="FFFFFF"/>
                  </a:outerShdw>
                </a:effectLst>
              </a:rPr>
              <a:t>i</a:t>
            </a:r>
            <a:r>
              <a:rPr lang="en-US" altLang="zh-CN" sz="2800" b="1" i="0" baseline="-25000" dirty="0" err="1">
                <a:solidFill>
                  <a:srgbClr val="FF0000"/>
                </a:solidFill>
                <a:effectLst>
                  <a:outerShdw blurRad="38100" dist="38100" dir="2700000" algn="tl">
                    <a:srgbClr val="FFFFFF"/>
                  </a:outerShdw>
                </a:effectLst>
              </a:rPr>
              <a:t>m</a:t>
            </a:r>
            <a:r>
              <a:rPr lang="en-US" altLang="zh-CN" sz="2800" b="1" i="0" baseline="-25000" dirty="0">
                <a:solidFill>
                  <a:srgbClr val="0000CC"/>
                </a:solidFill>
                <a:effectLst>
                  <a:outerShdw blurRad="38100" dist="38100" dir="2700000" algn="tl">
                    <a:srgbClr val="FFFFFF"/>
                  </a:outerShdw>
                </a:effectLst>
              </a:rPr>
              <a:t> </a:t>
            </a:r>
            <a:r>
              <a:rPr lang="zh-CN" altLang="en-US" sz="2800" b="1" i="0" dirty="0">
                <a:solidFill>
                  <a:srgbClr val="0000CC"/>
                </a:solidFill>
                <a:effectLst>
                  <a:outerShdw blurRad="38100" dist="38100" dir="2700000" algn="tl">
                    <a:srgbClr val="FFFFFF"/>
                  </a:outerShdw>
                </a:effectLst>
              </a:rPr>
              <a:t>，且饱和电流与入射</a:t>
            </a:r>
            <a:r>
              <a:rPr lang="zh-CN" altLang="en-US" sz="2800" b="1" i="0" dirty="0">
                <a:solidFill>
                  <a:srgbClr val="0000CC"/>
                </a:solidFill>
                <a:effectLst>
                  <a:outerShdw blurRad="38100" dist="38100" dir="2700000" algn="tl">
                    <a:srgbClr val="FFFFFF"/>
                  </a:outerShdw>
                </a:effectLst>
                <a:latin typeface="宋体" pitchFamily="2" charset="-122"/>
              </a:rPr>
              <a:t>光强</a:t>
            </a:r>
            <a:r>
              <a:rPr lang="en-US" altLang="zh-CN" sz="2800" b="1" dirty="0">
                <a:solidFill>
                  <a:srgbClr val="FF0000"/>
                </a:solidFill>
                <a:effectLst>
                  <a:outerShdw blurRad="38100" dist="38100" dir="2700000" algn="tl">
                    <a:srgbClr val="FFFFFF"/>
                  </a:outerShdw>
                </a:effectLst>
              </a:rPr>
              <a:t>I</a:t>
            </a:r>
            <a:r>
              <a:rPr lang="zh-CN" altLang="en-US" sz="2800" b="1" i="0" dirty="0">
                <a:solidFill>
                  <a:srgbClr val="0000CC"/>
                </a:solidFill>
                <a:effectLst>
                  <a:outerShdw blurRad="38100" dist="38100" dir="2700000" algn="tl">
                    <a:srgbClr val="FFFFFF"/>
                  </a:outerShdw>
                </a:effectLst>
                <a:latin typeface="宋体" pitchFamily="2" charset="-122"/>
              </a:rPr>
              <a:t>成正比</a:t>
            </a:r>
            <a:r>
              <a:rPr lang="en-US" altLang="zh-CN" sz="2800" b="1" i="0" dirty="0">
                <a:solidFill>
                  <a:srgbClr val="0000CC"/>
                </a:solidFill>
                <a:effectLst>
                  <a:outerShdw blurRad="38100" dist="38100" dir="2700000" algn="tl">
                    <a:srgbClr val="FFFFFF"/>
                  </a:outerShdw>
                </a:effectLst>
                <a:latin typeface="宋体" pitchFamily="2" charset="-122"/>
              </a:rPr>
              <a:t>.</a:t>
            </a:r>
            <a:endParaRPr lang="zh-CN" altLang="en-US" sz="2800" b="1" i="0" dirty="0">
              <a:solidFill>
                <a:srgbClr val="0000CC"/>
              </a:solidFill>
              <a:effectLst>
                <a:outerShdw blurRad="38100" dist="38100" dir="2700000" algn="tl">
                  <a:srgbClr val="FFFFFF"/>
                </a:outerShdw>
              </a:effectLst>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1166" y="519407"/>
            <a:ext cx="8280920" cy="2246769"/>
          </a:xfrm>
          <a:prstGeom prst="rect">
            <a:avLst/>
          </a:prstGeom>
        </p:spPr>
        <p:txBody>
          <a:bodyPr wrap="square">
            <a:spAutoFit/>
          </a:bodyPr>
          <a:lstStyle/>
          <a:p>
            <a:r>
              <a:rPr lang="zh-CN" altLang="en-US" sz="2800" b="1" i="0" dirty="0">
                <a:solidFill>
                  <a:srgbClr val="C00000"/>
                </a:solidFill>
              </a:rPr>
              <a:t>测量单色光波长</a:t>
            </a:r>
            <a:r>
              <a:rPr lang="zh-CN" altLang="en-US" sz="2800" b="1" i="0" dirty="0">
                <a:solidFill>
                  <a:srgbClr val="C00000"/>
                </a:solidFill>
                <a:sym typeface="Symbol" panose="05050102010706020507" pitchFamily="18" charset="2"/>
              </a:rPr>
              <a:t>方法。</a:t>
            </a:r>
            <a:r>
              <a:rPr lang="zh-CN" altLang="en-US" sz="2800" b="1" i="0" dirty="0">
                <a:solidFill>
                  <a:srgbClr val="0000FF"/>
                </a:solidFill>
              </a:rPr>
              <a:t>在均匀磁场</a:t>
            </a:r>
            <a:r>
              <a:rPr lang="en-US" altLang="zh-CN" sz="2800" b="1" i="0" dirty="0">
                <a:solidFill>
                  <a:srgbClr val="FF0000"/>
                </a:solidFill>
              </a:rPr>
              <a:t>B</a:t>
            </a:r>
            <a:r>
              <a:rPr lang="en-US" altLang="zh-CN" sz="2800" b="1" i="0" dirty="0">
                <a:solidFill>
                  <a:srgbClr val="0000FF"/>
                </a:solidFill>
              </a:rPr>
              <a:t> </a:t>
            </a:r>
            <a:r>
              <a:rPr lang="zh-CN" altLang="en-US" sz="2800" b="1" i="0" dirty="0">
                <a:solidFill>
                  <a:srgbClr val="0000FF"/>
                </a:solidFill>
              </a:rPr>
              <a:t>内放置一极薄的金属片，其红限波长为</a:t>
            </a:r>
            <a:r>
              <a:rPr lang="en-US" altLang="zh-CN" sz="2800" b="1" i="0" dirty="0">
                <a:solidFill>
                  <a:srgbClr val="FF0000"/>
                </a:solidFill>
              </a:rPr>
              <a:t>λ</a:t>
            </a:r>
            <a:r>
              <a:rPr lang="en-US" altLang="zh-CN" sz="2800" b="1" i="0" kern="0" baseline="-25000" dirty="0">
                <a:solidFill>
                  <a:srgbClr val="FF0000"/>
                </a:solidFill>
              </a:rPr>
              <a:t>0 </a:t>
            </a:r>
            <a:r>
              <a:rPr lang="zh-CN" altLang="en-US" sz="2800" b="1" i="0" dirty="0">
                <a:solidFill>
                  <a:srgbClr val="0000FF"/>
                </a:solidFill>
              </a:rPr>
              <a:t>。</a:t>
            </a:r>
            <a:r>
              <a:rPr lang="zh-CN" altLang="en-US" sz="2800" b="1" i="0" dirty="0">
                <a:solidFill>
                  <a:srgbClr val="009900"/>
                </a:solidFill>
              </a:rPr>
              <a:t>今用波长</a:t>
            </a:r>
            <a:r>
              <a:rPr lang="en-US" altLang="zh-CN" sz="2800" b="1" i="0" dirty="0">
                <a:solidFill>
                  <a:srgbClr val="FF0000"/>
                </a:solidFill>
              </a:rPr>
              <a:t>λ</a:t>
            </a:r>
            <a:r>
              <a:rPr lang="zh-CN" altLang="en-US" sz="2800" b="1" i="0" dirty="0">
                <a:solidFill>
                  <a:srgbClr val="009900"/>
                </a:solidFill>
              </a:rPr>
              <a:t>未知的单色光照射，发现有电子放出，放出的电子</a:t>
            </a:r>
            <a:r>
              <a:rPr lang="en-US" altLang="zh-CN" sz="2800" b="1" i="0" dirty="0">
                <a:solidFill>
                  <a:srgbClr val="009900"/>
                </a:solidFill>
              </a:rPr>
              <a:t>(</a:t>
            </a:r>
            <a:r>
              <a:rPr lang="zh-CN" altLang="en-US" sz="2800" b="1" i="0" dirty="0">
                <a:solidFill>
                  <a:srgbClr val="009900"/>
                </a:solidFill>
              </a:rPr>
              <a:t>质量为</a:t>
            </a:r>
            <a:r>
              <a:rPr lang="en-US" altLang="zh-CN" sz="2800" b="1" i="0" dirty="0">
                <a:solidFill>
                  <a:srgbClr val="FF0000"/>
                </a:solidFill>
              </a:rPr>
              <a:t>m</a:t>
            </a:r>
            <a:r>
              <a:rPr lang="zh-CN" altLang="en-US" sz="2800" b="1" i="0" dirty="0">
                <a:solidFill>
                  <a:srgbClr val="009900"/>
                </a:solidFill>
              </a:rPr>
              <a:t>，电荷的绝对值为</a:t>
            </a:r>
            <a:r>
              <a:rPr lang="en-US" altLang="zh-CN" sz="2800" b="1" i="0" dirty="0">
                <a:solidFill>
                  <a:srgbClr val="FF0000"/>
                </a:solidFill>
              </a:rPr>
              <a:t>e</a:t>
            </a:r>
            <a:r>
              <a:rPr lang="en-US" altLang="zh-CN" sz="2800" b="1" i="0" dirty="0">
                <a:solidFill>
                  <a:srgbClr val="009900"/>
                </a:solidFill>
              </a:rPr>
              <a:t>)</a:t>
            </a:r>
            <a:r>
              <a:rPr lang="zh-CN" altLang="en-US" sz="2800" b="1" i="0" dirty="0">
                <a:solidFill>
                  <a:srgbClr val="009900"/>
                </a:solidFill>
              </a:rPr>
              <a:t>在垂直于磁场的平面内作半径为</a:t>
            </a:r>
            <a:r>
              <a:rPr lang="en-US" altLang="zh-CN" sz="2800" b="1" i="0" dirty="0">
                <a:solidFill>
                  <a:srgbClr val="FF0000"/>
                </a:solidFill>
              </a:rPr>
              <a:t>r</a:t>
            </a:r>
            <a:r>
              <a:rPr lang="zh-CN" altLang="en-US" sz="2800" b="1" i="0" dirty="0">
                <a:solidFill>
                  <a:srgbClr val="009900"/>
                </a:solidFill>
              </a:rPr>
              <a:t>的圆周运动，</a:t>
            </a:r>
            <a:r>
              <a:rPr lang="en-US" altLang="zh-CN" sz="2800" b="1" i="0" dirty="0">
                <a:solidFill>
                  <a:srgbClr val="FF0000"/>
                </a:solidFill>
              </a:rPr>
              <a:t>λ</a:t>
            </a:r>
            <a:r>
              <a:rPr lang="en-US" altLang="zh-CN" sz="2800" b="1" i="0" dirty="0">
                <a:solidFill>
                  <a:srgbClr val="C00000"/>
                </a:solidFill>
                <a:sym typeface="Symbol" panose="05050102010706020507" pitchFamily="18" charset="2"/>
              </a:rPr>
              <a:t>=____</a:t>
            </a:r>
            <a:r>
              <a:rPr lang="zh-CN" altLang="en-US" sz="2800" b="1" i="0" dirty="0">
                <a:solidFill>
                  <a:srgbClr val="C00000"/>
                </a:solidFill>
                <a:sym typeface="Symbol" panose="05050102010706020507" pitchFamily="18" charset="2"/>
              </a:rPr>
              <a:t>。</a:t>
            </a:r>
            <a:endParaRPr lang="zh-CN" altLang="en-US" sz="2800" b="1" i="0" dirty="0">
              <a:solidFill>
                <a:srgbClr val="FF00FF"/>
              </a:solidFill>
            </a:endParaRPr>
          </a:p>
        </p:txBody>
      </p:sp>
      <p:sp>
        <p:nvSpPr>
          <p:cNvPr id="3" name="矩形 4"/>
          <p:cNvSpPr>
            <a:spLocks noChangeArrowheads="1"/>
          </p:cNvSpPr>
          <p:nvPr/>
        </p:nvSpPr>
        <p:spPr bwMode="auto">
          <a:xfrm>
            <a:off x="4177778" y="0"/>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b="1" i="0" dirty="0">
                <a:solidFill>
                  <a:srgbClr val="FF0000"/>
                </a:solidFill>
                <a:latin typeface="宋体" panose="02010600030101010101" pitchFamily="2" charset="-122"/>
              </a:rPr>
              <a:t>课堂练习</a:t>
            </a:r>
            <a:endParaRPr lang="zh-CN" altLang="en-US" sz="3600" b="1" i="0" dirty="0"/>
          </a:p>
        </p:txBody>
      </p:sp>
      <p:pic>
        <p:nvPicPr>
          <p:cNvPr id="5" name="Picture 24" descr="4C70BBA977B88F3DF7393CB7443DAF2A"/>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560496" y="764704"/>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对象 67"/>
          <p:cNvGraphicFramePr>
            <a:graphicFrameLocks noChangeAspect="1"/>
          </p:cNvGraphicFramePr>
          <p:nvPr>
            <p:extLst>
              <p:ext uri="{D42A27DB-BD31-4B8C-83A1-F6EECF244321}">
                <p14:modId xmlns:p14="http://schemas.microsoft.com/office/powerpoint/2010/main" val="2358013839"/>
              </p:ext>
            </p:extLst>
          </p:nvPr>
        </p:nvGraphicFramePr>
        <p:xfrm>
          <a:off x="2003315" y="4145074"/>
          <a:ext cx="2399142" cy="1218933"/>
        </p:xfrm>
        <a:graphic>
          <a:graphicData uri="http://schemas.openxmlformats.org/presentationml/2006/ole">
            <mc:AlternateContent xmlns:mc="http://schemas.openxmlformats.org/markup-compatibility/2006">
              <mc:Choice xmlns:v="urn:schemas-microsoft-com:vml" Requires="v">
                <p:oleObj spid="_x0000_s303953" name="Equation" r:id="rId4" imgW="723600" imgH="419040" progId="Equation.DSMT4">
                  <p:embed/>
                </p:oleObj>
              </mc:Choice>
              <mc:Fallback>
                <p:oleObj name="Equation" r:id="rId4" imgW="723600" imgH="419040" progId="Equation.DSMT4">
                  <p:embed/>
                  <p:pic>
                    <p:nvPicPr>
                      <p:cNvPr id="0" name=""/>
                      <p:cNvPicPr>
                        <a:picLocks noChangeAspect="1" noChangeArrowheads="1"/>
                      </p:cNvPicPr>
                      <p:nvPr/>
                    </p:nvPicPr>
                    <p:blipFill>
                      <a:blip r:embed="rId5"/>
                      <a:srcRect/>
                      <a:stretch>
                        <a:fillRect/>
                      </a:stretch>
                    </p:blipFill>
                    <p:spPr bwMode="auto">
                      <a:xfrm>
                        <a:off x="2003315" y="4145074"/>
                        <a:ext cx="2399142" cy="1218933"/>
                      </a:xfrm>
                      <a:prstGeom prst="rect">
                        <a:avLst/>
                      </a:prstGeom>
                      <a:noFill/>
                      <a:ln>
                        <a:noFill/>
                      </a:ln>
                      <a:extLst/>
                    </p:spPr>
                  </p:pic>
                </p:oleObj>
              </mc:Fallback>
            </mc:AlternateContent>
          </a:graphicData>
        </a:graphic>
      </p:graphicFrame>
      <p:graphicFrame>
        <p:nvGraphicFramePr>
          <p:cNvPr id="9" name="Object 13"/>
          <p:cNvGraphicFramePr>
            <a:graphicFrameLocks noChangeAspect="1"/>
          </p:cNvGraphicFramePr>
          <p:nvPr>
            <p:extLst>
              <p:ext uri="{D42A27DB-BD31-4B8C-83A1-F6EECF244321}">
                <p14:modId xmlns:p14="http://schemas.microsoft.com/office/powerpoint/2010/main" val="608469384"/>
              </p:ext>
            </p:extLst>
          </p:nvPr>
        </p:nvGraphicFramePr>
        <p:xfrm>
          <a:off x="9064231" y="4108402"/>
          <a:ext cx="2216150" cy="2574925"/>
        </p:xfrm>
        <a:graphic>
          <a:graphicData uri="http://schemas.openxmlformats.org/presentationml/2006/ole">
            <mc:AlternateContent xmlns:mc="http://schemas.openxmlformats.org/markup-compatibility/2006">
              <mc:Choice xmlns:v="urn:schemas-microsoft-com:vml" Requires="v">
                <p:oleObj spid="_x0000_s303954" name="Visio" r:id="rId6" imgW="2215873" imgH="2574734" progId="Visio.Drawing.6">
                  <p:embed/>
                </p:oleObj>
              </mc:Choice>
              <mc:Fallback>
                <p:oleObj name="Visio" r:id="rId6" imgW="2215873" imgH="2574734" progId="Visio.Drawing.6">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4231" y="4108402"/>
                        <a:ext cx="2216150"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153"/>
          <p:cNvGrpSpPr>
            <a:grpSpLocks/>
          </p:cNvGrpSpPr>
          <p:nvPr/>
        </p:nvGrpSpPr>
        <p:grpSpPr bwMode="auto">
          <a:xfrm>
            <a:off x="9907415" y="5011735"/>
            <a:ext cx="355787" cy="365376"/>
            <a:chOff x="2784" y="1872"/>
            <a:chExt cx="144" cy="144"/>
          </a:xfrm>
        </p:grpSpPr>
        <p:sp>
          <p:nvSpPr>
            <p:cNvPr id="11" name="Oval 154"/>
            <p:cNvSpPr>
              <a:spLocks noChangeArrowheads="1"/>
            </p:cNvSpPr>
            <p:nvPr/>
          </p:nvSpPr>
          <p:spPr bwMode="auto">
            <a:xfrm>
              <a:off x="2784" y="1872"/>
              <a:ext cx="144" cy="144"/>
            </a:xfrm>
            <a:prstGeom prst="ellipse">
              <a:avLst/>
            </a:prstGeom>
            <a:solidFill>
              <a:schemeClr val="bg1"/>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i="0"/>
            </a:p>
          </p:txBody>
        </p:sp>
        <p:sp>
          <p:nvSpPr>
            <p:cNvPr id="12" name="Oval 155"/>
            <p:cNvSpPr>
              <a:spLocks noChangeArrowheads="1"/>
            </p:cNvSpPr>
            <p:nvPr/>
          </p:nvSpPr>
          <p:spPr bwMode="auto">
            <a:xfrm>
              <a:off x="2832" y="1920"/>
              <a:ext cx="48" cy="48"/>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i="0"/>
            </a:p>
          </p:txBody>
        </p:sp>
      </p:grpSp>
      <p:graphicFrame>
        <p:nvGraphicFramePr>
          <p:cNvPr id="13" name="Object 10"/>
          <p:cNvGraphicFramePr>
            <a:graphicFrameLocks noChangeAspect="1"/>
          </p:cNvGraphicFramePr>
          <p:nvPr>
            <p:extLst>
              <p:ext uri="{D42A27DB-BD31-4B8C-83A1-F6EECF244321}">
                <p14:modId xmlns:p14="http://schemas.microsoft.com/office/powerpoint/2010/main" val="414333546"/>
              </p:ext>
            </p:extLst>
          </p:nvPr>
        </p:nvGraphicFramePr>
        <p:xfrm>
          <a:off x="976758" y="2816692"/>
          <a:ext cx="10226675" cy="1263650"/>
        </p:xfrm>
        <a:graphic>
          <a:graphicData uri="http://schemas.openxmlformats.org/presentationml/2006/ole">
            <mc:AlternateContent xmlns:mc="http://schemas.openxmlformats.org/markup-compatibility/2006">
              <mc:Choice xmlns:v="urn:schemas-microsoft-com:vml" Requires="v">
                <p:oleObj spid="_x0000_s303955" name="Equation" r:id="rId8" imgW="3606480" imgH="431640" progId="Equation.DSMT4">
                  <p:embed/>
                </p:oleObj>
              </mc:Choice>
              <mc:Fallback>
                <p:oleObj name="Equation" r:id="rId8" imgW="3606480" imgH="431640" progId="Equation.DSMT4">
                  <p:embed/>
                  <p:pic>
                    <p:nvPicPr>
                      <p:cNvPr id="12" name="Object 10"/>
                      <p:cNvPicPr>
                        <a:picLocks noChangeAspect="1" noChangeArrowheads="1"/>
                      </p:cNvPicPr>
                      <p:nvPr/>
                    </p:nvPicPr>
                    <p:blipFill>
                      <a:blip r:embed="rId9"/>
                      <a:srcRect/>
                      <a:stretch>
                        <a:fillRect/>
                      </a:stretch>
                    </p:blipFill>
                    <p:spPr bwMode="auto">
                      <a:xfrm>
                        <a:off x="976758" y="2816692"/>
                        <a:ext cx="10226675" cy="1263650"/>
                      </a:xfrm>
                      <a:prstGeom prst="rect">
                        <a:avLst/>
                      </a:prstGeom>
                      <a:solidFill>
                        <a:srgbClr val="FFFF00"/>
                      </a:solidFill>
                      <a:ln>
                        <a:noFill/>
                      </a:ln>
                      <a:effectLst/>
                      <a:extLst/>
                    </p:spPr>
                  </p:pic>
                </p:oleObj>
              </mc:Fallback>
            </mc:AlternateContent>
          </a:graphicData>
        </a:graphic>
      </p:graphicFrame>
      <p:sp>
        <p:nvSpPr>
          <p:cNvPr id="14" name="AutoShape 2059">
            <a:extLst>
              <a:ext uri="{FF2B5EF4-FFF2-40B4-BE49-F238E27FC236}">
                <a16:creationId xmlns:a16="http://schemas.microsoft.com/office/drawing/2014/main" id="{411225E1-08FB-4B30-91F7-8BCD5EEB2BF9}"/>
              </a:ext>
            </a:extLst>
          </p:cNvPr>
          <p:cNvSpPr>
            <a:spLocks noChangeArrowheads="1"/>
          </p:cNvSpPr>
          <p:nvPr/>
        </p:nvSpPr>
        <p:spPr bwMode="auto">
          <a:xfrm>
            <a:off x="4799856" y="4646223"/>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5" name="对象 14">
            <a:extLst>
              <a:ext uri="{FF2B5EF4-FFF2-40B4-BE49-F238E27FC236}">
                <a16:creationId xmlns:a16="http://schemas.microsoft.com/office/drawing/2014/main" id="{654860D8-2D6F-4823-BF60-6EE54676212D}"/>
              </a:ext>
            </a:extLst>
          </p:cNvPr>
          <p:cNvGraphicFramePr>
            <a:graphicFrameLocks noChangeAspect="1"/>
          </p:cNvGraphicFramePr>
          <p:nvPr>
            <p:extLst>
              <p:ext uri="{D42A27DB-BD31-4B8C-83A1-F6EECF244321}">
                <p14:modId xmlns:p14="http://schemas.microsoft.com/office/powerpoint/2010/main" val="327679531"/>
              </p:ext>
            </p:extLst>
          </p:nvPr>
        </p:nvGraphicFramePr>
        <p:xfrm>
          <a:off x="6197600" y="4203700"/>
          <a:ext cx="2643188" cy="1101725"/>
        </p:xfrm>
        <a:graphic>
          <a:graphicData uri="http://schemas.openxmlformats.org/presentationml/2006/ole">
            <mc:AlternateContent xmlns:mc="http://schemas.openxmlformats.org/markup-compatibility/2006">
              <mc:Choice xmlns:v="urn:schemas-microsoft-com:vml" Requires="v">
                <p:oleObj spid="_x0000_s303956" name="Equation" r:id="rId10" imgW="1002960" imgH="419040" progId="Equation.DSMT4">
                  <p:embed/>
                </p:oleObj>
              </mc:Choice>
              <mc:Fallback>
                <p:oleObj name="Equation" r:id="rId10" imgW="1002960" imgH="419040" progId="Equation.DSMT4">
                  <p:embed/>
                  <p:pic>
                    <p:nvPicPr>
                      <p:cNvPr id="7" name="对象 6"/>
                      <p:cNvPicPr/>
                      <p:nvPr/>
                    </p:nvPicPr>
                    <p:blipFill>
                      <a:blip r:embed="rId11"/>
                      <a:stretch>
                        <a:fillRect/>
                      </a:stretch>
                    </p:blipFill>
                    <p:spPr>
                      <a:xfrm>
                        <a:off x="6197600" y="4203700"/>
                        <a:ext cx="2643188" cy="1101725"/>
                      </a:xfrm>
                      <a:prstGeom prst="rect">
                        <a:avLst/>
                      </a:prstGeom>
                    </p:spPr>
                  </p:pic>
                </p:oleObj>
              </mc:Fallback>
            </mc:AlternateContent>
          </a:graphicData>
        </a:graphic>
      </p:graphicFrame>
      <p:graphicFrame>
        <p:nvGraphicFramePr>
          <p:cNvPr id="16" name="Object 10">
            <a:extLst>
              <a:ext uri="{FF2B5EF4-FFF2-40B4-BE49-F238E27FC236}">
                <a16:creationId xmlns:a16="http://schemas.microsoft.com/office/drawing/2014/main" id="{1F044FEE-F6B1-43BF-81DF-085178F3BCAF}"/>
              </a:ext>
            </a:extLst>
          </p:cNvPr>
          <p:cNvGraphicFramePr>
            <a:graphicFrameLocks noChangeAspect="1"/>
          </p:cNvGraphicFramePr>
          <p:nvPr>
            <p:extLst>
              <p:ext uri="{D42A27DB-BD31-4B8C-83A1-F6EECF244321}">
                <p14:modId xmlns:p14="http://schemas.microsoft.com/office/powerpoint/2010/main" val="3062571178"/>
              </p:ext>
            </p:extLst>
          </p:nvPr>
        </p:nvGraphicFramePr>
        <p:xfrm>
          <a:off x="925673" y="5334595"/>
          <a:ext cx="2916237" cy="1263650"/>
        </p:xfrm>
        <a:graphic>
          <a:graphicData uri="http://schemas.openxmlformats.org/presentationml/2006/ole">
            <mc:AlternateContent xmlns:mc="http://schemas.openxmlformats.org/markup-compatibility/2006">
              <mc:Choice xmlns:v="urn:schemas-microsoft-com:vml" Requires="v">
                <p:oleObj spid="_x0000_s303957" name="Equation" r:id="rId12" imgW="1028520" imgH="431640" progId="Equation.DSMT4">
                  <p:embed/>
                </p:oleObj>
              </mc:Choice>
              <mc:Fallback>
                <p:oleObj name="Equation" r:id="rId12" imgW="1028520" imgH="431640" progId="Equation.DSMT4">
                  <p:embed/>
                  <p:pic>
                    <p:nvPicPr>
                      <p:cNvPr id="12" name="Object 10">
                        <a:extLst>
                          <a:ext uri="{FF2B5EF4-FFF2-40B4-BE49-F238E27FC236}">
                            <a16:creationId xmlns:a16="http://schemas.microsoft.com/office/drawing/2014/main" id="{BD2EF1EC-F56A-4AA6-98C8-A728DD5DBEBB}"/>
                          </a:ext>
                        </a:extLst>
                      </p:cNvPr>
                      <p:cNvPicPr>
                        <a:picLocks noChangeAspect="1" noChangeArrowheads="1"/>
                      </p:cNvPicPr>
                      <p:nvPr/>
                    </p:nvPicPr>
                    <p:blipFill>
                      <a:blip r:embed="rId13"/>
                      <a:srcRect/>
                      <a:stretch>
                        <a:fillRect/>
                      </a:stretch>
                    </p:blipFill>
                    <p:spPr bwMode="auto">
                      <a:xfrm>
                        <a:off x="925673" y="5334595"/>
                        <a:ext cx="2916237" cy="1263650"/>
                      </a:xfrm>
                      <a:prstGeom prst="rect">
                        <a:avLst/>
                      </a:prstGeom>
                      <a:noFill/>
                      <a:ln>
                        <a:noFill/>
                      </a:ln>
                      <a:effectLst/>
                      <a:extLst/>
                    </p:spPr>
                  </p:pic>
                </p:oleObj>
              </mc:Fallback>
            </mc:AlternateContent>
          </a:graphicData>
        </a:graphic>
      </p:graphicFrame>
      <p:sp>
        <p:nvSpPr>
          <p:cNvPr id="17" name="AutoShape 2059">
            <a:extLst>
              <a:ext uri="{FF2B5EF4-FFF2-40B4-BE49-F238E27FC236}">
                <a16:creationId xmlns:a16="http://schemas.microsoft.com/office/drawing/2014/main" id="{0D992921-727C-4DC8-9D84-D3CC5F7B4AE3}"/>
              </a:ext>
            </a:extLst>
          </p:cNvPr>
          <p:cNvSpPr>
            <a:spLocks noChangeArrowheads="1"/>
          </p:cNvSpPr>
          <p:nvPr/>
        </p:nvSpPr>
        <p:spPr bwMode="auto">
          <a:xfrm>
            <a:off x="4313270" y="5895931"/>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8" name="对象 67">
            <a:extLst>
              <a:ext uri="{FF2B5EF4-FFF2-40B4-BE49-F238E27FC236}">
                <a16:creationId xmlns:a16="http://schemas.microsoft.com/office/drawing/2014/main" id="{B092AC2B-3C8D-4CA2-B678-A38BC95C3737}"/>
              </a:ext>
            </a:extLst>
          </p:cNvPr>
          <p:cNvGraphicFramePr>
            <a:graphicFrameLocks noChangeAspect="1"/>
          </p:cNvGraphicFramePr>
          <p:nvPr>
            <p:extLst>
              <p:ext uri="{D42A27DB-BD31-4B8C-83A1-F6EECF244321}">
                <p14:modId xmlns:p14="http://schemas.microsoft.com/office/powerpoint/2010/main" val="3523734956"/>
              </p:ext>
            </p:extLst>
          </p:nvPr>
        </p:nvGraphicFramePr>
        <p:xfrm>
          <a:off x="5487988" y="5344642"/>
          <a:ext cx="3352800" cy="1319213"/>
        </p:xfrm>
        <a:graphic>
          <a:graphicData uri="http://schemas.openxmlformats.org/presentationml/2006/ole">
            <mc:AlternateContent xmlns:mc="http://schemas.openxmlformats.org/markup-compatibility/2006">
              <mc:Choice xmlns:v="urn:schemas-microsoft-com:vml" Requires="v">
                <p:oleObj spid="_x0000_s303958" name="公式" r:id="rId14" imgW="1130040" imgH="457200" progId="Equation.3">
                  <p:embed/>
                </p:oleObj>
              </mc:Choice>
              <mc:Fallback>
                <p:oleObj name="公式" r:id="rId14" imgW="1130040" imgH="457200" progId="Equation.3">
                  <p:embed/>
                  <p:pic>
                    <p:nvPicPr>
                      <p:cNvPr id="8" name="对象 67"/>
                      <p:cNvPicPr>
                        <a:picLocks noChangeAspect="1" noChangeArrowheads="1"/>
                      </p:cNvPicPr>
                      <p:nvPr/>
                    </p:nvPicPr>
                    <p:blipFill>
                      <a:blip r:embed="rId15"/>
                      <a:srcRect/>
                      <a:stretch>
                        <a:fillRect/>
                      </a:stretch>
                    </p:blipFill>
                    <p:spPr bwMode="auto">
                      <a:xfrm>
                        <a:off x="5487988" y="5344642"/>
                        <a:ext cx="3352800" cy="131921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5074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heel(1)">
                                      <p:cBhvr>
                                        <p:cTn id="31" dur="20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1166" y="519407"/>
            <a:ext cx="8280920" cy="2246769"/>
          </a:xfrm>
          <a:prstGeom prst="rect">
            <a:avLst/>
          </a:prstGeom>
        </p:spPr>
        <p:txBody>
          <a:bodyPr wrap="square">
            <a:spAutoFit/>
          </a:bodyPr>
          <a:lstStyle/>
          <a:p>
            <a:r>
              <a:rPr lang="zh-CN" altLang="en-US" sz="2800" b="1" i="0" dirty="0">
                <a:solidFill>
                  <a:srgbClr val="C00000"/>
                </a:solidFill>
              </a:rPr>
              <a:t>测量</a:t>
            </a:r>
            <a:r>
              <a:rPr lang="zh-CN" altLang="en-US" sz="2800" b="1" i="0" dirty="0">
                <a:solidFill>
                  <a:srgbClr val="C00000"/>
                </a:solidFill>
                <a:sym typeface="Symbol" panose="05050102010706020507" pitchFamily="18" charset="2"/>
              </a:rPr>
              <a:t>金属的</a:t>
            </a:r>
            <a:r>
              <a:rPr lang="zh-CN" altLang="en-US" sz="2800" b="1" i="0" dirty="0">
                <a:solidFill>
                  <a:srgbClr val="C00000"/>
                </a:solidFill>
              </a:rPr>
              <a:t>红限波长</a:t>
            </a:r>
            <a:r>
              <a:rPr lang="en-US" altLang="zh-CN" sz="2800" b="1" i="0" dirty="0"/>
              <a:t>λ</a:t>
            </a:r>
            <a:r>
              <a:rPr lang="en-US" altLang="zh-CN" sz="2800" b="1" i="0" kern="0" baseline="-25000" dirty="0"/>
              <a:t>0</a:t>
            </a:r>
            <a:r>
              <a:rPr lang="en-US" altLang="zh-CN" sz="2800" b="1" i="0" kern="0" baseline="-25000" dirty="0">
                <a:solidFill>
                  <a:srgbClr val="FF0000"/>
                </a:solidFill>
              </a:rPr>
              <a:t> </a:t>
            </a:r>
            <a:r>
              <a:rPr lang="zh-CN" altLang="en-US" sz="2800" b="1" i="0" dirty="0">
                <a:solidFill>
                  <a:srgbClr val="C00000"/>
                </a:solidFill>
              </a:rPr>
              <a:t>的</a:t>
            </a:r>
            <a:r>
              <a:rPr lang="zh-CN" altLang="en-US" sz="2800" b="1" i="0" dirty="0">
                <a:solidFill>
                  <a:srgbClr val="C00000"/>
                </a:solidFill>
                <a:sym typeface="Symbol" panose="05050102010706020507" pitchFamily="18" charset="2"/>
              </a:rPr>
              <a:t>方法。</a:t>
            </a:r>
            <a:r>
              <a:rPr lang="zh-CN" altLang="en-US" sz="2800" b="1" i="0" dirty="0">
                <a:solidFill>
                  <a:srgbClr val="0000FF"/>
                </a:solidFill>
              </a:rPr>
              <a:t>在均匀磁场</a:t>
            </a:r>
            <a:r>
              <a:rPr lang="en-US" altLang="zh-CN" sz="2800" b="1" i="0" dirty="0">
                <a:solidFill>
                  <a:srgbClr val="FF0000"/>
                </a:solidFill>
              </a:rPr>
              <a:t>B</a:t>
            </a:r>
            <a:r>
              <a:rPr lang="en-US" altLang="zh-CN" sz="2800" b="1" i="0" dirty="0">
                <a:solidFill>
                  <a:srgbClr val="0000FF"/>
                </a:solidFill>
              </a:rPr>
              <a:t> </a:t>
            </a:r>
            <a:r>
              <a:rPr lang="zh-CN" altLang="en-US" sz="2800" b="1" i="0" dirty="0">
                <a:solidFill>
                  <a:srgbClr val="0000FF"/>
                </a:solidFill>
              </a:rPr>
              <a:t>内放置一极薄的金属片。</a:t>
            </a:r>
            <a:r>
              <a:rPr lang="zh-CN" altLang="en-US" sz="2800" b="1" i="0" dirty="0">
                <a:solidFill>
                  <a:srgbClr val="009900"/>
                </a:solidFill>
              </a:rPr>
              <a:t>今用波长为</a:t>
            </a:r>
            <a:r>
              <a:rPr lang="zh-CN" altLang="en-US" sz="2800" b="1" i="0" dirty="0">
                <a:solidFill>
                  <a:srgbClr val="FF0000"/>
                </a:solidFill>
                <a:sym typeface="Symbol" panose="05050102010706020507" pitchFamily="18" charset="2"/>
              </a:rPr>
              <a:t></a:t>
            </a:r>
            <a:r>
              <a:rPr lang="zh-CN" altLang="en-US" sz="2800" b="1" i="0" dirty="0">
                <a:solidFill>
                  <a:srgbClr val="009900"/>
                </a:solidFill>
              </a:rPr>
              <a:t>的单色光照射，发现有电子放出，放出的电子</a:t>
            </a:r>
            <a:r>
              <a:rPr lang="en-US" altLang="zh-CN" sz="2800" b="1" i="0" dirty="0">
                <a:solidFill>
                  <a:srgbClr val="009900"/>
                </a:solidFill>
              </a:rPr>
              <a:t>(</a:t>
            </a:r>
            <a:r>
              <a:rPr lang="zh-CN" altLang="en-US" sz="2800" b="1" i="0" dirty="0">
                <a:solidFill>
                  <a:srgbClr val="009900"/>
                </a:solidFill>
              </a:rPr>
              <a:t>质量为</a:t>
            </a:r>
            <a:r>
              <a:rPr lang="en-US" altLang="zh-CN" sz="2800" b="1" i="0" dirty="0">
                <a:solidFill>
                  <a:srgbClr val="FF0000"/>
                </a:solidFill>
              </a:rPr>
              <a:t>m</a:t>
            </a:r>
            <a:r>
              <a:rPr lang="zh-CN" altLang="en-US" sz="2800" b="1" i="0" dirty="0">
                <a:solidFill>
                  <a:srgbClr val="009900"/>
                </a:solidFill>
              </a:rPr>
              <a:t>，电荷的绝对值为</a:t>
            </a:r>
            <a:r>
              <a:rPr lang="en-US" altLang="zh-CN" sz="2800" b="1" i="0" dirty="0">
                <a:solidFill>
                  <a:srgbClr val="FF0000"/>
                </a:solidFill>
              </a:rPr>
              <a:t>e</a:t>
            </a:r>
            <a:r>
              <a:rPr lang="en-US" altLang="zh-CN" sz="2800" b="1" i="0" dirty="0">
                <a:solidFill>
                  <a:srgbClr val="009900"/>
                </a:solidFill>
              </a:rPr>
              <a:t>)</a:t>
            </a:r>
            <a:r>
              <a:rPr lang="zh-CN" altLang="en-US" sz="2800" b="1" i="0" dirty="0">
                <a:solidFill>
                  <a:srgbClr val="009900"/>
                </a:solidFill>
              </a:rPr>
              <a:t>在垂直于磁场的平面内作半径为</a:t>
            </a:r>
            <a:r>
              <a:rPr lang="en-US" altLang="zh-CN" sz="2800" b="1" i="0" dirty="0">
                <a:solidFill>
                  <a:srgbClr val="FF0000"/>
                </a:solidFill>
              </a:rPr>
              <a:t>r</a:t>
            </a:r>
            <a:r>
              <a:rPr lang="zh-CN" altLang="en-US" sz="2800" b="1" i="0" dirty="0">
                <a:solidFill>
                  <a:srgbClr val="009900"/>
                </a:solidFill>
              </a:rPr>
              <a:t>的圆周运动，</a:t>
            </a:r>
            <a:r>
              <a:rPr lang="zh-CN" altLang="en-US" sz="2800" b="1" i="0" dirty="0">
                <a:solidFill>
                  <a:srgbClr val="0000FF"/>
                </a:solidFill>
                <a:sym typeface="Symbol" panose="05050102010706020507" pitchFamily="18" charset="2"/>
              </a:rPr>
              <a:t>金属的</a:t>
            </a:r>
            <a:r>
              <a:rPr lang="zh-CN" altLang="en-US" sz="2800" b="1" i="0" dirty="0">
                <a:solidFill>
                  <a:srgbClr val="0000FF"/>
                </a:solidFill>
              </a:rPr>
              <a:t>红限波长</a:t>
            </a:r>
            <a:r>
              <a:rPr lang="en-US" altLang="zh-CN" sz="2800" b="1" i="0" dirty="0">
                <a:solidFill>
                  <a:srgbClr val="FF0000"/>
                </a:solidFill>
              </a:rPr>
              <a:t>λ</a:t>
            </a:r>
            <a:r>
              <a:rPr lang="en-US" altLang="zh-CN" sz="2800" b="1" i="0" kern="0" baseline="-25000" dirty="0">
                <a:solidFill>
                  <a:srgbClr val="FF0000"/>
                </a:solidFill>
              </a:rPr>
              <a:t>0</a:t>
            </a:r>
            <a:r>
              <a:rPr lang="en-US" altLang="zh-CN" sz="2800" kern="0" baseline="-25000" dirty="0"/>
              <a:t> </a:t>
            </a:r>
            <a:r>
              <a:rPr lang="en-US" altLang="zh-CN" sz="2800" b="1" i="0" dirty="0">
                <a:solidFill>
                  <a:srgbClr val="C00000"/>
                </a:solidFill>
                <a:sym typeface="Symbol" panose="05050102010706020507" pitchFamily="18" charset="2"/>
              </a:rPr>
              <a:t>=____</a:t>
            </a:r>
            <a:r>
              <a:rPr lang="zh-CN" altLang="en-US" sz="2800" b="1" i="0" dirty="0">
                <a:solidFill>
                  <a:srgbClr val="C00000"/>
                </a:solidFill>
                <a:sym typeface="Symbol" panose="05050102010706020507" pitchFamily="18" charset="2"/>
              </a:rPr>
              <a:t>。</a:t>
            </a:r>
            <a:endParaRPr lang="zh-CN" altLang="en-US" sz="2800" b="1" i="0" dirty="0">
              <a:solidFill>
                <a:srgbClr val="FF00FF"/>
              </a:solidFill>
            </a:endParaRPr>
          </a:p>
        </p:txBody>
      </p:sp>
      <p:sp>
        <p:nvSpPr>
          <p:cNvPr id="3" name="矩形 4"/>
          <p:cNvSpPr>
            <a:spLocks noChangeArrowheads="1"/>
          </p:cNvSpPr>
          <p:nvPr/>
        </p:nvSpPr>
        <p:spPr bwMode="auto">
          <a:xfrm>
            <a:off x="4177778" y="0"/>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b="1" i="0" dirty="0">
                <a:solidFill>
                  <a:srgbClr val="FF0000"/>
                </a:solidFill>
                <a:latin typeface="宋体" panose="02010600030101010101" pitchFamily="2" charset="-122"/>
              </a:rPr>
              <a:t>课堂练习</a:t>
            </a:r>
            <a:endParaRPr lang="zh-CN" altLang="en-US" sz="3600" b="1" i="0" dirty="0"/>
          </a:p>
        </p:txBody>
      </p:sp>
      <p:pic>
        <p:nvPicPr>
          <p:cNvPr id="6" name="Picture 24" descr="4C70BBA977B88F3DF7393CB7443DAF2A"/>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445307" y="646112"/>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对象 67"/>
          <p:cNvGraphicFramePr>
            <a:graphicFrameLocks noChangeAspect="1"/>
          </p:cNvGraphicFramePr>
          <p:nvPr>
            <p:extLst>
              <p:ext uri="{D42A27DB-BD31-4B8C-83A1-F6EECF244321}">
                <p14:modId xmlns:p14="http://schemas.microsoft.com/office/powerpoint/2010/main" val="642910334"/>
              </p:ext>
            </p:extLst>
          </p:nvPr>
        </p:nvGraphicFramePr>
        <p:xfrm>
          <a:off x="2123579" y="4012416"/>
          <a:ext cx="2399142" cy="1218933"/>
        </p:xfrm>
        <a:graphic>
          <a:graphicData uri="http://schemas.openxmlformats.org/presentationml/2006/ole">
            <mc:AlternateContent xmlns:mc="http://schemas.openxmlformats.org/markup-compatibility/2006">
              <mc:Choice xmlns:v="urn:schemas-microsoft-com:vml" Requires="v">
                <p:oleObj spid="_x0000_s302937" name="Equation" r:id="rId4" imgW="723600" imgH="419040" progId="Equation.DSMT4">
                  <p:embed/>
                </p:oleObj>
              </mc:Choice>
              <mc:Fallback>
                <p:oleObj name="Equation" r:id="rId4" imgW="723600" imgH="419040" progId="Equation.DSMT4">
                  <p:embed/>
                  <p:pic>
                    <p:nvPicPr>
                      <p:cNvPr id="0" name=""/>
                      <p:cNvPicPr>
                        <a:picLocks noChangeAspect="1" noChangeArrowheads="1"/>
                      </p:cNvPicPr>
                      <p:nvPr/>
                    </p:nvPicPr>
                    <p:blipFill>
                      <a:blip r:embed="rId5"/>
                      <a:srcRect/>
                      <a:stretch>
                        <a:fillRect/>
                      </a:stretch>
                    </p:blipFill>
                    <p:spPr bwMode="auto">
                      <a:xfrm>
                        <a:off x="2123579" y="4012416"/>
                        <a:ext cx="2399142" cy="1218933"/>
                      </a:xfrm>
                      <a:prstGeom prst="rect">
                        <a:avLst/>
                      </a:prstGeom>
                      <a:noFill/>
                      <a:ln>
                        <a:noFill/>
                      </a:ln>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875674890"/>
              </p:ext>
            </p:extLst>
          </p:nvPr>
        </p:nvGraphicFramePr>
        <p:xfrm>
          <a:off x="9424230" y="4283075"/>
          <a:ext cx="2216150" cy="2574925"/>
        </p:xfrm>
        <a:graphic>
          <a:graphicData uri="http://schemas.openxmlformats.org/presentationml/2006/ole">
            <mc:AlternateContent xmlns:mc="http://schemas.openxmlformats.org/markup-compatibility/2006">
              <mc:Choice xmlns:v="urn:schemas-microsoft-com:vml" Requires="v">
                <p:oleObj spid="_x0000_s302938" name="Visio" r:id="rId6" imgW="2215873" imgH="2574734" progId="Visio.Drawing.6">
                  <p:embed/>
                </p:oleObj>
              </mc:Choice>
              <mc:Fallback>
                <p:oleObj name="Visio" r:id="rId6" imgW="2215873" imgH="2574734" progId="Visio.Drawing.6">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24230" y="4283075"/>
                        <a:ext cx="2216150"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 name="Group 153"/>
          <p:cNvGrpSpPr>
            <a:grpSpLocks/>
          </p:cNvGrpSpPr>
          <p:nvPr/>
        </p:nvGrpSpPr>
        <p:grpSpPr bwMode="auto">
          <a:xfrm>
            <a:off x="10267414" y="5186408"/>
            <a:ext cx="355787" cy="365376"/>
            <a:chOff x="2784" y="1872"/>
            <a:chExt cx="144" cy="144"/>
          </a:xfrm>
        </p:grpSpPr>
        <p:sp>
          <p:nvSpPr>
            <p:cNvPr id="16" name="Oval 154"/>
            <p:cNvSpPr>
              <a:spLocks noChangeArrowheads="1"/>
            </p:cNvSpPr>
            <p:nvPr/>
          </p:nvSpPr>
          <p:spPr bwMode="auto">
            <a:xfrm>
              <a:off x="2784" y="1872"/>
              <a:ext cx="144" cy="144"/>
            </a:xfrm>
            <a:prstGeom prst="ellipse">
              <a:avLst/>
            </a:prstGeom>
            <a:solidFill>
              <a:schemeClr val="bg1"/>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i="0"/>
            </a:p>
          </p:txBody>
        </p:sp>
        <p:sp>
          <p:nvSpPr>
            <p:cNvPr id="17" name="Oval 155"/>
            <p:cNvSpPr>
              <a:spLocks noChangeArrowheads="1"/>
            </p:cNvSpPr>
            <p:nvPr/>
          </p:nvSpPr>
          <p:spPr bwMode="auto">
            <a:xfrm>
              <a:off x="2832" y="1920"/>
              <a:ext cx="48" cy="48"/>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i="0"/>
            </a:p>
          </p:txBody>
        </p:sp>
      </p:grpSp>
      <p:graphicFrame>
        <p:nvGraphicFramePr>
          <p:cNvPr id="13" name="Object 10"/>
          <p:cNvGraphicFramePr>
            <a:graphicFrameLocks noChangeAspect="1"/>
          </p:cNvGraphicFramePr>
          <p:nvPr>
            <p:extLst>
              <p:ext uri="{D42A27DB-BD31-4B8C-83A1-F6EECF244321}">
                <p14:modId xmlns:p14="http://schemas.microsoft.com/office/powerpoint/2010/main" val="4011952549"/>
              </p:ext>
            </p:extLst>
          </p:nvPr>
        </p:nvGraphicFramePr>
        <p:xfrm>
          <a:off x="1098288" y="2815375"/>
          <a:ext cx="10226675" cy="1263650"/>
        </p:xfrm>
        <a:graphic>
          <a:graphicData uri="http://schemas.openxmlformats.org/presentationml/2006/ole">
            <mc:AlternateContent xmlns:mc="http://schemas.openxmlformats.org/markup-compatibility/2006">
              <mc:Choice xmlns:v="urn:schemas-microsoft-com:vml" Requires="v">
                <p:oleObj spid="_x0000_s302939" name="Equation" r:id="rId8" imgW="3606480" imgH="431640" progId="Equation.DSMT4">
                  <p:embed/>
                </p:oleObj>
              </mc:Choice>
              <mc:Fallback>
                <p:oleObj name="Equation" r:id="rId8" imgW="3606480" imgH="431640" progId="Equation.DSMT4">
                  <p:embed/>
                  <p:pic>
                    <p:nvPicPr>
                      <p:cNvPr id="12" name="Object 10"/>
                      <p:cNvPicPr>
                        <a:picLocks noChangeAspect="1" noChangeArrowheads="1"/>
                      </p:cNvPicPr>
                      <p:nvPr/>
                    </p:nvPicPr>
                    <p:blipFill>
                      <a:blip r:embed="rId9"/>
                      <a:srcRect/>
                      <a:stretch>
                        <a:fillRect/>
                      </a:stretch>
                    </p:blipFill>
                    <p:spPr bwMode="auto">
                      <a:xfrm>
                        <a:off x="1098288" y="2815375"/>
                        <a:ext cx="10226675" cy="1263650"/>
                      </a:xfrm>
                      <a:prstGeom prst="rect">
                        <a:avLst/>
                      </a:prstGeom>
                      <a:solidFill>
                        <a:srgbClr val="FFFF00"/>
                      </a:solidFill>
                      <a:ln>
                        <a:noFill/>
                      </a:ln>
                      <a:effectLst/>
                      <a:extLst/>
                    </p:spPr>
                  </p:pic>
                </p:oleObj>
              </mc:Fallback>
            </mc:AlternateContent>
          </a:graphicData>
        </a:graphic>
      </p:graphicFrame>
      <p:sp>
        <p:nvSpPr>
          <p:cNvPr id="18" name="AutoShape 2059">
            <a:extLst>
              <a:ext uri="{FF2B5EF4-FFF2-40B4-BE49-F238E27FC236}">
                <a16:creationId xmlns:a16="http://schemas.microsoft.com/office/drawing/2014/main" id="{14D23AB6-8F5A-4488-83C4-162EC1FCBD3F}"/>
              </a:ext>
            </a:extLst>
          </p:cNvPr>
          <p:cNvSpPr>
            <a:spLocks noChangeArrowheads="1"/>
          </p:cNvSpPr>
          <p:nvPr/>
        </p:nvSpPr>
        <p:spPr bwMode="auto">
          <a:xfrm>
            <a:off x="4799856" y="4646223"/>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9" name="对象 18">
            <a:extLst>
              <a:ext uri="{FF2B5EF4-FFF2-40B4-BE49-F238E27FC236}">
                <a16:creationId xmlns:a16="http://schemas.microsoft.com/office/drawing/2014/main" id="{0384DA24-D70D-47E9-AC63-B73F0E87EC18}"/>
              </a:ext>
            </a:extLst>
          </p:cNvPr>
          <p:cNvGraphicFramePr>
            <a:graphicFrameLocks noChangeAspect="1"/>
          </p:cNvGraphicFramePr>
          <p:nvPr>
            <p:extLst>
              <p:ext uri="{D42A27DB-BD31-4B8C-83A1-F6EECF244321}">
                <p14:modId xmlns:p14="http://schemas.microsoft.com/office/powerpoint/2010/main" val="216342075"/>
              </p:ext>
            </p:extLst>
          </p:nvPr>
        </p:nvGraphicFramePr>
        <p:xfrm>
          <a:off x="6042025" y="4122738"/>
          <a:ext cx="2820988" cy="1179512"/>
        </p:xfrm>
        <a:graphic>
          <a:graphicData uri="http://schemas.openxmlformats.org/presentationml/2006/ole">
            <mc:AlternateContent xmlns:mc="http://schemas.openxmlformats.org/markup-compatibility/2006">
              <mc:Choice xmlns:v="urn:schemas-microsoft-com:vml" Requires="v">
                <p:oleObj spid="_x0000_s302940" name="Equation" r:id="rId10" imgW="1002960" imgH="419040" progId="Equation.DSMT4">
                  <p:embed/>
                </p:oleObj>
              </mc:Choice>
              <mc:Fallback>
                <p:oleObj name="Equation" r:id="rId10" imgW="1002960" imgH="419040" progId="Equation.DSMT4">
                  <p:embed/>
                  <p:pic>
                    <p:nvPicPr>
                      <p:cNvPr id="10" name="对象 9"/>
                      <p:cNvPicPr/>
                      <p:nvPr/>
                    </p:nvPicPr>
                    <p:blipFill>
                      <a:blip r:embed="rId11"/>
                      <a:stretch>
                        <a:fillRect/>
                      </a:stretch>
                    </p:blipFill>
                    <p:spPr>
                      <a:xfrm>
                        <a:off x="6042025" y="4122738"/>
                        <a:ext cx="2820988" cy="1179512"/>
                      </a:xfrm>
                      <a:prstGeom prst="rect">
                        <a:avLst/>
                      </a:prstGeom>
                    </p:spPr>
                  </p:pic>
                </p:oleObj>
              </mc:Fallback>
            </mc:AlternateContent>
          </a:graphicData>
        </a:graphic>
      </p:graphicFrame>
      <p:graphicFrame>
        <p:nvGraphicFramePr>
          <p:cNvPr id="20" name="Object 10">
            <a:extLst>
              <a:ext uri="{FF2B5EF4-FFF2-40B4-BE49-F238E27FC236}">
                <a16:creationId xmlns:a16="http://schemas.microsoft.com/office/drawing/2014/main" id="{3542D82D-F2B9-477D-A467-165F4D91DE0C}"/>
              </a:ext>
            </a:extLst>
          </p:cNvPr>
          <p:cNvGraphicFramePr>
            <a:graphicFrameLocks noChangeAspect="1"/>
          </p:cNvGraphicFramePr>
          <p:nvPr>
            <p:extLst>
              <p:ext uri="{D42A27DB-BD31-4B8C-83A1-F6EECF244321}">
                <p14:modId xmlns:p14="http://schemas.microsoft.com/office/powerpoint/2010/main" val="2810028887"/>
              </p:ext>
            </p:extLst>
          </p:nvPr>
        </p:nvGraphicFramePr>
        <p:xfrm>
          <a:off x="925673" y="5334595"/>
          <a:ext cx="2916237" cy="1263650"/>
        </p:xfrm>
        <a:graphic>
          <a:graphicData uri="http://schemas.openxmlformats.org/presentationml/2006/ole">
            <mc:AlternateContent xmlns:mc="http://schemas.openxmlformats.org/markup-compatibility/2006">
              <mc:Choice xmlns:v="urn:schemas-microsoft-com:vml" Requires="v">
                <p:oleObj spid="_x0000_s302941" name="Equation" r:id="rId12" imgW="1028520" imgH="431640" progId="Equation.DSMT4">
                  <p:embed/>
                </p:oleObj>
              </mc:Choice>
              <mc:Fallback>
                <p:oleObj name="Equation" r:id="rId12" imgW="1028520" imgH="431640" progId="Equation.DSMT4">
                  <p:embed/>
                  <p:pic>
                    <p:nvPicPr>
                      <p:cNvPr id="16" name="Object 10">
                        <a:extLst>
                          <a:ext uri="{FF2B5EF4-FFF2-40B4-BE49-F238E27FC236}">
                            <a16:creationId xmlns:a16="http://schemas.microsoft.com/office/drawing/2014/main" id="{1F044FEE-F6B1-43BF-81DF-085178F3BCAF}"/>
                          </a:ext>
                        </a:extLst>
                      </p:cNvPr>
                      <p:cNvPicPr>
                        <a:picLocks noChangeAspect="1" noChangeArrowheads="1"/>
                      </p:cNvPicPr>
                      <p:nvPr/>
                    </p:nvPicPr>
                    <p:blipFill>
                      <a:blip r:embed="rId13"/>
                      <a:srcRect/>
                      <a:stretch>
                        <a:fillRect/>
                      </a:stretch>
                    </p:blipFill>
                    <p:spPr bwMode="auto">
                      <a:xfrm>
                        <a:off x="925673" y="5334595"/>
                        <a:ext cx="2916237" cy="1263650"/>
                      </a:xfrm>
                      <a:prstGeom prst="rect">
                        <a:avLst/>
                      </a:prstGeom>
                      <a:noFill/>
                      <a:ln>
                        <a:noFill/>
                      </a:ln>
                      <a:effectLst/>
                      <a:extLst/>
                    </p:spPr>
                  </p:pic>
                </p:oleObj>
              </mc:Fallback>
            </mc:AlternateContent>
          </a:graphicData>
        </a:graphic>
      </p:graphicFrame>
      <p:sp>
        <p:nvSpPr>
          <p:cNvPr id="21" name="AutoShape 2059">
            <a:extLst>
              <a:ext uri="{FF2B5EF4-FFF2-40B4-BE49-F238E27FC236}">
                <a16:creationId xmlns:a16="http://schemas.microsoft.com/office/drawing/2014/main" id="{84D57DF0-F3EC-4821-8C1E-304843955832}"/>
              </a:ext>
            </a:extLst>
          </p:cNvPr>
          <p:cNvSpPr>
            <a:spLocks noChangeArrowheads="1"/>
          </p:cNvSpPr>
          <p:nvPr/>
        </p:nvSpPr>
        <p:spPr bwMode="auto">
          <a:xfrm>
            <a:off x="4379975" y="5798547"/>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2" name="对象 67">
            <a:extLst>
              <a:ext uri="{FF2B5EF4-FFF2-40B4-BE49-F238E27FC236}">
                <a16:creationId xmlns:a16="http://schemas.microsoft.com/office/drawing/2014/main" id="{621EDF6A-422D-41CC-B09E-2A04D0B0A22A}"/>
              </a:ext>
            </a:extLst>
          </p:cNvPr>
          <p:cNvGraphicFramePr>
            <a:graphicFrameLocks noChangeAspect="1"/>
          </p:cNvGraphicFramePr>
          <p:nvPr>
            <p:extLst>
              <p:ext uri="{D42A27DB-BD31-4B8C-83A1-F6EECF244321}">
                <p14:modId xmlns:p14="http://schemas.microsoft.com/office/powerpoint/2010/main" val="267089978"/>
              </p:ext>
            </p:extLst>
          </p:nvPr>
        </p:nvGraphicFramePr>
        <p:xfrm>
          <a:off x="5649838" y="5232837"/>
          <a:ext cx="3352800" cy="1319213"/>
        </p:xfrm>
        <a:graphic>
          <a:graphicData uri="http://schemas.openxmlformats.org/presentationml/2006/ole">
            <mc:AlternateContent xmlns:mc="http://schemas.openxmlformats.org/markup-compatibility/2006">
              <mc:Choice xmlns:v="urn:schemas-microsoft-com:vml" Requires="v">
                <p:oleObj spid="_x0000_s302942" name="公式" r:id="rId14" imgW="1130040" imgH="457200" progId="Equation.3">
                  <p:embed/>
                </p:oleObj>
              </mc:Choice>
              <mc:Fallback>
                <p:oleObj name="公式" r:id="rId14" imgW="1130040" imgH="457200" progId="Equation.3">
                  <p:embed/>
                  <p:pic>
                    <p:nvPicPr>
                      <p:cNvPr id="5" name="对象 67"/>
                      <p:cNvPicPr>
                        <a:picLocks noChangeAspect="1" noChangeArrowheads="1"/>
                      </p:cNvPicPr>
                      <p:nvPr/>
                    </p:nvPicPr>
                    <p:blipFill>
                      <a:blip r:embed="rId15"/>
                      <a:srcRect/>
                      <a:stretch>
                        <a:fillRect/>
                      </a:stretch>
                    </p:blipFill>
                    <p:spPr bwMode="auto">
                      <a:xfrm>
                        <a:off x="5649838" y="5232837"/>
                        <a:ext cx="3352800" cy="131921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9191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heel(1)">
                                      <p:cBhvr>
                                        <p:cTn id="14" dur="20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heel(1)">
                                      <p:cBhvr>
                                        <p:cTn id="26" dur="2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heel(1)">
                                      <p:cBhvr>
                                        <p:cTn id="31" dur="2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CA10FA-253E-43AC-A552-82D4D42E9273}"/>
              </a:ext>
            </a:extLst>
          </p:cNvPr>
          <p:cNvSpPr/>
          <p:nvPr/>
        </p:nvSpPr>
        <p:spPr>
          <a:xfrm>
            <a:off x="1030462" y="183724"/>
            <a:ext cx="10801200" cy="1815882"/>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00FF"/>
                </a:solidFill>
              </a:rPr>
              <a:t>在均匀磁场</a:t>
            </a:r>
            <a:r>
              <a:rPr lang="en-US" altLang="zh-CN" sz="2800" b="1" i="0" dirty="0">
                <a:solidFill>
                  <a:srgbClr val="FF0000"/>
                </a:solidFill>
              </a:rPr>
              <a:t>B</a:t>
            </a:r>
            <a:r>
              <a:rPr lang="en-US" altLang="zh-CN" sz="2800" b="1" i="0" dirty="0">
                <a:solidFill>
                  <a:srgbClr val="0000FF"/>
                </a:solidFill>
              </a:rPr>
              <a:t> </a:t>
            </a:r>
            <a:r>
              <a:rPr lang="zh-CN" altLang="en-US" sz="2800" b="1" i="0" dirty="0">
                <a:solidFill>
                  <a:srgbClr val="0000FF"/>
                </a:solidFill>
              </a:rPr>
              <a:t>内放置一极薄的</a:t>
            </a:r>
            <a:r>
              <a:rPr lang="zh-CN" altLang="en-US" sz="2800" b="1" i="0" dirty="0">
                <a:solidFill>
                  <a:srgbClr val="009900"/>
                </a:solidFill>
              </a:rPr>
              <a:t>红限波长为</a:t>
            </a:r>
            <a:r>
              <a:rPr lang="en-US" altLang="zh-CN" sz="2800" b="1" i="0" dirty="0">
                <a:solidFill>
                  <a:srgbClr val="FF0000"/>
                </a:solidFill>
              </a:rPr>
              <a:t>λ</a:t>
            </a:r>
            <a:r>
              <a:rPr lang="en-US" altLang="zh-CN" sz="2800" b="1" i="0" kern="0" baseline="-25000" dirty="0">
                <a:solidFill>
                  <a:srgbClr val="FF0000"/>
                </a:solidFill>
              </a:rPr>
              <a:t>0</a:t>
            </a:r>
            <a:r>
              <a:rPr lang="zh-CN" altLang="en-US" sz="2800" b="1" i="0" dirty="0">
                <a:solidFill>
                  <a:srgbClr val="009900"/>
                </a:solidFill>
              </a:rPr>
              <a:t>的</a:t>
            </a:r>
            <a:r>
              <a:rPr lang="zh-CN" altLang="en-US" sz="2800" b="1" i="0" dirty="0">
                <a:solidFill>
                  <a:srgbClr val="0000FF"/>
                </a:solidFill>
              </a:rPr>
              <a:t>金属片。</a:t>
            </a:r>
            <a:r>
              <a:rPr lang="zh-CN" altLang="en-US" sz="2800" b="1" i="0" dirty="0">
                <a:solidFill>
                  <a:srgbClr val="009900"/>
                </a:solidFill>
              </a:rPr>
              <a:t>今用以波长</a:t>
            </a:r>
            <a:r>
              <a:rPr lang="en-US" altLang="zh-CN" sz="2800" b="1" i="0" dirty="0">
                <a:solidFill>
                  <a:srgbClr val="FF0000"/>
                </a:solidFill>
              </a:rPr>
              <a:t>λ</a:t>
            </a:r>
            <a:r>
              <a:rPr lang="zh-CN" altLang="en-US" sz="2800" b="1" i="0" dirty="0">
                <a:solidFill>
                  <a:srgbClr val="009900"/>
                </a:solidFill>
              </a:rPr>
              <a:t>未知的单色光照射，逸出的电子</a:t>
            </a:r>
            <a:r>
              <a:rPr lang="en-US" altLang="zh-CN" sz="2800" b="1" i="0" dirty="0">
                <a:solidFill>
                  <a:srgbClr val="009900"/>
                </a:solidFill>
              </a:rPr>
              <a:t>(</a:t>
            </a:r>
            <a:r>
              <a:rPr lang="zh-CN" altLang="en-US" sz="2800" b="1" i="0" dirty="0">
                <a:solidFill>
                  <a:srgbClr val="009900"/>
                </a:solidFill>
              </a:rPr>
              <a:t>质量为</a:t>
            </a:r>
            <a:r>
              <a:rPr lang="en-US" altLang="zh-CN" sz="2800" b="1" i="0" dirty="0">
                <a:solidFill>
                  <a:srgbClr val="FF0000"/>
                </a:solidFill>
              </a:rPr>
              <a:t>m</a:t>
            </a:r>
            <a:r>
              <a:rPr lang="zh-CN" altLang="en-US" sz="2800" b="1" i="0" dirty="0">
                <a:solidFill>
                  <a:srgbClr val="009900"/>
                </a:solidFill>
              </a:rPr>
              <a:t>，电荷的绝对值为</a:t>
            </a:r>
            <a:r>
              <a:rPr lang="en-US" altLang="zh-CN" sz="2800" b="1" i="0" dirty="0">
                <a:solidFill>
                  <a:srgbClr val="FF0000"/>
                </a:solidFill>
              </a:rPr>
              <a:t>e</a:t>
            </a:r>
            <a:r>
              <a:rPr lang="en-US" altLang="zh-CN" sz="2800" b="1" i="0" dirty="0">
                <a:solidFill>
                  <a:srgbClr val="009900"/>
                </a:solidFill>
              </a:rPr>
              <a:t>)</a:t>
            </a:r>
            <a:r>
              <a:rPr lang="zh-CN" altLang="en-US" sz="2800" i="0" dirty="0">
                <a:solidFill>
                  <a:srgbClr val="0000FF"/>
                </a:solidFill>
              </a:rPr>
              <a:t> </a:t>
            </a:r>
            <a:r>
              <a:rPr lang="zh-CN" altLang="en-US" sz="2800" b="1" i="0" dirty="0">
                <a:solidFill>
                  <a:srgbClr val="0000FF"/>
                </a:solidFill>
              </a:rPr>
              <a:t>的速度与匀强磁场的夹角为</a:t>
            </a:r>
            <a:r>
              <a:rPr lang="zh-CN" altLang="en-US" sz="2800" b="1" i="0" dirty="0">
                <a:solidFill>
                  <a:srgbClr val="FF0000"/>
                </a:solidFill>
                <a:sym typeface="Symbol" panose="05050102010706020507" pitchFamily="18" charset="2"/>
              </a:rPr>
              <a:t></a:t>
            </a:r>
            <a:r>
              <a:rPr lang="zh-CN" altLang="en-US" sz="2800" b="1" i="0" dirty="0">
                <a:solidFill>
                  <a:srgbClr val="0000FF"/>
                </a:solidFill>
                <a:sym typeface="Symbol" panose="05050102010706020507" pitchFamily="18" charset="2"/>
              </a:rPr>
              <a:t>，</a:t>
            </a:r>
            <a:r>
              <a:rPr lang="zh-CN" altLang="en-US" sz="2800" b="1" i="0" dirty="0">
                <a:solidFill>
                  <a:srgbClr val="0000FF"/>
                </a:solidFill>
              </a:rPr>
              <a:t>电子</a:t>
            </a:r>
            <a:r>
              <a:rPr lang="zh-CN" altLang="en-US" sz="2800" b="1" i="0" dirty="0">
                <a:solidFill>
                  <a:srgbClr val="009900"/>
                </a:solidFill>
              </a:rPr>
              <a:t>在垂直于磁场方向作</a:t>
            </a:r>
            <a:r>
              <a:rPr lang="zh-CN" altLang="en-US" sz="2800" b="1" i="0" dirty="0">
                <a:solidFill>
                  <a:srgbClr val="FF3300"/>
                </a:solidFill>
              </a:rPr>
              <a:t>匀速</a:t>
            </a:r>
            <a:r>
              <a:rPr lang="zh-CN" altLang="en-US" sz="2800" b="1" i="0" dirty="0">
                <a:solidFill>
                  <a:srgbClr val="009900"/>
                </a:solidFill>
              </a:rPr>
              <a:t>圆周运动的</a:t>
            </a:r>
            <a:r>
              <a:rPr lang="zh-CN" altLang="en-US" sz="2800" b="1" i="0" dirty="0">
                <a:solidFill>
                  <a:srgbClr val="0000FF"/>
                </a:solidFill>
              </a:rPr>
              <a:t>半径为</a:t>
            </a:r>
            <a:r>
              <a:rPr lang="en-US" altLang="zh-CN" sz="2800" b="1" i="0" dirty="0">
                <a:solidFill>
                  <a:srgbClr val="FF0000"/>
                </a:solidFill>
              </a:rPr>
              <a:t>r</a:t>
            </a:r>
            <a:r>
              <a:rPr lang="zh-CN" altLang="en-US" sz="2800" b="1" i="0" dirty="0">
                <a:solidFill>
                  <a:srgbClr val="0000FF"/>
                </a:solidFill>
              </a:rPr>
              <a:t>。</a:t>
            </a:r>
            <a:r>
              <a:rPr lang="en-US" altLang="zh-CN" sz="2800" b="1" i="0" dirty="0">
                <a:solidFill>
                  <a:srgbClr val="FF0000"/>
                </a:solidFill>
              </a:rPr>
              <a:t>λ</a:t>
            </a:r>
            <a:r>
              <a:rPr lang="en-US" altLang="zh-CN" sz="2800" b="1" i="0" dirty="0">
                <a:solidFill>
                  <a:srgbClr val="0000FF"/>
                </a:solidFill>
              </a:rPr>
              <a:t>=______</a:t>
            </a:r>
            <a:r>
              <a:rPr lang="zh-CN" altLang="en-US" sz="2800" b="1" i="0" dirty="0">
                <a:solidFill>
                  <a:srgbClr val="0000FF"/>
                </a:solidFill>
              </a:rPr>
              <a:t>。</a:t>
            </a:r>
            <a:endParaRPr lang="zh-CN" altLang="en-US" sz="2800" b="1" i="0" dirty="0">
              <a:solidFill>
                <a:srgbClr val="FF00FF"/>
              </a:solidFill>
            </a:endParaRPr>
          </a:p>
        </p:txBody>
      </p:sp>
      <p:pic>
        <p:nvPicPr>
          <p:cNvPr id="3" name="Picture 24" descr="4C70BBA977B88F3DF7393CB7443DAF2A">
            <a:extLst>
              <a:ext uri="{FF2B5EF4-FFF2-40B4-BE49-F238E27FC236}">
                <a16:creationId xmlns:a16="http://schemas.microsoft.com/office/drawing/2014/main" id="{3A15A319-30F8-4510-A6CD-80B2EE7D7E2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646791" y="1531166"/>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10">
            <a:extLst>
              <a:ext uri="{FF2B5EF4-FFF2-40B4-BE49-F238E27FC236}">
                <a16:creationId xmlns:a16="http://schemas.microsoft.com/office/drawing/2014/main" id="{F6D4F602-0430-4AE0-93E5-227415D56802}"/>
              </a:ext>
            </a:extLst>
          </p:cNvPr>
          <p:cNvGraphicFramePr>
            <a:graphicFrameLocks noChangeAspect="1"/>
          </p:cNvGraphicFramePr>
          <p:nvPr>
            <p:extLst>
              <p:ext uri="{D42A27DB-BD31-4B8C-83A1-F6EECF244321}">
                <p14:modId xmlns:p14="http://schemas.microsoft.com/office/powerpoint/2010/main" val="141772481"/>
              </p:ext>
            </p:extLst>
          </p:nvPr>
        </p:nvGraphicFramePr>
        <p:xfrm>
          <a:off x="1030462" y="2366682"/>
          <a:ext cx="9085973" cy="1122700"/>
        </p:xfrm>
        <a:graphic>
          <a:graphicData uri="http://schemas.openxmlformats.org/presentationml/2006/ole">
            <mc:AlternateContent xmlns:mc="http://schemas.openxmlformats.org/markup-compatibility/2006">
              <mc:Choice xmlns:v="urn:schemas-microsoft-com:vml" Requires="v">
                <p:oleObj spid="_x0000_s408818" name="Equation" r:id="rId4" imgW="3606480" imgH="431640" progId="Equation.DSMT4">
                  <p:embed/>
                </p:oleObj>
              </mc:Choice>
              <mc:Fallback>
                <p:oleObj name="Equation" r:id="rId4" imgW="3606480" imgH="431640" progId="Equation.DSMT4">
                  <p:embed/>
                  <p:pic>
                    <p:nvPicPr>
                      <p:cNvPr id="8" name="Object 10">
                        <a:extLst>
                          <a:ext uri="{FF2B5EF4-FFF2-40B4-BE49-F238E27FC236}">
                            <a16:creationId xmlns:a16="http://schemas.microsoft.com/office/drawing/2014/main" id="{9615D841-976F-46AA-982B-63793A566315}"/>
                          </a:ext>
                        </a:extLst>
                      </p:cNvPr>
                      <p:cNvPicPr>
                        <a:picLocks noChangeAspect="1" noChangeArrowheads="1"/>
                      </p:cNvPicPr>
                      <p:nvPr/>
                    </p:nvPicPr>
                    <p:blipFill>
                      <a:blip r:embed="rId5"/>
                      <a:srcRect/>
                      <a:stretch>
                        <a:fillRect/>
                      </a:stretch>
                    </p:blipFill>
                    <p:spPr bwMode="auto">
                      <a:xfrm>
                        <a:off x="1030462" y="2366682"/>
                        <a:ext cx="9085973" cy="1122700"/>
                      </a:xfrm>
                      <a:prstGeom prst="rect">
                        <a:avLst/>
                      </a:prstGeom>
                      <a:solidFill>
                        <a:srgbClr val="FFFF00"/>
                      </a:solidFill>
                      <a:ln>
                        <a:noFill/>
                      </a:ln>
                      <a:effectLst/>
                      <a:extLst/>
                    </p:spPr>
                  </p:pic>
                </p:oleObj>
              </mc:Fallback>
            </mc:AlternateContent>
          </a:graphicData>
        </a:graphic>
      </p:graphicFrame>
      <p:graphicFrame>
        <p:nvGraphicFramePr>
          <p:cNvPr id="6" name="Object 2">
            <a:extLst>
              <a:ext uri="{FF2B5EF4-FFF2-40B4-BE49-F238E27FC236}">
                <a16:creationId xmlns:a16="http://schemas.microsoft.com/office/drawing/2014/main" id="{DBD8D9EC-B5AA-4360-9D2A-1569F377FE67}"/>
              </a:ext>
            </a:extLst>
          </p:cNvPr>
          <p:cNvGraphicFramePr>
            <a:graphicFrameLocks/>
          </p:cNvGraphicFramePr>
          <p:nvPr>
            <p:extLst>
              <p:ext uri="{D42A27DB-BD31-4B8C-83A1-F6EECF244321}">
                <p14:modId xmlns:p14="http://schemas.microsoft.com/office/powerpoint/2010/main" val="226815072"/>
              </p:ext>
            </p:extLst>
          </p:nvPr>
        </p:nvGraphicFramePr>
        <p:xfrm>
          <a:off x="767408" y="3690336"/>
          <a:ext cx="3614738" cy="1093787"/>
        </p:xfrm>
        <a:graphic>
          <a:graphicData uri="http://schemas.openxmlformats.org/presentationml/2006/ole">
            <mc:AlternateContent xmlns:mc="http://schemas.openxmlformats.org/markup-compatibility/2006">
              <mc:Choice xmlns:v="urn:schemas-microsoft-com:vml" Requires="v">
                <p:oleObj spid="_x0000_s408819" name="Equation" r:id="rId6" imgW="1447560" imgH="457200" progId="Equation.DSMT4">
                  <p:embed/>
                </p:oleObj>
              </mc:Choice>
              <mc:Fallback>
                <p:oleObj name="Equation" r:id="rId6" imgW="1447560" imgH="457200" progId="Equation.DSMT4">
                  <p:embed/>
                  <p:pic>
                    <p:nvPicPr>
                      <p:cNvPr id="13" name="Object 2">
                        <a:extLst>
                          <a:ext uri="{FF2B5EF4-FFF2-40B4-BE49-F238E27FC236}">
                            <a16:creationId xmlns:a16="http://schemas.microsoft.com/office/drawing/2014/main" id="{0B9D943B-00F7-4CB5-A3C3-9F2B89764286}"/>
                          </a:ext>
                        </a:extLst>
                      </p:cNvPr>
                      <p:cNvPicPr>
                        <a:picLocks noChangeArrowheads="1"/>
                      </p:cNvPicPr>
                      <p:nvPr/>
                    </p:nvPicPr>
                    <p:blipFill>
                      <a:blip r:embed="rId7"/>
                      <a:srcRect/>
                      <a:stretch>
                        <a:fillRect/>
                      </a:stretch>
                    </p:blipFill>
                    <p:spPr bwMode="auto">
                      <a:xfrm>
                        <a:off x="767408" y="3690336"/>
                        <a:ext cx="3614738" cy="1093787"/>
                      </a:xfrm>
                      <a:prstGeom prst="rect">
                        <a:avLst/>
                      </a:prstGeom>
                      <a:noFill/>
                      <a:ln>
                        <a:noFill/>
                      </a:ln>
                      <a:effectLst/>
                      <a:extLst/>
                    </p:spPr>
                  </p:pic>
                </p:oleObj>
              </mc:Fallback>
            </mc:AlternateContent>
          </a:graphicData>
        </a:graphic>
      </p:graphicFrame>
      <p:pic>
        <p:nvPicPr>
          <p:cNvPr id="13" name="图片 12">
            <a:extLst>
              <a:ext uri="{FF2B5EF4-FFF2-40B4-BE49-F238E27FC236}">
                <a16:creationId xmlns:a16="http://schemas.microsoft.com/office/drawing/2014/main" id="{AC98889A-A208-40B0-ACCC-28954EFBF736}"/>
              </a:ext>
            </a:extLst>
          </p:cNvPr>
          <p:cNvPicPr>
            <a:picLocks noChangeAspect="1"/>
          </p:cNvPicPr>
          <p:nvPr/>
        </p:nvPicPr>
        <p:blipFill>
          <a:blip r:embed="rId8"/>
          <a:stretch>
            <a:fillRect/>
          </a:stretch>
        </p:blipFill>
        <p:spPr>
          <a:xfrm>
            <a:off x="7497941" y="3540812"/>
            <a:ext cx="4434725" cy="2957726"/>
          </a:xfrm>
          <a:prstGeom prst="rect">
            <a:avLst/>
          </a:prstGeom>
        </p:spPr>
      </p:pic>
      <p:sp>
        <p:nvSpPr>
          <p:cNvPr id="12" name="AutoShape 2059">
            <a:extLst>
              <a:ext uri="{FF2B5EF4-FFF2-40B4-BE49-F238E27FC236}">
                <a16:creationId xmlns:a16="http://schemas.microsoft.com/office/drawing/2014/main" id="{F6025F34-5CE9-439F-B41F-4DA223709DED}"/>
              </a:ext>
            </a:extLst>
          </p:cNvPr>
          <p:cNvSpPr>
            <a:spLocks noChangeArrowheads="1"/>
          </p:cNvSpPr>
          <p:nvPr/>
        </p:nvSpPr>
        <p:spPr bwMode="auto">
          <a:xfrm>
            <a:off x="4473986" y="4231006"/>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7" name="Object 1026">
            <a:extLst>
              <a:ext uri="{FF2B5EF4-FFF2-40B4-BE49-F238E27FC236}">
                <a16:creationId xmlns:a16="http://schemas.microsoft.com/office/drawing/2014/main" id="{DDBE67C3-568C-46AE-B34A-5726700320AE}"/>
              </a:ext>
            </a:extLst>
          </p:cNvPr>
          <p:cNvGraphicFramePr>
            <a:graphicFrameLocks/>
          </p:cNvGraphicFramePr>
          <p:nvPr>
            <p:extLst>
              <p:ext uri="{D42A27DB-BD31-4B8C-83A1-F6EECF244321}">
                <p14:modId xmlns:p14="http://schemas.microsoft.com/office/powerpoint/2010/main" val="2986691529"/>
              </p:ext>
            </p:extLst>
          </p:nvPr>
        </p:nvGraphicFramePr>
        <p:xfrm>
          <a:off x="5375920" y="3845419"/>
          <a:ext cx="1857375" cy="917575"/>
        </p:xfrm>
        <a:graphic>
          <a:graphicData uri="http://schemas.openxmlformats.org/presentationml/2006/ole">
            <mc:AlternateContent xmlns:mc="http://schemas.openxmlformats.org/markup-compatibility/2006">
              <mc:Choice xmlns:v="urn:schemas-microsoft-com:vml" Requires="v">
                <p:oleObj spid="_x0000_s408820" name="Equation" r:id="rId9" imgW="774360" imgH="393480" progId="Equation.DSMT4">
                  <p:embed/>
                </p:oleObj>
              </mc:Choice>
              <mc:Fallback>
                <p:oleObj name="Equation" r:id="rId9" imgW="774360" imgH="393480" progId="Equation.DSMT4">
                  <p:embed/>
                  <p:pic>
                    <p:nvPicPr>
                      <p:cNvPr id="7" name="Object 1026">
                        <a:extLst>
                          <a:ext uri="{FF2B5EF4-FFF2-40B4-BE49-F238E27FC236}">
                            <a16:creationId xmlns:a16="http://schemas.microsoft.com/office/drawing/2014/main" id="{FD560A8B-0A04-46E4-BD72-2A1C15261C01}"/>
                          </a:ext>
                        </a:extLst>
                      </p:cNvPr>
                      <p:cNvPicPr>
                        <a:picLocks noChangeArrowheads="1"/>
                      </p:cNvPicPr>
                      <p:nvPr/>
                    </p:nvPicPr>
                    <p:blipFill>
                      <a:blip r:embed="rId10"/>
                      <a:srcRect/>
                      <a:stretch>
                        <a:fillRect/>
                      </a:stretch>
                    </p:blipFill>
                    <p:spPr bwMode="auto">
                      <a:xfrm>
                        <a:off x="5375920" y="3845419"/>
                        <a:ext cx="1857375" cy="917575"/>
                      </a:xfrm>
                      <a:prstGeom prst="rect">
                        <a:avLst/>
                      </a:prstGeom>
                      <a:noFill/>
                      <a:ln>
                        <a:noFill/>
                      </a:ln>
                      <a:effectLst/>
                      <a:extLst/>
                    </p:spPr>
                  </p:pic>
                </p:oleObj>
              </mc:Fallback>
            </mc:AlternateContent>
          </a:graphicData>
        </a:graphic>
      </p:graphicFrame>
      <p:graphicFrame>
        <p:nvGraphicFramePr>
          <p:cNvPr id="18" name="Object 10">
            <a:extLst>
              <a:ext uri="{FF2B5EF4-FFF2-40B4-BE49-F238E27FC236}">
                <a16:creationId xmlns:a16="http://schemas.microsoft.com/office/drawing/2014/main" id="{45C2EE8F-AB14-45CC-A6D1-5AE8B767ABB7}"/>
              </a:ext>
            </a:extLst>
          </p:cNvPr>
          <p:cNvGraphicFramePr>
            <a:graphicFrameLocks noChangeAspect="1"/>
          </p:cNvGraphicFramePr>
          <p:nvPr>
            <p:extLst>
              <p:ext uri="{D42A27DB-BD31-4B8C-83A1-F6EECF244321}">
                <p14:modId xmlns:p14="http://schemas.microsoft.com/office/powerpoint/2010/main" val="2006943122"/>
              </p:ext>
            </p:extLst>
          </p:nvPr>
        </p:nvGraphicFramePr>
        <p:xfrm>
          <a:off x="479376" y="5019675"/>
          <a:ext cx="2879725" cy="1263650"/>
        </p:xfrm>
        <a:graphic>
          <a:graphicData uri="http://schemas.openxmlformats.org/presentationml/2006/ole">
            <mc:AlternateContent xmlns:mc="http://schemas.openxmlformats.org/markup-compatibility/2006">
              <mc:Choice xmlns:v="urn:schemas-microsoft-com:vml" Requires="v">
                <p:oleObj spid="_x0000_s408821" name="Equation" r:id="rId11" imgW="1015920" imgH="431640" progId="Equation.DSMT4">
                  <p:embed/>
                </p:oleObj>
              </mc:Choice>
              <mc:Fallback>
                <p:oleObj name="Equation" r:id="rId11" imgW="1015920" imgH="431640" progId="Equation.DSMT4">
                  <p:embed/>
                  <p:pic>
                    <p:nvPicPr>
                      <p:cNvPr id="14" name="Object 10">
                        <a:extLst>
                          <a:ext uri="{FF2B5EF4-FFF2-40B4-BE49-F238E27FC236}">
                            <a16:creationId xmlns:a16="http://schemas.microsoft.com/office/drawing/2014/main" id="{A32EDADD-EB15-410B-9CAE-97AA7AE9B5EB}"/>
                          </a:ext>
                        </a:extLst>
                      </p:cNvPr>
                      <p:cNvPicPr>
                        <a:picLocks noChangeAspect="1" noChangeArrowheads="1"/>
                      </p:cNvPicPr>
                      <p:nvPr/>
                    </p:nvPicPr>
                    <p:blipFill>
                      <a:blip r:embed="rId12"/>
                      <a:srcRect/>
                      <a:stretch>
                        <a:fillRect/>
                      </a:stretch>
                    </p:blipFill>
                    <p:spPr bwMode="auto">
                      <a:xfrm>
                        <a:off x="479376" y="5019675"/>
                        <a:ext cx="2879725" cy="1263650"/>
                      </a:xfrm>
                      <a:prstGeom prst="rect">
                        <a:avLst/>
                      </a:prstGeom>
                      <a:noFill/>
                      <a:ln>
                        <a:noFill/>
                      </a:ln>
                      <a:effectLst/>
                      <a:extLst/>
                    </p:spPr>
                  </p:pic>
                </p:oleObj>
              </mc:Fallback>
            </mc:AlternateContent>
          </a:graphicData>
        </a:graphic>
      </p:graphicFrame>
      <p:sp>
        <p:nvSpPr>
          <p:cNvPr id="19" name="AutoShape 2059">
            <a:extLst>
              <a:ext uri="{FF2B5EF4-FFF2-40B4-BE49-F238E27FC236}">
                <a16:creationId xmlns:a16="http://schemas.microsoft.com/office/drawing/2014/main" id="{9B953E88-0AD8-4AFF-93EE-8AE905B92B6D}"/>
              </a:ext>
            </a:extLst>
          </p:cNvPr>
          <p:cNvSpPr>
            <a:spLocks noChangeArrowheads="1"/>
          </p:cNvSpPr>
          <p:nvPr/>
        </p:nvSpPr>
        <p:spPr bwMode="auto">
          <a:xfrm>
            <a:off x="3411560" y="5543183"/>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0" name="Object 10">
            <a:extLst>
              <a:ext uri="{FF2B5EF4-FFF2-40B4-BE49-F238E27FC236}">
                <a16:creationId xmlns:a16="http://schemas.microsoft.com/office/drawing/2014/main" id="{B6A27E68-6DD6-4BAF-819A-C72D68715364}"/>
              </a:ext>
            </a:extLst>
          </p:cNvPr>
          <p:cNvGraphicFramePr>
            <a:graphicFrameLocks noChangeAspect="1"/>
          </p:cNvGraphicFramePr>
          <p:nvPr>
            <p:extLst>
              <p:ext uri="{D42A27DB-BD31-4B8C-83A1-F6EECF244321}">
                <p14:modId xmlns:p14="http://schemas.microsoft.com/office/powerpoint/2010/main" val="589235011"/>
              </p:ext>
            </p:extLst>
          </p:nvPr>
        </p:nvGraphicFramePr>
        <p:xfrm>
          <a:off x="4348441" y="5137832"/>
          <a:ext cx="3186112" cy="1208088"/>
        </p:xfrm>
        <a:graphic>
          <a:graphicData uri="http://schemas.openxmlformats.org/presentationml/2006/ole">
            <mc:AlternateContent xmlns:mc="http://schemas.openxmlformats.org/markup-compatibility/2006">
              <mc:Choice xmlns:v="urn:schemas-microsoft-com:vml" Requires="v">
                <p:oleObj spid="_x0000_s408822" name="Equation" r:id="rId13" imgW="1244520" imgH="457200" progId="Equation.DSMT4">
                  <p:embed/>
                </p:oleObj>
              </mc:Choice>
              <mc:Fallback>
                <p:oleObj name="Equation" r:id="rId13" imgW="1244520" imgH="457200" progId="Equation.DSMT4">
                  <p:embed/>
                  <p:pic>
                    <p:nvPicPr>
                      <p:cNvPr id="16" name="Object 10">
                        <a:extLst>
                          <a:ext uri="{FF2B5EF4-FFF2-40B4-BE49-F238E27FC236}">
                            <a16:creationId xmlns:a16="http://schemas.microsoft.com/office/drawing/2014/main" id="{6191D6E4-DBEE-437B-8AB3-8383C7B4AF2F}"/>
                          </a:ext>
                        </a:extLst>
                      </p:cNvPr>
                      <p:cNvPicPr>
                        <a:picLocks noChangeAspect="1" noChangeArrowheads="1"/>
                      </p:cNvPicPr>
                      <p:nvPr/>
                    </p:nvPicPr>
                    <p:blipFill>
                      <a:blip r:embed="rId14"/>
                      <a:srcRect/>
                      <a:stretch>
                        <a:fillRect/>
                      </a:stretch>
                    </p:blipFill>
                    <p:spPr bwMode="auto">
                      <a:xfrm>
                        <a:off x="4348441" y="5137832"/>
                        <a:ext cx="3186112" cy="12080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0209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heel(1)">
                                      <p:cBhvr>
                                        <p:cTn id="24" dur="2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heel(1)">
                                      <p:cBhvr>
                                        <p:cTn id="29" dur="2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1000" fill="hold"/>
                                        <p:tgtEl>
                                          <p:spTgt spid="20"/>
                                        </p:tgtEl>
                                        <p:attrNameLst>
                                          <p:attrName>ppt_w</p:attrName>
                                        </p:attrNameLst>
                                      </p:cBhvr>
                                      <p:tavLst>
                                        <p:tav tm="0">
                                          <p:val>
                                            <p:fltVal val="0"/>
                                          </p:val>
                                        </p:tav>
                                        <p:tav tm="100000">
                                          <p:val>
                                            <p:strVal val="#ppt_w"/>
                                          </p:val>
                                        </p:tav>
                                      </p:tavLst>
                                    </p:anim>
                                    <p:anim calcmode="lin" valueType="num">
                                      <p:cBhvr>
                                        <p:cTn id="35" dur="1000" fill="hold"/>
                                        <p:tgtEl>
                                          <p:spTgt spid="20"/>
                                        </p:tgtEl>
                                        <p:attrNameLst>
                                          <p:attrName>ppt_h</p:attrName>
                                        </p:attrNameLst>
                                      </p:cBhvr>
                                      <p:tavLst>
                                        <p:tav tm="0">
                                          <p:val>
                                            <p:fltVal val="0"/>
                                          </p:val>
                                        </p:tav>
                                        <p:tav tm="100000">
                                          <p:val>
                                            <p:strVal val="#ppt_h"/>
                                          </p:val>
                                        </p:tav>
                                      </p:tavLst>
                                    </p:anim>
                                    <p:anim calcmode="lin" valueType="num">
                                      <p:cBhvr>
                                        <p:cTn id="36" dur="1000" fill="hold"/>
                                        <p:tgtEl>
                                          <p:spTgt spid="20"/>
                                        </p:tgtEl>
                                        <p:attrNameLst>
                                          <p:attrName>style.rotation</p:attrName>
                                        </p:attrNameLst>
                                      </p:cBhvr>
                                      <p:tavLst>
                                        <p:tav tm="0">
                                          <p:val>
                                            <p:fltVal val="90"/>
                                          </p:val>
                                        </p:tav>
                                        <p:tav tm="100000">
                                          <p:val>
                                            <p:fltVal val="0"/>
                                          </p:val>
                                        </p:tav>
                                      </p:tavLst>
                                    </p:anim>
                                    <p:animEffect transition="in" filter="fade">
                                      <p:cBhvr>
                                        <p:cTn id="3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CB5DD2-5627-4B2D-9329-4DC2F26E834B}"/>
              </a:ext>
            </a:extLst>
          </p:cNvPr>
          <p:cNvSpPr/>
          <p:nvPr/>
        </p:nvSpPr>
        <p:spPr>
          <a:xfrm>
            <a:off x="1030462" y="183724"/>
            <a:ext cx="10801200" cy="1815882"/>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00FF"/>
                </a:solidFill>
              </a:rPr>
              <a:t>在均匀磁场</a:t>
            </a:r>
            <a:r>
              <a:rPr lang="en-US" altLang="zh-CN" sz="2800" b="1" i="0" dirty="0">
                <a:solidFill>
                  <a:srgbClr val="FF0000"/>
                </a:solidFill>
              </a:rPr>
              <a:t>B</a:t>
            </a:r>
            <a:r>
              <a:rPr lang="en-US" altLang="zh-CN" sz="2800" b="1" i="0" dirty="0">
                <a:solidFill>
                  <a:srgbClr val="0000FF"/>
                </a:solidFill>
              </a:rPr>
              <a:t> </a:t>
            </a:r>
            <a:r>
              <a:rPr lang="zh-CN" altLang="en-US" sz="2800" b="1" i="0" dirty="0">
                <a:solidFill>
                  <a:srgbClr val="0000FF"/>
                </a:solidFill>
              </a:rPr>
              <a:t>内放置一极薄的</a:t>
            </a:r>
            <a:r>
              <a:rPr lang="zh-CN" altLang="en-US" sz="2800" b="1" i="0" dirty="0">
                <a:solidFill>
                  <a:srgbClr val="009900"/>
                </a:solidFill>
              </a:rPr>
              <a:t>红限波长为</a:t>
            </a:r>
            <a:r>
              <a:rPr lang="en-US" altLang="zh-CN" sz="2800" b="1" i="0" dirty="0">
                <a:solidFill>
                  <a:srgbClr val="FF0000"/>
                </a:solidFill>
              </a:rPr>
              <a:t>λ</a:t>
            </a:r>
            <a:r>
              <a:rPr lang="en-US" altLang="zh-CN" sz="2800" b="1" i="0" kern="0" baseline="-25000" dirty="0">
                <a:solidFill>
                  <a:srgbClr val="FF0000"/>
                </a:solidFill>
              </a:rPr>
              <a:t>0</a:t>
            </a:r>
            <a:r>
              <a:rPr lang="zh-CN" altLang="en-US" sz="2800" b="1" i="0" dirty="0">
                <a:solidFill>
                  <a:srgbClr val="009900"/>
                </a:solidFill>
              </a:rPr>
              <a:t>的</a:t>
            </a:r>
            <a:r>
              <a:rPr lang="zh-CN" altLang="en-US" sz="2800" b="1" i="0" dirty="0">
                <a:solidFill>
                  <a:srgbClr val="0000FF"/>
                </a:solidFill>
              </a:rPr>
              <a:t>金属片。</a:t>
            </a:r>
            <a:r>
              <a:rPr lang="zh-CN" altLang="en-US" sz="2800" b="1" i="0" dirty="0">
                <a:solidFill>
                  <a:srgbClr val="009900"/>
                </a:solidFill>
              </a:rPr>
              <a:t>今用以波长</a:t>
            </a:r>
            <a:r>
              <a:rPr lang="en-US" altLang="zh-CN" sz="2800" b="1" i="0" dirty="0">
                <a:solidFill>
                  <a:srgbClr val="FF0000"/>
                </a:solidFill>
              </a:rPr>
              <a:t>λ</a:t>
            </a:r>
            <a:r>
              <a:rPr lang="zh-CN" altLang="en-US" sz="2800" b="1" i="0" dirty="0">
                <a:solidFill>
                  <a:srgbClr val="009900"/>
                </a:solidFill>
              </a:rPr>
              <a:t>未知的单色光照射，逸出的电子</a:t>
            </a:r>
            <a:r>
              <a:rPr lang="en-US" altLang="zh-CN" sz="2800" b="1" i="0" dirty="0">
                <a:solidFill>
                  <a:srgbClr val="009900"/>
                </a:solidFill>
              </a:rPr>
              <a:t>(</a:t>
            </a:r>
            <a:r>
              <a:rPr lang="zh-CN" altLang="en-US" sz="2800" b="1" i="0" dirty="0">
                <a:solidFill>
                  <a:srgbClr val="009900"/>
                </a:solidFill>
              </a:rPr>
              <a:t>质量为</a:t>
            </a:r>
            <a:r>
              <a:rPr lang="en-US" altLang="zh-CN" sz="2800" b="1" i="0" dirty="0">
                <a:solidFill>
                  <a:srgbClr val="FF0000"/>
                </a:solidFill>
              </a:rPr>
              <a:t>m</a:t>
            </a:r>
            <a:r>
              <a:rPr lang="zh-CN" altLang="en-US" sz="2800" b="1" i="0" dirty="0">
                <a:solidFill>
                  <a:srgbClr val="009900"/>
                </a:solidFill>
              </a:rPr>
              <a:t>，电荷的绝对值为</a:t>
            </a:r>
            <a:r>
              <a:rPr lang="en-US" altLang="zh-CN" sz="2800" b="1" i="0" dirty="0">
                <a:solidFill>
                  <a:srgbClr val="FF0000"/>
                </a:solidFill>
              </a:rPr>
              <a:t>e</a:t>
            </a:r>
            <a:r>
              <a:rPr lang="en-US" altLang="zh-CN" sz="2800" b="1" i="0" dirty="0">
                <a:solidFill>
                  <a:srgbClr val="009900"/>
                </a:solidFill>
              </a:rPr>
              <a:t>)</a:t>
            </a:r>
            <a:r>
              <a:rPr lang="zh-CN" altLang="en-US" sz="2800" i="0" dirty="0">
                <a:solidFill>
                  <a:srgbClr val="0000FF"/>
                </a:solidFill>
              </a:rPr>
              <a:t> </a:t>
            </a:r>
            <a:r>
              <a:rPr lang="zh-CN" altLang="en-US" sz="2800" b="1" i="0" dirty="0">
                <a:solidFill>
                  <a:srgbClr val="0000FF"/>
                </a:solidFill>
              </a:rPr>
              <a:t>的速度与磁场的夹角为</a:t>
            </a:r>
            <a:r>
              <a:rPr lang="zh-CN" altLang="en-US" sz="2800" b="1" i="0" dirty="0">
                <a:solidFill>
                  <a:srgbClr val="FF0000"/>
                </a:solidFill>
                <a:sym typeface="Symbol" panose="05050102010706020507" pitchFamily="18" charset="2"/>
              </a:rPr>
              <a:t></a:t>
            </a:r>
            <a:r>
              <a:rPr lang="zh-CN" altLang="en-US" sz="2800" b="1" i="0" dirty="0">
                <a:solidFill>
                  <a:srgbClr val="0000FF"/>
                </a:solidFill>
                <a:sym typeface="Symbol" panose="05050102010706020507" pitchFamily="18" charset="2"/>
              </a:rPr>
              <a:t>，</a:t>
            </a:r>
            <a:r>
              <a:rPr lang="zh-CN" altLang="en-US" sz="2800" b="1" i="0" dirty="0">
                <a:solidFill>
                  <a:srgbClr val="0000FF"/>
                </a:solidFill>
              </a:rPr>
              <a:t>电子</a:t>
            </a:r>
            <a:r>
              <a:rPr lang="zh-CN" altLang="en-US" sz="2800" b="1" i="0" dirty="0">
                <a:solidFill>
                  <a:srgbClr val="009900"/>
                </a:solidFill>
              </a:rPr>
              <a:t>在垂直于磁场方向作</a:t>
            </a:r>
            <a:r>
              <a:rPr lang="zh-CN" altLang="en-US" sz="2800" b="1" i="0" dirty="0">
                <a:solidFill>
                  <a:srgbClr val="FF3300"/>
                </a:solidFill>
              </a:rPr>
              <a:t>匀速</a:t>
            </a:r>
            <a:r>
              <a:rPr lang="zh-CN" altLang="en-US" sz="2800" b="1" i="0" dirty="0">
                <a:solidFill>
                  <a:srgbClr val="009900"/>
                </a:solidFill>
              </a:rPr>
              <a:t>圆周运动</a:t>
            </a:r>
            <a:r>
              <a:rPr lang="en-US" altLang="zh-CN" sz="2800" b="1" i="0" dirty="0">
                <a:solidFill>
                  <a:srgbClr val="FF0000"/>
                </a:solidFill>
              </a:rPr>
              <a:t>,</a:t>
            </a:r>
            <a:r>
              <a:rPr lang="zh-CN" altLang="en-US" sz="2800" b="1" i="0" dirty="0">
                <a:solidFill>
                  <a:srgbClr val="FF00FF"/>
                </a:solidFill>
              </a:rPr>
              <a:t>粒子在平行于磁场方向作匀速直线运动</a:t>
            </a:r>
            <a:r>
              <a:rPr lang="en-US" altLang="zh-CN" sz="2800" b="1" i="0" dirty="0">
                <a:solidFill>
                  <a:srgbClr val="FF00FF"/>
                </a:solidFill>
              </a:rPr>
              <a:t>,</a:t>
            </a:r>
            <a:r>
              <a:rPr lang="zh-CN" altLang="en-US" sz="2800" b="1" i="0" dirty="0">
                <a:solidFill>
                  <a:srgbClr val="FF00FF"/>
                </a:solidFill>
              </a:rPr>
              <a:t>螺距为</a:t>
            </a:r>
            <a:r>
              <a:rPr lang="en-US" altLang="zh-CN" sz="2800" b="1" i="0" dirty="0">
                <a:solidFill>
                  <a:srgbClr val="FF0000"/>
                </a:solidFill>
              </a:rPr>
              <a:t>H,   λ</a:t>
            </a:r>
            <a:r>
              <a:rPr lang="en-US" altLang="zh-CN" sz="2800" b="1" i="0" dirty="0">
                <a:solidFill>
                  <a:srgbClr val="0000FF"/>
                </a:solidFill>
              </a:rPr>
              <a:t>=______</a:t>
            </a:r>
            <a:r>
              <a:rPr lang="zh-CN" altLang="en-US" sz="2800" b="1" i="0" dirty="0">
                <a:solidFill>
                  <a:srgbClr val="0000FF"/>
                </a:solidFill>
              </a:rPr>
              <a:t>。</a:t>
            </a:r>
            <a:endParaRPr lang="zh-CN" altLang="en-US" sz="2800" b="1" i="0" dirty="0">
              <a:solidFill>
                <a:srgbClr val="FF00FF"/>
              </a:solidFill>
            </a:endParaRPr>
          </a:p>
        </p:txBody>
      </p:sp>
      <p:pic>
        <p:nvPicPr>
          <p:cNvPr id="3" name="Picture 24" descr="4C70BBA977B88F3DF7393CB7443DAF2A">
            <a:extLst>
              <a:ext uri="{FF2B5EF4-FFF2-40B4-BE49-F238E27FC236}">
                <a16:creationId xmlns:a16="http://schemas.microsoft.com/office/drawing/2014/main" id="{66EAA61C-4AF2-4825-890E-FE222CE5382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776520" y="1484784"/>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10">
            <a:extLst>
              <a:ext uri="{FF2B5EF4-FFF2-40B4-BE49-F238E27FC236}">
                <a16:creationId xmlns:a16="http://schemas.microsoft.com/office/drawing/2014/main" id="{6BA62255-2317-42F3-82D6-F271E6EC5CAE}"/>
              </a:ext>
            </a:extLst>
          </p:cNvPr>
          <p:cNvGraphicFramePr>
            <a:graphicFrameLocks noChangeAspect="1"/>
          </p:cNvGraphicFramePr>
          <p:nvPr>
            <p:extLst>
              <p:ext uri="{D42A27DB-BD31-4B8C-83A1-F6EECF244321}">
                <p14:modId xmlns:p14="http://schemas.microsoft.com/office/powerpoint/2010/main" val="1870461492"/>
              </p:ext>
            </p:extLst>
          </p:nvPr>
        </p:nvGraphicFramePr>
        <p:xfrm>
          <a:off x="906303" y="1899647"/>
          <a:ext cx="9085973" cy="1122700"/>
        </p:xfrm>
        <a:graphic>
          <a:graphicData uri="http://schemas.openxmlformats.org/presentationml/2006/ole">
            <mc:AlternateContent xmlns:mc="http://schemas.openxmlformats.org/markup-compatibility/2006">
              <mc:Choice xmlns:v="urn:schemas-microsoft-com:vml" Requires="v">
                <p:oleObj spid="_x0000_s409976" name="Equation" r:id="rId4" imgW="3606480" imgH="431640" progId="Equation.DSMT4">
                  <p:embed/>
                </p:oleObj>
              </mc:Choice>
              <mc:Fallback>
                <p:oleObj name="Equation" r:id="rId4" imgW="3606480" imgH="431640" progId="Equation.DSMT4">
                  <p:embed/>
                  <p:pic>
                    <p:nvPicPr>
                      <p:cNvPr id="4" name="Object 10">
                        <a:extLst>
                          <a:ext uri="{FF2B5EF4-FFF2-40B4-BE49-F238E27FC236}">
                            <a16:creationId xmlns:a16="http://schemas.microsoft.com/office/drawing/2014/main" id="{F6D4F602-0430-4AE0-93E5-227415D56802}"/>
                          </a:ext>
                        </a:extLst>
                      </p:cNvPr>
                      <p:cNvPicPr>
                        <a:picLocks noChangeAspect="1" noChangeArrowheads="1"/>
                      </p:cNvPicPr>
                      <p:nvPr/>
                    </p:nvPicPr>
                    <p:blipFill>
                      <a:blip r:embed="rId5"/>
                      <a:srcRect/>
                      <a:stretch>
                        <a:fillRect/>
                      </a:stretch>
                    </p:blipFill>
                    <p:spPr bwMode="auto">
                      <a:xfrm>
                        <a:off x="906303" y="1899647"/>
                        <a:ext cx="9085973" cy="1122700"/>
                      </a:xfrm>
                      <a:prstGeom prst="rect">
                        <a:avLst/>
                      </a:prstGeom>
                      <a:solidFill>
                        <a:srgbClr val="FFFF00"/>
                      </a:solidFill>
                      <a:ln>
                        <a:noFill/>
                      </a:ln>
                      <a:effectLst/>
                      <a:extLst/>
                    </p:spPr>
                  </p:pic>
                </p:oleObj>
              </mc:Fallback>
            </mc:AlternateContent>
          </a:graphicData>
        </a:graphic>
      </p:graphicFrame>
      <p:pic>
        <p:nvPicPr>
          <p:cNvPr id="11" name="图片 10">
            <a:extLst>
              <a:ext uri="{FF2B5EF4-FFF2-40B4-BE49-F238E27FC236}">
                <a16:creationId xmlns:a16="http://schemas.microsoft.com/office/drawing/2014/main" id="{AED758BF-2F36-4560-91EC-4AC0F4E9DEC6}"/>
              </a:ext>
            </a:extLst>
          </p:cNvPr>
          <p:cNvPicPr>
            <a:picLocks noChangeAspect="1"/>
          </p:cNvPicPr>
          <p:nvPr/>
        </p:nvPicPr>
        <p:blipFill>
          <a:blip r:embed="rId6"/>
          <a:stretch>
            <a:fillRect/>
          </a:stretch>
        </p:blipFill>
        <p:spPr>
          <a:xfrm>
            <a:off x="7850001" y="3022347"/>
            <a:ext cx="4341999" cy="2895883"/>
          </a:xfrm>
          <a:prstGeom prst="rect">
            <a:avLst/>
          </a:prstGeom>
        </p:spPr>
      </p:pic>
      <p:graphicFrame>
        <p:nvGraphicFramePr>
          <p:cNvPr id="12" name="Object 2">
            <a:extLst>
              <a:ext uri="{FF2B5EF4-FFF2-40B4-BE49-F238E27FC236}">
                <a16:creationId xmlns:a16="http://schemas.microsoft.com/office/drawing/2014/main" id="{8BEE93E6-4E2F-49C2-947D-BB0B94C18A02}"/>
              </a:ext>
            </a:extLst>
          </p:cNvPr>
          <p:cNvGraphicFramePr>
            <a:graphicFrameLocks/>
          </p:cNvGraphicFramePr>
          <p:nvPr>
            <p:extLst>
              <p:ext uri="{D42A27DB-BD31-4B8C-83A1-F6EECF244321}">
                <p14:modId xmlns:p14="http://schemas.microsoft.com/office/powerpoint/2010/main" val="3475777275"/>
              </p:ext>
            </p:extLst>
          </p:nvPr>
        </p:nvGraphicFramePr>
        <p:xfrm>
          <a:off x="738474" y="3273096"/>
          <a:ext cx="3614738" cy="1095375"/>
        </p:xfrm>
        <a:graphic>
          <a:graphicData uri="http://schemas.openxmlformats.org/presentationml/2006/ole">
            <mc:AlternateContent xmlns:mc="http://schemas.openxmlformats.org/markup-compatibility/2006">
              <mc:Choice xmlns:v="urn:schemas-microsoft-com:vml" Requires="v">
                <p:oleObj spid="_x0000_s409977" name="Equation" r:id="rId7" imgW="1447560" imgH="457200" progId="Equation.DSMT4">
                  <p:embed/>
                </p:oleObj>
              </mc:Choice>
              <mc:Fallback>
                <p:oleObj name="Equation" r:id="rId7" imgW="1447560" imgH="457200" progId="Equation.DSMT4">
                  <p:embed/>
                  <p:pic>
                    <p:nvPicPr>
                      <p:cNvPr id="13" name="Object 2">
                        <a:extLst>
                          <a:ext uri="{FF2B5EF4-FFF2-40B4-BE49-F238E27FC236}">
                            <a16:creationId xmlns:a16="http://schemas.microsoft.com/office/drawing/2014/main" id="{0B9D943B-00F7-4CB5-A3C3-9F2B89764286}"/>
                          </a:ext>
                        </a:extLst>
                      </p:cNvPr>
                      <p:cNvPicPr>
                        <a:picLocks noChangeArrowheads="1"/>
                      </p:cNvPicPr>
                      <p:nvPr/>
                    </p:nvPicPr>
                    <p:blipFill>
                      <a:blip r:embed="rId8"/>
                      <a:srcRect/>
                      <a:stretch>
                        <a:fillRect/>
                      </a:stretch>
                    </p:blipFill>
                    <p:spPr bwMode="auto">
                      <a:xfrm>
                        <a:off x="738474" y="3273096"/>
                        <a:ext cx="3614738" cy="1095375"/>
                      </a:xfrm>
                      <a:prstGeom prst="rect">
                        <a:avLst/>
                      </a:prstGeom>
                      <a:noFill/>
                      <a:ln>
                        <a:noFill/>
                      </a:ln>
                      <a:effectLst/>
                      <a:extLst/>
                    </p:spPr>
                  </p:pic>
                </p:oleObj>
              </mc:Fallback>
            </mc:AlternateContent>
          </a:graphicData>
        </a:graphic>
      </p:graphicFrame>
      <p:sp>
        <p:nvSpPr>
          <p:cNvPr id="14" name="AutoShape 2059">
            <a:extLst>
              <a:ext uri="{FF2B5EF4-FFF2-40B4-BE49-F238E27FC236}">
                <a16:creationId xmlns:a16="http://schemas.microsoft.com/office/drawing/2014/main" id="{7332B83F-A004-481D-89B7-A8371C23F6B6}"/>
              </a:ext>
            </a:extLst>
          </p:cNvPr>
          <p:cNvSpPr>
            <a:spLocks noChangeArrowheads="1"/>
          </p:cNvSpPr>
          <p:nvPr/>
        </p:nvSpPr>
        <p:spPr bwMode="auto">
          <a:xfrm>
            <a:off x="4329260" y="3790320"/>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9" name="Object 1026">
            <a:extLst>
              <a:ext uri="{FF2B5EF4-FFF2-40B4-BE49-F238E27FC236}">
                <a16:creationId xmlns:a16="http://schemas.microsoft.com/office/drawing/2014/main" id="{5DD02D98-8E11-4C0E-85A1-070516909C76}"/>
              </a:ext>
            </a:extLst>
          </p:cNvPr>
          <p:cNvGraphicFramePr>
            <a:graphicFrameLocks/>
          </p:cNvGraphicFramePr>
          <p:nvPr>
            <p:extLst>
              <p:ext uri="{D42A27DB-BD31-4B8C-83A1-F6EECF244321}">
                <p14:modId xmlns:p14="http://schemas.microsoft.com/office/powerpoint/2010/main" val="1829348250"/>
              </p:ext>
            </p:extLst>
          </p:nvPr>
        </p:nvGraphicFramePr>
        <p:xfrm>
          <a:off x="5449289" y="3355897"/>
          <a:ext cx="1857375" cy="917575"/>
        </p:xfrm>
        <a:graphic>
          <a:graphicData uri="http://schemas.openxmlformats.org/presentationml/2006/ole">
            <mc:AlternateContent xmlns:mc="http://schemas.openxmlformats.org/markup-compatibility/2006">
              <mc:Choice xmlns:v="urn:schemas-microsoft-com:vml" Requires="v">
                <p:oleObj spid="_x0000_s409978" name="Equation" r:id="rId9" imgW="774360" imgH="393480" progId="Equation.DSMT4">
                  <p:embed/>
                </p:oleObj>
              </mc:Choice>
              <mc:Fallback>
                <p:oleObj name="Equation" r:id="rId9" imgW="774360" imgH="393480" progId="Equation.DSMT4">
                  <p:embed/>
                  <p:pic>
                    <p:nvPicPr>
                      <p:cNvPr id="13" name="Object 1026">
                        <a:extLst>
                          <a:ext uri="{FF2B5EF4-FFF2-40B4-BE49-F238E27FC236}">
                            <a16:creationId xmlns:a16="http://schemas.microsoft.com/office/drawing/2014/main" id="{CDEDB702-91DB-4DF1-804F-FC8430936BC8}"/>
                          </a:ext>
                        </a:extLst>
                      </p:cNvPr>
                      <p:cNvPicPr>
                        <a:picLocks noChangeArrowheads="1"/>
                      </p:cNvPicPr>
                      <p:nvPr/>
                    </p:nvPicPr>
                    <p:blipFill>
                      <a:blip r:embed="rId10"/>
                      <a:srcRect/>
                      <a:stretch>
                        <a:fillRect/>
                      </a:stretch>
                    </p:blipFill>
                    <p:spPr bwMode="auto">
                      <a:xfrm>
                        <a:off x="5449289" y="3355897"/>
                        <a:ext cx="1857375" cy="917575"/>
                      </a:xfrm>
                      <a:prstGeom prst="rect">
                        <a:avLst/>
                      </a:prstGeom>
                      <a:noFill/>
                      <a:ln>
                        <a:noFill/>
                      </a:ln>
                      <a:effectLst/>
                      <a:extLst/>
                    </p:spPr>
                  </p:pic>
                </p:oleObj>
              </mc:Fallback>
            </mc:AlternateContent>
          </a:graphicData>
        </a:graphic>
      </p:graphicFrame>
      <p:graphicFrame>
        <p:nvGraphicFramePr>
          <p:cNvPr id="20" name="Object 9">
            <a:extLst>
              <a:ext uri="{FF2B5EF4-FFF2-40B4-BE49-F238E27FC236}">
                <a16:creationId xmlns:a16="http://schemas.microsoft.com/office/drawing/2014/main" id="{5FA498AC-362D-4CEB-9737-5ED74B73A2C1}"/>
              </a:ext>
            </a:extLst>
          </p:cNvPr>
          <p:cNvGraphicFramePr>
            <a:graphicFrameLocks/>
          </p:cNvGraphicFramePr>
          <p:nvPr>
            <p:extLst>
              <p:ext uri="{D42A27DB-BD31-4B8C-83A1-F6EECF244321}">
                <p14:modId xmlns:p14="http://schemas.microsoft.com/office/powerpoint/2010/main" val="3148113936"/>
              </p:ext>
            </p:extLst>
          </p:nvPr>
        </p:nvGraphicFramePr>
        <p:xfrm>
          <a:off x="715034" y="4378778"/>
          <a:ext cx="1612900" cy="965200"/>
        </p:xfrm>
        <a:graphic>
          <a:graphicData uri="http://schemas.openxmlformats.org/presentationml/2006/ole">
            <mc:AlternateContent xmlns:mc="http://schemas.openxmlformats.org/markup-compatibility/2006">
              <mc:Choice xmlns:v="urn:schemas-microsoft-com:vml" Requires="v">
                <p:oleObj spid="_x0000_s409979" name="公式" r:id="rId11" imgW="685800" imgH="393480" progId="Equation.3">
                  <p:embed/>
                </p:oleObj>
              </mc:Choice>
              <mc:Fallback>
                <p:oleObj name="公式" r:id="rId11" imgW="685800" imgH="393480" progId="Equation.3">
                  <p:embed/>
                  <p:pic>
                    <p:nvPicPr>
                      <p:cNvPr id="15" name="Object 9">
                        <a:extLst>
                          <a:ext uri="{FF2B5EF4-FFF2-40B4-BE49-F238E27FC236}">
                            <a16:creationId xmlns:a16="http://schemas.microsoft.com/office/drawing/2014/main" id="{68D44266-8ED9-4D5E-BFD3-95D5D4128B9B}"/>
                          </a:ext>
                        </a:extLst>
                      </p:cNvPr>
                      <p:cNvPicPr>
                        <a:picLocks noChangeArrowheads="1"/>
                      </p:cNvPicPr>
                      <p:nvPr/>
                    </p:nvPicPr>
                    <p:blipFill>
                      <a:blip r:embed="rId12"/>
                      <a:srcRect/>
                      <a:stretch>
                        <a:fillRect/>
                      </a:stretch>
                    </p:blipFill>
                    <p:spPr bwMode="auto">
                      <a:xfrm>
                        <a:off x="715034" y="4378778"/>
                        <a:ext cx="1612900" cy="965200"/>
                      </a:xfrm>
                      <a:prstGeom prst="rect">
                        <a:avLst/>
                      </a:prstGeom>
                      <a:noFill/>
                      <a:ln>
                        <a:noFill/>
                      </a:ln>
                      <a:effectLst/>
                      <a:extLst/>
                    </p:spPr>
                  </p:pic>
                </p:oleObj>
              </mc:Fallback>
            </mc:AlternateContent>
          </a:graphicData>
        </a:graphic>
      </p:graphicFrame>
      <p:graphicFrame>
        <p:nvGraphicFramePr>
          <p:cNvPr id="21" name="对象 20">
            <a:extLst>
              <a:ext uri="{FF2B5EF4-FFF2-40B4-BE49-F238E27FC236}">
                <a16:creationId xmlns:a16="http://schemas.microsoft.com/office/drawing/2014/main" id="{0D48A6B1-7BD5-42CC-B350-853917CBDC70}"/>
              </a:ext>
            </a:extLst>
          </p:cNvPr>
          <p:cNvGraphicFramePr>
            <a:graphicFrameLocks noChangeAspect="1"/>
          </p:cNvGraphicFramePr>
          <p:nvPr>
            <p:extLst>
              <p:ext uri="{D42A27DB-BD31-4B8C-83A1-F6EECF244321}">
                <p14:modId xmlns:p14="http://schemas.microsoft.com/office/powerpoint/2010/main" val="1001929920"/>
              </p:ext>
            </p:extLst>
          </p:nvPr>
        </p:nvGraphicFramePr>
        <p:xfrm>
          <a:off x="2323832" y="4356639"/>
          <a:ext cx="1246658" cy="991174"/>
        </p:xfrm>
        <a:graphic>
          <a:graphicData uri="http://schemas.openxmlformats.org/presentationml/2006/ole">
            <mc:AlternateContent xmlns:mc="http://schemas.openxmlformats.org/markup-compatibility/2006">
              <mc:Choice xmlns:v="urn:schemas-microsoft-com:vml" Requires="v">
                <p:oleObj spid="_x0000_s409980" name="公式" r:id="rId13" imgW="495000" imgH="393480" progId="Equation.3">
                  <p:embed/>
                </p:oleObj>
              </mc:Choice>
              <mc:Fallback>
                <p:oleObj name="公式" r:id="rId13" imgW="495000" imgH="393480" progId="Equation.3">
                  <p:embed/>
                  <p:pic>
                    <p:nvPicPr>
                      <p:cNvPr id="16" name="对象 15">
                        <a:extLst>
                          <a:ext uri="{FF2B5EF4-FFF2-40B4-BE49-F238E27FC236}">
                            <a16:creationId xmlns:a16="http://schemas.microsoft.com/office/drawing/2014/main" id="{ED4EEF4D-2238-47E1-9871-18DE6A51C904}"/>
                          </a:ext>
                        </a:extLst>
                      </p:cNvPr>
                      <p:cNvPicPr/>
                      <p:nvPr/>
                    </p:nvPicPr>
                    <p:blipFill>
                      <a:blip r:embed="rId14"/>
                      <a:stretch>
                        <a:fillRect/>
                      </a:stretch>
                    </p:blipFill>
                    <p:spPr>
                      <a:xfrm>
                        <a:off x="2323832" y="4356639"/>
                        <a:ext cx="1246658" cy="991174"/>
                      </a:xfrm>
                      <a:prstGeom prst="rect">
                        <a:avLst/>
                      </a:prstGeom>
                    </p:spPr>
                  </p:pic>
                </p:oleObj>
              </mc:Fallback>
            </mc:AlternateContent>
          </a:graphicData>
        </a:graphic>
      </p:graphicFrame>
      <p:sp>
        <p:nvSpPr>
          <p:cNvPr id="22" name="AutoShape 2059">
            <a:extLst>
              <a:ext uri="{FF2B5EF4-FFF2-40B4-BE49-F238E27FC236}">
                <a16:creationId xmlns:a16="http://schemas.microsoft.com/office/drawing/2014/main" id="{6A7F3167-BACD-4466-8BFD-594023091D28}"/>
              </a:ext>
            </a:extLst>
          </p:cNvPr>
          <p:cNvSpPr>
            <a:spLocks noChangeArrowheads="1"/>
          </p:cNvSpPr>
          <p:nvPr/>
        </p:nvSpPr>
        <p:spPr bwMode="auto">
          <a:xfrm>
            <a:off x="3583267" y="4777378"/>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3" name="Object 1034">
            <a:extLst>
              <a:ext uri="{FF2B5EF4-FFF2-40B4-BE49-F238E27FC236}">
                <a16:creationId xmlns:a16="http://schemas.microsoft.com/office/drawing/2014/main" id="{AE0A0381-04E7-4909-AC3C-F03C3C002E73}"/>
              </a:ext>
            </a:extLst>
          </p:cNvPr>
          <p:cNvGraphicFramePr>
            <a:graphicFrameLocks/>
          </p:cNvGraphicFramePr>
          <p:nvPr>
            <p:extLst>
              <p:ext uri="{D42A27DB-BD31-4B8C-83A1-F6EECF244321}">
                <p14:modId xmlns:p14="http://schemas.microsoft.com/office/powerpoint/2010/main" val="4049020632"/>
              </p:ext>
            </p:extLst>
          </p:nvPr>
        </p:nvGraphicFramePr>
        <p:xfrm>
          <a:off x="4487127" y="4416878"/>
          <a:ext cx="3708400" cy="889000"/>
        </p:xfrm>
        <a:graphic>
          <a:graphicData uri="http://schemas.openxmlformats.org/presentationml/2006/ole">
            <mc:AlternateContent xmlns:mc="http://schemas.openxmlformats.org/markup-compatibility/2006">
              <mc:Choice xmlns:v="urn:schemas-microsoft-com:vml" Requires="v">
                <p:oleObj spid="_x0000_s409981" name="Equation" r:id="rId15" imgW="1434960" imgH="393480" progId="Equation.DSMT4">
                  <p:embed/>
                </p:oleObj>
              </mc:Choice>
              <mc:Fallback>
                <p:oleObj name="Equation" r:id="rId15" imgW="1434960" imgH="393480" progId="Equation.DSMT4">
                  <p:embed/>
                  <p:pic>
                    <p:nvPicPr>
                      <p:cNvPr id="17" name="Object 1034">
                        <a:extLst>
                          <a:ext uri="{FF2B5EF4-FFF2-40B4-BE49-F238E27FC236}">
                            <a16:creationId xmlns:a16="http://schemas.microsoft.com/office/drawing/2014/main" id="{9228BEBA-3DD3-4357-9547-A0062E082A82}"/>
                          </a:ext>
                        </a:extLst>
                      </p:cNvPr>
                      <p:cNvPicPr>
                        <a:picLocks noChangeArrowheads="1"/>
                      </p:cNvPicPr>
                      <p:nvPr/>
                    </p:nvPicPr>
                    <p:blipFill>
                      <a:blip r:embed="rId16"/>
                      <a:srcRect/>
                      <a:stretch>
                        <a:fillRect/>
                      </a:stretch>
                    </p:blipFill>
                    <p:spPr bwMode="auto">
                      <a:xfrm>
                        <a:off x="4487127" y="4416878"/>
                        <a:ext cx="3708400" cy="889000"/>
                      </a:xfrm>
                      <a:prstGeom prst="rect">
                        <a:avLst/>
                      </a:prstGeom>
                      <a:noFill/>
                      <a:ln>
                        <a:noFill/>
                      </a:ln>
                      <a:effectLst/>
                      <a:extLst/>
                    </p:spPr>
                  </p:pic>
                </p:oleObj>
              </mc:Fallback>
            </mc:AlternateContent>
          </a:graphicData>
        </a:graphic>
      </p:graphicFrame>
      <p:graphicFrame>
        <p:nvGraphicFramePr>
          <p:cNvPr id="24" name="Object 10">
            <a:extLst>
              <a:ext uri="{FF2B5EF4-FFF2-40B4-BE49-F238E27FC236}">
                <a16:creationId xmlns:a16="http://schemas.microsoft.com/office/drawing/2014/main" id="{1E0EDAC2-FD66-40FE-9354-FBA0ECAD2BD5}"/>
              </a:ext>
            </a:extLst>
          </p:cNvPr>
          <p:cNvGraphicFramePr>
            <a:graphicFrameLocks noChangeAspect="1"/>
          </p:cNvGraphicFramePr>
          <p:nvPr>
            <p:extLst>
              <p:ext uri="{D42A27DB-BD31-4B8C-83A1-F6EECF244321}">
                <p14:modId xmlns:p14="http://schemas.microsoft.com/office/powerpoint/2010/main" val="570741678"/>
              </p:ext>
            </p:extLst>
          </p:nvPr>
        </p:nvGraphicFramePr>
        <p:xfrm>
          <a:off x="479376" y="5452014"/>
          <a:ext cx="2879725" cy="1263650"/>
        </p:xfrm>
        <a:graphic>
          <a:graphicData uri="http://schemas.openxmlformats.org/presentationml/2006/ole">
            <mc:AlternateContent xmlns:mc="http://schemas.openxmlformats.org/markup-compatibility/2006">
              <mc:Choice xmlns:v="urn:schemas-microsoft-com:vml" Requires="v">
                <p:oleObj spid="_x0000_s409982" name="Equation" r:id="rId17" imgW="1015920" imgH="431640" progId="Equation.DSMT4">
                  <p:embed/>
                </p:oleObj>
              </mc:Choice>
              <mc:Fallback>
                <p:oleObj name="Equation" r:id="rId17" imgW="1015920" imgH="431640" progId="Equation.DSMT4">
                  <p:embed/>
                  <p:pic>
                    <p:nvPicPr>
                      <p:cNvPr id="5" name="Object 10">
                        <a:extLst>
                          <a:ext uri="{FF2B5EF4-FFF2-40B4-BE49-F238E27FC236}">
                            <a16:creationId xmlns:a16="http://schemas.microsoft.com/office/drawing/2014/main" id="{99B7351D-235E-4445-88D1-45F4F4650B1C}"/>
                          </a:ext>
                        </a:extLst>
                      </p:cNvPr>
                      <p:cNvPicPr>
                        <a:picLocks noChangeAspect="1" noChangeArrowheads="1"/>
                      </p:cNvPicPr>
                      <p:nvPr/>
                    </p:nvPicPr>
                    <p:blipFill>
                      <a:blip r:embed="rId18"/>
                      <a:srcRect/>
                      <a:stretch>
                        <a:fillRect/>
                      </a:stretch>
                    </p:blipFill>
                    <p:spPr bwMode="auto">
                      <a:xfrm>
                        <a:off x="479376" y="5452014"/>
                        <a:ext cx="2879725" cy="1263650"/>
                      </a:xfrm>
                      <a:prstGeom prst="rect">
                        <a:avLst/>
                      </a:prstGeom>
                      <a:noFill/>
                      <a:ln>
                        <a:noFill/>
                      </a:ln>
                      <a:effectLst/>
                      <a:extLst/>
                    </p:spPr>
                  </p:pic>
                </p:oleObj>
              </mc:Fallback>
            </mc:AlternateContent>
          </a:graphicData>
        </a:graphic>
      </p:graphicFrame>
      <p:sp>
        <p:nvSpPr>
          <p:cNvPr id="26" name="AutoShape 2059">
            <a:extLst>
              <a:ext uri="{FF2B5EF4-FFF2-40B4-BE49-F238E27FC236}">
                <a16:creationId xmlns:a16="http://schemas.microsoft.com/office/drawing/2014/main" id="{B1968241-DCA9-41E7-88D2-A16E8615588C}"/>
              </a:ext>
            </a:extLst>
          </p:cNvPr>
          <p:cNvSpPr>
            <a:spLocks noChangeArrowheads="1"/>
          </p:cNvSpPr>
          <p:nvPr/>
        </p:nvSpPr>
        <p:spPr bwMode="auto">
          <a:xfrm>
            <a:off x="3557519" y="5918230"/>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7" name="Object 10">
            <a:extLst>
              <a:ext uri="{FF2B5EF4-FFF2-40B4-BE49-F238E27FC236}">
                <a16:creationId xmlns:a16="http://schemas.microsoft.com/office/drawing/2014/main" id="{15D09DC5-B982-413F-9F6B-4B8CE9BC1AAD}"/>
              </a:ext>
            </a:extLst>
          </p:cNvPr>
          <p:cNvGraphicFramePr>
            <a:graphicFrameLocks noChangeAspect="1"/>
          </p:cNvGraphicFramePr>
          <p:nvPr>
            <p:extLst>
              <p:ext uri="{D42A27DB-BD31-4B8C-83A1-F6EECF244321}">
                <p14:modId xmlns:p14="http://schemas.microsoft.com/office/powerpoint/2010/main" val="1681277775"/>
              </p:ext>
            </p:extLst>
          </p:nvPr>
        </p:nvGraphicFramePr>
        <p:xfrm>
          <a:off x="4465547" y="5412131"/>
          <a:ext cx="4383747" cy="1228830"/>
        </p:xfrm>
        <a:graphic>
          <a:graphicData uri="http://schemas.openxmlformats.org/presentationml/2006/ole">
            <mc:AlternateContent xmlns:mc="http://schemas.openxmlformats.org/markup-compatibility/2006">
              <mc:Choice xmlns:v="urn:schemas-microsoft-com:vml" Requires="v">
                <p:oleObj spid="_x0000_s409983" name="Equation" r:id="rId19" imgW="1777680" imgH="482400" progId="Equation.DSMT4">
                  <p:embed/>
                </p:oleObj>
              </mc:Choice>
              <mc:Fallback>
                <p:oleObj name="Equation" r:id="rId19" imgW="1777680" imgH="482400" progId="Equation.DSMT4">
                  <p:embed/>
                  <p:pic>
                    <p:nvPicPr>
                      <p:cNvPr id="18" name="Object 10">
                        <a:extLst>
                          <a:ext uri="{FF2B5EF4-FFF2-40B4-BE49-F238E27FC236}">
                            <a16:creationId xmlns:a16="http://schemas.microsoft.com/office/drawing/2014/main" id="{C37B977A-E508-4794-8A1D-0DE1AB7A200F}"/>
                          </a:ext>
                        </a:extLst>
                      </p:cNvPr>
                      <p:cNvPicPr>
                        <a:picLocks noChangeAspect="1" noChangeArrowheads="1"/>
                      </p:cNvPicPr>
                      <p:nvPr/>
                    </p:nvPicPr>
                    <p:blipFill>
                      <a:blip r:embed="rId20"/>
                      <a:srcRect/>
                      <a:stretch>
                        <a:fillRect/>
                      </a:stretch>
                    </p:blipFill>
                    <p:spPr bwMode="auto">
                      <a:xfrm>
                        <a:off x="4465547" y="5412131"/>
                        <a:ext cx="4383747" cy="122883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9329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heel(1)">
                                      <p:cBhvr>
                                        <p:cTn id="13" dur="2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1000" fill="hold"/>
                                        <p:tgtEl>
                                          <p:spTgt spid="21"/>
                                        </p:tgtEl>
                                        <p:attrNameLst>
                                          <p:attrName>ppt_w</p:attrName>
                                        </p:attrNameLst>
                                      </p:cBhvr>
                                      <p:tavLst>
                                        <p:tav tm="0">
                                          <p:val>
                                            <p:fltVal val="0"/>
                                          </p:val>
                                        </p:tav>
                                        <p:tav tm="100000">
                                          <p:val>
                                            <p:strVal val="#ppt_w"/>
                                          </p:val>
                                        </p:tav>
                                      </p:tavLst>
                                    </p:anim>
                                    <p:anim calcmode="lin" valueType="num">
                                      <p:cBhvr>
                                        <p:cTn id="31" dur="1000" fill="hold"/>
                                        <p:tgtEl>
                                          <p:spTgt spid="21"/>
                                        </p:tgtEl>
                                        <p:attrNameLst>
                                          <p:attrName>ppt_h</p:attrName>
                                        </p:attrNameLst>
                                      </p:cBhvr>
                                      <p:tavLst>
                                        <p:tav tm="0">
                                          <p:val>
                                            <p:fltVal val="0"/>
                                          </p:val>
                                        </p:tav>
                                        <p:tav tm="100000">
                                          <p:val>
                                            <p:strVal val="#ppt_h"/>
                                          </p:val>
                                        </p:tav>
                                      </p:tavLst>
                                    </p:anim>
                                    <p:anim calcmode="lin" valueType="num">
                                      <p:cBhvr>
                                        <p:cTn id="32" dur="1000" fill="hold"/>
                                        <p:tgtEl>
                                          <p:spTgt spid="21"/>
                                        </p:tgtEl>
                                        <p:attrNameLst>
                                          <p:attrName>style.rotation</p:attrName>
                                        </p:attrNameLst>
                                      </p:cBhvr>
                                      <p:tavLst>
                                        <p:tav tm="0">
                                          <p:val>
                                            <p:fltVal val="90"/>
                                          </p:val>
                                        </p:tav>
                                        <p:tav tm="100000">
                                          <p:val>
                                            <p:fltVal val="0"/>
                                          </p:val>
                                        </p:tav>
                                      </p:tavLst>
                                    </p:anim>
                                    <p:animEffect transition="in" filter="fade">
                                      <p:cBhvr>
                                        <p:cTn id="33" dur="10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heel(1)">
                                      <p:cBhvr>
                                        <p:cTn id="38" dur="20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circle(in)">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20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heel(1)">
                                      <p:cBhvr>
                                        <p:cTn id="53" dur="20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heel(1)">
                                      <p:cBhvr>
                                        <p:cTn id="58"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D1FD25D-9D91-4A26-B505-D9DD9F232220}"/>
              </a:ext>
            </a:extLst>
          </p:cNvPr>
          <p:cNvSpPr/>
          <p:nvPr/>
        </p:nvSpPr>
        <p:spPr>
          <a:xfrm>
            <a:off x="1030462" y="183724"/>
            <a:ext cx="10801200" cy="1815882"/>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00FF"/>
                </a:solidFill>
              </a:rPr>
              <a:t>在均匀磁场</a:t>
            </a:r>
            <a:r>
              <a:rPr lang="en-US" altLang="zh-CN" sz="2800" b="1" i="0" dirty="0">
                <a:solidFill>
                  <a:srgbClr val="FF0000"/>
                </a:solidFill>
              </a:rPr>
              <a:t>B</a:t>
            </a:r>
            <a:r>
              <a:rPr lang="en-US" altLang="zh-CN" sz="2800" b="1" i="0" dirty="0">
                <a:solidFill>
                  <a:srgbClr val="0000FF"/>
                </a:solidFill>
              </a:rPr>
              <a:t> </a:t>
            </a:r>
            <a:r>
              <a:rPr lang="zh-CN" altLang="en-US" sz="2800" b="1" i="0" dirty="0">
                <a:solidFill>
                  <a:srgbClr val="0000FF"/>
                </a:solidFill>
              </a:rPr>
              <a:t>内放置一极薄的</a:t>
            </a:r>
            <a:r>
              <a:rPr lang="zh-CN" altLang="en-US" sz="2800" b="1" i="0" dirty="0">
                <a:solidFill>
                  <a:srgbClr val="009900"/>
                </a:solidFill>
              </a:rPr>
              <a:t>红限波长为</a:t>
            </a:r>
            <a:r>
              <a:rPr lang="en-US" altLang="zh-CN" sz="2800" b="1" i="0" dirty="0">
                <a:solidFill>
                  <a:srgbClr val="FF0000"/>
                </a:solidFill>
              </a:rPr>
              <a:t>λ</a:t>
            </a:r>
            <a:r>
              <a:rPr lang="en-US" altLang="zh-CN" sz="2800" b="1" i="0" kern="0" baseline="-25000" dirty="0">
                <a:solidFill>
                  <a:srgbClr val="FF0000"/>
                </a:solidFill>
              </a:rPr>
              <a:t>0</a:t>
            </a:r>
            <a:r>
              <a:rPr lang="zh-CN" altLang="en-US" sz="2800" b="1" i="0" dirty="0">
                <a:solidFill>
                  <a:srgbClr val="009900"/>
                </a:solidFill>
              </a:rPr>
              <a:t>的</a:t>
            </a:r>
            <a:r>
              <a:rPr lang="zh-CN" altLang="en-US" sz="2800" b="1" i="0" dirty="0">
                <a:solidFill>
                  <a:srgbClr val="0000FF"/>
                </a:solidFill>
              </a:rPr>
              <a:t>金属片。</a:t>
            </a:r>
            <a:r>
              <a:rPr lang="zh-CN" altLang="en-US" sz="2800" b="1" i="0" dirty="0">
                <a:solidFill>
                  <a:srgbClr val="009900"/>
                </a:solidFill>
              </a:rPr>
              <a:t>今用以波长为</a:t>
            </a:r>
            <a:r>
              <a:rPr lang="zh-CN" altLang="en-US" sz="2800" b="1" i="0" dirty="0">
                <a:solidFill>
                  <a:srgbClr val="FF0000"/>
                </a:solidFill>
              </a:rPr>
              <a:t>λ</a:t>
            </a:r>
            <a:r>
              <a:rPr lang="zh-CN" altLang="en-US" sz="2800" b="1" i="0" dirty="0">
                <a:solidFill>
                  <a:srgbClr val="FF00FF"/>
                </a:solidFill>
              </a:rPr>
              <a:t> （ λ&lt;</a:t>
            </a:r>
            <a:r>
              <a:rPr lang="en-US" altLang="zh-CN" sz="2800" b="1" i="0" dirty="0">
                <a:solidFill>
                  <a:srgbClr val="FF0000"/>
                </a:solidFill>
              </a:rPr>
              <a:t> λ</a:t>
            </a:r>
            <a:r>
              <a:rPr lang="en-US" altLang="zh-CN" sz="2800" b="1" i="0" kern="0" baseline="-25000" dirty="0">
                <a:solidFill>
                  <a:srgbClr val="FF0000"/>
                </a:solidFill>
              </a:rPr>
              <a:t>0 </a:t>
            </a:r>
            <a:r>
              <a:rPr lang="zh-CN" altLang="en-US" sz="2800" b="1" i="0" dirty="0">
                <a:solidFill>
                  <a:srgbClr val="FF00FF"/>
                </a:solidFill>
              </a:rPr>
              <a:t>）</a:t>
            </a:r>
            <a:r>
              <a:rPr lang="zh-CN" altLang="en-US" sz="2800" b="1" i="0" dirty="0">
                <a:solidFill>
                  <a:srgbClr val="009900"/>
                </a:solidFill>
              </a:rPr>
              <a:t>的单色光照射，逸出的电子</a:t>
            </a:r>
            <a:r>
              <a:rPr lang="en-US" altLang="zh-CN" sz="2800" b="1" i="0" dirty="0">
                <a:solidFill>
                  <a:srgbClr val="009900"/>
                </a:solidFill>
              </a:rPr>
              <a:t>(</a:t>
            </a:r>
            <a:r>
              <a:rPr lang="zh-CN" altLang="en-US" sz="2800" b="1" i="0" dirty="0">
                <a:solidFill>
                  <a:srgbClr val="009900"/>
                </a:solidFill>
              </a:rPr>
              <a:t>质量为</a:t>
            </a:r>
            <a:r>
              <a:rPr lang="en-US" altLang="zh-CN" sz="2800" b="1" i="0" dirty="0">
                <a:solidFill>
                  <a:srgbClr val="FF0000"/>
                </a:solidFill>
              </a:rPr>
              <a:t>m</a:t>
            </a:r>
            <a:r>
              <a:rPr lang="zh-CN" altLang="en-US" sz="2800" b="1" i="0" dirty="0">
                <a:solidFill>
                  <a:srgbClr val="009900"/>
                </a:solidFill>
              </a:rPr>
              <a:t>，电荷的绝对值为</a:t>
            </a:r>
            <a:r>
              <a:rPr lang="en-US" altLang="zh-CN" sz="2800" b="1" i="0" dirty="0">
                <a:solidFill>
                  <a:srgbClr val="FF0000"/>
                </a:solidFill>
              </a:rPr>
              <a:t>e</a:t>
            </a:r>
            <a:r>
              <a:rPr lang="en-US" altLang="zh-CN" sz="2800" b="1" i="0" dirty="0">
                <a:solidFill>
                  <a:srgbClr val="009900"/>
                </a:solidFill>
              </a:rPr>
              <a:t>)</a:t>
            </a:r>
            <a:r>
              <a:rPr lang="zh-CN" altLang="en-US" sz="2800" i="0" dirty="0">
                <a:solidFill>
                  <a:srgbClr val="0000FF"/>
                </a:solidFill>
              </a:rPr>
              <a:t> </a:t>
            </a:r>
            <a:r>
              <a:rPr lang="zh-CN" altLang="en-US" sz="2800" b="1" i="0" dirty="0">
                <a:solidFill>
                  <a:srgbClr val="0000FF"/>
                </a:solidFill>
              </a:rPr>
              <a:t>的速度与磁场的夹角为</a:t>
            </a:r>
            <a:r>
              <a:rPr lang="zh-CN" altLang="en-US" sz="2800" b="1" i="0" dirty="0">
                <a:solidFill>
                  <a:srgbClr val="FF0000"/>
                </a:solidFill>
                <a:sym typeface="Symbol" panose="05050102010706020507" pitchFamily="18" charset="2"/>
              </a:rPr>
              <a:t></a:t>
            </a:r>
            <a:r>
              <a:rPr lang="zh-CN" altLang="en-US" sz="2800" b="1" i="0" dirty="0">
                <a:solidFill>
                  <a:srgbClr val="0000FF"/>
                </a:solidFill>
                <a:sym typeface="Symbol" panose="05050102010706020507" pitchFamily="18" charset="2"/>
              </a:rPr>
              <a:t>，</a:t>
            </a:r>
            <a:r>
              <a:rPr lang="zh-CN" altLang="en-US" sz="2800" b="1" i="0" dirty="0">
                <a:solidFill>
                  <a:srgbClr val="0000FF"/>
                </a:solidFill>
              </a:rPr>
              <a:t>电子</a:t>
            </a:r>
            <a:r>
              <a:rPr lang="zh-CN" altLang="en-US" sz="2800" b="1" i="0" dirty="0">
                <a:solidFill>
                  <a:srgbClr val="009900"/>
                </a:solidFill>
              </a:rPr>
              <a:t>在垂直于磁场方向作</a:t>
            </a:r>
            <a:r>
              <a:rPr lang="zh-CN" altLang="en-US" sz="2800" b="1" i="0" dirty="0">
                <a:solidFill>
                  <a:srgbClr val="FF3300"/>
                </a:solidFill>
              </a:rPr>
              <a:t>匀速</a:t>
            </a:r>
            <a:r>
              <a:rPr lang="zh-CN" altLang="en-US" sz="2800" b="1" i="0" dirty="0">
                <a:solidFill>
                  <a:srgbClr val="009900"/>
                </a:solidFill>
              </a:rPr>
              <a:t>圆周运动的周期</a:t>
            </a:r>
            <a:r>
              <a:rPr lang="en-US" altLang="zh-CN" sz="2800" b="1" i="0" dirty="0">
                <a:solidFill>
                  <a:srgbClr val="FF0000"/>
                </a:solidFill>
              </a:rPr>
              <a:t>T</a:t>
            </a:r>
            <a:r>
              <a:rPr lang="en-US" altLang="zh-CN" sz="2800" b="1" i="0" dirty="0">
                <a:solidFill>
                  <a:srgbClr val="0000FF"/>
                </a:solidFill>
              </a:rPr>
              <a:t>=______</a:t>
            </a:r>
            <a:r>
              <a:rPr lang="zh-CN" altLang="en-US" sz="2800" b="1" i="0" dirty="0">
                <a:solidFill>
                  <a:srgbClr val="0000FF"/>
                </a:solidFill>
              </a:rPr>
              <a:t>，半径</a:t>
            </a:r>
            <a:r>
              <a:rPr lang="en-US" altLang="zh-CN" sz="2800" b="1" i="0" dirty="0">
                <a:solidFill>
                  <a:srgbClr val="0000FF"/>
                </a:solidFill>
              </a:rPr>
              <a:t>=_____, </a:t>
            </a:r>
            <a:r>
              <a:rPr lang="zh-CN" altLang="en-US" sz="2800" b="1" i="0" dirty="0">
                <a:solidFill>
                  <a:srgbClr val="FF0000"/>
                </a:solidFill>
              </a:rPr>
              <a:t>螺距</a:t>
            </a:r>
            <a:r>
              <a:rPr lang="en-US" altLang="zh-CN" sz="2800" b="1" i="0" dirty="0">
                <a:solidFill>
                  <a:srgbClr val="0000FF"/>
                </a:solidFill>
              </a:rPr>
              <a:t>=________</a:t>
            </a:r>
            <a:r>
              <a:rPr lang="zh-CN" altLang="en-US" sz="2800" b="1" i="0" dirty="0">
                <a:solidFill>
                  <a:srgbClr val="0000FF"/>
                </a:solidFill>
              </a:rPr>
              <a:t>。</a:t>
            </a:r>
            <a:endParaRPr lang="zh-CN" altLang="en-US" sz="2800" b="1" i="0" dirty="0">
              <a:solidFill>
                <a:srgbClr val="FF00FF"/>
              </a:solidFill>
            </a:endParaRPr>
          </a:p>
        </p:txBody>
      </p:sp>
      <p:pic>
        <p:nvPicPr>
          <p:cNvPr id="3" name="Picture 24" descr="4C70BBA977B88F3DF7393CB7443DAF2A">
            <a:extLst>
              <a:ext uri="{FF2B5EF4-FFF2-40B4-BE49-F238E27FC236}">
                <a16:creationId xmlns:a16="http://schemas.microsoft.com/office/drawing/2014/main" id="{64451CD8-F240-40F0-9746-40C7316D5D1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646791" y="1531166"/>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10">
            <a:extLst>
              <a:ext uri="{FF2B5EF4-FFF2-40B4-BE49-F238E27FC236}">
                <a16:creationId xmlns:a16="http://schemas.microsoft.com/office/drawing/2014/main" id="{9615D841-976F-46AA-982B-63793A566315}"/>
              </a:ext>
            </a:extLst>
          </p:cNvPr>
          <p:cNvGraphicFramePr>
            <a:graphicFrameLocks noChangeAspect="1"/>
          </p:cNvGraphicFramePr>
          <p:nvPr>
            <p:extLst>
              <p:ext uri="{D42A27DB-BD31-4B8C-83A1-F6EECF244321}">
                <p14:modId xmlns:p14="http://schemas.microsoft.com/office/powerpoint/2010/main" val="425435181"/>
              </p:ext>
            </p:extLst>
          </p:nvPr>
        </p:nvGraphicFramePr>
        <p:xfrm>
          <a:off x="839416" y="1948039"/>
          <a:ext cx="9085973" cy="1122700"/>
        </p:xfrm>
        <a:graphic>
          <a:graphicData uri="http://schemas.openxmlformats.org/presentationml/2006/ole">
            <mc:AlternateContent xmlns:mc="http://schemas.openxmlformats.org/markup-compatibility/2006">
              <mc:Choice xmlns:v="urn:schemas-microsoft-com:vml" Requires="v">
                <p:oleObj spid="_x0000_s408006" name="Equation" r:id="rId4" imgW="3606480" imgH="431640" progId="Equation.DSMT4">
                  <p:embed/>
                </p:oleObj>
              </mc:Choice>
              <mc:Fallback>
                <p:oleObj name="Equation" r:id="rId4" imgW="3606480" imgH="431640" progId="Equation.DSMT4">
                  <p:embed/>
                  <p:pic>
                    <p:nvPicPr>
                      <p:cNvPr id="11" name="Object 10">
                        <a:extLst>
                          <a:ext uri="{FF2B5EF4-FFF2-40B4-BE49-F238E27FC236}">
                            <a16:creationId xmlns:a16="http://schemas.microsoft.com/office/drawing/2014/main" id="{F8EB0D08-7AEA-4CE1-8A5D-855389AF8EB9}"/>
                          </a:ext>
                        </a:extLst>
                      </p:cNvPr>
                      <p:cNvPicPr>
                        <a:picLocks noChangeAspect="1" noChangeArrowheads="1"/>
                      </p:cNvPicPr>
                      <p:nvPr/>
                    </p:nvPicPr>
                    <p:blipFill>
                      <a:blip r:embed="rId5"/>
                      <a:srcRect/>
                      <a:stretch>
                        <a:fillRect/>
                      </a:stretch>
                    </p:blipFill>
                    <p:spPr bwMode="auto">
                      <a:xfrm>
                        <a:off x="839416" y="1948039"/>
                        <a:ext cx="9085973" cy="1122700"/>
                      </a:xfrm>
                      <a:prstGeom prst="rect">
                        <a:avLst/>
                      </a:prstGeom>
                      <a:solidFill>
                        <a:srgbClr val="FFFF00"/>
                      </a:solidFill>
                      <a:ln>
                        <a:noFill/>
                      </a:ln>
                      <a:effectLst/>
                      <a:extLst/>
                    </p:spPr>
                  </p:pic>
                </p:oleObj>
              </mc:Fallback>
            </mc:AlternateContent>
          </a:graphicData>
        </a:graphic>
      </p:graphicFrame>
      <p:graphicFrame>
        <p:nvGraphicFramePr>
          <p:cNvPr id="13" name="Object 2">
            <a:extLst>
              <a:ext uri="{FF2B5EF4-FFF2-40B4-BE49-F238E27FC236}">
                <a16:creationId xmlns:a16="http://schemas.microsoft.com/office/drawing/2014/main" id="{0B9D943B-00F7-4CB5-A3C3-9F2B89764286}"/>
              </a:ext>
            </a:extLst>
          </p:cNvPr>
          <p:cNvGraphicFramePr>
            <a:graphicFrameLocks/>
          </p:cNvGraphicFramePr>
          <p:nvPr>
            <p:extLst>
              <p:ext uri="{D42A27DB-BD31-4B8C-83A1-F6EECF244321}">
                <p14:modId xmlns:p14="http://schemas.microsoft.com/office/powerpoint/2010/main" val="2957037987"/>
              </p:ext>
            </p:extLst>
          </p:nvPr>
        </p:nvGraphicFramePr>
        <p:xfrm>
          <a:off x="683857" y="3063236"/>
          <a:ext cx="3614737" cy="1093787"/>
        </p:xfrm>
        <a:graphic>
          <a:graphicData uri="http://schemas.openxmlformats.org/presentationml/2006/ole">
            <mc:AlternateContent xmlns:mc="http://schemas.openxmlformats.org/markup-compatibility/2006">
              <mc:Choice xmlns:v="urn:schemas-microsoft-com:vml" Requires="v">
                <p:oleObj spid="_x0000_s408007" name="Equation" r:id="rId6" imgW="1447560" imgH="457200" progId="Equation.DSMT4">
                  <p:embed/>
                </p:oleObj>
              </mc:Choice>
              <mc:Fallback>
                <p:oleObj name="Equation" r:id="rId6" imgW="1447560" imgH="457200" progId="Equation.DSMT4">
                  <p:embed/>
                  <p:pic>
                    <p:nvPicPr>
                      <p:cNvPr id="10" name="Object 2"/>
                      <p:cNvPicPr>
                        <a:picLocks noChangeArrowheads="1"/>
                      </p:cNvPicPr>
                      <p:nvPr/>
                    </p:nvPicPr>
                    <p:blipFill>
                      <a:blip r:embed="rId7"/>
                      <a:srcRect/>
                      <a:stretch>
                        <a:fillRect/>
                      </a:stretch>
                    </p:blipFill>
                    <p:spPr bwMode="auto">
                      <a:xfrm>
                        <a:off x="683857" y="3063236"/>
                        <a:ext cx="3614737" cy="1093787"/>
                      </a:xfrm>
                      <a:prstGeom prst="rect">
                        <a:avLst/>
                      </a:prstGeom>
                      <a:noFill/>
                      <a:ln>
                        <a:noFill/>
                      </a:ln>
                      <a:effectLst/>
                      <a:extLst/>
                    </p:spPr>
                  </p:pic>
                </p:oleObj>
              </mc:Fallback>
            </mc:AlternateContent>
          </a:graphicData>
        </a:graphic>
      </p:graphicFrame>
      <p:pic>
        <p:nvPicPr>
          <p:cNvPr id="24" name="图片 23">
            <a:extLst>
              <a:ext uri="{FF2B5EF4-FFF2-40B4-BE49-F238E27FC236}">
                <a16:creationId xmlns:a16="http://schemas.microsoft.com/office/drawing/2014/main" id="{C79901AC-467C-4650-BC9C-8A3F959F2132}"/>
              </a:ext>
            </a:extLst>
          </p:cNvPr>
          <p:cNvPicPr>
            <a:picLocks noChangeAspect="1"/>
          </p:cNvPicPr>
          <p:nvPr/>
        </p:nvPicPr>
        <p:blipFill>
          <a:blip r:embed="rId8"/>
          <a:stretch>
            <a:fillRect/>
          </a:stretch>
        </p:blipFill>
        <p:spPr>
          <a:xfrm>
            <a:off x="8301934" y="3995016"/>
            <a:ext cx="3678957" cy="2453669"/>
          </a:xfrm>
          <a:prstGeom prst="rect">
            <a:avLst/>
          </a:prstGeom>
        </p:spPr>
      </p:pic>
      <p:sp>
        <p:nvSpPr>
          <p:cNvPr id="15" name="AutoShape 2059">
            <a:extLst>
              <a:ext uri="{FF2B5EF4-FFF2-40B4-BE49-F238E27FC236}">
                <a16:creationId xmlns:a16="http://schemas.microsoft.com/office/drawing/2014/main" id="{50ED7338-49A4-46AF-A8F7-5F95192C0D57}"/>
              </a:ext>
            </a:extLst>
          </p:cNvPr>
          <p:cNvSpPr>
            <a:spLocks noChangeArrowheads="1"/>
          </p:cNvSpPr>
          <p:nvPr/>
        </p:nvSpPr>
        <p:spPr bwMode="auto">
          <a:xfrm>
            <a:off x="4414755" y="3548007"/>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17" name="Object 1026">
            <a:extLst>
              <a:ext uri="{FF2B5EF4-FFF2-40B4-BE49-F238E27FC236}">
                <a16:creationId xmlns:a16="http://schemas.microsoft.com/office/drawing/2014/main" id="{7AEDA87B-901C-4864-859A-69BA2EFA0E12}"/>
              </a:ext>
            </a:extLst>
          </p:cNvPr>
          <p:cNvGraphicFramePr>
            <a:graphicFrameLocks/>
          </p:cNvGraphicFramePr>
          <p:nvPr>
            <p:extLst>
              <p:ext uri="{D42A27DB-BD31-4B8C-83A1-F6EECF244321}">
                <p14:modId xmlns:p14="http://schemas.microsoft.com/office/powerpoint/2010/main" val="3234911212"/>
              </p:ext>
            </p:extLst>
          </p:nvPr>
        </p:nvGraphicFramePr>
        <p:xfrm>
          <a:off x="5485208" y="3151343"/>
          <a:ext cx="1857375" cy="917575"/>
        </p:xfrm>
        <a:graphic>
          <a:graphicData uri="http://schemas.openxmlformats.org/presentationml/2006/ole">
            <mc:AlternateContent xmlns:mc="http://schemas.openxmlformats.org/markup-compatibility/2006">
              <mc:Choice xmlns:v="urn:schemas-microsoft-com:vml" Requires="v">
                <p:oleObj spid="_x0000_s408008" name="Equation" r:id="rId9" imgW="774360" imgH="393480" progId="Equation.DSMT4">
                  <p:embed/>
                </p:oleObj>
              </mc:Choice>
              <mc:Fallback>
                <p:oleObj name="Equation" r:id="rId9" imgW="774360" imgH="393480" progId="Equation.DSMT4">
                  <p:embed/>
                  <p:pic>
                    <p:nvPicPr>
                      <p:cNvPr id="14" name="Object 1026">
                        <a:extLst>
                          <a:ext uri="{FF2B5EF4-FFF2-40B4-BE49-F238E27FC236}">
                            <a16:creationId xmlns:a16="http://schemas.microsoft.com/office/drawing/2014/main" id="{77C03F6C-EE68-4100-85B3-7D23506770A6}"/>
                          </a:ext>
                        </a:extLst>
                      </p:cNvPr>
                      <p:cNvPicPr>
                        <a:picLocks noChangeArrowheads="1"/>
                      </p:cNvPicPr>
                      <p:nvPr/>
                    </p:nvPicPr>
                    <p:blipFill>
                      <a:blip r:embed="rId10"/>
                      <a:srcRect/>
                      <a:stretch>
                        <a:fillRect/>
                      </a:stretch>
                    </p:blipFill>
                    <p:spPr bwMode="auto">
                      <a:xfrm>
                        <a:off x="5485208" y="3151343"/>
                        <a:ext cx="1857375" cy="917575"/>
                      </a:xfrm>
                      <a:prstGeom prst="rect">
                        <a:avLst/>
                      </a:prstGeom>
                      <a:noFill/>
                      <a:ln>
                        <a:noFill/>
                      </a:ln>
                      <a:effectLst/>
                      <a:extLst/>
                    </p:spPr>
                  </p:pic>
                </p:oleObj>
              </mc:Fallback>
            </mc:AlternateContent>
          </a:graphicData>
        </a:graphic>
      </p:graphicFrame>
      <p:graphicFrame>
        <p:nvGraphicFramePr>
          <p:cNvPr id="19" name="Object 10">
            <a:extLst>
              <a:ext uri="{FF2B5EF4-FFF2-40B4-BE49-F238E27FC236}">
                <a16:creationId xmlns:a16="http://schemas.microsoft.com/office/drawing/2014/main" id="{2D802F84-A169-4486-A17D-6DF251D3770C}"/>
              </a:ext>
            </a:extLst>
          </p:cNvPr>
          <p:cNvGraphicFramePr>
            <a:graphicFrameLocks noChangeAspect="1"/>
          </p:cNvGraphicFramePr>
          <p:nvPr>
            <p:extLst>
              <p:ext uri="{D42A27DB-BD31-4B8C-83A1-F6EECF244321}">
                <p14:modId xmlns:p14="http://schemas.microsoft.com/office/powerpoint/2010/main" val="2765338958"/>
              </p:ext>
            </p:extLst>
          </p:nvPr>
        </p:nvGraphicFramePr>
        <p:xfrm>
          <a:off x="8701549" y="2938193"/>
          <a:ext cx="2879725" cy="1263650"/>
        </p:xfrm>
        <a:graphic>
          <a:graphicData uri="http://schemas.openxmlformats.org/presentationml/2006/ole">
            <mc:AlternateContent xmlns:mc="http://schemas.openxmlformats.org/markup-compatibility/2006">
              <mc:Choice xmlns:v="urn:schemas-microsoft-com:vml" Requires="v">
                <p:oleObj spid="_x0000_s408009" name="Equation" r:id="rId11" imgW="1015920" imgH="431640" progId="Equation.DSMT4">
                  <p:embed/>
                </p:oleObj>
              </mc:Choice>
              <mc:Fallback>
                <p:oleObj name="Equation" r:id="rId11" imgW="1015920" imgH="431640" progId="Equation.DSMT4">
                  <p:embed/>
                  <p:pic>
                    <p:nvPicPr>
                      <p:cNvPr id="16" name="Object 10">
                        <a:extLst>
                          <a:ext uri="{FF2B5EF4-FFF2-40B4-BE49-F238E27FC236}">
                            <a16:creationId xmlns:a16="http://schemas.microsoft.com/office/drawing/2014/main" id="{FA9E602C-3662-4265-A381-FC4E1E04C35C}"/>
                          </a:ext>
                        </a:extLst>
                      </p:cNvPr>
                      <p:cNvPicPr>
                        <a:picLocks noChangeAspect="1" noChangeArrowheads="1"/>
                      </p:cNvPicPr>
                      <p:nvPr/>
                    </p:nvPicPr>
                    <p:blipFill>
                      <a:blip r:embed="rId12"/>
                      <a:srcRect/>
                      <a:stretch>
                        <a:fillRect/>
                      </a:stretch>
                    </p:blipFill>
                    <p:spPr bwMode="auto">
                      <a:xfrm>
                        <a:off x="8701549" y="2938193"/>
                        <a:ext cx="2879725" cy="1263650"/>
                      </a:xfrm>
                      <a:prstGeom prst="rect">
                        <a:avLst/>
                      </a:prstGeom>
                      <a:noFill/>
                      <a:ln>
                        <a:noFill/>
                      </a:ln>
                      <a:effectLst/>
                      <a:extLst/>
                    </p:spPr>
                  </p:pic>
                </p:oleObj>
              </mc:Fallback>
            </mc:AlternateContent>
          </a:graphicData>
        </a:graphic>
      </p:graphicFrame>
      <p:sp>
        <p:nvSpPr>
          <p:cNvPr id="23" name="AutoShape 2059">
            <a:extLst>
              <a:ext uri="{FF2B5EF4-FFF2-40B4-BE49-F238E27FC236}">
                <a16:creationId xmlns:a16="http://schemas.microsoft.com/office/drawing/2014/main" id="{720A9B4B-4A48-4910-80C3-00E4A947AB28}"/>
              </a:ext>
            </a:extLst>
          </p:cNvPr>
          <p:cNvSpPr>
            <a:spLocks noChangeArrowheads="1"/>
          </p:cNvSpPr>
          <p:nvPr/>
        </p:nvSpPr>
        <p:spPr bwMode="auto">
          <a:xfrm>
            <a:off x="348842" y="4589113"/>
            <a:ext cx="884422" cy="216633"/>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26" name="Object 10">
            <a:extLst>
              <a:ext uri="{FF2B5EF4-FFF2-40B4-BE49-F238E27FC236}">
                <a16:creationId xmlns:a16="http://schemas.microsoft.com/office/drawing/2014/main" id="{6F3CFD9F-4088-4C68-A852-A85C8B19D2C9}"/>
              </a:ext>
            </a:extLst>
          </p:cNvPr>
          <p:cNvGraphicFramePr>
            <a:graphicFrameLocks noChangeAspect="1"/>
          </p:cNvGraphicFramePr>
          <p:nvPr>
            <p:extLst>
              <p:ext uri="{D42A27DB-BD31-4B8C-83A1-F6EECF244321}">
                <p14:modId xmlns:p14="http://schemas.microsoft.com/office/powerpoint/2010/main" val="2930316579"/>
              </p:ext>
            </p:extLst>
          </p:nvPr>
        </p:nvGraphicFramePr>
        <p:xfrm>
          <a:off x="1271901" y="4068918"/>
          <a:ext cx="3498581" cy="1203325"/>
        </p:xfrm>
        <a:graphic>
          <a:graphicData uri="http://schemas.openxmlformats.org/presentationml/2006/ole">
            <mc:AlternateContent xmlns:mc="http://schemas.openxmlformats.org/markup-compatibility/2006">
              <mc:Choice xmlns:v="urn:schemas-microsoft-com:vml" Requires="v">
                <p:oleObj spid="_x0000_s408010" name="Equation" r:id="rId13" imgW="1600200" imgH="533160" progId="Equation.DSMT4">
                  <p:embed/>
                </p:oleObj>
              </mc:Choice>
              <mc:Fallback>
                <p:oleObj name="Equation" r:id="rId13" imgW="1600200" imgH="533160" progId="Equation.DSMT4">
                  <p:embed/>
                  <p:pic>
                    <p:nvPicPr>
                      <p:cNvPr id="18" name="Object 10">
                        <a:extLst>
                          <a:ext uri="{FF2B5EF4-FFF2-40B4-BE49-F238E27FC236}">
                            <a16:creationId xmlns:a16="http://schemas.microsoft.com/office/drawing/2014/main" id="{EB544E62-8132-4479-B191-26832B05AB52}"/>
                          </a:ext>
                        </a:extLst>
                      </p:cNvPr>
                      <p:cNvPicPr>
                        <a:picLocks noChangeAspect="1" noChangeArrowheads="1"/>
                      </p:cNvPicPr>
                      <p:nvPr/>
                    </p:nvPicPr>
                    <p:blipFill>
                      <a:blip r:embed="rId14"/>
                      <a:srcRect/>
                      <a:stretch>
                        <a:fillRect/>
                      </a:stretch>
                    </p:blipFill>
                    <p:spPr bwMode="auto">
                      <a:xfrm>
                        <a:off x="1271901" y="4068918"/>
                        <a:ext cx="3498581" cy="1203325"/>
                      </a:xfrm>
                      <a:prstGeom prst="rect">
                        <a:avLst/>
                      </a:prstGeom>
                      <a:noFill/>
                      <a:ln>
                        <a:noFill/>
                      </a:ln>
                      <a:effectLst/>
                      <a:extLst/>
                    </p:spPr>
                  </p:pic>
                </p:oleObj>
              </mc:Fallback>
            </mc:AlternateContent>
          </a:graphicData>
        </a:graphic>
      </p:graphicFrame>
      <p:graphicFrame>
        <p:nvGraphicFramePr>
          <p:cNvPr id="27" name="Object 9">
            <a:extLst>
              <a:ext uri="{FF2B5EF4-FFF2-40B4-BE49-F238E27FC236}">
                <a16:creationId xmlns:a16="http://schemas.microsoft.com/office/drawing/2014/main" id="{53BC5366-84B2-492A-803E-88733914C4CF}"/>
              </a:ext>
            </a:extLst>
          </p:cNvPr>
          <p:cNvGraphicFramePr>
            <a:graphicFrameLocks/>
          </p:cNvGraphicFramePr>
          <p:nvPr>
            <p:extLst>
              <p:ext uri="{D42A27DB-BD31-4B8C-83A1-F6EECF244321}">
                <p14:modId xmlns:p14="http://schemas.microsoft.com/office/powerpoint/2010/main" val="653898967"/>
              </p:ext>
            </p:extLst>
          </p:nvPr>
        </p:nvGraphicFramePr>
        <p:xfrm>
          <a:off x="5319598" y="4187980"/>
          <a:ext cx="1643062" cy="965200"/>
        </p:xfrm>
        <a:graphic>
          <a:graphicData uri="http://schemas.openxmlformats.org/presentationml/2006/ole">
            <mc:AlternateContent xmlns:mc="http://schemas.openxmlformats.org/markup-compatibility/2006">
              <mc:Choice xmlns:v="urn:schemas-microsoft-com:vml" Requires="v">
                <p:oleObj spid="_x0000_s408011" name="Equation" r:id="rId15" imgW="698400" imgH="393480" progId="Equation.DSMT4">
                  <p:embed/>
                </p:oleObj>
              </mc:Choice>
              <mc:Fallback>
                <p:oleObj name="Equation" r:id="rId15" imgW="698400" imgH="393480" progId="Equation.DSMT4">
                  <p:embed/>
                  <p:pic>
                    <p:nvPicPr>
                      <p:cNvPr id="20" name="Object 9">
                        <a:extLst>
                          <a:ext uri="{FF2B5EF4-FFF2-40B4-BE49-F238E27FC236}">
                            <a16:creationId xmlns:a16="http://schemas.microsoft.com/office/drawing/2014/main" id="{CCA7D329-D8E2-4890-910F-0B80C97436D9}"/>
                          </a:ext>
                        </a:extLst>
                      </p:cNvPr>
                      <p:cNvPicPr>
                        <a:picLocks noChangeArrowheads="1"/>
                      </p:cNvPicPr>
                      <p:nvPr/>
                    </p:nvPicPr>
                    <p:blipFill>
                      <a:blip r:embed="rId16"/>
                      <a:srcRect/>
                      <a:stretch>
                        <a:fillRect/>
                      </a:stretch>
                    </p:blipFill>
                    <p:spPr bwMode="auto">
                      <a:xfrm>
                        <a:off x="5319598" y="4187980"/>
                        <a:ext cx="1643062" cy="965200"/>
                      </a:xfrm>
                      <a:prstGeom prst="rect">
                        <a:avLst/>
                      </a:prstGeom>
                      <a:noFill/>
                      <a:ln>
                        <a:noFill/>
                      </a:ln>
                      <a:effectLst/>
                      <a:extLst/>
                    </p:spPr>
                  </p:pic>
                </p:oleObj>
              </mc:Fallback>
            </mc:AlternateContent>
          </a:graphicData>
        </a:graphic>
      </p:graphicFrame>
      <p:graphicFrame>
        <p:nvGraphicFramePr>
          <p:cNvPr id="28" name="对象 27">
            <a:extLst>
              <a:ext uri="{FF2B5EF4-FFF2-40B4-BE49-F238E27FC236}">
                <a16:creationId xmlns:a16="http://schemas.microsoft.com/office/drawing/2014/main" id="{A6EBB86B-4BA4-4E5F-A4EF-2B257F24BB87}"/>
              </a:ext>
            </a:extLst>
          </p:cNvPr>
          <p:cNvGraphicFramePr>
            <a:graphicFrameLocks noChangeAspect="1"/>
          </p:cNvGraphicFramePr>
          <p:nvPr>
            <p:extLst>
              <p:ext uri="{D42A27DB-BD31-4B8C-83A1-F6EECF244321}">
                <p14:modId xmlns:p14="http://schemas.microsoft.com/office/powerpoint/2010/main" val="3438054"/>
              </p:ext>
            </p:extLst>
          </p:nvPr>
        </p:nvGraphicFramePr>
        <p:xfrm>
          <a:off x="7055276" y="4201843"/>
          <a:ext cx="1246658" cy="991174"/>
        </p:xfrm>
        <a:graphic>
          <a:graphicData uri="http://schemas.openxmlformats.org/presentationml/2006/ole">
            <mc:AlternateContent xmlns:mc="http://schemas.openxmlformats.org/markup-compatibility/2006">
              <mc:Choice xmlns:v="urn:schemas-microsoft-com:vml" Requires="v">
                <p:oleObj spid="_x0000_s408012" name="公式" r:id="rId17" imgW="495000" imgH="393480" progId="Equation.3">
                  <p:embed/>
                </p:oleObj>
              </mc:Choice>
              <mc:Fallback>
                <p:oleObj name="公式" r:id="rId17" imgW="495000" imgH="393480" progId="Equation.3">
                  <p:embed/>
                  <p:pic>
                    <p:nvPicPr>
                      <p:cNvPr id="21" name="对象 20">
                        <a:extLst>
                          <a:ext uri="{FF2B5EF4-FFF2-40B4-BE49-F238E27FC236}">
                            <a16:creationId xmlns:a16="http://schemas.microsoft.com/office/drawing/2014/main" id="{DC15CDCE-114C-4B83-ABA6-7E56ADFAEB18}"/>
                          </a:ext>
                        </a:extLst>
                      </p:cNvPr>
                      <p:cNvPicPr/>
                      <p:nvPr/>
                    </p:nvPicPr>
                    <p:blipFill>
                      <a:blip r:embed="rId18"/>
                      <a:stretch>
                        <a:fillRect/>
                      </a:stretch>
                    </p:blipFill>
                    <p:spPr>
                      <a:xfrm>
                        <a:off x="7055276" y="4201843"/>
                        <a:ext cx="1246658" cy="991174"/>
                      </a:xfrm>
                      <a:prstGeom prst="rect">
                        <a:avLst/>
                      </a:prstGeom>
                    </p:spPr>
                  </p:pic>
                </p:oleObj>
              </mc:Fallback>
            </mc:AlternateContent>
          </a:graphicData>
        </a:graphic>
      </p:graphicFrame>
      <p:graphicFrame>
        <p:nvGraphicFramePr>
          <p:cNvPr id="29" name="Object 1034">
            <a:extLst>
              <a:ext uri="{FF2B5EF4-FFF2-40B4-BE49-F238E27FC236}">
                <a16:creationId xmlns:a16="http://schemas.microsoft.com/office/drawing/2014/main" id="{C3BA716D-719D-4709-B344-180749FB0F34}"/>
              </a:ext>
            </a:extLst>
          </p:cNvPr>
          <p:cNvGraphicFramePr>
            <a:graphicFrameLocks/>
          </p:cNvGraphicFramePr>
          <p:nvPr>
            <p:extLst>
              <p:ext uri="{D42A27DB-BD31-4B8C-83A1-F6EECF244321}">
                <p14:modId xmlns:p14="http://schemas.microsoft.com/office/powerpoint/2010/main" val="196150063"/>
              </p:ext>
            </p:extLst>
          </p:nvPr>
        </p:nvGraphicFramePr>
        <p:xfrm>
          <a:off x="485047" y="5613104"/>
          <a:ext cx="3706813" cy="889000"/>
        </p:xfrm>
        <a:graphic>
          <a:graphicData uri="http://schemas.openxmlformats.org/presentationml/2006/ole">
            <mc:AlternateContent xmlns:mc="http://schemas.openxmlformats.org/markup-compatibility/2006">
              <mc:Choice xmlns:v="urn:schemas-microsoft-com:vml" Requires="v">
                <p:oleObj spid="_x0000_s408013" name="Equation" r:id="rId19" imgW="1434960" imgH="393480" progId="Equation.DSMT4">
                  <p:embed/>
                </p:oleObj>
              </mc:Choice>
              <mc:Fallback>
                <p:oleObj name="Equation" r:id="rId19" imgW="1434960" imgH="393480" progId="Equation.DSMT4">
                  <p:embed/>
                  <p:pic>
                    <p:nvPicPr>
                      <p:cNvPr id="22" name="Object 1034">
                        <a:extLst>
                          <a:ext uri="{FF2B5EF4-FFF2-40B4-BE49-F238E27FC236}">
                            <a16:creationId xmlns:a16="http://schemas.microsoft.com/office/drawing/2014/main" id="{FE549DF1-7710-4816-9030-1C21983A2F23}"/>
                          </a:ext>
                        </a:extLst>
                      </p:cNvPr>
                      <p:cNvPicPr>
                        <a:picLocks noChangeArrowheads="1"/>
                      </p:cNvPicPr>
                      <p:nvPr/>
                    </p:nvPicPr>
                    <p:blipFill>
                      <a:blip r:embed="rId20"/>
                      <a:srcRect/>
                      <a:stretch>
                        <a:fillRect/>
                      </a:stretch>
                    </p:blipFill>
                    <p:spPr bwMode="auto">
                      <a:xfrm>
                        <a:off x="485047" y="5613104"/>
                        <a:ext cx="3706813" cy="889000"/>
                      </a:xfrm>
                      <a:prstGeom prst="rect">
                        <a:avLst/>
                      </a:prstGeom>
                      <a:noFill/>
                      <a:ln>
                        <a:noFill/>
                      </a:ln>
                      <a:effectLst/>
                      <a:extLst/>
                    </p:spPr>
                  </p:pic>
                </p:oleObj>
              </mc:Fallback>
            </mc:AlternateContent>
          </a:graphicData>
        </a:graphic>
      </p:graphicFrame>
      <p:graphicFrame>
        <p:nvGraphicFramePr>
          <p:cNvPr id="30" name="Object 1034">
            <a:extLst>
              <a:ext uri="{FF2B5EF4-FFF2-40B4-BE49-F238E27FC236}">
                <a16:creationId xmlns:a16="http://schemas.microsoft.com/office/drawing/2014/main" id="{46FFCADC-08BF-419F-B4E6-F797EE0D752C}"/>
              </a:ext>
            </a:extLst>
          </p:cNvPr>
          <p:cNvGraphicFramePr>
            <a:graphicFrameLocks/>
          </p:cNvGraphicFramePr>
          <p:nvPr>
            <p:extLst>
              <p:ext uri="{D42A27DB-BD31-4B8C-83A1-F6EECF244321}">
                <p14:modId xmlns:p14="http://schemas.microsoft.com/office/powerpoint/2010/main" val="130620851"/>
              </p:ext>
            </p:extLst>
          </p:nvPr>
        </p:nvGraphicFramePr>
        <p:xfrm>
          <a:off x="4165790" y="5456965"/>
          <a:ext cx="4524375" cy="1203325"/>
        </p:xfrm>
        <a:graphic>
          <a:graphicData uri="http://schemas.openxmlformats.org/presentationml/2006/ole">
            <mc:AlternateContent xmlns:mc="http://schemas.openxmlformats.org/markup-compatibility/2006">
              <mc:Choice xmlns:v="urn:schemas-microsoft-com:vml" Requires="v">
                <p:oleObj spid="_x0000_s408014" name="Equation" r:id="rId21" imgW="1752480" imgH="533160" progId="Equation.DSMT4">
                  <p:embed/>
                </p:oleObj>
              </mc:Choice>
              <mc:Fallback>
                <p:oleObj name="Equation" r:id="rId21" imgW="1752480" imgH="533160" progId="Equation.DSMT4">
                  <p:embed/>
                  <p:pic>
                    <p:nvPicPr>
                      <p:cNvPr id="25" name="Object 1034">
                        <a:extLst>
                          <a:ext uri="{FF2B5EF4-FFF2-40B4-BE49-F238E27FC236}">
                            <a16:creationId xmlns:a16="http://schemas.microsoft.com/office/drawing/2014/main" id="{8AE81863-8770-4F19-A737-73979F84B44D}"/>
                          </a:ext>
                        </a:extLst>
                      </p:cNvPr>
                      <p:cNvPicPr>
                        <a:picLocks noChangeArrowheads="1"/>
                      </p:cNvPicPr>
                      <p:nvPr/>
                    </p:nvPicPr>
                    <p:blipFill>
                      <a:blip r:embed="rId22"/>
                      <a:srcRect/>
                      <a:stretch>
                        <a:fillRect/>
                      </a:stretch>
                    </p:blipFill>
                    <p:spPr bwMode="auto">
                      <a:xfrm>
                        <a:off x="4165790" y="5456965"/>
                        <a:ext cx="4524375" cy="12033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845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heel(1)">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heel(1)">
                                      <p:cBhvr>
                                        <p:cTn id="24" dur="2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heel(1)">
                                      <p:cBhvr>
                                        <p:cTn id="29" dur="20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1000" fill="hold"/>
                                        <p:tgtEl>
                                          <p:spTgt spid="28"/>
                                        </p:tgtEl>
                                        <p:attrNameLst>
                                          <p:attrName>ppt_w</p:attrName>
                                        </p:attrNameLst>
                                      </p:cBhvr>
                                      <p:tavLst>
                                        <p:tav tm="0">
                                          <p:val>
                                            <p:fltVal val="0"/>
                                          </p:val>
                                        </p:tav>
                                        <p:tav tm="100000">
                                          <p:val>
                                            <p:strVal val="#ppt_w"/>
                                          </p:val>
                                        </p:tav>
                                      </p:tavLst>
                                    </p:anim>
                                    <p:anim calcmode="lin" valueType="num">
                                      <p:cBhvr>
                                        <p:cTn id="49" dur="1000" fill="hold"/>
                                        <p:tgtEl>
                                          <p:spTgt spid="28"/>
                                        </p:tgtEl>
                                        <p:attrNameLst>
                                          <p:attrName>ppt_h</p:attrName>
                                        </p:attrNameLst>
                                      </p:cBhvr>
                                      <p:tavLst>
                                        <p:tav tm="0">
                                          <p:val>
                                            <p:fltVal val="0"/>
                                          </p:val>
                                        </p:tav>
                                        <p:tav tm="100000">
                                          <p:val>
                                            <p:strVal val="#ppt_h"/>
                                          </p:val>
                                        </p:tav>
                                      </p:tavLst>
                                    </p:anim>
                                    <p:anim calcmode="lin" valueType="num">
                                      <p:cBhvr>
                                        <p:cTn id="50" dur="1000" fill="hold"/>
                                        <p:tgtEl>
                                          <p:spTgt spid="28"/>
                                        </p:tgtEl>
                                        <p:attrNameLst>
                                          <p:attrName>style.rotation</p:attrName>
                                        </p:attrNameLst>
                                      </p:cBhvr>
                                      <p:tavLst>
                                        <p:tav tm="0">
                                          <p:val>
                                            <p:fltVal val="90"/>
                                          </p:val>
                                        </p:tav>
                                        <p:tav tm="100000">
                                          <p:val>
                                            <p:fltVal val="0"/>
                                          </p:val>
                                        </p:tav>
                                      </p:tavLst>
                                    </p:anim>
                                    <p:animEffect transition="in" filter="fade">
                                      <p:cBhvr>
                                        <p:cTn id="51" dur="10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circle(in)">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circle(in)">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矩形 1"/>
          <p:cNvSpPr>
            <a:spLocks noChangeArrowheads="1"/>
          </p:cNvSpPr>
          <p:nvPr/>
        </p:nvSpPr>
        <p:spPr bwMode="auto">
          <a:xfrm>
            <a:off x="2524125" y="0"/>
            <a:ext cx="3892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a:solidFill>
                  <a:srgbClr val="C00000"/>
                </a:solidFill>
                <a:latin typeface="Symbol" panose="05050102010706020507" pitchFamily="18" charset="2"/>
              </a:rPr>
              <a:t>三、光的波粒二象性</a:t>
            </a:r>
          </a:p>
        </p:txBody>
      </p:sp>
      <p:sp>
        <p:nvSpPr>
          <p:cNvPr id="3" name="Rectangle 2"/>
          <p:cNvSpPr txBox="1">
            <a:spLocks noChangeArrowheads="1"/>
          </p:cNvSpPr>
          <p:nvPr/>
        </p:nvSpPr>
        <p:spPr>
          <a:xfrm>
            <a:off x="3810000" y="928688"/>
            <a:ext cx="4343400" cy="685800"/>
          </a:xfrm>
          <a:prstGeom prst="rect">
            <a:avLst/>
          </a:prstGeom>
        </p:spPr>
        <p:txBody>
          <a:bodyPr/>
          <a:lstStyle/>
          <a:p>
            <a:pPr marL="342900" indent="-342900">
              <a:spcBef>
                <a:spcPct val="20000"/>
              </a:spcBef>
              <a:defRPr/>
            </a:pPr>
            <a:r>
              <a:rPr lang="zh-CN" altLang="en-US" sz="3600" b="1" i="0" kern="0" dirty="0">
                <a:solidFill>
                  <a:srgbClr val="9900CC"/>
                </a:solidFill>
                <a:latin typeface="楷体_GB2312" pitchFamily="1" charset="-122"/>
                <a:ea typeface="楷体_GB2312" pitchFamily="1" charset="-122"/>
              </a:rPr>
              <a:t>光本性发展简史</a:t>
            </a:r>
          </a:p>
        </p:txBody>
      </p:sp>
      <p:grpSp>
        <p:nvGrpSpPr>
          <p:cNvPr id="2" name="Group 3"/>
          <p:cNvGrpSpPr>
            <a:grpSpLocks/>
          </p:cNvGrpSpPr>
          <p:nvPr/>
        </p:nvGrpSpPr>
        <p:grpSpPr bwMode="auto">
          <a:xfrm>
            <a:off x="1631950" y="1970089"/>
            <a:ext cx="2838450" cy="3825875"/>
            <a:chOff x="68" y="1536"/>
            <a:chExt cx="1788" cy="2410"/>
          </a:xfrm>
        </p:grpSpPr>
        <p:pic>
          <p:nvPicPr>
            <p:cNvPr id="77840" name="Picture 4" descr="著名物理学家牛顿(1642-17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1536"/>
              <a:ext cx="1501" cy="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41" name="Text Box 5"/>
            <p:cNvSpPr txBox="1">
              <a:spLocks noChangeArrowheads="1"/>
            </p:cNvSpPr>
            <p:nvPr/>
          </p:nvSpPr>
          <p:spPr bwMode="auto">
            <a:xfrm>
              <a:off x="480" y="3434"/>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chemeClr val="bg1"/>
                  </a:solidFill>
                  <a:latin typeface="楷体_GB2312" pitchFamily="49" charset="-122"/>
                  <a:ea typeface="楷体_GB2312" pitchFamily="49" charset="-122"/>
                </a:rPr>
                <a:t>微粒说</a:t>
              </a:r>
            </a:p>
          </p:txBody>
        </p:sp>
        <p:sp>
          <p:nvSpPr>
            <p:cNvPr id="77842" name="Text Box 6"/>
            <p:cNvSpPr txBox="1">
              <a:spLocks noChangeArrowheads="1"/>
            </p:cNvSpPr>
            <p:nvPr/>
          </p:nvSpPr>
          <p:spPr bwMode="auto">
            <a:xfrm>
              <a:off x="68" y="3616"/>
              <a:ext cx="1788"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latin typeface="楷体_GB2312" pitchFamily="49" charset="-122"/>
                  <a:ea typeface="楷体_GB2312" pitchFamily="49" charset="-122"/>
                </a:rPr>
                <a:t>牛顿：光是粒子</a:t>
              </a:r>
            </a:p>
          </p:txBody>
        </p:sp>
      </p:grpSp>
      <p:grpSp>
        <p:nvGrpSpPr>
          <p:cNvPr id="4" name="Group 7"/>
          <p:cNvGrpSpPr>
            <a:grpSpLocks/>
          </p:cNvGrpSpPr>
          <p:nvPr/>
        </p:nvGrpSpPr>
        <p:grpSpPr bwMode="auto">
          <a:xfrm>
            <a:off x="4452938" y="1905001"/>
            <a:ext cx="2813050" cy="3833813"/>
            <a:chOff x="1893" y="1440"/>
            <a:chExt cx="1772" cy="2415"/>
          </a:xfrm>
        </p:grpSpPr>
        <p:sp>
          <p:nvSpPr>
            <p:cNvPr id="77836" name="Text Box 8"/>
            <p:cNvSpPr txBox="1">
              <a:spLocks noChangeArrowheads="1"/>
            </p:cNvSpPr>
            <p:nvPr/>
          </p:nvSpPr>
          <p:spPr bwMode="auto">
            <a:xfrm>
              <a:off x="2456" y="3474"/>
              <a:ext cx="9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chemeClr val="bg1"/>
                  </a:solidFill>
                  <a:latin typeface="楷体_GB2312" pitchFamily="49" charset="-122"/>
                  <a:ea typeface="楷体_GB2312" pitchFamily="49" charset="-122"/>
                </a:rPr>
                <a:t>波动说</a:t>
              </a:r>
            </a:p>
          </p:txBody>
        </p:sp>
        <p:grpSp>
          <p:nvGrpSpPr>
            <p:cNvPr id="77837" name="Group 9"/>
            <p:cNvGrpSpPr>
              <a:grpSpLocks/>
            </p:cNvGrpSpPr>
            <p:nvPr/>
          </p:nvGrpSpPr>
          <p:grpSpPr bwMode="auto">
            <a:xfrm>
              <a:off x="1893" y="1440"/>
              <a:ext cx="1772" cy="2415"/>
              <a:chOff x="1893" y="1440"/>
              <a:chExt cx="1772" cy="2415"/>
            </a:xfrm>
          </p:grpSpPr>
          <p:pic>
            <p:nvPicPr>
              <p:cNvPr id="77838" name="Picture 10" descr="1"/>
              <p:cNvPicPr>
                <a:picLocks noChangeAspect="1" noChangeArrowheads="1"/>
              </p:cNvPicPr>
              <p:nvPr/>
            </p:nvPicPr>
            <p:blipFill>
              <a:blip r:embed="rId4">
                <a:extLst>
                  <a:ext uri="{28A0092B-C50C-407E-A947-70E740481C1C}">
                    <a14:useLocalDpi xmlns:a14="http://schemas.microsoft.com/office/drawing/2010/main" val="0"/>
                  </a:ext>
                </a:extLst>
              </a:blip>
              <a:srcRect t="6903"/>
              <a:stretch>
                <a:fillRect/>
              </a:stretch>
            </p:blipFill>
            <p:spPr bwMode="auto">
              <a:xfrm>
                <a:off x="2064" y="1440"/>
                <a:ext cx="1601" cy="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9" name="Text Box 11"/>
              <p:cNvSpPr txBox="1">
                <a:spLocks noChangeArrowheads="1"/>
              </p:cNvSpPr>
              <p:nvPr/>
            </p:nvSpPr>
            <p:spPr bwMode="auto">
              <a:xfrm>
                <a:off x="1893" y="3525"/>
                <a:ext cx="1710"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solidFill>
                      <a:srgbClr val="FF00FF"/>
                    </a:solidFill>
                    <a:latin typeface="楷体_GB2312" pitchFamily="49" charset="-122"/>
                    <a:ea typeface="楷体_GB2312" pitchFamily="49" charset="-122"/>
                  </a:rPr>
                  <a:t>惠更斯：光是波</a:t>
                </a:r>
              </a:p>
            </p:txBody>
          </p:sp>
        </p:grpSp>
      </p:grpSp>
      <p:sp>
        <p:nvSpPr>
          <p:cNvPr id="13" name="AutoShape 12"/>
          <p:cNvSpPr>
            <a:spLocks noChangeArrowheads="1"/>
          </p:cNvSpPr>
          <p:nvPr/>
        </p:nvSpPr>
        <p:spPr bwMode="auto">
          <a:xfrm>
            <a:off x="4267200" y="3429000"/>
            <a:ext cx="457200" cy="228600"/>
          </a:xfrm>
          <a:prstGeom prst="rightArrow">
            <a:avLst>
              <a:gd name="adj1" fmla="val 50000"/>
              <a:gd name="adj2" fmla="val 50000"/>
            </a:avLst>
          </a:prstGeom>
          <a:solidFill>
            <a:srgbClr val="00FFFF"/>
          </a:solidFill>
          <a:ln w="12700" algn="ctr">
            <a:solidFill>
              <a:srgbClr val="FF0000"/>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nvGrpSpPr>
          <p:cNvPr id="6" name="Group 13"/>
          <p:cNvGrpSpPr>
            <a:grpSpLocks/>
          </p:cNvGrpSpPr>
          <p:nvPr/>
        </p:nvGrpSpPr>
        <p:grpSpPr bwMode="auto">
          <a:xfrm>
            <a:off x="7696200" y="1981200"/>
            <a:ext cx="2667000" cy="3703638"/>
            <a:chOff x="3840" y="1344"/>
            <a:chExt cx="1680" cy="2333"/>
          </a:xfrm>
        </p:grpSpPr>
        <p:pic>
          <p:nvPicPr>
            <p:cNvPr id="77834" name="Picture 14" descr="著名物理学家爱因斯坦(1879-19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1344"/>
              <a:ext cx="1680" cy="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77835" name="Text Box 15"/>
            <p:cNvSpPr txBox="1">
              <a:spLocks noChangeArrowheads="1"/>
            </p:cNvSpPr>
            <p:nvPr/>
          </p:nvSpPr>
          <p:spPr bwMode="auto">
            <a:xfrm>
              <a:off x="4176" y="3312"/>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chemeClr val="bg1"/>
                  </a:solidFill>
                  <a:latin typeface="楷体_GB2312" pitchFamily="49" charset="-122"/>
                  <a:ea typeface="楷体_GB2312" pitchFamily="49" charset="-122"/>
                </a:rPr>
                <a:t>光子说</a:t>
              </a:r>
            </a:p>
          </p:txBody>
        </p:sp>
      </p:grpSp>
      <p:sp>
        <p:nvSpPr>
          <p:cNvPr id="17" name="AutoShape 16"/>
          <p:cNvSpPr>
            <a:spLocks noChangeArrowheads="1"/>
          </p:cNvSpPr>
          <p:nvPr/>
        </p:nvSpPr>
        <p:spPr bwMode="auto">
          <a:xfrm>
            <a:off x="7239000" y="3429000"/>
            <a:ext cx="457200" cy="228600"/>
          </a:xfrm>
          <a:prstGeom prst="rightArrow">
            <a:avLst>
              <a:gd name="adj1" fmla="val 50000"/>
              <a:gd name="adj2" fmla="val 50000"/>
            </a:avLst>
          </a:prstGeom>
          <a:solidFill>
            <a:srgbClr val="FFFF00"/>
          </a:solidFill>
          <a:ln w="9525" algn="ctr">
            <a:solidFill>
              <a:srgbClr val="FF0000"/>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19" name="Text Box 18"/>
          <p:cNvSpPr txBox="1">
            <a:spLocks noChangeArrowheads="1"/>
          </p:cNvSpPr>
          <p:nvPr/>
        </p:nvSpPr>
        <p:spPr bwMode="auto">
          <a:xfrm>
            <a:off x="7381876" y="5214939"/>
            <a:ext cx="3286125" cy="523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0000FF"/>
                </a:solidFill>
                <a:latin typeface="楷体_GB2312" pitchFamily="49" charset="-122"/>
                <a:ea typeface="楷体_GB2312" pitchFamily="49" charset="-122"/>
              </a:rPr>
              <a:t>光具有波粒二象性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checkerboard(across)">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a:spLocks noChangeArrowheads="1"/>
          </p:cNvSpPr>
          <p:nvPr/>
        </p:nvSpPr>
        <p:spPr bwMode="auto">
          <a:xfrm>
            <a:off x="2237580" y="257690"/>
            <a:ext cx="80724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0000FF"/>
                </a:solidFill>
                <a:latin typeface="楷体_GB2312" pitchFamily="49" charset="-122"/>
                <a:ea typeface="楷体_GB2312" pitchFamily="49" charset="-122"/>
              </a:rPr>
              <a:t>当光与宏观物质相互作用时，光表现出波动性。而当光与微观粒子相互作用时，光表现出粒子性。</a:t>
            </a:r>
          </a:p>
        </p:txBody>
      </p:sp>
      <p:sp>
        <p:nvSpPr>
          <p:cNvPr id="14" name="Text Box 5"/>
          <p:cNvSpPr txBox="1">
            <a:spLocks noChangeArrowheads="1"/>
          </p:cNvSpPr>
          <p:nvPr/>
        </p:nvSpPr>
        <p:spPr bwMode="auto">
          <a:xfrm>
            <a:off x="2667001" y="3263900"/>
            <a:ext cx="1420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a:solidFill>
                  <a:srgbClr val="CC3300"/>
                </a:solidFill>
              </a:rPr>
              <a:t>能量：</a:t>
            </a:r>
          </a:p>
        </p:txBody>
      </p:sp>
      <p:sp>
        <p:nvSpPr>
          <p:cNvPr id="15" name="Text Box 7"/>
          <p:cNvSpPr txBox="1">
            <a:spLocks noChangeArrowheads="1"/>
          </p:cNvSpPr>
          <p:nvPr/>
        </p:nvSpPr>
        <p:spPr bwMode="auto">
          <a:xfrm>
            <a:off x="2462214" y="4508500"/>
            <a:ext cx="14192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a:solidFill>
                  <a:srgbClr val="00B0F0"/>
                </a:solidFill>
              </a:rPr>
              <a:t>质量：</a:t>
            </a:r>
          </a:p>
        </p:txBody>
      </p:sp>
      <p:graphicFrame>
        <p:nvGraphicFramePr>
          <p:cNvPr id="16" name="Object 8"/>
          <p:cNvGraphicFramePr>
            <a:graphicFrameLocks noChangeAspect="1"/>
          </p:cNvGraphicFramePr>
          <p:nvPr>
            <p:extLst>
              <p:ext uri="{D42A27DB-BD31-4B8C-83A1-F6EECF244321}">
                <p14:modId xmlns:p14="http://schemas.microsoft.com/office/powerpoint/2010/main" val="3296458067"/>
              </p:ext>
            </p:extLst>
          </p:nvPr>
        </p:nvGraphicFramePr>
        <p:xfrm>
          <a:off x="5040314" y="4076700"/>
          <a:ext cx="2466975" cy="1176338"/>
        </p:xfrm>
        <a:graphic>
          <a:graphicData uri="http://schemas.openxmlformats.org/presentationml/2006/ole">
            <mc:AlternateContent xmlns:mc="http://schemas.openxmlformats.org/markup-compatibility/2006">
              <mc:Choice xmlns:v="urn:schemas-microsoft-com:vml" Requires="v">
                <p:oleObj spid="_x0000_s294748" name="公式" r:id="rId3" imgW="825500" imgH="393700" progId="Equation.3">
                  <p:embed/>
                </p:oleObj>
              </mc:Choice>
              <mc:Fallback>
                <p:oleObj name="公式" r:id="rId3" imgW="8255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314" y="4076700"/>
                        <a:ext cx="2466975"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10"/>
          <p:cNvSpPr>
            <a:spLocks noChangeArrowheads="1"/>
          </p:cNvSpPr>
          <p:nvPr/>
        </p:nvSpPr>
        <p:spPr bwMode="auto">
          <a:xfrm>
            <a:off x="2593976" y="2412208"/>
            <a:ext cx="18319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009900"/>
                </a:solidFill>
              </a:rPr>
              <a:t>静质量：</a:t>
            </a:r>
          </a:p>
        </p:txBody>
      </p:sp>
      <p:graphicFrame>
        <p:nvGraphicFramePr>
          <p:cNvPr id="18" name="Object 11"/>
          <p:cNvGraphicFramePr>
            <a:graphicFrameLocks noChangeAspect="1"/>
          </p:cNvGraphicFramePr>
          <p:nvPr>
            <p:extLst>
              <p:ext uri="{D42A27DB-BD31-4B8C-83A1-F6EECF244321}">
                <p14:modId xmlns:p14="http://schemas.microsoft.com/office/powerpoint/2010/main" val="2116460973"/>
              </p:ext>
            </p:extLst>
          </p:nvPr>
        </p:nvGraphicFramePr>
        <p:xfrm>
          <a:off x="5231905" y="2362200"/>
          <a:ext cx="1325563" cy="685800"/>
        </p:xfrm>
        <a:graphic>
          <a:graphicData uri="http://schemas.openxmlformats.org/presentationml/2006/ole">
            <mc:AlternateContent xmlns:mc="http://schemas.openxmlformats.org/markup-compatibility/2006">
              <mc:Choice xmlns:v="urn:schemas-microsoft-com:vml" Requires="v">
                <p:oleObj spid="_x0000_s294749" name="公式" r:id="rId5" imgW="444307" imgH="228501" progId="Equation.3">
                  <p:embed/>
                </p:oleObj>
              </mc:Choice>
              <mc:Fallback>
                <p:oleObj name="公式" r:id="rId5" imgW="444307"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1905" y="2362200"/>
                        <a:ext cx="13255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3"/>
          <p:cNvSpPr txBox="1">
            <a:spLocks noChangeArrowheads="1"/>
          </p:cNvSpPr>
          <p:nvPr/>
        </p:nvSpPr>
        <p:spPr bwMode="auto">
          <a:xfrm>
            <a:off x="2593976" y="5822950"/>
            <a:ext cx="1419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9900CC"/>
                </a:solidFill>
              </a:rPr>
              <a:t>动量：</a:t>
            </a:r>
          </a:p>
        </p:txBody>
      </p:sp>
      <p:graphicFrame>
        <p:nvGraphicFramePr>
          <p:cNvPr id="20" name="Object 15"/>
          <p:cNvGraphicFramePr>
            <a:graphicFrameLocks noChangeAspect="1"/>
          </p:cNvGraphicFramePr>
          <p:nvPr>
            <p:extLst>
              <p:ext uri="{D42A27DB-BD31-4B8C-83A1-F6EECF244321}">
                <p14:modId xmlns:p14="http://schemas.microsoft.com/office/powerpoint/2010/main" val="520940924"/>
              </p:ext>
            </p:extLst>
          </p:nvPr>
        </p:nvGraphicFramePr>
        <p:xfrm>
          <a:off x="4583114" y="5373688"/>
          <a:ext cx="2776537" cy="1179512"/>
        </p:xfrm>
        <a:graphic>
          <a:graphicData uri="http://schemas.openxmlformats.org/presentationml/2006/ole">
            <mc:AlternateContent xmlns:mc="http://schemas.openxmlformats.org/markup-compatibility/2006">
              <mc:Choice xmlns:v="urn:schemas-microsoft-com:vml" Requires="v">
                <p:oleObj spid="_x0000_s294750" name="公式" r:id="rId7" imgW="774364" imgH="393529" progId="Equation.3">
                  <p:embed/>
                </p:oleObj>
              </mc:Choice>
              <mc:Fallback>
                <p:oleObj name="公式" r:id="rId7" imgW="774364"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4" y="5373688"/>
                        <a:ext cx="2776537"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矩形 13"/>
          <p:cNvSpPr>
            <a:spLocks noChangeArrowheads="1"/>
          </p:cNvSpPr>
          <p:nvPr/>
        </p:nvSpPr>
        <p:spPr bwMode="auto">
          <a:xfrm>
            <a:off x="2404268" y="1794670"/>
            <a:ext cx="7739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FF00FF"/>
                </a:solidFill>
                <a:latin typeface="楷体_GB2312" pitchFamily="49" charset="-122"/>
                <a:ea typeface="楷体_GB2312" pitchFamily="49" charset="-122"/>
              </a:rPr>
              <a:t>粒子不是经典粒子, 波也不是经典波</a:t>
            </a:r>
            <a:endParaRPr lang="zh-CN" altLang="en-US" sz="3200" i="0" dirty="0">
              <a:solidFill>
                <a:srgbClr val="FF00FF"/>
              </a:solidFill>
            </a:endParaRPr>
          </a:p>
        </p:txBody>
      </p:sp>
      <p:graphicFrame>
        <p:nvGraphicFramePr>
          <p:cNvPr id="22" name="Object 13"/>
          <p:cNvGraphicFramePr>
            <a:graphicFrameLocks noChangeAspect="1"/>
          </p:cNvGraphicFramePr>
          <p:nvPr>
            <p:extLst>
              <p:ext uri="{D42A27DB-BD31-4B8C-83A1-F6EECF244321}">
                <p14:modId xmlns:p14="http://schemas.microsoft.com/office/powerpoint/2010/main" val="2760666552"/>
              </p:ext>
            </p:extLst>
          </p:nvPr>
        </p:nvGraphicFramePr>
        <p:xfrm>
          <a:off x="4456113" y="2855913"/>
          <a:ext cx="3141662" cy="1181100"/>
        </p:xfrm>
        <a:graphic>
          <a:graphicData uri="http://schemas.openxmlformats.org/presentationml/2006/ole">
            <mc:AlternateContent xmlns:mc="http://schemas.openxmlformats.org/markup-compatibility/2006">
              <mc:Choice xmlns:v="urn:schemas-microsoft-com:vml" Requires="v">
                <p:oleObj spid="_x0000_s294751" name="公式" r:id="rId9" imgW="1054080" imgH="393480" progId="Equation.3">
                  <p:embed/>
                </p:oleObj>
              </mc:Choice>
              <mc:Fallback>
                <p:oleObj name="公式" r:id="rId9" imgW="1054080" imgH="393480" progId="Equation.3">
                  <p:embed/>
                  <p:pic>
                    <p:nvPicPr>
                      <p:cNvPr id="0" name=""/>
                      <p:cNvPicPr>
                        <a:picLocks noChangeAspect="1" noChangeArrowheads="1"/>
                      </p:cNvPicPr>
                      <p:nvPr/>
                    </p:nvPicPr>
                    <p:blipFill>
                      <a:blip r:embed="rId10"/>
                      <a:srcRect/>
                      <a:stretch>
                        <a:fillRect/>
                      </a:stretch>
                    </p:blipFill>
                    <p:spPr bwMode="auto">
                      <a:xfrm>
                        <a:off x="4456113" y="2855913"/>
                        <a:ext cx="3141662"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3"/>
          <p:cNvGraphicFramePr>
            <a:graphicFrameLocks noChangeAspect="1"/>
          </p:cNvGraphicFramePr>
          <p:nvPr>
            <p:extLst>
              <p:ext uri="{D42A27DB-BD31-4B8C-83A1-F6EECF244321}">
                <p14:modId xmlns:p14="http://schemas.microsoft.com/office/powerpoint/2010/main" val="1900363709"/>
              </p:ext>
            </p:extLst>
          </p:nvPr>
        </p:nvGraphicFramePr>
        <p:xfrm>
          <a:off x="7752184" y="4210844"/>
          <a:ext cx="4162425" cy="1181100"/>
        </p:xfrm>
        <a:graphic>
          <a:graphicData uri="http://schemas.openxmlformats.org/presentationml/2006/ole">
            <mc:AlternateContent xmlns:mc="http://schemas.openxmlformats.org/markup-compatibility/2006">
              <mc:Choice xmlns:v="urn:schemas-microsoft-com:vml" Requires="v">
                <p:oleObj spid="_x0000_s294752" name="Equation" r:id="rId11" imgW="1396800" imgH="393480" progId="Equation.DSMT4">
                  <p:embed/>
                </p:oleObj>
              </mc:Choice>
              <mc:Fallback>
                <p:oleObj name="Equation" r:id="rId11" imgW="1396800" imgH="393480" progId="Equation.DSMT4">
                  <p:embed/>
                  <p:pic>
                    <p:nvPicPr>
                      <p:cNvPr id="22" name="Object 13"/>
                      <p:cNvPicPr>
                        <a:picLocks noChangeAspect="1" noChangeArrowheads="1"/>
                      </p:cNvPicPr>
                      <p:nvPr/>
                    </p:nvPicPr>
                    <p:blipFill>
                      <a:blip r:embed="rId12"/>
                      <a:srcRect/>
                      <a:stretch>
                        <a:fillRect/>
                      </a:stretch>
                    </p:blipFill>
                    <p:spPr bwMode="auto">
                      <a:xfrm>
                        <a:off x="7752184" y="4210844"/>
                        <a:ext cx="4162425" cy="1181100"/>
                      </a:xfrm>
                      <a:prstGeom prst="rect">
                        <a:avLst/>
                      </a:prstGeom>
                      <a:solidFill>
                        <a:srgbClr val="FFFF00"/>
                      </a:solid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ircle(in)">
                                      <p:cBhvr>
                                        <p:cTn id="13" dur="20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2000"/>
                                        <p:tgtEl>
                                          <p:spTgt spid="14"/>
                                        </p:tgtEl>
                                      </p:cBhvr>
                                    </p:animEffect>
                                  </p:childTnLst>
                                </p:cTn>
                              </p:par>
                              <p:par>
                                <p:cTn id="27" presetID="21" presetClass="entr" presetSubtype="1"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20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par>
                                <p:cTn id="35" presetID="14" presetClass="entr" presetSubtype="1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heel(1)">
                                      <p:cBhvr>
                                        <p:cTn id="5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9"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12"/>
          <p:cNvSpPr>
            <a:spLocks noChangeArrowheads="1"/>
          </p:cNvSpPr>
          <p:nvPr/>
        </p:nvSpPr>
        <p:spPr bwMode="auto">
          <a:xfrm>
            <a:off x="2348706" y="264508"/>
            <a:ext cx="80724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FF00FF"/>
                </a:solidFill>
                <a:latin typeface="楷体_GB2312" pitchFamily="49" charset="-122"/>
                <a:ea typeface="楷体_GB2312" pitchFamily="49" charset="-122"/>
              </a:rPr>
              <a:t>当光与宏观物质相互作用时，光表现出波动性。而当光与微观粒子相互作用时，光表现出粒子性。</a:t>
            </a:r>
          </a:p>
        </p:txBody>
      </p:sp>
      <p:sp>
        <p:nvSpPr>
          <p:cNvPr id="9" name="Text Box 4"/>
          <p:cNvSpPr txBox="1">
            <a:spLocks noChangeArrowheads="1"/>
          </p:cNvSpPr>
          <p:nvPr/>
        </p:nvSpPr>
        <p:spPr bwMode="auto">
          <a:xfrm>
            <a:off x="2483016" y="1869129"/>
            <a:ext cx="82089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i="0" dirty="0">
                <a:solidFill>
                  <a:srgbClr val="009900"/>
                </a:solidFill>
              </a:rPr>
              <a:t>“</a:t>
            </a:r>
            <a:r>
              <a:rPr lang="zh-CN" altLang="en-US" sz="3200" b="1" i="0" dirty="0">
                <a:solidFill>
                  <a:srgbClr val="009900"/>
                </a:solidFill>
              </a:rPr>
              <a:t>光子”是一个全新的物理图像 </a:t>
            </a:r>
          </a:p>
          <a:p>
            <a:pPr eaLnBrk="1" hangingPunct="1">
              <a:spcBef>
                <a:spcPct val="50000"/>
              </a:spcBef>
            </a:pPr>
            <a:r>
              <a:rPr lang="zh-CN" altLang="en-US" sz="3200" b="1" i="0" dirty="0"/>
              <a:t>                                     </a:t>
            </a:r>
            <a:r>
              <a:rPr lang="en-US" altLang="zh-CN" sz="3200" b="1" i="0" dirty="0">
                <a:solidFill>
                  <a:srgbClr val="FF0000"/>
                </a:solidFill>
              </a:rPr>
              <a:t>——</a:t>
            </a:r>
            <a:r>
              <a:rPr lang="zh-CN" altLang="en-US" sz="3200" b="1" i="0" dirty="0">
                <a:solidFill>
                  <a:srgbClr val="FF0000"/>
                </a:solidFill>
              </a:rPr>
              <a:t>波粒二重性。</a:t>
            </a:r>
          </a:p>
        </p:txBody>
      </p:sp>
      <p:grpSp>
        <p:nvGrpSpPr>
          <p:cNvPr id="10" name="Group 12"/>
          <p:cNvGrpSpPr>
            <a:grpSpLocks/>
          </p:cNvGrpSpPr>
          <p:nvPr/>
        </p:nvGrpSpPr>
        <p:grpSpPr bwMode="auto">
          <a:xfrm>
            <a:off x="2903585" y="3216122"/>
            <a:ext cx="6870700" cy="3479800"/>
            <a:chOff x="793" y="1253"/>
            <a:chExt cx="4328" cy="2192"/>
          </a:xfrm>
        </p:grpSpPr>
        <p:pic>
          <p:nvPicPr>
            <p:cNvPr id="11" name="Picture 13" descr="未标题-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1253"/>
              <a:ext cx="4328" cy="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4"/>
            <p:cNvSpPr>
              <a:spLocks noChangeArrowheads="1"/>
            </p:cNvSpPr>
            <p:nvPr/>
          </p:nvSpPr>
          <p:spPr bwMode="auto">
            <a:xfrm>
              <a:off x="3515" y="2341"/>
              <a:ext cx="317" cy="1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3" name="Text Box 15"/>
            <p:cNvSpPr txBox="1">
              <a:spLocks noChangeArrowheads="1"/>
            </p:cNvSpPr>
            <p:nvPr/>
          </p:nvSpPr>
          <p:spPr bwMode="auto">
            <a:xfrm>
              <a:off x="3470" y="2296"/>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b="1" i="0">
                  <a:solidFill>
                    <a:schemeClr val="tx2"/>
                  </a:solidFill>
                  <a:ea typeface="黑体" panose="02010609060101010101" pitchFamily="49" charset="-122"/>
                </a:rPr>
                <a:t>波 速</a:t>
              </a:r>
            </a:p>
          </p:txBody>
        </p:sp>
      </p:grpSp>
      <p:sp>
        <p:nvSpPr>
          <p:cNvPr id="14" name="Rectangle 16"/>
          <p:cNvSpPr>
            <a:spLocks noChangeArrowheads="1"/>
          </p:cNvSpPr>
          <p:nvPr/>
        </p:nvSpPr>
        <p:spPr bwMode="auto">
          <a:xfrm>
            <a:off x="3814811" y="3478061"/>
            <a:ext cx="5184775" cy="503237"/>
          </a:xfrm>
          <a:prstGeom prst="rect">
            <a:avLst/>
          </a:prstGeom>
          <a:noFill/>
          <a:ln w="3810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367808" y="1988840"/>
            <a:ext cx="3276600" cy="3581400"/>
          </a:xfrm>
          <a:prstGeom prst="sun">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 name="Text Box 5"/>
          <p:cNvSpPr txBox="1">
            <a:spLocks noChangeArrowheads="1"/>
          </p:cNvSpPr>
          <p:nvPr/>
        </p:nvSpPr>
        <p:spPr bwMode="auto">
          <a:xfrm>
            <a:off x="8711090" y="2165053"/>
            <a:ext cx="800219" cy="2819400"/>
          </a:xfrm>
          <a:prstGeom prst="rect">
            <a:avLst/>
          </a:prstGeom>
          <a:noFill/>
          <a:ln w="9525">
            <a:solidFill>
              <a:srgbClr val="FF0000"/>
            </a:solidFill>
            <a:miter lim="800000"/>
            <a:headEnd/>
            <a:tailEnd/>
          </a:ln>
        </p:spPr>
        <p:txBody>
          <a:bodyPr vert="eaVert">
            <a:spAutoFit/>
          </a:bodyPr>
          <a:lstStyle/>
          <a:p>
            <a:pPr algn="ctr">
              <a:spcBef>
                <a:spcPct val="50000"/>
              </a:spcBef>
              <a:defRPr/>
            </a:pPr>
            <a:r>
              <a:rPr lang="zh-CN" altLang="en-US" sz="4000" b="1" i="0">
                <a:effectLst>
                  <a:outerShdw blurRad="38100" dist="38100" dir="2700000" algn="tl">
                    <a:srgbClr val="969696"/>
                  </a:outerShdw>
                </a:effectLst>
              </a:rPr>
              <a:t>粒子性</a:t>
            </a:r>
            <a:endParaRPr lang="zh-CN" altLang="en-US" sz="4000" b="1" i="0"/>
          </a:p>
        </p:txBody>
      </p:sp>
      <p:sp>
        <p:nvSpPr>
          <p:cNvPr id="4" name="Text Box 6"/>
          <p:cNvSpPr txBox="1">
            <a:spLocks noChangeArrowheads="1"/>
          </p:cNvSpPr>
          <p:nvPr/>
        </p:nvSpPr>
        <p:spPr bwMode="auto">
          <a:xfrm>
            <a:off x="4672608" y="5951240"/>
            <a:ext cx="2743200" cy="711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4000" b="1" i="0"/>
              <a:t>波动性</a:t>
            </a:r>
          </a:p>
        </p:txBody>
      </p:sp>
      <p:grpSp>
        <p:nvGrpSpPr>
          <p:cNvPr id="5" name="Group 7"/>
          <p:cNvGrpSpPr>
            <a:grpSpLocks/>
          </p:cNvGrpSpPr>
          <p:nvPr/>
        </p:nvGrpSpPr>
        <p:grpSpPr bwMode="auto">
          <a:xfrm>
            <a:off x="1777008" y="1836440"/>
            <a:ext cx="2590800" cy="1447800"/>
            <a:chOff x="192" y="864"/>
            <a:chExt cx="1632" cy="912"/>
          </a:xfrm>
        </p:grpSpPr>
        <p:sp>
          <p:nvSpPr>
            <p:cNvPr id="80907" name="AutoShape 8"/>
            <p:cNvSpPr>
              <a:spLocks noChangeArrowheads="1"/>
            </p:cNvSpPr>
            <p:nvPr/>
          </p:nvSpPr>
          <p:spPr bwMode="auto">
            <a:xfrm>
              <a:off x="192" y="1296"/>
              <a:ext cx="1632" cy="480"/>
            </a:xfrm>
            <a:prstGeom prst="rightArrow">
              <a:avLst>
                <a:gd name="adj1" fmla="val 50000"/>
                <a:gd name="adj2" fmla="val 85000"/>
              </a:avLst>
            </a:prstGeom>
            <a:solidFill>
              <a:srgbClr val="CC0066"/>
            </a:solidFill>
            <a:ln w="9525">
              <a:solidFill>
                <a:schemeClr val="tx1"/>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0908" name="Text Box 9"/>
            <p:cNvSpPr txBox="1">
              <a:spLocks noChangeArrowheads="1"/>
            </p:cNvSpPr>
            <p:nvPr/>
          </p:nvSpPr>
          <p:spPr bwMode="auto">
            <a:xfrm>
              <a:off x="240" y="864"/>
              <a:ext cx="12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i="0"/>
                <a:t>作用特征</a:t>
              </a:r>
            </a:p>
          </p:txBody>
        </p:sp>
      </p:grpSp>
      <p:grpSp>
        <p:nvGrpSpPr>
          <p:cNvPr id="6" name="Group 10"/>
          <p:cNvGrpSpPr>
            <a:grpSpLocks/>
          </p:cNvGrpSpPr>
          <p:nvPr/>
        </p:nvGrpSpPr>
        <p:grpSpPr bwMode="auto">
          <a:xfrm>
            <a:off x="2229446" y="3665240"/>
            <a:ext cx="1300162" cy="2667000"/>
            <a:chOff x="477" y="2016"/>
            <a:chExt cx="819" cy="1680"/>
          </a:xfrm>
        </p:grpSpPr>
        <p:sp>
          <p:nvSpPr>
            <p:cNvPr id="80905" name="AutoShape 11"/>
            <p:cNvSpPr>
              <a:spLocks noChangeArrowheads="1"/>
            </p:cNvSpPr>
            <p:nvPr/>
          </p:nvSpPr>
          <p:spPr bwMode="auto">
            <a:xfrm>
              <a:off x="864" y="2016"/>
              <a:ext cx="432" cy="1680"/>
            </a:xfrm>
            <a:prstGeom prst="downArrow">
              <a:avLst>
                <a:gd name="adj1" fmla="val 50000"/>
                <a:gd name="adj2" fmla="val 97222"/>
              </a:avLst>
            </a:prstGeom>
            <a:solidFill>
              <a:srgbClr val="CC0066"/>
            </a:solidFill>
            <a:ln w="9525">
              <a:solidFill>
                <a:schemeClr val="tx1"/>
              </a:solidFill>
              <a:miter lim="800000"/>
              <a:headEnd/>
              <a:tailEnd/>
            </a:ln>
          </p:spPr>
          <p:txBody>
            <a:bodyPr vert="eaVert"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4800" b="1" i="0"/>
            </a:p>
          </p:txBody>
        </p:sp>
        <p:sp>
          <p:nvSpPr>
            <p:cNvPr id="80906" name="Text Box 12"/>
            <p:cNvSpPr txBox="1">
              <a:spLocks noChangeArrowheads="1"/>
            </p:cNvSpPr>
            <p:nvPr/>
          </p:nvSpPr>
          <p:spPr bwMode="auto">
            <a:xfrm>
              <a:off x="477" y="2016"/>
              <a:ext cx="465"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i="0"/>
                <a:t>传播特征</a:t>
              </a:r>
            </a:p>
          </p:txBody>
        </p:sp>
      </p:grpSp>
      <p:sp>
        <p:nvSpPr>
          <p:cNvPr id="11" name="Text Box 13"/>
          <p:cNvSpPr txBox="1">
            <a:spLocks noChangeArrowheads="1"/>
          </p:cNvSpPr>
          <p:nvPr/>
        </p:nvSpPr>
        <p:spPr bwMode="auto">
          <a:xfrm>
            <a:off x="3910609" y="1448297"/>
            <a:ext cx="4321175" cy="588962"/>
          </a:xfrm>
          <a:prstGeom prst="rect">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b="1" i="0">
                <a:solidFill>
                  <a:srgbClr val="FF0000"/>
                </a:solidFill>
              </a:rPr>
              <a:t>光子就是“光子”</a:t>
            </a:r>
          </a:p>
        </p:txBody>
      </p:sp>
      <p:sp>
        <p:nvSpPr>
          <p:cNvPr id="13" name="矩形 12"/>
          <p:cNvSpPr>
            <a:spLocks noChangeArrowheads="1"/>
          </p:cNvSpPr>
          <p:nvPr/>
        </p:nvSpPr>
        <p:spPr bwMode="auto">
          <a:xfrm>
            <a:off x="1969889" y="72709"/>
            <a:ext cx="80724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0000FF"/>
                </a:solidFill>
                <a:latin typeface="楷体_GB2312" pitchFamily="49" charset="-122"/>
                <a:ea typeface="楷体_GB2312" pitchFamily="49" charset="-122"/>
              </a:rPr>
              <a:t>当光与宏观物质相互作用时，光表现出波动性。而当光与微观粒子相互作用时，光表现出粒子性。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3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strVal val="4*#ppt_w"/>
                                          </p:val>
                                        </p:tav>
                                        <p:tav tm="100000">
                                          <p:val>
                                            <p:strVal val="#ppt_w"/>
                                          </p:val>
                                        </p:tav>
                                      </p:tavLst>
                                    </p:anim>
                                    <p:anim calcmode="lin" valueType="num">
                                      <p:cBhvr>
                                        <p:cTn id="30" dur="5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11" grpId="0" animBg="1" autoUpdateAnimBg="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4994" name="Picture 4" descr="图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1143001"/>
            <a:ext cx="3957637"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5" name="Picture 5" descr="图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4" y="1355725"/>
            <a:ext cx="37433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 Box 7"/>
          <p:cNvSpPr txBox="1">
            <a:spLocks noChangeArrowheads="1"/>
          </p:cNvSpPr>
          <p:nvPr/>
        </p:nvSpPr>
        <p:spPr bwMode="auto">
          <a:xfrm>
            <a:off x="2024064" y="214313"/>
            <a:ext cx="248776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rgbClr val="FF0000"/>
                </a:solidFill>
              </a:rPr>
              <a:t>如何理解波粒二重性？</a:t>
            </a:r>
          </a:p>
        </p:txBody>
      </p:sp>
      <p:sp>
        <p:nvSpPr>
          <p:cNvPr id="84997" name="Text Box 8"/>
          <p:cNvSpPr txBox="1">
            <a:spLocks noChangeArrowheads="1"/>
          </p:cNvSpPr>
          <p:nvPr/>
        </p:nvSpPr>
        <p:spPr bwMode="auto">
          <a:xfrm>
            <a:off x="1952626" y="4000501"/>
            <a:ext cx="8208963" cy="2538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b="1" i="0">
                <a:solidFill>
                  <a:srgbClr val="0000CC"/>
                </a:solidFill>
                <a:ea typeface="楷体_GB2312" pitchFamily="49" charset="-122"/>
              </a:rPr>
              <a:t>光子是微观世界的客观存在，在宏观世界永远找不到它对应的具体图像。测量它通过小孔的传播特征时，就表现出连续特征的波动图像；当测量它与物质相互作用时，就表现出经典的粒子特性。</a:t>
            </a:r>
          </a:p>
        </p:txBody>
      </p:sp>
      <p:sp>
        <p:nvSpPr>
          <p:cNvPr id="6" name="矩形 12"/>
          <p:cNvSpPr>
            <a:spLocks noChangeArrowheads="1"/>
          </p:cNvSpPr>
          <p:nvPr/>
        </p:nvSpPr>
        <p:spPr bwMode="auto">
          <a:xfrm>
            <a:off x="4192374" y="214314"/>
            <a:ext cx="60231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0" dirty="0">
                <a:solidFill>
                  <a:srgbClr val="009900"/>
                </a:solidFill>
                <a:latin typeface="楷体_GB2312" pitchFamily="49" charset="-122"/>
                <a:ea typeface="楷体_GB2312" pitchFamily="49" charset="-122"/>
              </a:rPr>
              <a:t>当光与宏观物质相互作用时，光表现出波动性。而当光与微观粒子相互作用时，光表现出粒子性。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 calcmode="lin" valueType="num">
                                      <p:cBhvr additive="base">
                                        <p:cTn id="7" dur="500" fill="hold"/>
                                        <p:tgtEl>
                                          <p:spTgt spid="84996"/>
                                        </p:tgtEl>
                                        <p:attrNameLst>
                                          <p:attrName>ppt_x</p:attrName>
                                        </p:attrNameLst>
                                      </p:cBhvr>
                                      <p:tavLst>
                                        <p:tav tm="0">
                                          <p:val>
                                            <p:strVal val="#ppt_x"/>
                                          </p:val>
                                        </p:tav>
                                        <p:tav tm="100000">
                                          <p:val>
                                            <p:strVal val="#ppt_x"/>
                                          </p:val>
                                        </p:tav>
                                      </p:tavLst>
                                    </p:anim>
                                    <p:anim calcmode="lin" valueType="num">
                                      <p:cBhvr additive="base">
                                        <p:cTn id="8" dur="500" fill="hold"/>
                                        <p:tgtEl>
                                          <p:spTgt spid="849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84994"/>
                                        </p:tgtEl>
                                        <p:attrNameLst>
                                          <p:attrName>style.visibility</p:attrName>
                                        </p:attrNameLst>
                                      </p:cBhvr>
                                      <p:to>
                                        <p:strVal val="visible"/>
                                      </p:to>
                                    </p:set>
                                    <p:animEffect transition="in" filter="fade">
                                      <p:cBhvr>
                                        <p:cTn id="13" dur="1000"/>
                                        <p:tgtEl>
                                          <p:spTgt spid="84994"/>
                                        </p:tgtEl>
                                      </p:cBhvr>
                                    </p:animEffect>
                                    <p:anim calcmode="lin" valueType="num">
                                      <p:cBhvr>
                                        <p:cTn id="14" dur="1000" fill="hold"/>
                                        <p:tgtEl>
                                          <p:spTgt spid="84994"/>
                                        </p:tgtEl>
                                        <p:attrNameLst>
                                          <p:attrName>ppt_x</p:attrName>
                                        </p:attrNameLst>
                                      </p:cBhvr>
                                      <p:tavLst>
                                        <p:tav tm="0">
                                          <p:val>
                                            <p:strVal val="#ppt_x"/>
                                          </p:val>
                                        </p:tav>
                                        <p:tav tm="100000">
                                          <p:val>
                                            <p:strVal val="#ppt_x"/>
                                          </p:val>
                                        </p:tav>
                                      </p:tavLst>
                                    </p:anim>
                                    <p:anim calcmode="lin" valueType="num">
                                      <p:cBhvr>
                                        <p:cTn id="15" dur="1000" fill="hold"/>
                                        <p:tgtEl>
                                          <p:spTgt spid="84994"/>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ntr" presetSubtype="1" fill="hold" nodeType="clickEffect">
                                  <p:stCondLst>
                                    <p:cond delay="0"/>
                                  </p:stCondLst>
                                  <p:childTnLst>
                                    <p:set>
                                      <p:cBhvr>
                                        <p:cTn id="19" dur="1" fill="hold">
                                          <p:stCondLst>
                                            <p:cond delay="0"/>
                                          </p:stCondLst>
                                        </p:cTn>
                                        <p:tgtEl>
                                          <p:spTgt spid="84995"/>
                                        </p:tgtEl>
                                        <p:attrNameLst>
                                          <p:attrName>style.visibility</p:attrName>
                                        </p:attrNameLst>
                                      </p:cBhvr>
                                      <p:to>
                                        <p:strVal val="visible"/>
                                      </p:to>
                                    </p:set>
                                    <p:animEffect transition="in" filter="wheel(1)">
                                      <p:cBhvr>
                                        <p:cTn id="20" dur="2000"/>
                                        <p:tgtEl>
                                          <p:spTgt spid="849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4997"/>
                                        </p:tgtEl>
                                        <p:attrNameLst>
                                          <p:attrName>style.visibility</p:attrName>
                                        </p:attrNameLst>
                                      </p:cBhvr>
                                      <p:to>
                                        <p:strVal val="visible"/>
                                      </p:to>
                                    </p:set>
                                    <p:animEffect transition="in" filter="fade">
                                      <p:cBhvr>
                                        <p:cTn id="25" dur="1000"/>
                                        <p:tgtEl>
                                          <p:spTgt spid="84997"/>
                                        </p:tgtEl>
                                      </p:cBhvr>
                                    </p:animEffect>
                                    <p:anim calcmode="lin" valueType="num">
                                      <p:cBhvr>
                                        <p:cTn id="26" dur="1000" fill="hold"/>
                                        <p:tgtEl>
                                          <p:spTgt spid="84997"/>
                                        </p:tgtEl>
                                        <p:attrNameLst>
                                          <p:attrName>ppt_x</p:attrName>
                                        </p:attrNameLst>
                                      </p:cBhvr>
                                      <p:tavLst>
                                        <p:tav tm="0">
                                          <p:val>
                                            <p:strVal val="#ppt_x"/>
                                          </p:val>
                                        </p:tav>
                                        <p:tav tm="100000">
                                          <p:val>
                                            <p:strVal val="#ppt_x"/>
                                          </p:val>
                                        </p:tav>
                                      </p:tavLst>
                                    </p:anim>
                                    <p:anim calcmode="lin" valueType="num">
                                      <p:cBhvr>
                                        <p:cTn id="27" dur="1000" fill="hold"/>
                                        <p:tgtEl>
                                          <p:spTgt spid="8499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P spid="84997"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95" name="Rectangle 19"/>
          <p:cNvSpPr>
            <a:spLocks noChangeArrowheads="1"/>
          </p:cNvSpPr>
          <p:nvPr/>
        </p:nvSpPr>
        <p:spPr bwMode="auto">
          <a:xfrm>
            <a:off x="1747980" y="203309"/>
            <a:ext cx="8858250" cy="523875"/>
          </a:xfrm>
          <a:prstGeom prst="rect">
            <a:avLst/>
          </a:prstGeom>
          <a:noFill/>
          <a:ln w="9525">
            <a:noFill/>
            <a:miter lim="800000"/>
            <a:headEnd/>
            <a:tailEnd/>
          </a:ln>
        </p:spPr>
        <p:txBody>
          <a:bodyPr>
            <a:spAutoFit/>
          </a:bodyPr>
          <a:lstStyle/>
          <a:p>
            <a:pPr>
              <a:spcBef>
                <a:spcPct val="50000"/>
              </a:spcBef>
              <a:defRPr/>
            </a:pPr>
            <a:r>
              <a:rPr lang="zh-CN" altLang="en-US" sz="2800" b="1" i="0" dirty="0">
                <a:solidFill>
                  <a:srgbClr val="FF0000"/>
                </a:solidFill>
              </a:rPr>
              <a:t>（</a:t>
            </a:r>
            <a:r>
              <a:rPr lang="en-US" altLang="zh-CN" sz="2800" b="1" i="0" dirty="0">
                <a:solidFill>
                  <a:srgbClr val="FF0000"/>
                </a:solidFill>
              </a:rPr>
              <a:t>2</a:t>
            </a:r>
            <a:r>
              <a:rPr lang="zh-CN" altLang="en-US" sz="2800" b="1" i="0" dirty="0">
                <a:solidFill>
                  <a:srgbClr val="FF0000"/>
                </a:solidFill>
              </a:rPr>
              <a:t>）</a:t>
            </a:r>
            <a:r>
              <a:rPr lang="zh-CN" altLang="en-US" sz="2800" b="1" i="0" dirty="0">
                <a:solidFill>
                  <a:srgbClr val="FF0000"/>
                </a:solidFill>
                <a:latin typeface="宋体" pitchFamily="2" charset="-122"/>
              </a:rPr>
              <a:t>遏止电压</a:t>
            </a:r>
            <a:r>
              <a:rPr lang="en-US" altLang="zh-CN" sz="2800" b="1" i="0" dirty="0">
                <a:solidFill>
                  <a:srgbClr val="FF0000"/>
                </a:solidFill>
                <a:latin typeface="宋体" pitchFamily="2" charset="-122"/>
              </a:rPr>
              <a:t>(</a:t>
            </a:r>
            <a:r>
              <a:rPr lang="zh-CN" altLang="en-US" sz="2800" b="1" i="0" dirty="0">
                <a:solidFill>
                  <a:schemeClr val="tx2"/>
                </a:solidFill>
                <a:effectLst>
                  <a:outerShdw blurRad="38100" dist="38100" dir="2700000" algn="tl">
                    <a:srgbClr val="FFFFFF"/>
                  </a:outerShdw>
                </a:effectLst>
                <a:latin typeface="宋体" pitchFamily="2" charset="-122"/>
              </a:rPr>
              <a:t>光</a:t>
            </a:r>
            <a:r>
              <a:rPr lang="zh-CN" altLang="en-US" sz="2800" b="1" i="0" dirty="0">
                <a:solidFill>
                  <a:schemeClr val="tx2"/>
                </a:solidFill>
                <a:latin typeface="宋体" pitchFamily="2" charset="-122"/>
              </a:rPr>
              <a:t>电子初动能</a:t>
            </a:r>
            <a:r>
              <a:rPr lang="en-US" altLang="zh-CN" sz="2800" b="1" i="0" dirty="0">
                <a:solidFill>
                  <a:srgbClr val="FF0000"/>
                </a:solidFill>
                <a:latin typeface="宋体" pitchFamily="2" charset="-122"/>
              </a:rPr>
              <a:t>)</a:t>
            </a:r>
            <a:r>
              <a:rPr lang="zh-CN" altLang="en-US" sz="2800" b="1" i="0" dirty="0">
                <a:solidFill>
                  <a:srgbClr val="FF0000"/>
                </a:solidFill>
                <a:latin typeface="宋体" pitchFamily="2" charset="-122"/>
              </a:rPr>
              <a:t>与入射光频率成正比</a:t>
            </a:r>
          </a:p>
        </p:txBody>
      </p:sp>
      <p:pic>
        <p:nvPicPr>
          <p:cNvPr id="8" name="Picture 10" descr="elect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050" y="727183"/>
            <a:ext cx="4073410" cy="394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2"/>
          <p:cNvGraphicFramePr>
            <a:graphicFrameLocks noChangeAspect="1"/>
          </p:cNvGraphicFramePr>
          <p:nvPr>
            <p:extLst>
              <p:ext uri="{D42A27DB-BD31-4B8C-83A1-F6EECF244321}">
                <p14:modId xmlns:p14="http://schemas.microsoft.com/office/powerpoint/2010/main" val="2524681150"/>
              </p:ext>
            </p:extLst>
          </p:nvPr>
        </p:nvGraphicFramePr>
        <p:xfrm>
          <a:off x="6584386" y="1035034"/>
          <a:ext cx="188150" cy="216024"/>
        </p:xfrm>
        <a:graphic>
          <a:graphicData uri="http://schemas.openxmlformats.org/presentationml/2006/ole">
            <mc:AlternateContent xmlns:mc="http://schemas.openxmlformats.org/markup-compatibility/2006">
              <mc:Choice xmlns:v="urn:schemas-microsoft-com:vml" Requires="v">
                <p:oleObj spid="_x0000_s443409" name="公式" r:id="rId4" imgW="139680" imgH="139680" progId="Equation.3">
                  <p:embed/>
                </p:oleObj>
              </mc:Choice>
              <mc:Fallback>
                <p:oleObj name="公式" r:id="rId4" imgW="139680" imgH="139680" progId="Equation.3">
                  <p:embed/>
                  <p:pic>
                    <p:nvPicPr>
                      <p:cNvPr id="0" name=""/>
                      <p:cNvPicPr>
                        <a:picLocks noChangeAspect="1" noChangeArrowheads="1"/>
                      </p:cNvPicPr>
                      <p:nvPr/>
                    </p:nvPicPr>
                    <p:blipFill>
                      <a:blip r:embed="rId5"/>
                      <a:srcRect/>
                      <a:stretch>
                        <a:fillRect/>
                      </a:stretch>
                    </p:blipFill>
                    <p:spPr bwMode="auto">
                      <a:xfrm>
                        <a:off x="6584386" y="1035034"/>
                        <a:ext cx="188150" cy="216024"/>
                      </a:xfrm>
                      <a:prstGeom prst="rect">
                        <a:avLst/>
                      </a:prstGeom>
                      <a:solidFill>
                        <a:srgbClr val="FF0000"/>
                      </a:solidFill>
                      <a:ln>
                        <a:noFill/>
                      </a:ln>
                      <a:effectLs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314320943"/>
              </p:ext>
            </p:extLst>
          </p:nvPr>
        </p:nvGraphicFramePr>
        <p:xfrm>
          <a:off x="7197575" y="1107241"/>
          <a:ext cx="171450" cy="117475"/>
        </p:xfrm>
        <a:graphic>
          <a:graphicData uri="http://schemas.openxmlformats.org/presentationml/2006/ole">
            <mc:AlternateContent xmlns:mc="http://schemas.openxmlformats.org/markup-compatibility/2006">
              <mc:Choice xmlns:v="urn:schemas-microsoft-com:vml" Requires="v">
                <p:oleObj spid="_x0000_s443410" name="公式" r:id="rId6" imgW="126720" imgH="75960" progId="Equation.3">
                  <p:embed/>
                </p:oleObj>
              </mc:Choice>
              <mc:Fallback>
                <p:oleObj name="公式" r:id="rId6" imgW="126720" imgH="75960" progId="Equation.3">
                  <p:embed/>
                  <p:pic>
                    <p:nvPicPr>
                      <p:cNvPr id="0" name=""/>
                      <p:cNvPicPr>
                        <a:picLocks noChangeAspect="1" noChangeArrowheads="1"/>
                      </p:cNvPicPr>
                      <p:nvPr/>
                    </p:nvPicPr>
                    <p:blipFill>
                      <a:blip r:embed="rId7"/>
                      <a:srcRect/>
                      <a:stretch>
                        <a:fillRect/>
                      </a:stretch>
                    </p:blipFill>
                    <p:spPr bwMode="auto">
                      <a:xfrm>
                        <a:off x="7197575" y="1107241"/>
                        <a:ext cx="171450" cy="117475"/>
                      </a:xfrm>
                      <a:prstGeom prst="rect">
                        <a:avLst/>
                      </a:prstGeom>
                      <a:solidFill>
                        <a:srgbClr val="FF0000"/>
                      </a:solidFill>
                      <a:ln>
                        <a:noFill/>
                      </a:ln>
                      <a:effectLst/>
                      <a:extLst/>
                    </p:spPr>
                  </p:pic>
                </p:oleObj>
              </mc:Fallback>
            </mc:AlternateContent>
          </a:graphicData>
        </a:graphic>
      </p:graphicFrame>
      <p:sp>
        <p:nvSpPr>
          <p:cNvPr id="3" name="矩形 2"/>
          <p:cNvSpPr/>
          <p:nvPr/>
        </p:nvSpPr>
        <p:spPr>
          <a:xfrm>
            <a:off x="1751583" y="667391"/>
            <a:ext cx="3796076" cy="954107"/>
          </a:xfrm>
          <a:prstGeom prst="rect">
            <a:avLst/>
          </a:prstGeom>
        </p:spPr>
        <p:txBody>
          <a:bodyPr wrap="square">
            <a:spAutoFit/>
          </a:bodyPr>
          <a:lstStyle/>
          <a:p>
            <a:r>
              <a:rPr lang="zh-CN" altLang="en-US" sz="2800" b="1" i="0" dirty="0">
                <a:solidFill>
                  <a:srgbClr val="009900"/>
                </a:solidFill>
                <a:effectLst>
                  <a:outerShdw blurRad="38100" dist="38100" dir="2700000" algn="tl">
                    <a:srgbClr val="FFFFFF"/>
                  </a:outerShdw>
                </a:effectLst>
                <a:latin typeface="宋体" pitchFamily="2" charset="-122"/>
              </a:rPr>
              <a:t>将光电管上的电压反向，电子的运动受到抑制，</a:t>
            </a:r>
            <a:endParaRPr lang="zh-CN" altLang="en-US" sz="2800" dirty="0"/>
          </a:p>
        </p:txBody>
      </p:sp>
      <p:sp>
        <p:nvSpPr>
          <p:cNvPr id="55" name="矩形 54"/>
          <p:cNvSpPr/>
          <p:nvPr/>
        </p:nvSpPr>
        <p:spPr>
          <a:xfrm>
            <a:off x="1650614" y="1549643"/>
            <a:ext cx="4572000" cy="1815882"/>
          </a:xfrm>
          <a:prstGeom prst="rect">
            <a:avLst/>
          </a:prstGeom>
        </p:spPr>
        <p:txBody>
          <a:bodyPr>
            <a:spAutoFit/>
          </a:bodyPr>
          <a:lstStyle/>
          <a:p>
            <a:r>
              <a:rPr lang="zh-CN" altLang="en-US" sz="2800" b="1" i="0" dirty="0">
                <a:solidFill>
                  <a:srgbClr val="9900CC"/>
                </a:solidFill>
                <a:effectLst>
                  <a:outerShdw blurRad="38100" dist="38100" dir="2700000" algn="tl">
                    <a:srgbClr val="FFFFFF"/>
                  </a:outerShdw>
                </a:effectLst>
                <a:latin typeface="宋体" pitchFamily="2" charset="-122"/>
              </a:rPr>
              <a:t>实验发现当反向电压不太大时仍有光电流存在，这说明从阴极发射的光电子具有一定的初速度，</a:t>
            </a:r>
            <a:endParaRPr lang="zh-CN" altLang="en-US" sz="2800" dirty="0">
              <a:solidFill>
                <a:srgbClr val="9900CC"/>
              </a:solidFill>
            </a:endParaRPr>
          </a:p>
        </p:txBody>
      </p:sp>
      <p:sp>
        <p:nvSpPr>
          <p:cNvPr id="56" name="Rectangle 20"/>
          <p:cNvSpPr>
            <a:spLocks noChangeArrowheads="1"/>
          </p:cNvSpPr>
          <p:nvPr/>
        </p:nvSpPr>
        <p:spPr bwMode="auto">
          <a:xfrm>
            <a:off x="1999306" y="3231990"/>
            <a:ext cx="4178679" cy="1384995"/>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009900"/>
                </a:solidFill>
                <a:effectLst>
                  <a:outerShdw blurRad="38100" dist="38100" dir="2700000" algn="tl">
                    <a:srgbClr val="FFFFFF"/>
                  </a:outerShdw>
                </a:effectLst>
                <a:latin typeface="宋体" pitchFamily="2" charset="-122"/>
              </a:rPr>
              <a:t>当反向电压大到一定数值</a:t>
            </a:r>
            <a:r>
              <a:rPr lang="en-US" altLang="zh-CN" sz="2800" b="1" dirty="0" err="1">
                <a:solidFill>
                  <a:srgbClr val="FF0000"/>
                </a:solidFill>
              </a:rPr>
              <a:t>U</a:t>
            </a:r>
            <a:r>
              <a:rPr lang="en-US" altLang="zh-CN" sz="2800" b="1" i="0" baseline="-25000" dirty="0" err="1">
                <a:solidFill>
                  <a:srgbClr val="FF0000"/>
                </a:solidFill>
              </a:rPr>
              <a:t>a</a:t>
            </a:r>
            <a:r>
              <a:rPr lang="en-US" altLang="zh-CN" sz="2800" b="1" baseline="-25000" dirty="0">
                <a:solidFill>
                  <a:srgbClr val="009900"/>
                </a:solidFill>
                <a:effectLst>
                  <a:outerShdw blurRad="38100" dist="38100" dir="2700000" algn="tl">
                    <a:srgbClr val="FFFFFF"/>
                  </a:outerShdw>
                </a:effectLst>
              </a:rPr>
              <a:t> </a:t>
            </a:r>
            <a:r>
              <a:rPr lang="zh-CN" altLang="en-US" sz="2800" b="1" i="0" dirty="0">
                <a:solidFill>
                  <a:srgbClr val="009900"/>
                </a:solidFill>
                <a:effectLst>
                  <a:outerShdw blurRad="38100" dist="38100" dir="2700000" algn="tl">
                    <a:srgbClr val="FFFFFF"/>
                  </a:outerShdw>
                </a:effectLst>
              </a:rPr>
              <a:t>时光电流完全变为零。称</a:t>
            </a:r>
            <a:r>
              <a:rPr lang="en-US" altLang="zh-CN" sz="2800" b="1" dirty="0" err="1">
                <a:solidFill>
                  <a:srgbClr val="FF0000"/>
                </a:solidFill>
              </a:rPr>
              <a:t>U</a:t>
            </a:r>
            <a:r>
              <a:rPr lang="en-US" altLang="zh-CN" sz="2800" b="1" i="0" baseline="-25000" dirty="0" err="1">
                <a:solidFill>
                  <a:srgbClr val="FF0000"/>
                </a:solidFill>
              </a:rPr>
              <a:t>a</a:t>
            </a:r>
            <a:r>
              <a:rPr lang="zh-CN" altLang="en-US" sz="2800" b="1" i="0" dirty="0">
                <a:solidFill>
                  <a:srgbClr val="009900"/>
                </a:solidFill>
                <a:effectLst>
                  <a:outerShdw blurRad="38100" dist="38100" dir="2700000" algn="tl">
                    <a:srgbClr val="FFFFFF"/>
                  </a:outerShdw>
                </a:effectLst>
              </a:rPr>
              <a:t>为</a:t>
            </a:r>
            <a:r>
              <a:rPr lang="zh-CN" altLang="en-US" sz="2800" b="1" i="0" dirty="0">
                <a:solidFill>
                  <a:srgbClr val="009900"/>
                </a:solidFill>
              </a:rPr>
              <a:t>遏止电压</a:t>
            </a:r>
          </a:p>
        </p:txBody>
      </p:sp>
      <p:sp>
        <p:nvSpPr>
          <p:cNvPr id="57" name="Line 44"/>
          <p:cNvSpPr>
            <a:spLocks noChangeShapeType="1"/>
          </p:cNvSpPr>
          <p:nvPr/>
        </p:nvSpPr>
        <p:spPr bwMode="auto">
          <a:xfrm flipV="1">
            <a:off x="2606451" y="4796157"/>
            <a:ext cx="1599467" cy="28205"/>
          </a:xfrm>
          <a:prstGeom prst="line">
            <a:avLst/>
          </a:prstGeom>
          <a:noFill/>
          <a:ln w="38100">
            <a:solidFill>
              <a:srgbClr val="0033CC"/>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58" name="Line 44"/>
          <p:cNvSpPr>
            <a:spLocks noChangeShapeType="1"/>
          </p:cNvSpPr>
          <p:nvPr/>
        </p:nvSpPr>
        <p:spPr bwMode="auto">
          <a:xfrm flipV="1">
            <a:off x="2607980" y="6597352"/>
            <a:ext cx="1571625" cy="19050"/>
          </a:xfrm>
          <a:prstGeom prst="line">
            <a:avLst/>
          </a:prstGeom>
          <a:noFill/>
          <a:ln w="38100">
            <a:solidFill>
              <a:srgbClr val="0033CC"/>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59" name="Line 22"/>
          <p:cNvSpPr>
            <a:spLocks noChangeShapeType="1"/>
          </p:cNvSpPr>
          <p:nvPr/>
        </p:nvSpPr>
        <p:spPr bwMode="auto">
          <a:xfrm flipH="1" flipV="1">
            <a:off x="4177331" y="4804265"/>
            <a:ext cx="1" cy="225585"/>
          </a:xfrm>
          <a:prstGeom prst="line">
            <a:avLst/>
          </a:prstGeom>
          <a:noFill/>
          <a:ln w="28575">
            <a:solidFill>
              <a:srgbClr val="0000FF"/>
            </a:solidFill>
            <a:round/>
            <a:headEnd/>
            <a:tailEnd/>
          </a:ln>
          <a:effectLst/>
        </p:spPr>
        <p:txBody>
          <a:bodyPr wrap="none"/>
          <a:lstStyle/>
          <a:p>
            <a:pPr fontAlgn="auto">
              <a:spcBef>
                <a:spcPts val="0"/>
              </a:spcBef>
              <a:spcAft>
                <a:spcPts val="0"/>
              </a:spcAft>
              <a:defRPr/>
            </a:pPr>
            <a:endParaRPr lang="zh-CN" altLang="en-US" sz="2800" b="1">
              <a:latin typeface="+mj-ea"/>
              <a:ea typeface="+mj-ea"/>
            </a:endParaRPr>
          </a:p>
        </p:txBody>
      </p:sp>
      <p:sp>
        <p:nvSpPr>
          <p:cNvPr id="60" name="Line 34"/>
          <p:cNvSpPr>
            <a:spLocks noChangeShapeType="1"/>
          </p:cNvSpPr>
          <p:nvPr/>
        </p:nvSpPr>
        <p:spPr bwMode="auto">
          <a:xfrm>
            <a:off x="3640450" y="6161670"/>
            <a:ext cx="1166814" cy="0"/>
          </a:xfrm>
          <a:prstGeom prst="line">
            <a:avLst/>
          </a:prstGeom>
          <a:noFill/>
          <a:ln w="38100">
            <a:solidFill>
              <a:srgbClr val="3E0000"/>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61" name="Object 2"/>
          <p:cNvGraphicFramePr>
            <a:graphicFrameLocks noChangeAspect="1"/>
          </p:cNvGraphicFramePr>
          <p:nvPr>
            <p:extLst>
              <p:ext uri="{D42A27DB-BD31-4B8C-83A1-F6EECF244321}">
                <p14:modId xmlns:p14="http://schemas.microsoft.com/office/powerpoint/2010/main" val="32670551"/>
              </p:ext>
            </p:extLst>
          </p:nvPr>
        </p:nvGraphicFramePr>
        <p:xfrm>
          <a:off x="4621753" y="4392629"/>
          <a:ext cx="454875" cy="522264"/>
        </p:xfrm>
        <a:graphic>
          <a:graphicData uri="http://schemas.openxmlformats.org/presentationml/2006/ole">
            <mc:AlternateContent xmlns:mc="http://schemas.openxmlformats.org/markup-compatibility/2006">
              <mc:Choice xmlns:v="urn:schemas-microsoft-com:vml" Requires="v">
                <p:oleObj spid="_x0000_s443411" name="公式" r:id="rId8" imgW="139680" imgH="139680" progId="Equation.3">
                  <p:embed/>
                </p:oleObj>
              </mc:Choice>
              <mc:Fallback>
                <p:oleObj name="公式" r:id="rId8" imgW="139680" imgH="139680" progId="Equation.3">
                  <p:embed/>
                  <p:pic>
                    <p:nvPicPr>
                      <p:cNvPr id="0" name=""/>
                      <p:cNvPicPr>
                        <a:picLocks noChangeAspect="1" noChangeArrowheads="1"/>
                      </p:cNvPicPr>
                      <p:nvPr/>
                    </p:nvPicPr>
                    <p:blipFill>
                      <a:blip r:embed="rId5"/>
                      <a:srcRect/>
                      <a:stretch>
                        <a:fillRect/>
                      </a:stretch>
                    </p:blipFill>
                    <p:spPr bwMode="auto">
                      <a:xfrm>
                        <a:off x="4621753" y="4392629"/>
                        <a:ext cx="454875" cy="522264"/>
                      </a:xfrm>
                      <a:prstGeom prst="rect">
                        <a:avLst/>
                      </a:prstGeom>
                      <a:solidFill>
                        <a:srgbClr val="FFFF00"/>
                      </a:solidFill>
                      <a:ln>
                        <a:noFill/>
                      </a:ln>
                      <a:effectLst/>
                      <a:extLst/>
                    </p:spPr>
                  </p:pic>
                </p:oleObj>
              </mc:Fallback>
            </mc:AlternateContent>
          </a:graphicData>
        </a:graphic>
      </p:graphicFrame>
      <p:graphicFrame>
        <p:nvGraphicFramePr>
          <p:cNvPr id="62" name="Object 2"/>
          <p:cNvGraphicFramePr>
            <a:graphicFrameLocks noChangeAspect="1"/>
          </p:cNvGraphicFramePr>
          <p:nvPr>
            <p:extLst>
              <p:ext uri="{D42A27DB-BD31-4B8C-83A1-F6EECF244321}">
                <p14:modId xmlns:p14="http://schemas.microsoft.com/office/powerpoint/2010/main" val="2642080064"/>
              </p:ext>
            </p:extLst>
          </p:nvPr>
        </p:nvGraphicFramePr>
        <p:xfrm>
          <a:off x="4805243" y="6146646"/>
          <a:ext cx="414327" cy="283891"/>
        </p:xfrm>
        <a:graphic>
          <a:graphicData uri="http://schemas.openxmlformats.org/presentationml/2006/ole">
            <mc:AlternateContent xmlns:mc="http://schemas.openxmlformats.org/markup-compatibility/2006">
              <mc:Choice xmlns:v="urn:schemas-microsoft-com:vml" Requires="v">
                <p:oleObj spid="_x0000_s443412" name="公式" r:id="rId9" imgW="126720" imgH="75960" progId="Equation.3">
                  <p:embed/>
                </p:oleObj>
              </mc:Choice>
              <mc:Fallback>
                <p:oleObj name="公式" r:id="rId9" imgW="126720" imgH="75960" progId="Equation.3">
                  <p:embed/>
                  <p:pic>
                    <p:nvPicPr>
                      <p:cNvPr id="0" name=""/>
                      <p:cNvPicPr>
                        <a:picLocks noChangeAspect="1" noChangeArrowheads="1"/>
                      </p:cNvPicPr>
                      <p:nvPr/>
                    </p:nvPicPr>
                    <p:blipFill>
                      <a:blip r:embed="rId7"/>
                      <a:srcRect/>
                      <a:stretch>
                        <a:fillRect/>
                      </a:stretch>
                    </p:blipFill>
                    <p:spPr bwMode="auto">
                      <a:xfrm>
                        <a:off x="4805243" y="6146646"/>
                        <a:ext cx="414327" cy="283891"/>
                      </a:xfrm>
                      <a:prstGeom prst="rect">
                        <a:avLst/>
                      </a:prstGeom>
                      <a:solidFill>
                        <a:srgbClr val="FFFF00"/>
                      </a:solidFill>
                      <a:ln>
                        <a:noFill/>
                      </a:ln>
                      <a:effectLst/>
                      <a:extLst/>
                    </p:spPr>
                  </p:pic>
                </p:oleObj>
              </mc:Fallback>
            </mc:AlternateContent>
          </a:graphicData>
        </a:graphic>
      </p:graphicFrame>
      <p:sp>
        <p:nvSpPr>
          <p:cNvPr id="63" name="Oval 47"/>
          <p:cNvSpPr>
            <a:spLocks noChangeArrowheads="1"/>
          </p:cNvSpPr>
          <p:nvPr/>
        </p:nvSpPr>
        <p:spPr bwMode="auto">
          <a:xfrm>
            <a:off x="4031183" y="5260044"/>
            <a:ext cx="300744" cy="295123"/>
          </a:xfrm>
          <a:prstGeom prst="ellipse">
            <a:avLst/>
          </a:prstGeom>
          <a:solidFill>
            <a:srgbClr val="00B0F0"/>
          </a:solidFill>
          <a:ln w="28575">
            <a:solidFill>
              <a:srgbClr val="FF0000"/>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4" name="Object 2"/>
          <p:cNvGraphicFramePr>
            <a:graphicFrameLocks noChangeAspect="1"/>
          </p:cNvGraphicFramePr>
          <p:nvPr>
            <p:extLst>
              <p:ext uri="{D42A27DB-BD31-4B8C-83A1-F6EECF244321}">
                <p14:modId xmlns:p14="http://schemas.microsoft.com/office/powerpoint/2010/main" val="3570653763"/>
              </p:ext>
            </p:extLst>
          </p:nvPr>
        </p:nvGraphicFramePr>
        <p:xfrm>
          <a:off x="4408514" y="5358913"/>
          <a:ext cx="536973" cy="450606"/>
        </p:xfrm>
        <a:graphic>
          <a:graphicData uri="http://schemas.openxmlformats.org/presentationml/2006/ole">
            <mc:AlternateContent xmlns:mc="http://schemas.openxmlformats.org/markup-compatibility/2006">
              <mc:Choice xmlns:v="urn:schemas-microsoft-com:vml" Requires="v">
                <p:oleObj spid="_x0000_s443413" name="公式" r:id="rId10" imgW="228600" imgH="139680" progId="Equation.3">
                  <p:embed/>
                </p:oleObj>
              </mc:Choice>
              <mc:Fallback>
                <p:oleObj name="公式" r:id="rId10" imgW="228600" imgH="139680" progId="Equation.3">
                  <p:embed/>
                  <p:pic>
                    <p:nvPicPr>
                      <p:cNvPr id="0" name=""/>
                      <p:cNvPicPr>
                        <a:picLocks noChangeAspect="1" noChangeArrowheads="1"/>
                      </p:cNvPicPr>
                      <p:nvPr/>
                    </p:nvPicPr>
                    <p:blipFill>
                      <a:blip r:embed="rId11"/>
                      <a:srcRect/>
                      <a:stretch>
                        <a:fillRect/>
                      </a:stretch>
                    </p:blipFill>
                    <p:spPr bwMode="auto">
                      <a:xfrm>
                        <a:off x="4408514" y="5358913"/>
                        <a:ext cx="536973" cy="450606"/>
                      </a:xfrm>
                      <a:prstGeom prst="rect">
                        <a:avLst/>
                      </a:prstGeom>
                      <a:solidFill>
                        <a:srgbClr val="FFFF00"/>
                      </a:solidFill>
                      <a:ln>
                        <a:noFill/>
                      </a:ln>
                      <a:effectLst/>
                      <a:extLst/>
                    </p:spPr>
                  </p:pic>
                </p:oleObj>
              </mc:Fallback>
            </mc:AlternateContent>
          </a:graphicData>
        </a:graphic>
      </p:graphicFrame>
      <p:sp>
        <p:nvSpPr>
          <p:cNvPr id="65" name="Line 22"/>
          <p:cNvSpPr>
            <a:spLocks noChangeShapeType="1"/>
          </p:cNvSpPr>
          <p:nvPr/>
        </p:nvSpPr>
        <p:spPr bwMode="auto">
          <a:xfrm flipH="1" flipV="1">
            <a:off x="2605752" y="5960782"/>
            <a:ext cx="1" cy="655621"/>
          </a:xfrm>
          <a:prstGeom prst="line">
            <a:avLst/>
          </a:prstGeom>
          <a:noFill/>
          <a:ln w="28575">
            <a:solidFill>
              <a:srgbClr val="0000FF"/>
            </a:solidFill>
            <a:round/>
            <a:headEnd/>
            <a:tailEnd/>
          </a:ln>
          <a:effectLst/>
        </p:spPr>
        <p:txBody>
          <a:bodyPr wrap="none"/>
          <a:lstStyle/>
          <a:p>
            <a:pPr fontAlgn="auto">
              <a:spcBef>
                <a:spcPts val="0"/>
              </a:spcBef>
              <a:spcAft>
                <a:spcPts val="0"/>
              </a:spcAft>
              <a:defRPr/>
            </a:pPr>
            <a:endParaRPr lang="zh-CN" altLang="en-US" sz="2800" b="1">
              <a:latin typeface="+mj-ea"/>
              <a:ea typeface="+mj-ea"/>
            </a:endParaRPr>
          </a:p>
        </p:txBody>
      </p:sp>
      <p:sp>
        <p:nvSpPr>
          <p:cNvPr id="66" name="Line 34"/>
          <p:cNvSpPr>
            <a:spLocks noChangeShapeType="1"/>
          </p:cNvSpPr>
          <p:nvPr/>
        </p:nvSpPr>
        <p:spPr bwMode="auto">
          <a:xfrm>
            <a:off x="2457583" y="5736406"/>
            <a:ext cx="304800" cy="0"/>
          </a:xfrm>
          <a:prstGeom prst="line">
            <a:avLst/>
          </a:prstGeom>
          <a:noFill/>
          <a:ln w="38100">
            <a:solidFill>
              <a:srgbClr val="FF0000"/>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67" name="Line 35"/>
          <p:cNvSpPr>
            <a:spLocks noChangeShapeType="1"/>
          </p:cNvSpPr>
          <p:nvPr/>
        </p:nvSpPr>
        <p:spPr bwMode="auto">
          <a:xfrm flipV="1">
            <a:off x="2543383" y="5960781"/>
            <a:ext cx="152400" cy="0"/>
          </a:xfrm>
          <a:prstGeom prst="line">
            <a:avLst/>
          </a:prstGeom>
          <a:noFill/>
          <a:ln w="38100">
            <a:solidFill>
              <a:srgbClr val="FF0000"/>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68" name="Line 22"/>
          <p:cNvSpPr>
            <a:spLocks noChangeShapeType="1"/>
          </p:cNvSpPr>
          <p:nvPr/>
        </p:nvSpPr>
        <p:spPr bwMode="auto">
          <a:xfrm flipH="1" flipV="1">
            <a:off x="2605751" y="4847410"/>
            <a:ext cx="698" cy="903963"/>
          </a:xfrm>
          <a:prstGeom prst="line">
            <a:avLst/>
          </a:prstGeom>
          <a:noFill/>
          <a:ln w="28575">
            <a:solidFill>
              <a:srgbClr val="0000FF"/>
            </a:solidFill>
            <a:round/>
            <a:headEnd/>
            <a:tailEnd/>
          </a:ln>
          <a:effectLst/>
        </p:spPr>
        <p:txBody>
          <a:bodyPr wrap="none"/>
          <a:lstStyle/>
          <a:p>
            <a:pPr fontAlgn="auto">
              <a:spcBef>
                <a:spcPts val="0"/>
              </a:spcBef>
              <a:spcAft>
                <a:spcPts val="0"/>
              </a:spcAft>
              <a:defRPr/>
            </a:pPr>
            <a:endParaRPr lang="zh-CN" altLang="en-US" sz="2800" b="1">
              <a:latin typeface="+mj-ea"/>
              <a:ea typeface="+mj-ea"/>
            </a:endParaRPr>
          </a:p>
        </p:txBody>
      </p:sp>
      <p:graphicFrame>
        <p:nvGraphicFramePr>
          <p:cNvPr id="69" name="Object 2"/>
          <p:cNvGraphicFramePr>
            <a:graphicFrameLocks noChangeAspect="1"/>
          </p:cNvGraphicFramePr>
          <p:nvPr>
            <p:extLst>
              <p:ext uri="{D42A27DB-BD31-4B8C-83A1-F6EECF244321}">
                <p14:modId xmlns:p14="http://schemas.microsoft.com/office/powerpoint/2010/main" val="3003111631"/>
              </p:ext>
            </p:extLst>
          </p:nvPr>
        </p:nvGraphicFramePr>
        <p:xfrm>
          <a:off x="1953672" y="5307667"/>
          <a:ext cx="422947" cy="653114"/>
        </p:xfrm>
        <a:graphic>
          <a:graphicData uri="http://schemas.openxmlformats.org/presentationml/2006/ole">
            <mc:AlternateContent xmlns:mc="http://schemas.openxmlformats.org/markup-compatibility/2006">
              <mc:Choice xmlns:v="urn:schemas-microsoft-com:vml" Requires="v">
                <p:oleObj spid="_x0000_s443414" name="公式" r:id="rId12" imgW="203040" imgH="228600" progId="Equation.3">
                  <p:embed/>
                </p:oleObj>
              </mc:Choice>
              <mc:Fallback>
                <p:oleObj name="公式" r:id="rId12" imgW="203040" imgH="228600" progId="Equation.3">
                  <p:embed/>
                  <p:pic>
                    <p:nvPicPr>
                      <p:cNvPr id="0" name=""/>
                      <p:cNvPicPr>
                        <a:picLocks noChangeAspect="1" noChangeArrowheads="1"/>
                      </p:cNvPicPr>
                      <p:nvPr/>
                    </p:nvPicPr>
                    <p:blipFill>
                      <a:blip r:embed="rId13"/>
                      <a:srcRect/>
                      <a:stretch>
                        <a:fillRect/>
                      </a:stretch>
                    </p:blipFill>
                    <p:spPr bwMode="auto">
                      <a:xfrm>
                        <a:off x="1953672" y="5307667"/>
                        <a:ext cx="422947" cy="653114"/>
                      </a:xfrm>
                      <a:prstGeom prst="rect">
                        <a:avLst/>
                      </a:prstGeom>
                      <a:solidFill>
                        <a:srgbClr val="FFFF00"/>
                      </a:solidFill>
                      <a:ln>
                        <a:noFill/>
                      </a:ln>
                      <a:effectLst/>
                      <a:extLst/>
                    </p:spPr>
                  </p:pic>
                </p:oleObj>
              </mc:Fallback>
            </mc:AlternateContent>
          </a:graphicData>
        </a:graphic>
      </p:graphicFrame>
      <p:sp>
        <p:nvSpPr>
          <p:cNvPr id="70" name="Line 22"/>
          <p:cNvSpPr>
            <a:spLocks noChangeShapeType="1"/>
          </p:cNvSpPr>
          <p:nvPr/>
        </p:nvSpPr>
        <p:spPr bwMode="auto">
          <a:xfrm flipH="1" flipV="1">
            <a:off x="4177330" y="6161670"/>
            <a:ext cx="4500" cy="435682"/>
          </a:xfrm>
          <a:prstGeom prst="line">
            <a:avLst/>
          </a:prstGeom>
          <a:noFill/>
          <a:ln w="28575">
            <a:solidFill>
              <a:srgbClr val="0000FF"/>
            </a:solidFill>
            <a:round/>
            <a:headEnd/>
            <a:tailEnd/>
          </a:ln>
          <a:effectLst/>
        </p:spPr>
        <p:txBody>
          <a:bodyPr wrap="none"/>
          <a:lstStyle/>
          <a:p>
            <a:pPr fontAlgn="auto">
              <a:spcBef>
                <a:spcPts val="0"/>
              </a:spcBef>
              <a:spcAft>
                <a:spcPts val="0"/>
              </a:spcAft>
              <a:defRPr/>
            </a:pPr>
            <a:endParaRPr lang="zh-CN" altLang="en-US" sz="2800" b="1">
              <a:latin typeface="+mj-ea"/>
              <a:ea typeface="+mj-ea"/>
            </a:endParaRPr>
          </a:p>
        </p:txBody>
      </p:sp>
      <p:sp>
        <p:nvSpPr>
          <p:cNvPr id="71" name="Freeform 51"/>
          <p:cNvSpPr>
            <a:spLocks/>
          </p:cNvSpPr>
          <p:nvPr/>
        </p:nvSpPr>
        <p:spPr bwMode="auto">
          <a:xfrm rot="19263551">
            <a:off x="2937975" y="5477578"/>
            <a:ext cx="792162" cy="2079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 name="Freeform 51"/>
          <p:cNvSpPr>
            <a:spLocks/>
          </p:cNvSpPr>
          <p:nvPr/>
        </p:nvSpPr>
        <p:spPr bwMode="auto">
          <a:xfrm rot="19263551">
            <a:off x="3167108" y="5604287"/>
            <a:ext cx="792162" cy="2079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 name="Oval 47"/>
          <p:cNvSpPr>
            <a:spLocks noChangeArrowheads="1"/>
          </p:cNvSpPr>
          <p:nvPr/>
        </p:nvSpPr>
        <p:spPr bwMode="auto">
          <a:xfrm>
            <a:off x="3634511" y="5034457"/>
            <a:ext cx="1142813" cy="217300"/>
          </a:xfrm>
          <a:prstGeom prst="rect">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Line 22"/>
          <p:cNvSpPr>
            <a:spLocks noChangeShapeType="1"/>
          </p:cNvSpPr>
          <p:nvPr/>
        </p:nvSpPr>
        <p:spPr bwMode="auto">
          <a:xfrm flipV="1">
            <a:off x="4179581" y="5563230"/>
            <a:ext cx="0" cy="528040"/>
          </a:xfrm>
          <a:prstGeom prst="line">
            <a:avLst/>
          </a:prstGeom>
          <a:noFill/>
          <a:ln w="28575">
            <a:solidFill>
              <a:srgbClr val="008000"/>
            </a:solidFill>
            <a:round/>
            <a:headEnd type="arrow" w="med" len="med"/>
            <a:tailEnd type="none" w="med" len="med"/>
          </a:ln>
          <a:effectLst/>
        </p:spPr>
        <p:txBody>
          <a:bodyPr wrap="none"/>
          <a:lstStyle/>
          <a:p>
            <a:pPr fontAlgn="auto">
              <a:spcBef>
                <a:spcPts val="0"/>
              </a:spcBef>
              <a:spcAft>
                <a:spcPts val="0"/>
              </a:spcAft>
              <a:defRPr/>
            </a:pPr>
            <a:endParaRPr lang="zh-CN" altLang="en-US" sz="2800" b="1">
              <a:latin typeface="+mj-ea"/>
              <a:ea typeface="+mj-ea"/>
            </a:endParaRPr>
          </a:p>
        </p:txBody>
      </p:sp>
      <p:sp>
        <p:nvSpPr>
          <p:cNvPr id="75" name="矩形 74"/>
          <p:cNvSpPr/>
          <p:nvPr/>
        </p:nvSpPr>
        <p:spPr>
          <a:xfrm>
            <a:off x="5361322" y="4774685"/>
            <a:ext cx="4911143" cy="954107"/>
          </a:xfrm>
          <a:prstGeom prst="rect">
            <a:avLst/>
          </a:prstGeom>
        </p:spPr>
        <p:txBody>
          <a:bodyPr wrap="square">
            <a:spAutoFit/>
          </a:bodyPr>
          <a:lstStyle/>
          <a:p>
            <a:r>
              <a:rPr lang="zh-CN" altLang="en-US" sz="2800" b="1" i="0" dirty="0">
                <a:solidFill>
                  <a:srgbClr val="9900CC"/>
                </a:solidFill>
                <a:latin typeface="宋体" panose="02010600030101010101" pitchFamily="2" charset="-122"/>
              </a:rPr>
              <a:t>能量守恒：</a:t>
            </a:r>
            <a:r>
              <a:rPr lang="zh-CN" altLang="en-US" sz="2800" b="1" i="0" dirty="0">
                <a:solidFill>
                  <a:srgbClr val="C00000"/>
                </a:solidFill>
                <a:latin typeface="宋体" panose="02010600030101010101" pitchFamily="2" charset="-122"/>
              </a:rPr>
              <a:t>电子初动能</a:t>
            </a:r>
            <a:r>
              <a:rPr lang="en-US" altLang="zh-CN" sz="2800" b="1" i="0" dirty="0">
                <a:solidFill>
                  <a:srgbClr val="C00000"/>
                </a:solidFill>
                <a:latin typeface="宋体" panose="02010600030101010101" pitchFamily="2" charset="-122"/>
              </a:rPr>
              <a:t>=</a:t>
            </a:r>
            <a:r>
              <a:rPr lang="zh-CN" altLang="en-US" sz="2800" b="1" i="0" dirty="0">
                <a:solidFill>
                  <a:srgbClr val="C00000"/>
                </a:solidFill>
                <a:latin typeface="宋体" panose="02010600030101010101" pitchFamily="2" charset="-122"/>
              </a:rPr>
              <a:t>电势能差</a:t>
            </a:r>
            <a:r>
              <a:rPr lang="en-US" altLang="zh-CN" sz="2800" b="1" i="0" dirty="0" err="1">
                <a:solidFill>
                  <a:srgbClr val="009900"/>
                </a:solidFill>
                <a:latin typeface="宋体" panose="02010600030101010101" pitchFamily="2" charset="-122"/>
              </a:rPr>
              <a:t>e</a:t>
            </a:r>
            <a:r>
              <a:rPr lang="en-US" altLang="zh-CN" sz="2800" b="1" dirty="0" err="1">
                <a:solidFill>
                  <a:srgbClr val="009900"/>
                </a:solidFill>
              </a:rPr>
              <a:t>U</a:t>
            </a:r>
            <a:r>
              <a:rPr lang="en-US" altLang="zh-CN" sz="2800" b="1" baseline="-25000" dirty="0" err="1">
                <a:solidFill>
                  <a:srgbClr val="009900"/>
                </a:solidFill>
              </a:rPr>
              <a:t>a</a:t>
            </a:r>
            <a:r>
              <a:rPr lang="en-US" altLang="zh-CN" sz="2800" b="1" dirty="0">
                <a:solidFill>
                  <a:srgbClr val="C00000"/>
                </a:solidFill>
              </a:rPr>
              <a:t> </a:t>
            </a:r>
            <a:r>
              <a:rPr lang="en-US" altLang="zh-CN" sz="2800" b="1" dirty="0">
                <a:solidFill>
                  <a:srgbClr val="3E0000"/>
                </a:solidFill>
              </a:rPr>
              <a:t>,</a:t>
            </a:r>
            <a:r>
              <a:rPr lang="zh-CN" altLang="en-US" sz="2800" b="1" i="0" dirty="0">
                <a:solidFill>
                  <a:srgbClr val="3E0000"/>
                </a:solidFill>
                <a:latin typeface="宋体" panose="02010600030101010101" pitchFamily="2" charset="-122"/>
              </a:rPr>
              <a:t>电子刚好达到</a:t>
            </a:r>
            <a:r>
              <a:rPr lang="zh-CN" altLang="en-US" sz="2800" b="1" i="0" dirty="0">
                <a:solidFill>
                  <a:srgbClr val="3E0000"/>
                </a:solidFill>
                <a:effectLst>
                  <a:outerShdw blurRad="38100" dist="38100" dir="2700000" algn="tl">
                    <a:srgbClr val="FFFFFF"/>
                  </a:outerShdw>
                </a:effectLst>
                <a:latin typeface="宋体" pitchFamily="2" charset="-122"/>
              </a:rPr>
              <a:t>阴极</a:t>
            </a:r>
            <a:endParaRPr lang="zh-CN" altLang="en-US" sz="2800" dirty="0">
              <a:solidFill>
                <a:srgbClr val="3E0000"/>
              </a:solidFill>
            </a:endParaRPr>
          </a:p>
        </p:txBody>
      </p:sp>
      <p:graphicFrame>
        <p:nvGraphicFramePr>
          <p:cNvPr id="76" name="Object 2"/>
          <p:cNvGraphicFramePr>
            <a:graphicFrameLocks noChangeAspect="1"/>
          </p:cNvGraphicFramePr>
          <p:nvPr>
            <p:extLst>
              <p:ext uri="{D42A27DB-BD31-4B8C-83A1-F6EECF244321}">
                <p14:modId xmlns:p14="http://schemas.microsoft.com/office/powerpoint/2010/main" val="181423747"/>
              </p:ext>
            </p:extLst>
          </p:nvPr>
        </p:nvGraphicFramePr>
        <p:xfrm>
          <a:off x="7369025" y="5501762"/>
          <a:ext cx="2744238" cy="1163964"/>
        </p:xfrm>
        <a:graphic>
          <a:graphicData uri="http://schemas.openxmlformats.org/presentationml/2006/ole">
            <mc:AlternateContent xmlns:mc="http://schemas.openxmlformats.org/markup-compatibility/2006">
              <mc:Choice xmlns:v="urn:schemas-microsoft-com:vml" Requires="v">
                <p:oleObj spid="_x0000_s443415" name="Equation" r:id="rId14" imgW="799920" imgH="393480" progId="Equation.DSMT4">
                  <p:embed/>
                </p:oleObj>
              </mc:Choice>
              <mc:Fallback>
                <p:oleObj name="Equation" r:id="rId14" imgW="799920" imgH="393480" progId="Equation.DSMT4">
                  <p:embed/>
                  <p:pic>
                    <p:nvPicPr>
                      <p:cNvPr id="0" name=""/>
                      <p:cNvPicPr>
                        <a:picLocks noChangeAspect="1" noChangeArrowheads="1"/>
                      </p:cNvPicPr>
                      <p:nvPr/>
                    </p:nvPicPr>
                    <p:blipFill>
                      <a:blip r:embed="rId15"/>
                      <a:srcRect/>
                      <a:stretch>
                        <a:fillRect/>
                      </a:stretch>
                    </p:blipFill>
                    <p:spPr bwMode="auto">
                      <a:xfrm>
                        <a:off x="7369025" y="5501762"/>
                        <a:ext cx="2744238" cy="1163964"/>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95">
                                            <p:txEl>
                                              <p:pRg st="0" end="0"/>
                                            </p:txEl>
                                          </p:spTgt>
                                        </p:tgtEl>
                                        <p:attrNameLst>
                                          <p:attrName>style.visibility</p:attrName>
                                        </p:attrNameLst>
                                      </p:cBhvr>
                                      <p:to>
                                        <p:strVal val="visible"/>
                                      </p:to>
                                    </p:set>
                                    <p:animEffect transition="in" filter="wipe(left)">
                                      <p:cBhvr>
                                        <p:cTn id="7" dur="500"/>
                                        <p:tgtEl>
                                          <p:spTgt spid="50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plus(in)">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p:cTn id="32" dur="500" fill="hold"/>
                                        <p:tgtEl>
                                          <p:spTgt spid="55"/>
                                        </p:tgtEl>
                                        <p:attrNameLst>
                                          <p:attrName>ppt_w</p:attrName>
                                        </p:attrNameLst>
                                      </p:cBhvr>
                                      <p:tavLst>
                                        <p:tav tm="0">
                                          <p:val>
                                            <p:fltVal val="0"/>
                                          </p:val>
                                        </p:tav>
                                        <p:tav tm="100000">
                                          <p:val>
                                            <p:strVal val="#ppt_w"/>
                                          </p:val>
                                        </p:tav>
                                      </p:tavLst>
                                    </p:anim>
                                    <p:anim calcmode="lin" valueType="num">
                                      <p:cBhvr>
                                        <p:cTn id="33" dur="500" fill="hold"/>
                                        <p:tgtEl>
                                          <p:spTgt spid="55"/>
                                        </p:tgtEl>
                                        <p:attrNameLst>
                                          <p:attrName>ppt_h</p:attrName>
                                        </p:attrNameLst>
                                      </p:cBhvr>
                                      <p:tavLst>
                                        <p:tav tm="0">
                                          <p:val>
                                            <p:fltVal val="0"/>
                                          </p:val>
                                        </p:tav>
                                        <p:tav tm="100000">
                                          <p:val>
                                            <p:strVal val="#ppt_h"/>
                                          </p:val>
                                        </p:tav>
                                      </p:tavLst>
                                    </p:anim>
                                    <p:animEffect transition="in" filter="fade">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heel(1)">
                                      <p:cBhvr>
                                        <p:cTn id="39" dur="2000"/>
                                        <p:tgtEl>
                                          <p:spTgt spid="5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5"/>
                                        </p:tgtEl>
                                        <p:attrNameLst>
                                          <p:attrName>style.visibility</p:attrName>
                                        </p:attrNameLst>
                                      </p:cBhvr>
                                      <p:to>
                                        <p:strVal val="visible"/>
                                      </p:to>
                                    </p:set>
                                    <p:anim calcmode="lin" valueType="num">
                                      <p:cBhvr additive="base">
                                        <p:cTn id="44" dur="500" fill="hold"/>
                                        <p:tgtEl>
                                          <p:spTgt spid="65"/>
                                        </p:tgtEl>
                                        <p:attrNameLst>
                                          <p:attrName>ppt_x</p:attrName>
                                        </p:attrNameLst>
                                      </p:cBhvr>
                                      <p:tavLst>
                                        <p:tav tm="0">
                                          <p:val>
                                            <p:strVal val="#ppt_x"/>
                                          </p:val>
                                        </p:tav>
                                        <p:tav tm="100000">
                                          <p:val>
                                            <p:strVal val="#ppt_x"/>
                                          </p:val>
                                        </p:tav>
                                      </p:tavLst>
                                    </p:anim>
                                    <p:anim calcmode="lin" valueType="num">
                                      <p:cBhvr additive="base">
                                        <p:cTn id="45" dur="500" fill="hold"/>
                                        <p:tgtEl>
                                          <p:spTgt spid="6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anim calcmode="lin" valueType="num">
                                      <p:cBhvr additive="base">
                                        <p:cTn id="48" dur="500" fill="hold"/>
                                        <p:tgtEl>
                                          <p:spTgt spid="66"/>
                                        </p:tgtEl>
                                        <p:attrNameLst>
                                          <p:attrName>ppt_x</p:attrName>
                                        </p:attrNameLst>
                                      </p:cBhvr>
                                      <p:tavLst>
                                        <p:tav tm="0">
                                          <p:val>
                                            <p:strVal val="#ppt_x"/>
                                          </p:val>
                                        </p:tav>
                                        <p:tav tm="100000">
                                          <p:val>
                                            <p:strVal val="#ppt_x"/>
                                          </p:val>
                                        </p:tav>
                                      </p:tavLst>
                                    </p:anim>
                                    <p:anim calcmode="lin" valueType="num">
                                      <p:cBhvr additive="base">
                                        <p:cTn id="49" dur="500" fill="hold"/>
                                        <p:tgtEl>
                                          <p:spTgt spid="6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additive="base">
                                        <p:cTn id="52" dur="500" fill="hold"/>
                                        <p:tgtEl>
                                          <p:spTgt spid="67"/>
                                        </p:tgtEl>
                                        <p:attrNameLst>
                                          <p:attrName>ppt_x</p:attrName>
                                        </p:attrNameLst>
                                      </p:cBhvr>
                                      <p:tavLst>
                                        <p:tav tm="0">
                                          <p:val>
                                            <p:strVal val="#ppt_x"/>
                                          </p:val>
                                        </p:tav>
                                        <p:tav tm="100000">
                                          <p:val>
                                            <p:strVal val="#ppt_x"/>
                                          </p:val>
                                        </p:tav>
                                      </p:tavLst>
                                    </p:anim>
                                    <p:anim calcmode="lin" valueType="num">
                                      <p:cBhvr additive="base">
                                        <p:cTn id="53" dur="500" fill="hold"/>
                                        <p:tgtEl>
                                          <p:spTgt spid="67"/>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 calcmode="lin" valueType="num">
                                      <p:cBhvr additive="base">
                                        <p:cTn id="56" dur="500" fill="hold"/>
                                        <p:tgtEl>
                                          <p:spTgt spid="68"/>
                                        </p:tgtEl>
                                        <p:attrNameLst>
                                          <p:attrName>ppt_x</p:attrName>
                                        </p:attrNameLst>
                                      </p:cBhvr>
                                      <p:tavLst>
                                        <p:tav tm="0">
                                          <p:val>
                                            <p:strVal val="#ppt_x"/>
                                          </p:val>
                                        </p:tav>
                                        <p:tav tm="100000">
                                          <p:val>
                                            <p:strVal val="#ppt_x"/>
                                          </p:val>
                                        </p:tav>
                                      </p:tavLst>
                                    </p:anim>
                                    <p:anim calcmode="lin" valueType="num">
                                      <p:cBhvr additive="base">
                                        <p:cTn id="57"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additive="base">
                                        <p:cTn id="62" dur="500" fill="hold"/>
                                        <p:tgtEl>
                                          <p:spTgt spid="57"/>
                                        </p:tgtEl>
                                        <p:attrNameLst>
                                          <p:attrName>ppt_x</p:attrName>
                                        </p:attrNameLst>
                                      </p:cBhvr>
                                      <p:tavLst>
                                        <p:tav tm="0">
                                          <p:val>
                                            <p:strVal val="#ppt_x"/>
                                          </p:val>
                                        </p:tav>
                                        <p:tav tm="100000">
                                          <p:val>
                                            <p:strVal val="#ppt_x"/>
                                          </p:val>
                                        </p:tav>
                                      </p:tavLst>
                                    </p:anim>
                                    <p:anim calcmode="lin" valueType="num">
                                      <p:cBhvr additive="base">
                                        <p:cTn id="63" dur="500" fill="hold"/>
                                        <p:tgtEl>
                                          <p:spTgt spid="5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 calcmode="lin" valueType="num">
                                      <p:cBhvr additive="base">
                                        <p:cTn id="66" dur="500" fill="hold"/>
                                        <p:tgtEl>
                                          <p:spTgt spid="59"/>
                                        </p:tgtEl>
                                        <p:attrNameLst>
                                          <p:attrName>ppt_x</p:attrName>
                                        </p:attrNameLst>
                                      </p:cBhvr>
                                      <p:tavLst>
                                        <p:tav tm="0">
                                          <p:val>
                                            <p:strVal val="#ppt_x"/>
                                          </p:val>
                                        </p:tav>
                                        <p:tav tm="100000">
                                          <p:val>
                                            <p:strVal val="#ppt_x"/>
                                          </p:val>
                                        </p:tav>
                                      </p:tavLst>
                                    </p:anim>
                                    <p:anim calcmode="lin" valueType="num">
                                      <p:cBhvr additive="base">
                                        <p:cTn id="6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 calcmode="lin" valueType="num">
                                      <p:cBhvr additive="base">
                                        <p:cTn id="72" dur="500" fill="hold"/>
                                        <p:tgtEl>
                                          <p:spTgt spid="58"/>
                                        </p:tgtEl>
                                        <p:attrNameLst>
                                          <p:attrName>ppt_x</p:attrName>
                                        </p:attrNameLst>
                                      </p:cBhvr>
                                      <p:tavLst>
                                        <p:tav tm="0">
                                          <p:val>
                                            <p:strVal val="#ppt_x"/>
                                          </p:val>
                                        </p:tav>
                                        <p:tav tm="100000">
                                          <p:val>
                                            <p:strVal val="#ppt_x"/>
                                          </p:val>
                                        </p:tav>
                                      </p:tavLst>
                                    </p:anim>
                                    <p:anim calcmode="lin" valueType="num">
                                      <p:cBhvr additive="base">
                                        <p:cTn id="73" dur="500" fill="hold"/>
                                        <p:tgtEl>
                                          <p:spTgt spid="5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 calcmode="lin" valueType="num">
                                      <p:cBhvr additive="base">
                                        <p:cTn id="76" dur="500" fill="hold"/>
                                        <p:tgtEl>
                                          <p:spTgt spid="70"/>
                                        </p:tgtEl>
                                        <p:attrNameLst>
                                          <p:attrName>ppt_x</p:attrName>
                                        </p:attrNameLst>
                                      </p:cBhvr>
                                      <p:tavLst>
                                        <p:tav tm="0">
                                          <p:val>
                                            <p:strVal val="#ppt_x"/>
                                          </p:val>
                                        </p:tav>
                                        <p:tav tm="100000">
                                          <p:val>
                                            <p:strVal val="#ppt_x"/>
                                          </p:val>
                                        </p:tav>
                                      </p:tavLst>
                                    </p:anim>
                                    <p:anim calcmode="lin" valueType="num">
                                      <p:cBhvr additive="base">
                                        <p:cTn id="77"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73"/>
                                        </p:tgtEl>
                                        <p:attrNameLst>
                                          <p:attrName>style.visibility</p:attrName>
                                        </p:attrNameLst>
                                      </p:cBhvr>
                                      <p:to>
                                        <p:strVal val="visible"/>
                                      </p:to>
                                    </p:set>
                                    <p:anim calcmode="lin" valueType="num">
                                      <p:cBhvr additive="base">
                                        <p:cTn id="82" dur="500" fill="hold"/>
                                        <p:tgtEl>
                                          <p:spTgt spid="73"/>
                                        </p:tgtEl>
                                        <p:attrNameLst>
                                          <p:attrName>ppt_x</p:attrName>
                                        </p:attrNameLst>
                                      </p:cBhvr>
                                      <p:tavLst>
                                        <p:tav tm="0">
                                          <p:val>
                                            <p:strVal val="#ppt_x"/>
                                          </p:val>
                                        </p:tav>
                                        <p:tav tm="100000">
                                          <p:val>
                                            <p:strVal val="#ppt_x"/>
                                          </p:val>
                                        </p:tav>
                                      </p:tavLst>
                                    </p:anim>
                                    <p:anim calcmode="lin" valueType="num">
                                      <p:cBhvr additive="base">
                                        <p:cTn id="8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additive="base">
                                        <p:cTn id="88" dur="500" fill="hold"/>
                                        <p:tgtEl>
                                          <p:spTgt spid="60"/>
                                        </p:tgtEl>
                                        <p:attrNameLst>
                                          <p:attrName>ppt_x</p:attrName>
                                        </p:attrNameLst>
                                      </p:cBhvr>
                                      <p:tavLst>
                                        <p:tav tm="0">
                                          <p:val>
                                            <p:strVal val="#ppt_x"/>
                                          </p:val>
                                        </p:tav>
                                        <p:tav tm="100000">
                                          <p:val>
                                            <p:strVal val="#ppt_x"/>
                                          </p:val>
                                        </p:tav>
                                      </p:tavLst>
                                    </p:anim>
                                    <p:anim calcmode="lin" valueType="num">
                                      <p:cBhvr additive="base">
                                        <p:cTn id="8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1000"/>
                                        <p:tgtEl>
                                          <p:spTgt spid="69"/>
                                        </p:tgtEl>
                                      </p:cBhvr>
                                    </p:animEffect>
                                    <p:anim calcmode="lin" valueType="num">
                                      <p:cBhvr>
                                        <p:cTn id="95" dur="1000" fill="hold"/>
                                        <p:tgtEl>
                                          <p:spTgt spid="69"/>
                                        </p:tgtEl>
                                        <p:attrNameLst>
                                          <p:attrName>ppt_x</p:attrName>
                                        </p:attrNameLst>
                                      </p:cBhvr>
                                      <p:tavLst>
                                        <p:tav tm="0">
                                          <p:val>
                                            <p:strVal val="#ppt_x"/>
                                          </p:val>
                                        </p:tav>
                                        <p:tav tm="100000">
                                          <p:val>
                                            <p:strVal val="#ppt_x"/>
                                          </p:val>
                                        </p:tav>
                                      </p:tavLst>
                                    </p:anim>
                                    <p:anim calcmode="lin" valueType="num">
                                      <p:cBhvr>
                                        <p:cTn id="9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61"/>
                                        </p:tgtEl>
                                        <p:attrNameLst>
                                          <p:attrName>style.visibility</p:attrName>
                                        </p:attrNameLst>
                                      </p:cBhvr>
                                      <p:to>
                                        <p:strVal val="visible"/>
                                      </p:to>
                                    </p:set>
                                    <p:animEffect transition="in" filter="fade">
                                      <p:cBhvr>
                                        <p:cTn id="101" dur="1000"/>
                                        <p:tgtEl>
                                          <p:spTgt spid="61"/>
                                        </p:tgtEl>
                                      </p:cBhvr>
                                    </p:animEffect>
                                    <p:anim calcmode="lin" valueType="num">
                                      <p:cBhvr>
                                        <p:cTn id="102" dur="1000" fill="hold"/>
                                        <p:tgtEl>
                                          <p:spTgt spid="61"/>
                                        </p:tgtEl>
                                        <p:attrNameLst>
                                          <p:attrName>ppt_x</p:attrName>
                                        </p:attrNameLst>
                                      </p:cBhvr>
                                      <p:tavLst>
                                        <p:tav tm="0">
                                          <p:val>
                                            <p:strVal val="#ppt_x"/>
                                          </p:val>
                                        </p:tav>
                                        <p:tav tm="100000">
                                          <p:val>
                                            <p:strVal val="#ppt_x"/>
                                          </p:val>
                                        </p:tav>
                                      </p:tavLst>
                                    </p:anim>
                                    <p:anim calcmode="lin" valueType="num">
                                      <p:cBhvr>
                                        <p:cTn id="10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fade">
                                      <p:cBhvr>
                                        <p:cTn id="108" dur="1000"/>
                                        <p:tgtEl>
                                          <p:spTgt spid="62"/>
                                        </p:tgtEl>
                                      </p:cBhvr>
                                    </p:animEffect>
                                    <p:anim calcmode="lin" valueType="num">
                                      <p:cBhvr>
                                        <p:cTn id="109" dur="1000" fill="hold"/>
                                        <p:tgtEl>
                                          <p:spTgt spid="62"/>
                                        </p:tgtEl>
                                        <p:attrNameLst>
                                          <p:attrName>ppt_x</p:attrName>
                                        </p:attrNameLst>
                                      </p:cBhvr>
                                      <p:tavLst>
                                        <p:tav tm="0">
                                          <p:val>
                                            <p:strVal val="#ppt_x"/>
                                          </p:val>
                                        </p:tav>
                                        <p:tav tm="100000">
                                          <p:val>
                                            <p:strVal val="#ppt_x"/>
                                          </p:val>
                                        </p:tav>
                                      </p:tavLst>
                                    </p:anim>
                                    <p:anim calcmode="lin" valueType="num">
                                      <p:cBhvr>
                                        <p:cTn id="110"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1"/>
                                        </p:tgtEl>
                                        <p:attrNameLst>
                                          <p:attrName>style.visibility</p:attrName>
                                        </p:attrNameLst>
                                      </p:cBhvr>
                                      <p:to>
                                        <p:strVal val="visible"/>
                                      </p:to>
                                    </p:set>
                                    <p:anim calcmode="lin" valueType="num">
                                      <p:cBhvr additive="base">
                                        <p:cTn id="115" dur="500" fill="hold"/>
                                        <p:tgtEl>
                                          <p:spTgt spid="71"/>
                                        </p:tgtEl>
                                        <p:attrNameLst>
                                          <p:attrName>ppt_x</p:attrName>
                                        </p:attrNameLst>
                                      </p:cBhvr>
                                      <p:tavLst>
                                        <p:tav tm="0">
                                          <p:val>
                                            <p:strVal val="#ppt_x"/>
                                          </p:val>
                                        </p:tav>
                                        <p:tav tm="100000">
                                          <p:val>
                                            <p:strVal val="#ppt_x"/>
                                          </p:val>
                                        </p:tav>
                                      </p:tavLst>
                                    </p:anim>
                                    <p:anim calcmode="lin" valueType="num">
                                      <p:cBhvr additive="base">
                                        <p:cTn id="116" dur="500" fill="hold"/>
                                        <p:tgtEl>
                                          <p:spTgt spid="7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6" presetClass="entr" presetSubtype="16" fill="hold" grpId="0" nodeType="click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circle(in)">
                                      <p:cBhvr>
                                        <p:cTn id="125" dur="2000"/>
                                        <p:tgtEl>
                                          <p:spTgt spid="63"/>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64"/>
                                        </p:tgtEl>
                                        <p:attrNameLst>
                                          <p:attrName>style.visibility</p:attrName>
                                        </p:attrNameLst>
                                      </p:cBhvr>
                                      <p:to>
                                        <p:strVal val="visible"/>
                                      </p:to>
                                    </p:set>
                                    <p:animEffect transition="in" filter="fade">
                                      <p:cBhvr>
                                        <p:cTn id="130" dur="1000"/>
                                        <p:tgtEl>
                                          <p:spTgt spid="64"/>
                                        </p:tgtEl>
                                      </p:cBhvr>
                                    </p:animEffect>
                                    <p:anim calcmode="lin" valueType="num">
                                      <p:cBhvr>
                                        <p:cTn id="131" dur="1000" fill="hold"/>
                                        <p:tgtEl>
                                          <p:spTgt spid="64"/>
                                        </p:tgtEl>
                                        <p:attrNameLst>
                                          <p:attrName>ppt_x</p:attrName>
                                        </p:attrNameLst>
                                      </p:cBhvr>
                                      <p:tavLst>
                                        <p:tav tm="0">
                                          <p:val>
                                            <p:strVal val="#ppt_x"/>
                                          </p:val>
                                        </p:tav>
                                        <p:tav tm="100000">
                                          <p:val>
                                            <p:strVal val="#ppt_x"/>
                                          </p:val>
                                        </p:tav>
                                      </p:tavLst>
                                    </p:anim>
                                    <p:anim calcmode="lin" valueType="num">
                                      <p:cBhvr>
                                        <p:cTn id="132"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74"/>
                                        </p:tgtEl>
                                        <p:attrNameLst>
                                          <p:attrName>style.visibility</p:attrName>
                                        </p:attrNameLst>
                                      </p:cBhvr>
                                      <p:to>
                                        <p:strVal val="visible"/>
                                      </p:to>
                                    </p:set>
                                    <p:anim calcmode="lin" valueType="num">
                                      <p:cBhvr additive="base">
                                        <p:cTn id="137" dur="500" fill="hold"/>
                                        <p:tgtEl>
                                          <p:spTgt spid="74"/>
                                        </p:tgtEl>
                                        <p:attrNameLst>
                                          <p:attrName>ppt_x</p:attrName>
                                        </p:attrNameLst>
                                      </p:cBhvr>
                                      <p:tavLst>
                                        <p:tav tm="0">
                                          <p:val>
                                            <p:strVal val="#ppt_x"/>
                                          </p:val>
                                        </p:tav>
                                        <p:tav tm="100000">
                                          <p:val>
                                            <p:strVal val="#ppt_x"/>
                                          </p:val>
                                        </p:tav>
                                      </p:tavLst>
                                    </p:anim>
                                    <p:anim calcmode="lin" valueType="num">
                                      <p:cBhvr additive="base">
                                        <p:cTn id="13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6" presetClass="entr" presetSubtype="16" fill="hold" grpId="0" nodeType="click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circle(in)">
                                      <p:cBhvr>
                                        <p:cTn id="143" dur="2000"/>
                                        <p:tgtEl>
                                          <p:spTgt spid="75"/>
                                        </p:tgtEl>
                                      </p:cBhvr>
                                    </p:animEffect>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nodeType="clickEffect">
                                  <p:stCondLst>
                                    <p:cond delay="0"/>
                                  </p:stCondLst>
                                  <p:childTnLst>
                                    <p:set>
                                      <p:cBhvr>
                                        <p:cTn id="147" dur="1" fill="hold">
                                          <p:stCondLst>
                                            <p:cond delay="0"/>
                                          </p:stCondLst>
                                        </p:cTn>
                                        <p:tgtEl>
                                          <p:spTgt spid="76"/>
                                        </p:tgtEl>
                                        <p:attrNameLst>
                                          <p:attrName>style.visibility</p:attrName>
                                        </p:attrNameLst>
                                      </p:cBhvr>
                                      <p:to>
                                        <p:strVal val="visible"/>
                                      </p:to>
                                    </p:set>
                                    <p:anim calcmode="lin" valueType="num">
                                      <p:cBhvr additive="base">
                                        <p:cTn id="148" dur="500" fill="hold"/>
                                        <p:tgtEl>
                                          <p:spTgt spid="76"/>
                                        </p:tgtEl>
                                        <p:attrNameLst>
                                          <p:attrName>ppt_x</p:attrName>
                                        </p:attrNameLst>
                                      </p:cBhvr>
                                      <p:tavLst>
                                        <p:tav tm="0">
                                          <p:val>
                                            <p:strVal val="#ppt_x"/>
                                          </p:val>
                                        </p:tav>
                                        <p:tav tm="100000">
                                          <p:val>
                                            <p:strVal val="#ppt_x"/>
                                          </p:val>
                                        </p:tav>
                                      </p:tavLst>
                                    </p:anim>
                                    <p:anim calcmode="lin" valueType="num">
                                      <p:cBhvr additive="base">
                                        <p:cTn id="149"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5" grpId="0" build="p" autoUpdateAnimBg="0"/>
      <p:bldP spid="3" grpId="0"/>
      <p:bldP spid="55" grpId="0"/>
      <p:bldP spid="56" grpId="0"/>
      <p:bldP spid="57" grpId="0" animBg="1"/>
      <p:bldP spid="58" grpId="0" animBg="1"/>
      <p:bldP spid="59" grpId="0" animBg="1"/>
      <p:bldP spid="60" grpId="0" animBg="1"/>
      <p:bldP spid="63" grpId="0" animBg="1"/>
      <p:bldP spid="65" grpId="0" animBg="1"/>
      <p:bldP spid="66" grpId="0" animBg="1"/>
      <p:bldP spid="67" grpId="0" animBg="1"/>
      <p:bldP spid="68" grpId="0" animBg="1"/>
      <p:bldP spid="70" grpId="0" animBg="1"/>
      <p:bldP spid="71" grpId="0" animBg="1"/>
      <p:bldP spid="72" grpId="0" animBg="1"/>
      <p:bldP spid="73" grpId="0" animBg="1"/>
      <p:bldP spid="74" grpId="0" animBg="1"/>
      <p:bldP spid="7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5"/>
          <p:cNvSpPr txBox="1">
            <a:spLocks noChangeArrowheads="1"/>
          </p:cNvSpPr>
          <p:nvPr/>
        </p:nvSpPr>
        <p:spPr bwMode="auto">
          <a:xfrm>
            <a:off x="2063751" y="549275"/>
            <a:ext cx="84248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dirty="0">
                <a:solidFill>
                  <a:srgbClr val="0000FF"/>
                </a:solidFill>
              </a:rPr>
              <a:t>人们经常使用“双重影象”来帮助理解微观粒子波粒二重性。</a:t>
            </a:r>
            <a:endParaRPr lang="en-US" altLang="zh-CN" sz="3200" b="1" i="0" dirty="0">
              <a:solidFill>
                <a:srgbClr val="0000FF"/>
              </a:solidFill>
            </a:endParaRPr>
          </a:p>
        </p:txBody>
      </p:sp>
      <p:grpSp>
        <p:nvGrpSpPr>
          <p:cNvPr id="2" name="Group 6"/>
          <p:cNvGrpSpPr>
            <a:grpSpLocks/>
          </p:cNvGrpSpPr>
          <p:nvPr/>
        </p:nvGrpSpPr>
        <p:grpSpPr bwMode="auto">
          <a:xfrm>
            <a:off x="2711450" y="1628775"/>
            <a:ext cx="3702050" cy="4972050"/>
            <a:chOff x="165" y="109"/>
            <a:chExt cx="3159" cy="4067"/>
          </a:xfrm>
        </p:grpSpPr>
        <p:pic>
          <p:nvPicPr>
            <p:cNvPr id="82951" name="Picture 7" descr="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17"/>
              <a:ext cx="3159" cy="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2" name="Line 8"/>
            <p:cNvSpPr>
              <a:spLocks noChangeShapeType="1"/>
            </p:cNvSpPr>
            <p:nvPr/>
          </p:nvSpPr>
          <p:spPr bwMode="auto">
            <a:xfrm>
              <a:off x="3323" y="109"/>
              <a:ext cx="0" cy="40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3" name="Line 9"/>
            <p:cNvSpPr>
              <a:spLocks noChangeShapeType="1"/>
            </p:cNvSpPr>
            <p:nvPr/>
          </p:nvSpPr>
          <p:spPr bwMode="auto">
            <a:xfrm>
              <a:off x="167" y="121"/>
              <a:ext cx="31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 name="Text Box 10"/>
          <p:cNvSpPr txBox="1">
            <a:spLocks noChangeArrowheads="1"/>
          </p:cNvSpPr>
          <p:nvPr/>
        </p:nvSpPr>
        <p:spPr bwMode="auto">
          <a:xfrm>
            <a:off x="6888164" y="3284539"/>
            <a:ext cx="1601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rgbClr val="FF00FF"/>
                </a:solidFill>
                <a:ea typeface="黑体" panose="02010609060101010101" pitchFamily="49" charset="-122"/>
              </a:rPr>
              <a:t>少女？</a:t>
            </a:r>
          </a:p>
        </p:txBody>
      </p:sp>
      <p:sp>
        <p:nvSpPr>
          <p:cNvPr id="9" name="Text Box 11"/>
          <p:cNvSpPr txBox="1">
            <a:spLocks noChangeArrowheads="1"/>
          </p:cNvSpPr>
          <p:nvPr/>
        </p:nvSpPr>
        <p:spPr bwMode="auto">
          <a:xfrm>
            <a:off x="8183563" y="3284539"/>
            <a:ext cx="1604962" cy="579437"/>
          </a:xfrm>
          <a:prstGeom prst="rect">
            <a:avLst/>
          </a:prstGeom>
          <a:noFill/>
          <a:ln w="9525">
            <a:noFill/>
            <a:miter lim="800000"/>
            <a:headEnd/>
            <a:tailEnd/>
          </a:ln>
        </p:spPr>
        <p:txBody>
          <a:bodyPr>
            <a:spAutoFit/>
          </a:bodyPr>
          <a:lstStyle/>
          <a:p>
            <a:pPr>
              <a:spcBef>
                <a:spcPct val="50000"/>
              </a:spcBef>
              <a:defRPr/>
            </a:pPr>
            <a:r>
              <a:rPr lang="zh-CN" altLang="en-US" sz="3200" b="1" i="0" dirty="0">
                <a:solidFill>
                  <a:schemeClr val="accent4"/>
                </a:solidFill>
                <a:ea typeface="黑体" pitchFamily="49" charset="-122"/>
              </a:rPr>
              <a:t>老妇？</a:t>
            </a:r>
          </a:p>
        </p:txBody>
      </p:sp>
      <p:sp>
        <p:nvSpPr>
          <p:cNvPr id="11" name="Text Box 14"/>
          <p:cNvSpPr txBox="1">
            <a:spLocks noChangeArrowheads="1"/>
          </p:cNvSpPr>
          <p:nvPr/>
        </p:nvSpPr>
        <p:spPr bwMode="auto">
          <a:xfrm>
            <a:off x="6816725" y="4724400"/>
            <a:ext cx="30162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C00000"/>
                </a:solidFill>
                <a:ea typeface="楷体_GB2312" pitchFamily="49" charset="-122"/>
              </a:rPr>
              <a:t>两种图像不会同时出现在你的视觉中。</a:t>
            </a:r>
            <a:endParaRPr lang="en-US" altLang="zh-CN" sz="3600" b="1" i="0" dirty="0">
              <a:solidFill>
                <a:srgbClr val="C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vertic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A2DF80-90D5-4301-A5CE-6971098C6190}"/>
              </a:ext>
            </a:extLst>
          </p:cNvPr>
          <p:cNvSpPr/>
          <p:nvPr/>
        </p:nvSpPr>
        <p:spPr>
          <a:xfrm>
            <a:off x="623392" y="620690"/>
            <a:ext cx="7776864" cy="1384995"/>
          </a:xfrm>
          <a:prstGeom prst="rect">
            <a:avLst/>
          </a:prstGeom>
        </p:spPr>
        <p:txBody>
          <a:bodyPr wrap="square">
            <a:spAutoFit/>
          </a:bodyPr>
          <a:lstStyle/>
          <a:p>
            <a:r>
              <a:rPr lang="zh-CN" altLang="en-US" sz="2800" b="1" i="0" dirty="0">
                <a:solidFill>
                  <a:srgbClr val="9900CC"/>
                </a:solidFill>
              </a:rPr>
              <a:t>功率为</a:t>
            </a:r>
            <a:r>
              <a:rPr lang="en-US" altLang="zh-CN" sz="2800" b="1" i="0" dirty="0">
                <a:solidFill>
                  <a:srgbClr val="FF0000"/>
                </a:solidFill>
              </a:rPr>
              <a:t>P</a:t>
            </a:r>
            <a:r>
              <a:rPr lang="zh-CN" altLang="en-US" sz="2800" b="1" i="0" dirty="0">
                <a:solidFill>
                  <a:srgbClr val="9900CC"/>
                </a:solidFill>
              </a:rPr>
              <a:t>的点光源，发出波长为</a:t>
            </a:r>
            <a:r>
              <a:rPr lang="zh-CN" altLang="en-US" sz="2800" b="1" i="0" dirty="0">
                <a:solidFill>
                  <a:srgbClr val="FF0000"/>
                </a:solidFill>
                <a:sym typeface="Symbol" panose="05050102010706020507" pitchFamily="18" charset="2"/>
              </a:rPr>
              <a:t></a:t>
            </a:r>
            <a:r>
              <a:rPr lang="zh-CN" altLang="en-US" sz="2800" b="1" i="0" dirty="0">
                <a:solidFill>
                  <a:srgbClr val="9900CC"/>
                </a:solidFill>
              </a:rPr>
              <a:t>的单色光，在距光源为</a:t>
            </a:r>
            <a:r>
              <a:rPr lang="en-US" altLang="zh-CN" sz="2800" b="1" i="0" dirty="0">
                <a:solidFill>
                  <a:srgbClr val="FF0000"/>
                </a:solidFill>
              </a:rPr>
              <a:t>d</a:t>
            </a:r>
            <a:r>
              <a:rPr lang="zh-CN" altLang="en-US" sz="2800" b="1" i="0" dirty="0">
                <a:solidFill>
                  <a:srgbClr val="9900CC"/>
                </a:solidFill>
              </a:rPr>
              <a:t>处，</a:t>
            </a:r>
            <a:r>
              <a:rPr lang="zh-CN" altLang="en-US" sz="2800" b="1" i="0" dirty="0">
                <a:solidFill>
                  <a:srgbClr val="009900"/>
                </a:solidFill>
              </a:rPr>
              <a:t>每秒钟落在垂直于光线的单位面积上的光子数为</a:t>
            </a:r>
            <a:r>
              <a:rPr lang="en-US" altLang="zh-CN" sz="2800" b="1" i="0" dirty="0">
                <a:solidFill>
                  <a:srgbClr val="009900"/>
                </a:solidFill>
              </a:rPr>
              <a:t>_______,</a:t>
            </a:r>
            <a:r>
              <a:rPr lang="zh-CN" altLang="en-US" sz="2800" b="1" i="0" dirty="0">
                <a:solidFill>
                  <a:srgbClr val="009900"/>
                </a:solidFill>
              </a:rPr>
              <a:t>每个</a:t>
            </a:r>
            <a:r>
              <a:rPr lang="zh-CN" altLang="en-US" sz="2800" b="1" i="0" dirty="0">
                <a:solidFill>
                  <a:srgbClr val="FF00FF"/>
                </a:solidFill>
              </a:rPr>
              <a:t>光子质量为</a:t>
            </a:r>
            <a:r>
              <a:rPr lang="en-US" altLang="zh-CN" sz="2800" b="1" i="0" dirty="0">
                <a:solidFill>
                  <a:srgbClr val="FF00FF"/>
                </a:solidFill>
              </a:rPr>
              <a:t>________</a:t>
            </a:r>
            <a:r>
              <a:rPr lang="zh-CN" altLang="en-US" sz="2800" b="1" i="0" dirty="0">
                <a:solidFill>
                  <a:srgbClr val="FF00FF"/>
                </a:solidFill>
              </a:rPr>
              <a:t>。</a:t>
            </a:r>
          </a:p>
        </p:txBody>
      </p:sp>
      <p:sp>
        <p:nvSpPr>
          <p:cNvPr id="3" name="矩形 2">
            <a:extLst>
              <a:ext uri="{FF2B5EF4-FFF2-40B4-BE49-F238E27FC236}">
                <a16:creationId xmlns:a16="http://schemas.microsoft.com/office/drawing/2014/main" id="{670A9F1F-E0BD-409E-AE20-76B09BB22513}"/>
              </a:ext>
            </a:extLst>
          </p:cNvPr>
          <p:cNvSpPr/>
          <p:nvPr/>
        </p:nvSpPr>
        <p:spPr>
          <a:xfrm>
            <a:off x="953235" y="2038328"/>
            <a:ext cx="7632848" cy="954107"/>
          </a:xfrm>
          <a:prstGeom prst="rect">
            <a:avLst/>
          </a:prstGeom>
        </p:spPr>
        <p:txBody>
          <a:bodyPr wrap="square">
            <a:spAutoFit/>
          </a:bodyPr>
          <a:lstStyle/>
          <a:p>
            <a:r>
              <a:rPr lang="zh-CN" altLang="en-US" sz="2800" b="1" i="0" dirty="0">
                <a:solidFill>
                  <a:srgbClr val="FF0000"/>
                </a:solidFill>
              </a:rPr>
              <a:t>解：</a:t>
            </a:r>
            <a:r>
              <a:rPr lang="zh-CN" altLang="en-US" sz="2800" b="1" i="0" dirty="0">
                <a:solidFill>
                  <a:srgbClr val="0000FF"/>
                </a:solidFill>
              </a:rPr>
              <a:t>以光源为球心，作半径为</a:t>
            </a:r>
            <a:r>
              <a:rPr lang="en-US" altLang="zh-CN" sz="2800" b="1" i="0" dirty="0">
                <a:solidFill>
                  <a:srgbClr val="FF0000"/>
                </a:solidFill>
              </a:rPr>
              <a:t>d</a:t>
            </a:r>
            <a:r>
              <a:rPr lang="zh-CN" altLang="en-US" sz="2800" b="1" i="0" dirty="0">
                <a:solidFill>
                  <a:srgbClr val="0000FF"/>
                </a:solidFill>
              </a:rPr>
              <a:t>的球面，每秒钟穿过球面的辐射能为</a:t>
            </a:r>
            <a:r>
              <a:rPr lang="en-US" altLang="zh-CN" sz="2800" b="1" i="0" dirty="0">
                <a:solidFill>
                  <a:srgbClr val="FF0000"/>
                </a:solidFill>
              </a:rPr>
              <a:t>P</a:t>
            </a:r>
            <a:endParaRPr lang="zh-CN" altLang="en-US" sz="2800" b="1" i="0" dirty="0">
              <a:solidFill>
                <a:srgbClr val="FF0000"/>
              </a:solidFill>
            </a:endParaRPr>
          </a:p>
        </p:txBody>
      </p:sp>
      <p:sp>
        <p:nvSpPr>
          <p:cNvPr id="7" name="矩形 6">
            <a:extLst>
              <a:ext uri="{FF2B5EF4-FFF2-40B4-BE49-F238E27FC236}">
                <a16:creationId xmlns:a16="http://schemas.microsoft.com/office/drawing/2014/main" id="{CC61EC0E-1C89-4D37-8735-C63A03E029B6}"/>
              </a:ext>
            </a:extLst>
          </p:cNvPr>
          <p:cNvSpPr/>
          <p:nvPr/>
        </p:nvSpPr>
        <p:spPr>
          <a:xfrm>
            <a:off x="887540" y="4117085"/>
            <a:ext cx="4428966" cy="954107"/>
          </a:xfrm>
          <a:prstGeom prst="rect">
            <a:avLst/>
          </a:prstGeom>
        </p:spPr>
        <p:txBody>
          <a:bodyPr wrap="square">
            <a:spAutoFit/>
          </a:bodyPr>
          <a:lstStyle/>
          <a:p>
            <a:r>
              <a:rPr lang="zh-CN" altLang="en-US" sz="2800" b="1" i="0" dirty="0">
                <a:solidFill>
                  <a:srgbClr val="9900CC"/>
                </a:solidFill>
              </a:rPr>
              <a:t>所以每秒钟落在垂直于光线的单位面积的光子数为</a:t>
            </a:r>
          </a:p>
        </p:txBody>
      </p:sp>
      <p:sp>
        <p:nvSpPr>
          <p:cNvPr id="11" name="矩形 4">
            <a:extLst>
              <a:ext uri="{FF2B5EF4-FFF2-40B4-BE49-F238E27FC236}">
                <a16:creationId xmlns:a16="http://schemas.microsoft.com/office/drawing/2014/main" id="{6B10C4FC-796D-4838-AE88-A4A240A27BE8}"/>
              </a:ext>
            </a:extLst>
          </p:cNvPr>
          <p:cNvSpPr>
            <a:spLocks noChangeArrowheads="1"/>
          </p:cNvSpPr>
          <p:nvPr/>
        </p:nvSpPr>
        <p:spPr bwMode="auto">
          <a:xfrm>
            <a:off x="4098560" y="91590"/>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b="1" i="0" dirty="0">
                <a:solidFill>
                  <a:srgbClr val="FF0000"/>
                </a:solidFill>
                <a:latin typeface="宋体" panose="02010600030101010101" pitchFamily="2" charset="-122"/>
              </a:rPr>
              <a:t>课堂练习</a:t>
            </a:r>
            <a:endParaRPr lang="zh-CN" altLang="en-US" sz="3600" b="1" i="0" dirty="0"/>
          </a:p>
        </p:txBody>
      </p:sp>
      <p:pic>
        <p:nvPicPr>
          <p:cNvPr id="12" name="Picture 24" descr="4C70BBA977B88F3DF7393CB7443DAF2A">
            <a:extLst>
              <a:ext uri="{FF2B5EF4-FFF2-40B4-BE49-F238E27FC236}">
                <a16:creationId xmlns:a16="http://schemas.microsoft.com/office/drawing/2014/main" id="{FEA43A62-4835-42F2-A77D-8E6088246D0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192345" y="4528737"/>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3">
            <a:extLst>
              <a:ext uri="{FF2B5EF4-FFF2-40B4-BE49-F238E27FC236}">
                <a16:creationId xmlns:a16="http://schemas.microsoft.com/office/drawing/2014/main" id="{B4D46E43-93F4-4EBB-A9C4-9B757AF52546}"/>
              </a:ext>
            </a:extLst>
          </p:cNvPr>
          <p:cNvGraphicFramePr>
            <a:graphicFrameLocks noChangeAspect="1"/>
          </p:cNvGraphicFramePr>
          <p:nvPr>
            <p:extLst>
              <p:ext uri="{D42A27DB-BD31-4B8C-83A1-F6EECF244321}">
                <p14:modId xmlns:p14="http://schemas.microsoft.com/office/powerpoint/2010/main" val="2910247006"/>
              </p:ext>
            </p:extLst>
          </p:nvPr>
        </p:nvGraphicFramePr>
        <p:xfrm>
          <a:off x="8650660" y="735086"/>
          <a:ext cx="3277988" cy="930139"/>
        </p:xfrm>
        <a:graphic>
          <a:graphicData uri="http://schemas.openxmlformats.org/presentationml/2006/ole">
            <mc:AlternateContent xmlns:mc="http://schemas.openxmlformats.org/markup-compatibility/2006">
              <mc:Choice xmlns:v="urn:schemas-microsoft-com:vml" Requires="v">
                <p:oleObj spid="_x0000_s403780" name="Equation" r:id="rId4" imgW="1396800" imgH="393480" progId="Equation.DSMT4">
                  <p:embed/>
                </p:oleObj>
              </mc:Choice>
              <mc:Fallback>
                <p:oleObj name="Equation" r:id="rId4" imgW="1396800" imgH="393480" progId="Equation.DSMT4">
                  <p:embed/>
                  <p:pic>
                    <p:nvPicPr>
                      <p:cNvPr id="13" name="Object 13"/>
                      <p:cNvPicPr>
                        <a:picLocks noChangeAspect="1" noChangeArrowheads="1"/>
                      </p:cNvPicPr>
                      <p:nvPr/>
                    </p:nvPicPr>
                    <p:blipFill>
                      <a:blip r:embed="rId5"/>
                      <a:srcRect/>
                      <a:stretch>
                        <a:fillRect/>
                      </a:stretch>
                    </p:blipFill>
                    <p:spPr bwMode="auto">
                      <a:xfrm>
                        <a:off x="8650660" y="735086"/>
                        <a:ext cx="3277988" cy="930139"/>
                      </a:xfrm>
                      <a:prstGeom prst="rect">
                        <a:avLst/>
                      </a:prstGeom>
                      <a:solidFill>
                        <a:srgbClr val="FFFF00"/>
                      </a:solidFill>
                      <a:ln>
                        <a:noFill/>
                      </a:ln>
                      <a:effectLst/>
                      <a:extLst/>
                    </p:spPr>
                  </p:pic>
                </p:oleObj>
              </mc:Fallback>
            </mc:AlternateContent>
          </a:graphicData>
        </a:graphic>
      </p:graphicFrame>
      <p:grpSp>
        <p:nvGrpSpPr>
          <p:cNvPr id="14" name="Group 20">
            <a:extLst>
              <a:ext uri="{FF2B5EF4-FFF2-40B4-BE49-F238E27FC236}">
                <a16:creationId xmlns:a16="http://schemas.microsoft.com/office/drawing/2014/main" id="{02CE37B9-2473-4D3A-B78D-AA302C1F492D}"/>
              </a:ext>
            </a:extLst>
          </p:cNvPr>
          <p:cNvGrpSpPr>
            <a:grpSpLocks/>
          </p:cNvGrpSpPr>
          <p:nvPr/>
        </p:nvGrpSpPr>
        <p:grpSpPr bwMode="auto">
          <a:xfrm>
            <a:off x="8891860" y="1732500"/>
            <a:ext cx="2795588" cy="2736850"/>
            <a:chOff x="680" y="617"/>
            <a:chExt cx="1761" cy="1724"/>
          </a:xfrm>
        </p:grpSpPr>
        <p:grpSp>
          <p:nvGrpSpPr>
            <p:cNvPr id="15" name="Group 21">
              <a:extLst>
                <a:ext uri="{FF2B5EF4-FFF2-40B4-BE49-F238E27FC236}">
                  <a16:creationId xmlns:a16="http://schemas.microsoft.com/office/drawing/2014/main" id="{B5E5A9D5-58C0-4E6E-BF8C-FD8F5520B0F3}"/>
                </a:ext>
              </a:extLst>
            </p:cNvPr>
            <p:cNvGrpSpPr>
              <a:grpSpLocks/>
            </p:cNvGrpSpPr>
            <p:nvPr/>
          </p:nvGrpSpPr>
          <p:grpSpPr bwMode="auto">
            <a:xfrm>
              <a:off x="680" y="617"/>
              <a:ext cx="1761" cy="1724"/>
              <a:chOff x="680" y="617"/>
              <a:chExt cx="1761" cy="1724"/>
            </a:xfrm>
          </p:grpSpPr>
          <p:sp>
            <p:nvSpPr>
              <p:cNvPr id="20" name="Oval 22">
                <a:extLst>
                  <a:ext uri="{FF2B5EF4-FFF2-40B4-BE49-F238E27FC236}">
                    <a16:creationId xmlns:a16="http://schemas.microsoft.com/office/drawing/2014/main" id="{C2B3B829-5662-412C-BF46-D88B06B75D5F}"/>
                  </a:ext>
                </a:extLst>
              </p:cNvPr>
              <p:cNvSpPr>
                <a:spLocks noChangeArrowheads="1"/>
              </p:cNvSpPr>
              <p:nvPr/>
            </p:nvSpPr>
            <p:spPr bwMode="auto">
              <a:xfrm>
                <a:off x="884" y="789"/>
                <a:ext cx="1361" cy="1361"/>
              </a:xfrm>
              <a:prstGeom prst="ellipse">
                <a:avLst/>
              </a:prstGeom>
              <a:solidFill>
                <a:srgbClr val="FFFFEB"/>
              </a:solidFill>
              <a:ln w="38100">
                <a:solidFill>
                  <a:srgbClr val="0066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3">
                <a:extLst>
                  <a:ext uri="{FF2B5EF4-FFF2-40B4-BE49-F238E27FC236}">
                    <a16:creationId xmlns:a16="http://schemas.microsoft.com/office/drawing/2014/main" id="{E55BD32E-60C5-4328-B310-BAF7821443B6}"/>
                  </a:ext>
                </a:extLst>
              </p:cNvPr>
              <p:cNvSpPr>
                <a:spLocks noChangeArrowheads="1"/>
              </p:cNvSpPr>
              <p:nvPr/>
            </p:nvSpPr>
            <p:spPr bwMode="auto">
              <a:xfrm>
                <a:off x="1144" y="1073"/>
                <a:ext cx="817" cy="817"/>
              </a:xfrm>
              <a:prstGeom prst="ellipse">
                <a:avLst/>
              </a:prstGeom>
              <a:solidFill>
                <a:srgbClr val="FFFFEB"/>
              </a:solidFill>
              <a:ln w="38100">
                <a:solidFill>
                  <a:srgbClr val="0066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Line 24">
                <a:extLst>
                  <a:ext uri="{FF2B5EF4-FFF2-40B4-BE49-F238E27FC236}">
                    <a16:creationId xmlns:a16="http://schemas.microsoft.com/office/drawing/2014/main" id="{1C89BEB7-1778-484D-8149-2E413114F7C9}"/>
                  </a:ext>
                </a:extLst>
              </p:cNvPr>
              <p:cNvSpPr>
                <a:spLocks noChangeShapeType="1"/>
              </p:cNvSpPr>
              <p:nvPr/>
            </p:nvSpPr>
            <p:spPr bwMode="auto">
              <a:xfrm>
                <a:off x="680" y="1480"/>
                <a:ext cx="1723"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5">
                <a:extLst>
                  <a:ext uri="{FF2B5EF4-FFF2-40B4-BE49-F238E27FC236}">
                    <a16:creationId xmlns:a16="http://schemas.microsoft.com/office/drawing/2014/main" id="{7D42330E-2F7D-48A2-83E4-8D58275B646D}"/>
                  </a:ext>
                </a:extLst>
              </p:cNvPr>
              <p:cNvSpPr>
                <a:spLocks noChangeShapeType="1"/>
              </p:cNvSpPr>
              <p:nvPr/>
            </p:nvSpPr>
            <p:spPr bwMode="auto">
              <a:xfrm rot="2700000">
                <a:off x="1580" y="600"/>
                <a:ext cx="0" cy="1723"/>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6">
                <a:extLst>
                  <a:ext uri="{FF2B5EF4-FFF2-40B4-BE49-F238E27FC236}">
                    <a16:creationId xmlns:a16="http://schemas.microsoft.com/office/drawing/2014/main" id="{BB69C052-06C0-471E-BABA-92569B3BA15C}"/>
                  </a:ext>
                </a:extLst>
              </p:cNvPr>
              <p:cNvSpPr>
                <a:spLocks noChangeShapeType="1"/>
              </p:cNvSpPr>
              <p:nvPr/>
            </p:nvSpPr>
            <p:spPr bwMode="auto">
              <a:xfrm rot="-2700000">
                <a:off x="1565" y="617"/>
                <a:ext cx="0" cy="1723"/>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7">
                <a:extLst>
                  <a:ext uri="{FF2B5EF4-FFF2-40B4-BE49-F238E27FC236}">
                    <a16:creationId xmlns:a16="http://schemas.microsoft.com/office/drawing/2014/main" id="{C85922C3-3B16-4BD9-BDB6-3F5AF4723EA1}"/>
                  </a:ext>
                </a:extLst>
              </p:cNvPr>
              <p:cNvSpPr>
                <a:spLocks noChangeShapeType="1"/>
              </p:cNvSpPr>
              <p:nvPr/>
            </p:nvSpPr>
            <p:spPr bwMode="auto">
              <a:xfrm>
                <a:off x="1565" y="618"/>
                <a:ext cx="0" cy="1723"/>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 name="Text Box 28">
              <a:extLst>
                <a:ext uri="{FF2B5EF4-FFF2-40B4-BE49-F238E27FC236}">
                  <a16:creationId xmlns:a16="http://schemas.microsoft.com/office/drawing/2014/main" id="{68356D02-1816-4D5E-A651-676D5A2E1EAB}"/>
                </a:ext>
              </a:extLst>
            </p:cNvPr>
            <p:cNvSpPr txBox="1">
              <a:spLocks noChangeArrowheads="1"/>
            </p:cNvSpPr>
            <p:nvPr/>
          </p:nvSpPr>
          <p:spPr bwMode="auto">
            <a:xfrm>
              <a:off x="1701" y="1162"/>
              <a:ext cx="26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en-US" altLang="zh-CN" sz="2600">
                  <a:solidFill>
                    <a:schemeClr val="tx1"/>
                  </a:solidFill>
                </a:rPr>
                <a:t>r</a:t>
              </a:r>
              <a:r>
                <a:rPr lang="en-US" altLang="zh-CN" sz="2600" i="0" baseline="-25000">
                  <a:solidFill>
                    <a:schemeClr val="tx1"/>
                  </a:solidFill>
                </a:rPr>
                <a:t>2</a:t>
              </a:r>
            </a:p>
          </p:txBody>
        </p:sp>
        <p:sp>
          <p:nvSpPr>
            <p:cNvPr id="17" name="Text Box 29">
              <a:extLst>
                <a:ext uri="{FF2B5EF4-FFF2-40B4-BE49-F238E27FC236}">
                  <a16:creationId xmlns:a16="http://schemas.microsoft.com/office/drawing/2014/main" id="{950EA385-D461-4B3B-990B-BE9C65F95911}"/>
                </a:ext>
              </a:extLst>
            </p:cNvPr>
            <p:cNvSpPr txBox="1">
              <a:spLocks noChangeArrowheads="1"/>
            </p:cNvSpPr>
            <p:nvPr/>
          </p:nvSpPr>
          <p:spPr bwMode="auto">
            <a:xfrm>
              <a:off x="1882" y="981"/>
              <a:ext cx="26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en-US" altLang="zh-CN" sz="2600">
                  <a:solidFill>
                    <a:schemeClr val="tx1"/>
                  </a:solidFill>
                </a:rPr>
                <a:t>r</a:t>
              </a:r>
              <a:r>
                <a:rPr lang="en-US" altLang="zh-CN" sz="2600" i="0" baseline="-25000">
                  <a:solidFill>
                    <a:schemeClr val="tx1"/>
                  </a:solidFill>
                </a:rPr>
                <a:t>1</a:t>
              </a:r>
            </a:p>
          </p:txBody>
        </p:sp>
        <p:sp>
          <p:nvSpPr>
            <p:cNvPr id="18" name="Text Box 30">
              <a:extLst>
                <a:ext uri="{FF2B5EF4-FFF2-40B4-BE49-F238E27FC236}">
                  <a16:creationId xmlns:a16="http://schemas.microsoft.com/office/drawing/2014/main" id="{CD91EA5B-7753-45CC-989D-DFEBB627D8E3}"/>
                </a:ext>
              </a:extLst>
            </p:cNvPr>
            <p:cNvSpPr txBox="1">
              <a:spLocks noChangeArrowheads="1"/>
            </p:cNvSpPr>
            <p:nvPr/>
          </p:nvSpPr>
          <p:spPr bwMode="auto">
            <a:xfrm>
              <a:off x="1259" y="139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en-US" altLang="zh-CN" sz="2600">
                  <a:solidFill>
                    <a:schemeClr val="tx1"/>
                  </a:solidFill>
                </a:rPr>
                <a:t>O</a:t>
              </a:r>
            </a:p>
          </p:txBody>
        </p:sp>
        <p:sp>
          <p:nvSpPr>
            <p:cNvPr id="19" name="Oval 31">
              <a:extLst>
                <a:ext uri="{FF2B5EF4-FFF2-40B4-BE49-F238E27FC236}">
                  <a16:creationId xmlns:a16="http://schemas.microsoft.com/office/drawing/2014/main" id="{897FAA09-BD86-42A9-8455-6B17C942912F}"/>
                </a:ext>
              </a:extLst>
            </p:cNvPr>
            <p:cNvSpPr>
              <a:spLocks noChangeArrowheads="1"/>
            </p:cNvSpPr>
            <p:nvPr/>
          </p:nvSpPr>
          <p:spPr bwMode="auto">
            <a:xfrm>
              <a:off x="1519" y="1434"/>
              <a:ext cx="91" cy="91"/>
            </a:xfrm>
            <a:prstGeom prst="ellipse">
              <a:avLst/>
            </a:prstGeom>
            <a:solidFill>
              <a:schemeClr val="accent1"/>
            </a:solidFill>
            <a:ln w="952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7" name="矩形 26">
            <a:extLst>
              <a:ext uri="{FF2B5EF4-FFF2-40B4-BE49-F238E27FC236}">
                <a16:creationId xmlns:a16="http://schemas.microsoft.com/office/drawing/2014/main" id="{BAF8270B-90B9-45A2-AB60-EF41AA648B98}"/>
              </a:ext>
            </a:extLst>
          </p:cNvPr>
          <p:cNvSpPr/>
          <p:nvPr/>
        </p:nvSpPr>
        <p:spPr>
          <a:xfrm>
            <a:off x="871341" y="3025078"/>
            <a:ext cx="4648282" cy="954107"/>
          </a:xfrm>
          <a:prstGeom prst="rect">
            <a:avLst/>
          </a:prstGeom>
        </p:spPr>
        <p:txBody>
          <a:bodyPr wrap="square">
            <a:spAutoFit/>
          </a:bodyPr>
          <a:lstStyle/>
          <a:p>
            <a:r>
              <a:rPr lang="zh-CN" altLang="en-US" sz="2800" b="1" i="0" dirty="0">
                <a:solidFill>
                  <a:srgbClr val="009900"/>
                </a:solidFill>
              </a:rPr>
              <a:t>每个光子的能量为</a:t>
            </a:r>
            <a:r>
              <a:rPr lang="en-US" altLang="zh-CN" sz="2800" b="1" i="0" dirty="0">
                <a:solidFill>
                  <a:srgbClr val="FF0000"/>
                </a:solidFill>
              </a:rPr>
              <a:t>h</a:t>
            </a:r>
            <a:r>
              <a:rPr lang="en-US" altLang="zh-CN" sz="2800" b="1" i="0" dirty="0">
                <a:solidFill>
                  <a:srgbClr val="FF0000"/>
                </a:solidFill>
                <a:sym typeface="Symbol" panose="05050102010706020507" pitchFamily="18" charset="2"/>
              </a:rPr>
              <a:t></a:t>
            </a:r>
            <a:r>
              <a:rPr lang="zh-CN" altLang="en-US" sz="2800" b="1" i="0" dirty="0">
                <a:solidFill>
                  <a:srgbClr val="009900"/>
                </a:solidFill>
              </a:rPr>
              <a:t>，因此每秒钟穿过球面的光子数为</a:t>
            </a:r>
            <a:endParaRPr lang="zh-CN" altLang="en-US" sz="2800" dirty="0">
              <a:solidFill>
                <a:srgbClr val="009900"/>
              </a:solidFill>
            </a:endParaRPr>
          </a:p>
        </p:txBody>
      </p:sp>
      <p:graphicFrame>
        <p:nvGraphicFramePr>
          <p:cNvPr id="30" name="Object 11">
            <a:extLst>
              <a:ext uri="{FF2B5EF4-FFF2-40B4-BE49-F238E27FC236}">
                <a16:creationId xmlns:a16="http://schemas.microsoft.com/office/drawing/2014/main" id="{9E942DAB-8F3F-482F-8834-90D93D77A240}"/>
              </a:ext>
            </a:extLst>
          </p:cNvPr>
          <p:cNvGraphicFramePr>
            <a:graphicFrameLocks noChangeAspect="1"/>
          </p:cNvGraphicFramePr>
          <p:nvPr>
            <p:extLst>
              <p:ext uri="{D42A27DB-BD31-4B8C-83A1-F6EECF244321}">
                <p14:modId xmlns:p14="http://schemas.microsoft.com/office/powerpoint/2010/main" val="1235826214"/>
              </p:ext>
            </p:extLst>
          </p:nvPr>
        </p:nvGraphicFramePr>
        <p:xfrm>
          <a:off x="6283567" y="2936862"/>
          <a:ext cx="682625" cy="1181100"/>
        </p:xfrm>
        <a:graphic>
          <a:graphicData uri="http://schemas.openxmlformats.org/presentationml/2006/ole">
            <mc:AlternateContent xmlns:mc="http://schemas.openxmlformats.org/markup-compatibility/2006">
              <mc:Choice xmlns:v="urn:schemas-microsoft-com:vml" Requires="v">
                <p:oleObj spid="_x0000_s403781" name="Equation" r:id="rId6" imgW="228600" imgH="393480" progId="Equation.DSMT4">
                  <p:embed/>
                </p:oleObj>
              </mc:Choice>
              <mc:Fallback>
                <p:oleObj name="Equation" r:id="rId6" imgW="228600" imgH="393480" progId="Equation.DSMT4">
                  <p:embed/>
                  <p:pic>
                    <p:nvPicPr>
                      <p:cNvPr id="29" name="Object 11">
                        <a:extLst>
                          <a:ext uri="{FF2B5EF4-FFF2-40B4-BE49-F238E27FC236}">
                            <a16:creationId xmlns:a16="http://schemas.microsoft.com/office/drawing/2014/main" id="{62C73CEF-CE8A-4ACB-B853-5AD679F6FD04}"/>
                          </a:ext>
                        </a:extLst>
                      </p:cNvPr>
                      <p:cNvPicPr>
                        <a:picLocks noChangeAspect="1" noChangeArrowheads="1"/>
                      </p:cNvPicPr>
                      <p:nvPr/>
                    </p:nvPicPr>
                    <p:blipFill>
                      <a:blip r:embed="rId7"/>
                      <a:srcRect/>
                      <a:stretch>
                        <a:fillRect/>
                      </a:stretch>
                    </p:blipFill>
                    <p:spPr bwMode="auto">
                      <a:xfrm>
                        <a:off x="6283567" y="2936862"/>
                        <a:ext cx="6826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1">
            <a:extLst>
              <a:ext uri="{FF2B5EF4-FFF2-40B4-BE49-F238E27FC236}">
                <a16:creationId xmlns:a16="http://schemas.microsoft.com/office/drawing/2014/main" id="{F810DC60-1993-45FE-9068-3F3E688B15B0}"/>
              </a:ext>
            </a:extLst>
          </p:cNvPr>
          <p:cNvGraphicFramePr>
            <a:graphicFrameLocks noChangeAspect="1"/>
          </p:cNvGraphicFramePr>
          <p:nvPr>
            <p:extLst>
              <p:ext uri="{D42A27DB-BD31-4B8C-83A1-F6EECF244321}">
                <p14:modId xmlns:p14="http://schemas.microsoft.com/office/powerpoint/2010/main" val="3536389398"/>
              </p:ext>
            </p:extLst>
          </p:nvPr>
        </p:nvGraphicFramePr>
        <p:xfrm>
          <a:off x="6932839" y="2933438"/>
          <a:ext cx="1138237" cy="1181100"/>
        </p:xfrm>
        <a:graphic>
          <a:graphicData uri="http://schemas.openxmlformats.org/presentationml/2006/ole">
            <mc:AlternateContent xmlns:mc="http://schemas.openxmlformats.org/markup-compatibility/2006">
              <mc:Choice xmlns:v="urn:schemas-microsoft-com:vml" Requires="v">
                <p:oleObj spid="_x0000_s403782" name="Equation" r:id="rId8" imgW="380880" imgH="393480" progId="Equation.DSMT4">
                  <p:embed/>
                </p:oleObj>
              </mc:Choice>
              <mc:Fallback>
                <p:oleObj name="Equation" r:id="rId8" imgW="380880" imgH="393480" progId="Equation.DSMT4">
                  <p:embed/>
                  <p:pic>
                    <p:nvPicPr>
                      <p:cNvPr id="30" name="Object 11">
                        <a:extLst>
                          <a:ext uri="{FF2B5EF4-FFF2-40B4-BE49-F238E27FC236}">
                            <a16:creationId xmlns:a16="http://schemas.microsoft.com/office/drawing/2014/main" id="{9E942DAB-8F3F-482F-8834-90D93D77A240}"/>
                          </a:ext>
                        </a:extLst>
                      </p:cNvPr>
                      <p:cNvPicPr>
                        <a:picLocks noChangeAspect="1" noChangeArrowheads="1"/>
                      </p:cNvPicPr>
                      <p:nvPr/>
                    </p:nvPicPr>
                    <p:blipFill>
                      <a:blip r:embed="rId9"/>
                      <a:srcRect/>
                      <a:stretch>
                        <a:fillRect/>
                      </a:stretch>
                    </p:blipFill>
                    <p:spPr bwMode="auto">
                      <a:xfrm>
                        <a:off x="6932839" y="2933438"/>
                        <a:ext cx="1138237"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11">
            <a:extLst>
              <a:ext uri="{FF2B5EF4-FFF2-40B4-BE49-F238E27FC236}">
                <a16:creationId xmlns:a16="http://schemas.microsoft.com/office/drawing/2014/main" id="{C3F1BE75-A666-4C99-9FC1-BB2BD25D3222}"/>
              </a:ext>
            </a:extLst>
          </p:cNvPr>
          <p:cNvGraphicFramePr>
            <a:graphicFrameLocks noChangeAspect="1"/>
          </p:cNvGraphicFramePr>
          <p:nvPr>
            <p:extLst>
              <p:ext uri="{D42A27DB-BD31-4B8C-83A1-F6EECF244321}">
                <p14:modId xmlns:p14="http://schemas.microsoft.com/office/powerpoint/2010/main" val="3971106420"/>
              </p:ext>
            </p:extLst>
          </p:nvPr>
        </p:nvGraphicFramePr>
        <p:xfrm>
          <a:off x="5215412" y="4023486"/>
          <a:ext cx="1630362" cy="1181100"/>
        </p:xfrm>
        <a:graphic>
          <a:graphicData uri="http://schemas.openxmlformats.org/presentationml/2006/ole">
            <mc:AlternateContent xmlns:mc="http://schemas.openxmlformats.org/markup-compatibility/2006">
              <mc:Choice xmlns:v="urn:schemas-microsoft-com:vml" Requires="v">
                <p:oleObj spid="_x0000_s403783" name="Equation" r:id="rId10" imgW="545760" imgH="393480" progId="Equation.DSMT4">
                  <p:embed/>
                </p:oleObj>
              </mc:Choice>
              <mc:Fallback>
                <p:oleObj name="Equation" r:id="rId10" imgW="545760" imgH="393480" progId="Equation.DSMT4">
                  <p:embed/>
                  <p:pic>
                    <p:nvPicPr>
                      <p:cNvPr id="30" name="Object 11">
                        <a:extLst>
                          <a:ext uri="{FF2B5EF4-FFF2-40B4-BE49-F238E27FC236}">
                            <a16:creationId xmlns:a16="http://schemas.microsoft.com/office/drawing/2014/main" id="{9E942DAB-8F3F-482F-8834-90D93D77A240}"/>
                          </a:ext>
                        </a:extLst>
                      </p:cNvPr>
                      <p:cNvPicPr>
                        <a:picLocks noChangeAspect="1" noChangeArrowheads="1"/>
                      </p:cNvPicPr>
                      <p:nvPr/>
                    </p:nvPicPr>
                    <p:blipFill>
                      <a:blip r:embed="rId11"/>
                      <a:srcRect/>
                      <a:stretch>
                        <a:fillRect/>
                      </a:stretch>
                    </p:blipFill>
                    <p:spPr bwMode="auto">
                      <a:xfrm>
                        <a:off x="5215412" y="4023486"/>
                        <a:ext cx="1630362"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11">
            <a:extLst>
              <a:ext uri="{FF2B5EF4-FFF2-40B4-BE49-F238E27FC236}">
                <a16:creationId xmlns:a16="http://schemas.microsoft.com/office/drawing/2014/main" id="{D6709BA4-728A-4E87-8F39-1AA5618896A0}"/>
              </a:ext>
            </a:extLst>
          </p:cNvPr>
          <p:cNvGraphicFramePr>
            <a:graphicFrameLocks noChangeAspect="1"/>
          </p:cNvGraphicFramePr>
          <p:nvPr>
            <p:extLst>
              <p:ext uri="{D42A27DB-BD31-4B8C-83A1-F6EECF244321}">
                <p14:modId xmlns:p14="http://schemas.microsoft.com/office/powerpoint/2010/main" val="1466618913"/>
              </p:ext>
            </p:extLst>
          </p:nvPr>
        </p:nvGraphicFramePr>
        <p:xfrm>
          <a:off x="6891059" y="4023486"/>
          <a:ext cx="1971675" cy="1181100"/>
        </p:xfrm>
        <a:graphic>
          <a:graphicData uri="http://schemas.openxmlformats.org/presentationml/2006/ole">
            <mc:AlternateContent xmlns:mc="http://schemas.openxmlformats.org/markup-compatibility/2006">
              <mc:Choice xmlns:v="urn:schemas-microsoft-com:vml" Requires="v">
                <p:oleObj spid="_x0000_s403784" name="Equation" r:id="rId12" imgW="660240" imgH="393480" progId="Equation.DSMT4">
                  <p:embed/>
                </p:oleObj>
              </mc:Choice>
              <mc:Fallback>
                <p:oleObj name="Equation" r:id="rId12" imgW="660240" imgH="393480" progId="Equation.DSMT4">
                  <p:embed/>
                  <p:pic>
                    <p:nvPicPr>
                      <p:cNvPr id="31" name="Object 11">
                        <a:extLst>
                          <a:ext uri="{FF2B5EF4-FFF2-40B4-BE49-F238E27FC236}">
                            <a16:creationId xmlns:a16="http://schemas.microsoft.com/office/drawing/2014/main" id="{F810DC60-1993-45FE-9068-3F3E688B15B0}"/>
                          </a:ext>
                        </a:extLst>
                      </p:cNvPr>
                      <p:cNvPicPr>
                        <a:picLocks noChangeAspect="1" noChangeArrowheads="1"/>
                      </p:cNvPicPr>
                      <p:nvPr/>
                    </p:nvPicPr>
                    <p:blipFill>
                      <a:blip r:embed="rId13"/>
                      <a:srcRect/>
                      <a:stretch>
                        <a:fillRect/>
                      </a:stretch>
                    </p:blipFill>
                    <p:spPr bwMode="auto">
                      <a:xfrm>
                        <a:off x="6891059" y="4023486"/>
                        <a:ext cx="197167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矩形 35">
            <a:extLst>
              <a:ext uri="{FF2B5EF4-FFF2-40B4-BE49-F238E27FC236}">
                <a16:creationId xmlns:a16="http://schemas.microsoft.com/office/drawing/2014/main" id="{A0D9C53E-2DB6-4626-A087-C60C8836A23D}"/>
              </a:ext>
            </a:extLst>
          </p:cNvPr>
          <p:cNvSpPr/>
          <p:nvPr/>
        </p:nvSpPr>
        <p:spPr>
          <a:xfrm>
            <a:off x="1271464" y="5873052"/>
            <a:ext cx="2348720" cy="523220"/>
          </a:xfrm>
          <a:prstGeom prst="rect">
            <a:avLst/>
          </a:prstGeom>
        </p:spPr>
        <p:txBody>
          <a:bodyPr wrap="none">
            <a:spAutoFit/>
          </a:bodyPr>
          <a:lstStyle/>
          <a:p>
            <a:r>
              <a:rPr lang="zh-CN" altLang="en-US" sz="2800" b="1" i="0" dirty="0">
                <a:solidFill>
                  <a:srgbClr val="C00000"/>
                </a:solidFill>
              </a:rPr>
              <a:t>光子的质量为</a:t>
            </a:r>
          </a:p>
        </p:txBody>
      </p:sp>
      <p:graphicFrame>
        <p:nvGraphicFramePr>
          <p:cNvPr id="38" name="Object 13">
            <a:extLst>
              <a:ext uri="{FF2B5EF4-FFF2-40B4-BE49-F238E27FC236}">
                <a16:creationId xmlns:a16="http://schemas.microsoft.com/office/drawing/2014/main" id="{9A5FB6A3-BB8A-4748-ACFE-AFDA11569303}"/>
              </a:ext>
            </a:extLst>
          </p:cNvPr>
          <p:cNvGraphicFramePr>
            <a:graphicFrameLocks noChangeAspect="1"/>
          </p:cNvGraphicFramePr>
          <p:nvPr>
            <p:extLst>
              <p:ext uri="{D42A27DB-BD31-4B8C-83A1-F6EECF244321}">
                <p14:modId xmlns:p14="http://schemas.microsoft.com/office/powerpoint/2010/main" val="2293962083"/>
              </p:ext>
            </p:extLst>
          </p:nvPr>
        </p:nvGraphicFramePr>
        <p:xfrm>
          <a:off x="3845734" y="5669524"/>
          <a:ext cx="1847850" cy="930275"/>
        </p:xfrm>
        <a:graphic>
          <a:graphicData uri="http://schemas.openxmlformats.org/presentationml/2006/ole">
            <mc:AlternateContent xmlns:mc="http://schemas.openxmlformats.org/markup-compatibility/2006">
              <mc:Choice xmlns:v="urn:schemas-microsoft-com:vml" Requires="v">
                <p:oleObj spid="_x0000_s403785" name="Equation" r:id="rId14" imgW="787320" imgH="393480" progId="Equation.DSMT4">
                  <p:embed/>
                </p:oleObj>
              </mc:Choice>
              <mc:Fallback>
                <p:oleObj name="Equation" r:id="rId14" imgW="787320" imgH="393480" progId="Equation.DSMT4">
                  <p:embed/>
                  <p:pic>
                    <p:nvPicPr>
                      <p:cNvPr id="13" name="Object 13">
                        <a:extLst>
                          <a:ext uri="{FF2B5EF4-FFF2-40B4-BE49-F238E27FC236}">
                            <a16:creationId xmlns:a16="http://schemas.microsoft.com/office/drawing/2014/main" id="{B4D46E43-93F4-4EBB-A9C4-9B757AF52546}"/>
                          </a:ext>
                        </a:extLst>
                      </p:cNvPr>
                      <p:cNvPicPr>
                        <a:picLocks noChangeAspect="1" noChangeArrowheads="1"/>
                      </p:cNvPicPr>
                      <p:nvPr/>
                    </p:nvPicPr>
                    <p:blipFill>
                      <a:blip r:embed="rId15"/>
                      <a:srcRect/>
                      <a:stretch>
                        <a:fillRect/>
                      </a:stretch>
                    </p:blipFill>
                    <p:spPr bwMode="auto">
                      <a:xfrm>
                        <a:off x="3845734" y="5669524"/>
                        <a:ext cx="1847850" cy="9302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8701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1000" fill="hold"/>
                                        <p:tgtEl>
                                          <p:spTgt spid="31"/>
                                        </p:tgtEl>
                                        <p:attrNameLst>
                                          <p:attrName>ppt_w</p:attrName>
                                        </p:attrNameLst>
                                      </p:cBhvr>
                                      <p:tavLst>
                                        <p:tav tm="0">
                                          <p:val>
                                            <p:fltVal val="0"/>
                                          </p:val>
                                        </p:tav>
                                        <p:tav tm="100000">
                                          <p:val>
                                            <p:strVal val="#ppt_w"/>
                                          </p:val>
                                        </p:tav>
                                      </p:tavLst>
                                    </p:anim>
                                    <p:anim calcmode="lin" valueType="num">
                                      <p:cBhvr>
                                        <p:cTn id="24" dur="1000" fill="hold"/>
                                        <p:tgtEl>
                                          <p:spTgt spid="31"/>
                                        </p:tgtEl>
                                        <p:attrNameLst>
                                          <p:attrName>ppt_h</p:attrName>
                                        </p:attrNameLst>
                                      </p:cBhvr>
                                      <p:tavLst>
                                        <p:tav tm="0">
                                          <p:val>
                                            <p:fltVal val="0"/>
                                          </p:val>
                                        </p:tav>
                                        <p:tav tm="100000">
                                          <p:val>
                                            <p:strVal val="#ppt_h"/>
                                          </p:val>
                                        </p:tav>
                                      </p:tavLst>
                                    </p:anim>
                                    <p:anim calcmode="lin" valueType="num">
                                      <p:cBhvr>
                                        <p:cTn id="25" dur="1000" fill="hold"/>
                                        <p:tgtEl>
                                          <p:spTgt spid="31"/>
                                        </p:tgtEl>
                                        <p:attrNameLst>
                                          <p:attrName>style.rotation</p:attrName>
                                        </p:attrNameLst>
                                      </p:cBhvr>
                                      <p:tavLst>
                                        <p:tav tm="0">
                                          <p:val>
                                            <p:fltVal val="90"/>
                                          </p:val>
                                        </p:tav>
                                        <p:tav tm="100000">
                                          <p:val>
                                            <p:fltVal val="0"/>
                                          </p:val>
                                        </p:tav>
                                      </p:tavLst>
                                    </p:anim>
                                    <p:animEffect transition="in" filter="fade">
                                      <p:cBhvr>
                                        <p:cTn id="26" dur="10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barn(inVertical)">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heel(1)">
                                      <p:cBhvr>
                                        <p:cTn id="54"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7" grpId="0"/>
      <p:bldP spid="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nvSpPr>
        <p:spPr bwMode="auto">
          <a:xfrm>
            <a:off x="4098560" y="91590"/>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b="1" i="0" dirty="0">
                <a:solidFill>
                  <a:srgbClr val="FF0000"/>
                </a:solidFill>
                <a:latin typeface="宋体" panose="02010600030101010101" pitchFamily="2" charset="-122"/>
              </a:rPr>
              <a:t>课堂练习</a:t>
            </a:r>
            <a:endParaRPr lang="zh-CN" altLang="en-US" sz="3600" b="1" i="0" dirty="0"/>
          </a:p>
        </p:txBody>
      </p:sp>
      <p:sp>
        <p:nvSpPr>
          <p:cNvPr id="3" name="Text Box 4"/>
          <p:cNvSpPr txBox="1">
            <a:spLocks noChangeArrowheads="1"/>
          </p:cNvSpPr>
          <p:nvPr/>
        </p:nvSpPr>
        <p:spPr bwMode="auto">
          <a:xfrm>
            <a:off x="767407" y="1735134"/>
            <a:ext cx="9361041" cy="1292662"/>
          </a:xfrm>
          <a:prstGeom prst="rect">
            <a:avLst/>
          </a:prstGeom>
          <a:noFill/>
          <a:ln w="9525">
            <a:noFill/>
            <a:miter lim="800000"/>
            <a:headEnd/>
            <a:tailEnd/>
          </a:ln>
          <a:effectLst/>
        </p:spPr>
        <p:txBody>
          <a:bodyPr wrap="square">
            <a:spAutoFit/>
          </a:bodyPr>
          <a:lstStyle/>
          <a:p>
            <a:pPr algn="just">
              <a:defRPr/>
            </a:pPr>
            <a:r>
              <a:rPr lang="zh-CN" altLang="en-US" b="1" i="0" dirty="0">
                <a:latin typeface="宋体" pitchFamily="2" charset="-122"/>
              </a:rPr>
              <a:t>单色辐出度</a:t>
            </a:r>
            <a:r>
              <a:rPr lang="en-US" altLang="zh-CN" b="1" dirty="0">
                <a:solidFill>
                  <a:srgbClr val="FF0000"/>
                </a:solidFill>
              </a:rPr>
              <a:t>M</a:t>
            </a:r>
            <a:r>
              <a:rPr lang="en-US" altLang="zh-CN" b="1" baseline="-25000" dirty="0">
                <a:solidFill>
                  <a:srgbClr val="FF0000"/>
                </a:solidFill>
                <a:sym typeface="Symbol" pitchFamily="18" charset="2"/>
              </a:rPr>
              <a:t></a:t>
            </a:r>
            <a:r>
              <a:rPr lang="en-US" altLang="zh-CN" b="1" i="0" baseline="-25000" dirty="0">
                <a:solidFill>
                  <a:srgbClr val="FF0000"/>
                </a:solidFill>
                <a:sym typeface="Symbol" pitchFamily="18" charset="2"/>
              </a:rPr>
              <a:t>  </a:t>
            </a:r>
            <a:r>
              <a:rPr lang="zh-CN" altLang="en-US" b="1" i="0" dirty="0">
                <a:solidFill>
                  <a:srgbClr val="009900"/>
                </a:solidFill>
                <a:sym typeface="Symbol" pitchFamily="18" charset="2"/>
              </a:rPr>
              <a:t>：</a:t>
            </a:r>
            <a:r>
              <a:rPr lang="zh-CN" altLang="en-US" b="1" i="0" baseline="-25000" dirty="0">
                <a:solidFill>
                  <a:srgbClr val="009900"/>
                </a:solidFill>
                <a:sym typeface="Symbol" pitchFamily="18" charset="2"/>
              </a:rPr>
              <a:t> </a:t>
            </a:r>
            <a:r>
              <a:rPr lang="zh-CN" altLang="en-US" b="1" i="0" dirty="0">
                <a:solidFill>
                  <a:srgbClr val="009900"/>
                </a:solidFill>
                <a:effectLst>
                  <a:outerShdw blurRad="38100" dist="38100" dir="2700000" algn="tl">
                    <a:srgbClr val="FFFFFF"/>
                  </a:outerShdw>
                </a:effectLst>
                <a:latin typeface="宋体" pitchFamily="2" charset="-122"/>
              </a:rPr>
              <a:t>为了描述物体辐射能量的能力，</a:t>
            </a:r>
            <a:r>
              <a:rPr lang="zh-CN" altLang="en-US" b="1" i="0" dirty="0">
                <a:solidFill>
                  <a:srgbClr val="009900"/>
                </a:solidFill>
                <a:effectLst>
                  <a:outerShdw blurRad="38100" dist="38100" dir="2700000" algn="tl">
                    <a:srgbClr val="FFFFFF"/>
                  </a:outerShdw>
                </a:effectLst>
                <a:latin typeface="宋体" pitchFamily="2" charset="-122"/>
                <a:sym typeface="Symbol" pitchFamily="18" charset="2"/>
              </a:rPr>
              <a:t>定义</a:t>
            </a:r>
            <a:r>
              <a:rPr lang="zh-CN" altLang="en-US" b="1" i="0" dirty="0">
                <a:solidFill>
                  <a:srgbClr val="009900"/>
                </a:solidFill>
                <a:effectLst>
                  <a:outerShdw blurRad="38100" dist="38100" dir="2700000" algn="tl">
                    <a:srgbClr val="FFFFFF"/>
                  </a:outerShdw>
                </a:effectLst>
                <a:latin typeface="宋体" pitchFamily="2" charset="-122"/>
              </a:rPr>
              <a:t>物体</a:t>
            </a:r>
            <a:r>
              <a:rPr lang="zh-CN" altLang="en-US" b="1" i="0" dirty="0">
                <a:solidFill>
                  <a:srgbClr val="FF00FF"/>
                </a:solidFill>
                <a:effectLst>
                  <a:outerShdw blurRad="38100" dist="38100" dir="2700000" algn="tl">
                    <a:srgbClr val="FFFFFF"/>
                  </a:outerShdw>
                </a:effectLst>
                <a:latin typeface="宋体" pitchFamily="2" charset="-122"/>
              </a:rPr>
              <a:t>单位表面</a:t>
            </a:r>
            <a:r>
              <a:rPr lang="zh-CN" altLang="en-US" b="1" i="0" dirty="0">
                <a:solidFill>
                  <a:srgbClr val="009900"/>
                </a:solidFill>
                <a:effectLst>
                  <a:outerShdw blurRad="38100" dist="38100" dir="2700000" algn="tl">
                    <a:srgbClr val="FFFFFF"/>
                  </a:outerShdw>
                </a:effectLst>
                <a:latin typeface="宋体" pitchFamily="2" charset="-122"/>
              </a:rPr>
              <a:t>在</a:t>
            </a:r>
            <a:r>
              <a:rPr lang="zh-CN" altLang="en-US" b="1" i="0" dirty="0">
                <a:solidFill>
                  <a:srgbClr val="C00000"/>
                </a:solidFill>
                <a:effectLst>
                  <a:outerShdw blurRad="38100" dist="38100" dir="2700000" algn="tl">
                    <a:srgbClr val="FFFFFF"/>
                  </a:outerShdw>
                </a:effectLst>
                <a:latin typeface="宋体" pitchFamily="2" charset="-122"/>
              </a:rPr>
              <a:t>单位时间</a:t>
            </a:r>
            <a:r>
              <a:rPr lang="zh-CN" altLang="en-US" b="1" i="0" dirty="0">
                <a:solidFill>
                  <a:srgbClr val="009900"/>
                </a:solidFill>
                <a:effectLst>
                  <a:outerShdw blurRad="38100" dist="38100" dir="2700000" algn="tl">
                    <a:srgbClr val="FFFFFF"/>
                  </a:outerShdw>
                </a:effectLst>
                <a:latin typeface="宋体" pitchFamily="2" charset="-122"/>
              </a:rPr>
              <a:t>内发出的波长在</a:t>
            </a:r>
            <a:r>
              <a:rPr lang="zh-CN" altLang="en-US" b="1" dirty="0">
                <a:solidFill>
                  <a:srgbClr val="FF0000"/>
                </a:solidFill>
                <a:effectLst>
                  <a:outerShdw blurRad="38100" dist="38100" dir="2700000" algn="tl">
                    <a:srgbClr val="FFFFFF"/>
                  </a:outerShdw>
                </a:effectLst>
                <a:sym typeface="Symbol" pitchFamily="18" charset="2"/>
              </a:rPr>
              <a:t></a:t>
            </a:r>
            <a:r>
              <a:rPr lang="zh-CN" altLang="en-US" b="1" i="0" dirty="0">
                <a:solidFill>
                  <a:srgbClr val="009900"/>
                </a:solidFill>
                <a:effectLst>
                  <a:outerShdw blurRad="38100" dist="38100" dir="2700000" algn="tl">
                    <a:srgbClr val="FFFFFF"/>
                  </a:outerShdw>
                </a:effectLst>
                <a:latin typeface="宋体" pitchFamily="2" charset="-122"/>
              </a:rPr>
              <a:t>附近</a:t>
            </a:r>
            <a:r>
              <a:rPr lang="zh-CN" altLang="en-US" b="1" i="0" dirty="0">
                <a:solidFill>
                  <a:srgbClr val="FF00FF"/>
                </a:solidFill>
                <a:effectLst>
                  <a:outerShdw blurRad="38100" dist="38100" dir="2700000" algn="tl">
                    <a:srgbClr val="FFFFFF"/>
                  </a:outerShdw>
                </a:effectLst>
                <a:latin typeface="宋体" pitchFamily="2" charset="-122"/>
              </a:rPr>
              <a:t>单位波长</a:t>
            </a:r>
            <a:r>
              <a:rPr lang="zh-CN" altLang="en-US" b="1" i="0" dirty="0">
                <a:solidFill>
                  <a:srgbClr val="009900"/>
                </a:solidFill>
                <a:effectLst>
                  <a:outerShdw blurRad="38100" dist="38100" dir="2700000" algn="tl">
                    <a:srgbClr val="FFFFFF"/>
                  </a:outerShdw>
                </a:effectLst>
                <a:latin typeface="宋体" pitchFamily="2" charset="-122"/>
              </a:rPr>
              <a:t>间隔内的电磁波的能量为单色辐出度</a:t>
            </a:r>
            <a:r>
              <a:rPr lang="en-US" altLang="zh-CN" b="1" dirty="0">
                <a:solidFill>
                  <a:srgbClr val="FF0000"/>
                </a:solidFill>
                <a:effectLst>
                  <a:outerShdw blurRad="38100" dist="38100" dir="2700000" algn="tl">
                    <a:srgbClr val="FFFFFF"/>
                  </a:outerShdw>
                </a:effectLst>
              </a:rPr>
              <a:t>M</a:t>
            </a:r>
            <a:r>
              <a:rPr lang="en-US" altLang="zh-CN" b="1" baseline="-25000" dirty="0">
                <a:solidFill>
                  <a:srgbClr val="FF0000"/>
                </a:solidFill>
                <a:effectLst>
                  <a:outerShdw blurRad="38100" dist="38100" dir="2700000" algn="tl">
                    <a:srgbClr val="FFFFFF"/>
                  </a:outerShdw>
                </a:effectLst>
                <a:sym typeface="Symbol" pitchFamily="18" charset="2"/>
              </a:rPr>
              <a:t></a:t>
            </a:r>
            <a:r>
              <a:rPr lang="zh-CN" altLang="en-US" b="1" i="0" dirty="0">
                <a:solidFill>
                  <a:srgbClr val="009900"/>
                </a:solidFill>
                <a:effectLst>
                  <a:outerShdw blurRad="38100" dist="38100" dir="2700000" algn="tl">
                    <a:srgbClr val="FFFFFF"/>
                  </a:outerShdw>
                </a:effectLst>
                <a:sym typeface="Symbol" pitchFamily="18" charset="2"/>
              </a:rPr>
              <a:t>，</a:t>
            </a:r>
            <a:r>
              <a:rPr lang="zh-CN" altLang="en-US" b="1" i="0" dirty="0">
                <a:solidFill>
                  <a:srgbClr val="009900"/>
                </a:solidFill>
                <a:effectLst>
                  <a:outerShdw blurRad="38100" dist="38100" dir="2700000" algn="tl">
                    <a:srgbClr val="FFFFFF"/>
                  </a:outerShdw>
                </a:effectLst>
                <a:latin typeface="宋体" pitchFamily="2" charset="-122"/>
              </a:rPr>
              <a:t>即</a:t>
            </a:r>
          </a:p>
        </p:txBody>
      </p:sp>
      <p:graphicFrame>
        <p:nvGraphicFramePr>
          <p:cNvPr id="4" name="Object 32"/>
          <p:cNvGraphicFramePr>
            <a:graphicFrameLocks noChangeAspect="1"/>
          </p:cNvGraphicFramePr>
          <p:nvPr>
            <p:extLst>
              <p:ext uri="{D42A27DB-BD31-4B8C-83A1-F6EECF244321}">
                <p14:modId xmlns:p14="http://schemas.microsoft.com/office/powerpoint/2010/main" val="2988347450"/>
              </p:ext>
            </p:extLst>
          </p:nvPr>
        </p:nvGraphicFramePr>
        <p:xfrm>
          <a:off x="5719663" y="2690742"/>
          <a:ext cx="2667000" cy="1176338"/>
        </p:xfrm>
        <a:graphic>
          <a:graphicData uri="http://schemas.openxmlformats.org/presentationml/2006/ole">
            <mc:AlternateContent xmlns:mc="http://schemas.openxmlformats.org/markup-compatibility/2006">
              <mc:Choice xmlns:v="urn:schemas-microsoft-com:vml" Requires="v">
                <p:oleObj spid="_x0000_s342734" name="公式" r:id="rId3" imgW="800105" imgH="304755" progId="Equation.3">
                  <p:embed/>
                </p:oleObj>
              </mc:Choice>
              <mc:Fallback>
                <p:oleObj name="公式" r:id="rId3" imgW="800105" imgH="304755" progId="Equation.3">
                  <p:embed/>
                  <p:pic>
                    <p:nvPicPr>
                      <p:cNvPr id="29728"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663" y="2690742"/>
                        <a:ext cx="2667000" cy="1176338"/>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9"/>
          <p:cNvGrpSpPr>
            <a:grpSpLocks/>
          </p:cNvGrpSpPr>
          <p:nvPr/>
        </p:nvGrpSpPr>
        <p:grpSpPr bwMode="auto">
          <a:xfrm>
            <a:off x="9411120" y="2693282"/>
            <a:ext cx="2227263" cy="1782762"/>
            <a:chOff x="336" y="2112"/>
            <a:chExt cx="1403" cy="1123"/>
          </a:xfrm>
        </p:grpSpPr>
        <p:sp>
          <p:nvSpPr>
            <p:cNvPr id="6" name="Freeform 10"/>
            <p:cNvSpPr>
              <a:spLocks/>
            </p:cNvSpPr>
            <p:nvPr/>
          </p:nvSpPr>
          <p:spPr bwMode="auto">
            <a:xfrm>
              <a:off x="1167" y="2112"/>
              <a:ext cx="372" cy="1123"/>
            </a:xfrm>
            <a:custGeom>
              <a:avLst/>
              <a:gdLst>
                <a:gd name="T0" fmla="*/ 0 w 660"/>
                <a:gd name="T1" fmla="*/ 0 h 1755"/>
                <a:gd name="T2" fmla="*/ 153 w 660"/>
                <a:gd name="T3" fmla="*/ 307 h 1755"/>
                <a:gd name="T4" fmla="*/ 210 w 660"/>
                <a:gd name="T5" fmla="*/ 719 h 1755"/>
                <a:gd name="T6" fmla="*/ 0 60000 65536"/>
                <a:gd name="T7" fmla="*/ 0 60000 65536"/>
                <a:gd name="T8" fmla="*/ 0 60000 65536"/>
              </a:gdLst>
              <a:ahLst/>
              <a:cxnLst>
                <a:cxn ang="T6">
                  <a:pos x="T0" y="T1"/>
                </a:cxn>
                <a:cxn ang="T7">
                  <a:pos x="T2" y="T3"/>
                </a:cxn>
                <a:cxn ang="T8">
                  <a:pos x="T4" y="T5"/>
                </a:cxn>
              </a:cxnLst>
              <a:rect l="0" t="0" r="r" b="b"/>
              <a:pathLst>
                <a:path w="660" h="1755">
                  <a:moveTo>
                    <a:pt x="0" y="0"/>
                  </a:moveTo>
                  <a:cubicBezTo>
                    <a:pt x="185" y="229"/>
                    <a:pt x="370" y="458"/>
                    <a:pt x="480" y="750"/>
                  </a:cubicBezTo>
                  <a:cubicBezTo>
                    <a:pt x="590" y="1042"/>
                    <a:pt x="630" y="1588"/>
                    <a:pt x="660" y="1755"/>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7" name="Line 11"/>
            <p:cNvSpPr>
              <a:spLocks noChangeShapeType="1"/>
            </p:cNvSpPr>
            <p:nvPr/>
          </p:nvSpPr>
          <p:spPr bwMode="auto">
            <a:xfrm flipV="1">
              <a:off x="1159" y="2232"/>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8" name="Line 12"/>
            <p:cNvSpPr>
              <a:spLocks noChangeShapeType="1"/>
            </p:cNvSpPr>
            <p:nvPr/>
          </p:nvSpPr>
          <p:spPr bwMode="auto">
            <a:xfrm flipV="1">
              <a:off x="1183" y="2289"/>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9" name="Line 13"/>
            <p:cNvSpPr>
              <a:spLocks noChangeShapeType="1"/>
            </p:cNvSpPr>
            <p:nvPr/>
          </p:nvSpPr>
          <p:spPr bwMode="auto">
            <a:xfrm flipV="1">
              <a:off x="1215" y="2347"/>
              <a:ext cx="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0" name="Line 14"/>
            <p:cNvSpPr>
              <a:spLocks noChangeShapeType="1"/>
            </p:cNvSpPr>
            <p:nvPr/>
          </p:nvSpPr>
          <p:spPr bwMode="auto">
            <a:xfrm flipV="1">
              <a:off x="1246" y="2395"/>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1" name="Line 15"/>
            <p:cNvSpPr>
              <a:spLocks noChangeShapeType="1"/>
            </p:cNvSpPr>
            <p:nvPr/>
          </p:nvSpPr>
          <p:spPr bwMode="auto">
            <a:xfrm flipV="1">
              <a:off x="1270" y="2443"/>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2" name="Line 16"/>
            <p:cNvSpPr>
              <a:spLocks noChangeShapeType="1"/>
            </p:cNvSpPr>
            <p:nvPr/>
          </p:nvSpPr>
          <p:spPr bwMode="auto">
            <a:xfrm flipV="1">
              <a:off x="1302" y="2501"/>
              <a:ext cx="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3" name="Line 17"/>
            <p:cNvSpPr>
              <a:spLocks noChangeShapeType="1"/>
            </p:cNvSpPr>
            <p:nvPr/>
          </p:nvSpPr>
          <p:spPr bwMode="auto">
            <a:xfrm flipV="1">
              <a:off x="1326" y="2558"/>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4" name="Line 18"/>
            <p:cNvSpPr>
              <a:spLocks noChangeShapeType="1"/>
            </p:cNvSpPr>
            <p:nvPr/>
          </p:nvSpPr>
          <p:spPr bwMode="auto">
            <a:xfrm flipV="1">
              <a:off x="1342" y="2616"/>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5" name="Line 19"/>
            <p:cNvSpPr>
              <a:spLocks noChangeShapeType="1"/>
            </p:cNvSpPr>
            <p:nvPr/>
          </p:nvSpPr>
          <p:spPr bwMode="auto">
            <a:xfrm flipV="1">
              <a:off x="1366" y="2664"/>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6" name="Line 20"/>
            <p:cNvSpPr>
              <a:spLocks noChangeShapeType="1"/>
            </p:cNvSpPr>
            <p:nvPr/>
          </p:nvSpPr>
          <p:spPr bwMode="auto">
            <a:xfrm flipV="1">
              <a:off x="1374" y="2712"/>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7" name="Line 21"/>
            <p:cNvSpPr>
              <a:spLocks noChangeShapeType="1"/>
            </p:cNvSpPr>
            <p:nvPr/>
          </p:nvSpPr>
          <p:spPr bwMode="auto">
            <a:xfrm flipV="1">
              <a:off x="1390" y="2769"/>
              <a:ext cx="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8" name="Line 22"/>
            <p:cNvSpPr>
              <a:spLocks noChangeShapeType="1"/>
            </p:cNvSpPr>
            <p:nvPr/>
          </p:nvSpPr>
          <p:spPr bwMode="auto">
            <a:xfrm flipV="1">
              <a:off x="1390" y="2827"/>
              <a:ext cx="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19" name="Line 23"/>
            <p:cNvSpPr>
              <a:spLocks noChangeShapeType="1"/>
            </p:cNvSpPr>
            <p:nvPr/>
          </p:nvSpPr>
          <p:spPr bwMode="auto">
            <a:xfrm flipV="1">
              <a:off x="1398" y="2875"/>
              <a:ext cx="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0" name="Line 24"/>
            <p:cNvSpPr>
              <a:spLocks noChangeShapeType="1"/>
            </p:cNvSpPr>
            <p:nvPr/>
          </p:nvSpPr>
          <p:spPr bwMode="auto">
            <a:xfrm flipV="1">
              <a:off x="1413" y="2923"/>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1" name="Line 25"/>
            <p:cNvSpPr>
              <a:spLocks noChangeShapeType="1"/>
            </p:cNvSpPr>
            <p:nvPr/>
          </p:nvSpPr>
          <p:spPr bwMode="auto">
            <a:xfrm flipV="1">
              <a:off x="1421" y="2990"/>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2" name="Line 26"/>
            <p:cNvSpPr>
              <a:spLocks noChangeShapeType="1"/>
            </p:cNvSpPr>
            <p:nvPr/>
          </p:nvSpPr>
          <p:spPr bwMode="auto">
            <a:xfrm flipV="1">
              <a:off x="1421" y="3048"/>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3" name="Line 27"/>
            <p:cNvSpPr>
              <a:spLocks noChangeShapeType="1"/>
            </p:cNvSpPr>
            <p:nvPr/>
          </p:nvSpPr>
          <p:spPr bwMode="auto">
            <a:xfrm flipV="1">
              <a:off x="1421" y="3096"/>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4" name="Line 28"/>
            <p:cNvSpPr>
              <a:spLocks noChangeShapeType="1"/>
            </p:cNvSpPr>
            <p:nvPr/>
          </p:nvSpPr>
          <p:spPr bwMode="auto">
            <a:xfrm flipV="1">
              <a:off x="1429" y="3144"/>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5" name="Line 29"/>
            <p:cNvSpPr>
              <a:spLocks noChangeShapeType="1"/>
            </p:cNvSpPr>
            <p:nvPr/>
          </p:nvSpPr>
          <p:spPr bwMode="auto">
            <a:xfrm flipV="1">
              <a:off x="1437" y="3192"/>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6" name="Line 30"/>
            <p:cNvSpPr>
              <a:spLocks noChangeShapeType="1"/>
            </p:cNvSpPr>
            <p:nvPr/>
          </p:nvSpPr>
          <p:spPr bwMode="auto">
            <a:xfrm flipV="1">
              <a:off x="1135" y="2184"/>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7" name="Line 31"/>
            <p:cNvSpPr>
              <a:spLocks noChangeShapeType="1"/>
            </p:cNvSpPr>
            <p:nvPr/>
          </p:nvSpPr>
          <p:spPr bwMode="auto">
            <a:xfrm flipV="1">
              <a:off x="1294" y="2347"/>
              <a:ext cx="51"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8" name="Line 32"/>
            <p:cNvSpPr>
              <a:spLocks noChangeShapeType="1"/>
            </p:cNvSpPr>
            <p:nvPr/>
          </p:nvSpPr>
          <p:spPr bwMode="auto">
            <a:xfrm flipV="1">
              <a:off x="1390" y="2549"/>
              <a:ext cx="50"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29" name="Line 33"/>
            <p:cNvSpPr>
              <a:spLocks noChangeShapeType="1"/>
            </p:cNvSpPr>
            <p:nvPr/>
          </p:nvSpPr>
          <p:spPr bwMode="auto">
            <a:xfrm flipV="1">
              <a:off x="1374" y="2241"/>
              <a:ext cx="355" cy="2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30" name="Line 34"/>
            <p:cNvSpPr>
              <a:spLocks noChangeShapeType="1"/>
            </p:cNvSpPr>
            <p:nvPr/>
          </p:nvSpPr>
          <p:spPr bwMode="auto">
            <a:xfrm>
              <a:off x="1392" y="2496"/>
              <a:ext cx="347" cy="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31" name="Line 35"/>
            <p:cNvSpPr>
              <a:spLocks noChangeShapeType="1"/>
            </p:cNvSpPr>
            <p:nvPr/>
          </p:nvSpPr>
          <p:spPr bwMode="auto">
            <a:xfrm flipV="1">
              <a:off x="1344" y="2112"/>
              <a:ext cx="126" cy="29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32" name="Text Box 36"/>
            <p:cNvSpPr txBox="1">
              <a:spLocks noChangeArrowheads="1"/>
            </p:cNvSpPr>
            <p:nvPr/>
          </p:nvSpPr>
          <p:spPr bwMode="auto">
            <a:xfrm>
              <a:off x="666" y="2126"/>
              <a:ext cx="52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r>
                <a:rPr lang="zh-CN" altLang="en-US" i="0" kern="0">
                  <a:solidFill>
                    <a:srgbClr val="000000"/>
                  </a:solidFill>
                </a:rPr>
                <a:t>   </a:t>
              </a:r>
              <a:r>
                <a:rPr lang="en-US" altLang="zh-CN" b="1" i="0" kern="0">
                  <a:solidFill>
                    <a:srgbClr val="000000"/>
                  </a:solidFill>
                </a:rPr>
                <a:t>T</a:t>
              </a:r>
            </a:p>
            <a:p>
              <a:pPr algn="just" fontAlgn="auto">
                <a:spcBef>
                  <a:spcPct val="0"/>
                </a:spcBef>
                <a:spcAft>
                  <a:spcPts val="0"/>
                </a:spcAft>
                <a:buNone/>
                <a:defRPr/>
              </a:pPr>
              <a:endParaRPr lang="zh-CN" altLang="en-US" i="0" kern="0">
                <a:solidFill>
                  <a:srgbClr val="000000"/>
                </a:solidFill>
              </a:endParaRPr>
            </a:p>
          </p:txBody>
        </p:sp>
        <p:sp>
          <p:nvSpPr>
            <p:cNvPr id="33" name="Text Box 37"/>
            <p:cNvSpPr txBox="1">
              <a:spLocks noChangeArrowheads="1"/>
            </p:cNvSpPr>
            <p:nvPr/>
          </p:nvSpPr>
          <p:spPr bwMode="auto">
            <a:xfrm>
              <a:off x="336" y="2637"/>
              <a:ext cx="1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50000"/>
                </a:spcBef>
                <a:spcAft>
                  <a:spcPts val="0"/>
                </a:spcAft>
                <a:buNone/>
                <a:defRPr/>
              </a:pPr>
              <a:r>
                <a:rPr lang="zh-CN" altLang="en-US" sz="2400" b="1" i="0" kern="0">
                  <a:solidFill>
                    <a:srgbClr val="FF3300"/>
                  </a:solidFill>
                </a:rPr>
                <a:t>单位面积</a:t>
              </a:r>
            </a:p>
          </p:txBody>
        </p:sp>
        <p:sp>
          <p:nvSpPr>
            <p:cNvPr id="34" name="Line 38"/>
            <p:cNvSpPr>
              <a:spLocks noChangeShapeType="1"/>
            </p:cNvSpPr>
            <p:nvPr/>
          </p:nvSpPr>
          <p:spPr bwMode="auto">
            <a:xfrm flipV="1">
              <a:off x="946" y="2449"/>
              <a:ext cx="422" cy="22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zh-CN" altLang="en-US" sz="2800" b="1" i="0" kern="0">
                <a:solidFill>
                  <a:srgbClr val="000000"/>
                </a:solidFill>
              </a:endParaRPr>
            </a:p>
          </p:txBody>
        </p:sp>
        <p:sp>
          <p:nvSpPr>
            <p:cNvPr id="35" name="Freeform 39"/>
            <p:cNvSpPr>
              <a:spLocks/>
            </p:cNvSpPr>
            <p:nvPr/>
          </p:nvSpPr>
          <p:spPr bwMode="auto">
            <a:xfrm>
              <a:off x="1346" y="2371"/>
              <a:ext cx="78" cy="200"/>
            </a:xfrm>
            <a:custGeom>
              <a:avLst/>
              <a:gdLst>
                <a:gd name="T0" fmla="*/ 0 w 78"/>
                <a:gd name="T1" fmla="*/ 0 h 200"/>
                <a:gd name="T2" fmla="*/ 44 w 78"/>
                <a:gd name="T3" fmla="*/ 100 h 200"/>
                <a:gd name="T4" fmla="*/ 78 w 78"/>
                <a:gd name="T5" fmla="*/ 200 h 200"/>
                <a:gd name="T6" fmla="*/ 0 60000 65536"/>
                <a:gd name="T7" fmla="*/ 0 60000 65536"/>
                <a:gd name="T8" fmla="*/ 0 60000 65536"/>
              </a:gdLst>
              <a:ahLst/>
              <a:cxnLst>
                <a:cxn ang="T6">
                  <a:pos x="T0" y="T1"/>
                </a:cxn>
                <a:cxn ang="T7">
                  <a:pos x="T2" y="T3"/>
                </a:cxn>
                <a:cxn ang="T8">
                  <a:pos x="T4" y="T5"/>
                </a:cxn>
              </a:cxnLst>
              <a:rect l="0" t="0" r="r" b="b"/>
              <a:pathLst>
                <a:path w="78" h="200">
                  <a:moveTo>
                    <a:pt x="0" y="0"/>
                  </a:moveTo>
                  <a:cubicBezTo>
                    <a:pt x="15" y="33"/>
                    <a:pt x="31" y="67"/>
                    <a:pt x="44" y="100"/>
                  </a:cubicBezTo>
                  <a:cubicBezTo>
                    <a:pt x="57" y="133"/>
                    <a:pt x="67" y="166"/>
                    <a:pt x="78" y="20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zh-CN" altLang="en-US" sz="2800" b="1" i="0" kern="0">
                <a:solidFill>
                  <a:srgbClr val="000000"/>
                </a:solidFill>
              </a:endParaRPr>
            </a:p>
          </p:txBody>
        </p:sp>
      </p:grpSp>
      <p:sp>
        <p:nvSpPr>
          <p:cNvPr id="36" name="矩形 35"/>
          <p:cNvSpPr/>
          <p:nvPr/>
        </p:nvSpPr>
        <p:spPr>
          <a:xfrm>
            <a:off x="1670050" y="620689"/>
            <a:ext cx="9793088" cy="954107"/>
          </a:xfrm>
          <a:prstGeom prst="rect">
            <a:avLst/>
          </a:prstGeom>
        </p:spPr>
        <p:txBody>
          <a:bodyPr wrap="square">
            <a:spAutoFit/>
          </a:bodyPr>
          <a:lstStyle/>
          <a:p>
            <a:r>
              <a:rPr lang="zh-CN" altLang="en-US" sz="2800" b="1" i="0" dirty="0">
                <a:solidFill>
                  <a:srgbClr val="9900CC"/>
                </a:solidFill>
              </a:rPr>
              <a:t>已知一个物体的</a:t>
            </a:r>
            <a:r>
              <a:rPr lang="zh-CN" altLang="en-US" sz="2800" b="1" i="0" dirty="0">
                <a:latin typeface="宋体" pitchFamily="2" charset="-122"/>
              </a:rPr>
              <a:t>单色辐出度</a:t>
            </a:r>
            <a:r>
              <a:rPr lang="en-US" altLang="zh-CN" sz="2800" b="1" dirty="0">
                <a:solidFill>
                  <a:srgbClr val="FF0000"/>
                </a:solidFill>
              </a:rPr>
              <a:t>M</a:t>
            </a:r>
            <a:r>
              <a:rPr lang="en-US" altLang="zh-CN" sz="2800" b="1" baseline="-25000" dirty="0">
                <a:solidFill>
                  <a:srgbClr val="FF0000"/>
                </a:solidFill>
                <a:sym typeface="Symbol" pitchFamily="18" charset="2"/>
              </a:rPr>
              <a:t></a:t>
            </a:r>
            <a:r>
              <a:rPr lang="zh-CN" altLang="en-US" sz="2800" b="1" i="0" dirty="0">
                <a:solidFill>
                  <a:srgbClr val="9900CC"/>
                </a:solidFill>
              </a:rPr>
              <a:t>，</a:t>
            </a:r>
            <a:r>
              <a:rPr lang="zh-CN" altLang="en-US" sz="2800" b="1" i="0" dirty="0">
                <a:solidFill>
                  <a:srgbClr val="009900"/>
                </a:solidFill>
                <a:effectLst>
                  <a:outerShdw blurRad="38100" dist="38100" dir="2700000" algn="tl">
                    <a:srgbClr val="FFFFFF"/>
                  </a:outerShdw>
                </a:effectLst>
                <a:latin typeface="宋体" pitchFamily="2" charset="-122"/>
              </a:rPr>
              <a:t>物体</a:t>
            </a:r>
            <a:r>
              <a:rPr lang="zh-CN" altLang="en-US" sz="2800" b="1" i="0" dirty="0">
                <a:solidFill>
                  <a:srgbClr val="FF00FF"/>
                </a:solidFill>
                <a:effectLst>
                  <a:outerShdw blurRad="38100" dist="38100" dir="2700000" algn="tl">
                    <a:srgbClr val="FFFFFF"/>
                  </a:outerShdw>
                </a:effectLst>
                <a:latin typeface="宋体" pitchFamily="2" charset="-122"/>
              </a:rPr>
              <a:t>单位表面</a:t>
            </a:r>
            <a:r>
              <a:rPr lang="zh-CN" altLang="en-US" sz="2800" b="1" i="0" dirty="0">
                <a:solidFill>
                  <a:srgbClr val="009900"/>
                </a:solidFill>
                <a:effectLst>
                  <a:outerShdw blurRad="38100" dist="38100" dir="2700000" algn="tl">
                    <a:srgbClr val="FFFFFF"/>
                  </a:outerShdw>
                </a:effectLst>
                <a:latin typeface="宋体" pitchFamily="2" charset="-122"/>
              </a:rPr>
              <a:t>在</a:t>
            </a:r>
            <a:r>
              <a:rPr lang="zh-CN" altLang="en-US" sz="2800" b="1" i="0" dirty="0">
                <a:solidFill>
                  <a:srgbClr val="C00000"/>
                </a:solidFill>
                <a:effectLst>
                  <a:outerShdw blurRad="38100" dist="38100" dir="2700000" algn="tl">
                    <a:srgbClr val="FFFFFF"/>
                  </a:outerShdw>
                </a:effectLst>
                <a:latin typeface="宋体" pitchFamily="2" charset="-122"/>
              </a:rPr>
              <a:t>单位时间</a:t>
            </a:r>
            <a:r>
              <a:rPr lang="zh-CN" altLang="en-US" sz="2800" b="1" i="0" dirty="0">
                <a:solidFill>
                  <a:srgbClr val="009900"/>
                </a:solidFill>
                <a:effectLst>
                  <a:outerShdw blurRad="38100" dist="38100" dir="2700000" algn="tl">
                    <a:srgbClr val="FFFFFF"/>
                  </a:outerShdw>
                </a:effectLst>
                <a:latin typeface="宋体" pitchFamily="2" charset="-122"/>
              </a:rPr>
              <a:t>内发出的总</a:t>
            </a:r>
            <a:r>
              <a:rPr lang="zh-CN" altLang="en-US" sz="2800" b="1" i="0" dirty="0">
                <a:solidFill>
                  <a:srgbClr val="009900"/>
                </a:solidFill>
              </a:rPr>
              <a:t>光子数为</a:t>
            </a:r>
            <a:r>
              <a:rPr lang="en-US" altLang="zh-CN" sz="2800" b="1" i="0" dirty="0">
                <a:solidFill>
                  <a:srgbClr val="009900"/>
                </a:solidFill>
              </a:rPr>
              <a:t>_______,</a:t>
            </a:r>
            <a:r>
              <a:rPr lang="zh-CN" altLang="en-US" sz="2800" b="1" i="0" dirty="0">
                <a:solidFill>
                  <a:srgbClr val="009900"/>
                </a:solidFill>
              </a:rPr>
              <a:t>总</a:t>
            </a:r>
            <a:r>
              <a:rPr lang="zh-CN" altLang="en-US" sz="2800" b="1" i="0" dirty="0">
                <a:solidFill>
                  <a:srgbClr val="FF00FF"/>
                </a:solidFill>
              </a:rPr>
              <a:t>光子质量为</a:t>
            </a:r>
            <a:r>
              <a:rPr lang="en-US" altLang="zh-CN" sz="2800" b="1" i="0" dirty="0">
                <a:solidFill>
                  <a:srgbClr val="FF00FF"/>
                </a:solidFill>
              </a:rPr>
              <a:t>________</a:t>
            </a:r>
            <a:r>
              <a:rPr lang="zh-CN" altLang="en-US" sz="2800" b="1" i="0" dirty="0">
                <a:solidFill>
                  <a:srgbClr val="FF00FF"/>
                </a:solidFill>
              </a:rPr>
              <a:t>。</a:t>
            </a:r>
          </a:p>
        </p:txBody>
      </p:sp>
      <p:graphicFrame>
        <p:nvGraphicFramePr>
          <p:cNvPr id="37" name="Object 13"/>
          <p:cNvGraphicFramePr>
            <a:graphicFrameLocks noChangeAspect="1"/>
          </p:cNvGraphicFramePr>
          <p:nvPr>
            <p:extLst>
              <p:ext uri="{D42A27DB-BD31-4B8C-83A1-F6EECF244321}">
                <p14:modId xmlns:p14="http://schemas.microsoft.com/office/powerpoint/2010/main" val="2047221641"/>
              </p:ext>
            </p:extLst>
          </p:nvPr>
        </p:nvGraphicFramePr>
        <p:xfrm>
          <a:off x="1209573" y="3145719"/>
          <a:ext cx="4162425" cy="1181100"/>
        </p:xfrm>
        <a:graphic>
          <a:graphicData uri="http://schemas.openxmlformats.org/presentationml/2006/ole">
            <mc:AlternateContent xmlns:mc="http://schemas.openxmlformats.org/markup-compatibility/2006">
              <mc:Choice xmlns:v="urn:schemas-microsoft-com:vml" Requires="v">
                <p:oleObj spid="_x0000_s342735" name="Equation" r:id="rId5" imgW="1396800" imgH="393480" progId="Equation.DSMT4">
                  <p:embed/>
                </p:oleObj>
              </mc:Choice>
              <mc:Fallback>
                <p:oleObj name="Equation" r:id="rId5" imgW="1396800" imgH="393480" progId="Equation.DSMT4">
                  <p:embed/>
                  <p:pic>
                    <p:nvPicPr>
                      <p:cNvPr id="12" name="Object 13"/>
                      <p:cNvPicPr>
                        <a:picLocks noChangeAspect="1" noChangeArrowheads="1"/>
                      </p:cNvPicPr>
                      <p:nvPr/>
                    </p:nvPicPr>
                    <p:blipFill>
                      <a:blip r:embed="rId6"/>
                      <a:srcRect/>
                      <a:stretch>
                        <a:fillRect/>
                      </a:stretch>
                    </p:blipFill>
                    <p:spPr bwMode="auto">
                      <a:xfrm>
                        <a:off x="1209573" y="3145719"/>
                        <a:ext cx="4162425" cy="1181100"/>
                      </a:xfrm>
                      <a:prstGeom prst="rect">
                        <a:avLst/>
                      </a:prstGeom>
                      <a:solidFill>
                        <a:srgbClr val="FFFF00"/>
                      </a:solidFill>
                      <a:ln>
                        <a:noFill/>
                      </a:ln>
                      <a:effectLst/>
                      <a:extLst/>
                    </p:spPr>
                  </p:pic>
                </p:oleObj>
              </mc:Fallback>
            </mc:AlternateContent>
          </a:graphicData>
        </a:graphic>
      </p:graphicFrame>
      <p:graphicFrame>
        <p:nvGraphicFramePr>
          <p:cNvPr id="38" name="Object 32"/>
          <p:cNvGraphicFramePr>
            <a:graphicFrameLocks noChangeAspect="1"/>
          </p:cNvGraphicFramePr>
          <p:nvPr>
            <p:extLst>
              <p:ext uri="{D42A27DB-BD31-4B8C-83A1-F6EECF244321}">
                <p14:modId xmlns:p14="http://schemas.microsoft.com/office/powerpoint/2010/main" val="1189047527"/>
              </p:ext>
            </p:extLst>
          </p:nvPr>
        </p:nvGraphicFramePr>
        <p:xfrm>
          <a:off x="1244912" y="4411468"/>
          <a:ext cx="3011009" cy="755997"/>
        </p:xfrm>
        <a:graphic>
          <a:graphicData uri="http://schemas.openxmlformats.org/presentationml/2006/ole">
            <mc:AlternateContent xmlns:mc="http://schemas.openxmlformats.org/markup-compatibility/2006">
              <mc:Choice xmlns:v="urn:schemas-microsoft-com:vml" Requires="v">
                <p:oleObj spid="_x0000_s342736" name="Equation" r:id="rId7" imgW="927000" imgH="228600" progId="Equation.DSMT4">
                  <p:embed/>
                </p:oleObj>
              </mc:Choice>
              <mc:Fallback>
                <p:oleObj name="Equation" r:id="rId7" imgW="927000" imgH="228600" progId="Equation.DSMT4">
                  <p:embed/>
                  <p:pic>
                    <p:nvPicPr>
                      <p:cNvPr id="4" name="Object 32"/>
                      <p:cNvPicPr>
                        <a:picLocks noChangeAspect="1" noChangeArrowheads="1"/>
                      </p:cNvPicPr>
                      <p:nvPr/>
                    </p:nvPicPr>
                    <p:blipFill>
                      <a:blip r:embed="rId8"/>
                      <a:srcRect/>
                      <a:stretch>
                        <a:fillRect/>
                      </a:stretch>
                    </p:blipFill>
                    <p:spPr bwMode="auto">
                      <a:xfrm>
                        <a:off x="1244912" y="4411468"/>
                        <a:ext cx="3011009" cy="755997"/>
                      </a:xfrm>
                      <a:prstGeom prst="rect">
                        <a:avLst/>
                      </a:prstGeom>
                      <a:noFill/>
                      <a:ln>
                        <a:noFill/>
                      </a:ln>
                      <a:effectLst/>
                      <a:extLst/>
                    </p:spPr>
                  </p:pic>
                </p:oleObj>
              </mc:Fallback>
            </mc:AlternateContent>
          </a:graphicData>
        </a:graphic>
      </p:graphicFrame>
      <p:graphicFrame>
        <p:nvGraphicFramePr>
          <p:cNvPr id="39" name="Object 32"/>
          <p:cNvGraphicFramePr>
            <a:graphicFrameLocks noChangeAspect="1"/>
          </p:cNvGraphicFramePr>
          <p:nvPr>
            <p:extLst>
              <p:ext uri="{D42A27DB-BD31-4B8C-83A1-F6EECF244321}">
                <p14:modId xmlns:p14="http://schemas.microsoft.com/office/powerpoint/2010/main" val="1506989582"/>
              </p:ext>
            </p:extLst>
          </p:nvPr>
        </p:nvGraphicFramePr>
        <p:xfrm>
          <a:off x="4695206" y="4207443"/>
          <a:ext cx="4787454" cy="1130186"/>
        </p:xfrm>
        <a:graphic>
          <a:graphicData uri="http://schemas.openxmlformats.org/presentationml/2006/ole">
            <mc:AlternateContent xmlns:mc="http://schemas.openxmlformats.org/markup-compatibility/2006">
              <mc:Choice xmlns:v="urn:schemas-microsoft-com:vml" Requires="v">
                <p:oleObj spid="_x0000_s342737" name="Equation" r:id="rId9" imgW="1473120" imgH="393480" progId="Equation.DSMT4">
                  <p:embed/>
                </p:oleObj>
              </mc:Choice>
              <mc:Fallback>
                <p:oleObj name="Equation" r:id="rId9" imgW="1473120" imgH="393480" progId="Equation.DSMT4">
                  <p:embed/>
                  <p:pic>
                    <p:nvPicPr>
                      <p:cNvPr id="38" name="Object 32"/>
                      <p:cNvPicPr>
                        <a:picLocks noChangeAspect="1" noChangeArrowheads="1"/>
                      </p:cNvPicPr>
                      <p:nvPr/>
                    </p:nvPicPr>
                    <p:blipFill>
                      <a:blip r:embed="rId10"/>
                      <a:srcRect/>
                      <a:stretch>
                        <a:fillRect/>
                      </a:stretch>
                    </p:blipFill>
                    <p:spPr bwMode="auto">
                      <a:xfrm>
                        <a:off x="4695206" y="4207443"/>
                        <a:ext cx="4787454" cy="1130186"/>
                      </a:xfrm>
                      <a:prstGeom prst="rect">
                        <a:avLst/>
                      </a:prstGeom>
                      <a:noFill/>
                      <a:ln>
                        <a:noFill/>
                      </a:ln>
                      <a:effectLst/>
                      <a:extLst/>
                    </p:spPr>
                  </p:pic>
                </p:oleObj>
              </mc:Fallback>
            </mc:AlternateContent>
          </a:graphicData>
        </a:graphic>
      </p:graphicFrame>
      <p:graphicFrame>
        <p:nvGraphicFramePr>
          <p:cNvPr id="40" name="Object 32"/>
          <p:cNvGraphicFramePr>
            <a:graphicFrameLocks noChangeAspect="1"/>
          </p:cNvGraphicFramePr>
          <p:nvPr>
            <p:extLst>
              <p:ext uri="{D42A27DB-BD31-4B8C-83A1-F6EECF244321}">
                <p14:modId xmlns:p14="http://schemas.microsoft.com/office/powerpoint/2010/main" val="1883627228"/>
              </p:ext>
            </p:extLst>
          </p:nvPr>
        </p:nvGraphicFramePr>
        <p:xfrm>
          <a:off x="1068388" y="5392909"/>
          <a:ext cx="4303610" cy="1132435"/>
        </p:xfrm>
        <a:graphic>
          <a:graphicData uri="http://schemas.openxmlformats.org/presentationml/2006/ole">
            <mc:AlternateContent xmlns:mc="http://schemas.openxmlformats.org/markup-compatibility/2006">
              <mc:Choice xmlns:v="urn:schemas-microsoft-com:vml" Requires="v">
                <p:oleObj spid="_x0000_s342738" name="Equation" r:id="rId11" imgW="1320480" imgH="393480" progId="Equation.DSMT4">
                  <p:embed/>
                </p:oleObj>
              </mc:Choice>
              <mc:Fallback>
                <p:oleObj name="Equation" r:id="rId11" imgW="1320480" imgH="393480" progId="Equation.DSMT4">
                  <p:embed/>
                  <p:pic>
                    <p:nvPicPr>
                      <p:cNvPr id="39" name="Object 32"/>
                      <p:cNvPicPr>
                        <a:picLocks noChangeAspect="1" noChangeArrowheads="1"/>
                      </p:cNvPicPr>
                      <p:nvPr/>
                    </p:nvPicPr>
                    <p:blipFill>
                      <a:blip r:embed="rId12"/>
                      <a:srcRect/>
                      <a:stretch>
                        <a:fillRect/>
                      </a:stretch>
                    </p:blipFill>
                    <p:spPr bwMode="auto">
                      <a:xfrm>
                        <a:off x="1068388" y="5392909"/>
                        <a:ext cx="4303610" cy="1132435"/>
                      </a:xfrm>
                      <a:prstGeom prst="rect">
                        <a:avLst/>
                      </a:prstGeom>
                      <a:noFill/>
                      <a:ln>
                        <a:noFill/>
                      </a:ln>
                      <a:effectLst/>
                      <a:extLst/>
                    </p:spPr>
                  </p:pic>
                </p:oleObj>
              </mc:Fallback>
            </mc:AlternateContent>
          </a:graphicData>
        </a:graphic>
      </p:graphicFrame>
      <p:graphicFrame>
        <p:nvGraphicFramePr>
          <p:cNvPr id="41" name="Object 32"/>
          <p:cNvGraphicFramePr>
            <a:graphicFrameLocks noChangeAspect="1"/>
          </p:cNvGraphicFramePr>
          <p:nvPr>
            <p:extLst>
              <p:ext uri="{D42A27DB-BD31-4B8C-83A1-F6EECF244321}">
                <p14:modId xmlns:p14="http://schemas.microsoft.com/office/powerpoint/2010/main" val="3918058051"/>
              </p:ext>
            </p:extLst>
          </p:nvPr>
        </p:nvGraphicFramePr>
        <p:xfrm>
          <a:off x="6566594" y="5454468"/>
          <a:ext cx="4285376" cy="1070876"/>
        </p:xfrm>
        <a:graphic>
          <a:graphicData uri="http://schemas.openxmlformats.org/presentationml/2006/ole">
            <mc:AlternateContent xmlns:mc="http://schemas.openxmlformats.org/markup-compatibility/2006">
              <mc:Choice xmlns:v="urn:schemas-microsoft-com:vml" Requires="v">
                <p:oleObj spid="_x0000_s342739" name="Equation" r:id="rId13" imgW="1346040" imgH="330120" progId="Equation.DSMT4">
                  <p:embed/>
                </p:oleObj>
              </mc:Choice>
              <mc:Fallback>
                <p:oleObj name="Equation" r:id="rId13" imgW="1346040" imgH="330120" progId="Equation.DSMT4">
                  <p:embed/>
                  <p:pic>
                    <p:nvPicPr>
                      <p:cNvPr id="38" name="Object 32"/>
                      <p:cNvPicPr>
                        <a:picLocks noChangeAspect="1" noChangeArrowheads="1"/>
                      </p:cNvPicPr>
                      <p:nvPr/>
                    </p:nvPicPr>
                    <p:blipFill>
                      <a:blip r:embed="rId14"/>
                      <a:srcRect/>
                      <a:stretch>
                        <a:fillRect/>
                      </a:stretch>
                    </p:blipFill>
                    <p:spPr bwMode="auto">
                      <a:xfrm>
                        <a:off x="6566594" y="5454468"/>
                        <a:ext cx="4285376" cy="107087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5097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ppt_x"/>
                                          </p:val>
                                        </p:tav>
                                        <p:tav tm="100000">
                                          <p:val>
                                            <p:strVal val="#ppt_x"/>
                                          </p:val>
                                        </p:tav>
                                      </p:tavLst>
                                    </p:anim>
                                    <p:anim calcmode="lin" valueType="num">
                                      <p:cBhvr additive="base">
                                        <p:cTn id="1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a:extLst>
              <a:ext uri="{FF2B5EF4-FFF2-40B4-BE49-F238E27FC236}">
                <a16:creationId xmlns:a16="http://schemas.microsoft.com/office/drawing/2014/main" id="{2E380552-CEAC-4B76-8453-CB8222E1AE62}"/>
              </a:ext>
            </a:extLst>
          </p:cNvPr>
          <p:cNvSpPr>
            <a:spLocks noChangeArrowheads="1"/>
          </p:cNvSpPr>
          <p:nvPr/>
        </p:nvSpPr>
        <p:spPr bwMode="auto">
          <a:xfrm>
            <a:off x="4098560" y="91590"/>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b="1" i="0" dirty="0">
                <a:solidFill>
                  <a:srgbClr val="FF0000"/>
                </a:solidFill>
                <a:latin typeface="宋体" panose="02010600030101010101" pitchFamily="2" charset="-122"/>
              </a:rPr>
              <a:t>课堂练习</a:t>
            </a:r>
            <a:endParaRPr lang="zh-CN" altLang="en-US" sz="3600" b="1" i="0" dirty="0"/>
          </a:p>
        </p:txBody>
      </p:sp>
      <p:sp>
        <p:nvSpPr>
          <p:cNvPr id="3" name="矩形 2">
            <a:extLst>
              <a:ext uri="{FF2B5EF4-FFF2-40B4-BE49-F238E27FC236}">
                <a16:creationId xmlns:a16="http://schemas.microsoft.com/office/drawing/2014/main" id="{B1A317DE-BFF0-4982-93FA-20004047EF46}"/>
              </a:ext>
            </a:extLst>
          </p:cNvPr>
          <p:cNvSpPr/>
          <p:nvPr/>
        </p:nvSpPr>
        <p:spPr>
          <a:xfrm>
            <a:off x="535015" y="701985"/>
            <a:ext cx="8136904" cy="954107"/>
          </a:xfrm>
          <a:prstGeom prst="rect">
            <a:avLst/>
          </a:prstGeom>
        </p:spPr>
        <p:txBody>
          <a:bodyPr wrap="square">
            <a:spAutoFit/>
          </a:bodyPr>
          <a:lstStyle/>
          <a:p>
            <a:r>
              <a:rPr lang="zh-CN" altLang="en-US" sz="2800" b="1" i="0" dirty="0">
                <a:solidFill>
                  <a:srgbClr val="FF0000"/>
                </a:solidFill>
              </a:rPr>
              <a:t>练习：</a:t>
            </a:r>
            <a:r>
              <a:rPr lang="zh-CN" altLang="en-US" sz="2800" b="1" i="0" dirty="0">
                <a:solidFill>
                  <a:srgbClr val="0000FF"/>
                </a:solidFill>
              </a:rPr>
              <a:t>使用</a:t>
            </a:r>
            <a:r>
              <a:rPr lang="zh-CN" altLang="en-US" sz="2800" b="1" i="0" dirty="0">
                <a:solidFill>
                  <a:srgbClr val="C00000"/>
                </a:solidFill>
                <a:effectLst>
                  <a:outerShdw blurRad="38100" dist="38100" dir="2700000" algn="tl">
                    <a:srgbClr val="FFFFFF"/>
                  </a:outerShdw>
                </a:effectLst>
                <a:latin typeface="宋体" pitchFamily="2" charset="-122"/>
              </a:rPr>
              <a:t>普朗克公式，计算</a:t>
            </a:r>
            <a:r>
              <a:rPr lang="zh-CN" altLang="en-US" sz="2800" b="1" i="0" dirty="0">
                <a:solidFill>
                  <a:srgbClr val="0000FF"/>
                </a:solidFill>
              </a:rPr>
              <a:t>一个黑体的</a:t>
            </a:r>
            <a:r>
              <a:rPr lang="zh-CN" altLang="en-US" sz="2800" b="1" i="0" dirty="0">
                <a:solidFill>
                  <a:srgbClr val="0000FF"/>
                </a:solidFill>
                <a:effectLst>
                  <a:outerShdw blurRad="38100" dist="38100" dir="2700000" algn="tl">
                    <a:srgbClr val="FFFFFF"/>
                  </a:outerShdw>
                </a:effectLst>
                <a:latin typeface="宋体" pitchFamily="2" charset="-122"/>
              </a:rPr>
              <a:t>单位表面</a:t>
            </a:r>
            <a:r>
              <a:rPr lang="zh-CN" altLang="en-US" sz="2800" b="1" i="0" dirty="0">
                <a:solidFill>
                  <a:srgbClr val="009900"/>
                </a:solidFill>
                <a:effectLst>
                  <a:outerShdw blurRad="38100" dist="38100" dir="2700000" algn="tl">
                    <a:srgbClr val="FFFFFF"/>
                  </a:outerShdw>
                </a:effectLst>
                <a:latin typeface="宋体" pitchFamily="2" charset="-122"/>
              </a:rPr>
              <a:t>在</a:t>
            </a:r>
            <a:r>
              <a:rPr lang="zh-CN" altLang="en-US" sz="2800" b="1" i="0" dirty="0">
                <a:solidFill>
                  <a:srgbClr val="C00000"/>
                </a:solidFill>
                <a:effectLst>
                  <a:outerShdw blurRad="38100" dist="38100" dir="2700000" algn="tl">
                    <a:srgbClr val="FFFFFF"/>
                  </a:outerShdw>
                </a:effectLst>
                <a:latin typeface="宋体" pitchFamily="2" charset="-122"/>
              </a:rPr>
              <a:t>单位时间</a:t>
            </a:r>
            <a:r>
              <a:rPr lang="zh-CN" altLang="en-US" sz="2800" b="1" i="0" dirty="0">
                <a:solidFill>
                  <a:srgbClr val="009900"/>
                </a:solidFill>
                <a:effectLst>
                  <a:outerShdw blurRad="38100" dist="38100" dir="2700000" algn="tl">
                    <a:srgbClr val="FFFFFF"/>
                  </a:outerShdw>
                </a:effectLst>
                <a:latin typeface="宋体" pitchFamily="2" charset="-122"/>
              </a:rPr>
              <a:t>内发出的总</a:t>
            </a:r>
            <a:r>
              <a:rPr lang="zh-CN" altLang="en-US" sz="2800" b="1" i="0" dirty="0">
                <a:solidFill>
                  <a:srgbClr val="009900"/>
                </a:solidFill>
              </a:rPr>
              <a:t>光子数为</a:t>
            </a:r>
            <a:r>
              <a:rPr lang="en-US" altLang="zh-CN" sz="2800" b="1" i="0" dirty="0">
                <a:solidFill>
                  <a:srgbClr val="009900"/>
                </a:solidFill>
              </a:rPr>
              <a:t>_______</a:t>
            </a:r>
            <a:r>
              <a:rPr lang="zh-CN" altLang="en-US" sz="2800" b="1" i="0" dirty="0">
                <a:solidFill>
                  <a:srgbClr val="FF00FF"/>
                </a:solidFill>
              </a:rPr>
              <a:t>。</a:t>
            </a:r>
          </a:p>
        </p:txBody>
      </p:sp>
      <p:graphicFrame>
        <p:nvGraphicFramePr>
          <p:cNvPr id="5" name="Object 3">
            <a:extLst>
              <a:ext uri="{FF2B5EF4-FFF2-40B4-BE49-F238E27FC236}">
                <a16:creationId xmlns:a16="http://schemas.microsoft.com/office/drawing/2014/main" id="{A7FBD0E9-C4B4-4AF8-960D-6A120EF77232}"/>
              </a:ext>
            </a:extLst>
          </p:cNvPr>
          <p:cNvGraphicFramePr>
            <a:graphicFrameLocks noChangeAspect="1"/>
          </p:cNvGraphicFramePr>
          <p:nvPr>
            <p:extLst>
              <p:ext uri="{D42A27DB-BD31-4B8C-83A1-F6EECF244321}">
                <p14:modId xmlns:p14="http://schemas.microsoft.com/office/powerpoint/2010/main" val="3045953371"/>
              </p:ext>
            </p:extLst>
          </p:nvPr>
        </p:nvGraphicFramePr>
        <p:xfrm>
          <a:off x="8326780" y="824586"/>
          <a:ext cx="3317270" cy="1203323"/>
        </p:xfrm>
        <a:graphic>
          <a:graphicData uri="http://schemas.openxmlformats.org/presentationml/2006/ole">
            <mc:AlternateContent xmlns:mc="http://schemas.openxmlformats.org/markup-compatibility/2006">
              <mc:Choice xmlns:v="urn:schemas-microsoft-com:vml" Requires="v">
                <p:oleObj spid="_x0000_s440365" name="Equation" r:id="rId3" imgW="1295400" imgH="469900" progId="Equation.DSMT4">
                  <p:embed/>
                </p:oleObj>
              </mc:Choice>
              <mc:Fallback>
                <p:oleObj name="Equation" r:id="rId3" imgW="1295400" imgH="469900" progId="Equation.DSMT4">
                  <p:embed/>
                  <p:pic>
                    <p:nvPicPr>
                      <p:cNvPr id="8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6780" y="824586"/>
                        <a:ext cx="3317270" cy="1203323"/>
                      </a:xfrm>
                      <a:prstGeom prst="rect">
                        <a:avLst/>
                      </a:prstGeom>
                      <a:noFill/>
                      <a:ln>
                        <a:noFill/>
                      </a:ln>
                      <a:effectLst/>
                      <a:extLst/>
                    </p:spPr>
                  </p:pic>
                </p:oleObj>
              </mc:Fallback>
            </mc:AlternateContent>
          </a:graphicData>
        </a:graphic>
      </p:graphicFrame>
      <p:graphicFrame>
        <p:nvGraphicFramePr>
          <p:cNvPr id="6" name="Object 32">
            <a:extLst>
              <a:ext uri="{FF2B5EF4-FFF2-40B4-BE49-F238E27FC236}">
                <a16:creationId xmlns:a16="http://schemas.microsoft.com/office/drawing/2014/main" id="{D3DA9030-5F7C-445C-B858-BD1311ACFBF1}"/>
              </a:ext>
            </a:extLst>
          </p:cNvPr>
          <p:cNvGraphicFramePr>
            <a:graphicFrameLocks noChangeAspect="1"/>
          </p:cNvGraphicFramePr>
          <p:nvPr>
            <p:extLst>
              <p:ext uri="{D42A27DB-BD31-4B8C-83A1-F6EECF244321}">
                <p14:modId xmlns:p14="http://schemas.microsoft.com/office/powerpoint/2010/main" val="1370346883"/>
              </p:ext>
            </p:extLst>
          </p:nvPr>
        </p:nvGraphicFramePr>
        <p:xfrm>
          <a:off x="1055440" y="2043386"/>
          <a:ext cx="4787454" cy="1130186"/>
        </p:xfrm>
        <a:graphic>
          <a:graphicData uri="http://schemas.openxmlformats.org/presentationml/2006/ole">
            <mc:AlternateContent xmlns:mc="http://schemas.openxmlformats.org/markup-compatibility/2006">
              <mc:Choice xmlns:v="urn:schemas-microsoft-com:vml" Requires="v">
                <p:oleObj spid="_x0000_s440366" name="Equation" r:id="rId5" imgW="1473120" imgH="393480" progId="Equation.DSMT4">
                  <p:embed/>
                </p:oleObj>
              </mc:Choice>
              <mc:Fallback>
                <p:oleObj name="Equation" r:id="rId5" imgW="1473120" imgH="393480" progId="Equation.DSMT4">
                  <p:embed/>
                  <p:pic>
                    <p:nvPicPr>
                      <p:cNvPr id="39" name="Object 32"/>
                      <p:cNvPicPr>
                        <a:picLocks noChangeAspect="1" noChangeArrowheads="1"/>
                      </p:cNvPicPr>
                      <p:nvPr/>
                    </p:nvPicPr>
                    <p:blipFill>
                      <a:blip r:embed="rId6"/>
                      <a:srcRect/>
                      <a:stretch>
                        <a:fillRect/>
                      </a:stretch>
                    </p:blipFill>
                    <p:spPr bwMode="auto">
                      <a:xfrm>
                        <a:off x="1055440" y="2043386"/>
                        <a:ext cx="4787454" cy="1130186"/>
                      </a:xfrm>
                      <a:prstGeom prst="rect">
                        <a:avLst/>
                      </a:prstGeom>
                      <a:noFill/>
                      <a:ln>
                        <a:noFill/>
                      </a:ln>
                      <a:effectLst/>
                      <a:extLst/>
                    </p:spPr>
                  </p:pic>
                </p:oleObj>
              </mc:Fallback>
            </mc:AlternateContent>
          </a:graphicData>
        </a:graphic>
      </p:graphicFrame>
      <p:graphicFrame>
        <p:nvGraphicFramePr>
          <p:cNvPr id="7" name="Object 3">
            <a:extLst>
              <a:ext uri="{FF2B5EF4-FFF2-40B4-BE49-F238E27FC236}">
                <a16:creationId xmlns:a16="http://schemas.microsoft.com/office/drawing/2014/main" id="{6CF798C1-B68A-40AD-9414-EBA221771B68}"/>
              </a:ext>
            </a:extLst>
          </p:cNvPr>
          <p:cNvGraphicFramePr>
            <a:graphicFrameLocks noChangeAspect="1"/>
          </p:cNvGraphicFramePr>
          <p:nvPr>
            <p:extLst>
              <p:ext uri="{D42A27DB-BD31-4B8C-83A1-F6EECF244321}">
                <p14:modId xmlns:p14="http://schemas.microsoft.com/office/powerpoint/2010/main" val="4005469728"/>
              </p:ext>
            </p:extLst>
          </p:nvPr>
        </p:nvGraphicFramePr>
        <p:xfrm>
          <a:off x="5735960" y="2039767"/>
          <a:ext cx="3121025" cy="1203325"/>
        </p:xfrm>
        <a:graphic>
          <a:graphicData uri="http://schemas.openxmlformats.org/presentationml/2006/ole">
            <mc:AlternateContent xmlns:mc="http://schemas.openxmlformats.org/markup-compatibility/2006">
              <mc:Choice xmlns:v="urn:schemas-microsoft-com:vml" Requires="v">
                <p:oleObj spid="_x0000_s440367" name="Equation" r:id="rId7" imgW="1218960" imgH="469800" progId="Equation.DSMT4">
                  <p:embed/>
                </p:oleObj>
              </mc:Choice>
              <mc:Fallback>
                <p:oleObj name="Equation" r:id="rId7" imgW="1218960" imgH="469800" progId="Equation.DSMT4">
                  <p:embed/>
                  <p:pic>
                    <p:nvPicPr>
                      <p:cNvPr id="5" name="Object 3">
                        <a:extLst>
                          <a:ext uri="{FF2B5EF4-FFF2-40B4-BE49-F238E27FC236}">
                            <a16:creationId xmlns:a16="http://schemas.microsoft.com/office/drawing/2014/main" id="{A7FBD0E9-C4B4-4AF8-960D-6A120EF77232}"/>
                          </a:ext>
                        </a:extLst>
                      </p:cNvPr>
                      <p:cNvPicPr>
                        <a:picLocks noChangeAspect="1" noChangeArrowheads="1"/>
                      </p:cNvPicPr>
                      <p:nvPr/>
                    </p:nvPicPr>
                    <p:blipFill>
                      <a:blip r:embed="rId8"/>
                      <a:srcRect/>
                      <a:stretch>
                        <a:fillRect/>
                      </a:stretch>
                    </p:blipFill>
                    <p:spPr bwMode="auto">
                      <a:xfrm>
                        <a:off x="5735960" y="2039767"/>
                        <a:ext cx="3121025" cy="1203325"/>
                      </a:xfrm>
                      <a:prstGeom prst="rect">
                        <a:avLst/>
                      </a:prstGeom>
                      <a:noFill/>
                      <a:ln>
                        <a:noFill/>
                      </a:ln>
                      <a:effectLst/>
                      <a:extLst/>
                    </p:spPr>
                  </p:pic>
                </p:oleObj>
              </mc:Fallback>
            </mc:AlternateContent>
          </a:graphicData>
        </a:graphic>
      </p:graphicFrame>
      <p:graphicFrame>
        <p:nvGraphicFramePr>
          <p:cNvPr id="8" name="Object 3">
            <a:extLst>
              <a:ext uri="{FF2B5EF4-FFF2-40B4-BE49-F238E27FC236}">
                <a16:creationId xmlns:a16="http://schemas.microsoft.com/office/drawing/2014/main" id="{253CA872-222C-423D-AE72-0EA3D8B894C1}"/>
              </a:ext>
            </a:extLst>
          </p:cNvPr>
          <p:cNvGraphicFramePr>
            <a:graphicFrameLocks noChangeAspect="1"/>
          </p:cNvGraphicFramePr>
          <p:nvPr>
            <p:extLst>
              <p:ext uri="{D42A27DB-BD31-4B8C-83A1-F6EECF244321}">
                <p14:modId xmlns:p14="http://schemas.microsoft.com/office/powerpoint/2010/main" val="348701879"/>
              </p:ext>
            </p:extLst>
          </p:nvPr>
        </p:nvGraphicFramePr>
        <p:xfrm>
          <a:off x="806450" y="3657600"/>
          <a:ext cx="4194175" cy="1203325"/>
        </p:xfrm>
        <a:graphic>
          <a:graphicData uri="http://schemas.openxmlformats.org/presentationml/2006/ole">
            <mc:AlternateContent xmlns:mc="http://schemas.openxmlformats.org/markup-compatibility/2006">
              <mc:Choice xmlns:v="urn:schemas-microsoft-com:vml" Requires="v">
                <p:oleObj spid="_x0000_s440368" name="Equation" r:id="rId9" imgW="1638000" imgH="469800" progId="Equation.DSMT4">
                  <p:embed/>
                </p:oleObj>
              </mc:Choice>
              <mc:Fallback>
                <p:oleObj name="Equation" r:id="rId9" imgW="1638000" imgH="469800" progId="Equation.DSMT4">
                  <p:embed/>
                  <p:pic>
                    <p:nvPicPr>
                      <p:cNvPr id="7" name="Object 3">
                        <a:extLst>
                          <a:ext uri="{FF2B5EF4-FFF2-40B4-BE49-F238E27FC236}">
                            <a16:creationId xmlns:a16="http://schemas.microsoft.com/office/drawing/2014/main" id="{6CF798C1-B68A-40AD-9414-EBA221771B68}"/>
                          </a:ext>
                        </a:extLst>
                      </p:cNvPr>
                      <p:cNvPicPr>
                        <a:picLocks noChangeAspect="1" noChangeArrowheads="1"/>
                      </p:cNvPicPr>
                      <p:nvPr/>
                    </p:nvPicPr>
                    <p:blipFill>
                      <a:blip r:embed="rId10"/>
                      <a:srcRect/>
                      <a:stretch>
                        <a:fillRect/>
                      </a:stretch>
                    </p:blipFill>
                    <p:spPr bwMode="auto">
                      <a:xfrm>
                        <a:off x="806450" y="3657600"/>
                        <a:ext cx="4194175" cy="1203325"/>
                      </a:xfrm>
                      <a:prstGeom prst="rect">
                        <a:avLst/>
                      </a:prstGeom>
                      <a:noFill/>
                      <a:ln>
                        <a:noFill/>
                      </a:ln>
                      <a:effectLst/>
                      <a:extLst/>
                    </p:spPr>
                  </p:pic>
                </p:oleObj>
              </mc:Fallback>
            </mc:AlternateContent>
          </a:graphicData>
        </a:graphic>
      </p:graphicFrame>
      <p:graphicFrame>
        <p:nvGraphicFramePr>
          <p:cNvPr id="9" name="Object 6">
            <a:extLst>
              <a:ext uri="{FF2B5EF4-FFF2-40B4-BE49-F238E27FC236}">
                <a16:creationId xmlns:a16="http://schemas.microsoft.com/office/drawing/2014/main" id="{4DE8E2C1-4B30-420E-A5C7-29969DD94DF3}"/>
              </a:ext>
            </a:extLst>
          </p:cNvPr>
          <p:cNvGraphicFramePr>
            <a:graphicFrameLocks noChangeAspect="1"/>
          </p:cNvGraphicFramePr>
          <p:nvPr>
            <p:extLst>
              <p:ext uri="{D42A27DB-BD31-4B8C-83A1-F6EECF244321}">
                <p14:modId xmlns:p14="http://schemas.microsoft.com/office/powerpoint/2010/main" val="3627989756"/>
              </p:ext>
            </p:extLst>
          </p:nvPr>
        </p:nvGraphicFramePr>
        <p:xfrm>
          <a:off x="5095585" y="3614909"/>
          <a:ext cx="3576334" cy="1273175"/>
        </p:xfrm>
        <a:graphic>
          <a:graphicData uri="http://schemas.openxmlformats.org/presentationml/2006/ole">
            <mc:AlternateContent xmlns:mc="http://schemas.openxmlformats.org/markup-compatibility/2006">
              <mc:Choice xmlns:v="urn:schemas-microsoft-com:vml" Requires="v">
                <p:oleObj spid="_x0000_s440369" name="Equation" r:id="rId11" imgW="1282680" imgH="469800" progId="Equation.DSMT4">
                  <p:embed/>
                </p:oleObj>
              </mc:Choice>
              <mc:Fallback>
                <p:oleObj name="Equation" r:id="rId11" imgW="1282680" imgH="469800" progId="Equation.DSMT4">
                  <p:embed/>
                  <p:pic>
                    <p:nvPicPr>
                      <p:cNvPr id="9" name="Object 6">
                        <a:extLst>
                          <a:ext uri="{FF2B5EF4-FFF2-40B4-BE49-F238E27FC236}">
                            <a16:creationId xmlns:a16="http://schemas.microsoft.com/office/drawing/2014/main" id="{44DD68C6-68F1-45FF-98FB-090B3086A957}"/>
                          </a:ext>
                        </a:extLst>
                      </p:cNvPr>
                      <p:cNvPicPr>
                        <a:picLocks noChangeAspect="1" noChangeArrowheads="1"/>
                      </p:cNvPicPr>
                      <p:nvPr/>
                    </p:nvPicPr>
                    <p:blipFill>
                      <a:blip r:embed="rId12"/>
                      <a:srcRect/>
                      <a:stretch>
                        <a:fillRect/>
                      </a:stretch>
                    </p:blipFill>
                    <p:spPr bwMode="auto">
                      <a:xfrm>
                        <a:off x="5095585" y="3614909"/>
                        <a:ext cx="3576334" cy="1273175"/>
                      </a:xfrm>
                      <a:prstGeom prst="rect">
                        <a:avLst/>
                      </a:prstGeom>
                      <a:noFill/>
                      <a:ln>
                        <a:noFill/>
                      </a:ln>
                      <a:effectLst/>
                      <a:extLst/>
                    </p:spPr>
                  </p:pic>
                </p:oleObj>
              </mc:Fallback>
            </mc:AlternateContent>
          </a:graphicData>
        </a:graphic>
      </p:graphicFrame>
      <p:graphicFrame>
        <p:nvGraphicFramePr>
          <p:cNvPr id="11" name="对象 10">
            <a:extLst>
              <a:ext uri="{FF2B5EF4-FFF2-40B4-BE49-F238E27FC236}">
                <a16:creationId xmlns:a16="http://schemas.microsoft.com/office/drawing/2014/main" id="{3FC40BEF-04F2-41A3-9D01-D4F3A9C34E05}"/>
              </a:ext>
            </a:extLst>
          </p:cNvPr>
          <p:cNvGraphicFramePr>
            <a:graphicFrameLocks noChangeAspect="1"/>
          </p:cNvGraphicFramePr>
          <p:nvPr>
            <p:extLst>
              <p:ext uri="{D42A27DB-BD31-4B8C-83A1-F6EECF244321}">
                <p14:modId xmlns:p14="http://schemas.microsoft.com/office/powerpoint/2010/main" val="2315566399"/>
              </p:ext>
            </p:extLst>
          </p:nvPr>
        </p:nvGraphicFramePr>
        <p:xfrm>
          <a:off x="843076" y="5394977"/>
          <a:ext cx="6541414" cy="1036375"/>
        </p:xfrm>
        <a:graphic>
          <a:graphicData uri="http://schemas.openxmlformats.org/presentationml/2006/ole">
            <mc:AlternateContent xmlns:mc="http://schemas.openxmlformats.org/markup-compatibility/2006">
              <mc:Choice xmlns:v="urn:schemas-microsoft-com:vml" Requires="v">
                <p:oleObj spid="_x0000_s440370" name="Equation" r:id="rId13" imgW="2794000" imgH="444500" progId="Equation.DSMT4">
                  <p:embed/>
                </p:oleObj>
              </mc:Choice>
              <mc:Fallback>
                <p:oleObj name="Equation" r:id="rId13" imgW="2794000" imgH="4445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3076" y="5394977"/>
                        <a:ext cx="6541414" cy="103637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8337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6E0AF022-EDBF-47AE-AF86-71DCE07393CA}"/>
              </a:ext>
            </a:extLst>
          </p:cNvPr>
          <p:cNvSpPr txBox="1">
            <a:spLocks noChangeArrowheads="1"/>
          </p:cNvSpPr>
          <p:nvPr/>
        </p:nvSpPr>
        <p:spPr bwMode="auto">
          <a:xfrm>
            <a:off x="551384" y="260648"/>
            <a:ext cx="1083969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solidFill>
                  <a:srgbClr val="FF0000"/>
                </a:solidFill>
              </a:rPr>
              <a:t>练习：</a:t>
            </a:r>
            <a:r>
              <a:rPr lang="zh-CN" altLang="en-US" sz="2800" i="0" dirty="0"/>
              <a:t>太阳可以看成一个</a:t>
            </a:r>
            <a:r>
              <a:rPr lang="zh-CN" altLang="en-US" sz="2800" i="0" dirty="0">
                <a:effectLst>
                  <a:outerShdw blurRad="38100" dist="38100" dir="2700000" algn="tl">
                    <a:srgbClr val="FFFFFF"/>
                  </a:outerShdw>
                </a:effectLst>
                <a:latin typeface="宋体" pitchFamily="2" charset="-122"/>
              </a:rPr>
              <a:t>黑</a:t>
            </a:r>
            <a:r>
              <a:rPr lang="zh-CN" altLang="en-US" sz="2800" i="0" dirty="0"/>
              <a:t>体，已知地球上垂直于太阳光方向单位面积单位时间内接收到的太阳辐射能为</a:t>
            </a:r>
            <a:r>
              <a:rPr lang="en-US" altLang="zh-CN" sz="2800" i="0" dirty="0">
                <a:solidFill>
                  <a:srgbClr val="FF0000"/>
                </a:solidFill>
              </a:rPr>
              <a:t>w</a:t>
            </a:r>
            <a:r>
              <a:rPr lang="en-US" altLang="zh-CN" sz="2800" i="0" dirty="0"/>
              <a:t>,</a:t>
            </a:r>
            <a:r>
              <a:rPr lang="zh-CN" altLang="en-US" sz="2800" i="0" dirty="0">
                <a:solidFill>
                  <a:srgbClr val="009900"/>
                </a:solidFill>
                <a:sym typeface="Symbol" panose="05050102010706020507" pitchFamily="18" charset="2"/>
              </a:rPr>
              <a:t>斯特藩</a:t>
            </a:r>
            <a:r>
              <a:rPr lang="en-US" altLang="zh-CN" sz="2800" i="0" dirty="0">
                <a:solidFill>
                  <a:srgbClr val="009900"/>
                </a:solidFill>
                <a:sym typeface="Symbol" panose="05050102010706020507" pitchFamily="18" charset="2"/>
              </a:rPr>
              <a:t>-</a:t>
            </a:r>
            <a:r>
              <a:rPr lang="zh-CN" altLang="en-US" sz="2800" i="0" dirty="0">
                <a:solidFill>
                  <a:srgbClr val="009900"/>
                </a:solidFill>
                <a:sym typeface="Symbol" panose="05050102010706020507" pitchFamily="18" charset="2"/>
              </a:rPr>
              <a:t>玻耳兹曼</a:t>
            </a:r>
            <a:r>
              <a:rPr lang="zh-CN" altLang="en-US" sz="2800" i="0" dirty="0">
                <a:solidFill>
                  <a:srgbClr val="009900"/>
                </a:solidFill>
              </a:rPr>
              <a:t>常数为</a:t>
            </a:r>
            <a:r>
              <a:rPr lang="zh-CN" altLang="en-US" sz="2800" i="0" dirty="0">
                <a:solidFill>
                  <a:srgbClr val="FF0000"/>
                </a:solidFill>
                <a:sym typeface="Symbol" panose="05050102010706020507" pitchFamily="18" charset="2"/>
              </a:rPr>
              <a:t></a:t>
            </a:r>
            <a:r>
              <a:rPr lang="zh-CN" altLang="en-US" sz="2800" i="0" dirty="0">
                <a:solidFill>
                  <a:srgbClr val="009900"/>
                </a:solidFill>
                <a:sym typeface="Symbol" panose="05050102010706020507" pitchFamily="18" charset="2"/>
              </a:rPr>
              <a:t>，</a:t>
            </a:r>
            <a:r>
              <a:rPr lang="zh-CN" altLang="en-US" sz="2800" i="0" dirty="0"/>
              <a:t>日地距离为</a:t>
            </a:r>
            <a:r>
              <a:rPr lang="en-US" altLang="zh-CN" sz="2800" i="0" dirty="0">
                <a:solidFill>
                  <a:srgbClr val="FF0000"/>
                </a:solidFill>
              </a:rPr>
              <a:t>L</a:t>
            </a:r>
            <a:r>
              <a:rPr lang="en-US" altLang="zh-CN" sz="2800" i="0" dirty="0"/>
              <a:t>,</a:t>
            </a:r>
            <a:r>
              <a:rPr lang="zh-CN" altLang="en-US" sz="2800" i="0" dirty="0"/>
              <a:t>太阳半径为</a:t>
            </a:r>
            <a:r>
              <a:rPr lang="en-US" altLang="zh-CN" sz="2800" i="0" dirty="0">
                <a:solidFill>
                  <a:srgbClr val="FF0000"/>
                </a:solidFill>
              </a:rPr>
              <a:t>R</a:t>
            </a:r>
            <a:r>
              <a:rPr lang="zh-CN" altLang="en-US" sz="2800" i="0" dirty="0"/>
              <a:t>，地球上垂直于太阳光方向单位面积单位时间内接收到的</a:t>
            </a:r>
            <a:r>
              <a:rPr lang="zh-CN" altLang="en-US" sz="2800" i="0" dirty="0">
                <a:solidFill>
                  <a:srgbClr val="009900"/>
                </a:solidFill>
                <a:effectLst>
                  <a:outerShdw blurRad="38100" dist="38100" dir="2700000" algn="tl">
                    <a:srgbClr val="FFFFFF"/>
                  </a:outerShdw>
                </a:effectLst>
                <a:latin typeface="宋体" pitchFamily="2" charset="-122"/>
              </a:rPr>
              <a:t>总</a:t>
            </a:r>
            <a:r>
              <a:rPr lang="zh-CN" altLang="en-US" sz="2800" i="0" dirty="0">
                <a:solidFill>
                  <a:srgbClr val="009900"/>
                </a:solidFill>
              </a:rPr>
              <a:t>光子数</a:t>
            </a:r>
            <a:r>
              <a:rPr lang="en-US" altLang="zh-CN" sz="2800" i="0" dirty="0"/>
              <a:t>=_____</a:t>
            </a:r>
            <a:r>
              <a:rPr lang="zh-CN" altLang="en-US" sz="2800" i="0" dirty="0"/>
              <a:t>。 </a:t>
            </a:r>
          </a:p>
        </p:txBody>
      </p:sp>
      <p:graphicFrame>
        <p:nvGraphicFramePr>
          <p:cNvPr id="3" name="Object 6">
            <a:extLst>
              <a:ext uri="{FF2B5EF4-FFF2-40B4-BE49-F238E27FC236}">
                <a16:creationId xmlns:a16="http://schemas.microsoft.com/office/drawing/2014/main" id="{6A823E88-292F-40E2-A8B8-F5BAD4EC036C}"/>
              </a:ext>
            </a:extLst>
          </p:cNvPr>
          <p:cNvGraphicFramePr>
            <a:graphicFrameLocks noChangeAspect="1"/>
          </p:cNvGraphicFramePr>
          <p:nvPr>
            <p:extLst>
              <p:ext uri="{D42A27DB-BD31-4B8C-83A1-F6EECF244321}">
                <p14:modId xmlns:p14="http://schemas.microsoft.com/office/powerpoint/2010/main" val="3413182235"/>
              </p:ext>
            </p:extLst>
          </p:nvPr>
        </p:nvGraphicFramePr>
        <p:xfrm>
          <a:off x="5735960" y="2244759"/>
          <a:ext cx="4002088" cy="1273175"/>
        </p:xfrm>
        <a:graphic>
          <a:graphicData uri="http://schemas.openxmlformats.org/presentationml/2006/ole">
            <mc:AlternateContent xmlns:mc="http://schemas.openxmlformats.org/markup-compatibility/2006">
              <mc:Choice xmlns:v="urn:schemas-microsoft-com:vml" Requires="v">
                <p:oleObj spid="_x0000_s441375" name="Equation" r:id="rId3" imgW="1434960" imgH="469800" progId="Equation.DSMT4">
                  <p:embed/>
                </p:oleObj>
              </mc:Choice>
              <mc:Fallback>
                <p:oleObj name="Equation" r:id="rId3" imgW="1434960" imgH="469800" progId="Equation.DSMT4">
                  <p:embed/>
                  <p:pic>
                    <p:nvPicPr>
                      <p:cNvPr id="9" name="Object 6">
                        <a:extLst>
                          <a:ext uri="{FF2B5EF4-FFF2-40B4-BE49-F238E27FC236}">
                            <a16:creationId xmlns:a16="http://schemas.microsoft.com/office/drawing/2014/main" id="{4DE8E2C1-4B30-420E-A5C7-29969DD94DF3}"/>
                          </a:ext>
                        </a:extLst>
                      </p:cNvPr>
                      <p:cNvPicPr>
                        <a:picLocks noChangeAspect="1" noChangeArrowheads="1"/>
                      </p:cNvPicPr>
                      <p:nvPr/>
                    </p:nvPicPr>
                    <p:blipFill>
                      <a:blip r:embed="rId4"/>
                      <a:srcRect/>
                      <a:stretch>
                        <a:fillRect/>
                      </a:stretch>
                    </p:blipFill>
                    <p:spPr bwMode="auto">
                      <a:xfrm>
                        <a:off x="5735960" y="2244759"/>
                        <a:ext cx="4002088" cy="1273175"/>
                      </a:xfrm>
                      <a:prstGeom prst="rect">
                        <a:avLst/>
                      </a:prstGeom>
                      <a:solidFill>
                        <a:srgbClr val="FFFF00"/>
                      </a:solidFill>
                      <a:ln>
                        <a:noFill/>
                      </a:ln>
                      <a:effectLst/>
                      <a:extLst/>
                    </p:spPr>
                  </p:pic>
                </p:oleObj>
              </mc:Fallback>
            </mc:AlternateContent>
          </a:graphicData>
        </a:graphic>
      </p:graphicFrame>
      <p:sp>
        <p:nvSpPr>
          <p:cNvPr id="4" name="矩形 3">
            <a:extLst>
              <a:ext uri="{FF2B5EF4-FFF2-40B4-BE49-F238E27FC236}">
                <a16:creationId xmlns:a16="http://schemas.microsoft.com/office/drawing/2014/main" id="{7248008C-78CB-44DD-A716-251945D2E227}"/>
              </a:ext>
            </a:extLst>
          </p:cNvPr>
          <p:cNvSpPr/>
          <p:nvPr/>
        </p:nvSpPr>
        <p:spPr>
          <a:xfrm>
            <a:off x="623392" y="2244759"/>
            <a:ext cx="4608512" cy="954107"/>
          </a:xfrm>
          <a:prstGeom prst="rect">
            <a:avLst/>
          </a:prstGeom>
        </p:spPr>
        <p:txBody>
          <a:bodyPr wrap="square">
            <a:spAutoFit/>
          </a:bodyPr>
          <a:lstStyle/>
          <a:p>
            <a:r>
              <a:rPr lang="zh-CN" altLang="en-US" sz="2800" b="1" i="0" dirty="0">
                <a:solidFill>
                  <a:srgbClr val="0000FF"/>
                </a:solidFill>
              </a:rPr>
              <a:t>一个黑体的</a:t>
            </a:r>
            <a:r>
              <a:rPr lang="zh-CN" altLang="en-US" sz="2800" b="1" i="0" dirty="0">
                <a:solidFill>
                  <a:srgbClr val="0000FF"/>
                </a:solidFill>
                <a:effectLst>
                  <a:outerShdw blurRad="38100" dist="38100" dir="2700000" algn="tl">
                    <a:srgbClr val="FFFFFF"/>
                  </a:outerShdw>
                </a:effectLst>
                <a:latin typeface="宋体" pitchFamily="2" charset="-122"/>
              </a:rPr>
              <a:t>单位表面</a:t>
            </a:r>
            <a:r>
              <a:rPr lang="zh-CN" altLang="en-US" sz="2800" b="1" i="0" dirty="0">
                <a:solidFill>
                  <a:srgbClr val="009900"/>
                </a:solidFill>
                <a:effectLst>
                  <a:outerShdw blurRad="38100" dist="38100" dir="2700000" algn="tl">
                    <a:srgbClr val="FFFFFF"/>
                  </a:outerShdw>
                </a:effectLst>
                <a:latin typeface="宋体" pitchFamily="2" charset="-122"/>
              </a:rPr>
              <a:t>在</a:t>
            </a:r>
            <a:r>
              <a:rPr lang="zh-CN" altLang="en-US" sz="2800" b="1" i="0" dirty="0">
                <a:solidFill>
                  <a:srgbClr val="C00000"/>
                </a:solidFill>
                <a:effectLst>
                  <a:outerShdw blurRad="38100" dist="38100" dir="2700000" algn="tl">
                    <a:srgbClr val="FFFFFF"/>
                  </a:outerShdw>
                </a:effectLst>
                <a:latin typeface="宋体" pitchFamily="2" charset="-122"/>
              </a:rPr>
              <a:t>单位时间</a:t>
            </a:r>
            <a:r>
              <a:rPr lang="zh-CN" altLang="en-US" sz="2800" b="1" i="0" dirty="0">
                <a:solidFill>
                  <a:srgbClr val="009900"/>
                </a:solidFill>
                <a:effectLst>
                  <a:outerShdw blurRad="38100" dist="38100" dir="2700000" algn="tl">
                    <a:srgbClr val="FFFFFF"/>
                  </a:outerShdw>
                </a:effectLst>
                <a:latin typeface="宋体" pitchFamily="2" charset="-122"/>
              </a:rPr>
              <a:t>内发出的总</a:t>
            </a:r>
            <a:r>
              <a:rPr lang="zh-CN" altLang="en-US" sz="2800" b="1" i="0" dirty="0">
                <a:solidFill>
                  <a:srgbClr val="009900"/>
                </a:solidFill>
              </a:rPr>
              <a:t>光子数为</a:t>
            </a:r>
            <a:endParaRPr lang="zh-CN" altLang="en-US" sz="2800" b="1" i="0" dirty="0">
              <a:solidFill>
                <a:srgbClr val="FF00FF"/>
              </a:solidFill>
            </a:endParaRPr>
          </a:p>
        </p:txBody>
      </p:sp>
      <p:sp>
        <p:nvSpPr>
          <p:cNvPr id="5" name="矩形 4">
            <a:extLst>
              <a:ext uri="{FF2B5EF4-FFF2-40B4-BE49-F238E27FC236}">
                <a16:creationId xmlns:a16="http://schemas.microsoft.com/office/drawing/2014/main" id="{A898004F-B5C6-4E3C-8691-5966BD1E2DF8}"/>
              </a:ext>
            </a:extLst>
          </p:cNvPr>
          <p:cNvSpPr/>
          <p:nvPr/>
        </p:nvSpPr>
        <p:spPr>
          <a:xfrm>
            <a:off x="407368" y="4781471"/>
            <a:ext cx="5904656" cy="523220"/>
          </a:xfrm>
          <a:prstGeom prst="rect">
            <a:avLst/>
          </a:prstGeom>
        </p:spPr>
        <p:txBody>
          <a:bodyPr wrap="square">
            <a:spAutoFit/>
          </a:bodyPr>
          <a:lstStyle/>
          <a:p>
            <a:r>
              <a:rPr lang="zh-CN" altLang="en-US" sz="2800" b="1" i="0" dirty="0"/>
              <a:t>太阳</a:t>
            </a:r>
            <a:r>
              <a:rPr lang="zh-CN" altLang="en-US" sz="2800" b="1" i="0" dirty="0">
                <a:solidFill>
                  <a:srgbClr val="009900"/>
                </a:solidFill>
                <a:effectLst>
                  <a:outerShdw blurRad="38100" dist="38100" dir="2700000" algn="tl">
                    <a:srgbClr val="FFFFFF"/>
                  </a:outerShdw>
                </a:effectLst>
                <a:latin typeface="宋体" pitchFamily="2" charset="-122"/>
              </a:rPr>
              <a:t>在</a:t>
            </a:r>
            <a:r>
              <a:rPr lang="zh-CN" altLang="en-US" sz="2800" b="1" i="0" dirty="0">
                <a:solidFill>
                  <a:srgbClr val="C00000"/>
                </a:solidFill>
                <a:effectLst>
                  <a:outerShdw blurRad="38100" dist="38100" dir="2700000" algn="tl">
                    <a:srgbClr val="FFFFFF"/>
                  </a:outerShdw>
                </a:effectLst>
                <a:latin typeface="宋体" pitchFamily="2" charset="-122"/>
              </a:rPr>
              <a:t>单位时间</a:t>
            </a:r>
            <a:r>
              <a:rPr lang="zh-CN" altLang="en-US" sz="2800" b="1" i="0" dirty="0">
                <a:solidFill>
                  <a:srgbClr val="009900"/>
                </a:solidFill>
                <a:effectLst>
                  <a:outerShdw blurRad="38100" dist="38100" dir="2700000" algn="tl">
                    <a:srgbClr val="FFFFFF"/>
                  </a:outerShdw>
                </a:effectLst>
                <a:latin typeface="宋体" pitchFamily="2" charset="-122"/>
              </a:rPr>
              <a:t>内发出的总</a:t>
            </a:r>
            <a:r>
              <a:rPr lang="zh-CN" altLang="en-US" sz="2800" b="1" i="0" dirty="0">
                <a:solidFill>
                  <a:srgbClr val="009900"/>
                </a:solidFill>
              </a:rPr>
              <a:t>光子数为</a:t>
            </a:r>
            <a:endParaRPr lang="zh-CN" altLang="en-US" sz="2800" b="1" i="0" dirty="0">
              <a:solidFill>
                <a:srgbClr val="FF00FF"/>
              </a:solidFill>
            </a:endParaRPr>
          </a:p>
        </p:txBody>
      </p:sp>
      <p:graphicFrame>
        <p:nvGraphicFramePr>
          <p:cNvPr id="6" name="Object 6">
            <a:extLst>
              <a:ext uri="{FF2B5EF4-FFF2-40B4-BE49-F238E27FC236}">
                <a16:creationId xmlns:a16="http://schemas.microsoft.com/office/drawing/2014/main" id="{D1E9E6DA-CB5F-42BD-A0C9-E880C29087FE}"/>
              </a:ext>
            </a:extLst>
          </p:cNvPr>
          <p:cNvGraphicFramePr>
            <a:graphicFrameLocks noChangeAspect="1"/>
          </p:cNvGraphicFramePr>
          <p:nvPr>
            <p:extLst>
              <p:ext uri="{D42A27DB-BD31-4B8C-83A1-F6EECF244321}">
                <p14:modId xmlns:p14="http://schemas.microsoft.com/office/powerpoint/2010/main" val="4088503984"/>
              </p:ext>
            </p:extLst>
          </p:nvPr>
        </p:nvGraphicFramePr>
        <p:xfrm>
          <a:off x="6600056" y="4509120"/>
          <a:ext cx="5100638" cy="1273175"/>
        </p:xfrm>
        <a:graphic>
          <a:graphicData uri="http://schemas.openxmlformats.org/presentationml/2006/ole">
            <mc:AlternateContent xmlns:mc="http://schemas.openxmlformats.org/markup-compatibility/2006">
              <mc:Choice xmlns:v="urn:schemas-microsoft-com:vml" Requires="v">
                <p:oleObj spid="_x0000_s441376" name="Equation" r:id="rId5" imgW="1828800" imgH="469800" progId="Equation.DSMT4">
                  <p:embed/>
                </p:oleObj>
              </mc:Choice>
              <mc:Fallback>
                <p:oleObj name="Equation" r:id="rId5" imgW="1828800" imgH="469800" progId="Equation.DSMT4">
                  <p:embed/>
                  <p:pic>
                    <p:nvPicPr>
                      <p:cNvPr id="3" name="Object 6">
                        <a:extLst>
                          <a:ext uri="{FF2B5EF4-FFF2-40B4-BE49-F238E27FC236}">
                            <a16:creationId xmlns:a16="http://schemas.microsoft.com/office/drawing/2014/main" id="{6A823E88-292F-40E2-A8B8-F5BAD4EC036C}"/>
                          </a:ext>
                        </a:extLst>
                      </p:cNvPr>
                      <p:cNvPicPr>
                        <a:picLocks noChangeAspect="1" noChangeArrowheads="1"/>
                      </p:cNvPicPr>
                      <p:nvPr/>
                    </p:nvPicPr>
                    <p:blipFill>
                      <a:blip r:embed="rId6"/>
                      <a:srcRect/>
                      <a:stretch>
                        <a:fillRect/>
                      </a:stretch>
                    </p:blipFill>
                    <p:spPr bwMode="auto">
                      <a:xfrm>
                        <a:off x="6600056" y="4509120"/>
                        <a:ext cx="5100638" cy="1273175"/>
                      </a:xfrm>
                      <a:prstGeom prst="rect">
                        <a:avLst/>
                      </a:prstGeom>
                      <a:noFill/>
                      <a:ln>
                        <a:noFill/>
                      </a:ln>
                      <a:effectLst/>
                      <a:extLst/>
                    </p:spPr>
                  </p:pic>
                </p:oleObj>
              </mc:Fallback>
            </mc:AlternateContent>
          </a:graphicData>
        </a:graphic>
      </p:graphicFrame>
      <p:sp>
        <p:nvSpPr>
          <p:cNvPr id="7" name="矩形 6">
            <a:extLst>
              <a:ext uri="{FF2B5EF4-FFF2-40B4-BE49-F238E27FC236}">
                <a16:creationId xmlns:a16="http://schemas.microsoft.com/office/drawing/2014/main" id="{8A9607BF-874A-4EC2-9D6A-03E6CE5A7E0D}"/>
              </a:ext>
            </a:extLst>
          </p:cNvPr>
          <p:cNvSpPr/>
          <p:nvPr/>
        </p:nvSpPr>
        <p:spPr>
          <a:xfrm>
            <a:off x="911424" y="3634924"/>
            <a:ext cx="1620957" cy="523220"/>
          </a:xfrm>
          <a:prstGeom prst="rect">
            <a:avLst/>
          </a:prstGeom>
        </p:spPr>
        <p:txBody>
          <a:bodyPr wrap="none">
            <a:spAutoFit/>
          </a:bodyPr>
          <a:lstStyle/>
          <a:p>
            <a:r>
              <a:rPr lang="zh-CN" altLang="en-US" sz="2800" b="1" i="0" dirty="0">
                <a:solidFill>
                  <a:srgbClr val="C00000"/>
                </a:solidFill>
                <a:latin typeface="华文新魏" panose="02010800040101010101" pitchFamily="2" charset="-122"/>
                <a:ea typeface="华文新魏" panose="02010800040101010101" pitchFamily="2" charset="-122"/>
              </a:rPr>
              <a:t>能量守恒</a:t>
            </a:r>
          </a:p>
        </p:txBody>
      </p:sp>
      <p:graphicFrame>
        <p:nvGraphicFramePr>
          <p:cNvPr id="8" name="Object 10">
            <a:extLst>
              <a:ext uri="{FF2B5EF4-FFF2-40B4-BE49-F238E27FC236}">
                <a16:creationId xmlns:a16="http://schemas.microsoft.com/office/drawing/2014/main" id="{4E29F1A6-A902-43BC-BCD1-88E74C5E0372}"/>
              </a:ext>
            </a:extLst>
          </p:cNvPr>
          <p:cNvGraphicFramePr>
            <a:graphicFrameLocks noChangeAspect="1"/>
          </p:cNvGraphicFramePr>
          <p:nvPr>
            <p:extLst>
              <p:ext uri="{D42A27DB-BD31-4B8C-83A1-F6EECF244321}">
                <p14:modId xmlns:p14="http://schemas.microsoft.com/office/powerpoint/2010/main" val="3794296424"/>
              </p:ext>
            </p:extLst>
          </p:nvPr>
        </p:nvGraphicFramePr>
        <p:xfrm>
          <a:off x="2557458" y="3686163"/>
          <a:ext cx="3416300" cy="627062"/>
        </p:xfrm>
        <a:graphic>
          <a:graphicData uri="http://schemas.openxmlformats.org/presentationml/2006/ole">
            <mc:AlternateContent xmlns:mc="http://schemas.openxmlformats.org/markup-compatibility/2006">
              <mc:Choice xmlns:v="urn:schemas-microsoft-com:vml" Requires="v">
                <p:oleObj spid="_x0000_s441377" name="公式" r:id="rId7" imgW="1143000" imgH="203040" progId="Equation.3">
                  <p:embed/>
                </p:oleObj>
              </mc:Choice>
              <mc:Fallback>
                <p:oleObj name="公式" r:id="rId7" imgW="1143000" imgH="203040" progId="Equation.3">
                  <p:embed/>
                  <p:pic>
                    <p:nvPicPr>
                      <p:cNvPr id="5" name="Object 10"/>
                      <p:cNvPicPr>
                        <a:picLocks noChangeAspect="1" noChangeArrowheads="1"/>
                      </p:cNvPicPr>
                      <p:nvPr/>
                    </p:nvPicPr>
                    <p:blipFill>
                      <a:blip r:embed="rId8"/>
                      <a:srcRect/>
                      <a:stretch>
                        <a:fillRect/>
                      </a:stretch>
                    </p:blipFill>
                    <p:spPr bwMode="blackWhite">
                      <a:xfrm>
                        <a:off x="2557458" y="3686163"/>
                        <a:ext cx="3416300" cy="627062"/>
                      </a:xfrm>
                      <a:prstGeom prst="rect">
                        <a:avLst/>
                      </a:prstGeom>
                      <a:noFill/>
                      <a:ln>
                        <a:noFill/>
                      </a:ln>
                      <a:extLst/>
                    </p:spPr>
                  </p:pic>
                </p:oleObj>
              </mc:Fallback>
            </mc:AlternateContent>
          </a:graphicData>
        </a:graphic>
      </p:graphicFrame>
      <p:graphicFrame>
        <p:nvGraphicFramePr>
          <p:cNvPr id="9" name="Object 10">
            <a:extLst>
              <a:ext uri="{FF2B5EF4-FFF2-40B4-BE49-F238E27FC236}">
                <a16:creationId xmlns:a16="http://schemas.microsoft.com/office/drawing/2014/main" id="{35987F91-0F2C-4C97-9432-F014B89CAD19}"/>
              </a:ext>
            </a:extLst>
          </p:cNvPr>
          <p:cNvGraphicFramePr>
            <a:graphicFrameLocks noChangeAspect="1"/>
          </p:cNvGraphicFramePr>
          <p:nvPr>
            <p:extLst>
              <p:ext uri="{D42A27DB-BD31-4B8C-83A1-F6EECF244321}">
                <p14:modId xmlns:p14="http://schemas.microsoft.com/office/powerpoint/2010/main" val="1640085803"/>
              </p:ext>
            </p:extLst>
          </p:nvPr>
        </p:nvGraphicFramePr>
        <p:xfrm>
          <a:off x="7032104" y="3517934"/>
          <a:ext cx="1746250" cy="1108075"/>
        </p:xfrm>
        <a:graphic>
          <a:graphicData uri="http://schemas.openxmlformats.org/presentationml/2006/ole">
            <mc:AlternateContent xmlns:mc="http://schemas.openxmlformats.org/markup-compatibility/2006">
              <mc:Choice xmlns:v="urn:schemas-microsoft-com:vml" Requires="v">
                <p:oleObj spid="_x0000_s441378" name="公式" r:id="rId9" imgW="825480" imgH="507960" progId="Equation.3">
                  <p:embed/>
                </p:oleObj>
              </mc:Choice>
              <mc:Fallback>
                <p:oleObj name="公式" r:id="rId9" imgW="825480" imgH="507960" progId="Equation.3">
                  <p:embed/>
                  <p:pic>
                    <p:nvPicPr>
                      <p:cNvPr id="8" name="Object 10"/>
                      <p:cNvPicPr>
                        <a:picLocks noChangeAspect="1" noChangeArrowheads="1"/>
                      </p:cNvPicPr>
                      <p:nvPr/>
                    </p:nvPicPr>
                    <p:blipFill>
                      <a:blip r:embed="rId10"/>
                      <a:srcRect/>
                      <a:stretch>
                        <a:fillRect/>
                      </a:stretch>
                    </p:blipFill>
                    <p:spPr bwMode="blackWhite">
                      <a:xfrm>
                        <a:off x="7032104" y="3517934"/>
                        <a:ext cx="1746250" cy="1108075"/>
                      </a:xfrm>
                      <a:prstGeom prst="rect">
                        <a:avLst/>
                      </a:prstGeom>
                      <a:noFill/>
                      <a:ln>
                        <a:noFill/>
                      </a:ln>
                      <a:extLst/>
                    </p:spPr>
                  </p:pic>
                </p:oleObj>
              </mc:Fallback>
            </mc:AlternateContent>
          </a:graphicData>
        </a:graphic>
      </p:graphicFrame>
      <p:sp>
        <p:nvSpPr>
          <p:cNvPr id="10" name="矩形 9">
            <a:extLst>
              <a:ext uri="{FF2B5EF4-FFF2-40B4-BE49-F238E27FC236}">
                <a16:creationId xmlns:a16="http://schemas.microsoft.com/office/drawing/2014/main" id="{06AC8F53-C515-4C3B-BFC0-C6653DF0C808}"/>
              </a:ext>
            </a:extLst>
          </p:cNvPr>
          <p:cNvSpPr/>
          <p:nvPr/>
        </p:nvSpPr>
        <p:spPr>
          <a:xfrm>
            <a:off x="695400" y="5576762"/>
            <a:ext cx="5400600" cy="954107"/>
          </a:xfrm>
          <a:prstGeom prst="rect">
            <a:avLst/>
          </a:prstGeom>
        </p:spPr>
        <p:txBody>
          <a:bodyPr wrap="square">
            <a:spAutoFit/>
          </a:bodyPr>
          <a:lstStyle/>
          <a:p>
            <a:r>
              <a:rPr lang="zh-CN" altLang="en-US" sz="2800" b="1" i="0" dirty="0">
                <a:solidFill>
                  <a:srgbClr val="FF00FF"/>
                </a:solidFill>
              </a:rPr>
              <a:t>地球上垂直于太阳光方向单位面积单位时间内接收到的</a:t>
            </a:r>
            <a:r>
              <a:rPr lang="zh-CN" altLang="en-US" sz="2800" b="1" i="0" dirty="0">
                <a:solidFill>
                  <a:srgbClr val="FF00FF"/>
                </a:solidFill>
                <a:effectLst>
                  <a:outerShdw blurRad="38100" dist="38100" dir="2700000" algn="tl">
                    <a:srgbClr val="FFFFFF"/>
                  </a:outerShdw>
                </a:effectLst>
                <a:latin typeface="宋体" pitchFamily="2" charset="-122"/>
              </a:rPr>
              <a:t>总</a:t>
            </a:r>
            <a:r>
              <a:rPr lang="zh-CN" altLang="en-US" sz="2800" b="1" i="0" dirty="0">
                <a:solidFill>
                  <a:srgbClr val="FF00FF"/>
                </a:solidFill>
              </a:rPr>
              <a:t>光子数</a:t>
            </a:r>
            <a:endParaRPr lang="zh-CN" altLang="en-US" sz="2800" b="1" dirty="0">
              <a:solidFill>
                <a:srgbClr val="FF00FF"/>
              </a:solidFill>
            </a:endParaRPr>
          </a:p>
        </p:txBody>
      </p:sp>
      <p:graphicFrame>
        <p:nvGraphicFramePr>
          <p:cNvPr id="11" name="Object 6">
            <a:extLst>
              <a:ext uri="{FF2B5EF4-FFF2-40B4-BE49-F238E27FC236}">
                <a16:creationId xmlns:a16="http://schemas.microsoft.com/office/drawing/2014/main" id="{16FF3A27-45F9-4823-9E04-9EF26AF26FF2}"/>
              </a:ext>
            </a:extLst>
          </p:cNvPr>
          <p:cNvGraphicFramePr>
            <a:graphicFrameLocks noChangeAspect="1"/>
          </p:cNvGraphicFramePr>
          <p:nvPr>
            <p:extLst>
              <p:ext uri="{D42A27DB-BD31-4B8C-83A1-F6EECF244321}">
                <p14:modId xmlns:p14="http://schemas.microsoft.com/office/powerpoint/2010/main" val="2503041711"/>
              </p:ext>
            </p:extLst>
          </p:nvPr>
        </p:nvGraphicFramePr>
        <p:xfrm>
          <a:off x="6312024" y="5636587"/>
          <a:ext cx="4321175" cy="1273175"/>
        </p:xfrm>
        <a:graphic>
          <a:graphicData uri="http://schemas.openxmlformats.org/presentationml/2006/ole">
            <mc:AlternateContent xmlns:mc="http://schemas.openxmlformats.org/markup-compatibility/2006">
              <mc:Choice xmlns:v="urn:schemas-microsoft-com:vml" Requires="v">
                <p:oleObj spid="_x0000_s441379" name="Equation" r:id="rId11" imgW="1549080" imgH="469800" progId="Equation.DSMT4">
                  <p:embed/>
                </p:oleObj>
              </mc:Choice>
              <mc:Fallback>
                <p:oleObj name="Equation" r:id="rId11" imgW="1549080" imgH="469800" progId="Equation.DSMT4">
                  <p:embed/>
                  <p:pic>
                    <p:nvPicPr>
                      <p:cNvPr id="6" name="Object 6">
                        <a:extLst>
                          <a:ext uri="{FF2B5EF4-FFF2-40B4-BE49-F238E27FC236}">
                            <a16:creationId xmlns:a16="http://schemas.microsoft.com/office/drawing/2014/main" id="{D1E9E6DA-CB5F-42BD-A0C9-E880C29087FE}"/>
                          </a:ext>
                        </a:extLst>
                      </p:cNvPr>
                      <p:cNvPicPr>
                        <a:picLocks noChangeAspect="1" noChangeArrowheads="1"/>
                      </p:cNvPicPr>
                      <p:nvPr/>
                    </p:nvPicPr>
                    <p:blipFill>
                      <a:blip r:embed="rId12"/>
                      <a:srcRect/>
                      <a:stretch>
                        <a:fillRect/>
                      </a:stretch>
                    </p:blipFill>
                    <p:spPr bwMode="auto">
                      <a:xfrm>
                        <a:off x="6312024" y="5636587"/>
                        <a:ext cx="4321175" cy="12731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7002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643DD6C9-BEEB-4B19-87C0-8B8E10765046}"/>
              </a:ext>
            </a:extLst>
          </p:cNvPr>
          <p:cNvSpPr txBox="1">
            <a:spLocks noChangeArrowheads="1"/>
          </p:cNvSpPr>
          <p:nvPr/>
        </p:nvSpPr>
        <p:spPr bwMode="auto">
          <a:xfrm>
            <a:off x="551384" y="260648"/>
            <a:ext cx="1116124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solidFill>
                  <a:srgbClr val="FF0000"/>
                </a:solidFill>
              </a:rPr>
              <a:t>练习：</a:t>
            </a:r>
            <a:r>
              <a:rPr lang="zh-CN" altLang="en-US" sz="2800" i="0" dirty="0"/>
              <a:t>太阳可以看成一个</a:t>
            </a:r>
            <a:r>
              <a:rPr lang="zh-CN" altLang="en-US" sz="2800" i="0" dirty="0">
                <a:effectLst>
                  <a:outerShdw blurRad="38100" dist="38100" dir="2700000" algn="tl">
                    <a:srgbClr val="FFFFFF"/>
                  </a:outerShdw>
                </a:effectLst>
                <a:latin typeface="宋体" pitchFamily="2" charset="-122"/>
              </a:rPr>
              <a:t>黑</a:t>
            </a:r>
            <a:r>
              <a:rPr lang="zh-CN" altLang="en-US" sz="2800" i="0" dirty="0"/>
              <a:t>体，</a:t>
            </a:r>
            <a:r>
              <a:rPr lang="zh-CN" altLang="en-US" sz="2800" i="0" dirty="0">
                <a:solidFill>
                  <a:srgbClr val="009900"/>
                </a:solidFill>
              </a:rPr>
              <a:t>其最大单色辐出度的波长为</a:t>
            </a:r>
            <a:r>
              <a:rPr lang="en-US" altLang="zh-CN" sz="2800" dirty="0">
                <a:solidFill>
                  <a:srgbClr val="FF0000"/>
                </a:solidFill>
                <a:sym typeface="Symbol" panose="05050102010706020507" pitchFamily="18" charset="2"/>
              </a:rPr>
              <a:t></a:t>
            </a:r>
            <a:r>
              <a:rPr lang="en-US" altLang="zh-CN" sz="2800" baseline="-25000" dirty="0">
                <a:solidFill>
                  <a:srgbClr val="FF0000"/>
                </a:solidFill>
              </a:rPr>
              <a:t>m</a:t>
            </a:r>
            <a:r>
              <a:rPr lang="en-US" altLang="zh-CN" sz="2800" dirty="0">
                <a:solidFill>
                  <a:srgbClr val="FF0000"/>
                </a:solidFill>
                <a:sym typeface="Symbol" panose="05050102010706020507" pitchFamily="18" charset="2"/>
              </a:rPr>
              <a:t> </a:t>
            </a:r>
            <a:r>
              <a:rPr lang="zh-CN" altLang="en-US" sz="2800" i="0" dirty="0"/>
              <a:t>，</a:t>
            </a:r>
            <a:r>
              <a:rPr lang="zh-CN" altLang="en-US" sz="2800" i="0" dirty="0">
                <a:solidFill>
                  <a:srgbClr val="009900"/>
                </a:solidFill>
                <a:sym typeface="Symbol" panose="05050102010706020507" pitchFamily="18" charset="2"/>
              </a:rPr>
              <a:t>已知</a:t>
            </a:r>
            <a:r>
              <a:rPr lang="zh-CN" altLang="en-US" sz="2800" i="0" dirty="0">
                <a:solidFill>
                  <a:srgbClr val="C00000"/>
                </a:solidFill>
                <a:ea typeface="楷体_GB2312" pitchFamily="49" charset="-122"/>
                <a:sym typeface="Symbol" panose="05050102010706020507" pitchFamily="18" charset="2"/>
              </a:rPr>
              <a:t>维恩</a:t>
            </a:r>
            <a:r>
              <a:rPr lang="zh-CN" altLang="en-US" sz="2800" i="0" dirty="0">
                <a:solidFill>
                  <a:srgbClr val="009900"/>
                </a:solidFill>
              </a:rPr>
              <a:t>常数</a:t>
            </a:r>
            <a:r>
              <a:rPr lang="zh-CN" altLang="en-US" sz="2800" i="0" dirty="0">
                <a:solidFill>
                  <a:srgbClr val="009900"/>
                </a:solidFill>
                <a:ea typeface="楷体_GB2312" pitchFamily="49" charset="-122"/>
                <a:sym typeface="Symbol" panose="05050102010706020507" pitchFamily="18" charset="2"/>
              </a:rPr>
              <a:t>为</a:t>
            </a:r>
            <a:r>
              <a:rPr lang="en-US" altLang="zh-CN" sz="2800" i="0" dirty="0">
                <a:solidFill>
                  <a:srgbClr val="C00000"/>
                </a:solidFill>
                <a:ea typeface="楷体_GB2312" pitchFamily="49" charset="-122"/>
                <a:sym typeface="Symbol" panose="05050102010706020507" pitchFamily="18" charset="2"/>
              </a:rPr>
              <a:t>b</a:t>
            </a:r>
            <a:r>
              <a:rPr lang="en-US" altLang="zh-CN" sz="2800" i="0" dirty="0">
                <a:solidFill>
                  <a:srgbClr val="009900"/>
                </a:solidFill>
                <a:ea typeface="楷体_GB2312" pitchFamily="49" charset="-122"/>
                <a:sym typeface="Symbol" panose="05050102010706020507" pitchFamily="18" charset="2"/>
              </a:rPr>
              <a:t>,</a:t>
            </a:r>
            <a:r>
              <a:rPr lang="zh-CN" altLang="en-US" sz="2800" i="0" dirty="0"/>
              <a:t>日地距离为</a:t>
            </a:r>
            <a:r>
              <a:rPr lang="en-US" altLang="zh-CN" sz="2800" i="0" dirty="0">
                <a:solidFill>
                  <a:srgbClr val="FF0000"/>
                </a:solidFill>
              </a:rPr>
              <a:t>L</a:t>
            </a:r>
            <a:r>
              <a:rPr lang="en-US" altLang="zh-CN" sz="2800" i="0" dirty="0"/>
              <a:t>,</a:t>
            </a:r>
            <a:r>
              <a:rPr lang="zh-CN" altLang="en-US" sz="2800" i="0" dirty="0"/>
              <a:t>太阳半径为</a:t>
            </a:r>
            <a:r>
              <a:rPr lang="en-US" altLang="zh-CN" sz="2800" i="0" dirty="0">
                <a:solidFill>
                  <a:srgbClr val="FF0000"/>
                </a:solidFill>
              </a:rPr>
              <a:t>R</a:t>
            </a:r>
            <a:r>
              <a:rPr lang="zh-CN" altLang="en-US" sz="2800" i="0" dirty="0"/>
              <a:t>，地球上垂直于太阳光方向单位面积单位时间内接收到的</a:t>
            </a:r>
            <a:r>
              <a:rPr lang="zh-CN" altLang="en-US" sz="2800" i="0" dirty="0">
                <a:solidFill>
                  <a:srgbClr val="009900"/>
                </a:solidFill>
                <a:effectLst>
                  <a:outerShdw blurRad="38100" dist="38100" dir="2700000" algn="tl">
                    <a:srgbClr val="FFFFFF"/>
                  </a:outerShdw>
                </a:effectLst>
                <a:latin typeface="宋体" pitchFamily="2" charset="-122"/>
              </a:rPr>
              <a:t>总</a:t>
            </a:r>
            <a:r>
              <a:rPr lang="zh-CN" altLang="en-US" sz="2800" i="0" dirty="0">
                <a:solidFill>
                  <a:srgbClr val="009900"/>
                </a:solidFill>
              </a:rPr>
              <a:t>光子数</a:t>
            </a:r>
            <a:r>
              <a:rPr lang="en-US" altLang="zh-CN" sz="2800" i="0" dirty="0"/>
              <a:t>=_____</a:t>
            </a:r>
            <a:r>
              <a:rPr lang="zh-CN" altLang="en-US" sz="2800" i="0" dirty="0"/>
              <a:t>。 </a:t>
            </a:r>
          </a:p>
        </p:txBody>
      </p:sp>
      <p:graphicFrame>
        <p:nvGraphicFramePr>
          <p:cNvPr id="4" name="Object 6">
            <a:extLst>
              <a:ext uri="{FF2B5EF4-FFF2-40B4-BE49-F238E27FC236}">
                <a16:creationId xmlns:a16="http://schemas.microsoft.com/office/drawing/2014/main" id="{C357B4B6-B515-441B-B4A7-E7C2C0907749}"/>
              </a:ext>
            </a:extLst>
          </p:cNvPr>
          <p:cNvGraphicFramePr>
            <a:graphicFrameLocks noChangeAspect="1"/>
          </p:cNvGraphicFramePr>
          <p:nvPr>
            <p:extLst>
              <p:ext uri="{D42A27DB-BD31-4B8C-83A1-F6EECF244321}">
                <p14:modId xmlns:p14="http://schemas.microsoft.com/office/powerpoint/2010/main" val="209452662"/>
              </p:ext>
            </p:extLst>
          </p:nvPr>
        </p:nvGraphicFramePr>
        <p:xfrm>
          <a:off x="5735960" y="2244759"/>
          <a:ext cx="4002088" cy="1273175"/>
        </p:xfrm>
        <a:graphic>
          <a:graphicData uri="http://schemas.openxmlformats.org/presentationml/2006/ole">
            <mc:AlternateContent xmlns:mc="http://schemas.openxmlformats.org/markup-compatibility/2006">
              <mc:Choice xmlns:v="urn:schemas-microsoft-com:vml" Requires="v">
                <p:oleObj spid="_x0000_s442395" name="Equation" r:id="rId3" imgW="1434960" imgH="469800" progId="Equation.DSMT4">
                  <p:embed/>
                </p:oleObj>
              </mc:Choice>
              <mc:Fallback>
                <p:oleObj name="Equation" r:id="rId3" imgW="1434960" imgH="469800" progId="Equation.DSMT4">
                  <p:embed/>
                  <p:pic>
                    <p:nvPicPr>
                      <p:cNvPr id="3" name="Object 6">
                        <a:extLst>
                          <a:ext uri="{FF2B5EF4-FFF2-40B4-BE49-F238E27FC236}">
                            <a16:creationId xmlns:a16="http://schemas.microsoft.com/office/drawing/2014/main" id="{6A823E88-292F-40E2-A8B8-F5BAD4EC036C}"/>
                          </a:ext>
                        </a:extLst>
                      </p:cNvPr>
                      <p:cNvPicPr>
                        <a:picLocks noChangeAspect="1" noChangeArrowheads="1"/>
                      </p:cNvPicPr>
                      <p:nvPr/>
                    </p:nvPicPr>
                    <p:blipFill>
                      <a:blip r:embed="rId4"/>
                      <a:srcRect/>
                      <a:stretch>
                        <a:fillRect/>
                      </a:stretch>
                    </p:blipFill>
                    <p:spPr bwMode="auto">
                      <a:xfrm>
                        <a:off x="5735960" y="2244759"/>
                        <a:ext cx="4002088" cy="1273175"/>
                      </a:xfrm>
                      <a:prstGeom prst="rect">
                        <a:avLst/>
                      </a:prstGeom>
                      <a:solidFill>
                        <a:srgbClr val="FFFF00"/>
                      </a:solidFill>
                      <a:ln>
                        <a:noFill/>
                      </a:ln>
                      <a:effectLst/>
                      <a:extLst/>
                    </p:spPr>
                  </p:pic>
                </p:oleObj>
              </mc:Fallback>
            </mc:AlternateContent>
          </a:graphicData>
        </a:graphic>
      </p:graphicFrame>
      <p:sp>
        <p:nvSpPr>
          <p:cNvPr id="5" name="矩形 4">
            <a:extLst>
              <a:ext uri="{FF2B5EF4-FFF2-40B4-BE49-F238E27FC236}">
                <a16:creationId xmlns:a16="http://schemas.microsoft.com/office/drawing/2014/main" id="{1C8A3162-6ECB-452B-B88A-C16A8EA5A5C1}"/>
              </a:ext>
            </a:extLst>
          </p:cNvPr>
          <p:cNvSpPr/>
          <p:nvPr/>
        </p:nvSpPr>
        <p:spPr>
          <a:xfrm>
            <a:off x="623392" y="2244759"/>
            <a:ext cx="4608512" cy="954107"/>
          </a:xfrm>
          <a:prstGeom prst="rect">
            <a:avLst/>
          </a:prstGeom>
        </p:spPr>
        <p:txBody>
          <a:bodyPr wrap="square">
            <a:spAutoFit/>
          </a:bodyPr>
          <a:lstStyle/>
          <a:p>
            <a:r>
              <a:rPr lang="zh-CN" altLang="en-US" sz="2800" b="1" i="0" dirty="0">
                <a:solidFill>
                  <a:srgbClr val="0000FF"/>
                </a:solidFill>
              </a:rPr>
              <a:t>一个黑体的</a:t>
            </a:r>
            <a:r>
              <a:rPr lang="zh-CN" altLang="en-US" sz="2800" b="1" i="0" dirty="0">
                <a:solidFill>
                  <a:srgbClr val="0000FF"/>
                </a:solidFill>
                <a:effectLst>
                  <a:outerShdw blurRad="38100" dist="38100" dir="2700000" algn="tl">
                    <a:srgbClr val="FFFFFF"/>
                  </a:outerShdw>
                </a:effectLst>
                <a:latin typeface="宋体" pitchFamily="2" charset="-122"/>
              </a:rPr>
              <a:t>单位表面</a:t>
            </a:r>
            <a:r>
              <a:rPr lang="zh-CN" altLang="en-US" sz="2800" b="1" i="0" dirty="0">
                <a:solidFill>
                  <a:srgbClr val="009900"/>
                </a:solidFill>
                <a:effectLst>
                  <a:outerShdw blurRad="38100" dist="38100" dir="2700000" algn="tl">
                    <a:srgbClr val="FFFFFF"/>
                  </a:outerShdw>
                </a:effectLst>
                <a:latin typeface="宋体" pitchFamily="2" charset="-122"/>
              </a:rPr>
              <a:t>在</a:t>
            </a:r>
            <a:r>
              <a:rPr lang="zh-CN" altLang="en-US" sz="2800" b="1" i="0" dirty="0">
                <a:solidFill>
                  <a:srgbClr val="C00000"/>
                </a:solidFill>
                <a:effectLst>
                  <a:outerShdw blurRad="38100" dist="38100" dir="2700000" algn="tl">
                    <a:srgbClr val="FFFFFF"/>
                  </a:outerShdw>
                </a:effectLst>
                <a:latin typeface="宋体" pitchFamily="2" charset="-122"/>
              </a:rPr>
              <a:t>单位时间</a:t>
            </a:r>
            <a:r>
              <a:rPr lang="zh-CN" altLang="en-US" sz="2800" b="1" i="0" dirty="0">
                <a:solidFill>
                  <a:srgbClr val="009900"/>
                </a:solidFill>
                <a:effectLst>
                  <a:outerShdw blurRad="38100" dist="38100" dir="2700000" algn="tl">
                    <a:srgbClr val="FFFFFF"/>
                  </a:outerShdw>
                </a:effectLst>
                <a:latin typeface="宋体" pitchFamily="2" charset="-122"/>
              </a:rPr>
              <a:t>内发出的总</a:t>
            </a:r>
            <a:r>
              <a:rPr lang="zh-CN" altLang="en-US" sz="2800" b="1" i="0" dirty="0">
                <a:solidFill>
                  <a:srgbClr val="009900"/>
                </a:solidFill>
              </a:rPr>
              <a:t>光子数为</a:t>
            </a:r>
            <a:endParaRPr lang="zh-CN" altLang="en-US" sz="2800" b="1" i="0" dirty="0">
              <a:solidFill>
                <a:srgbClr val="FF00FF"/>
              </a:solidFill>
            </a:endParaRPr>
          </a:p>
        </p:txBody>
      </p:sp>
      <p:graphicFrame>
        <p:nvGraphicFramePr>
          <p:cNvPr id="6" name="Object 10">
            <a:extLst>
              <a:ext uri="{FF2B5EF4-FFF2-40B4-BE49-F238E27FC236}">
                <a16:creationId xmlns:a16="http://schemas.microsoft.com/office/drawing/2014/main" id="{F2E9111F-A356-483E-BC68-7DE8DD75832A}"/>
              </a:ext>
            </a:extLst>
          </p:cNvPr>
          <p:cNvGraphicFramePr>
            <a:graphicFrameLocks noChangeAspect="1"/>
          </p:cNvGraphicFramePr>
          <p:nvPr>
            <p:extLst>
              <p:ext uri="{D42A27DB-BD31-4B8C-83A1-F6EECF244321}">
                <p14:modId xmlns:p14="http://schemas.microsoft.com/office/powerpoint/2010/main" val="172071370"/>
              </p:ext>
            </p:extLst>
          </p:nvPr>
        </p:nvGraphicFramePr>
        <p:xfrm>
          <a:off x="10056440" y="2306574"/>
          <a:ext cx="1816869" cy="765521"/>
        </p:xfrm>
        <a:graphic>
          <a:graphicData uri="http://schemas.openxmlformats.org/presentationml/2006/ole">
            <mc:AlternateContent xmlns:mc="http://schemas.openxmlformats.org/markup-compatibility/2006">
              <mc:Choice xmlns:v="urn:schemas-microsoft-com:vml" Requires="v">
                <p:oleObj spid="_x0000_s442396" name="公式" r:id="rId5" imgW="457280" imgH="142795" progId="Equation.3">
                  <p:embed/>
                </p:oleObj>
              </mc:Choice>
              <mc:Fallback>
                <p:oleObj name="公式" r:id="rId5" imgW="457280" imgH="142795" progId="Equation.3">
                  <p:embed/>
                  <p:pic>
                    <p:nvPicPr>
                      <p:cNvPr id="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6440" y="2306574"/>
                        <a:ext cx="1816869" cy="765521"/>
                      </a:xfrm>
                      <a:prstGeom prst="rect">
                        <a:avLst/>
                      </a:prstGeom>
                      <a:solidFill>
                        <a:srgbClr val="FFFF00"/>
                      </a:solidFill>
                      <a:ln>
                        <a:noFill/>
                      </a:ln>
                      <a:effectLst/>
                      <a:extLst/>
                    </p:spPr>
                  </p:pic>
                </p:oleObj>
              </mc:Fallback>
            </mc:AlternateContent>
          </a:graphicData>
        </a:graphic>
      </p:graphicFrame>
      <p:graphicFrame>
        <p:nvGraphicFramePr>
          <p:cNvPr id="7" name="Object 10">
            <a:extLst>
              <a:ext uri="{FF2B5EF4-FFF2-40B4-BE49-F238E27FC236}">
                <a16:creationId xmlns:a16="http://schemas.microsoft.com/office/drawing/2014/main" id="{D180F779-1A11-41A3-B221-4BC3CFE69D87}"/>
              </a:ext>
            </a:extLst>
          </p:cNvPr>
          <p:cNvGraphicFramePr>
            <a:graphicFrameLocks noChangeAspect="1"/>
          </p:cNvGraphicFramePr>
          <p:nvPr>
            <p:extLst>
              <p:ext uri="{D42A27DB-BD31-4B8C-83A1-F6EECF244321}">
                <p14:modId xmlns:p14="http://schemas.microsoft.com/office/powerpoint/2010/main" val="2274828107"/>
              </p:ext>
            </p:extLst>
          </p:nvPr>
        </p:nvGraphicFramePr>
        <p:xfrm>
          <a:off x="3647728" y="3463014"/>
          <a:ext cx="1022350" cy="941387"/>
        </p:xfrm>
        <a:graphic>
          <a:graphicData uri="http://schemas.openxmlformats.org/presentationml/2006/ole">
            <mc:AlternateContent xmlns:mc="http://schemas.openxmlformats.org/markup-compatibility/2006">
              <mc:Choice xmlns:v="urn:schemas-microsoft-com:vml" Requires="v">
                <p:oleObj spid="_x0000_s442397" name="Equation" r:id="rId7" imgW="482400" imgH="431640" progId="Equation.DSMT4">
                  <p:embed/>
                </p:oleObj>
              </mc:Choice>
              <mc:Fallback>
                <p:oleObj name="Equation" r:id="rId7" imgW="482400" imgH="431640" progId="Equation.DSMT4">
                  <p:embed/>
                  <p:pic>
                    <p:nvPicPr>
                      <p:cNvPr id="9" name="Object 10">
                        <a:extLst>
                          <a:ext uri="{FF2B5EF4-FFF2-40B4-BE49-F238E27FC236}">
                            <a16:creationId xmlns:a16="http://schemas.microsoft.com/office/drawing/2014/main" id="{35987F91-0F2C-4C97-9432-F014B89CAD19}"/>
                          </a:ext>
                        </a:extLst>
                      </p:cNvPr>
                      <p:cNvPicPr>
                        <a:picLocks noChangeAspect="1" noChangeArrowheads="1"/>
                      </p:cNvPicPr>
                      <p:nvPr/>
                    </p:nvPicPr>
                    <p:blipFill>
                      <a:blip r:embed="rId8"/>
                      <a:srcRect/>
                      <a:stretch>
                        <a:fillRect/>
                      </a:stretch>
                    </p:blipFill>
                    <p:spPr bwMode="blackWhite">
                      <a:xfrm>
                        <a:off x="3647728" y="3463014"/>
                        <a:ext cx="1022350" cy="941387"/>
                      </a:xfrm>
                      <a:prstGeom prst="rect">
                        <a:avLst/>
                      </a:prstGeom>
                      <a:noFill/>
                      <a:ln>
                        <a:noFill/>
                      </a:ln>
                      <a:extLst/>
                    </p:spPr>
                  </p:pic>
                </p:oleObj>
              </mc:Fallback>
            </mc:AlternateContent>
          </a:graphicData>
        </a:graphic>
      </p:graphicFrame>
      <p:sp>
        <p:nvSpPr>
          <p:cNvPr id="8" name="矩形 7">
            <a:extLst>
              <a:ext uri="{FF2B5EF4-FFF2-40B4-BE49-F238E27FC236}">
                <a16:creationId xmlns:a16="http://schemas.microsoft.com/office/drawing/2014/main" id="{0F8FCCB5-E4F1-4339-B61C-C29C61AF748D}"/>
              </a:ext>
            </a:extLst>
          </p:cNvPr>
          <p:cNvSpPr/>
          <p:nvPr/>
        </p:nvSpPr>
        <p:spPr>
          <a:xfrm>
            <a:off x="407368" y="4781471"/>
            <a:ext cx="5904656" cy="523220"/>
          </a:xfrm>
          <a:prstGeom prst="rect">
            <a:avLst/>
          </a:prstGeom>
        </p:spPr>
        <p:txBody>
          <a:bodyPr wrap="square">
            <a:spAutoFit/>
          </a:bodyPr>
          <a:lstStyle/>
          <a:p>
            <a:r>
              <a:rPr lang="zh-CN" altLang="en-US" sz="2800" b="1" i="0" dirty="0"/>
              <a:t>太阳</a:t>
            </a:r>
            <a:r>
              <a:rPr lang="zh-CN" altLang="en-US" sz="2800" b="1" i="0" dirty="0">
                <a:solidFill>
                  <a:srgbClr val="009900"/>
                </a:solidFill>
                <a:effectLst>
                  <a:outerShdw blurRad="38100" dist="38100" dir="2700000" algn="tl">
                    <a:srgbClr val="FFFFFF"/>
                  </a:outerShdw>
                </a:effectLst>
                <a:latin typeface="宋体" pitchFamily="2" charset="-122"/>
              </a:rPr>
              <a:t>在</a:t>
            </a:r>
            <a:r>
              <a:rPr lang="zh-CN" altLang="en-US" sz="2800" b="1" i="0" dirty="0">
                <a:solidFill>
                  <a:srgbClr val="C00000"/>
                </a:solidFill>
                <a:effectLst>
                  <a:outerShdw blurRad="38100" dist="38100" dir="2700000" algn="tl">
                    <a:srgbClr val="FFFFFF"/>
                  </a:outerShdw>
                </a:effectLst>
                <a:latin typeface="宋体" pitchFamily="2" charset="-122"/>
              </a:rPr>
              <a:t>单位时间</a:t>
            </a:r>
            <a:r>
              <a:rPr lang="zh-CN" altLang="en-US" sz="2800" b="1" i="0" dirty="0">
                <a:solidFill>
                  <a:srgbClr val="009900"/>
                </a:solidFill>
                <a:effectLst>
                  <a:outerShdw blurRad="38100" dist="38100" dir="2700000" algn="tl">
                    <a:srgbClr val="FFFFFF"/>
                  </a:outerShdw>
                </a:effectLst>
                <a:latin typeface="宋体" pitchFamily="2" charset="-122"/>
              </a:rPr>
              <a:t>内发出的总</a:t>
            </a:r>
            <a:r>
              <a:rPr lang="zh-CN" altLang="en-US" sz="2800" b="1" i="0" dirty="0">
                <a:solidFill>
                  <a:srgbClr val="009900"/>
                </a:solidFill>
              </a:rPr>
              <a:t>光子数为</a:t>
            </a:r>
            <a:endParaRPr lang="zh-CN" altLang="en-US" sz="2800" b="1" i="0" dirty="0">
              <a:solidFill>
                <a:srgbClr val="FF00FF"/>
              </a:solidFill>
            </a:endParaRPr>
          </a:p>
        </p:txBody>
      </p:sp>
      <p:graphicFrame>
        <p:nvGraphicFramePr>
          <p:cNvPr id="9" name="Object 6">
            <a:extLst>
              <a:ext uri="{FF2B5EF4-FFF2-40B4-BE49-F238E27FC236}">
                <a16:creationId xmlns:a16="http://schemas.microsoft.com/office/drawing/2014/main" id="{3F8FD880-8F48-4F0A-AD5D-8AC688F3DDA9}"/>
              </a:ext>
            </a:extLst>
          </p:cNvPr>
          <p:cNvGraphicFramePr>
            <a:graphicFrameLocks noChangeAspect="1"/>
          </p:cNvGraphicFramePr>
          <p:nvPr>
            <p:extLst>
              <p:ext uri="{D42A27DB-BD31-4B8C-83A1-F6EECF244321}">
                <p14:modId xmlns:p14="http://schemas.microsoft.com/office/powerpoint/2010/main" val="4174290166"/>
              </p:ext>
            </p:extLst>
          </p:nvPr>
        </p:nvGraphicFramePr>
        <p:xfrm>
          <a:off x="6600056" y="4509120"/>
          <a:ext cx="5100638" cy="1273175"/>
        </p:xfrm>
        <a:graphic>
          <a:graphicData uri="http://schemas.openxmlformats.org/presentationml/2006/ole">
            <mc:AlternateContent xmlns:mc="http://schemas.openxmlformats.org/markup-compatibility/2006">
              <mc:Choice xmlns:v="urn:schemas-microsoft-com:vml" Requires="v">
                <p:oleObj spid="_x0000_s442398" name="Equation" r:id="rId9" imgW="1828800" imgH="469800" progId="Equation.DSMT4">
                  <p:embed/>
                </p:oleObj>
              </mc:Choice>
              <mc:Fallback>
                <p:oleObj name="Equation" r:id="rId9" imgW="1828800" imgH="469800" progId="Equation.DSMT4">
                  <p:embed/>
                  <p:pic>
                    <p:nvPicPr>
                      <p:cNvPr id="6" name="Object 6">
                        <a:extLst>
                          <a:ext uri="{FF2B5EF4-FFF2-40B4-BE49-F238E27FC236}">
                            <a16:creationId xmlns:a16="http://schemas.microsoft.com/office/drawing/2014/main" id="{D1E9E6DA-CB5F-42BD-A0C9-E880C29087FE}"/>
                          </a:ext>
                        </a:extLst>
                      </p:cNvPr>
                      <p:cNvPicPr>
                        <a:picLocks noChangeAspect="1" noChangeArrowheads="1"/>
                      </p:cNvPicPr>
                      <p:nvPr/>
                    </p:nvPicPr>
                    <p:blipFill>
                      <a:blip r:embed="rId10"/>
                      <a:srcRect/>
                      <a:stretch>
                        <a:fillRect/>
                      </a:stretch>
                    </p:blipFill>
                    <p:spPr bwMode="auto">
                      <a:xfrm>
                        <a:off x="6600056" y="4509120"/>
                        <a:ext cx="5100638" cy="1273175"/>
                      </a:xfrm>
                      <a:prstGeom prst="rect">
                        <a:avLst/>
                      </a:prstGeom>
                      <a:noFill/>
                      <a:ln>
                        <a:noFill/>
                      </a:ln>
                      <a:effectLst/>
                      <a:extLst/>
                    </p:spPr>
                  </p:pic>
                </p:oleObj>
              </mc:Fallback>
            </mc:AlternateContent>
          </a:graphicData>
        </a:graphic>
      </p:graphicFrame>
      <p:sp>
        <p:nvSpPr>
          <p:cNvPr id="10" name="矩形 9">
            <a:extLst>
              <a:ext uri="{FF2B5EF4-FFF2-40B4-BE49-F238E27FC236}">
                <a16:creationId xmlns:a16="http://schemas.microsoft.com/office/drawing/2014/main" id="{13312E2D-9BA0-4475-9C20-047A7B094F94}"/>
              </a:ext>
            </a:extLst>
          </p:cNvPr>
          <p:cNvSpPr/>
          <p:nvPr/>
        </p:nvSpPr>
        <p:spPr>
          <a:xfrm>
            <a:off x="695400" y="5576762"/>
            <a:ext cx="5400600" cy="954107"/>
          </a:xfrm>
          <a:prstGeom prst="rect">
            <a:avLst/>
          </a:prstGeom>
        </p:spPr>
        <p:txBody>
          <a:bodyPr wrap="square">
            <a:spAutoFit/>
          </a:bodyPr>
          <a:lstStyle/>
          <a:p>
            <a:r>
              <a:rPr lang="zh-CN" altLang="en-US" sz="2800" b="1" i="0" dirty="0">
                <a:solidFill>
                  <a:srgbClr val="FF00FF"/>
                </a:solidFill>
              </a:rPr>
              <a:t>地球上垂直于太阳光方向单位面积单位时间内接收到的</a:t>
            </a:r>
            <a:r>
              <a:rPr lang="zh-CN" altLang="en-US" sz="2800" b="1" i="0" dirty="0">
                <a:solidFill>
                  <a:srgbClr val="FF00FF"/>
                </a:solidFill>
                <a:effectLst>
                  <a:outerShdw blurRad="38100" dist="38100" dir="2700000" algn="tl">
                    <a:srgbClr val="FFFFFF"/>
                  </a:outerShdw>
                </a:effectLst>
                <a:latin typeface="宋体" pitchFamily="2" charset="-122"/>
              </a:rPr>
              <a:t>总</a:t>
            </a:r>
            <a:r>
              <a:rPr lang="zh-CN" altLang="en-US" sz="2800" b="1" i="0" dirty="0">
                <a:solidFill>
                  <a:srgbClr val="FF00FF"/>
                </a:solidFill>
              </a:rPr>
              <a:t>光子数</a:t>
            </a:r>
            <a:endParaRPr lang="zh-CN" altLang="en-US" sz="2800" b="1" dirty="0">
              <a:solidFill>
                <a:srgbClr val="FF00FF"/>
              </a:solidFill>
            </a:endParaRPr>
          </a:p>
        </p:txBody>
      </p:sp>
      <p:graphicFrame>
        <p:nvGraphicFramePr>
          <p:cNvPr id="11" name="Object 6">
            <a:extLst>
              <a:ext uri="{FF2B5EF4-FFF2-40B4-BE49-F238E27FC236}">
                <a16:creationId xmlns:a16="http://schemas.microsoft.com/office/drawing/2014/main" id="{F931A922-451C-484E-9F5F-AADA1DCC1CAC}"/>
              </a:ext>
            </a:extLst>
          </p:cNvPr>
          <p:cNvGraphicFramePr>
            <a:graphicFrameLocks noChangeAspect="1"/>
          </p:cNvGraphicFramePr>
          <p:nvPr>
            <p:extLst>
              <p:ext uri="{D42A27DB-BD31-4B8C-83A1-F6EECF244321}">
                <p14:modId xmlns:p14="http://schemas.microsoft.com/office/powerpoint/2010/main" val="842999197"/>
              </p:ext>
            </p:extLst>
          </p:nvPr>
        </p:nvGraphicFramePr>
        <p:xfrm>
          <a:off x="6312024" y="5636587"/>
          <a:ext cx="4321175" cy="1273175"/>
        </p:xfrm>
        <a:graphic>
          <a:graphicData uri="http://schemas.openxmlformats.org/presentationml/2006/ole">
            <mc:AlternateContent xmlns:mc="http://schemas.openxmlformats.org/markup-compatibility/2006">
              <mc:Choice xmlns:v="urn:schemas-microsoft-com:vml" Requires="v">
                <p:oleObj spid="_x0000_s442399" name="Equation" r:id="rId11" imgW="1549080" imgH="469800" progId="Equation.DSMT4">
                  <p:embed/>
                </p:oleObj>
              </mc:Choice>
              <mc:Fallback>
                <p:oleObj name="Equation" r:id="rId11" imgW="1549080" imgH="469800" progId="Equation.DSMT4">
                  <p:embed/>
                  <p:pic>
                    <p:nvPicPr>
                      <p:cNvPr id="11" name="Object 6">
                        <a:extLst>
                          <a:ext uri="{FF2B5EF4-FFF2-40B4-BE49-F238E27FC236}">
                            <a16:creationId xmlns:a16="http://schemas.microsoft.com/office/drawing/2014/main" id="{16FF3A27-45F9-4823-9E04-9EF26AF26FF2}"/>
                          </a:ext>
                        </a:extLst>
                      </p:cNvPr>
                      <p:cNvPicPr>
                        <a:picLocks noChangeAspect="1" noChangeArrowheads="1"/>
                      </p:cNvPicPr>
                      <p:nvPr/>
                    </p:nvPicPr>
                    <p:blipFill>
                      <a:blip r:embed="rId12"/>
                      <a:srcRect/>
                      <a:stretch>
                        <a:fillRect/>
                      </a:stretch>
                    </p:blipFill>
                    <p:spPr bwMode="auto">
                      <a:xfrm>
                        <a:off x="6312024" y="5636587"/>
                        <a:ext cx="4321175" cy="12731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7673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2057400" y="260350"/>
            <a:ext cx="7716838"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3200" b="1" i="0" dirty="0">
                <a:solidFill>
                  <a:srgbClr val="FF0000"/>
                </a:solidFill>
              </a:rPr>
              <a:t>【</a:t>
            </a:r>
            <a:r>
              <a:rPr lang="zh-CN" altLang="en-US" sz="3200" b="1" i="0" dirty="0">
                <a:solidFill>
                  <a:srgbClr val="FF0000"/>
                </a:solidFill>
                <a:latin typeface="宋体" pitchFamily="2" charset="-122"/>
              </a:rPr>
              <a:t>例</a:t>
            </a:r>
            <a:r>
              <a:rPr lang="en-US" altLang="zh-CN" sz="3200" b="1" i="0" dirty="0">
                <a:solidFill>
                  <a:srgbClr val="FF0000"/>
                </a:solidFill>
              </a:rPr>
              <a:t>18-1 】</a:t>
            </a:r>
            <a:r>
              <a:rPr lang="zh-CN" altLang="en-US" sz="3200" b="1" i="0" dirty="0">
                <a:solidFill>
                  <a:srgbClr val="0000FF"/>
                </a:solidFill>
                <a:latin typeface="宋体" pitchFamily="2" charset="-122"/>
              </a:rPr>
              <a:t>已知铯的</a:t>
            </a:r>
            <a:r>
              <a:rPr lang="zh-CN" altLang="en-US" sz="3200" b="1" i="0" dirty="0">
                <a:solidFill>
                  <a:srgbClr val="0000FF"/>
                </a:solidFill>
                <a:latin typeface="宋体" pitchFamily="2" charset="-122"/>
                <a:sym typeface="Symbol" pitchFamily="18" charset="2"/>
              </a:rPr>
              <a:t>逸出功 </a:t>
            </a:r>
            <a:r>
              <a:rPr lang="en-US" altLang="zh-CN" sz="3200" b="1" dirty="0">
                <a:solidFill>
                  <a:srgbClr val="FF0066"/>
                </a:solidFill>
                <a:sym typeface="Symbol" pitchFamily="18" charset="2"/>
              </a:rPr>
              <a:t>A = </a:t>
            </a:r>
            <a:r>
              <a:rPr lang="en-US" altLang="zh-CN" sz="3200" b="1" i="0" dirty="0">
                <a:solidFill>
                  <a:srgbClr val="FF0066"/>
                </a:solidFill>
                <a:sym typeface="Symbol" pitchFamily="18" charset="2"/>
              </a:rPr>
              <a:t>1.9</a:t>
            </a:r>
            <a:r>
              <a:rPr lang="en-US" altLang="zh-CN" sz="3200" b="1" dirty="0">
                <a:solidFill>
                  <a:srgbClr val="FF0066"/>
                </a:solidFill>
                <a:sym typeface="Symbol" pitchFamily="18" charset="2"/>
              </a:rPr>
              <a:t> </a:t>
            </a:r>
            <a:r>
              <a:rPr lang="en-US" altLang="zh-CN" sz="3200" b="1" i="0" dirty="0" err="1">
                <a:solidFill>
                  <a:srgbClr val="FF0066"/>
                </a:solidFill>
                <a:sym typeface="Symbol" pitchFamily="18" charset="2"/>
              </a:rPr>
              <a:t>eV</a:t>
            </a:r>
            <a:r>
              <a:rPr lang="zh-CN" altLang="en-US" sz="3200" b="1" i="0" dirty="0">
                <a:solidFill>
                  <a:srgbClr val="0000CC"/>
                </a:solidFill>
                <a:latin typeface="宋体" pitchFamily="2" charset="-122"/>
                <a:sym typeface="Symbol" pitchFamily="18" charset="2"/>
              </a:rPr>
              <a:t>，</a:t>
            </a:r>
            <a:r>
              <a:rPr lang="zh-CN" altLang="en-US" sz="3200" b="1" i="0" dirty="0">
                <a:solidFill>
                  <a:srgbClr val="0000FF"/>
                </a:solidFill>
                <a:latin typeface="宋体" pitchFamily="2" charset="-122"/>
                <a:sym typeface="Symbol" pitchFamily="18" charset="2"/>
              </a:rPr>
              <a:t>用钠黄光</a:t>
            </a:r>
            <a:r>
              <a:rPr lang="zh-CN" altLang="en-US" sz="3200" b="1" dirty="0">
                <a:solidFill>
                  <a:srgbClr val="FF0066"/>
                </a:solidFill>
                <a:sym typeface="Symbol" pitchFamily="18" charset="2"/>
              </a:rPr>
              <a:t></a:t>
            </a:r>
            <a:r>
              <a:rPr lang="en-US" altLang="zh-CN" sz="3200" b="1" dirty="0">
                <a:solidFill>
                  <a:srgbClr val="FF0066"/>
                </a:solidFill>
                <a:sym typeface="Symbol" pitchFamily="18" charset="2"/>
              </a:rPr>
              <a:t>=</a:t>
            </a:r>
            <a:r>
              <a:rPr lang="en-US" altLang="zh-CN" sz="3200" b="1" i="0" dirty="0">
                <a:solidFill>
                  <a:srgbClr val="FF0066"/>
                </a:solidFill>
                <a:sym typeface="Symbol" pitchFamily="18" charset="2"/>
              </a:rPr>
              <a:t>589.3</a:t>
            </a:r>
            <a:r>
              <a:rPr lang="en-US" altLang="zh-CN" sz="3200" b="1" dirty="0">
                <a:solidFill>
                  <a:srgbClr val="FF0066"/>
                </a:solidFill>
                <a:sym typeface="Symbol" pitchFamily="18" charset="2"/>
              </a:rPr>
              <a:t> </a:t>
            </a:r>
            <a:r>
              <a:rPr lang="en-US" altLang="zh-CN" sz="3200" b="1" i="0" dirty="0">
                <a:solidFill>
                  <a:srgbClr val="FF0066"/>
                </a:solidFill>
                <a:sym typeface="Symbol" pitchFamily="18" charset="2"/>
              </a:rPr>
              <a:t>nm</a:t>
            </a:r>
            <a:r>
              <a:rPr lang="zh-CN" altLang="en-US" sz="3200" b="1" i="0" dirty="0">
                <a:solidFill>
                  <a:srgbClr val="0000FF"/>
                </a:solidFill>
                <a:latin typeface="宋体" pitchFamily="2" charset="-122"/>
                <a:sym typeface="Symbol" pitchFamily="18" charset="2"/>
              </a:rPr>
              <a:t>照射铯。计算：</a:t>
            </a:r>
            <a:r>
              <a:rPr lang="zh-CN" altLang="en-US" sz="3200" b="1" i="0" dirty="0">
                <a:solidFill>
                  <a:schemeClr val="accent4"/>
                </a:solidFill>
                <a:sym typeface="Wingdings" pitchFamily="2" charset="2"/>
              </a:rPr>
              <a:t>（</a:t>
            </a:r>
            <a:r>
              <a:rPr lang="en-US" altLang="zh-CN" sz="3200" b="1" i="0" dirty="0">
                <a:solidFill>
                  <a:schemeClr val="accent4"/>
                </a:solidFill>
                <a:sym typeface="Wingdings" pitchFamily="2" charset="2"/>
              </a:rPr>
              <a:t>1</a:t>
            </a:r>
            <a:r>
              <a:rPr lang="zh-CN" altLang="en-US" sz="3200" b="1" i="0" dirty="0">
                <a:solidFill>
                  <a:schemeClr val="accent4"/>
                </a:solidFill>
                <a:sym typeface="Wingdings" pitchFamily="2" charset="2"/>
              </a:rPr>
              <a:t>）</a:t>
            </a:r>
            <a:r>
              <a:rPr lang="zh-CN" altLang="en-US" sz="3200" b="1" i="0" dirty="0">
                <a:solidFill>
                  <a:schemeClr val="accent4"/>
                </a:solidFill>
                <a:latin typeface="宋体" pitchFamily="2" charset="-122"/>
                <a:sym typeface="Symbol" pitchFamily="18" charset="2"/>
              </a:rPr>
              <a:t>黄光的能量、质量和动量；</a:t>
            </a:r>
            <a:r>
              <a:rPr lang="en-US" altLang="zh-CN" sz="3200" b="1" i="0" dirty="0">
                <a:solidFill>
                  <a:srgbClr val="009900"/>
                </a:solidFill>
                <a:sym typeface="Symbol" pitchFamily="18" charset="2"/>
              </a:rPr>
              <a:t>(2)</a:t>
            </a:r>
            <a:r>
              <a:rPr lang="zh-CN" altLang="en-US" sz="3200" b="1" i="0" dirty="0">
                <a:solidFill>
                  <a:srgbClr val="009900"/>
                </a:solidFill>
                <a:latin typeface="宋体" pitchFamily="2" charset="-122"/>
                <a:sym typeface="Symbol" pitchFamily="18" charset="2"/>
              </a:rPr>
              <a:t>铯在光电效应中释放的光电子的动能；</a:t>
            </a:r>
            <a:r>
              <a:rPr lang="zh-CN" altLang="en-US" sz="3200" b="1" i="0" dirty="0">
                <a:solidFill>
                  <a:srgbClr val="FF00FF"/>
                </a:solidFill>
                <a:sym typeface="Symbol" pitchFamily="18" charset="2"/>
              </a:rPr>
              <a:t>（</a:t>
            </a:r>
            <a:r>
              <a:rPr lang="en-US" altLang="zh-CN" sz="3200" b="1" i="0" dirty="0">
                <a:solidFill>
                  <a:srgbClr val="FF00FF"/>
                </a:solidFill>
                <a:sym typeface="Symbol" pitchFamily="18" charset="2"/>
              </a:rPr>
              <a:t>3</a:t>
            </a:r>
            <a:r>
              <a:rPr lang="zh-CN" altLang="en-US" sz="3200" b="1" i="0" dirty="0">
                <a:solidFill>
                  <a:srgbClr val="FF00FF"/>
                </a:solidFill>
                <a:sym typeface="Symbol" pitchFamily="18" charset="2"/>
              </a:rPr>
              <a:t>）</a:t>
            </a:r>
            <a:r>
              <a:rPr lang="zh-CN" altLang="en-US" sz="3200" b="1" i="0" dirty="0">
                <a:solidFill>
                  <a:srgbClr val="FF00FF"/>
                </a:solidFill>
                <a:latin typeface="宋体" pitchFamily="2" charset="-122"/>
                <a:sym typeface="Symbol" pitchFamily="18" charset="2"/>
              </a:rPr>
              <a:t>铯的遏止电压、红限频率。</a:t>
            </a:r>
            <a:endParaRPr lang="zh-CN" altLang="en-US" sz="3200" b="1" i="0" dirty="0">
              <a:solidFill>
                <a:srgbClr val="FF00FF"/>
              </a:solidFill>
              <a:latin typeface="宋体" pitchFamily="2" charset="-122"/>
            </a:endParaRPr>
          </a:p>
        </p:txBody>
      </p:sp>
      <p:sp>
        <p:nvSpPr>
          <p:cNvPr id="59396" name="Rectangle 4"/>
          <p:cNvSpPr>
            <a:spLocks noChangeArrowheads="1"/>
          </p:cNvSpPr>
          <p:nvPr/>
        </p:nvSpPr>
        <p:spPr bwMode="auto">
          <a:xfrm>
            <a:off x="1847851" y="3040063"/>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a:solidFill>
                  <a:srgbClr val="C00000"/>
                </a:solidFill>
                <a:latin typeface="宋体" panose="02010600030101010101" pitchFamily="2" charset="-122"/>
              </a:rPr>
              <a:t>解</a:t>
            </a:r>
            <a:r>
              <a:rPr lang="zh-CN" altLang="en-US" sz="3200" b="1" i="0">
                <a:solidFill>
                  <a:srgbClr val="C00000"/>
                </a:solidFill>
                <a:latin typeface="宋体" panose="02010600030101010101" pitchFamily="2" charset="-122"/>
                <a:sym typeface="Wingdings" panose="05000000000000000000" pitchFamily="2" charset="2"/>
              </a:rPr>
              <a:t>：</a:t>
            </a:r>
            <a:endParaRPr lang="zh-CN" altLang="en-US" sz="3200" b="1" i="0">
              <a:solidFill>
                <a:srgbClr val="C00000"/>
              </a:solidFill>
              <a:latin typeface="宋体" panose="02010600030101010101" pitchFamily="2" charset="-122"/>
              <a:sym typeface="Symbol" panose="05050102010706020507" pitchFamily="18" charset="2"/>
            </a:endParaRPr>
          </a:p>
        </p:txBody>
      </p:sp>
      <p:sp>
        <p:nvSpPr>
          <p:cNvPr id="59401" name="Rectangle 9"/>
          <p:cNvSpPr>
            <a:spLocks noChangeArrowheads="1"/>
          </p:cNvSpPr>
          <p:nvPr/>
        </p:nvSpPr>
        <p:spPr bwMode="auto">
          <a:xfrm>
            <a:off x="2744788" y="3213100"/>
            <a:ext cx="900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i="0">
                <a:solidFill>
                  <a:srgbClr val="00B0F0"/>
                </a:solidFill>
                <a:sym typeface="Wingdings" panose="05000000000000000000" pitchFamily="2" charset="2"/>
              </a:rPr>
              <a:t>(1)</a:t>
            </a:r>
            <a:endParaRPr lang="en-US" altLang="zh-CN" sz="3200" b="1" i="0">
              <a:solidFill>
                <a:srgbClr val="00B0F0"/>
              </a:solidFill>
              <a:sym typeface="Symbol" panose="05050102010706020507" pitchFamily="18" charset="2"/>
            </a:endParaRPr>
          </a:p>
        </p:txBody>
      </p:sp>
      <p:graphicFrame>
        <p:nvGraphicFramePr>
          <p:cNvPr id="279554" name="Object 2"/>
          <p:cNvGraphicFramePr>
            <a:graphicFrameLocks noChangeAspect="1"/>
          </p:cNvGraphicFramePr>
          <p:nvPr/>
        </p:nvGraphicFramePr>
        <p:xfrm>
          <a:off x="3751264" y="2947988"/>
          <a:ext cx="5070475" cy="1162050"/>
        </p:xfrm>
        <a:graphic>
          <a:graphicData uri="http://schemas.openxmlformats.org/presentationml/2006/ole">
            <mc:AlternateContent xmlns:mc="http://schemas.openxmlformats.org/markup-compatibility/2006">
              <mc:Choice xmlns:v="urn:schemas-microsoft-com:vml" Requires="v">
                <p:oleObj spid="_x0000_s360737" name="公式" r:id="rId3" imgW="1625600" imgH="393700" progId="Equation.3">
                  <p:embed/>
                </p:oleObj>
              </mc:Choice>
              <mc:Fallback>
                <p:oleObj name="公式" r:id="rId3" imgW="16256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1264" y="2947988"/>
                        <a:ext cx="50704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5" name="Object 3"/>
          <p:cNvGraphicFramePr>
            <a:graphicFrameLocks noChangeAspect="1"/>
          </p:cNvGraphicFramePr>
          <p:nvPr/>
        </p:nvGraphicFramePr>
        <p:xfrm>
          <a:off x="3678238" y="4005263"/>
          <a:ext cx="4476750" cy="1160462"/>
        </p:xfrm>
        <a:graphic>
          <a:graphicData uri="http://schemas.openxmlformats.org/presentationml/2006/ole">
            <mc:AlternateContent xmlns:mc="http://schemas.openxmlformats.org/markup-compatibility/2006">
              <mc:Choice xmlns:v="urn:schemas-microsoft-com:vml" Requires="v">
                <p:oleObj spid="_x0000_s360738" name="公式" r:id="rId5" imgW="1435100" imgH="393700" progId="Equation.3">
                  <p:embed/>
                </p:oleObj>
              </mc:Choice>
              <mc:Fallback>
                <p:oleObj name="公式" r:id="rId5" imgW="14351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8238" y="4005263"/>
                        <a:ext cx="447675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6" name="Object 4"/>
          <p:cNvGraphicFramePr>
            <a:graphicFrameLocks noChangeAspect="1"/>
          </p:cNvGraphicFramePr>
          <p:nvPr/>
        </p:nvGraphicFramePr>
        <p:xfrm>
          <a:off x="3027363" y="5300663"/>
          <a:ext cx="5268912" cy="1160462"/>
        </p:xfrm>
        <a:graphic>
          <a:graphicData uri="http://schemas.openxmlformats.org/presentationml/2006/ole">
            <mc:AlternateContent xmlns:mc="http://schemas.openxmlformats.org/markup-compatibility/2006">
              <mc:Choice xmlns:v="urn:schemas-microsoft-com:vml" Requires="v">
                <p:oleObj spid="_x0000_s360739" name="公式" r:id="rId7" imgW="1688367" imgH="393529" progId="Equation.3">
                  <p:embed/>
                </p:oleObj>
              </mc:Choice>
              <mc:Fallback>
                <p:oleObj name="公式" r:id="rId7" imgW="1688367" imgH="393529"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7363" y="5300663"/>
                        <a:ext cx="5268912"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6">
                                            <p:txEl>
                                              <p:pRg st="0" end="0"/>
                                            </p:txEl>
                                          </p:spTgt>
                                        </p:tgtEl>
                                        <p:attrNameLst>
                                          <p:attrName>style.visibility</p:attrName>
                                        </p:attrNameLst>
                                      </p:cBhvr>
                                      <p:to>
                                        <p:strVal val="visible"/>
                                      </p:to>
                                    </p:set>
                                    <p:animEffect transition="in" filter="wipe(left)">
                                      <p:cBhvr>
                                        <p:cTn id="12" dur="500"/>
                                        <p:tgtEl>
                                          <p:spTgt spid="5939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xEl>
                                              <p:pRg st="0" end="0"/>
                                            </p:txEl>
                                          </p:spTgt>
                                        </p:tgtEl>
                                        <p:attrNameLst>
                                          <p:attrName>style.visibility</p:attrName>
                                        </p:attrNameLst>
                                      </p:cBhvr>
                                      <p:to>
                                        <p:strVal val="visible"/>
                                      </p:to>
                                    </p:set>
                                    <p:animEffect transition="in" filter="wipe(left)">
                                      <p:cBhvr>
                                        <p:cTn id="17" dur="500"/>
                                        <p:tgtEl>
                                          <p:spTgt spid="5940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9554"/>
                                        </p:tgtEl>
                                        <p:attrNameLst>
                                          <p:attrName>style.visibility</p:attrName>
                                        </p:attrNameLst>
                                      </p:cBhvr>
                                      <p:to>
                                        <p:strVal val="visible"/>
                                      </p:to>
                                    </p:set>
                                    <p:animEffect transition="in" filter="wipe(left)">
                                      <p:cBhvr>
                                        <p:cTn id="22" dur="500"/>
                                        <p:tgtEl>
                                          <p:spTgt spid="2795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9555"/>
                                        </p:tgtEl>
                                        <p:attrNameLst>
                                          <p:attrName>style.visibility</p:attrName>
                                        </p:attrNameLst>
                                      </p:cBhvr>
                                      <p:to>
                                        <p:strVal val="visible"/>
                                      </p:to>
                                    </p:set>
                                    <p:animEffect transition="in" filter="wipe(left)">
                                      <p:cBhvr>
                                        <p:cTn id="27" dur="500"/>
                                        <p:tgtEl>
                                          <p:spTgt spid="2795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9556"/>
                                        </p:tgtEl>
                                        <p:attrNameLst>
                                          <p:attrName>style.visibility</p:attrName>
                                        </p:attrNameLst>
                                      </p:cBhvr>
                                      <p:to>
                                        <p:strVal val="visible"/>
                                      </p:to>
                                    </p:set>
                                    <p:animEffect transition="in" filter="wipe(left)">
                                      <p:cBhvr>
                                        <p:cTn id="32" dur="500"/>
                                        <p:tgtEl>
                                          <p:spTgt spid="27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advAuto="0"/>
      <p:bldP spid="59396" grpId="0" build="p" autoUpdateAnimBg="0"/>
      <p:bldP spid="5940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61" name="Rectangle 5"/>
          <p:cNvSpPr>
            <a:spLocks noChangeArrowheads="1"/>
          </p:cNvSpPr>
          <p:nvPr/>
        </p:nvSpPr>
        <p:spPr bwMode="auto">
          <a:xfrm>
            <a:off x="2435226" y="996951"/>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0">
                <a:solidFill>
                  <a:srgbClr val="FF0066"/>
                </a:solidFill>
                <a:sym typeface="Wingdings" panose="05000000000000000000" pitchFamily="2" charset="2"/>
              </a:rPr>
              <a:t>(2)</a:t>
            </a:r>
          </a:p>
        </p:txBody>
      </p:sp>
      <p:sp>
        <p:nvSpPr>
          <p:cNvPr id="249864" name="Rectangle 8"/>
          <p:cNvSpPr>
            <a:spLocks noChangeArrowheads="1"/>
          </p:cNvSpPr>
          <p:nvPr/>
        </p:nvSpPr>
        <p:spPr bwMode="auto">
          <a:xfrm>
            <a:off x="2454276" y="2536826"/>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0">
                <a:solidFill>
                  <a:srgbClr val="FF00FF"/>
                </a:solidFill>
                <a:sym typeface="Wingdings" panose="05000000000000000000" pitchFamily="2" charset="2"/>
              </a:rPr>
              <a:t>(3)</a:t>
            </a:r>
          </a:p>
        </p:txBody>
      </p:sp>
      <p:graphicFrame>
        <p:nvGraphicFramePr>
          <p:cNvPr id="84997" name="Object 10"/>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295637" name="公式" r:id="rId3" imgW="114151" imgH="215619" progId="Equation.3">
                  <p:embed/>
                </p:oleObj>
              </mc:Choice>
              <mc:Fallback>
                <p:oleObj name="公式" r:id="rId3" imgW="114151" imgH="21561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9867" name="Object 11"/>
          <p:cNvGraphicFramePr>
            <a:graphicFrameLocks noChangeAspect="1"/>
          </p:cNvGraphicFramePr>
          <p:nvPr>
            <p:extLst>
              <p:ext uri="{D42A27DB-BD31-4B8C-83A1-F6EECF244321}">
                <p14:modId xmlns:p14="http://schemas.microsoft.com/office/powerpoint/2010/main" val="2455871982"/>
              </p:ext>
            </p:extLst>
          </p:nvPr>
        </p:nvGraphicFramePr>
        <p:xfrm>
          <a:off x="3240088" y="669925"/>
          <a:ext cx="6299200" cy="1235075"/>
        </p:xfrm>
        <a:graphic>
          <a:graphicData uri="http://schemas.openxmlformats.org/presentationml/2006/ole">
            <mc:AlternateContent xmlns:mc="http://schemas.openxmlformats.org/markup-compatibility/2006">
              <mc:Choice xmlns:v="urn:schemas-microsoft-com:vml" Requires="v">
                <p:oleObj spid="_x0000_s295638" name="Equation" r:id="rId5" imgW="2019240" imgH="419040" progId="Equation.DSMT4">
                  <p:embed/>
                </p:oleObj>
              </mc:Choice>
              <mc:Fallback>
                <p:oleObj name="Equation" r:id="rId5" imgW="2019240" imgH="419040" progId="Equation.DSMT4">
                  <p:embed/>
                  <p:pic>
                    <p:nvPicPr>
                      <p:cNvPr id="0" name="Object 11"/>
                      <p:cNvPicPr>
                        <a:picLocks noChangeAspect="1" noChangeArrowheads="1"/>
                      </p:cNvPicPr>
                      <p:nvPr/>
                    </p:nvPicPr>
                    <p:blipFill>
                      <a:blip r:embed="rId6"/>
                      <a:srcRect/>
                      <a:stretch>
                        <a:fillRect/>
                      </a:stretch>
                    </p:blipFill>
                    <p:spPr bwMode="auto">
                      <a:xfrm>
                        <a:off x="3240088" y="669925"/>
                        <a:ext cx="6299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8" name="Object 12"/>
          <p:cNvGraphicFramePr>
            <a:graphicFrameLocks noChangeAspect="1"/>
          </p:cNvGraphicFramePr>
          <p:nvPr/>
        </p:nvGraphicFramePr>
        <p:xfrm>
          <a:off x="3138489" y="2514600"/>
          <a:ext cx="1901825" cy="674688"/>
        </p:xfrm>
        <a:graphic>
          <a:graphicData uri="http://schemas.openxmlformats.org/presentationml/2006/ole">
            <mc:AlternateContent xmlns:mc="http://schemas.openxmlformats.org/markup-compatibility/2006">
              <mc:Choice xmlns:v="urn:schemas-microsoft-com:vml" Requires="v">
                <p:oleObj spid="_x0000_s295639" name="公式" r:id="rId7" imgW="609600" imgH="228600" progId="Equation.3">
                  <p:embed/>
                </p:oleObj>
              </mc:Choice>
              <mc:Fallback>
                <p:oleObj name="公式" r:id="rId7" imgW="6096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8489" y="2514600"/>
                        <a:ext cx="1901825"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9" name="Object 13"/>
          <p:cNvGraphicFramePr>
            <a:graphicFrameLocks noChangeAspect="1"/>
          </p:cNvGraphicFramePr>
          <p:nvPr/>
        </p:nvGraphicFramePr>
        <p:xfrm>
          <a:off x="3352800" y="3581400"/>
          <a:ext cx="4198938" cy="1162050"/>
        </p:xfrm>
        <a:graphic>
          <a:graphicData uri="http://schemas.openxmlformats.org/presentationml/2006/ole">
            <mc:AlternateContent xmlns:mc="http://schemas.openxmlformats.org/markup-compatibility/2006">
              <mc:Choice xmlns:v="urn:schemas-microsoft-com:vml" Requires="v">
                <p:oleObj spid="_x0000_s295640" name="公式" r:id="rId9" imgW="1345616" imgH="393529" progId="Equation.3">
                  <p:embed/>
                </p:oleObj>
              </mc:Choice>
              <mc:Fallback>
                <p:oleObj name="公式" r:id="rId9" imgW="1345616" imgH="393529"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581400"/>
                        <a:ext cx="4198938"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9861">
                                            <p:txEl>
                                              <p:pRg st="0" end="0"/>
                                            </p:txEl>
                                          </p:spTgt>
                                        </p:tgtEl>
                                        <p:attrNameLst>
                                          <p:attrName>style.visibility</p:attrName>
                                        </p:attrNameLst>
                                      </p:cBhvr>
                                      <p:to>
                                        <p:strVal val="visible"/>
                                      </p:to>
                                    </p:set>
                                    <p:animEffect transition="in" filter="wipe(left)">
                                      <p:cBhvr>
                                        <p:cTn id="7" dur="500"/>
                                        <p:tgtEl>
                                          <p:spTgt spid="2498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9867"/>
                                        </p:tgtEl>
                                        <p:attrNameLst>
                                          <p:attrName>style.visibility</p:attrName>
                                        </p:attrNameLst>
                                      </p:cBhvr>
                                      <p:to>
                                        <p:strVal val="visible"/>
                                      </p:to>
                                    </p:set>
                                    <p:animEffect transition="in" filter="wipe(left)">
                                      <p:cBhvr>
                                        <p:cTn id="12" dur="500"/>
                                        <p:tgtEl>
                                          <p:spTgt spid="249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864">
                                            <p:txEl>
                                              <p:pRg st="0" end="0"/>
                                            </p:txEl>
                                          </p:spTgt>
                                        </p:tgtEl>
                                        <p:attrNameLst>
                                          <p:attrName>style.visibility</p:attrName>
                                        </p:attrNameLst>
                                      </p:cBhvr>
                                      <p:to>
                                        <p:strVal val="visible"/>
                                      </p:to>
                                    </p:set>
                                    <p:animEffect transition="in" filter="wipe(left)">
                                      <p:cBhvr>
                                        <p:cTn id="17" dur="500"/>
                                        <p:tgtEl>
                                          <p:spTgt spid="24986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9868"/>
                                        </p:tgtEl>
                                        <p:attrNameLst>
                                          <p:attrName>style.visibility</p:attrName>
                                        </p:attrNameLst>
                                      </p:cBhvr>
                                      <p:to>
                                        <p:strVal val="visible"/>
                                      </p:to>
                                    </p:set>
                                    <p:animEffect transition="in" filter="wipe(left)">
                                      <p:cBhvr>
                                        <p:cTn id="22" dur="500"/>
                                        <p:tgtEl>
                                          <p:spTgt spid="2498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9869"/>
                                        </p:tgtEl>
                                        <p:attrNameLst>
                                          <p:attrName>style.visibility</p:attrName>
                                        </p:attrNameLst>
                                      </p:cBhvr>
                                      <p:to>
                                        <p:strVal val="visible"/>
                                      </p:to>
                                    </p:set>
                                    <p:animEffect transition="in" filter="wipe(left)">
                                      <p:cBhvr>
                                        <p:cTn id="27" dur="500"/>
                                        <p:tgtEl>
                                          <p:spTgt spid="249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build="p" autoUpdateAnimBg="0" advAuto="0"/>
      <p:bldP spid="24986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0" y="152401"/>
            <a:ext cx="91440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82880" tIns="91440" rIns="182880" bIns="91440">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en-US" altLang="zh-CN" sz="3600" b="1" i="0" dirty="0">
                <a:solidFill>
                  <a:srgbClr val="FF3300"/>
                </a:solidFill>
                <a:latin typeface="楷体_GB2312" pitchFamily="49" charset="-122"/>
                <a:ea typeface="楷体_GB2312" pitchFamily="49" charset="-122"/>
              </a:rPr>
              <a:t>【</a:t>
            </a:r>
            <a:r>
              <a:rPr lang="zh-CN" altLang="en-US" sz="3600" b="1" i="0" dirty="0">
                <a:solidFill>
                  <a:srgbClr val="FF3300"/>
                </a:solidFill>
                <a:latin typeface="楷体_GB2312" pitchFamily="49" charset="-122"/>
                <a:ea typeface="楷体_GB2312" pitchFamily="49" charset="-122"/>
              </a:rPr>
              <a:t>补充例</a:t>
            </a:r>
            <a:r>
              <a:rPr lang="en-US" altLang="zh-CN" sz="3600" b="1" i="0" dirty="0">
                <a:solidFill>
                  <a:srgbClr val="FF3300"/>
                </a:solidFill>
                <a:latin typeface="楷体_GB2312" pitchFamily="49" charset="-122"/>
                <a:ea typeface="楷体_GB2312" pitchFamily="49" charset="-122"/>
              </a:rPr>
              <a:t>】</a:t>
            </a:r>
            <a:r>
              <a:rPr lang="zh-CN" altLang="en-US" sz="3600" b="1" i="0" dirty="0">
                <a:solidFill>
                  <a:srgbClr val="009900"/>
                </a:solidFill>
                <a:latin typeface="楷体_GB2312" pitchFamily="49" charset="-122"/>
                <a:ea typeface="楷体_GB2312" pitchFamily="49" charset="-122"/>
              </a:rPr>
              <a:t>对金属钾</a:t>
            </a:r>
            <a:r>
              <a:rPr lang="en-US" altLang="zh-CN" sz="3600" b="1" i="0" dirty="0">
                <a:solidFill>
                  <a:srgbClr val="009900"/>
                </a:solidFill>
                <a:latin typeface="楷体_GB2312" pitchFamily="49" charset="-122"/>
                <a:ea typeface="楷体_GB2312" pitchFamily="49" charset="-122"/>
              </a:rPr>
              <a:t>,</a:t>
            </a:r>
            <a:r>
              <a:rPr lang="zh-CN" altLang="en-US" sz="3600" b="1" i="0" dirty="0">
                <a:solidFill>
                  <a:srgbClr val="009900"/>
                </a:solidFill>
                <a:latin typeface="楷体_GB2312" pitchFamily="49" charset="-122"/>
                <a:ea typeface="楷体_GB2312" pitchFamily="49" charset="-122"/>
              </a:rPr>
              <a:t>临界波长为</a:t>
            </a:r>
            <a:r>
              <a:rPr lang="en-US" altLang="zh-CN" sz="3600" b="1" i="0" dirty="0">
                <a:solidFill>
                  <a:srgbClr val="009900"/>
                </a:solidFill>
                <a:latin typeface="楷体_GB2312" pitchFamily="49" charset="-122"/>
                <a:ea typeface="楷体_GB2312" pitchFamily="49" charset="-122"/>
              </a:rPr>
              <a:t>558</a:t>
            </a:r>
            <a:r>
              <a:rPr lang="zh-CN" altLang="en-US" sz="3600" b="1" i="0" dirty="0">
                <a:solidFill>
                  <a:srgbClr val="009900"/>
                </a:solidFill>
                <a:latin typeface="楷体_GB2312" pitchFamily="49" charset="-122"/>
                <a:ea typeface="楷体_GB2312" pitchFamily="49" charset="-122"/>
              </a:rPr>
              <a:t>毫微米，求它的逸出功。若入射光波长为</a:t>
            </a:r>
            <a:r>
              <a:rPr lang="en-US" altLang="zh-CN" sz="3600" b="1" i="0" dirty="0">
                <a:solidFill>
                  <a:srgbClr val="009900"/>
                </a:solidFill>
                <a:latin typeface="楷体_GB2312" pitchFamily="49" charset="-122"/>
                <a:ea typeface="楷体_GB2312" pitchFamily="49" charset="-122"/>
                <a:sym typeface="Symbol" panose="05050102010706020507" pitchFamily="18" charset="2"/>
              </a:rPr>
              <a:t>400</a:t>
            </a:r>
            <a:r>
              <a:rPr lang="zh-CN" altLang="en-US" sz="3600" b="1" i="0" dirty="0">
                <a:solidFill>
                  <a:srgbClr val="009900"/>
                </a:solidFill>
                <a:latin typeface="楷体_GB2312" pitchFamily="49" charset="-122"/>
                <a:ea typeface="楷体_GB2312" pitchFamily="49" charset="-122"/>
              </a:rPr>
              <a:t>毫微米，</a:t>
            </a:r>
            <a:r>
              <a:rPr lang="zh-CN" altLang="en-US" sz="3600" b="1" i="0" dirty="0">
                <a:solidFill>
                  <a:srgbClr val="FF00FF"/>
                </a:solidFill>
                <a:latin typeface="楷体_GB2312" pitchFamily="49" charset="-122"/>
                <a:ea typeface="楷体_GB2312" pitchFamily="49" charset="-122"/>
              </a:rPr>
              <a:t>则遏止电压多大</a:t>
            </a:r>
            <a:r>
              <a:rPr lang="en-US" altLang="zh-CN" sz="3600" b="1" i="0" dirty="0">
                <a:solidFill>
                  <a:srgbClr val="FF00FF"/>
                </a:solidFill>
                <a:latin typeface="楷体_GB2312" pitchFamily="49" charset="-122"/>
                <a:ea typeface="楷体_GB2312" pitchFamily="49" charset="-122"/>
              </a:rPr>
              <a:t>?</a:t>
            </a:r>
          </a:p>
        </p:txBody>
      </p:sp>
      <p:sp>
        <p:nvSpPr>
          <p:cNvPr id="3" name="Text Box 5"/>
          <p:cNvSpPr txBox="1">
            <a:spLocks noChangeArrowheads="1"/>
          </p:cNvSpPr>
          <p:nvPr/>
        </p:nvSpPr>
        <p:spPr bwMode="auto">
          <a:xfrm>
            <a:off x="2305050" y="2129632"/>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3200" b="1" i="0" dirty="0">
                <a:solidFill>
                  <a:srgbClr val="CC0000"/>
                </a:solidFill>
              </a:rPr>
              <a:t>解：</a:t>
            </a:r>
          </a:p>
        </p:txBody>
      </p:sp>
      <p:graphicFrame>
        <p:nvGraphicFramePr>
          <p:cNvPr id="4" name="Object 3"/>
          <p:cNvGraphicFramePr>
            <a:graphicFrameLocks/>
          </p:cNvGraphicFramePr>
          <p:nvPr>
            <p:extLst>
              <p:ext uri="{D42A27DB-BD31-4B8C-83A1-F6EECF244321}">
                <p14:modId xmlns:p14="http://schemas.microsoft.com/office/powerpoint/2010/main" val="1003773712"/>
              </p:ext>
            </p:extLst>
          </p:nvPr>
        </p:nvGraphicFramePr>
        <p:xfrm>
          <a:off x="5074471" y="2129631"/>
          <a:ext cx="3113853" cy="1137443"/>
        </p:xfrm>
        <a:graphic>
          <a:graphicData uri="http://schemas.openxmlformats.org/presentationml/2006/ole">
            <mc:AlternateContent xmlns:mc="http://schemas.openxmlformats.org/markup-compatibility/2006">
              <mc:Choice xmlns:v="urn:schemas-microsoft-com:vml" Requires="v">
                <p:oleObj spid="_x0000_s389596" name="Equation" r:id="rId3" imgW="952200" imgH="393480" progId="Equation.DSMT4">
                  <p:embed/>
                </p:oleObj>
              </mc:Choice>
              <mc:Fallback>
                <p:oleObj name="Equation" r:id="rId3" imgW="952200" imgH="393480" progId="Equation.DSMT4">
                  <p:embed/>
                  <p:pic>
                    <p:nvPicPr>
                      <p:cNvPr id="0" name=""/>
                      <p:cNvPicPr>
                        <a:picLocks noChangeArrowheads="1"/>
                      </p:cNvPicPr>
                      <p:nvPr/>
                    </p:nvPicPr>
                    <p:blipFill>
                      <a:blip r:embed="rId4"/>
                      <a:srcRect/>
                      <a:stretch>
                        <a:fillRect/>
                      </a:stretch>
                    </p:blipFill>
                    <p:spPr bwMode="auto">
                      <a:xfrm>
                        <a:off x="5074471" y="2129631"/>
                        <a:ext cx="3113853" cy="1137443"/>
                      </a:xfrm>
                      <a:prstGeom prst="rect">
                        <a:avLst/>
                      </a:prstGeom>
                      <a:solidFill>
                        <a:schemeClr val="bg1"/>
                      </a:solidFill>
                      <a:ln>
                        <a:noFill/>
                      </a:ln>
                      <a:effectLst/>
                      <a:extLst/>
                    </p:spPr>
                  </p:pic>
                </p:oleObj>
              </mc:Fallback>
            </mc:AlternateContent>
          </a:graphicData>
        </a:graphic>
      </p:graphicFrame>
      <p:grpSp>
        <p:nvGrpSpPr>
          <p:cNvPr id="5" name="Group 10"/>
          <p:cNvGrpSpPr>
            <a:grpSpLocks/>
          </p:cNvGrpSpPr>
          <p:nvPr/>
        </p:nvGrpSpPr>
        <p:grpSpPr bwMode="auto">
          <a:xfrm>
            <a:off x="1847538" y="2854328"/>
            <a:ext cx="1892300" cy="1368425"/>
            <a:chOff x="0" y="1056"/>
            <a:chExt cx="596" cy="431"/>
          </a:xfrm>
        </p:grpSpPr>
        <p:graphicFrame>
          <p:nvGraphicFramePr>
            <p:cNvPr id="6" name="Object 11"/>
            <p:cNvGraphicFramePr>
              <a:graphicFrameLocks/>
            </p:cNvGraphicFramePr>
            <p:nvPr/>
          </p:nvGraphicFramePr>
          <p:xfrm>
            <a:off x="144" y="1200"/>
            <a:ext cx="452" cy="287"/>
          </p:xfrm>
          <a:graphic>
            <a:graphicData uri="http://schemas.openxmlformats.org/presentationml/2006/ole">
              <mc:AlternateContent xmlns:mc="http://schemas.openxmlformats.org/markup-compatibility/2006">
                <mc:Choice xmlns:v="urn:schemas-microsoft-com:vml" Requires="v">
                  <p:oleObj spid="_x0000_s389597" name="公式" r:id="rId5" imgW="562017" imgH="304755" progId="Equation.3">
                    <p:embed/>
                  </p:oleObj>
                </mc:Choice>
                <mc:Fallback>
                  <p:oleObj name="公式" r:id="rId5" imgW="562017" imgH="304755"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1200"/>
                          <a:ext cx="452" cy="2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pic>
                  </p:oleObj>
                </mc:Fallback>
              </mc:AlternateContent>
            </a:graphicData>
          </a:graphic>
        </p:graphicFrame>
        <p:sp>
          <p:nvSpPr>
            <p:cNvPr id="7" name="Text Box 12"/>
            <p:cNvSpPr txBox="1">
              <a:spLocks noChangeArrowheads="1"/>
            </p:cNvSpPr>
            <p:nvPr/>
          </p:nvSpPr>
          <p:spPr bwMode="auto">
            <a:xfrm>
              <a:off x="0" y="1056"/>
              <a:ext cx="32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82880" tIns="91440" rIns="182880" bIns="91440">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b="1" i="0" dirty="0">
                  <a:solidFill>
                    <a:srgbClr val="008000"/>
                  </a:solidFill>
                  <a:latin typeface="楷体_GB2312" pitchFamily="49" charset="-122"/>
                  <a:ea typeface="楷体_GB2312" pitchFamily="49" charset="-122"/>
                </a:rPr>
                <a:t>代入</a:t>
              </a:r>
            </a:p>
          </p:txBody>
        </p:sp>
      </p:grpSp>
      <p:sp>
        <p:nvSpPr>
          <p:cNvPr id="8" name="AutoShape 8"/>
          <p:cNvSpPr>
            <a:spLocks noChangeArrowheads="1"/>
          </p:cNvSpPr>
          <p:nvPr/>
        </p:nvSpPr>
        <p:spPr bwMode="auto">
          <a:xfrm>
            <a:off x="4346063" y="3787893"/>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 name="Object 4"/>
          <p:cNvGraphicFramePr>
            <a:graphicFrameLocks/>
          </p:cNvGraphicFramePr>
          <p:nvPr>
            <p:extLst>
              <p:ext uri="{D42A27DB-BD31-4B8C-83A1-F6EECF244321}">
                <p14:modId xmlns:p14="http://schemas.microsoft.com/office/powerpoint/2010/main" val="3684513272"/>
              </p:ext>
            </p:extLst>
          </p:nvPr>
        </p:nvGraphicFramePr>
        <p:xfrm>
          <a:off x="5353051" y="3606800"/>
          <a:ext cx="1463675" cy="647700"/>
        </p:xfrm>
        <a:graphic>
          <a:graphicData uri="http://schemas.openxmlformats.org/presentationml/2006/ole">
            <mc:AlternateContent xmlns:mc="http://schemas.openxmlformats.org/markup-compatibility/2006">
              <mc:Choice xmlns:v="urn:schemas-microsoft-com:vml" Requires="v">
                <p:oleObj spid="_x0000_s389598" name="公式" r:id="rId7" imgW="438114" imgH="142795" progId="Equation.3">
                  <p:embed/>
                </p:oleObj>
              </mc:Choice>
              <mc:Fallback>
                <p:oleObj name="公式" r:id="rId7" imgW="438114" imgH="142795"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1" y="3606800"/>
                        <a:ext cx="1463675" cy="647700"/>
                      </a:xfrm>
                      <a:prstGeom prst="rect">
                        <a:avLst/>
                      </a:prstGeom>
                      <a:noFill/>
                      <a:ln w="9525">
                        <a:noFill/>
                        <a:miter lim="800000"/>
                        <a:headEnd/>
                        <a:tailEnd/>
                      </a:ln>
                      <a:effectLst/>
                      <a:extLst/>
                    </p:spPr>
                  </p:pic>
                </p:oleObj>
              </mc:Fallback>
            </mc:AlternateContent>
          </a:graphicData>
        </a:graphic>
      </p:graphicFrame>
      <p:graphicFrame>
        <p:nvGraphicFramePr>
          <p:cNvPr id="10" name="Object 8"/>
          <p:cNvGraphicFramePr>
            <a:graphicFrameLocks/>
          </p:cNvGraphicFramePr>
          <p:nvPr>
            <p:extLst>
              <p:ext uri="{D42A27DB-BD31-4B8C-83A1-F6EECF244321}">
                <p14:modId xmlns:p14="http://schemas.microsoft.com/office/powerpoint/2010/main" val="2036809430"/>
              </p:ext>
            </p:extLst>
          </p:nvPr>
        </p:nvGraphicFramePr>
        <p:xfrm>
          <a:off x="6924676" y="3302000"/>
          <a:ext cx="1171575" cy="1219200"/>
        </p:xfrm>
        <a:graphic>
          <a:graphicData uri="http://schemas.openxmlformats.org/presentationml/2006/ole">
            <mc:AlternateContent xmlns:mc="http://schemas.openxmlformats.org/markup-compatibility/2006">
              <mc:Choice xmlns:v="urn:schemas-microsoft-com:vml" Requires="v">
                <p:oleObj spid="_x0000_s389599" name="公式" r:id="rId9" imgW="342825" imgH="342816" progId="Equation.3">
                  <p:embed/>
                </p:oleObj>
              </mc:Choice>
              <mc:Fallback>
                <p:oleObj name="公式" r:id="rId9" imgW="342825" imgH="342816"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4676" y="3302000"/>
                        <a:ext cx="1171575" cy="1219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pic>
                </p:oleObj>
              </mc:Fallback>
            </mc:AlternateContent>
          </a:graphicData>
        </a:graphic>
      </p:graphicFrame>
      <p:grpSp>
        <p:nvGrpSpPr>
          <p:cNvPr id="11" name="Group 13"/>
          <p:cNvGrpSpPr>
            <a:grpSpLocks/>
          </p:cNvGrpSpPr>
          <p:nvPr/>
        </p:nvGrpSpPr>
        <p:grpSpPr bwMode="auto">
          <a:xfrm>
            <a:off x="1847850" y="4826000"/>
            <a:ext cx="2286000" cy="1219200"/>
            <a:chOff x="0" y="1632"/>
            <a:chExt cx="720" cy="384"/>
          </a:xfrm>
        </p:grpSpPr>
        <p:graphicFrame>
          <p:nvGraphicFramePr>
            <p:cNvPr id="12" name="Object 14"/>
            <p:cNvGraphicFramePr>
              <a:graphicFrameLocks/>
            </p:cNvGraphicFramePr>
            <p:nvPr/>
          </p:nvGraphicFramePr>
          <p:xfrm>
            <a:off x="48" y="1728"/>
            <a:ext cx="672" cy="288"/>
          </p:xfrm>
          <a:graphic>
            <a:graphicData uri="http://schemas.openxmlformats.org/presentationml/2006/ole">
              <mc:AlternateContent xmlns:mc="http://schemas.openxmlformats.org/markup-compatibility/2006">
                <mc:Choice xmlns:v="urn:schemas-microsoft-com:vml" Requires="v">
                  <p:oleObj spid="_x0000_s389600" name="公式" r:id="rId11" imgW="723981" imgH="304755" progId="Equation.3">
                    <p:embed/>
                  </p:oleObj>
                </mc:Choice>
                <mc:Fallback>
                  <p:oleObj name="公式" r:id="rId11" imgW="723981" imgH="304755"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 y="1728"/>
                          <a:ext cx="672"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5"/>
            <p:cNvSpPr txBox="1">
              <a:spLocks noChangeArrowheads="1"/>
            </p:cNvSpPr>
            <p:nvPr/>
          </p:nvSpPr>
          <p:spPr bwMode="auto">
            <a:xfrm>
              <a:off x="0" y="1632"/>
              <a:ext cx="32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82880" tIns="91440" rIns="182880" bIns="91440">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b="1" i="0" dirty="0">
                  <a:solidFill>
                    <a:srgbClr val="9900CC"/>
                  </a:solidFill>
                  <a:latin typeface="楷体_GB2312" pitchFamily="49" charset="-122"/>
                  <a:ea typeface="楷体_GB2312" pitchFamily="49" charset="-122"/>
                </a:rPr>
                <a:t>代入</a:t>
              </a:r>
            </a:p>
          </p:txBody>
        </p:sp>
      </p:grpSp>
      <p:sp>
        <p:nvSpPr>
          <p:cNvPr id="14" name="AutoShape 8"/>
          <p:cNvSpPr>
            <a:spLocks noChangeArrowheads="1"/>
          </p:cNvSpPr>
          <p:nvPr/>
        </p:nvSpPr>
        <p:spPr bwMode="auto">
          <a:xfrm>
            <a:off x="4374329" y="5486518"/>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 name="Object 5"/>
          <p:cNvGraphicFramePr>
            <a:graphicFrameLocks/>
          </p:cNvGraphicFramePr>
          <p:nvPr>
            <p:extLst>
              <p:ext uri="{D42A27DB-BD31-4B8C-83A1-F6EECF244321}">
                <p14:modId xmlns:p14="http://schemas.microsoft.com/office/powerpoint/2010/main" val="4230062937"/>
              </p:ext>
            </p:extLst>
          </p:nvPr>
        </p:nvGraphicFramePr>
        <p:xfrm>
          <a:off x="5314950" y="5105400"/>
          <a:ext cx="2781300" cy="1244600"/>
        </p:xfrm>
        <a:graphic>
          <a:graphicData uri="http://schemas.openxmlformats.org/presentationml/2006/ole">
            <mc:AlternateContent xmlns:mc="http://schemas.openxmlformats.org/markup-compatibility/2006">
              <mc:Choice xmlns:v="urn:schemas-microsoft-com:vml" Requires="v">
                <p:oleObj spid="_x0000_s389601" name="公式" r:id="rId13" imgW="838166" imgH="304755" progId="Equation.3">
                  <p:embed/>
                </p:oleObj>
              </mc:Choice>
              <mc:Fallback>
                <p:oleObj name="公式" r:id="rId13" imgW="838166" imgH="304755"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14950" y="5105400"/>
                        <a:ext cx="2781300" cy="1244600"/>
                      </a:xfrm>
                      <a:prstGeom prst="rect">
                        <a:avLst/>
                      </a:prstGeom>
                      <a:noFill/>
                      <a:ln w="9525">
                        <a:noFill/>
                        <a:miter lim="800000"/>
                        <a:headEnd/>
                        <a:tailEnd/>
                      </a:ln>
                      <a:effectLst/>
                      <a:extLst/>
                    </p:spPr>
                  </p:pic>
                </p:oleObj>
              </mc:Fallback>
            </mc:AlternateContent>
          </a:graphicData>
        </a:graphic>
      </p:graphicFrame>
      <p:graphicFrame>
        <p:nvGraphicFramePr>
          <p:cNvPr id="16" name="Object 7"/>
          <p:cNvGraphicFramePr>
            <a:graphicFrameLocks/>
          </p:cNvGraphicFramePr>
          <p:nvPr>
            <p:extLst>
              <p:ext uri="{D42A27DB-BD31-4B8C-83A1-F6EECF244321}">
                <p14:modId xmlns:p14="http://schemas.microsoft.com/office/powerpoint/2010/main" val="1251095930"/>
              </p:ext>
            </p:extLst>
          </p:nvPr>
        </p:nvGraphicFramePr>
        <p:xfrm>
          <a:off x="8096250" y="5105400"/>
          <a:ext cx="1828800" cy="1244600"/>
        </p:xfrm>
        <a:graphic>
          <a:graphicData uri="http://schemas.openxmlformats.org/presentationml/2006/ole">
            <mc:AlternateContent xmlns:mc="http://schemas.openxmlformats.org/markup-compatibility/2006">
              <mc:Choice xmlns:v="urn:schemas-microsoft-com:vml" Requires="v">
                <p:oleObj spid="_x0000_s389602" name="公式" r:id="rId15" imgW="523955" imgH="304755" progId="Equation.3">
                  <p:embed/>
                </p:oleObj>
              </mc:Choice>
              <mc:Fallback>
                <p:oleObj name="公式" r:id="rId15" imgW="523955" imgH="304755"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96250" y="5105400"/>
                        <a:ext cx="1828800" cy="12446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pic>
                </p:oleObj>
              </mc:Fallback>
            </mc:AlternateContent>
          </a:graphicData>
        </a:graphic>
      </p:graphicFrame>
    </p:spTree>
    <p:extLst>
      <p:ext uri="{BB962C8B-B14F-4D97-AF65-F5344CB8AC3E}">
        <p14:creationId xmlns:p14="http://schemas.microsoft.com/office/powerpoint/2010/main" val="66089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90"/>
                                          </p:val>
                                        </p:tav>
                                        <p:tav tm="100000">
                                          <p:val>
                                            <p:fltVal val="0"/>
                                          </p:val>
                                        </p:tav>
                                      </p:tavLst>
                                    </p:anim>
                                    <p:animEffect transition="in" filter="fade">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92314" y="333376"/>
            <a:ext cx="8207375"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kumimoji="0" lang="en-US" altLang="zh-CN" sz="3200" b="1" i="0" dirty="0">
                <a:solidFill>
                  <a:srgbClr val="CC0000"/>
                </a:solidFill>
              </a:rPr>
              <a:t> </a:t>
            </a:r>
            <a:r>
              <a:rPr lang="en-US" altLang="zh-CN" sz="3200" b="1" i="0" dirty="0">
                <a:solidFill>
                  <a:srgbClr val="FF3300"/>
                </a:solidFill>
                <a:latin typeface="楷体_GB2312" pitchFamily="49" charset="-122"/>
                <a:ea typeface="楷体_GB2312" pitchFamily="49" charset="-122"/>
              </a:rPr>
              <a:t>【</a:t>
            </a:r>
            <a:r>
              <a:rPr lang="zh-CN" altLang="en-US" sz="3200" b="1" i="0" dirty="0">
                <a:solidFill>
                  <a:srgbClr val="FF3300"/>
                </a:solidFill>
                <a:latin typeface="楷体_GB2312" pitchFamily="49" charset="-122"/>
                <a:ea typeface="楷体_GB2312" pitchFamily="49" charset="-122"/>
              </a:rPr>
              <a:t>补充例</a:t>
            </a:r>
            <a:r>
              <a:rPr lang="en-US" altLang="zh-CN" sz="3200" b="1" i="0" dirty="0">
                <a:solidFill>
                  <a:srgbClr val="FF3300"/>
                </a:solidFill>
                <a:latin typeface="楷体_GB2312" pitchFamily="49" charset="-122"/>
                <a:ea typeface="楷体_GB2312" pitchFamily="49" charset="-122"/>
              </a:rPr>
              <a:t>】</a:t>
            </a:r>
            <a:r>
              <a:rPr kumimoji="0" lang="zh-CN" altLang="en-US" sz="3200" b="1" i="0" dirty="0">
                <a:solidFill>
                  <a:srgbClr val="CC0000"/>
                </a:solidFill>
              </a:rPr>
              <a:t> </a:t>
            </a:r>
            <a:r>
              <a:rPr kumimoji="0" lang="zh-CN" altLang="en-US" sz="3200" b="1" i="0" dirty="0"/>
              <a:t>   </a:t>
            </a:r>
            <a:r>
              <a:rPr kumimoji="0" lang="zh-CN" altLang="en-US" sz="3200" b="1" i="0" dirty="0">
                <a:solidFill>
                  <a:srgbClr val="0000FF"/>
                </a:solidFill>
              </a:rPr>
              <a:t>一半径为</a:t>
            </a:r>
            <a:r>
              <a:rPr kumimoji="0" lang="en-US" altLang="zh-CN" sz="3200" b="1" i="0" dirty="0">
                <a:solidFill>
                  <a:srgbClr val="0000FF"/>
                </a:solidFill>
              </a:rPr>
              <a:t>1.0</a:t>
            </a:r>
            <a:r>
              <a:rPr kumimoji="0" lang="en-US" altLang="zh-CN" sz="3200" b="1" i="0" dirty="0">
                <a:solidFill>
                  <a:srgbClr val="0000FF"/>
                </a:solidFill>
                <a:cs typeface="Times New Roman" panose="02020603050405020304" pitchFamily="18" charset="0"/>
              </a:rPr>
              <a:t>×10</a:t>
            </a:r>
            <a:r>
              <a:rPr kumimoji="0" lang="en-US" altLang="zh-CN" sz="3200" b="1" i="0" baseline="30000" dirty="0">
                <a:solidFill>
                  <a:srgbClr val="0000FF"/>
                </a:solidFill>
                <a:cs typeface="Times New Roman" panose="02020603050405020304" pitchFamily="18" charset="0"/>
              </a:rPr>
              <a:t>-3</a:t>
            </a:r>
            <a:r>
              <a:rPr kumimoji="0" lang="en-US" altLang="zh-CN" sz="3200" b="1" i="0" dirty="0">
                <a:solidFill>
                  <a:srgbClr val="0000FF"/>
                </a:solidFill>
                <a:cs typeface="Times New Roman" panose="02020603050405020304" pitchFamily="18" charset="0"/>
              </a:rPr>
              <a:t>m</a:t>
            </a:r>
            <a:r>
              <a:rPr kumimoji="0" lang="zh-CN" altLang="en-US" sz="3200" b="1" i="0" dirty="0">
                <a:solidFill>
                  <a:srgbClr val="0000FF"/>
                </a:solidFill>
              </a:rPr>
              <a:t>的薄圆片，距光源</a:t>
            </a:r>
            <a:r>
              <a:rPr kumimoji="0" lang="en-US" altLang="zh-CN" sz="3200" b="1" i="0" dirty="0">
                <a:solidFill>
                  <a:srgbClr val="0000FF"/>
                </a:solidFill>
              </a:rPr>
              <a:t>1.0m </a:t>
            </a:r>
            <a:r>
              <a:rPr kumimoji="0" lang="zh-CN" altLang="en-US" sz="3200" b="1" i="0" dirty="0">
                <a:solidFill>
                  <a:srgbClr val="0000FF"/>
                </a:solidFill>
              </a:rPr>
              <a:t>。</a:t>
            </a:r>
            <a:r>
              <a:rPr kumimoji="0" lang="en-US" altLang="zh-CN" sz="3200" b="1" i="0" dirty="0">
                <a:solidFill>
                  <a:srgbClr val="0000FF"/>
                </a:solidFill>
              </a:rPr>
              <a:t>  </a:t>
            </a:r>
            <a:r>
              <a:rPr kumimoji="0" lang="zh-CN" altLang="en-US" sz="3200" b="1" i="0" dirty="0">
                <a:solidFill>
                  <a:srgbClr val="0000FF"/>
                </a:solidFill>
              </a:rPr>
              <a:t>光源的功率为</a:t>
            </a:r>
            <a:r>
              <a:rPr kumimoji="0" lang="en-US" altLang="zh-CN" sz="3200" b="1" i="0" dirty="0">
                <a:solidFill>
                  <a:srgbClr val="0000FF"/>
                </a:solidFill>
              </a:rPr>
              <a:t>1W</a:t>
            </a:r>
            <a:r>
              <a:rPr kumimoji="0" lang="zh-CN" altLang="en-US" sz="3200" b="1" i="0" dirty="0">
                <a:solidFill>
                  <a:srgbClr val="0000FF"/>
                </a:solidFill>
              </a:rPr>
              <a:t>，发射波长</a:t>
            </a:r>
            <a:r>
              <a:rPr kumimoji="0" lang="en-US" altLang="zh-CN" sz="3200" b="1" i="0" dirty="0">
                <a:solidFill>
                  <a:srgbClr val="0000FF"/>
                </a:solidFill>
              </a:rPr>
              <a:t>589 nm</a:t>
            </a:r>
            <a:r>
              <a:rPr kumimoji="0" lang="zh-CN" altLang="en-US" sz="3200" b="1" i="0" dirty="0">
                <a:solidFill>
                  <a:srgbClr val="0000FF"/>
                </a:solidFill>
              </a:rPr>
              <a:t>的单色光 。假定光源向各个方向发射的能量是相同的，</a:t>
            </a:r>
            <a:r>
              <a:rPr kumimoji="0" lang="zh-CN" altLang="en-US" sz="3200" b="1" i="0" dirty="0">
                <a:solidFill>
                  <a:srgbClr val="FF00FF"/>
                </a:solidFill>
              </a:rPr>
              <a:t>试计算在单位时间内落在薄圆片上的光子数 。</a:t>
            </a:r>
            <a:endParaRPr kumimoji="0" lang="en-US" altLang="zh-CN" sz="3200" b="1" i="0" dirty="0">
              <a:solidFill>
                <a:srgbClr val="FF00FF"/>
              </a:solidFill>
            </a:endParaRPr>
          </a:p>
        </p:txBody>
      </p:sp>
      <p:sp>
        <p:nvSpPr>
          <p:cNvPr id="3" name="Text Box 5"/>
          <p:cNvSpPr txBox="1">
            <a:spLocks noChangeArrowheads="1"/>
          </p:cNvSpPr>
          <p:nvPr/>
        </p:nvSpPr>
        <p:spPr bwMode="auto">
          <a:xfrm>
            <a:off x="2640013" y="3500439"/>
            <a:ext cx="1066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3200" b="1" i="0">
                <a:solidFill>
                  <a:srgbClr val="CC0000"/>
                </a:solidFill>
              </a:rPr>
              <a:t>解</a:t>
            </a:r>
          </a:p>
        </p:txBody>
      </p:sp>
      <p:graphicFrame>
        <p:nvGraphicFramePr>
          <p:cNvPr id="4" name="Object 6"/>
          <p:cNvGraphicFramePr>
            <a:graphicFrameLocks noChangeAspect="1"/>
          </p:cNvGraphicFramePr>
          <p:nvPr>
            <p:extLst>
              <p:ext uri="{D42A27DB-BD31-4B8C-83A1-F6EECF244321}">
                <p14:modId xmlns:p14="http://schemas.microsoft.com/office/powerpoint/2010/main" val="767288413"/>
              </p:ext>
            </p:extLst>
          </p:nvPr>
        </p:nvGraphicFramePr>
        <p:xfrm>
          <a:off x="3740150" y="3506788"/>
          <a:ext cx="5562600" cy="646112"/>
        </p:xfrm>
        <a:graphic>
          <a:graphicData uri="http://schemas.openxmlformats.org/presentationml/2006/ole">
            <mc:AlternateContent xmlns:mc="http://schemas.openxmlformats.org/markup-compatibility/2006">
              <mc:Choice xmlns:v="urn:schemas-microsoft-com:vml" Requires="v">
                <p:oleObj spid="_x0000_s251521" name="公式" r:id="rId3" imgW="2082800" imgH="228600" progId="Equation.3">
                  <p:embed/>
                </p:oleObj>
              </mc:Choice>
              <mc:Fallback>
                <p:oleObj name="公式" r:id="rId3" imgW="2082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150" y="3506788"/>
                        <a:ext cx="556260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2231582500"/>
              </p:ext>
            </p:extLst>
          </p:nvPr>
        </p:nvGraphicFramePr>
        <p:xfrm>
          <a:off x="3835400" y="4221163"/>
          <a:ext cx="4637088" cy="1168400"/>
        </p:xfrm>
        <a:graphic>
          <a:graphicData uri="http://schemas.openxmlformats.org/presentationml/2006/ole">
            <mc:AlternateContent xmlns:mc="http://schemas.openxmlformats.org/markup-compatibility/2006">
              <mc:Choice xmlns:v="urn:schemas-microsoft-com:vml" Requires="v">
                <p:oleObj spid="_x0000_s251522" name="公式" r:id="rId5" imgW="1815312" imgH="393529" progId="Equation.3">
                  <p:embed/>
                </p:oleObj>
              </mc:Choice>
              <mc:Fallback>
                <p:oleObj name="公式" r:id="rId5" imgW="1815312"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5400" y="4221163"/>
                        <a:ext cx="4637088"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3794759722"/>
              </p:ext>
            </p:extLst>
          </p:nvPr>
        </p:nvGraphicFramePr>
        <p:xfrm>
          <a:off x="3757614" y="5516563"/>
          <a:ext cx="4714875" cy="1071562"/>
        </p:xfrm>
        <a:graphic>
          <a:graphicData uri="http://schemas.openxmlformats.org/presentationml/2006/ole">
            <mc:AlternateContent xmlns:mc="http://schemas.openxmlformats.org/markup-compatibility/2006">
              <mc:Choice xmlns:v="urn:schemas-microsoft-com:vml" Requires="v">
                <p:oleObj spid="_x0000_s251523" name="Equation" r:id="rId7" imgW="1765300" imgH="393700" progId="Equation.DSMT4">
                  <p:embed/>
                </p:oleObj>
              </mc:Choice>
              <mc:Fallback>
                <p:oleObj name="Equation" r:id="rId7" imgW="17653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7614" y="5516563"/>
                        <a:ext cx="4714875"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23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44"/>
          <p:cNvSpPr>
            <a:spLocks noChangeShapeType="1"/>
          </p:cNvSpPr>
          <p:nvPr/>
        </p:nvSpPr>
        <p:spPr bwMode="auto">
          <a:xfrm flipV="1">
            <a:off x="7621465" y="525433"/>
            <a:ext cx="1599467" cy="28205"/>
          </a:xfrm>
          <a:prstGeom prst="line">
            <a:avLst/>
          </a:prstGeom>
          <a:noFill/>
          <a:ln w="38100">
            <a:solidFill>
              <a:srgbClr val="0033CC"/>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3" name="Line 44"/>
          <p:cNvSpPr>
            <a:spLocks noChangeShapeType="1"/>
          </p:cNvSpPr>
          <p:nvPr/>
        </p:nvSpPr>
        <p:spPr bwMode="auto">
          <a:xfrm flipV="1">
            <a:off x="7634598" y="2326628"/>
            <a:ext cx="1571625" cy="19050"/>
          </a:xfrm>
          <a:prstGeom prst="line">
            <a:avLst/>
          </a:prstGeom>
          <a:noFill/>
          <a:ln w="38100">
            <a:solidFill>
              <a:srgbClr val="0033CC"/>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4" name="Line 22"/>
          <p:cNvSpPr>
            <a:spLocks noChangeShapeType="1"/>
          </p:cNvSpPr>
          <p:nvPr/>
        </p:nvSpPr>
        <p:spPr bwMode="auto">
          <a:xfrm flipH="1" flipV="1">
            <a:off x="9192345" y="533541"/>
            <a:ext cx="1" cy="225585"/>
          </a:xfrm>
          <a:prstGeom prst="line">
            <a:avLst/>
          </a:prstGeom>
          <a:noFill/>
          <a:ln w="28575">
            <a:solidFill>
              <a:srgbClr val="0000FF"/>
            </a:solidFill>
            <a:round/>
            <a:headEnd/>
            <a:tailEnd/>
          </a:ln>
          <a:effectLst/>
        </p:spPr>
        <p:txBody>
          <a:bodyPr wrap="none"/>
          <a:lstStyle/>
          <a:p>
            <a:pPr fontAlgn="auto">
              <a:spcBef>
                <a:spcPts val="0"/>
              </a:spcBef>
              <a:spcAft>
                <a:spcPts val="0"/>
              </a:spcAft>
              <a:defRPr/>
            </a:pPr>
            <a:endParaRPr lang="zh-CN" altLang="en-US" sz="2800" b="1">
              <a:latin typeface="+mj-ea"/>
              <a:ea typeface="+mj-ea"/>
            </a:endParaRPr>
          </a:p>
        </p:txBody>
      </p:sp>
      <p:sp>
        <p:nvSpPr>
          <p:cNvPr id="5" name="Line 34"/>
          <p:cNvSpPr>
            <a:spLocks noChangeShapeType="1"/>
          </p:cNvSpPr>
          <p:nvPr/>
        </p:nvSpPr>
        <p:spPr bwMode="auto">
          <a:xfrm>
            <a:off x="8655464" y="1890946"/>
            <a:ext cx="1166814" cy="0"/>
          </a:xfrm>
          <a:prstGeom prst="line">
            <a:avLst/>
          </a:prstGeom>
          <a:noFill/>
          <a:ln w="38100">
            <a:solidFill>
              <a:srgbClr val="3E0000"/>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856061334"/>
              </p:ext>
            </p:extLst>
          </p:nvPr>
        </p:nvGraphicFramePr>
        <p:xfrm>
          <a:off x="9636767" y="121905"/>
          <a:ext cx="454875" cy="522264"/>
        </p:xfrm>
        <a:graphic>
          <a:graphicData uri="http://schemas.openxmlformats.org/presentationml/2006/ole">
            <mc:AlternateContent xmlns:mc="http://schemas.openxmlformats.org/markup-compatibility/2006">
              <mc:Choice xmlns:v="urn:schemas-microsoft-com:vml" Requires="v">
                <p:oleObj spid="_x0000_s372155" name="公式" r:id="rId3" imgW="139680" imgH="139680" progId="Equation.3">
                  <p:embed/>
                </p:oleObj>
              </mc:Choice>
              <mc:Fallback>
                <p:oleObj name="公式" r:id="rId3" imgW="139680" imgH="139680" progId="Equation.3">
                  <p:embed/>
                  <p:pic>
                    <p:nvPicPr>
                      <p:cNvPr id="0" name=""/>
                      <p:cNvPicPr>
                        <a:picLocks noChangeAspect="1" noChangeArrowheads="1"/>
                      </p:cNvPicPr>
                      <p:nvPr/>
                    </p:nvPicPr>
                    <p:blipFill>
                      <a:blip r:embed="rId4"/>
                      <a:srcRect/>
                      <a:stretch>
                        <a:fillRect/>
                      </a:stretch>
                    </p:blipFill>
                    <p:spPr bwMode="auto">
                      <a:xfrm>
                        <a:off x="9636767" y="121905"/>
                        <a:ext cx="454875" cy="522264"/>
                      </a:xfrm>
                      <a:prstGeom prst="rect">
                        <a:avLst/>
                      </a:prstGeom>
                      <a:solidFill>
                        <a:srgbClr val="FFFF00"/>
                      </a:solidFill>
                      <a:ln>
                        <a:noFill/>
                      </a:ln>
                      <a:effectLs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935423945"/>
              </p:ext>
            </p:extLst>
          </p:nvPr>
        </p:nvGraphicFramePr>
        <p:xfrm>
          <a:off x="9820257" y="1875922"/>
          <a:ext cx="414327" cy="283891"/>
        </p:xfrm>
        <a:graphic>
          <a:graphicData uri="http://schemas.openxmlformats.org/presentationml/2006/ole">
            <mc:AlternateContent xmlns:mc="http://schemas.openxmlformats.org/markup-compatibility/2006">
              <mc:Choice xmlns:v="urn:schemas-microsoft-com:vml" Requires="v">
                <p:oleObj spid="_x0000_s372156" name="公式" r:id="rId5" imgW="126720" imgH="75960" progId="Equation.3">
                  <p:embed/>
                </p:oleObj>
              </mc:Choice>
              <mc:Fallback>
                <p:oleObj name="公式" r:id="rId5" imgW="126720" imgH="75960" progId="Equation.3">
                  <p:embed/>
                  <p:pic>
                    <p:nvPicPr>
                      <p:cNvPr id="0" name=""/>
                      <p:cNvPicPr>
                        <a:picLocks noChangeAspect="1" noChangeArrowheads="1"/>
                      </p:cNvPicPr>
                      <p:nvPr/>
                    </p:nvPicPr>
                    <p:blipFill>
                      <a:blip r:embed="rId6"/>
                      <a:srcRect/>
                      <a:stretch>
                        <a:fillRect/>
                      </a:stretch>
                    </p:blipFill>
                    <p:spPr bwMode="auto">
                      <a:xfrm>
                        <a:off x="9820257" y="1875922"/>
                        <a:ext cx="414327" cy="283891"/>
                      </a:xfrm>
                      <a:prstGeom prst="rect">
                        <a:avLst/>
                      </a:prstGeom>
                      <a:solidFill>
                        <a:srgbClr val="FFFF00"/>
                      </a:solidFill>
                      <a:ln>
                        <a:noFill/>
                      </a:ln>
                      <a:effectLst/>
                      <a:extLst/>
                    </p:spPr>
                  </p:pic>
                </p:oleObj>
              </mc:Fallback>
            </mc:AlternateContent>
          </a:graphicData>
        </a:graphic>
      </p:graphicFrame>
      <p:sp>
        <p:nvSpPr>
          <p:cNvPr id="8" name="Oval 47"/>
          <p:cNvSpPr>
            <a:spLocks noChangeArrowheads="1"/>
          </p:cNvSpPr>
          <p:nvPr/>
        </p:nvSpPr>
        <p:spPr bwMode="auto">
          <a:xfrm>
            <a:off x="9046197" y="989320"/>
            <a:ext cx="300744" cy="295123"/>
          </a:xfrm>
          <a:prstGeom prst="ellipse">
            <a:avLst/>
          </a:prstGeom>
          <a:solidFill>
            <a:srgbClr val="00B0F0"/>
          </a:solidFill>
          <a:ln w="28575">
            <a:solidFill>
              <a:srgbClr val="FF0000"/>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 name="Object 2"/>
          <p:cNvGraphicFramePr>
            <a:graphicFrameLocks noChangeAspect="1"/>
          </p:cNvGraphicFramePr>
          <p:nvPr>
            <p:extLst>
              <p:ext uri="{D42A27DB-BD31-4B8C-83A1-F6EECF244321}">
                <p14:modId xmlns:p14="http://schemas.microsoft.com/office/powerpoint/2010/main" val="4277097576"/>
              </p:ext>
            </p:extLst>
          </p:nvPr>
        </p:nvGraphicFramePr>
        <p:xfrm>
          <a:off x="9423528" y="1088189"/>
          <a:ext cx="536973" cy="450606"/>
        </p:xfrm>
        <a:graphic>
          <a:graphicData uri="http://schemas.openxmlformats.org/presentationml/2006/ole">
            <mc:AlternateContent xmlns:mc="http://schemas.openxmlformats.org/markup-compatibility/2006">
              <mc:Choice xmlns:v="urn:schemas-microsoft-com:vml" Requires="v">
                <p:oleObj spid="_x0000_s372157" name="公式" r:id="rId7" imgW="228600" imgH="139680" progId="Equation.3">
                  <p:embed/>
                </p:oleObj>
              </mc:Choice>
              <mc:Fallback>
                <p:oleObj name="公式" r:id="rId7" imgW="228600" imgH="139680" progId="Equation.3">
                  <p:embed/>
                  <p:pic>
                    <p:nvPicPr>
                      <p:cNvPr id="0" name=""/>
                      <p:cNvPicPr>
                        <a:picLocks noChangeAspect="1" noChangeArrowheads="1"/>
                      </p:cNvPicPr>
                      <p:nvPr/>
                    </p:nvPicPr>
                    <p:blipFill>
                      <a:blip r:embed="rId8"/>
                      <a:srcRect/>
                      <a:stretch>
                        <a:fillRect/>
                      </a:stretch>
                    </p:blipFill>
                    <p:spPr bwMode="auto">
                      <a:xfrm>
                        <a:off x="9423528" y="1088189"/>
                        <a:ext cx="536973" cy="450606"/>
                      </a:xfrm>
                      <a:prstGeom prst="rect">
                        <a:avLst/>
                      </a:prstGeom>
                      <a:solidFill>
                        <a:srgbClr val="FFFF00"/>
                      </a:solidFill>
                      <a:ln>
                        <a:noFill/>
                      </a:ln>
                      <a:effectLst/>
                      <a:extLst/>
                    </p:spPr>
                  </p:pic>
                </p:oleObj>
              </mc:Fallback>
            </mc:AlternateContent>
          </a:graphicData>
        </a:graphic>
      </p:graphicFrame>
      <p:sp>
        <p:nvSpPr>
          <p:cNvPr id="10" name="Line 22"/>
          <p:cNvSpPr>
            <a:spLocks noChangeShapeType="1"/>
          </p:cNvSpPr>
          <p:nvPr/>
        </p:nvSpPr>
        <p:spPr bwMode="auto">
          <a:xfrm flipH="1" flipV="1">
            <a:off x="7620766" y="1690058"/>
            <a:ext cx="1" cy="655621"/>
          </a:xfrm>
          <a:prstGeom prst="line">
            <a:avLst/>
          </a:prstGeom>
          <a:noFill/>
          <a:ln w="28575">
            <a:solidFill>
              <a:srgbClr val="0000FF"/>
            </a:solidFill>
            <a:round/>
            <a:headEnd/>
            <a:tailEnd/>
          </a:ln>
          <a:effectLst/>
        </p:spPr>
        <p:txBody>
          <a:bodyPr wrap="none"/>
          <a:lstStyle/>
          <a:p>
            <a:pPr fontAlgn="auto">
              <a:spcBef>
                <a:spcPts val="0"/>
              </a:spcBef>
              <a:spcAft>
                <a:spcPts val="0"/>
              </a:spcAft>
              <a:defRPr/>
            </a:pPr>
            <a:endParaRPr lang="zh-CN" altLang="en-US" sz="2800" b="1">
              <a:latin typeface="+mj-ea"/>
              <a:ea typeface="+mj-ea"/>
            </a:endParaRPr>
          </a:p>
        </p:txBody>
      </p:sp>
      <p:sp>
        <p:nvSpPr>
          <p:cNvPr id="11" name="Line 34"/>
          <p:cNvSpPr>
            <a:spLocks noChangeShapeType="1"/>
          </p:cNvSpPr>
          <p:nvPr/>
        </p:nvSpPr>
        <p:spPr bwMode="auto">
          <a:xfrm>
            <a:off x="7472597" y="1465682"/>
            <a:ext cx="304800" cy="0"/>
          </a:xfrm>
          <a:prstGeom prst="line">
            <a:avLst/>
          </a:prstGeom>
          <a:noFill/>
          <a:ln w="38100">
            <a:solidFill>
              <a:srgbClr val="FF0000"/>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12" name="Line 35"/>
          <p:cNvSpPr>
            <a:spLocks noChangeShapeType="1"/>
          </p:cNvSpPr>
          <p:nvPr/>
        </p:nvSpPr>
        <p:spPr bwMode="auto">
          <a:xfrm flipV="1">
            <a:off x="7558397" y="1690057"/>
            <a:ext cx="152400" cy="0"/>
          </a:xfrm>
          <a:prstGeom prst="line">
            <a:avLst/>
          </a:prstGeom>
          <a:noFill/>
          <a:ln w="38100">
            <a:solidFill>
              <a:srgbClr val="FF0000"/>
            </a:solidFill>
            <a:round/>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13" name="Line 22"/>
          <p:cNvSpPr>
            <a:spLocks noChangeShapeType="1"/>
          </p:cNvSpPr>
          <p:nvPr/>
        </p:nvSpPr>
        <p:spPr bwMode="auto">
          <a:xfrm flipH="1" flipV="1">
            <a:off x="7620765" y="576686"/>
            <a:ext cx="698" cy="903963"/>
          </a:xfrm>
          <a:prstGeom prst="line">
            <a:avLst/>
          </a:prstGeom>
          <a:noFill/>
          <a:ln w="28575">
            <a:solidFill>
              <a:srgbClr val="0000FF"/>
            </a:solidFill>
            <a:round/>
            <a:headEnd/>
            <a:tailEnd/>
          </a:ln>
          <a:effectLst/>
        </p:spPr>
        <p:txBody>
          <a:bodyPr wrap="none"/>
          <a:lstStyle/>
          <a:p>
            <a:pPr fontAlgn="auto">
              <a:spcBef>
                <a:spcPts val="0"/>
              </a:spcBef>
              <a:spcAft>
                <a:spcPts val="0"/>
              </a:spcAft>
              <a:defRPr/>
            </a:pPr>
            <a:endParaRPr lang="zh-CN" altLang="en-US" sz="2800" b="1">
              <a:latin typeface="+mj-ea"/>
              <a:ea typeface="+mj-ea"/>
            </a:endParaRPr>
          </a:p>
        </p:txBody>
      </p:sp>
      <p:graphicFrame>
        <p:nvGraphicFramePr>
          <p:cNvPr id="14" name="Object 2"/>
          <p:cNvGraphicFramePr>
            <a:graphicFrameLocks noChangeAspect="1"/>
          </p:cNvGraphicFramePr>
          <p:nvPr>
            <p:extLst>
              <p:ext uri="{D42A27DB-BD31-4B8C-83A1-F6EECF244321}">
                <p14:modId xmlns:p14="http://schemas.microsoft.com/office/powerpoint/2010/main" val="301153326"/>
              </p:ext>
            </p:extLst>
          </p:nvPr>
        </p:nvGraphicFramePr>
        <p:xfrm>
          <a:off x="6968686" y="1036943"/>
          <a:ext cx="422947" cy="653114"/>
        </p:xfrm>
        <a:graphic>
          <a:graphicData uri="http://schemas.openxmlformats.org/presentationml/2006/ole">
            <mc:AlternateContent xmlns:mc="http://schemas.openxmlformats.org/markup-compatibility/2006">
              <mc:Choice xmlns:v="urn:schemas-microsoft-com:vml" Requires="v">
                <p:oleObj spid="_x0000_s372158" name="公式" r:id="rId9" imgW="203040" imgH="228600" progId="Equation.3">
                  <p:embed/>
                </p:oleObj>
              </mc:Choice>
              <mc:Fallback>
                <p:oleObj name="公式" r:id="rId9" imgW="203040" imgH="228600" progId="Equation.3">
                  <p:embed/>
                  <p:pic>
                    <p:nvPicPr>
                      <p:cNvPr id="0" name=""/>
                      <p:cNvPicPr>
                        <a:picLocks noChangeAspect="1" noChangeArrowheads="1"/>
                      </p:cNvPicPr>
                      <p:nvPr/>
                    </p:nvPicPr>
                    <p:blipFill>
                      <a:blip r:embed="rId10"/>
                      <a:srcRect/>
                      <a:stretch>
                        <a:fillRect/>
                      </a:stretch>
                    </p:blipFill>
                    <p:spPr bwMode="auto">
                      <a:xfrm>
                        <a:off x="6968686" y="1036943"/>
                        <a:ext cx="422947" cy="653114"/>
                      </a:xfrm>
                      <a:prstGeom prst="rect">
                        <a:avLst/>
                      </a:prstGeom>
                      <a:solidFill>
                        <a:srgbClr val="FFFF00"/>
                      </a:solidFill>
                      <a:ln>
                        <a:noFill/>
                      </a:ln>
                      <a:effectLst/>
                      <a:extLst/>
                    </p:spPr>
                  </p:pic>
                </p:oleObj>
              </mc:Fallback>
            </mc:AlternateContent>
          </a:graphicData>
        </a:graphic>
      </p:graphicFrame>
      <p:sp>
        <p:nvSpPr>
          <p:cNvPr id="15" name="Line 22"/>
          <p:cNvSpPr>
            <a:spLocks noChangeShapeType="1"/>
          </p:cNvSpPr>
          <p:nvPr/>
        </p:nvSpPr>
        <p:spPr bwMode="auto">
          <a:xfrm flipH="1" flipV="1">
            <a:off x="9192344" y="1890946"/>
            <a:ext cx="4500" cy="435682"/>
          </a:xfrm>
          <a:prstGeom prst="line">
            <a:avLst/>
          </a:prstGeom>
          <a:noFill/>
          <a:ln w="28575">
            <a:solidFill>
              <a:srgbClr val="0000FF"/>
            </a:solidFill>
            <a:round/>
            <a:headEnd/>
            <a:tailEnd/>
          </a:ln>
          <a:effectLst/>
        </p:spPr>
        <p:txBody>
          <a:bodyPr wrap="none"/>
          <a:lstStyle/>
          <a:p>
            <a:pPr fontAlgn="auto">
              <a:spcBef>
                <a:spcPts val="0"/>
              </a:spcBef>
              <a:spcAft>
                <a:spcPts val="0"/>
              </a:spcAft>
              <a:defRPr/>
            </a:pPr>
            <a:endParaRPr lang="zh-CN" altLang="en-US" sz="2800" b="1">
              <a:latin typeface="+mj-ea"/>
              <a:ea typeface="+mj-ea"/>
            </a:endParaRPr>
          </a:p>
        </p:txBody>
      </p:sp>
      <p:sp>
        <p:nvSpPr>
          <p:cNvPr id="16" name="Freeform 51"/>
          <p:cNvSpPr>
            <a:spLocks/>
          </p:cNvSpPr>
          <p:nvPr/>
        </p:nvSpPr>
        <p:spPr bwMode="auto">
          <a:xfrm rot="19263551">
            <a:off x="7952989" y="1206854"/>
            <a:ext cx="792162" cy="2079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Freeform 51"/>
          <p:cNvSpPr>
            <a:spLocks/>
          </p:cNvSpPr>
          <p:nvPr/>
        </p:nvSpPr>
        <p:spPr bwMode="auto">
          <a:xfrm rot="19263551">
            <a:off x="8182122" y="1333563"/>
            <a:ext cx="792162" cy="2079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Oval 47"/>
          <p:cNvSpPr>
            <a:spLocks noChangeArrowheads="1"/>
          </p:cNvSpPr>
          <p:nvPr/>
        </p:nvSpPr>
        <p:spPr bwMode="auto">
          <a:xfrm>
            <a:off x="8649525" y="763733"/>
            <a:ext cx="1142813" cy="217300"/>
          </a:xfrm>
          <a:prstGeom prst="rect">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Line 22"/>
          <p:cNvSpPr>
            <a:spLocks noChangeShapeType="1"/>
          </p:cNvSpPr>
          <p:nvPr/>
        </p:nvSpPr>
        <p:spPr bwMode="auto">
          <a:xfrm flipV="1">
            <a:off x="9194595" y="1292506"/>
            <a:ext cx="0" cy="528040"/>
          </a:xfrm>
          <a:prstGeom prst="line">
            <a:avLst/>
          </a:prstGeom>
          <a:noFill/>
          <a:ln w="28575">
            <a:solidFill>
              <a:srgbClr val="008000"/>
            </a:solidFill>
            <a:round/>
            <a:headEnd type="arrow" w="med" len="med"/>
            <a:tailEnd type="none" w="med" len="med"/>
          </a:ln>
          <a:effectLst/>
        </p:spPr>
        <p:txBody>
          <a:bodyPr wrap="none"/>
          <a:lstStyle/>
          <a:p>
            <a:pPr fontAlgn="auto">
              <a:spcBef>
                <a:spcPts val="0"/>
              </a:spcBef>
              <a:spcAft>
                <a:spcPts val="0"/>
              </a:spcAft>
              <a:defRPr/>
            </a:pPr>
            <a:endParaRPr lang="zh-CN" altLang="en-US" sz="2800" b="1">
              <a:latin typeface="+mj-ea"/>
              <a:ea typeface="+mj-ea"/>
            </a:endParaRPr>
          </a:p>
        </p:txBody>
      </p:sp>
      <p:sp>
        <p:nvSpPr>
          <p:cNvPr id="20" name="矩形 19"/>
          <p:cNvSpPr/>
          <p:nvPr/>
        </p:nvSpPr>
        <p:spPr>
          <a:xfrm>
            <a:off x="2079483" y="632872"/>
            <a:ext cx="4151107" cy="1384995"/>
          </a:xfrm>
          <a:prstGeom prst="rect">
            <a:avLst/>
          </a:prstGeom>
        </p:spPr>
        <p:txBody>
          <a:bodyPr wrap="square">
            <a:spAutoFit/>
          </a:bodyPr>
          <a:lstStyle/>
          <a:p>
            <a:r>
              <a:rPr lang="zh-CN" altLang="en-US" sz="2800" b="1" i="0" dirty="0">
                <a:solidFill>
                  <a:srgbClr val="9900CC"/>
                </a:solidFill>
                <a:latin typeface="宋体" panose="02010600030101010101" pitchFamily="2" charset="-122"/>
              </a:rPr>
              <a:t>能量守恒：</a:t>
            </a:r>
            <a:r>
              <a:rPr lang="zh-CN" altLang="en-US" sz="2800" b="1" i="0" dirty="0">
                <a:solidFill>
                  <a:srgbClr val="C00000"/>
                </a:solidFill>
                <a:latin typeface="宋体" panose="02010600030101010101" pitchFamily="2" charset="-122"/>
              </a:rPr>
              <a:t>电子初动能</a:t>
            </a:r>
            <a:r>
              <a:rPr lang="en-US" altLang="zh-CN" sz="2800" b="1" i="0" dirty="0">
                <a:solidFill>
                  <a:srgbClr val="C00000"/>
                </a:solidFill>
                <a:latin typeface="宋体" panose="02010600030101010101" pitchFamily="2" charset="-122"/>
              </a:rPr>
              <a:t>=</a:t>
            </a:r>
            <a:r>
              <a:rPr lang="zh-CN" altLang="en-US" sz="2800" b="1" i="0" dirty="0">
                <a:solidFill>
                  <a:srgbClr val="C00000"/>
                </a:solidFill>
                <a:latin typeface="宋体" panose="02010600030101010101" pitchFamily="2" charset="-122"/>
              </a:rPr>
              <a:t>电势能差</a:t>
            </a:r>
            <a:r>
              <a:rPr lang="en-US" altLang="zh-CN" sz="2800" b="1" i="0" dirty="0" err="1">
                <a:solidFill>
                  <a:srgbClr val="009900"/>
                </a:solidFill>
                <a:latin typeface="宋体" panose="02010600030101010101" pitchFamily="2" charset="-122"/>
              </a:rPr>
              <a:t>e</a:t>
            </a:r>
            <a:r>
              <a:rPr lang="en-US" altLang="zh-CN" sz="2800" b="1" dirty="0" err="1">
                <a:solidFill>
                  <a:srgbClr val="009900"/>
                </a:solidFill>
              </a:rPr>
              <a:t>U</a:t>
            </a:r>
            <a:r>
              <a:rPr lang="en-US" altLang="zh-CN" sz="2800" b="1" baseline="-25000" dirty="0" err="1">
                <a:solidFill>
                  <a:srgbClr val="009900"/>
                </a:solidFill>
              </a:rPr>
              <a:t>a</a:t>
            </a:r>
            <a:r>
              <a:rPr lang="en-US" altLang="zh-CN" sz="2800" b="1" dirty="0">
                <a:solidFill>
                  <a:srgbClr val="C00000"/>
                </a:solidFill>
              </a:rPr>
              <a:t> </a:t>
            </a:r>
            <a:r>
              <a:rPr lang="en-US" altLang="zh-CN" sz="2800" b="1" dirty="0">
                <a:solidFill>
                  <a:srgbClr val="3E0000"/>
                </a:solidFill>
              </a:rPr>
              <a:t>,</a:t>
            </a:r>
            <a:r>
              <a:rPr lang="zh-CN" altLang="en-US" sz="2800" b="1" i="0" dirty="0">
                <a:solidFill>
                  <a:srgbClr val="3E0000"/>
                </a:solidFill>
                <a:latin typeface="宋体" panose="02010600030101010101" pitchFamily="2" charset="-122"/>
              </a:rPr>
              <a:t>电子刚好达到</a:t>
            </a:r>
            <a:r>
              <a:rPr lang="zh-CN" altLang="en-US" sz="2800" b="1" i="0" dirty="0">
                <a:solidFill>
                  <a:srgbClr val="3E0000"/>
                </a:solidFill>
                <a:effectLst>
                  <a:outerShdw blurRad="38100" dist="38100" dir="2700000" algn="tl">
                    <a:srgbClr val="FFFFFF"/>
                  </a:outerShdw>
                </a:effectLst>
                <a:latin typeface="宋体" pitchFamily="2" charset="-122"/>
              </a:rPr>
              <a:t>阴极</a:t>
            </a:r>
            <a:endParaRPr lang="zh-CN" altLang="en-US" sz="2800" dirty="0">
              <a:solidFill>
                <a:srgbClr val="3E0000"/>
              </a:solidFill>
            </a:endParaRPr>
          </a:p>
        </p:txBody>
      </p:sp>
      <p:graphicFrame>
        <p:nvGraphicFramePr>
          <p:cNvPr id="22" name="Object 2"/>
          <p:cNvGraphicFramePr>
            <a:graphicFrameLocks noChangeAspect="1"/>
          </p:cNvGraphicFramePr>
          <p:nvPr>
            <p:extLst>
              <p:ext uri="{D42A27DB-BD31-4B8C-83A1-F6EECF244321}">
                <p14:modId xmlns:p14="http://schemas.microsoft.com/office/powerpoint/2010/main" val="3228385256"/>
              </p:ext>
            </p:extLst>
          </p:nvPr>
        </p:nvGraphicFramePr>
        <p:xfrm>
          <a:off x="2353374" y="1851025"/>
          <a:ext cx="3350514" cy="1525588"/>
        </p:xfrm>
        <a:graphic>
          <a:graphicData uri="http://schemas.openxmlformats.org/presentationml/2006/ole">
            <mc:AlternateContent xmlns:mc="http://schemas.openxmlformats.org/markup-compatibility/2006">
              <mc:Choice xmlns:v="urn:schemas-microsoft-com:vml" Requires="v">
                <p:oleObj spid="_x0000_s372159" name="Equation" r:id="rId11" imgW="799920" imgH="393480" progId="Equation.DSMT4">
                  <p:embed/>
                </p:oleObj>
              </mc:Choice>
              <mc:Fallback>
                <p:oleObj name="Equation" r:id="rId11" imgW="799920" imgH="393480" progId="Equation.DSMT4">
                  <p:embed/>
                  <p:pic>
                    <p:nvPicPr>
                      <p:cNvPr id="0" name=""/>
                      <p:cNvPicPr>
                        <a:picLocks noChangeAspect="1" noChangeArrowheads="1"/>
                      </p:cNvPicPr>
                      <p:nvPr/>
                    </p:nvPicPr>
                    <p:blipFill>
                      <a:blip r:embed="rId12"/>
                      <a:srcRect/>
                      <a:stretch>
                        <a:fillRect/>
                      </a:stretch>
                    </p:blipFill>
                    <p:spPr bwMode="auto">
                      <a:xfrm>
                        <a:off x="2353374" y="1851025"/>
                        <a:ext cx="3350514" cy="1525588"/>
                      </a:xfrm>
                      <a:prstGeom prst="rect">
                        <a:avLst/>
                      </a:prstGeom>
                      <a:noFill/>
                      <a:ln>
                        <a:noFill/>
                      </a:ln>
                      <a:effectLst/>
                      <a:extLst/>
                    </p:spPr>
                  </p:pic>
                </p:oleObj>
              </mc:Fallback>
            </mc:AlternateContent>
          </a:graphicData>
        </a:graphic>
      </p:graphicFrame>
      <p:sp>
        <p:nvSpPr>
          <p:cNvPr id="23" name="Text Box 5"/>
          <p:cNvSpPr txBox="1">
            <a:spLocks noChangeArrowheads="1"/>
          </p:cNvSpPr>
          <p:nvPr/>
        </p:nvSpPr>
        <p:spPr bwMode="auto">
          <a:xfrm>
            <a:off x="1992032" y="3402417"/>
            <a:ext cx="4171343" cy="1384995"/>
          </a:xfrm>
          <a:prstGeom prst="rect">
            <a:avLst/>
          </a:prstGeom>
          <a:noFill/>
          <a:ln w="9525">
            <a:noFill/>
            <a:miter lim="800000"/>
            <a:headEnd/>
            <a:tailEnd/>
          </a:ln>
          <a:effectLst/>
        </p:spPr>
        <p:txBody>
          <a:bodyPr wrap="square">
            <a:spAutoFit/>
          </a:bodyPr>
          <a:lstStyle/>
          <a:p>
            <a:pPr>
              <a:spcBef>
                <a:spcPct val="50000"/>
              </a:spcBef>
              <a:defRPr/>
            </a:pPr>
            <a:r>
              <a:rPr lang="zh-CN" altLang="en-US" sz="2800" b="1" i="0" dirty="0">
                <a:solidFill>
                  <a:srgbClr val="009900"/>
                </a:solidFill>
              </a:rPr>
              <a:t>当入射光的频率改变时遏止电压随之改变，实验发现两者成线性关系</a:t>
            </a:r>
          </a:p>
        </p:txBody>
      </p:sp>
      <p:sp>
        <p:nvSpPr>
          <p:cNvPr id="24" name="Text Box 9"/>
          <p:cNvSpPr txBox="1">
            <a:spLocks noChangeArrowheads="1"/>
          </p:cNvSpPr>
          <p:nvPr/>
        </p:nvSpPr>
        <p:spPr bwMode="auto">
          <a:xfrm>
            <a:off x="2333049" y="4911006"/>
            <a:ext cx="2743200" cy="584775"/>
          </a:xfrm>
          <a:prstGeom prst="rect">
            <a:avLst/>
          </a:prstGeom>
          <a:noFill/>
          <a:ln w="9525">
            <a:noFill/>
            <a:miter lim="800000"/>
            <a:headEnd/>
            <a:tailEnd/>
          </a:ln>
          <a:effectLst/>
        </p:spPr>
        <p:txBody>
          <a:bodyPr>
            <a:spAutoFit/>
          </a:bodyPr>
          <a:lstStyle/>
          <a:p>
            <a:pPr>
              <a:buClr>
                <a:srgbClr val="0000CC"/>
              </a:buClr>
              <a:defRPr/>
            </a:pPr>
            <a:r>
              <a:rPr lang="en-US" altLang="zh-CN" sz="3200" b="1" dirty="0">
                <a:solidFill>
                  <a:srgbClr val="0000FF"/>
                </a:solidFill>
                <a:ea typeface="黑体" pitchFamily="49" charset="-122"/>
              </a:rPr>
              <a:t> </a:t>
            </a:r>
            <a:r>
              <a:rPr lang="en-US" altLang="zh-CN" sz="3200" b="1" dirty="0" err="1">
                <a:solidFill>
                  <a:schemeClr val="accent2"/>
                </a:solidFill>
                <a:effectLst>
                  <a:outerShdw blurRad="38100" dist="38100" dir="2700000" algn="tl">
                    <a:srgbClr val="000000"/>
                  </a:outerShdw>
                </a:effectLst>
              </a:rPr>
              <a:t>U</a:t>
            </a:r>
            <a:r>
              <a:rPr lang="en-US" altLang="zh-CN" sz="3200" b="1" baseline="-25000" dirty="0" err="1">
                <a:solidFill>
                  <a:schemeClr val="accent2"/>
                </a:solidFill>
                <a:effectLst>
                  <a:outerShdw blurRad="38100" dist="38100" dir="2700000" algn="tl">
                    <a:srgbClr val="000000"/>
                  </a:outerShdw>
                </a:effectLst>
              </a:rPr>
              <a:t>a</a:t>
            </a:r>
            <a:r>
              <a:rPr lang="en-US" altLang="zh-CN" sz="3200" b="1" i="0" baseline="-25000" dirty="0">
                <a:solidFill>
                  <a:schemeClr val="accent2"/>
                </a:solidFill>
                <a:ea typeface="黑体" pitchFamily="49" charset="-122"/>
              </a:rPr>
              <a:t> </a:t>
            </a:r>
            <a:r>
              <a:rPr lang="en-US" altLang="zh-CN" sz="3200" b="1" dirty="0">
                <a:solidFill>
                  <a:schemeClr val="accent2"/>
                </a:solidFill>
                <a:ea typeface="黑体" pitchFamily="49" charset="-122"/>
              </a:rPr>
              <a:t>= K</a:t>
            </a:r>
            <a:r>
              <a:rPr lang="en-US" altLang="zh-CN" sz="3200" b="1" dirty="0">
                <a:solidFill>
                  <a:srgbClr val="FF0000"/>
                </a:solidFill>
              </a:rPr>
              <a:t> ν</a:t>
            </a:r>
            <a:r>
              <a:rPr lang="en-US" altLang="zh-CN" sz="3200" b="1" dirty="0">
                <a:solidFill>
                  <a:schemeClr val="accent2"/>
                </a:solidFill>
                <a:ea typeface="黑体" pitchFamily="49" charset="-122"/>
              </a:rPr>
              <a:t>- U</a:t>
            </a:r>
            <a:r>
              <a:rPr lang="en-US" altLang="zh-CN" sz="3200" b="1" i="0" baseline="-25000" dirty="0">
                <a:solidFill>
                  <a:schemeClr val="accent2"/>
                </a:solidFill>
                <a:ea typeface="黑体" pitchFamily="49" charset="-122"/>
              </a:rPr>
              <a:t>0</a:t>
            </a:r>
          </a:p>
        </p:txBody>
      </p:sp>
      <p:grpSp>
        <p:nvGrpSpPr>
          <p:cNvPr id="25" name="Group 11"/>
          <p:cNvGrpSpPr>
            <a:grpSpLocks/>
          </p:cNvGrpSpPr>
          <p:nvPr/>
        </p:nvGrpSpPr>
        <p:grpSpPr bwMode="auto">
          <a:xfrm>
            <a:off x="6163374" y="2486506"/>
            <a:ext cx="4267200" cy="4425950"/>
            <a:chOff x="3072" y="912"/>
            <a:chExt cx="2688" cy="2788"/>
          </a:xfrm>
        </p:grpSpPr>
        <p:pic>
          <p:nvPicPr>
            <p:cNvPr id="26" name="Picture 8" descr="图21-8"/>
            <p:cNvPicPr>
              <a:picLocks noChangeAspect="1" noChangeArrowheads="1"/>
            </p:cNvPicPr>
            <p:nvPr/>
          </p:nvPicPr>
          <p:blipFill>
            <a:blip r:embed="rId13">
              <a:lum bright="-66000" contrast="100000"/>
              <a:extLst>
                <a:ext uri="{28A0092B-C50C-407E-A947-70E740481C1C}">
                  <a14:useLocalDpi xmlns:a14="http://schemas.microsoft.com/office/drawing/2010/main" val="0"/>
                </a:ext>
              </a:extLst>
            </a:blip>
            <a:srcRect/>
            <a:stretch>
              <a:fillRect/>
            </a:stretch>
          </p:blipFill>
          <p:spPr bwMode="auto">
            <a:xfrm>
              <a:off x="3120" y="912"/>
              <a:ext cx="2640" cy="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0"/>
            <p:cNvSpPr>
              <a:spLocks noChangeArrowheads="1"/>
            </p:cNvSpPr>
            <p:nvPr/>
          </p:nvSpPr>
          <p:spPr bwMode="auto">
            <a:xfrm>
              <a:off x="3072" y="912"/>
              <a:ext cx="288" cy="528"/>
            </a:xfrm>
            <a:prstGeom prst="rect">
              <a:avLst/>
            </a:prstGeom>
            <a:solidFill>
              <a:schemeClr val="bg1"/>
            </a:solidFill>
            <a:ln w="9525">
              <a:noFill/>
              <a:miter lim="800000"/>
              <a:headEnd/>
              <a:tailEnd/>
            </a:ln>
            <a:effectLst/>
          </p:spPr>
          <p:txBody>
            <a:bodyPr wrap="none"/>
            <a:lstStyle/>
            <a:p>
              <a:pPr algn="ctr">
                <a:defRPr/>
              </a:pPr>
              <a:r>
                <a:rPr lang="en-US" altLang="zh-CN" sz="2800" b="1">
                  <a:solidFill>
                    <a:schemeClr val="tx2"/>
                  </a:solidFill>
                  <a:effectLst>
                    <a:outerShdw blurRad="38100" dist="38100" dir="2700000" algn="tl">
                      <a:srgbClr val="C0C0C0"/>
                    </a:outerShdw>
                  </a:effectLst>
                </a:rPr>
                <a:t>U</a:t>
              </a:r>
              <a:r>
                <a:rPr lang="en-US" altLang="zh-CN" sz="2800" b="1" baseline="-25000">
                  <a:solidFill>
                    <a:schemeClr val="tx2"/>
                  </a:solidFill>
                  <a:effectLst>
                    <a:outerShdw blurRad="38100" dist="38100" dir="2700000" algn="tl">
                      <a:srgbClr val="C0C0C0"/>
                    </a:outerShdw>
                  </a:effectLst>
                </a:rPr>
                <a:t>a</a:t>
              </a:r>
            </a:p>
          </p:txBody>
        </p:sp>
      </p:grpSp>
      <p:sp>
        <p:nvSpPr>
          <p:cNvPr id="28" name="Oval 47"/>
          <p:cNvSpPr>
            <a:spLocks noChangeArrowheads="1"/>
          </p:cNvSpPr>
          <p:nvPr/>
        </p:nvSpPr>
        <p:spPr bwMode="auto">
          <a:xfrm>
            <a:off x="7808816" y="6381329"/>
            <a:ext cx="1142813" cy="377113"/>
          </a:xfrm>
          <a:prstGeom prst="rect">
            <a:avLst/>
          </a:prstGeom>
          <a:solidFill>
            <a:schemeClr val="bg1"/>
          </a:solidFill>
          <a:ln w="28575">
            <a:no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Text Box 61"/>
          <p:cNvSpPr txBox="1">
            <a:spLocks noChangeArrowheads="1"/>
          </p:cNvSpPr>
          <p:nvPr/>
        </p:nvSpPr>
        <p:spPr bwMode="auto">
          <a:xfrm>
            <a:off x="2268656" y="5647370"/>
            <a:ext cx="43275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dirty="0"/>
              <a:t>K</a:t>
            </a:r>
            <a:r>
              <a:rPr lang="en-US" altLang="zh-CN" sz="2800" b="1" dirty="0">
                <a:solidFill>
                  <a:srgbClr val="C00000"/>
                </a:solidFill>
              </a:rPr>
              <a:t> </a:t>
            </a:r>
            <a:r>
              <a:rPr lang="zh-CN" altLang="en-US" sz="2800" b="1" i="0" dirty="0">
                <a:solidFill>
                  <a:srgbClr val="C00000"/>
                </a:solidFill>
                <a:latin typeface="宋体" panose="02010600030101010101" pitchFamily="2" charset="-122"/>
              </a:rPr>
              <a:t>与金属材料种类无关，但</a:t>
            </a:r>
            <a:r>
              <a:rPr lang="en-US" altLang="zh-CN" sz="2800" b="1" dirty="0"/>
              <a:t>U</a:t>
            </a:r>
            <a:r>
              <a:rPr lang="en-US" altLang="zh-CN" sz="2800" b="1" i="0" baseline="-25000" dirty="0"/>
              <a:t>0</a:t>
            </a:r>
            <a:r>
              <a:rPr lang="en-US" altLang="zh-CN" sz="2800" b="1" baseline="-25000" dirty="0">
                <a:solidFill>
                  <a:srgbClr val="C00000"/>
                </a:solidFill>
                <a:latin typeface="宋体" panose="02010600030101010101" pitchFamily="2" charset="-122"/>
              </a:rPr>
              <a:t> </a:t>
            </a:r>
            <a:r>
              <a:rPr lang="zh-CN" altLang="en-US" sz="2800" b="1" i="0" dirty="0">
                <a:solidFill>
                  <a:srgbClr val="C00000"/>
                </a:solidFill>
                <a:latin typeface="宋体" panose="02010600030101010101" pitchFamily="2" charset="-122"/>
              </a:rPr>
              <a:t>与金属材料种类有关</a:t>
            </a:r>
          </a:p>
        </p:txBody>
      </p:sp>
    </p:spTree>
    <p:extLst>
      <p:ext uri="{BB962C8B-B14F-4D97-AF65-F5344CB8AC3E}">
        <p14:creationId xmlns:p14="http://schemas.microsoft.com/office/powerpoint/2010/main" val="30070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1000"/>
                                        <p:tgtEl>
                                          <p:spTgt spid="6"/>
                                        </p:tgtEl>
                                      </p:cBhvr>
                                    </p:animEffect>
                                    <p:anim calcmode="lin" valueType="num">
                                      <p:cBhvr>
                                        <p:cTn id="65" dur="1000" fill="hold"/>
                                        <p:tgtEl>
                                          <p:spTgt spid="6"/>
                                        </p:tgtEl>
                                        <p:attrNameLst>
                                          <p:attrName>ppt_x</p:attrName>
                                        </p:attrNameLst>
                                      </p:cBhvr>
                                      <p:tavLst>
                                        <p:tav tm="0">
                                          <p:val>
                                            <p:strVal val="#ppt_x"/>
                                          </p:val>
                                        </p:tav>
                                        <p:tav tm="100000">
                                          <p:val>
                                            <p:strVal val="#ppt_x"/>
                                          </p:val>
                                        </p:tav>
                                      </p:tavLst>
                                    </p:anim>
                                    <p:anim calcmode="lin" valueType="num">
                                      <p:cBhvr>
                                        <p:cTn id="6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additive="base">
                                        <p:cTn id="82" dur="500" fill="hold"/>
                                        <p:tgtEl>
                                          <p:spTgt spid="17"/>
                                        </p:tgtEl>
                                        <p:attrNameLst>
                                          <p:attrName>ppt_x</p:attrName>
                                        </p:attrNameLst>
                                      </p:cBhvr>
                                      <p:tavLst>
                                        <p:tav tm="0">
                                          <p:val>
                                            <p:strVal val="#ppt_x"/>
                                          </p:val>
                                        </p:tav>
                                        <p:tav tm="100000">
                                          <p:val>
                                            <p:strVal val="#ppt_x"/>
                                          </p:val>
                                        </p:tav>
                                      </p:tavLst>
                                    </p:anim>
                                    <p:anim calcmode="lin" valueType="num">
                                      <p:cBhvr additive="base">
                                        <p:cTn id="8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500" fill="hold"/>
                                        <p:tgtEl>
                                          <p:spTgt spid="8"/>
                                        </p:tgtEl>
                                        <p:attrNameLst>
                                          <p:attrName>ppt_x</p:attrName>
                                        </p:attrNameLst>
                                      </p:cBhvr>
                                      <p:tavLst>
                                        <p:tav tm="0">
                                          <p:val>
                                            <p:strVal val="#ppt_x"/>
                                          </p:val>
                                        </p:tav>
                                        <p:tav tm="100000">
                                          <p:val>
                                            <p:strVal val="#ppt_x"/>
                                          </p:val>
                                        </p:tav>
                                      </p:tavLst>
                                    </p:anim>
                                    <p:anim calcmode="lin" valueType="num">
                                      <p:cBhvr additive="base">
                                        <p:cTn id="8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fade">
                                      <p:cBhvr>
                                        <p:cTn id="94" dur="1000"/>
                                        <p:tgtEl>
                                          <p:spTgt spid="9"/>
                                        </p:tgtEl>
                                      </p:cBhvr>
                                    </p:animEffect>
                                    <p:anim calcmode="lin" valueType="num">
                                      <p:cBhvr>
                                        <p:cTn id="95" dur="1000" fill="hold"/>
                                        <p:tgtEl>
                                          <p:spTgt spid="9"/>
                                        </p:tgtEl>
                                        <p:attrNameLst>
                                          <p:attrName>ppt_x</p:attrName>
                                        </p:attrNameLst>
                                      </p:cBhvr>
                                      <p:tavLst>
                                        <p:tav tm="0">
                                          <p:val>
                                            <p:strVal val="#ppt_x"/>
                                          </p:val>
                                        </p:tav>
                                        <p:tav tm="100000">
                                          <p:val>
                                            <p:strVal val="#ppt_x"/>
                                          </p:val>
                                        </p:tav>
                                      </p:tavLst>
                                    </p:anim>
                                    <p:anim calcmode="lin" valueType="num">
                                      <p:cBhvr>
                                        <p:cTn id="9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additive="base">
                                        <p:cTn id="101" dur="500" fill="hold"/>
                                        <p:tgtEl>
                                          <p:spTgt spid="19"/>
                                        </p:tgtEl>
                                        <p:attrNameLst>
                                          <p:attrName>ppt_x</p:attrName>
                                        </p:attrNameLst>
                                      </p:cBhvr>
                                      <p:tavLst>
                                        <p:tav tm="0">
                                          <p:val>
                                            <p:strVal val="#ppt_x"/>
                                          </p:val>
                                        </p:tav>
                                        <p:tav tm="100000">
                                          <p:val>
                                            <p:strVal val="#ppt_x"/>
                                          </p:val>
                                        </p:tav>
                                      </p:tavLst>
                                    </p:anim>
                                    <p:anim calcmode="lin" valueType="num">
                                      <p:cBhvr additive="base">
                                        <p:cTn id="10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circle(in)">
                                      <p:cBhvr>
                                        <p:cTn id="107" dur="2000"/>
                                        <p:tgtEl>
                                          <p:spTgt spid="2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wipe(left)">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3">
                                            <p:txEl>
                                              <p:pRg st="0" end="0"/>
                                            </p:txEl>
                                          </p:spTgt>
                                        </p:tgtEl>
                                        <p:attrNameLst>
                                          <p:attrName>style.visibility</p:attrName>
                                        </p:attrNameLst>
                                      </p:cBhvr>
                                      <p:to>
                                        <p:strVal val="visible"/>
                                      </p:to>
                                    </p:set>
                                    <p:animEffect transition="in" filter="wipe(left)">
                                      <p:cBhvr>
                                        <p:cTn id="117" dur="500"/>
                                        <p:tgtEl>
                                          <p:spTgt spid="23">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4">
                                            <p:txEl>
                                              <p:pRg st="0" end="0"/>
                                            </p:txEl>
                                          </p:spTgt>
                                        </p:tgtEl>
                                        <p:attrNameLst>
                                          <p:attrName>style.visibility</p:attrName>
                                        </p:attrNameLst>
                                      </p:cBhvr>
                                      <p:to>
                                        <p:strVal val="visible"/>
                                      </p:to>
                                    </p:set>
                                    <p:animEffect transition="in" filter="wipe(left)">
                                      <p:cBhvr>
                                        <p:cTn id="122" dur="500"/>
                                        <p:tgtEl>
                                          <p:spTgt spid="24">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5"/>
                                        </p:tgtEl>
                                        <p:attrNameLst>
                                          <p:attrName>style.visibility</p:attrName>
                                        </p:attrNameLst>
                                      </p:cBhvr>
                                      <p:to>
                                        <p:strVal val="visible"/>
                                      </p:to>
                                    </p:set>
                                    <p:anim calcmode="lin" valueType="num">
                                      <p:cBhvr additive="base">
                                        <p:cTn id="127" dur="500" fill="hold"/>
                                        <p:tgtEl>
                                          <p:spTgt spid="25"/>
                                        </p:tgtEl>
                                        <p:attrNameLst>
                                          <p:attrName>ppt_x</p:attrName>
                                        </p:attrNameLst>
                                      </p:cBhvr>
                                      <p:tavLst>
                                        <p:tav tm="0">
                                          <p:val>
                                            <p:strVal val="#ppt_x"/>
                                          </p:val>
                                        </p:tav>
                                        <p:tav tm="100000">
                                          <p:val>
                                            <p:strVal val="#ppt_x"/>
                                          </p:val>
                                        </p:tav>
                                      </p:tavLst>
                                    </p:anim>
                                    <p:anim calcmode="lin" valueType="num">
                                      <p:cBhvr additive="base">
                                        <p:cTn id="128" dur="500" fill="hold"/>
                                        <p:tgtEl>
                                          <p:spTgt spid="2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additive="base">
                                        <p:cTn id="131" dur="500" fill="hold"/>
                                        <p:tgtEl>
                                          <p:spTgt spid="28"/>
                                        </p:tgtEl>
                                        <p:attrNameLst>
                                          <p:attrName>ppt_x</p:attrName>
                                        </p:attrNameLst>
                                      </p:cBhvr>
                                      <p:tavLst>
                                        <p:tav tm="0">
                                          <p:val>
                                            <p:strVal val="#ppt_x"/>
                                          </p:val>
                                        </p:tav>
                                        <p:tav tm="100000">
                                          <p:val>
                                            <p:strVal val="#ppt_x"/>
                                          </p:val>
                                        </p:tav>
                                      </p:tavLst>
                                    </p:anim>
                                    <p:anim calcmode="lin" valueType="num">
                                      <p:cBhvr additive="base">
                                        <p:cTn id="1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9">
                                            <p:txEl>
                                              <p:pRg st="0" end="0"/>
                                            </p:txEl>
                                          </p:spTgt>
                                        </p:tgtEl>
                                        <p:attrNameLst>
                                          <p:attrName>style.visibility</p:attrName>
                                        </p:attrNameLst>
                                      </p:cBhvr>
                                      <p:to>
                                        <p:strVal val="visible"/>
                                      </p:to>
                                    </p:set>
                                    <p:animEffect transition="in" filter="wipe(left)">
                                      <p:cBhvr>
                                        <p:cTn id="13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8"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p:bldP spid="23" grpId="0" build="p" autoUpdateAnimBg="0"/>
      <p:bldP spid="24" grpId="0" build="p" autoUpdateAnimBg="0"/>
      <p:bldP spid="28" grpId="0" animBg="1"/>
      <p:bldP spid="2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6018" name="组合 64"/>
          <p:cNvGrpSpPr>
            <a:grpSpLocks/>
          </p:cNvGrpSpPr>
          <p:nvPr/>
        </p:nvGrpSpPr>
        <p:grpSpPr bwMode="auto">
          <a:xfrm>
            <a:off x="1524000" y="1"/>
            <a:ext cx="8915400" cy="2308225"/>
            <a:chOff x="0" y="0"/>
            <a:chExt cx="5616" cy="1454"/>
          </a:xfrm>
        </p:grpSpPr>
        <p:sp>
          <p:nvSpPr>
            <p:cNvPr id="86063" name="文本框 63"/>
            <p:cNvSpPr txBox="1">
              <a:spLocks noChangeArrowheads="1"/>
            </p:cNvSpPr>
            <p:nvPr/>
          </p:nvSpPr>
          <p:spPr bwMode="auto">
            <a:xfrm>
              <a:off x="0" y="0"/>
              <a:ext cx="5616"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400" b="1" i="0" dirty="0">
                  <a:solidFill>
                    <a:schemeClr val="tx2"/>
                  </a:solidFill>
                </a:rPr>
                <a:t> </a:t>
              </a:r>
              <a:r>
                <a:rPr lang="en-US" altLang="zh-CN" sz="2400" b="1" i="0" dirty="0">
                  <a:solidFill>
                    <a:srgbClr val="FF3300"/>
                  </a:solidFill>
                  <a:latin typeface="楷体_GB2312" pitchFamily="49" charset="-122"/>
                  <a:ea typeface="楷体_GB2312" pitchFamily="49" charset="-122"/>
                </a:rPr>
                <a:t>【</a:t>
              </a:r>
              <a:r>
                <a:rPr lang="zh-CN" altLang="en-US" sz="2400" b="1" i="0" dirty="0">
                  <a:solidFill>
                    <a:srgbClr val="FF3300"/>
                  </a:solidFill>
                  <a:latin typeface="楷体_GB2312" pitchFamily="49" charset="-122"/>
                  <a:ea typeface="楷体_GB2312" pitchFamily="49" charset="-122"/>
                </a:rPr>
                <a:t>补充例</a:t>
              </a:r>
              <a:r>
                <a:rPr lang="en-US" altLang="zh-CN" sz="2400" b="1" i="0" dirty="0">
                  <a:solidFill>
                    <a:srgbClr val="FF3300"/>
                  </a:solidFill>
                  <a:latin typeface="楷体_GB2312" pitchFamily="49" charset="-122"/>
                  <a:ea typeface="楷体_GB2312" pitchFamily="49" charset="-122"/>
                </a:rPr>
                <a:t>】</a:t>
              </a:r>
              <a:r>
                <a:rPr lang="zh-CN" altLang="en-US" sz="2400" b="1" i="0" dirty="0">
                  <a:solidFill>
                    <a:srgbClr val="9900CC"/>
                  </a:solidFill>
                </a:rPr>
                <a:t>如图所示，</a:t>
              </a:r>
              <a:r>
                <a:rPr lang="en-US" altLang="zh-CN" sz="2400" b="1" i="0" dirty="0">
                  <a:solidFill>
                    <a:srgbClr val="9900CC"/>
                  </a:solidFill>
                </a:rPr>
                <a:t>K</a:t>
              </a:r>
              <a:r>
                <a:rPr lang="zh-CN" altLang="en-US" sz="2400" b="1" i="0" dirty="0">
                  <a:solidFill>
                    <a:srgbClr val="9900CC"/>
                  </a:solidFill>
                </a:rPr>
                <a:t>是一细金属丝电极，</a:t>
              </a:r>
              <a:r>
                <a:rPr lang="en-US" altLang="zh-CN" sz="2400" b="1" i="0" dirty="0">
                  <a:solidFill>
                    <a:srgbClr val="9900CC"/>
                  </a:solidFill>
                </a:rPr>
                <a:t>A</a:t>
              </a:r>
              <a:r>
                <a:rPr lang="zh-CN" altLang="en-US" sz="2400" b="1" i="0" dirty="0">
                  <a:solidFill>
                    <a:srgbClr val="9900CC"/>
                  </a:solidFill>
                </a:rPr>
                <a:t>是以</a:t>
              </a:r>
              <a:r>
                <a:rPr lang="en-US" altLang="zh-CN" sz="2400" b="1" i="0" dirty="0">
                  <a:solidFill>
                    <a:srgbClr val="9900CC"/>
                  </a:solidFill>
                </a:rPr>
                <a:t>K</a:t>
              </a:r>
              <a:r>
                <a:rPr lang="zh-CN" altLang="en-US" sz="2400" b="1" i="0" dirty="0">
                  <a:solidFill>
                    <a:srgbClr val="9900CC"/>
                  </a:solidFill>
                </a:rPr>
                <a:t>为轴的半径</a:t>
              </a:r>
              <a:r>
                <a:rPr lang="en-US" altLang="zh-CN" sz="2400" b="1" i="0" dirty="0">
                  <a:solidFill>
                    <a:srgbClr val="9900CC"/>
                  </a:solidFill>
                </a:rPr>
                <a:t>R</a:t>
              </a:r>
              <a:r>
                <a:rPr lang="zh-CN" altLang="en-US" sz="2400" b="1" i="0" dirty="0">
                  <a:solidFill>
                    <a:srgbClr val="9900CC"/>
                  </a:solidFill>
                </a:rPr>
                <a:t>的圆筒形电极，其内部有沿轴向的均匀磁场</a:t>
              </a:r>
              <a:r>
                <a:rPr lang="en-US" altLang="zh-CN" sz="2400" b="1" i="0" dirty="0">
                  <a:solidFill>
                    <a:srgbClr val="9900CC"/>
                  </a:solidFill>
                </a:rPr>
                <a:t>B</a:t>
              </a:r>
              <a:r>
                <a:rPr lang="zh-CN" altLang="en-US" sz="2400" b="1" i="0" dirty="0">
                  <a:solidFill>
                    <a:srgbClr val="9900CC"/>
                  </a:solidFill>
                </a:rPr>
                <a:t>。在</a:t>
              </a:r>
              <a:r>
                <a:rPr lang="en-US" altLang="zh-CN" sz="2400" b="1" i="0" dirty="0">
                  <a:solidFill>
                    <a:srgbClr val="9900CC"/>
                  </a:solidFill>
                </a:rPr>
                <a:t>A</a:t>
              </a:r>
              <a:r>
                <a:rPr lang="zh-CN" altLang="en-US" sz="2400" b="1" i="0" dirty="0">
                  <a:solidFill>
                    <a:srgbClr val="9900CC"/>
                  </a:solidFill>
                </a:rPr>
                <a:t>、</a:t>
              </a:r>
              <a:r>
                <a:rPr lang="en-US" altLang="zh-CN" sz="2400" b="1" i="0" dirty="0">
                  <a:solidFill>
                    <a:srgbClr val="9900CC"/>
                  </a:solidFill>
                </a:rPr>
                <a:t>K</a:t>
              </a:r>
              <a:r>
                <a:rPr lang="zh-CN" altLang="en-US" sz="2400" b="1" i="0" dirty="0">
                  <a:solidFill>
                    <a:srgbClr val="9900CC"/>
                  </a:solidFill>
                </a:rPr>
                <a:t>之间接有一个灵敏计</a:t>
              </a:r>
              <a:r>
                <a:rPr lang="en-US" altLang="zh-CN" sz="2400" b="1" i="0" dirty="0">
                  <a:solidFill>
                    <a:srgbClr val="9900CC"/>
                  </a:solidFill>
                </a:rPr>
                <a:t>G</a:t>
              </a:r>
              <a:r>
                <a:rPr lang="zh-CN" altLang="en-US" sz="2400" b="1" i="0" dirty="0">
                  <a:solidFill>
                    <a:srgbClr val="9900CC"/>
                  </a:solidFill>
                </a:rPr>
                <a:t>，当波长                           的单色光照射到Ｋ上时，</a:t>
              </a:r>
              <a:r>
                <a:rPr lang="en-US" altLang="zh-CN" sz="2400" b="1" i="0" dirty="0">
                  <a:solidFill>
                    <a:srgbClr val="9900CC"/>
                  </a:solidFill>
                </a:rPr>
                <a:t>G</a:t>
              </a:r>
              <a:r>
                <a:rPr lang="zh-CN" altLang="en-US" sz="2400" b="1" i="0" dirty="0">
                  <a:solidFill>
                    <a:srgbClr val="9900CC"/>
                  </a:solidFill>
                </a:rPr>
                <a:t>可以测到光电流的大小，如果逐渐加大磁感应强度</a:t>
              </a:r>
              <a:r>
                <a:rPr lang="en-US" altLang="zh-CN" sz="2400" b="1" i="0" dirty="0">
                  <a:solidFill>
                    <a:srgbClr val="9900CC"/>
                  </a:solidFill>
                </a:rPr>
                <a:t>B</a:t>
              </a:r>
              <a:r>
                <a:rPr lang="zh-CN" altLang="en-US" sz="2400" b="1" i="0" dirty="0">
                  <a:solidFill>
                    <a:srgbClr val="9900CC"/>
                  </a:solidFill>
                </a:rPr>
                <a:t>，当</a:t>
              </a:r>
              <a:r>
                <a:rPr lang="en-US" altLang="zh-CN" sz="2400" b="1" i="0" dirty="0">
                  <a:solidFill>
                    <a:srgbClr val="9900CC"/>
                  </a:solidFill>
                </a:rPr>
                <a:t>B=B</a:t>
              </a:r>
              <a:r>
                <a:rPr lang="en-US" altLang="zh-CN" sz="2400" b="1" i="0" baseline="-25000" dirty="0">
                  <a:solidFill>
                    <a:srgbClr val="9900CC"/>
                  </a:solidFill>
                </a:rPr>
                <a:t>0</a:t>
              </a:r>
              <a:r>
                <a:rPr lang="zh-CN" altLang="en-US" sz="2400" b="1" i="0" dirty="0">
                  <a:solidFill>
                    <a:srgbClr val="9900CC"/>
                  </a:solidFill>
                </a:rPr>
                <a:t>时恰好光电流为零，</a:t>
              </a:r>
              <a:r>
                <a:rPr lang="zh-CN" altLang="en-US" sz="2400" b="1" i="0" dirty="0">
                  <a:solidFill>
                    <a:srgbClr val="009900"/>
                  </a:solidFill>
                </a:rPr>
                <a:t>试求金属丝</a:t>
              </a:r>
              <a:r>
                <a:rPr lang="en-US" altLang="zh-CN" sz="2400" b="1" i="0" dirty="0">
                  <a:solidFill>
                    <a:srgbClr val="009900"/>
                  </a:solidFill>
                </a:rPr>
                <a:t>K</a:t>
              </a:r>
              <a:r>
                <a:rPr lang="zh-CN" altLang="en-US" sz="2400" b="1" i="0" dirty="0">
                  <a:solidFill>
                    <a:srgbClr val="009900"/>
                  </a:solidFill>
                </a:rPr>
                <a:t>的脱出功。</a:t>
              </a:r>
            </a:p>
          </p:txBody>
        </p:sp>
        <p:graphicFrame>
          <p:nvGraphicFramePr>
            <p:cNvPr id="86064" name="对象 4"/>
            <p:cNvGraphicFramePr>
              <a:graphicFrameLocks noChangeAspect="1"/>
            </p:cNvGraphicFramePr>
            <p:nvPr/>
          </p:nvGraphicFramePr>
          <p:xfrm>
            <a:off x="2385" y="450"/>
            <a:ext cx="1152" cy="434"/>
          </p:xfrm>
          <a:graphic>
            <a:graphicData uri="http://schemas.openxmlformats.org/presentationml/2006/ole">
              <mc:AlternateContent xmlns:mc="http://schemas.openxmlformats.org/markup-compatibility/2006">
                <mc:Choice xmlns:v="urn:schemas-microsoft-com:vml" Requires="v">
                  <p:oleObj spid="_x0000_s421679" name="公式" r:id="rId3" imgW="736600" imgH="279400" progId="Equation.3">
                    <p:embed/>
                  </p:oleObj>
                </mc:Choice>
                <mc:Fallback>
                  <p:oleObj name="公式" r:id="rId3" imgW="736600" imgH="2794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 y="450"/>
                          <a:ext cx="115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 name="文本框 40"/>
          <p:cNvSpPr txBox="1">
            <a:spLocks noChangeArrowheads="1"/>
          </p:cNvSpPr>
          <p:nvPr/>
        </p:nvSpPr>
        <p:spPr bwMode="auto">
          <a:xfrm>
            <a:off x="1752600" y="2362201"/>
            <a:ext cx="487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i="0">
                <a:solidFill>
                  <a:srgbClr val="CC0000"/>
                </a:solidFill>
              </a:rPr>
              <a:t>解：　</a:t>
            </a:r>
            <a:r>
              <a:rPr lang="zh-CN" altLang="en-US" sz="2400" b="1" i="0">
                <a:solidFill>
                  <a:srgbClr val="0000CC"/>
                </a:solidFill>
              </a:rPr>
              <a:t>光电流为</a:t>
            </a:r>
            <a:r>
              <a:rPr lang="en-US" altLang="zh-CN" sz="2400" b="1" i="0">
                <a:solidFill>
                  <a:srgbClr val="0000CC"/>
                </a:solidFill>
              </a:rPr>
              <a:t>0</a:t>
            </a:r>
            <a:r>
              <a:rPr lang="zh-CN" altLang="en-US" sz="2400" b="1" i="0">
                <a:solidFill>
                  <a:srgbClr val="0000CC"/>
                </a:solidFill>
              </a:rPr>
              <a:t>时，光电子被限制于磁场内， </a:t>
            </a:r>
          </a:p>
        </p:txBody>
      </p:sp>
      <p:sp>
        <p:nvSpPr>
          <p:cNvPr id="6" name="文本框 41"/>
          <p:cNvSpPr txBox="1">
            <a:spLocks noChangeArrowheads="1"/>
          </p:cNvSpPr>
          <p:nvPr/>
        </p:nvSpPr>
        <p:spPr bwMode="auto">
          <a:xfrm>
            <a:off x="1752600" y="3184526"/>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i="0">
                <a:solidFill>
                  <a:srgbClr val="0000CC"/>
                </a:solidFill>
              </a:rPr>
              <a:t>∴</a:t>
            </a:r>
            <a:r>
              <a:rPr lang="zh-CN" altLang="en-US" sz="2400" b="1" i="0">
                <a:solidFill>
                  <a:srgbClr val="0000CC"/>
                </a:solidFill>
              </a:rPr>
              <a:t>　有：</a:t>
            </a:r>
          </a:p>
        </p:txBody>
      </p:sp>
      <p:graphicFrame>
        <p:nvGraphicFramePr>
          <p:cNvPr id="7" name="对象 42"/>
          <p:cNvGraphicFramePr>
            <a:graphicFrameLocks noChangeAspect="1"/>
          </p:cNvGraphicFramePr>
          <p:nvPr/>
        </p:nvGraphicFramePr>
        <p:xfrm>
          <a:off x="3200400" y="2895601"/>
          <a:ext cx="3157538" cy="1063625"/>
        </p:xfrm>
        <a:graphic>
          <a:graphicData uri="http://schemas.openxmlformats.org/presentationml/2006/ole">
            <mc:AlternateContent xmlns:mc="http://schemas.openxmlformats.org/markup-compatibility/2006">
              <mc:Choice xmlns:v="urn:schemas-microsoft-com:vml" Requires="v">
                <p:oleObj spid="_x0000_s421680" name="公式" r:id="rId5" imgW="1244600" imgH="419100" progId="Equation.3">
                  <p:embed/>
                </p:oleObj>
              </mc:Choice>
              <mc:Fallback>
                <p:oleObj name="公式" r:id="rId5" imgW="1244600" imgH="419100" progId="Equation.3">
                  <p:embed/>
                  <p:pic>
                    <p:nvPicPr>
                      <p:cNvPr id="0" name="对象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895601"/>
                        <a:ext cx="3157538"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45"/>
          <p:cNvGraphicFramePr>
            <a:graphicFrameLocks noChangeAspect="1"/>
          </p:cNvGraphicFramePr>
          <p:nvPr/>
        </p:nvGraphicFramePr>
        <p:xfrm>
          <a:off x="2057400" y="3886200"/>
          <a:ext cx="2286000" cy="1066800"/>
        </p:xfrm>
        <a:graphic>
          <a:graphicData uri="http://schemas.openxmlformats.org/presentationml/2006/ole">
            <mc:AlternateContent xmlns:mc="http://schemas.openxmlformats.org/markup-compatibility/2006">
              <mc:Choice xmlns:v="urn:schemas-microsoft-com:vml" Requires="v">
                <p:oleObj spid="_x0000_s421681" name="公式" r:id="rId7" imgW="825142" imgH="406224" progId="Equation.3">
                  <p:embed/>
                </p:oleObj>
              </mc:Choice>
              <mc:Fallback>
                <p:oleObj name="公式" r:id="rId7" imgW="825142" imgH="406224" progId="Equation.3">
                  <p:embed/>
                  <p:pic>
                    <p:nvPicPr>
                      <p:cNvPr id="0" name="对象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886200"/>
                        <a:ext cx="228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57"/>
          <p:cNvGraphicFramePr>
            <a:graphicFrameLocks noChangeAspect="1"/>
          </p:cNvGraphicFramePr>
          <p:nvPr/>
        </p:nvGraphicFramePr>
        <p:xfrm>
          <a:off x="1828800" y="4876801"/>
          <a:ext cx="2590800" cy="1046163"/>
        </p:xfrm>
        <a:graphic>
          <a:graphicData uri="http://schemas.openxmlformats.org/presentationml/2006/ole">
            <mc:AlternateContent xmlns:mc="http://schemas.openxmlformats.org/markup-compatibility/2006">
              <mc:Choice xmlns:v="urn:schemas-microsoft-com:vml" Requires="v">
                <p:oleObj spid="_x0000_s421682" name="公式" r:id="rId9" imgW="1053643" imgH="406224" progId="Equation.3">
                  <p:embed/>
                </p:oleObj>
              </mc:Choice>
              <mc:Fallback>
                <p:oleObj name="公式" r:id="rId9" imgW="1053643" imgH="406224" progId="Equation.3">
                  <p:embed/>
                  <p:pic>
                    <p:nvPicPr>
                      <p:cNvPr id="0" name="对象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4876801"/>
                        <a:ext cx="25908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68"/>
          <p:cNvGrpSpPr>
            <a:grpSpLocks/>
          </p:cNvGrpSpPr>
          <p:nvPr/>
        </p:nvGrpSpPr>
        <p:grpSpPr bwMode="auto">
          <a:xfrm>
            <a:off x="7010400" y="1981200"/>
            <a:ext cx="3429000" cy="3200400"/>
            <a:chOff x="3456" y="2112"/>
            <a:chExt cx="2160" cy="2016"/>
          </a:xfrm>
        </p:grpSpPr>
        <p:grpSp>
          <p:nvGrpSpPr>
            <p:cNvPr id="86027" name="组合 6"/>
            <p:cNvGrpSpPr>
              <a:grpSpLocks/>
            </p:cNvGrpSpPr>
            <p:nvPr/>
          </p:nvGrpSpPr>
          <p:grpSpPr bwMode="auto">
            <a:xfrm>
              <a:off x="3471" y="2116"/>
              <a:ext cx="2166" cy="2020"/>
              <a:chOff x="7397" y="3000"/>
              <a:chExt cx="3060" cy="2808"/>
            </a:xfrm>
          </p:grpSpPr>
          <p:graphicFrame>
            <p:nvGraphicFramePr>
              <p:cNvPr id="86030" name="对象 7"/>
              <p:cNvGraphicFramePr>
                <a:graphicFrameLocks noChangeAspect="1"/>
              </p:cNvGraphicFramePr>
              <p:nvPr/>
            </p:nvGraphicFramePr>
            <p:xfrm>
              <a:off x="8477" y="4092"/>
              <a:ext cx="260" cy="260"/>
            </p:xfrm>
            <a:graphic>
              <a:graphicData uri="http://schemas.openxmlformats.org/presentationml/2006/ole">
                <mc:AlternateContent xmlns:mc="http://schemas.openxmlformats.org/markup-compatibility/2006">
                  <mc:Choice xmlns:v="urn:schemas-microsoft-com:vml" Requires="v">
                    <p:oleObj spid="_x0000_s421683" name="公式" r:id="rId11" imgW="164885" imgH="164885" progId="Equation.3">
                      <p:embed/>
                    </p:oleObj>
                  </mc:Choice>
                  <mc:Fallback>
                    <p:oleObj name="公式" r:id="rId11" imgW="164885" imgH="164885" progId="Equation.3">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77" y="4092"/>
                            <a:ext cx="2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6031" name="组合 8"/>
              <p:cNvGrpSpPr>
                <a:grpSpLocks/>
              </p:cNvGrpSpPr>
              <p:nvPr/>
            </p:nvGrpSpPr>
            <p:grpSpPr bwMode="auto">
              <a:xfrm>
                <a:off x="7397" y="3000"/>
                <a:ext cx="3060" cy="2808"/>
                <a:chOff x="7397" y="3000"/>
                <a:chExt cx="3060" cy="2808"/>
              </a:xfrm>
            </p:grpSpPr>
            <p:grpSp>
              <p:nvGrpSpPr>
                <p:cNvPr id="86033" name="组合 9"/>
                <p:cNvGrpSpPr>
                  <a:grpSpLocks/>
                </p:cNvGrpSpPr>
                <p:nvPr/>
              </p:nvGrpSpPr>
              <p:grpSpPr bwMode="auto">
                <a:xfrm>
                  <a:off x="7397" y="3000"/>
                  <a:ext cx="3060" cy="2808"/>
                  <a:chOff x="5777" y="3000"/>
                  <a:chExt cx="3060" cy="2808"/>
                </a:xfrm>
              </p:grpSpPr>
              <p:grpSp>
                <p:nvGrpSpPr>
                  <p:cNvPr id="86035" name="组合 10"/>
                  <p:cNvGrpSpPr>
                    <a:grpSpLocks/>
                  </p:cNvGrpSpPr>
                  <p:nvPr/>
                </p:nvGrpSpPr>
                <p:grpSpPr bwMode="auto">
                  <a:xfrm>
                    <a:off x="6137" y="3304"/>
                    <a:ext cx="1800" cy="1960"/>
                    <a:chOff x="7560" y="9040"/>
                    <a:chExt cx="1800" cy="1960"/>
                  </a:xfrm>
                </p:grpSpPr>
                <p:graphicFrame>
                  <p:nvGraphicFramePr>
                    <p:cNvPr id="86048" name="对象 11"/>
                    <p:cNvGraphicFramePr>
                      <a:graphicFrameLocks noChangeAspect="1"/>
                    </p:cNvGraphicFramePr>
                    <p:nvPr/>
                  </p:nvGraphicFramePr>
                  <p:xfrm>
                    <a:off x="8100" y="9040"/>
                    <a:ext cx="180" cy="200"/>
                  </p:xfrm>
                  <a:graphic>
                    <a:graphicData uri="http://schemas.openxmlformats.org/presentationml/2006/ole">
                      <mc:AlternateContent xmlns:mc="http://schemas.openxmlformats.org/markup-compatibility/2006">
                        <mc:Choice xmlns:v="urn:schemas-microsoft-com:vml" Requires="v">
                          <p:oleObj spid="_x0000_s421684" name="公式" r:id="rId13" imgW="114102" imgH="126780" progId="Equation.3">
                            <p:embed/>
                          </p:oleObj>
                        </mc:Choice>
                        <mc:Fallback>
                          <p:oleObj name="公式" r:id="rId13" imgW="114102" imgH="126780" progId="Equation.3">
                            <p:embed/>
                            <p:pic>
                              <p:nvPicPr>
                                <p:cNvPr id="0" name="对象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00" y="9040"/>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49" name="对象 12"/>
                    <p:cNvGraphicFramePr>
                      <a:graphicFrameLocks noChangeAspect="1"/>
                    </p:cNvGraphicFramePr>
                    <p:nvPr/>
                  </p:nvGraphicFramePr>
                  <p:xfrm>
                    <a:off x="8640" y="9040"/>
                    <a:ext cx="180" cy="200"/>
                  </p:xfrm>
                  <a:graphic>
                    <a:graphicData uri="http://schemas.openxmlformats.org/presentationml/2006/ole">
                      <mc:AlternateContent xmlns:mc="http://schemas.openxmlformats.org/markup-compatibility/2006">
                        <mc:Choice xmlns:v="urn:schemas-microsoft-com:vml" Requires="v">
                          <p:oleObj spid="_x0000_s421685" name="公式" r:id="rId15" imgW="114102" imgH="126780" progId="Equation.3">
                            <p:embed/>
                          </p:oleObj>
                        </mc:Choice>
                        <mc:Fallback>
                          <p:oleObj name="公式" r:id="rId15" imgW="114102" imgH="126780" progId="Equation.3">
                            <p:embed/>
                            <p:pic>
                              <p:nvPicPr>
                                <p:cNvPr id="0" name="对象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0" y="9040"/>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6050" name="组合 13"/>
                    <p:cNvGrpSpPr>
                      <a:grpSpLocks/>
                    </p:cNvGrpSpPr>
                    <p:nvPr/>
                  </p:nvGrpSpPr>
                  <p:grpSpPr bwMode="auto">
                    <a:xfrm>
                      <a:off x="7560" y="9552"/>
                      <a:ext cx="1800" cy="200"/>
                      <a:chOff x="7560" y="9552"/>
                      <a:chExt cx="1800" cy="200"/>
                    </a:xfrm>
                  </p:grpSpPr>
                  <p:graphicFrame>
                    <p:nvGraphicFramePr>
                      <p:cNvPr id="86059" name="对象 14"/>
                      <p:cNvGraphicFramePr>
                        <a:graphicFrameLocks noChangeAspect="1"/>
                      </p:cNvGraphicFramePr>
                      <p:nvPr/>
                    </p:nvGraphicFramePr>
                    <p:xfrm>
                      <a:off x="8640" y="9552"/>
                      <a:ext cx="180" cy="200"/>
                    </p:xfrm>
                    <a:graphic>
                      <a:graphicData uri="http://schemas.openxmlformats.org/presentationml/2006/ole">
                        <mc:AlternateContent xmlns:mc="http://schemas.openxmlformats.org/markup-compatibility/2006">
                          <mc:Choice xmlns:v="urn:schemas-microsoft-com:vml" Requires="v">
                            <p:oleObj spid="_x0000_s421686" name="公式" r:id="rId16" imgW="114102" imgH="126780" progId="Equation.3">
                              <p:embed/>
                            </p:oleObj>
                          </mc:Choice>
                          <mc:Fallback>
                            <p:oleObj name="公式" r:id="rId16" imgW="114102" imgH="126780" progId="Equation.3">
                              <p:embed/>
                              <p:pic>
                                <p:nvPicPr>
                                  <p:cNvPr id="0" name="对象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0" y="9552"/>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60" name="对象 15"/>
                      <p:cNvGraphicFramePr>
                        <a:graphicFrameLocks noChangeAspect="1"/>
                      </p:cNvGraphicFramePr>
                      <p:nvPr/>
                    </p:nvGraphicFramePr>
                    <p:xfrm>
                      <a:off x="8100" y="9552"/>
                      <a:ext cx="180" cy="200"/>
                    </p:xfrm>
                    <a:graphic>
                      <a:graphicData uri="http://schemas.openxmlformats.org/presentationml/2006/ole">
                        <mc:AlternateContent xmlns:mc="http://schemas.openxmlformats.org/markup-compatibility/2006">
                          <mc:Choice xmlns:v="urn:schemas-microsoft-com:vml" Requires="v">
                            <p:oleObj spid="_x0000_s421687" name="公式" r:id="rId17" imgW="114102" imgH="126780" progId="Equation.3">
                              <p:embed/>
                            </p:oleObj>
                          </mc:Choice>
                          <mc:Fallback>
                            <p:oleObj name="公式" r:id="rId17" imgW="114102" imgH="126780" progId="Equation.3">
                              <p:embed/>
                              <p:pic>
                                <p:nvPicPr>
                                  <p:cNvPr id="0" name="对象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00" y="9552"/>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61" name="对象 16"/>
                      <p:cNvGraphicFramePr>
                        <a:graphicFrameLocks noChangeAspect="1"/>
                      </p:cNvGraphicFramePr>
                      <p:nvPr/>
                    </p:nvGraphicFramePr>
                    <p:xfrm>
                      <a:off x="9180" y="9552"/>
                      <a:ext cx="180" cy="200"/>
                    </p:xfrm>
                    <a:graphic>
                      <a:graphicData uri="http://schemas.openxmlformats.org/presentationml/2006/ole">
                        <mc:AlternateContent xmlns:mc="http://schemas.openxmlformats.org/markup-compatibility/2006">
                          <mc:Choice xmlns:v="urn:schemas-microsoft-com:vml" Requires="v">
                            <p:oleObj spid="_x0000_s421688" name="公式" r:id="rId18" imgW="114102" imgH="126780" progId="Equation.3">
                              <p:embed/>
                            </p:oleObj>
                          </mc:Choice>
                          <mc:Fallback>
                            <p:oleObj name="公式" r:id="rId18" imgW="114102" imgH="126780" progId="Equation.3">
                              <p:embed/>
                              <p:pic>
                                <p:nvPicPr>
                                  <p:cNvPr id="0" name="对象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80" y="9552"/>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62" name="对象 17"/>
                      <p:cNvGraphicFramePr>
                        <a:graphicFrameLocks noChangeAspect="1"/>
                      </p:cNvGraphicFramePr>
                      <p:nvPr/>
                    </p:nvGraphicFramePr>
                    <p:xfrm>
                      <a:off x="7560" y="9552"/>
                      <a:ext cx="180" cy="200"/>
                    </p:xfrm>
                    <a:graphic>
                      <a:graphicData uri="http://schemas.openxmlformats.org/presentationml/2006/ole">
                        <mc:AlternateContent xmlns:mc="http://schemas.openxmlformats.org/markup-compatibility/2006">
                          <mc:Choice xmlns:v="urn:schemas-microsoft-com:vml" Requires="v">
                            <p:oleObj spid="_x0000_s421689" name="公式" r:id="rId19" imgW="114102" imgH="126780" progId="Equation.3">
                              <p:embed/>
                            </p:oleObj>
                          </mc:Choice>
                          <mc:Fallback>
                            <p:oleObj name="公式" r:id="rId19" imgW="114102" imgH="126780" progId="Equation.3">
                              <p:embed/>
                              <p:pic>
                                <p:nvPicPr>
                                  <p:cNvPr id="0" name="对象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60" y="9552"/>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6051" name="组合 18"/>
                    <p:cNvGrpSpPr>
                      <a:grpSpLocks/>
                    </p:cNvGrpSpPr>
                    <p:nvPr/>
                  </p:nvGrpSpPr>
                  <p:grpSpPr bwMode="auto">
                    <a:xfrm>
                      <a:off x="7560" y="10176"/>
                      <a:ext cx="1800" cy="200"/>
                      <a:chOff x="7560" y="10176"/>
                      <a:chExt cx="1800" cy="200"/>
                    </a:xfrm>
                  </p:grpSpPr>
                  <p:graphicFrame>
                    <p:nvGraphicFramePr>
                      <p:cNvPr id="86055" name="对象 19"/>
                      <p:cNvGraphicFramePr>
                        <a:graphicFrameLocks noChangeAspect="1"/>
                      </p:cNvGraphicFramePr>
                      <p:nvPr/>
                    </p:nvGraphicFramePr>
                    <p:xfrm>
                      <a:off x="8640" y="10176"/>
                      <a:ext cx="180" cy="200"/>
                    </p:xfrm>
                    <a:graphic>
                      <a:graphicData uri="http://schemas.openxmlformats.org/presentationml/2006/ole">
                        <mc:AlternateContent xmlns:mc="http://schemas.openxmlformats.org/markup-compatibility/2006">
                          <mc:Choice xmlns:v="urn:schemas-microsoft-com:vml" Requires="v">
                            <p:oleObj spid="_x0000_s421690" name="公式" r:id="rId20" imgW="114102" imgH="126780" progId="Equation.3">
                              <p:embed/>
                            </p:oleObj>
                          </mc:Choice>
                          <mc:Fallback>
                            <p:oleObj name="公式" r:id="rId20" imgW="114102" imgH="126780" progId="Equation.3">
                              <p:embed/>
                              <p:pic>
                                <p:nvPicPr>
                                  <p:cNvPr id="0" name="对象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0" y="10176"/>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56" name="对象 20"/>
                      <p:cNvGraphicFramePr>
                        <a:graphicFrameLocks noChangeAspect="1"/>
                      </p:cNvGraphicFramePr>
                      <p:nvPr/>
                    </p:nvGraphicFramePr>
                    <p:xfrm>
                      <a:off x="8100" y="10176"/>
                      <a:ext cx="180" cy="200"/>
                    </p:xfrm>
                    <a:graphic>
                      <a:graphicData uri="http://schemas.openxmlformats.org/presentationml/2006/ole">
                        <mc:AlternateContent xmlns:mc="http://schemas.openxmlformats.org/markup-compatibility/2006">
                          <mc:Choice xmlns:v="urn:schemas-microsoft-com:vml" Requires="v">
                            <p:oleObj spid="_x0000_s421691" name="公式" r:id="rId21" imgW="114102" imgH="126780" progId="Equation.3">
                              <p:embed/>
                            </p:oleObj>
                          </mc:Choice>
                          <mc:Fallback>
                            <p:oleObj name="公式" r:id="rId21" imgW="114102" imgH="126780" progId="Equation.3">
                              <p:embed/>
                              <p:pic>
                                <p:nvPicPr>
                                  <p:cNvPr id="0" name="对象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00" y="10176"/>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57" name="对象 21"/>
                      <p:cNvGraphicFramePr>
                        <a:graphicFrameLocks noChangeAspect="1"/>
                      </p:cNvGraphicFramePr>
                      <p:nvPr/>
                    </p:nvGraphicFramePr>
                    <p:xfrm>
                      <a:off x="9180" y="10176"/>
                      <a:ext cx="180" cy="200"/>
                    </p:xfrm>
                    <a:graphic>
                      <a:graphicData uri="http://schemas.openxmlformats.org/presentationml/2006/ole">
                        <mc:AlternateContent xmlns:mc="http://schemas.openxmlformats.org/markup-compatibility/2006">
                          <mc:Choice xmlns:v="urn:schemas-microsoft-com:vml" Requires="v">
                            <p:oleObj spid="_x0000_s421692" name="公式" r:id="rId22" imgW="114102" imgH="126780" progId="Equation.3">
                              <p:embed/>
                            </p:oleObj>
                          </mc:Choice>
                          <mc:Fallback>
                            <p:oleObj name="公式" r:id="rId22" imgW="114102" imgH="126780" progId="Equation.3">
                              <p:embed/>
                              <p:pic>
                                <p:nvPicPr>
                                  <p:cNvPr id="0" name="对象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80" y="10176"/>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58" name="对象 22"/>
                      <p:cNvGraphicFramePr>
                        <a:graphicFrameLocks noChangeAspect="1"/>
                      </p:cNvGraphicFramePr>
                      <p:nvPr/>
                    </p:nvGraphicFramePr>
                    <p:xfrm>
                      <a:off x="7560" y="10176"/>
                      <a:ext cx="180" cy="200"/>
                    </p:xfrm>
                    <a:graphic>
                      <a:graphicData uri="http://schemas.openxmlformats.org/presentationml/2006/ole">
                        <mc:AlternateContent xmlns:mc="http://schemas.openxmlformats.org/markup-compatibility/2006">
                          <mc:Choice xmlns:v="urn:schemas-microsoft-com:vml" Requires="v">
                            <p:oleObj spid="_x0000_s421693" name="公式" r:id="rId23" imgW="114102" imgH="126780" progId="Equation.3">
                              <p:embed/>
                            </p:oleObj>
                          </mc:Choice>
                          <mc:Fallback>
                            <p:oleObj name="公式" r:id="rId23" imgW="114102" imgH="126780" progId="Equation.3">
                              <p:embed/>
                              <p:pic>
                                <p:nvPicPr>
                                  <p:cNvPr id="0" name="对象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60" y="10176"/>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6052" name="组合 23"/>
                    <p:cNvGrpSpPr>
                      <a:grpSpLocks/>
                    </p:cNvGrpSpPr>
                    <p:nvPr/>
                  </p:nvGrpSpPr>
                  <p:grpSpPr bwMode="auto">
                    <a:xfrm>
                      <a:off x="8100" y="10800"/>
                      <a:ext cx="720" cy="200"/>
                      <a:chOff x="8100" y="10800"/>
                      <a:chExt cx="720" cy="200"/>
                    </a:xfrm>
                  </p:grpSpPr>
                  <p:graphicFrame>
                    <p:nvGraphicFramePr>
                      <p:cNvPr id="86053" name="对象 24"/>
                      <p:cNvGraphicFramePr>
                        <a:graphicFrameLocks noChangeAspect="1"/>
                      </p:cNvGraphicFramePr>
                      <p:nvPr/>
                    </p:nvGraphicFramePr>
                    <p:xfrm>
                      <a:off x="8640" y="10800"/>
                      <a:ext cx="180" cy="200"/>
                    </p:xfrm>
                    <a:graphic>
                      <a:graphicData uri="http://schemas.openxmlformats.org/presentationml/2006/ole">
                        <mc:AlternateContent xmlns:mc="http://schemas.openxmlformats.org/markup-compatibility/2006">
                          <mc:Choice xmlns:v="urn:schemas-microsoft-com:vml" Requires="v">
                            <p:oleObj spid="_x0000_s421694" name="公式" r:id="rId24" imgW="114102" imgH="126780" progId="Equation.3">
                              <p:embed/>
                            </p:oleObj>
                          </mc:Choice>
                          <mc:Fallback>
                            <p:oleObj name="公式" r:id="rId24" imgW="114102" imgH="126780" progId="Equation.3">
                              <p:embed/>
                              <p:pic>
                                <p:nvPicPr>
                                  <p:cNvPr id="0" name="对象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0" y="10800"/>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54" name="对象 25"/>
                      <p:cNvGraphicFramePr>
                        <a:graphicFrameLocks noChangeAspect="1"/>
                      </p:cNvGraphicFramePr>
                      <p:nvPr/>
                    </p:nvGraphicFramePr>
                    <p:xfrm>
                      <a:off x="8100" y="10800"/>
                      <a:ext cx="180" cy="200"/>
                    </p:xfrm>
                    <a:graphic>
                      <a:graphicData uri="http://schemas.openxmlformats.org/presentationml/2006/ole">
                        <mc:AlternateContent xmlns:mc="http://schemas.openxmlformats.org/markup-compatibility/2006">
                          <mc:Choice xmlns:v="urn:schemas-microsoft-com:vml" Requires="v">
                            <p:oleObj spid="_x0000_s421695" name="公式" r:id="rId25" imgW="114102" imgH="126780" progId="Equation.3">
                              <p:embed/>
                            </p:oleObj>
                          </mc:Choice>
                          <mc:Fallback>
                            <p:oleObj name="公式" r:id="rId25" imgW="114102" imgH="126780" progId="Equation.3">
                              <p:embed/>
                              <p:pic>
                                <p:nvPicPr>
                                  <p:cNvPr id="0" name="对象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00" y="10800"/>
                                    <a:ext cx="1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86036" name="椭圆 26"/>
                  <p:cNvSpPr>
                    <a:spLocks noChangeArrowheads="1"/>
                  </p:cNvSpPr>
                  <p:nvPr/>
                </p:nvSpPr>
                <p:spPr bwMode="auto">
                  <a:xfrm>
                    <a:off x="5777" y="3000"/>
                    <a:ext cx="2340" cy="23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i="0"/>
                  </a:p>
                </p:txBody>
              </p:sp>
              <p:grpSp>
                <p:nvGrpSpPr>
                  <p:cNvPr id="86037" name="组合 27"/>
                  <p:cNvGrpSpPr>
                    <a:grpSpLocks/>
                  </p:cNvGrpSpPr>
                  <p:nvPr/>
                </p:nvGrpSpPr>
                <p:grpSpPr bwMode="auto">
                  <a:xfrm>
                    <a:off x="6497" y="3468"/>
                    <a:ext cx="2340" cy="2340"/>
                    <a:chOff x="6497" y="3468"/>
                    <a:chExt cx="2340" cy="2340"/>
                  </a:xfrm>
                </p:grpSpPr>
                <p:graphicFrame>
                  <p:nvGraphicFramePr>
                    <p:cNvPr id="86038" name="对象 28"/>
                    <p:cNvGraphicFramePr>
                      <a:graphicFrameLocks noChangeAspect="1"/>
                    </p:cNvGraphicFramePr>
                    <p:nvPr/>
                  </p:nvGraphicFramePr>
                  <p:xfrm>
                    <a:off x="6497" y="3660"/>
                    <a:ext cx="240" cy="300"/>
                  </p:xfrm>
                  <a:graphic>
                    <a:graphicData uri="http://schemas.openxmlformats.org/presentationml/2006/ole">
                      <mc:AlternateContent xmlns:mc="http://schemas.openxmlformats.org/markup-compatibility/2006">
                        <mc:Choice xmlns:v="urn:schemas-microsoft-com:vml" Requires="v">
                          <p:oleObj spid="_x0000_s421696" name="公式" r:id="rId26" imgW="152334" imgH="190417" progId="Equation.3">
                            <p:embed/>
                          </p:oleObj>
                        </mc:Choice>
                        <mc:Fallback>
                          <p:oleObj name="公式" r:id="rId26" imgW="152334" imgH="190417" progId="Equation.3">
                            <p:embed/>
                            <p:pic>
                              <p:nvPicPr>
                                <p:cNvPr id="0" name="对象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97" y="3660"/>
                                  <a:ext cx="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39" name="对象 29"/>
                    <p:cNvGraphicFramePr>
                      <a:graphicFrameLocks noChangeAspect="1"/>
                    </p:cNvGraphicFramePr>
                    <p:nvPr/>
                  </p:nvGraphicFramePr>
                  <p:xfrm>
                    <a:off x="7337" y="3520"/>
                    <a:ext cx="240" cy="260"/>
                  </p:xfrm>
                  <a:graphic>
                    <a:graphicData uri="http://schemas.openxmlformats.org/presentationml/2006/ole">
                      <mc:AlternateContent xmlns:mc="http://schemas.openxmlformats.org/markup-compatibility/2006">
                        <mc:Choice xmlns:v="urn:schemas-microsoft-com:vml" Requires="v">
                          <p:oleObj spid="_x0000_s421697" name="公式" r:id="rId28" imgW="152268" imgH="164957" progId="Equation.3">
                            <p:embed/>
                          </p:oleObj>
                        </mc:Choice>
                        <mc:Fallback>
                          <p:oleObj name="公式" r:id="rId28" imgW="152268" imgH="164957" progId="Equation.3">
                            <p:embed/>
                            <p:pic>
                              <p:nvPicPr>
                                <p:cNvPr id="0" name="对象 2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337" y="3520"/>
                                  <a:ext cx="2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6040" name="组合 30"/>
                    <p:cNvGrpSpPr>
                      <a:grpSpLocks/>
                    </p:cNvGrpSpPr>
                    <p:nvPr/>
                  </p:nvGrpSpPr>
                  <p:grpSpPr bwMode="auto">
                    <a:xfrm>
                      <a:off x="7037" y="4248"/>
                      <a:ext cx="1800" cy="1560"/>
                      <a:chOff x="7037" y="4248"/>
                      <a:chExt cx="1800" cy="1560"/>
                    </a:xfrm>
                  </p:grpSpPr>
                  <p:sp>
                    <p:nvSpPr>
                      <p:cNvPr id="86042" name="直线 31"/>
                      <p:cNvSpPr>
                        <a:spLocks noChangeShapeType="1"/>
                      </p:cNvSpPr>
                      <p:nvPr/>
                    </p:nvSpPr>
                    <p:spPr bwMode="auto">
                      <a:xfrm>
                        <a:off x="7037" y="424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3" name="直线 32"/>
                      <p:cNvSpPr>
                        <a:spLocks noChangeShapeType="1"/>
                      </p:cNvSpPr>
                      <p:nvPr/>
                    </p:nvSpPr>
                    <p:spPr bwMode="auto">
                      <a:xfrm>
                        <a:off x="8657" y="4248"/>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4" name="直线 33"/>
                      <p:cNvSpPr>
                        <a:spLocks noChangeShapeType="1"/>
                      </p:cNvSpPr>
                      <p:nvPr/>
                    </p:nvSpPr>
                    <p:spPr bwMode="auto">
                      <a:xfrm>
                        <a:off x="8657" y="518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5" name="直线 34"/>
                      <p:cNvSpPr>
                        <a:spLocks noChangeShapeType="1"/>
                      </p:cNvSpPr>
                      <p:nvPr/>
                    </p:nvSpPr>
                    <p:spPr bwMode="auto">
                      <a:xfrm>
                        <a:off x="7037" y="580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6" name="直线 35"/>
                      <p:cNvSpPr>
                        <a:spLocks noChangeShapeType="1"/>
                      </p:cNvSpPr>
                      <p:nvPr/>
                    </p:nvSpPr>
                    <p:spPr bwMode="auto">
                      <a:xfrm>
                        <a:off x="7037" y="53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7" name="椭圆 36"/>
                      <p:cNvSpPr>
                        <a:spLocks noChangeArrowheads="1"/>
                      </p:cNvSpPr>
                      <p:nvPr/>
                    </p:nvSpPr>
                    <p:spPr bwMode="auto">
                      <a:xfrm>
                        <a:off x="8477" y="4872"/>
                        <a:ext cx="360" cy="360"/>
                      </a:xfrm>
                      <a:prstGeom prst="ellipse">
                        <a:avLst/>
                      </a:prstGeom>
                      <a:solidFill>
                        <a:srgbClr val="FFFFFF"/>
                      </a:solidFill>
                      <a:ln w="9525">
                        <a:solidFill>
                          <a:srgbClr val="000000"/>
                        </a:solidFill>
                        <a:round/>
                        <a:headEnd/>
                        <a:tailEnd/>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i="0"/>
                      </a:p>
                    </p:txBody>
                  </p:sp>
                </p:grpSp>
                <p:sp>
                  <p:nvSpPr>
                    <p:cNvPr id="86041" name="直线 37"/>
                    <p:cNvSpPr>
                      <a:spLocks noChangeShapeType="1"/>
                    </p:cNvSpPr>
                    <p:nvPr/>
                  </p:nvSpPr>
                  <p:spPr bwMode="auto">
                    <a:xfrm flipV="1">
                      <a:off x="7037" y="3468"/>
                      <a:ext cx="900" cy="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86034" name="对象 38"/>
                <p:cNvGraphicFramePr>
                  <a:graphicFrameLocks noChangeAspect="1"/>
                </p:cNvGraphicFramePr>
                <p:nvPr/>
              </p:nvGraphicFramePr>
              <p:xfrm>
                <a:off x="10197" y="4905"/>
                <a:ext cx="260" cy="279"/>
              </p:xfrm>
              <a:graphic>
                <a:graphicData uri="http://schemas.openxmlformats.org/presentationml/2006/ole">
                  <mc:AlternateContent xmlns:mc="http://schemas.openxmlformats.org/markup-compatibility/2006">
                    <mc:Choice xmlns:v="urn:schemas-microsoft-com:vml" Requires="v">
                      <p:oleObj spid="_x0000_s421698" name="公式" r:id="rId30" imgW="164814" imgH="177492" progId="Equation.3">
                        <p:embed/>
                      </p:oleObj>
                    </mc:Choice>
                    <mc:Fallback>
                      <p:oleObj name="公式" r:id="rId30" imgW="164814" imgH="177492" progId="Equation.3">
                        <p:embed/>
                        <p:pic>
                          <p:nvPicPr>
                            <p:cNvPr id="0" name="对象 3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197" y="4905"/>
                              <a:ext cx="26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6032" name="对象 39"/>
              <p:cNvGraphicFramePr>
                <a:graphicFrameLocks noChangeAspect="1"/>
              </p:cNvGraphicFramePr>
              <p:nvPr/>
            </p:nvGraphicFramePr>
            <p:xfrm>
              <a:off x="9317" y="3052"/>
              <a:ext cx="240" cy="260"/>
            </p:xfrm>
            <a:graphic>
              <a:graphicData uri="http://schemas.openxmlformats.org/presentationml/2006/ole">
                <mc:AlternateContent xmlns:mc="http://schemas.openxmlformats.org/markup-compatibility/2006">
                  <mc:Choice xmlns:v="urn:schemas-microsoft-com:vml" Requires="v">
                    <p:oleObj spid="_x0000_s421699" name="公式" r:id="rId32" imgW="152268" imgH="164957" progId="Equation.3">
                      <p:embed/>
                    </p:oleObj>
                  </mc:Choice>
                  <mc:Fallback>
                    <p:oleObj name="公式" r:id="rId32" imgW="152268" imgH="164957" progId="Equation.3">
                      <p:embed/>
                      <p:pic>
                        <p:nvPicPr>
                          <p:cNvPr id="0" name="对象 3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317" y="3052"/>
                            <a:ext cx="2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6028" name="弧线 65"/>
            <p:cNvSpPr>
              <a:spLocks/>
            </p:cNvSpPr>
            <p:nvPr/>
          </p:nvSpPr>
          <p:spPr bwMode="auto">
            <a:xfrm rot="-2012658" flipH="1" flipV="1">
              <a:off x="3770" y="2304"/>
              <a:ext cx="374" cy="864"/>
            </a:xfrm>
            <a:custGeom>
              <a:avLst/>
              <a:gdLst>
                <a:gd name="T0" fmla="*/ 0 w 21600"/>
                <a:gd name="T1" fmla="*/ 0 h 33299"/>
                <a:gd name="T2" fmla="*/ 0 w 21600"/>
                <a:gd name="T3" fmla="*/ 0 h 33299"/>
                <a:gd name="T4" fmla="*/ 0 w 21600"/>
                <a:gd name="T5" fmla="*/ 0 h 33299"/>
                <a:gd name="T6" fmla="*/ 0 60000 65536"/>
                <a:gd name="T7" fmla="*/ 0 60000 65536"/>
                <a:gd name="T8" fmla="*/ 0 60000 65536"/>
                <a:gd name="T9" fmla="*/ 0 w 21600"/>
                <a:gd name="T10" fmla="*/ 0 h 33299"/>
                <a:gd name="T11" fmla="*/ 21600 w 21600"/>
                <a:gd name="T12" fmla="*/ 33299 h 33299"/>
              </a:gdLst>
              <a:ahLst/>
              <a:cxnLst>
                <a:cxn ang="T6">
                  <a:pos x="T0" y="T1"/>
                </a:cxn>
                <a:cxn ang="T7">
                  <a:pos x="T2" y="T3"/>
                </a:cxn>
                <a:cxn ang="T8">
                  <a:pos x="T4" y="T5"/>
                </a:cxn>
              </a:cxnLst>
              <a:rect l="T9" t="T10" r="T11" b="T12"/>
              <a:pathLst>
                <a:path w="21600" h="33299" fill="none" extrusionOk="0">
                  <a:moveTo>
                    <a:pt x="-1" y="0"/>
                  </a:moveTo>
                  <a:cubicBezTo>
                    <a:pt x="11929" y="0"/>
                    <a:pt x="21600" y="9670"/>
                    <a:pt x="21600" y="21600"/>
                  </a:cubicBezTo>
                  <a:cubicBezTo>
                    <a:pt x="21600" y="25749"/>
                    <a:pt x="20404" y="29811"/>
                    <a:pt x="18157" y="33299"/>
                  </a:cubicBezTo>
                </a:path>
                <a:path w="21600" h="33299" stroke="0" extrusionOk="0">
                  <a:moveTo>
                    <a:pt x="-1" y="0"/>
                  </a:moveTo>
                  <a:cubicBezTo>
                    <a:pt x="11929" y="0"/>
                    <a:pt x="21600" y="9670"/>
                    <a:pt x="21600" y="21600"/>
                  </a:cubicBezTo>
                  <a:cubicBezTo>
                    <a:pt x="21600" y="25749"/>
                    <a:pt x="20404" y="29811"/>
                    <a:pt x="18157" y="33299"/>
                  </a:cubicBezTo>
                  <a:lnTo>
                    <a:pt x="0" y="21600"/>
                  </a:lnTo>
                  <a:lnTo>
                    <a:pt x="-1"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6029" name="椭圆 66"/>
            <p:cNvSpPr>
              <a:spLocks noChangeArrowheads="1"/>
            </p:cNvSpPr>
            <p:nvPr/>
          </p:nvSpPr>
          <p:spPr bwMode="auto">
            <a:xfrm>
              <a:off x="4176" y="2256"/>
              <a:ext cx="864" cy="91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i="0"/>
            </a:p>
          </p:txBody>
        </p:sp>
      </p:grpSp>
      <p:graphicFrame>
        <p:nvGraphicFramePr>
          <p:cNvPr id="47" name="对象 67"/>
          <p:cNvGraphicFramePr>
            <a:graphicFrameLocks noChangeAspect="1"/>
          </p:cNvGraphicFramePr>
          <p:nvPr/>
        </p:nvGraphicFramePr>
        <p:xfrm>
          <a:off x="4419601" y="4876800"/>
          <a:ext cx="3160713" cy="1081088"/>
        </p:xfrm>
        <a:graphic>
          <a:graphicData uri="http://schemas.openxmlformats.org/presentationml/2006/ole">
            <mc:AlternateContent xmlns:mc="http://schemas.openxmlformats.org/markup-compatibility/2006">
              <mc:Choice xmlns:v="urn:schemas-microsoft-com:vml" Requires="v">
                <p:oleObj spid="_x0000_s421700" name="公式" r:id="rId34" imgW="1371600" imgH="431800" progId="Equation.3">
                  <p:embed/>
                </p:oleObj>
              </mc:Choice>
              <mc:Fallback>
                <p:oleObj name="公式" r:id="rId34" imgW="1371600" imgH="431800" progId="Equation.3">
                  <p:embed/>
                  <p:pic>
                    <p:nvPicPr>
                      <p:cNvPr id="0" name="对象 6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419601" y="4876800"/>
                        <a:ext cx="3160713"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对象 69"/>
          <p:cNvGraphicFramePr>
            <a:graphicFrameLocks noChangeAspect="1"/>
          </p:cNvGraphicFramePr>
          <p:nvPr/>
        </p:nvGraphicFramePr>
        <p:xfrm>
          <a:off x="5181600" y="6019800"/>
          <a:ext cx="4419600" cy="685800"/>
        </p:xfrm>
        <a:graphic>
          <a:graphicData uri="http://schemas.openxmlformats.org/presentationml/2006/ole">
            <mc:AlternateContent xmlns:mc="http://schemas.openxmlformats.org/markup-compatibility/2006">
              <mc:Choice xmlns:v="urn:schemas-microsoft-com:vml" Requires="v">
                <p:oleObj spid="_x0000_s421701" name="公式" r:id="rId36" imgW="1943100" imgH="254000" progId="Equation.3">
                  <p:embed/>
                </p:oleObj>
              </mc:Choice>
              <mc:Fallback>
                <p:oleObj name="公式" r:id="rId36" imgW="1943100" imgH="254000" progId="Equation.3">
                  <p:embed/>
                  <p:pic>
                    <p:nvPicPr>
                      <p:cNvPr id="0" name="对象 6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81600" y="60198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linds(horizontal)">
                                      <p:cBhvr>
                                        <p:cTn id="37" dur="500"/>
                                        <p:tgtEl>
                                          <p:spTgt spid="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linds(horizontal)">
                                      <p:cBhvr>
                                        <p:cTn id="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7042" name="组合 16"/>
          <p:cNvGrpSpPr>
            <a:grpSpLocks/>
          </p:cNvGrpSpPr>
          <p:nvPr/>
        </p:nvGrpSpPr>
        <p:grpSpPr bwMode="auto">
          <a:xfrm>
            <a:off x="6553200" y="2362200"/>
            <a:ext cx="4114800" cy="3124200"/>
            <a:chOff x="8117" y="12222"/>
            <a:chExt cx="3028" cy="2271"/>
          </a:xfrm>
        </p:grpSpPr>
        <p:grpSp>
          <p:nvGrpSpPr>
            <p:cNvPr id="87088" name="组合 17"/>
            <p:cNvGrpSpPr>
              <a:grpSpLocks/>
            </p:cNvGrpSpPr>
            <p:nvPr/>
          </p:nvGrpSpPr>
          <p:grpSpPr bwMode="auto">
            <a:xfrm>
              <a:off x="8117" y="12222"/>
              <a:ext cx="3028" cy="2271"/>
              <a:chOff x="8117" y="12222"/>
              <a:chExt cx="3028" cy="2271"/>
            </a:xfrm>
          </p:grpSpPr>
          <p:pic>
            <p:nvPicPr>
              <p:cNvPr id="87091"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 y="12222"/>
                <a:ext cx="3028" cy="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7092" name="对象 19"/>
              <p:cNvGraphicFramePr>
                <a:graphicFrameLocks noChangeAspect="1"/>
              </p:cNvGraphicFramePr>
              <p:nvPr/>
            </p:nvGraphicFramePr>
            <p:xfrm>
              <a:off x="9557" y="13401"/>
              <a:ext cx="238" cy="341"/>
            </p:xfrm>
            <a:graphic>
              <a:graphicData uri="http://schemas.openxmlformats.org/presentationml/2006/ole">
                <mc:AlternateContent xmlns:mc="http://schemas.openxmlformats.org/markup-compatibility/2006">
                  <mc:Choice xmlns:v="urn:schemas-microsoft-com:vml" Requires="v">
                    <p:oleObj spid="_x0000_s402282" name="公式" r:id="rId4" imgW="139579" imgH="215713" progId="Equation.3">
                      <p:embed/>
                    </p:oleObj>
                  </mc:Choice>
                  <mc:Fallback>
                    <p:oleObj name="公式" r:id="rId4" imgW="139579" imgH="215713" progId="Equation.3">
                      <p:embed/>
                      <p:pic>
                        <p:nvPicPr>
                          <p:cNvPr id="0" name="对象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7" y="13401"/>
                            <a:ext cx="23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93" name="对象 20"/>
              <p:cNvGraphicFramePr>
                <a:graphicFrameLocks noChangeAspect="1"/>
              </p:cNvGraphicFramePr>
              <p:nvPr/>
            </p:nvGraphicFramePr>
            <p:xfrm>
              <a:off x="9017" y="13089"/>
              <a:ext cx="181" cy="312"/>
            </p:xfrm>
            <a:graphic>
              <a:graphicData uri="http://schemas.openxmlformats.org/presentationml/2006/ole">
                <mc:AlternateContent xmlns:mc="http://schemas.openxmlformats.org/markup-compatibility/2006">
                  <mc:Choice xmlns:v="urn:schemas-microsoft-com:vml" Requires="v">
                    <p:oleObj spid="_x0000_s402283" name="公式" r:id="rId6" imgW="126780" imgH="215526" progId="Equation.3">
                      <p:embed/>
                    </p:oleObj>
                  </mc:Choice>
                  <mc:Fallback>
                    <p:oleObj name="公式" r:id="rId6" imgW="126780" imgH="215526" progId="Equation.3">
                      <p:embed/>
                      <p:pic>
                        <p:nvPicPr>
                          <p:cNvPr id="0" name="对象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7" y="13089"/>
                            <a:ext cx="18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94" name="对象 21"/>
              <p:cNvGraphicFramePr>
                <a:graphicFrameLocks noChangeAspect="1"/>
              </p:cNvGraphicFramePr>
              <p:nvPr/>
            </p:nvGraphicFramePr>
            <p:xfrm>
              <a:off x="9017" y="12777"/>
              <a:ext cx="556" cy="321"/>
            </p:xfrm>
            <a:graphic>
              <a:graphicData uri="http://schemas.openxmlformats.org/presentationml/2006/ole">
                <mc:AlternateContent xmlns:mc="http://schemas.openxmlformats.org/markup-compatibility/2006">
                  <mc:Choice xmlns:v="urn:schemas-microsoft-com:vml" Requires="v">
                    <p:oleObj spid="_x0000_s402284" name="公式" r:id="rId8" imgW="355292" imgH="203024" progId="Equation.3">
                      <p:embed/>
                    </p:oleObj>
                  </mc:Choice>
                  <mc:Fallback>
                    <p:oleObj name="公式" r:id="rId8" imgW="355292" imgH="203024" progId="Equation.3">
                      <p:embed/>
                      <p:pic>
                        <p:nvPicPr>
                          <p:cNvPr id="0" name="对象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7" y="12777"/>
                            <a:ext cx="5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95" name="对象 22"/>
              <p:cNvGraphicFramePr>
                <a:graphicFrameLocks noChangeAspect="1"/>
              </p:cNvGraphicFramePr>
              <p:nvPr/>
            </p:nvGraphicFramePr>
            <p:xfrm>
              <a:off x="8477" y="13860"/>
              <a:ext cx="1251" cy="321"/>
            </p:xfrm>
            <a:graphic>
              <a:graphicData uri="http://schemas.openxmlformats.org/presentationml/2006/ole">
                <mc:AlternateContent xmlns:mc="http://schemas.openxmlformats.org/markup-compatibility/2006">
                  <mc:Choice xmlns:v="urn:schemas-microsoft-com:vml" Requires="v">
                    <p:oleObj spid="_x0000_s402285" name="公式" r:id="rId10" imgW="799753" imgH="203112" progId="Equation.3">
                      <p:embed/>
                    </p:oleObj>
                  </mc:Choice>
                  <mc:Fallback>
                    <p:oleObj name="公式" r:id="rId10" imgW="799753" imgH="203112" progId="Equation.3">
                      <p:embed/>
                      <p:pic>
                        <p:nvPicPr>
                          <p:cNvPr id="0" name="对象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77" y="13860"/>
                            <a:ext cx="125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96" name="对象 23"/>
              <p:cNvGraphicFramePr>
                <a:graphicFrameLocks noChangeAspect="1"/>
              </p:cNvGraphicFramePr>
              <p:nvPr/>
            </p:nvGraphicFramePr>
            <p:xfrm>
              <a:off x="10097" y="14025"/>
              <a:ext cx="536" cy="321"/>
            </p:xfrm>
            <a:graphic>
              <a:graphicData uri="http://schemas.openxmlformats.org/presentationml/2006/ole">
                <mc:AlternateContent xmlns:mc="http://schemas.openxmlformats.org/markup-compatibility/2006">
                  <mc:Choice xmlns:v="urn:schemas-microsoft-com:vml" Requires="v">
                    <p:oleObj spid="_x0000_s402286" name="公式" r:id="rId12" imgW="342751" imgH="203112" progId="Equation.3">
                      <p:embed/>
                    </p:oleObj>
                  </mc:Choice>
                  <mc:Fallback>
                    <p:oleObj name="公式" r:id="rId12" imgW="342751" imgH="203112" progId="Equation.3">
                      <p:embed/>
                      <p:pic>
                        <p:nvPicPr>
                          <p:cNvPr id="0" name="对象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97" y="14025"/>
                            <a:ext cx="53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97" name="对象 24"/>
              <p:cNvGraphicFramePr>
                <a:graphicFrameLocks noChangeAspect="1"/>
              </p:cNvGraphicFramePr>
              <p:nvPr/>
            </p:nvGraphicFramePr>
            <p:xfrm>
              <a:off x="10817" y="12777"/>
              <a:ext cx="218" cy="280"/>
            </p:xfrm>
            <a:graphic>
              <a:graphicData uri="http://schemas.openxmlformats.org/presentationml/2006/ole">
                <mc:AlternateContent xmlns:mc="http://schemas.openxmlformats.org/markup-compatibility/2006">
                  <mc:Choice xmlns:v="urn:schemas-microsoft-com:vml" Requires="v">
                    <p:oleObj spid="_x0000_s402287" name="公式" r:id="rId14" imgW="139579" imgH="177646" progId="Equation.3">
                      <p:embed/>
                    </p:oleObj>
                  </mc:Choice>
                  <mc:Fallback>
                    <p:oleObj name="公式" r:id="rId14" imgW="139579" imgH="177646" progId="Equation.3">
                      <p:embed/>
                      <p:pic>
                        <p:nvPicPr>
                          <p:cNvPr id="0" name="对象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17" y="12777"/>
                            <a:ext cx="21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7089" name="直线 25"/>
            <p:cNvSpPr>
              <a:spLocks noChangeShapeType="1"/>
            </p:cNvSpPr>
            <p:nvPr/>
          </p:nvSpPr>
          <p:spPr bwMode="auto">
            <a:xfrm flipV="1">
              <a:off x="8297" y="13869"/>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0" name="直线 26"/>
            <p:cNvSpPr>
              <a:spLocks noChangeShapeType="1"/>
            </p:cNvSpPr>
            <p:nvPr/>
          </p:nvSpPr>
          <p:spPr bwMode="auto">
            <a:xfrm>
              <a:off x="10277" y="13713"/>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43" name="组合 37"/>
          <p:cNvGrpSpPr>
            <a:grpSpLocks/>
          </p:cNvGrpSpPr>
          <p:nvPr/>
        </p:nvGrpSpPr>
        <p:grpSpPr bwMode="auto">
          <a:xfrm>
            <a:off x="1524000" y="1"/>
            <a:ext cx="8686800" cy="2767013"/>
            <a:chOff x="144" y="0"/>
            <a:chExt cx="5472" cy="1743"/>
          </a:xfrm>
        </p:grpSpPr>
        <p:sp>
          <p:nvSpPr>
            <p:cNvPr id="87082" name="文本框 27"/>
            <p:cNvSpPr txBox="1">
              <a:spLocks noChangeArrowheads="1"/>
            </p:cNvSpPr>
            <p:nvPr/>
          </p:nvSpPr>
          <p:spPr bwMode="auto">
            <a:xfrm>
              <a:off x="144" y="0"/>
              <a:ext cx="5472" cy="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400" b="1" i="0" dirty="0">
                  <a:solidFill>
                    <a:srgbClr val="FF3300"/>
                  </a:solidFill>
                  <a:latin typeface="楷体_GB2312" pitchFamily="49" charset="-122"/>
                  <a:ea typeface="楷体_GB2312" pitchFamily="49" charset="-122"/>
                </a:rPr>
                <a:t>【</a:t>
              </a:r>
              <a:r>
                <a:rPr lang="zh-CN" altLang="en-US" sz="2400" b="1" i="0" dirty="0">
                  <a:solidFill>
                    <a:srgbClr val="FF3300"/>
                  </a:solidFill>
                  <a:latin typeface="楷体_GB2312" pitchFamily="49" charset="-122"/>
                  <a:ea typeface="楷体_GB2312" pitchFamily="49" charset="-122"/>
                </a:rPr>
                <a:t>补充例</a:t>
              </a:r>
              <a:r>
                <a:rPr lang="en-US" altLang="zh-CN" sz="2400" b="1" i="0" dirty="0">
                  <a:solidFill>
                    <a:srgbClr val="FF3300"/>
                  </a:solidFill>
                  <a:latin typeface="楷体_GB2312" pitchFamily="49" charset="-122"/>
                  <a:ea typeface="楷体_GB2312" pitchFamily="49" charset="-122"/>
                </a:rPr>
                <a:t>】</a:t>
              </a:r>
              <a:r>
                <a:rPr lang="en-US" altLang="zh-CN" sz="2400" b="1" i="0" dirty="0">
                  <a:solidFill>
                    <a:schemeClr val="tx2"/>
                  </a:solidFill>
                </a:rPr>
                <a:t> </a:t>
              </a:r>
              <a:r>
                <a:rPr lang="zh-CN" altLang="en-US" sz="2400" b="1" i="0" dirty="0">
                  <a:solidFill>
                    <a:srgbClr val="9900CC"/>
                  </a:solidFill>
                </a:rPr>
                <a:t>一共轴系统的横截面如图所示，外面为石英圆简，内壁敷上半透明的铝薄膜，内径    </a:t>
              </a:r>
              <a:r>
                <a:rPr lang="en-US" altLang="zh-CN" sz="2400" b="1" i="0" dirty="0">
                  <a:solidFill>
                    <a:srgbClr val="9900CC"/>
                  </a:solidFill>
                </a:rPr>
                <a:t>=1㎝</a:t>
              </a:r>
              <a:r>
                <a:rPr lang="zh-CN" altLang="en-US" sz="2400" b="1" i="0" dirty="0">
                  <a:solidFill>
                    <a:srgbClr val="9900CC"/>
                  </a:solidFill>
                </a:rPr>
                <a:t>，长为</a:t>
              </a:r>
              <a:r>
                <a:rPr lang="en-US" altLang="zh-CN" sz="2400" b="1" i="0" dirty="0">
                  <a:solidFill>
                    <a:srgbClr val="9900CC"/>
                  </a:solidFill>
                </a:rPr>
                <a:t>20㎝</a:t>
              </a:r>
              <a:r>
                <a:rPr lang="zh-CN" altLang="en-US" sz="2400" b="1" i="0" dirty="0">
                  <a:solidFill>
                    <a:srgbClr val="9900CC"/>
                  </a:solidFill>
                </a:rPr>
                <a:t>，中间为一圆柱形钠棒，半径    ＝</a:t>
              </a:r>
              <a:r>
                <a:rPr lang="en-US" altLang="zh-CN" sz="2400" b="1" i="0" dirty="0">
                  <a:solidFill>
                    <a:srgbClr val="9900CC"/>
                  </a:solidFill>
                </a:rPr>
                <a:t>0.6㎝</a:t>
              </a:r>
              <a:r>
                <a:rPr lang="zh-CN" altLang="en-US" sz="2400" b="1" i="0" dirty="0">
                  <a:solidFill>
                    <a:srgbClr val="9900CC"/>
                  </a:solidFill>
                </a:rPr>
                <a:t>，长亦为</a:t>
              </a:r>
              <a:r>
                <a:rPr lang="en-US" altLang="zh-CN" sz="2400" b="1" i="0" dirty="0">
                  <a:solidFill>
                    <a:srgbClr val="9900CC"/>
                  </a:solidFill>
                </a:rPr>
                <a:t>20㎝</a:t>
              </a:r>
              <a:r>
                <a:rPr lang="zh-CN" altLang="en-US" sz="2400" b="1" i="0" dirty="0">
                  <a:solidFill>
                    <a:srgbClr val="9900CC"/>
                  </a:solidFill>
                </a:rPr>
                <a:t>，整个系统置于真空中，今用                          的单色光波长照射系统，忽略边缘效应，</a:t>
              </a:r>
              <a:r>
                <a:rPr lang="zh-CN" altLang="en-US" sz="2400" b="1" i="0" dirty="0">
                  <a:solidFill>
                    <a:srgbClr val="009900"/>
                  </a:solidFill>
                </a:rPr>
                <a:t>求平衡时钠棒所带的电量。</a:t>
              </a:r>
              <a:r>
                <a:rPr lang="zh-CN" altLang="en-US" sz="2400" b="1" i="0" dirty="0">
                  <a:solidFill>
                    <a:srgbClr val="9900CC"/>
                  </a:solidFill>
                </a:rPr>
                <a:t>已知钠的红限波长为                          ，铝的红限波长为</a:t>
              </a:r>
            </a:p>
          </p:txBody>
        </p:sp>
        <p:graphicFrame>
          <p:nvGraphicFramePr>
            <p:cNvPr id="87083" name="对象 4"/>
            <p:cNvGraphicFramePr>
              <a:graphicFrameLocks noChangeAspect="1"/>
            </p:cNvGraphicFramePr>
            <p:nvPr/>
          </p:nvGraphicFramePr>
          <p:xfrm>
            <a:off x="1764" y="540"/>
            <a:ext cx="287" cy="384"/>
          </p:xfrm>
          <a:graphic>
            <a:graphicData uri="http://schemas.openxmlformats.org/presentationml/2006/ole">
              <mc:AlternateContent xmlns:mc="http://schemas.openxmlformats.org/markup-compatibility/2006">
                <mc:Choice xmlns:v="urn:schemas-microsoft-com:vml" Requires="v">
                  <p:oleObj spid="_x0000_s402288" name="公式" r:id="rId16" imgW="139579" imgH="215713" progId="Equation.3">
                    <p:embed/>
                  </p:oleObj>
                </mc:Choice>
                <mc:Fallback>
                  <p:oleObj name="公式" r:id="rId16" imgW="139579" imgH="215713" progId="Equation.3">
                    <p:embed/>
                    <p:pic>
                      <p:nvPicPr>
                        <p:cNvPr id="0" name="对象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4" y="540"/>
                          <a:ext cx="2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84" name="对象 6"/>
            <p:cNvGraphicFramePr>
              <a:graphicFrameLocks noChangeAspect="1"/>
            </p:cNvGraphicFramePr>
            <p:nvPr/>
          </p:nvGraphicFramePr>
          <p:xfrm>
            <a:off x="2889" y="180"/>
            <a:ext cx="245" cy="384"/>
          </p:xfrm>
          <a:graphic>
            <a:graphicData uri="http://schemas.openxmlformats.org/presentationml/2006/ole">
              <mc:AlternateContent xmlns:mc="http://schemas.openxmlformats.org/markup-compatibility/2006">
                <mc:Choice xmlns:v="urn:schemas-microsoft-com:vml" Requires="v">
                  <p:oleObj spid="_x0000_s402289" name="公式" r:id="rId18" imgW="139579" imgH="215713" progId="Equation.3">
                    <p:embed/>
                  </p:oleObj>
                </mc:Choice>
                <mc:Fallback>
                  <p:oleObj name="公式" r:id="rId18" imgW="139579" imgH="215713" progId="Equation.3">
                    <p:embed/>
                    <p:pic>
                      <p:nvPicPr>
                        <p:cNvPr id="0" name="对象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89" y="180"/>
                          <a:ext cx="2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85" name="对象 8"/>
            <p:cNvGraphicFramePr>
              <a:graphicFrameLocks noChangeAspect="1"/>
            </p:cNvGraphicFramePr>
            <p:nvPr/>
          </p:nvGraphicFramePr>
          <p:xfrm>
            <a:off x="1044" y="810"/>
            <a:ext cx="1200" cy="384"/>
          </p:xfrm>
          <a:graphic>
            <a:graphicData uri="http://schemas.openxmlformats.org/presentationml/2006/ole">
              <mc:AlternateContent xmlns:mc="http://schemas.openxmlformats.org/markup-compatibility/2006">
                <mc:Choice xmlns:v="urn:schemas-microsoft-com:vml" Requires="v">
                  <p:oleObj spid="_x0000_s402290" name="公式" r:id="rId20" imgW="736600" imgH="279400" progId="Equation.3">
                    <p:embed/>
                  </p:oleObj>
                </mc:Choice>
                <mc:Fallback>
                  <p:oleObj name="公式" r:id="rId20" imgW="736600" imgH="279400" progId="Equation.3">
                    <p:embed/>
                    <p:pic>
                      <p:nvPicPr>
                        <p:cNvPr id="0" name="对象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44" y="810"/>
                          <a:ext cx="12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86" name="对象 12"/>
            <p:cNvGraphicFramePr>
              <a:graphicFrameLocks noChangeAspect="1"/>
            </p:cNvGraphicFramePr>
            <p:nvPr/>
          </p:nvGraphicFramePr>
          <p:xfrm>
            <a:off x="1764" y="1305"/>
            <a:ext cx="1152" cy="438"/>
          </p:xfrm>
          <a:graphic>
            <a:graphicData uri="http://schemas.openxmlformats.org/presentationml/2006/ole">
              <mc:AlternateContent xmlns:mc="http://schemas.openxmlformats.org/markup-compatibility/2006">
                <mc:Choice xmlns:v="urn:schemas-microsoft-com:vml" Requires="v">
                  <p:oleObj spid="_x0000_s402291" name="公式" r:id="rId22" imgW="825142" imgH="317362" progId="Equation.3">
                    <p:embed/>
                  </p:oleObj>
                </mc:Choice>
                <mc:Fallback>
                  <p:oleObj name="公式" r:id="rId22" imgW="825142" imgH="317362" progId="Equation.3">
                    <p:embed/>
                    <p:pic>
                      <p:nvPicPr>
                        <p:cNvPr id="0" name="对象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64" y="1305"/>
                          <a:ext cx="115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87" name="对象 14"/>
            <p:cNvGraphicFramePr>
              <a:graphicFrameLocks noChangeAspect="1"/>
            </p:cNvGraphicFramePr>
            <p:nvPr/>
          </p:nvGraphicFramePr>
          <p:xfrm>
            <a:off x="4329" y="1125"/>
            <a:ext cx="1056" cy="384"/>
          </p:xfrm>
          <a:graphic>
            <a:graphicData uri="http://schemas.openxmlformats.org/presentationml/2006/ole">
              <mc:AlternateContent xmlns:mc="http://schemas.openxmlformats.org/markup-compatibility/2006">
                <mc:Choice xmlns:v="urn:schemas-microsoft-com:vml" Requires="v">
                  <p:oleObj spid="_x0000_s402292" name="公式" r:id="rId24" imgW="825142" imgH="317362" progId="Equation.3">
                    <p:embed/>
                  </p:oleObj>
                </mc:Choice>
                <mc:Fallback>
                  <p:oleObj name="公式" r:id="rId24" imgW="825142" imgH="317362" progId="Equation.3">
                    <p:embed/>
                    <p:pic>
                      <p:nvPicPr>
                        <p:cNvPr id="0" name="对象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29" y="1125"/>
                          <a:ext cx="10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66"/>
          <p:cNvGrpSpPr>
            <a:grpSpLocks/>
          </p:cNvGrpSpPr>
          <p:nvPr/>
        </p:nvGrpSpPr>
        <p:grpSpPr bwMode="auto">
          <a:xfrm>
            <a:off x="6667500" y="2667000"/>
            <a:ext cx="2781300" cy="2514600"/>
            <a:chOff x="3240" y="2304"/>
            <a:chExt cx="1752" cy="1584"/>
          </a:xfrm>
        </p:grpSpPr>
        <p:grpSp>
          <p:nvGrpSpPr>
            <p:cNvPr id="87054" name="组合 40"/>
            <p:cNvGrpSpPr>
              <a:grpSpLocks/>
            </p:cNvGrpSpPr>
            <p:nvPr/>
          </p:nvGrpSpPr>
          <p:grpSpPr bwMode="auto">
            <a:xfrm>
              <a:off x="4320" y="2784"/>
              <a:ext cx="144" cy="144"/>
              <a:chOff x="1440" y="3408"/>
              <a:chExt cx="144" cy="144"/>
            </a:xfrm>
          </p:grpSpPr>
          <p:sp>
            <p:nvSpPr>
              <p:cNvPr id="87080" name="椭圆 38"/>
              <p:cNvSpPr>
                <a:spLocks noChangeArrowheads="1"/>
              </p:cNvSpPr>
              <p:nvPr/>
            </p:nvSpPr>
            <p:spPr bwMode="auto">
              <a:xfrm>
                <a:off x="1440" y="3408"/>
                <a:ext cx="144" cy="144"/>
              </a:xfrm>
              <a:prstGeom prst="ellipse">
                <a:avLst/>
              </a:prstGeom>
              <a:solidFill>
                <a:schemeClr val="accent1"/>
              </a:solidFill>
              <a:ln w="38100">
                <a:solidFill>
                  <a:srgbClr val="CC0000"/>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i="0"/>
              </a:p>
            </p:txBody>
          </p:sp>
          <p:sp>
            <p:nvSpPr>
              <p:cNvPr id="87081" name="直线 39"/>
              <p:cNvSpPr>
                <a:spLocks noChangeShapeType="1"/>
              </p:cNvSpPr>
              <p:nvPr/>
            </p:nvSpPr>
            <p:spPr bwMode="auto">
              <a:xfrm>
                <a:off x="1440" y="3480"/>
                <a:ext cx="144"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7055" name="直线 41"/>
            <p:cNvSpPr>
              <a:spLocks noChangeShapeType="1"/>
            </p:cNvSpPr>
            <p:nvPr/>
          </p:nvSpPr>
          <p:spPr bwMode="auto">
            <a:xfrm flipV="1">
              <a:off x="4440" y="2652"/>
              <a:ext cx="288" cy="19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6" name="直线 42"/>
            <p:cNvSpPr>
              <a:spLocks noChangeShapeType="1"/>
            </p:cNvSpPr>
            <p:nvPr/>
          </p:nvSpPr>
          <p:spPr bwMode="auto">
            <a:xfrm>
              <a:off x="4416" y="2304"/>
              <a:ext cx="9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7" name="直线 43"/>
            <p:cNvSpPr>
              <a:spLocks noChangeShapeType="1"/>
            </p:cNvSpPr>
            <p:nvPr/>
          </p:nvSpPr>
          <p:spPr bwMode="auto">
            <a:xfrm>
              <a:off x="4452" y="3864"/>
              <a:ext cx="9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8" name="直线 44"/>
            <p:cNvSpPr>
              <a:spLocks noChangeShapeType="1"/>
            </p:cNvSpPr>
            <p:nvPr/>
          </p:nvSpPr>
          <p:spPr bwMode="auto">
            <a:xfrm>
              <a:off x="3792" y="3888"/>
              <a:ext cx="9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直线 45"/>
            <p:cNvSpPr>
              <a:spLocks noChangeShapeType="1"/>
            </p:cNvSpPr>
            <p:nvPr/>
          </p:nvSpPr>
          <p:spPr bwMode="auto">
            <a:xfrm>
              <a:off x="3240" y="3120"/>
              <a:ext cx="9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0" name="直线 46"/>
            <p:cNvSpPr>
              <a:spLocks noChangeShapeType="1"/>
            </p:cNvSpPr>
            <p:nvPr/>
          </p:nvSpPr>
          <p:spPr bwMode="auto">
            <a:xfrm>
              <a:off x="3744" y="2304"/>
              <a:ext cx="9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直线 47"/>
            <p:cNvSpPr>
              <a:spLocks noChangeShapeType="1"/>
            </p:cNvSpPr>
            <p:nvPr/>
          </p:nvSpPr>
          <p:spPr bwMode="auto">
            <a:xfrm>
              <a:off x="4896" y="3120"/>
              <a:ext cx="9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7062" name="组合 50"/>
            <p:cNvGrpSpPr>
              <a:grpSpLocks/>
            </p:cNvGrpSpPr>
            <p:nvPr/>
          </p:nvGrpSpPr>
          <p:grpSpPr bwMode="auto">
            <a:xfrm>
              <a:off x="3924" y="2736"/>
              <a:ext cx="144" cy="144"/>
              <a:chOff x="1044" y="3384"/>
              <a:chExt cx="144" cy="144"/>
            </a:xfrm>
          </p:grpSpPr>
          <p:sp>
            <p:nvSpPr>
              <p:cNvPr id="87078" name="直线 48"/>
              <p:cNvSpPr>
                <a:spLocks noChangeShapeType="1"/>
              </p:cNvSpPr>
              <p:nvPr/>
            </p:nvSpPr>
            <p:spPr bwMode="auto">
              <a:xfrm>
                <a:off x="1044" y="3456"/>
                <a:ext cx="144"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9" name="直线 49"/>
              <p:cNvSpPr>
                <a:spLocks noChangeShapeType="1"/>
              </p:cNvSpPr>
              <p:nvPr/>
            </p:nvSpPr>
            <p:spPr bwMode="auto">
              <a:xfrm>
                <a:off x="1116" y="3384"/>
                <a:ext cx="0" cy="14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3" name="组合 51"/>
            <p:cNvGrpSpPr>
              <a:grpSpLocks/>
            </p:cNvGrpSpPr>
            <p:nvPr/>
          </p:nvGrpSpPr>
          <p:grpSpPr bwMode="auto">
            <a:xfrm>
              <a:off x="3744" y="3024"/>
              <a:ext cx="144" cy="144"/>
              <a:chOff x="1044" y="3384"/>
              <a:chExt cx="144" cy="144"/>
            </a:xfrm>
          </p:grpSpPr>
          <p:sp>
            <p:nvSpPr>
              <p:cNvPr id="87076" name="直线 52"/>
              <p:cNvSpPr>
                <a:spLocks noChangeShapeType="1"/>
              </p:cNvSpPr>
              <p:nvPr/>
            </p:nvSpPr>
            <p:spPr bwMode="auto">
              <a:xfrm>
                <a:off x="1044" y="3456"/>
                <a:ext cx="144"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7" name="直线 53"/>
              <p:cNvSpPr>
                <a:spLocks noChangeShapeType="1"/>
              </p:cNvSpPr>
              <p:nvPr/>
            </p:nvSpPr>
            <p:spPr bwMode="auto">
              <a:xfrm>
                <a:off x="1116" y="3384"/>
                <a:ext cx="0" cy="14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4" name="组合 54"/>
            <p:cNvGrpSpPr>
              <a:grpSpLocks/>
            </p:cNvGrpSpPr>
            <p:nvPr/>
          </p:nvGrpSpPr>
          <p:grpSpPr bwMode="auto">
            <a:xfrm>
              <a:off x="3936" y="3312"/>
              <a:ext cx="144" cy="144"/>
              <a:chOff x="1044" y="3384"/>
              <a:chExt cx="144" cy="144"/>
            </a:xfrm>
          </p:grpSpPr>
          <p:sp>
            <p:nvSpPr>
              <p:cNvPr id="87074" name="直线 55"/>
              <p:cNvSpPr>
                <a:spLocks noChangeShapeType="1"/>
              </p:cNvSpPr>
              <p:nvPr/>
            </p:nvSpPr>
            <p:spPr bwMode="auto">
              <a:xfrm>
                <a:off x="1044" y="3456"/>
                <a:ext cx="144"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5" name="直线 56"/>
              <p:cNvSpPr>
                <a:spLocks noChangeShapeType="1"/>
              </p:cNvSpPr>
              <p:nvPr/>
            </p:nvSpPr>
            <p:spPr bwMode="auto">
              <a:xfrm>
                <a:off x="1116" y="3384"/>
                <a:ext cx="0" cy="14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5" name="组合 57"/>
            <p:cNvGrpSpPr>
              <a:grpSpLocks/>
            </p:cNvGrpSpPr>
            <p:nvPr/>
          </p:nvGrpSpPr>
          <p:grpSpPr bwMode="auto">
            <a:xfrm>
              <a:off x="4224" y="3312"/>
              <a:ext cx="144" cy="144"/>
              <a:chOff x="1044" y="3384"/>
              <a:chExt cx="144" cy="144"/>
            </a:xfrm>
          </p:grpSpPr>
          <p:sp>
            <p:nvSpPr>
              <p:cNvPr id="87072" name="直线 58"/>
              <p:cNvSpPr>
                <a:spLocks noChangeShapeType="1"/>
              </p:cNvSpPr>
              <p:nvPr/>
            </p:nvSpPr>
            <p:spPr bwMode="auto">
              <a:xfrm>
                <a:off x="1044" y="3456"/>
                <a:ext cx="144"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3" name="直线 59"/>
              <p:cNvSpPr>
                <a:spLocks noChangeShapeType="1"/>
              </p:cNvSpPr>
              <p:nvPr/>
            </p:nvSpPr>
            <p:spPr bwMode="auto">
              <a:xfrm>
                <a:off x="1116" y="3384"/>
                <a:ext cx="0" cy="14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6" name="组合 60"/>
            <p:cNvGrpSpPr>
              <a:grpSpLocks/>
            </p:cNvGrpSpPr>
            <p:nvPr/>
          </p:nvGrpSpPr>
          <p:grpSpPr bwMode="auto">
            <a:xfrm>
              <a:off x="4404" y="3024"/>
              <a:ext cx="144" cy="144"/>
              <a:chOff x="1044" y="3384"/>
              <a:chExt cx="144" cy="144"/>
            </a:xfrm>
          </p:grpSpPr>
          <p:sp>
            <p:nvSpPr>
              <p:cNvPr id="87070" name="直线 61"/>
              <p:cNvSpPr>
                <a:spLocks noChangeShapeType="1"/>
              </p:cNvSpPr>
              <p:nvPr/>
            </p:nvSpPr>
            <p:spPr bwMode="auto">
              <a:xfrm>
                <a:off x="1044" y="3456"/>
                <a:ext cx="144"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1" name="直线 62"/>
              <p:cNvSpPr>
                <a:spLocks noChangeShapeType="1"/>
              </p:cNvSpPr>
              <p:nvPr/>
            </p:nvSpPr>
            <p:spPr bwMode="auto">
              <a:xfrm>
                <a:off x="1116" y="3384"/>
                <a:ext cx="0" cy="14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7" name="组合 63"/>
            <p:cNvGrpSpPr>
              <a:grpSpLocks/>
            </p:cNvGrpSpPr>
            <p:nvPr/>
          </p:nvGrpSpPr>
          <p:grpSpPr bwMode="auto">
            <a:xfrm>
              <a:off x="4224" y="2736"/>
              <a:ext cx="144" cy="144"/>
              <a:chOff x="1044" y="3384"/>
              <a:chExt cx="144" cy="144"/>
            </a:xfrm>
          </p:grpSpPr>
          <p:sp>
            <p:nvSpPr>
              <p:cNvPr id="87068" name="直线 64"/>
              <p:cNvSpPr>
                <a:spLocks noChangeShapeType="1"/>
              </p:cNvSpPr>
              <p:nvPr/>
            </p:nvSpPr>
            <p:spPr bwMode="auto">
              <a:xfrm>
                <a:off x="1044" y="3456"/>
                <a:ext cx="144"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9" name="直线 65"/>
              <p:cNvSpPr>
                <a:spLocks noChangeShapeType="1"/>
              </p:cNvSpPr>
              <p:nvPr/>
            </p:nvSpPr>
            <p:spPr bwMode="auto">
              <a:xfrm>
                <a:off x="1116" y="3384"/>
                <a:ext cx="0" cy="14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 name="组合 84"/>
          <p:cNvGrpSpPr>
            <a:grpSpLocks/>
          </p:cNvGrpSpPr>
          <p:nvPr/>
        </p:nvGrpSpPr>
        <p:grpSpPr bwMode="auto">
          <a:xfrm>
            <a:off x="1524000" y="2743201"/>
            <a:ext cx="5410200" cy="1420813"/>
            <a:chOff x="0" y="1728"/>
            <a:chExt cx="3408" cy="895"/>
          </a:xfrm>
        </p:grpSpPr>
        <p:sp>
          <p:nvSpPr>
            <p:cNvPr id="87052" name="文本框 68"/>
            <p:cNvSpPr txBox="1">
              <a:spLocks noChangeArrowheads="1"/>
            </p:cNvSpPr>
            <p:nvPr/>
          </p:nvSpPr>
          <p:spPr bwMode="auto">
            <a:xfrm>
              <a:off x="0" y="1728"/>
              <a:ext cx="3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i="0">
                  <a:solidFill>
                    <a:srgbClr val="C00000"/>
                  </a:solidFill>
                </a:rPr>
                <a:t>解：</a:t>
              </a:r>
              <a:r>
                <a:rPr lang="zh-CN" altLang="en-US" sz="2400" b="1" i="0">
                  <a:solidFill>
                    <a:schemeClr val="accent2"/>
                  </a:solidFill>
                </a:rPr>
                <a:t>钠棒、铝薄膜构成一电容器 </a:t>
              </a:r>
            </a:p>
          </p:txBody>
        </p:sp>
        <p:graphicFrame>
          <p:nvGraphicFramePr>
            <p:cNvPr id="87053" name="对象 69"/>
            <p:cNvGraphicFramePr>
              <a:graphicFrameLocks noChangeAspect="1"/>
            </p:cNvGraphicFramePr>
            <p:nvPr/>
          </p:nvGraphicFramePr>
          <p:xfrm>
            <a:off x="576" y="1968"/>
            <a:ext cx="1747" cy="655"/>
          </p:xfrm>
          <a:graphic>
            <a:graphicData uri="http://schemas.openxmlformats.org/presentationml/2006/ole">
              <mc:AlternateContent xmlns:mc="http://schemas.openxmlformats.org/markup-compatibility/2006">
                <mc:Choice xmlns:v="urn:schemas-microsoft-com:vml" Requires="v">
                  <p:oleObj spid="_x0000_s402293" name="公式" r:id="rId26" imgW="1193800" imgH="444500" progId="Equation.3">
                    <p:embed/>
                  </p:oleObj>
                </mc:Choice>
                <mc:Fallback>
                  <p:oleObj name="公式" r:id="rId26" imgW="1193800" imgH="444500" progId="Equation.3">
                    <p:embed/>
                    <p:pic>
                      <p:nvPicPr>
                        <p:cNvPr id="0" name="对象 6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76" y="1968"/>
                          <a:ext cx="1747"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 name="组合 85"/>
          <p:cNvGrpSpPr>
            <a:grpSpLocks/>
          </p:cNvGrpSpPr>
          <p:nvPr/>
        </p:nvGrpSpPr>
        <p:grpSpPr bwMode="auto">
          <a:xfrm>
            <a:off x="1524000" y="4114801"/>
            <a:ext cx="5029200" cy="2309813"/>
            <a:chOff x="0" y="2592"/>
            <a:chExt cx="3168" cy="1455"/>
          </a:xfrm>
        </p:grpSpPr>
        <p:sp>
          <p:nvSpPr>
            <p:cNvPr id="87049" name="文本框 71"/>
            <p:cNvSpPr txBox="1">
              <a:spLocks noChangeArrowheads="1"/>
            </p:cNvSpPr>
            <p:nvPr/>
          </p:nvSpPr>
          <p:spPr bwMode="auto">
            <a:xfrm>
              <a:off x="0" y="2592"/>
              <a:ext cx="3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i="0" dirty="0">
                  <a:solidFill>
                    <a:srgbClr val="008000"/>
                  </a:solidFill>
                </a:rPr>
                <a:t>平衡时，电压即为截止电压 </a:t>
              </a:r>
            </a:p>
          </p:txBody>
        </p:sp>
        <p:graphicFrame>
          <p:nvGraphicFramePr>
            <p:cNvPr id="87050" name="对象 72"/>
            <p:cNvGraphicFramePr>
              <a:graphicFrameLocks noChangeAspect="1"/>
            </p:cNvGraphicFramePr>
            <p:nvPr/>
          </p:nvGraphicFramePr>
          <p:xfrm>
            <a:off x="192" y="2880"/>
            <a:ext cx="2265" cy="562"/>
          </p:xfrm>
          <a:graphic>
            <a:graphicData uri="http://schemas.openxmlformats.org/presentationml/2006/ole">
              <mc:AlternateContent xmlns:mc="http://schemas.openxmlformats.org/markup-compatibility/2006">
                <mc:Choice xmlns:v="urn:schemas-microsoft-com:vml" Requires="v">
                  <p:oleObj spid="_x0000_s402294" name="公式" r:id="rId28" imgW="1624895" imgH="406224" progId="Equation.3">
                    <p:embed/>
                  </p:oleObj>
                </mc:Choice>
                <mc:Fallback>
                  <p:oleObj name="公式" r:id="rId28" imgW="1624895" imgH="406224" progId="Equation.3">
                    <p:embed/>
                    <p:pic>
                      <p:nvPicPr>
                        <p:cNvPr id="0" name="对象 7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2" y="2880"/>
                          <a:ext cx="2265"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1" name="对象 75"/>
            <p:cNvGraphicFramePr>
              <a:graphicFrameLocks noChangeAspect="1"/>
            </p:cNvGraphicFramePr>
            <p:nvPr/>
          </p:nvGraphicFramePr>
          <p:xfrm>
            <a:off x="576" y="3408"/>
            <a:ext cx="1296" cy="639"/>
          </p:xfrm>
          <a:graphic>
            <a:graphicData uri="http://schemas.openxmlformats.org/presentationml/2006/ole">
              <mc:AlternateContent xmlns:mc="http://schemas.openxmlformats.org/markup-compatibility/2006">
                <mc:Choice xmlns:v="urn:schemas-microsoft-com:vml" Requires="v">
                  <p:oleObj spid="_x0000_s402295" name="公式" r:id="rId30" imgW="901309" imgH="444307" progId="Equation.3">
                    <p:embed/>
                  </p:oleObj>
                </mc:Choice>
                <mc:Fallback>
                  <p:oleObj name="公式" r:id="rId30" imgW="901309" imgH="444307" progId="Equation.3">
                    <p:embed/>
                    <p:pic>
                      <p:nvPicPr>
                        <p:cNvPr id="0" name="对象 7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76" y="3408"/>
                          <a:ext cx="1296"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6" name="对象 78"/>
          <p:cNvGraphicFramePr>
            <a:graphicFrameLocks noChangeAspect="1"/>
          </p:cNvGraphicFramePr>
          <p:nvPr/>
        </p:nvGraphicFramePr>
        <p:xfrm>
          <a:off x="4495800" y="5410200"/>
          <a:ext cx="3416300" cy="990600"/>
        </p:xfrm>
        <a:graphic>
          <a:graphicData uri="http://schemas.openxmlformats.org/presentationml/2006/ole">
            <mc:AlternateContent xmlns:mc="http://schemas.openxmlformats.org/markup-compatibility/2006">
              <mc:Choice xmlns:v="urn:schemas-microsoft-com:vml" Requires="v">
                <p:oleObj spid="_x0000_s402296" name="公式" r:id="rId32" imgW="1333500" imgH="444500" progId="Equation.3">
                  <p:embed/>
                </p:oleObj>
              </mc:Choice>
              <mc:Fallback>
                <p:oleObj name="公式" r:id="rId32" imgW="1333500" imgH="444500" progId="Equation.3">
                  <p:embed/>
                  <p:pic>
                    <p:nvPicPr>
                      <p:cNvPr id="0" name="对象 7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95800" y="5410200"/>
                        <a:ext cx="3416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对象 82"/>
          <p:cNvGraphicFramePr>
            <a:graphicFrameLocks noChangeAspect="1"/>
          </p:cNvGraphicFramePr>
          <p:nvPr/>
        </p:nvGraphicFramePr>
        <p:xfrm>
          <a:off x="7772401" y="5638800"/>
          <a:ext cx="2500313" cy="457200"/>
        </p:xfrm>
        <a:graphic>
          <a:graphicData uri="http://schemas.openxmlformats.org/presentationml/2006/ole">
            <mc:AlternateContent xmlns:mc="http://schemas.openxmlformats.org/markup-compatibility/2006">
              <mc:Choice xmlns:v="urn:schemas-microsoft-com:vml" Requires="v">
                <p:oleObj spid="_x0000_s402297" name="公式" r:id="rId34" imgW="1117600" imgH="228600" progId="Equation.3">
                  <p:embed/>
                </p:oleObj>
              </mc:Choice>
              <mc:Fallback>
                <p:oleObj name="公式" r:id="rId34" imgW="1117600" imgH="228600" progId="Equation.3">
                  <p:embed/>
                  <p:pic>
                    <p:nvPicPr>
                      <p:cNvPr id="0" name="对象 8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772401" y="5638800"/>
                        <a:ext cx="2500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095500" y="1428750"/>
            <a:ext cx="511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3200" i="0">
                <a:ea typeface="楷体_GB2312" pitchFamily="49" charset="-122"/>
              </a:rPr>
              <a:t> </a:t>
            </a:r>
            <a:r>
              <a:rPr lang="zh-CN" altLang="en-US" sz="3200" b="1" i="0">
                <a:solidFill>
                  <a:srgbClr val="C00000"/>
                </a:solidFill>
                <a:ea typeface="楷体_GB2312" pitchFamily="49" charset="-122"/>
              </a:rPr>
              <a:t>一、普朗克能量子假说</a:t>
            </a:r>
          </a:p>
        </p:txBody>
      </p:sp>
      <p:sp>
        <p:nvSpPr>
          <p:cNvPr id="3" name="Text Box 6"/>
          <p:cNvSpPr txBox="1">
            <a:spLocks noChangeArrowheads="1"/>
          </p:cNvSpPr>
          <p:nvPr/>
        </p:nvSpPr>
        <p:spPr bwMode="auto">
          <a:xfrm>
            <a:off x="1738314" y="2286000"/>
            <a:ext cx="8550275" cy="9540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dirty="0">
                <a:ea typeface="楷体_GB2312" pitchFamily="49" charset="-122"/>
              </a:rPr>
              <a:t>1.  黑体辐射的腔壁由大量原子组成，原子可以看成谐振子</a:t>
            </a:r>
            <a:r>
              <a:rPr lang="en-US" altLang="zh-CN" sz="2800" b="1" i="0" dirty="0">
                <a:ea typeface="楷体_GB2312" pitchFamily="49" charset="-122"/>
              </a:rPr>
              <a:t>,</a:t>
            </a:r>
            <a:r>
              <a:rPr lang="zh-CN" altLang="en-US" sz="2800" b="1" i="0" dirty="0">
                <a:ea typeface="楷体_GB2312" pitchFamily="49" charset="-122"/>
              </a:rPr>
              <a:t>每个谐振子能量是取特定的分立值</a:t>
            </a:r>
            <a:r>
              <a:rPr lang="zh-CN" altLang="en-US" b="1" i="0" dirty="0">
                <a:ea typeface="楷体_GB2312" pitchFamily="49" charset="-122"/>
              </a:rPr>
              <a:t> 。 </a:t>
            </a:r>
          </a:p>
        </p:txBody>
      </p:sp>
      <p:sp>
        <p:nvSpPr>
          <p:cNvPr id="4" name="Text Box 7"/>
          <p:cNvSpPr txBox="1">
            <a:spLocks noChangeArrowheads="1"/>
          </p:cNvSpPr>
          <p:nvPr/>
        </p:nvSpPr>
        <p:spPr bwMode="auto">
          <a:xfrm>
            <a:off x="1666875" y="3646488"/>
            <a:ext cx="8534400" cy="9461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a:ea typeface="楷体_GB2312" pitchFamily="49" charset="-122"/>
              </a:rPr>
              <a:t> </a:t>
            </a:r>
            <a:r>
              <a:rPr lang="zh-CN" altLang="en-US" sz="2800" b="1" i="0">
                <a:solidFill>
                  <a:srgbClr val="0000CC"/>
                </a:solidFill>
                <a:ea typeface="楷体_GB2312" pitchFamily="49" charset="-122"/>
              </a:rPr>
              <a:t>2. 存在着能量的最小单元（能量子</a:t>
            </a:r>
            <a:r>
              <a:rPr lang="zh-CN" altLang="en-US" sz="2800" b="1" i="0">
                <a:solidFill>
                  <a:srgbClr val="0000CC"/>
                </a:solidFill>
                <a:ea typeface="楷体_GB2312" pitchFamily="49" charset="-122"/>
                <a:sym typeface="Symbol" panose="05050102010706020507" pitchFamily="18" charset="2"/>
              </a:rPr>
              <a:t></a:t>
            </a:r>
            <a:r>
              <a:rPr lang="zh-CN" altLang="en-US" sz="2800" b="1" i="0">
                <a:solidFill>
                  <a:srgbClr val="0000CC"/>
                </a:solidFill>
                <a:ea typeface="楷体_GB2312" pitchFamily="49" charset="-122"/>
              </a:rPr>
              <a:t>=</a:t>
            </a:r>
            <a:r>
              <a:rPr lang="en-US" altLang="zh-CN" sz="2800" b="1" i="0">
                <a:solidFill>
                  <a:srgbClr val="0000CC"/>
                </a:solidFill>
                <a:ea typeface="楷体_GB2312" pitchFamily="49" charset="-122"/>
              </a:rPr>
              <a:t>h</a:t>
            </a:r>
            <a:r>
              <a:rPr lang="en-US" altLang="zh-CN" sz="2800" b="1" i="0">
                <a:solidFill>
                  <a:srgbClr val="0000CC"/>
                </a:solidFill>
                <a:ea typeface="楷体_GB2312" pitchFamily="49" charset="-122"/>
                <a:sym typeface="Symbol" panose="05050102010706020507" pitchFamily="18" charset="2"/>
              </a:rPr>
              <a:t></a:t>
            </a:r>
            <a:r>
              <a:rPr lang="en-US" altLang="zh-CN" sz="2800" b="1" i="0">
                <a:solidFill>
                  <a:srgbClr val="0000CC"/>
                </a:solidFill>
                <a:ea typeface="楷体_GB2312" pitchFamily="49" charset="-122"/>
              </a:rPr>
              <a:t>); </a:t>
            </a:r>
          </a:p>
          <a:p>
            <a:r>
              <a:rPr lang="en-US" altLang="zh-CN" sz="2800" b="1" i="0">
                <a:ea typeface="楷体_GB2312" pitchFamily="49" charset="-122"/>
              </a:rPr>
              <a:t>                                                  h=6.626</a:t>
            </a:r>
            <a:r>
              <a:rPr lang="en-US" altLang="zh-CN" sz="2800" b="1" i="0">
                <a:ea typeface="楷体_GB2312" pitchFamily="49" charset="-122"/>
                <a:sym typeface="Symbol" panose="05050102010706020507" pitchFamily="18" charset="2"/>
              </a:rPr>
              <a:t></a:t>
            </a:r>
            <a:r>
              <a:rPr lang="en-US" altLang="zh-CN" sz="2800" b="1" i="0">
                <a:ea typeface="楷体_GB2312" pitchFamily="49" charset="-122"/>
              </a:rPr>
              <a:t>10</a:t>
            </a:r>
            <a:r>
              <a:rPr lang="en-US" altLang="zh-CN" sz="2800" b="1" i="0" baseline="30000">
                <a:ea typeface="楷体_GB2312" pitchFamily="49" charset="-122"/>
              </a:rPr>
              <a:t>-34</a:t>
            </a:r>
            <a:r>
              <a:rPr lang="zh-CN" altLang="en-US" sz="2800" b="1" i="0">
                <a:ea typeface="楷体_GB2312" pitchFamily="49" charset="-122"/>
              </a:rPr>
              <a:t>焦耳 · 秒。</a:t>
            </a:r>
          </a:p>
        </p:txBody>
      </p:sp>
      <p:sp>
        <p:nvSpPr>
          <p:cNvPr id="5" name="Text Box 8"/>
          <p:cNvSpPr txBox="1">
            <a:spLocks noChangeArrowheads="1"/>
          </p:cNvSpPr>
          <p:nvPr/>
        </p:nvSpPr>
        <p:spPr bwMode="auto">
          <a:xfrm>
            <a:off x="1776413" y="4797426"/>
            <a:ext cx="8839200" cy="523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a:ea typeface="楷体_GB2312" pitchFamily="49" charset="-122"/>
              </a:rPr>
              <a:t>3. 振子只能一份一份地按不连续方式辐射或吸收能量。</a:t>
            </a:r>
          </a:p>
        </p:txBody>
      </p:sp>
      <p:sp>
        <p:nvSpPr>
          <p:cNvPr id="88070" name="Text Box 9"/>
          <p:cNvSpPr txBox="1">
            <a:spLocks noChangeArrowheads="1"/>
          </p:cNvSpPr>
          <p:nvPr/>
        </p:nvSpPr>
        <p:spPr bwMode="auto">
          <a:xfrm>
            <a:off x="2595564" y="428626"/>
            <a:ext cx="6840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4000" b="1" i="0">
                <a:solidFill>
                  <a:srgbClr val="C00000"/>
                </a:solidFill>
              </a:rPr>
              <a:t>总结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checkerboard(across)">
                                      <p:cBhvr>
                                        <p:cTn id="17" dur="500"/>
                                        <p:tgtEl>
                                          <p:spTgt spid="4">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checkerboard(across)">
                                      <p:cBhvr>
                                        <p:cTn id="22" dur="500"/>
                                        <p:tgtEl>
                                          <p:spTgt spid="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checkerboard(across)">
                                      <p:cBhvr>
                                        <p:cTn id="27" dur="500"/>
                                        <p:tgtEl>
                                          <p:spTgt spid="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autoUpdateAnimBg="0"/>
      <p:bldP spid="4" grpId="0" build="p" animBg="1" autoUpdateAnimBg="0"/>
      <p:bldP spid="5"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524000" y="4216400"/>
            <a:ext cx="8763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a:r>
              <a:rPr lang="zh-CN" altLang="en-US" sz="2800" b="1" i="0">
                <a:solidFill>
                  <a:srgbClr val="3333AF"/>
                </a:solidFill>
                <a:latin typeface="宋体" panose="02010600030101010101" pitchFamily="2" charset="-122"/>
              </a:rPr>
              <a:t>  </a:t>
            </a:r>
            <a:r>
              <a:rPr lang="zh-CN" altLang="en-US" sz="2800" b="1" i="0">
                <a:solidFill>
                  <a:srgbClr val="9900FF"/>
                </a:solidFill>
                <a:latin typeface="宋体" panose="02010600030101010101" pitchFamily="2" charset="-122"/>
              </a:rPr>
              <a:t>（3）不同的阴极材料对应不同的截止频率(取决于材料)。</a:t>
            </a:r>
            <a:r>
              <a:rPr lang="en-US" altLang="zh-CN" sz="2800" b="1" i="0">
                <a:solidFill>
                  <a:srgbClr val="9900FF"/>
                </a:solidFill>
                <a:latin typeface="宋体" panose="02010600030101010101" pitchFamily="2" charset="-122"/>
              </a:rPr>
              <a:t>ν</a:t>
            </a:r>
            <a:r>
              <a:rPr lang="en-US" altLang="zh-CN" sz="2800" b="1" i="0" baseline="-25000">
                <a:solidFill>
                  <a:srgbClr val="9900FF"/>
                </a:solidFill>
                <a:latin typeface="宋体" panose="02010600030101010101" pitchFamily="2" charset="-122"/>
              </a:rPr>
              <a:t>0</a:t>
            </a:r>
            <a:r>
              <a:rPr lang="zh-CN" altLang="en-US" sz="2800" b="1" i="0">
                <a:solidFill>
                  <a:srgbClr val="9900FF"/>
                </a:solidFill>
                <a:latin typeface="宋体" panose="02010600030101010101" pitchFamily="2" charset="-122"/>
              </a:rPr>
              <a:t>叫截止频率或红限频率，对应的波长称为红限波长。</a:t>
            </a:r>
          </a:p>
        </p:txBody>
      </p:sp>
      <p:sp>
        <p:nvSpPr>
          <p:cNvPr id="4" name="Text Box 4"/>
          <p:cNvSpPr txBox="1">
            <a:spLocks noChangeArrowheads="1"/>
          </p:cNvSpPr>
          <p:nvPr/>
        </p:nvSpPr>
        <p:spPr bwMode="auto">
          <a:xfrm>
            <a:off x="1919288" y="188913"/>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a:r>
              <a:rPr lang="zh-CN" altLang="en-US" sz="2800" b="1" i="0">
                <a:solidFill>
                  <a:srgbClr val="C00000"/>
                </a:solidFill>
                <a:latin typeface="宋体" panose="02010600030101010101" pitchFamily="2" charset="-122"/>
              </a:rPr>
              <a:t>二、光电效应 爱因斯坦光子理论</a:t>
            </a:r>
            <a:endParaRPr lang="en-US" altLang="zh-CN" b="1" i="0">
              <a:solidFill>
                <a:srgbClr val="C00000"/>
              </a:solidFill>
            </a:endParaRPr>
          </a:p>
        </p:txBody>
      </p:sp>
      <p:sp>
        <p:nvSpPr>
          <p:cNvPr id="5" name="Text Box 5"/>
          <p:cNvSpPr txBox="1">
            <a:spLocks noChangeArrowheads="1"/>
          </p:cNvSpPr>
          <p:nvPr/>
        </p:nvSpPr>
        <p:spPr bwMode="auto">
          <a:xfrm>
            <a:off x="1631950" y="685800"/>
            <a:ext cx="9036050"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a:lnSpc>
                <a:spcPct val="95000"/>
              </a:lnSpc>
            </a:pPr>
            <a:r>
              <a:rPr lang="zh-CN" altLang="en-US" sz="2800" b="1" i="0" dirty="0">
                <a:solidFill>
                  <a:srgbClr val="FF0066"/>
                </a:solidFill>
              </a:rPr>
              <a:t>    1.</a:t>
            </a:r>
            <a:r>
              <a:rPr lang="zh-CN" altLang="en-US" sz="2800" b="1" i="0" dirty="0">
                <a:solidFill>
                  <a:srgbClr val="FF0066"/>
                </a:solidFill>
                <a:latin typeface="宋体" panose="02010600030101010101" pitchFamily="2" charset="-122"/>
              </a:rPr>
              <a:t> 光电效应实验规律：</a:t>
            </a:r>
          </a:p>
          <a:p>
            <a:pPr algn="just">
              <a:lnSpc>
                <a:spcPct val="95000"/>
              </a:lnSpc>
            </a:pPr>
            <a:endParaRPr lang="zh-CN" altLang="en-US" b="1" i="0" dirty="0">
              <a:solidFill>
                <a:srgbClr val="FF0066"/>
              </a:solidFill>
              <a:latin typeface="宋体" panose="02010600030101010101" pitchFamily="2" charset="-122"/>
            </a:endParaRPr>
          </a:p>
          <a:p>
            <a:pPr algn="just">
              <a:lnSpc>
                <a:spcPct val="95000"/>
              </a:lnSpc>
            </a:pPr>
            <a:r>
              <a:rPr lang="zh-CN" altLang="en-US" sz="2800" b="1" i="0" dirty="0"/>
              <a:t>     </a:t>
            </a:r>
            <a:r>
              <a:rPr lang="zh-CN" altLang="en-US" sz="2800" b="1" i="0" dirty="0">
                <a:solidFill>
                  <a:srgbClr val="009900"/>
                </a:solidFill>
              </a:rPr>
              <a:t>（1）入射光频率</a:t>
            </a:r>
            <a:r>
              <a:rPr lang="en-US" altLang="zh-CN" sz="2800" b="1" i="0" dirty="0">
                <a:solidFill>
                  <a:srgbClr val="FF0000"/>
                </a:solidFill>
              </a:rPr>
              <a:t>ν</a:t>
            </a:r>
            <a:r>
              <a:rPr lang="zh-CN" altLang="en-US" sz="2800" b="1" i="0" dirty="0">
                <a:solidFill>
                  <a:srgbClr val="009900"/>
                </a:solidFill>
              </a:rPr>
              <a:t>一定时，饱和电流的大小正比于入射光强。</a:t>
            </a:r>
          </a:p>
          <a:p>
            <a:pPr algn="just">
              <a:lnSpc>
                <a:spcPct val="95000"/>
              </a:lnSpc>
            </a:pPr>
            <a:endParaRPr lang="zh-CN" altLang="en-US" sz="2800" b="1" i="0" dirty="0"/>
          </a:p>
          <a:p>
            <a:pPr algn="just">
              <a:lnSpc>
                <a:spcPct val="95000"/>
              </a:lnSpc>
            </a:pPr>
            <a:r>
              <a:rPr lang="zh-CN" altLang="en-US" sz="2800" b="1" i="0" dirty="0"/>
              <a:t>     （2）光电子的初动能</a:t>
            </a:r>
            <a:r>
              <a:rPr lang="en-US" altLang="zh-CN" sz="2800" b="1" i="0" dirty="0"/>
              <a:t>(</a:t>
            </a:r>
            <a:r>
              <a:rPr lang="zh-CN" altLang="en-US" sz="2800" b="1" i="0" dirty="0">
                <a:solidFill>
                  <a:schemeClr val="accent2"/>
                </a:solidFill>
              </a:rPr>
              <a:t>遏止电压</a:t>
            </a:r>
            <a:r>
              <a:rPr lang="en-US" altLang="zh-CN" sz="2800" b="1" i="0" dirty="0">
                <a:solidFill>
                  <a:schemeClr val="accent2"/>
                </a:solidFill>
              </a:rPr>
              <a:t>)</a:t>
            </a:r>
            <a:r>
              <a:rPr lang="zh-CN" altLang="en-US" sz="2800" b="1" i="0" dirty="0"/>
              <a:t>与入射光的频率成线性关系，与光强无关。</a:t>
            </a:r>
            <a:r>
              <a:rPr lang="zh-CN" altLang="en-US" b="1" i="0" dirty="0">
                <a:latin typeface="宋体" panose="02010600030101010101" pitchFamily="2" charset="-122"/>
              </a:rPr>
              <a:t>   </a:t>
            </a:r>
          </a:p>
        </p:txBody>
      </p:sp>
      <p:sp>
        <p:nvSpPr>
          <p:cNvPr id="6" name="Text Box 8"/>
          <p:cNvSpPr txBox="1">
            <a:spLocks noChangeArrowheads="1"/>
          </p:cNvSpPr>
          <p:nvPr/>
        </p:nvSpPr>
        <p:spPr bwMode="auto">
          <a:xfrm>
            <a:off x="1809751" y="5643563"/>
            <a:ext cx="2505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a:solidFill>
                  <a:srgbClr val="008000"/>
                </a:solidFill>
              </a:rPr>
              <a:t>（</a:t>
            </a:r>
            <a:r>
              <a:rPr lang="en-US" altLang="zh-CN" sz="2800" b="1" i="0">
                <a:solidFill>
                  <a:srgbClr val="008000"/>
                </a:solidFill>
              </a:rPr>
              <a:t>4</a:t>
            </a:r>
            <a:r>
              <a:rPr lang="zh-CN" altLang="en-US" sz="2800" b="1" i="0">
                <a:solidFill>
                  <a:srgbClr val="008000"/>
                </a:solidFill>
              </a:rPr>
              <a:t>）瞬时效应</a:t>
            </a:r>
          </a:p>
        </p:txBody>
      </p:sp>
      <p:sp>
        <p:nvSpPr>
          <p:cNvPr id="7" name="矩形 6"/>
          <p:cNvSpPr/>
          <p:nvPr/>
        </p:nvSpPr>
        <p:spPr>
          <a:xfrm>
            <a:off x="5595938" y="3429000"/>
            <a:ext cx="3143250" cy="584200"/>
          </a:xfrm>
          <a:prstGeom prst="rect">
            <a:avLst/>
          </a:prstGeom>
        </p:spPr>
        <p:txBody>
          <a:bodyPr>
            <a:spAutoFit/>
          </a:bodyPr>
          <a:lstStyle/>
          <a:p>
            <a:pPr>
              <a:buClr>
                <a:srgbClr val="0000CC"/>
              </a:buClr>
              <a:defRPr/>
            </a:pPr>
            <a:r>
              <a:rPr lang="en-US" altLang="zh-CN" sz="3200" b="1" dirty="0">
                <a:solidFill>
                  <a:srgbClr val="0000FF"/>
                </a:solidFill>
                <a:ea typeface="黑体" pitchFamily="49" charset="-122"/>
              </a:rPr>
              <a:t> </a:t>
            </a:r>
            <a:r>
              <a:rPr lang="en-US" altLang="zh-CN" sz="3200" b="1" dirty="0" err="1">
                <a:solidFill>
                  <a:srgbClr val="FF0066"/>
                </a:solidFill>
                <a:effectLst>
                  <a:outerShdw blurRad="38100" dist="38100" dir="2700000" algn="tl">
                    <a:srgbClr val="000000"/>
                  </a:outerShdw>
                </a:effectLst>
              </a:rPr>
              <a:t>U</a:t>
            </a:r>
            <a:r>
              <a:rPr lang="en-US" altLang="zh-CN" sz="3200" b="1" baseline="-25000" dirty="0" err="1">
                <a:solidFill>
                  <a:srgbClr val="FF0066"/>
                </a:solidFill>
                <a:effectLst>
                  <a:outerShdw blurRad="38100" dist="38100" dir="2700000" algn="tl">
                    <a:srgbClr val="000000"/>
                  </a:outerShdw>
                </a:effectLst>
              </a:rPr>
              <a:t>a</a:t>
            </a:r>
            <a:r>
              <a:rPr lang="en-US" altLang="zh-CN" sz="3200" b="1" i="0" baseline="-25000" dirty="0">
                <a:solidFill>
                  <a:srgbClr val="FF0066"/>
                </a:solidFill>
                <a:ea typeface="黑体" pitchFamily="49" charset="-122"/>
              </a:rPr>
              <a:t> </a:t>
            </a:r>
            <a:r>
              <a:rPr lang="en-US" altLang="zh-CN" sz="3200" b="1" dirty="0">
                <a:solidFill>
                  <a:srgbClr val="FF0066"/>
                </a:solidFill>
                <a:ea typeface="黑体" pitchFamily="49" charset="-122"/>
              </a:rPr>
              <a:t>= K</a:t>
            </a:r>
            <a:r>
              <a:rPr lang="en-US" altLang="zh-CN" sz="3200" b="1" dirty="0">
                <a:solidFill>
                  <a:srgbClr val="FF0066"/>
                </a:solidFill>
                <a:ea typeface="黑体" pitchFamily="49" charset="-122"/>
                <a:sym typeface="Symbol" pitchFamily="18" charset="2"/>
              </a:rPr>
              <a:t></a:t>
            </a:r>
            <a:r>
              <a:rPr lang="en-US" altLang="zh-CN" sz="3200" b="1" dirty="0">
                <a:solidFill>
                  <a:srgbClr val="FF0066"/>
                </a:solidFill>
                <a:ea typeface="黑体" pitchFamily="49" charset="-122"/>
              </a:rPr>
              <a:t> - U</a:t>
            </a:r>
            <a:r>
              <a:rPr lang="en-US" altLang="zh-CN" sz="3200" b="1" i="0" baseline="-25000" dirty="0">
                <a:solidFill>
                  <a:srgbClr val="FF0066"/>
                </a:solidFill>
                <a:ea typeface="黑体" pitchFamily="49" charset="-122"/>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utoUpdateAnimBg="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0" y="1428751"/>
            <a:ext cx="8382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zh-CN" altLang="en-US" sz="3600" b="1" i="0" dirty="0">
                <a:latin typeface="宋体" panose="02010600030101010101" pitchFamily="2" charset="-122"/>
              </a:rPr>
              <a:t> </a:t>
            </a:r>
            <a:r>
              <a:rPr lang="en-US" altLang="zh-CN" sz="3600" b="1" i="0" dirty="0">
                <a:solidFill>
                  <a:srgbClr val="C00000"/>
                </a:solidFill>
                <a:latin typeface="宋体" panose="02010600030101010101" pitchFamily="2" charset="-122"/>
              </a:rPr>
              <a:t>2. </a:t>
            </a:r>
            <a:r>
              <a:rPr lang="zh-CN" altLang="en-US" sz="3600" b="1" i="0" dirty="0">
                <a:solidFill>
                  <a:srgbClr val="C00000"/>
                </a:solidFill>
              </a:rPr>
              <a:t>爱因斯坦光电效应方程</a:t>
            </a:r>
          </a:p>
          <a:p>
            <a:pPr algn="just">
              <a:lnSpc>
                <a:spcPct val="120000"/>
              </a:lnSpc>
            </a:pPr>
            <a:r>
              <a:rPr lang="zh-CN" altLang="en-US" sz="2800" b="1" i="0" dirty="0"/>
              <a:t>     </a:t>
            </a:r>
            <a:r>
              <a:rPr lang="zh-CN" altLang="en-US" sz="3200" b="1" i="0" dirty="0">
                <a:solidFill>
                  <a:srgbClr val="0000CC"/>
                </a:solidFill>
              </a:rPr>
              <a:t>光电效应的实质是金属中的电子吸收一个光子，光子将能量(</a:t>
            </a:r>
            <a:r>
              <a:rPr lang="en-US" altLang="zh-CN" sz="3200" b="1" i="0" dirty="0" err="1">
                <a:solidFill>
                  <a:srgbClr val="FF0000"/>
                </a:solidFill>
              </a:rPr>
              <a:t>hν</a:t>
            </a:r>
            <a:r>
              <a:rPr lang="en-US" altLang="zh-CN" sz="3200" b="1" i="0" dirty="0">
                <a:solidFill>
                  <a:srgbClr val="0000CC"/>
                </a:solidFill>
              </a:rPr>
              <a:t>)</a:t>
            </a:r>
            <a:r>
              <a:rPr lang="zh-CN" altLang="en-US" sz="3200" b="1" i="0" dirty="0">
                <a:solidFill>
                  <a:srgbClr val="0000CC"/>
                </a:solidFill>
              </a:rPr>
              <a:t>传给电子，电子获得此能量后，克服正离子的引力而作功──逸出功(</a:t>
            </a:r>
            <a:r>
              <a:rPr lang="en-US" altLang="zh-CN" sz="3200" b="1" i="0" dirty="0">
                <a:solidFill>
                  <a:srgbClr val="FF0000"/>
                </a:solidFill>
              </a:rPr>
              <a:t>A</a:t>
            </a:r>
            <a:endParaRPr lang="zh-CN" altLang="en-US" sz="3200" b="1" i="0" dirty="0">
              <a:solidFill>
                <a:srgbClr val="FF0000"/>
              </a:solidFill>
            </a:endParaRPr>
          </a:p>
        </p:txBody>
      </p:sp>
      <p:sp>
        <p:nvSpPr>
          <p:cNvPr id="90116" name="矩形 5"/>
          <p:cNvSpPr>
            <a:spLocks noChangeArrowheads="1"/>
          </p:cNvSpPr>
          <p:nvPr/>
        </p:nvSpPr>
        <p:spPr bwMode="auto">
          <a:xfrm>
            <a:off x="2054225" y="333375"/>
            <a:ext cx="8001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009900"/>
                </a:solidFill>
                <a:latin typeface="宋体" panose="02010600030101010101" pitchFamily="2" charset="-122"/>
              </a:rPr>
              <a:t>当入射光无论如何弱，光电子在光照射的瞬间可产生，驰豫时间不超过</a:t>
            </a:r>
            <a:r>
              <a:rPr lang="en-US" altLang="zh-CN" sz="2800" b="1" i="0" dirty="0">
                <a:solidFill>
                  <a:srgbClr val="FF0000"/>
                </a:solidFill>
                <a:ea typeface="黑体" panose="02010609060101010101" pitchFamily="49" charset="-122"/>
              </a:rPr>
              <a:t>10</a:t>
            </a:r>
            <a:r>
              <a:rPr lang="en-US" altLang="zh-CN" sz="2800" b="1" i="0" baseline="30000" dirty="0">
                <a:solidFill>
                  <a:srgbClr val="FF0000"/>
                </a:solidFill>
                <a:ea typeface="黑体" panose="02010609060101010101" pitchFamily="49" charset="-122"/>
              </a:rPr>
              <a:t>-9</a:t>
            </a:r>
            <a:r>
              <a:rPr lang="en-US" altLang="zh-CN" sz="2800" b="1" baseline="30000" dirty="0">
                <a:solidFill>
                  <a:srgbClr val="FF0000"/>
                </a:solidFill>
                <a:ea typeface="黑体" panose="02010609060101010101" pitchFamily="49" charset="-122"/>
              </a:rPr>
              <a:t> </a:t>
            </a:r>
            <a:r>
              <a:rPr lang="en-US" altLang="zh-CN" sz="2800" b="1" i="0" dirty="0">
                <a:solidFill>
                  <a:srgbClr val="FF0000"/>
                </a:solidFill>
                <a:ea typeface="黑体" panose="02010609060101010101" pitchFamily="49" charset="-122"/>
              </a:rPr>
              <a:t>s</a:t>
            </a:r>
            <a:r>
              <a:rPr lang="zh-CN" altLang="en-US" sz="2800" b="1" i="0" dirty="0">
                <a:solidFill>
                  <a:srgbClr val="009900"/>
                </a:solidFill>
                <a:ea typeface="黑体" panose="02010609060101010101" pitchFamily="49" charset="-122"/>
              </a:rPr>
              <a:t>。</a:t>
            </a:r>
            <a:endParaRPr lang="en-US" altLang="zh-CN" sz="2800" b="1" i="0" dirty="0">
              <a:solidFill>
                <a:srgbClr val="009900"/>
              </a:solidFill>
              <a:ea typeface="黑体" panose="02010609060101010101" pitchFamily="49" charset="-122"/>
            </a:endParaRPr>
          </a:p>
        </p:txBody>
      </p:sp>
      <p:graphicFrame>
        <p:nvGraphicFramePr>
          <p:cNvPr id="6" name="Object 10"/>
          <p:cNvGraphicFramePr>
            <a:graphicFrameLocks noChangeAspect="1"/>
          </p:cNvGraphicFramePr>
          <p:nvPr>
            <p:extLst>
              <p:ext uri="{D42A27DB-BD31-4B8C-83A1-F6EECF244321}">
                <p14:modId xmlns:p14="http://schemas.microsoft.com/office/powerpoint/2010/main" val="1814954741"/>
              </p:ext>
            </p:extLst>
          </p:nvPr>
        </p:nvGraphicFramePr>
        <p:xfrm>
          <a:off x="1055440" y="4365104"/>
          <a:ext cx="10226675" cy="1263650"/>
        </p:xfrm>
        <a:graphic>
          <a:graphicData uri="http://schemas.openxmlformats.org/presentationml/2006/ole">
            <mc:AlternateContent xmlns:mc="http://schemas.openxmlformats.org/markup-compatibility/2006">
              <mc:Choice xmlns:v="urn:schemas-microsoft-com:vml" Requires="v">
                <p:oleObj spid="_x0000_s90552" name="Equation" r:id="rId3" imgW="3606480" imgH="431640" progId="Equation.DSMT4">
                  <p:embed/>
                </p:oleObj>
              </mc:Choice>
              <mc:Fallback>
                <p:oleObj name="Equation" r:id="rId3" imgW="3606480" imgH="431640" progId="Equation.DSMT4">
                  <p:embed/>
                  <p:pic>
                    <p:nvPicPr>
                      <p:cNvPr id="12" name="Object 10"/>
                      <p:cNvPicPr>
                        <a:picLocks noChangeAspect="1" noChangeArrowheads="1"/>
                      </p:cNvPicPr>
                      <p:nvPr/>
                    </p:nvPicPr>
                    <p:blipFill>
                      <a:blip r:embed="rId4"/>
                      <a:srcRect/>
                      <a:stretch>
                        <a:fillRect/>
                      </a:stretch>
                    </p:blipFill>
                    <p:spPr bwMode="auto">
                      <a:xfrm>
                        <a:off x="1055440" y="4365104"/>
                        <a:ext cx="10226675" cy="1263650"/>
                      </a:xfrm>
                      <a:prstGeom prst="rect">
                        <a:avLst/>
                      </a:prstGeom>
                      <a:solidFill>
                        <a:srgbClr val="FFFF00"/>
                      </a:solid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703388" y="692150"/>
            <a:ext cx="8640762" cy="5486400"/>
          </a:xfrm>
          <a:prstGeom prst="rect">
            <a:avLst/>
          </a:prstGeom>
          <a:noFill/>
          <a:ln w="9525">
            <a:noFill/>
            <a:miter lim="800000"/>
            <a:headEnd/>
            <a:tailEnd/>
          </a:ln>
        </p:spPr>
        <p:txBody>
          <a:bodyPr/>
          <a:lstStyle/>
          <a:p>
            <a:pPr marL="457200" indent="-457200">
              <a:lnSpc>
                <a:spcPct val="125000"/>
              </a:lnSpc>
              <a:spcBef>
                <a:spcPct val="20000"/>
              </a:spcBef>
              <a:buClr>
                <a:srgbClr val="A50021"/>
              </a:buClr>
              <a:buSzPct val="75000"/>
              <a:buFont typeface="Wingdings" pitchFamily="2" charset="2"/>
              <a:buChar char="n"/>
              <a:defRPr/>
            </a:pPr>
            <a:r>
              <a:rPr lang="zh-CN" altLang="en-US" sz="2800" b="1" i="0" dirty="0">
                <a:latin typeface="+mj-ea"/>
                <a:ea typeface="+mj-ea"/>
              </a:rPr>
              <a:t>虽然</a:t>
            </a:r>
            <a:r>
              <a:rPr lang="zh-CN" altLang="en-US" sz="2800" b="1" i="0" dirty="0">
                <a:solidFill>
                  <a:srgbClr val="0000FF"/>
                </a:solidFill>
                <a:latin typeface="+mj-ea"/>
                <a:ea typeface="+mj-ea"/>
              </a:rPr>
              <a:t>爱因斯坦</a:t>
            </a:r>
            <a:r>
              <a:rPr lang="zh-CN" altLang="en-US" sz="2800" b="1" i="0" dirty="0">
                <a:latin typeface="+mj-ea"/>
                <a:ea typeface="+mj-ea"/>
              </a:rPr>
              <a:t>对光电效应的解释是对</a:t>
            </a:r>
            <a:r>
              <a:rPr lang="en-US" altLang="zh-CN" sz="2800" b="1" i="0" dirty="0">
                <a:solidFill>
                  <a:srgbClr val="0000FF"/>
                </a:solidFill>
                <a:latin typeface="+mj-ea"/>
                <a:ea typeface="+mj-ea"/>
              </a:rPr>
              <a:t>Planck</a:t>
            </a:r>
            <a:r>
              <a:rPr lang="zh-CN" altLang="en-US" sz="2800" b="1" i="0" dirty="0">
                <a:latin typeface="+mj-ea"/>
                <a:ea typeface="+mj-ea"/>
              </a:rPr>
              <a:t>量子概念的极大支持，但是</a:t>
            </a:r>
            <a:r>
              <a:rPr lang="en-US" altLang="zh-CN" sz="2800" b="1" i="0" dirty="0">
                <a:solidFill>
                  <a:srgbClr val="0000FF"/>
                </a:solidFill>
                <a:latin typeface="+mj-ea"/>
                <a:ea typeface="+mj-ea"/>
              </a:rPr>
              <a:t>Planck</a:t>
            </a:r>
            <a:r>
              <a:rPr lang="zh-CN" altLang="en-US" sz="2800" b="1" i="0" dirty="0">
                <a:latin typeface="+mj-ea"/>
                <a:ea typeface="+mj-ea"/>
              </a:rPr>
              <a:t>不同意</a:t>
            </a:r>
            <a:r>
              <a:rPr lang="zh-CN" altLang="en-US" sz="2800" b="1" i="0" dirty="0">
                <a:solidFill>
                  <a:srgbClr val="0000FF"/>
                </a:solidFill>
                <a:latin typeface="+mj-ea"/>
                <a:ea typeface="+mj-ea"/>
              </a:rPr>
              <a:t>爱因斯坦</a:t>
            </a:r>
            <a:r>
              <a:rPr lang="zh-CN" altLang="en-US" sz="2800" b="1" i="0" dirty="0">
                <a:latin typeface="+mj-ea"/>
                <a:ea typeface="+mj-ea"/>
              </a:rPr>
              <a:t>的光子假设，这一点流露在</a:t>
            </a:r>
            <a:r>
              <a:rPr lang="en-US" altLang="zh-CN" sz="2800" b="1" i="0" dirty="0">
                <a:latin typeface="+mj-ea"/>
                <a:ea typeface="+mj-ea"/>
              </a:rPr>
              <a:t>Planck</a:t>
            </a:r>
            <a:r>
              <a:rPr lang="zh-CN" altLang="en-US" sz="2800" b="1" i="0" dirty="0">
                <a:latin typeface="+mj-ea"/>
                <a:ea typeface="+mj-ea"/>
              </a:rPr>
              <a:t>推荐爱因斯坦为普鲁士科学院院士的推荐信中。</a:t>
            </a:r>
            <a:r>
              <a:rPr lang="zh-CN" altLang="en-US" sz="2800" b="1" i="0" dirty="0">
                <a:solidFill>
                  <a:srgbClr val="FF3300"/>
                </a:solidFill>
                <a:latin typeface="+mj-ea"/>
                <a:ea typeface="+mj-ea"/>
              </a:rPr>
              <a:t>     </a:t>
            </a:r>
          </a:p>
          <a:p>
            <a:pPr marL="457200" indent="-457200">
              <a:lnSpc>
                <a:spcPct val="125000"/>
              </a:lnSpc>
              <a:spcBef>
                <a:spcPct val="20000"/>
              </a:spcBef>
              <a:buClr>
                <a:srgbClr val="A50021"/>
              </a:buClr>
              <a:buSzPct val="75000"/>
              <a:defRPr/>
            </a:pPr>
            <a:r>
              <a:rPr lang="zh-CN" altLang="en-US" b="1" i="0" dirty="0">
                <a:solidFill>
                  <a:srgbClr val="FF3300"/>
                </a:solidFill>
                <a:latin typeface="+mj-ea"/>
                <a:ea typeface="+mj-ea"/>
              </a:rPr>
              <a:t>   “</a:t>
            </a:r>
            <a:r>
              <a:rPr lang="zh-CN" altLang="en-US" b="1" i="0" dirty="0">
                <a:latin typeface="+mj-ea"/>
                <a:ea typeface="+mj-ea"/>
              </a:rPr>
              <a:t> </a:t>
            </a:r>
            <a:r>
              <a:rPr lang="zh-CN" altLang="en-US" b="1" i="0" dirty="0">
                <a:solidFill>
                  <a:srgbClr val="0000FF"/>
                </a:solidFill>
                <a:latin typeface="+mj-ea"/>
                <a:ea typeface="+mj-ea"/>
              </a:rPr>
              <a:t>总而言之，我们可以说，在近代物理学结出硕果的那些重大问题中，很难找到一个问题是</a:t>
            </a:r>
            <a:r>
              <a:rPr lang="zh-CN" altLang="en-US" b="1" i="0" dirty="0">
                <a:solidFill>
                  <a:srgbClr val="FF3300"/>
                </a:solidFill>
                <a:latin typeface="+mj-ea"/>
                <a:ea typeface="+mj-ea"/>
              </a:rPr>
              <a:t>爱因斯坦</a:t>
            </a:r>
            <a:r>
              <a:rPr lang="zh-CN" altLang="en-US" b="1" i="0" dirty="0">
                <a:solidFill>
                  <a:srgbClr val="0000FF"/>
                </a:solidFill>
                <a:latin typeface="+mj-ea"/>
                <a:ea typeface="+mj-ea"/>
              </a:rPr>
              <a:t>没有做过重要贡献的，在他的各种推测中，</a:t>
            </a:r>
            <a:r>
              <a:rPr lang="zh-CN" altLang="en-US" b="1" i="0" dirty="0">
                <a:solidFill>
                  <a:srgbClr val="FF3300"/>
                </a:solidFill>
                <a:latin typeface="+mj-ea"/>
                <a:ea typeface="+mj-ea"/>
              </a:rPr>
              <a:t>他有时可能也曾经没有射中标的，例如，他的光量子假设就是如此，</a:t>
            </a:r>
            <a:r>
              <a:rPr lang="zh-CN" altLang="en-US" b="1" i="0" dirty="0">
                <a:solidFill>
                  <a:srgbClr val="0000FF"/>
                </a:solidFill>
                <a:latin typeface="+mj-ea"/>
                <a:ea typeface="+mj-ea"/>
              </a:rPr>
              <a:t>但是这确实并不能成为过分责怪他的理由，因为即使在最精密的科学中，也不可能不偶尔冒点风险去引进一个基本上全新的概念</a:t>
            </a:r>
            <a:r>
              <a:rPr lang="zh-CN" altLang="en-US" b="1" i="0" dirty="0">
                <a:latin typeface="+mj-ea"/>
                <a:ea typeface="+mj-ea"/>
              </a:rPr>
              <a:t> </a:t>
            </a:r>
            <a:r>
              <a:rPr lang="zh-CN" altLang="en-US" b="1" i="0" dirty="0">
                <a:solidFill>
                  <a:srgbClr val="FF3300"/>
                </a:solidFill>
                <a:latin typeface="+mj-ea"/>
                <a:ea typeface="+mj-ea"/>
              </a:rPr>
              <a:t>”</a:t>
            </a:r>
          </a:p>
          <a:p>
            <a:pPr marL="457200" indent="-457200">
              <a:lnSpc>
                <a:spcPct val="90000"/>
              </a:lnSpc>
              <a:spcBef>
                <a:spcPct val="20000"/>
              </a:spcBef>
              <a:buClr>
                <a:srgbClr val="A50021"/>
              </a:buClr>
              <a:buSzPct val="75000"/>
              <a:buFont typeface="Wingdings" pitchFamily="2" charset="2"/>
              <a:buChar char="n"/>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6019801" y="762001"/>
            <a:ext cx="4308475" cy="2733834"/>
            <a:chOff x="2688" y="2069"/>
            <a:chExt cx="2762" cy="1583"/>
          </a:xfrm>
        </p:grpSpPr>
        <p:sp>
          <p:nvSpPr>
            <p:cNvPr id="61512" name="Line 38"/>
            <p:cNvSpPr>
              <a:spLocks noChangeShapeType="1"/>
            </p:cNvSpPr>
            <p:nvPr/>
          </p:nvSpPr>
          <p:spPr bwMode="auto">
            <a:xfrm flipV="1">
              <a:off x="3316" y="3382"/>
              <a:ext cx="18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3" name="Line 39"/>
            <p:cNvSpPr>
              <a:spLocks noChangeShapeType="1"/>
            </p:cNvSpPr>
            <p:nvPr/>
          </p:nvSpPr>
          <p:spPr bwMode="auto">
            <a:xfrm flipV="1">
              <a:off x="3481" y="2303"/>
              <a:ext cx="908" cy="107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4" name="Line 40"/>
            <p:cNvSpPr>
              <a:spLocks noChangeShapeType="1"/>
            </p:cNvSpPr>
            <p:nvPr/>
          </p:nvSpPr>
          <p:spPr bwMode="auto">
            <a:xfrm flipV="1">
              <a:off x="3605" y="2340"/>
              <a:ext cx="909" cy="104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5" name="Line 41"/>
            <p:cNvSpPr>
              <a:spLocks noChangeShapeType="1"/>
            </p:cNvSpPr>
            <p:nvPr/>
          </p:nvSpPr>
          <p:spPr bwMode="auto">
            <a:xfrm flipV="1">
              <a:off x="4059" y="2303"/>
              <a:ext cx="908" cy="107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6" name="Line 42"/>
            <p:cNvSpPr>
              <a:spLocks noChangeShapeType="1"/>
            </p:cNvSpPr>
            <p:nvPr/>
          </p:nvSpPr>
          <p:spPr bwMode="auto">
            <a:xfrm flipV="1">
              <a:off x="3316" y="2155"/>
              <a:ext cx="0" cy="1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7" name="Text Box 43"/>
            <p:cNvSpPr txBox="1">
              <a:spLocks noChangeArrowheads="1"/>
            </p:cNvSpPr>
            <p:nvPr/>
          </p:nvSpPr>
          <p:spPr bwMode="auto">
            <a:xfrm>
              <a:off x="3193" y="3420"/>
              <a:ext cx="3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4.0</a:t>
              </a:r>
              <a:endParaRPr lang="en-US" altLang="zh-CN" sz="2000" i="0"/>
            </a:p>
          </p:txBody>
        </p:sp>
        <p:sp>
          <p:nvSpPr>
            <p:cNvPr id="61518" name="Line 44"/>
            <p:cNvSpPr>
              <a:spLocks noChangeShapeType="1"/>
            </p:cNvSpPr>
            <p:nvPr/>
          </p:nvSpPr>
          <p:spPr bwMode="auto">
            <a:xfrm>
              <a:off x="3770" y="338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9" name="Line 45"/>
            <p:cNvSpPr>
              <a:spLocks noChangeShapeType="1"/>
            </p:cNvSpPr>
            <p:nvPr/>
          </p:nvSpPr>
          <p:spPr bwMode="auto">
            <a:xfrm>
              <a:off x="3729" y="3308"/>
              <a:ext cx="0"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0" name="Text Box 46"/>
            <p:cNvSpPr txBox="1">
              <a:spLocks noChangeArrowheads="1"/>
            </p:cNvSpPr>
            <p:nvPr/>
          </p:nvSpPr>
          <p:spPr bwMode="auto">
            <a:xfrm>
              <a:off x="3563" y="3420"/>
              <a:ext cx="4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6.0</a:t>
              </a:r>
              <a:endParaRPr lang="en-US" altLang="zh-CN" sz="2000" i="0"/>
            </a:p>
          </p:txBody>
        </p:sp>
        <p:sp>
          <p:nvSpPr>
            <p:cNvPr id="61521" name="Line 47"/>
            <p:cNvSpPr>
              <a:spLocks noChangeShapeType="1"/>
            </p:cNvSpPr>
            <p:nvPr/>
          </p:nvSpPr>
          <p:spPr bwMode="auto">
            <a:xfrm flipH="1">
              <a:off x="4142" y="3308"/>
              <a:ext cx="0"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2" name="Text Box 48"/>
            <p:cNvSpPr txBox="1">
              <a:spLocks noChangeArrowheads="1"/>
            </p:cNvSpPr>
            <p:nvPr/>
          </p:nvSpPr>
          <p:spPr bwMode="auto">
            <a:xfrm>
              <a:off x="3975" y="3420"/>
              <a:ext cx="3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8.0</a:t>
              </a:r>
              <a:endParaRPr lang="en-US" altLang="zh-CN" sz="2000" i="0"/>
            </a:p>
          </p:txBody>
        </p:sp>
        <p:sp>
          <p:nvSpPr>
            <p:cNvPr id="61523" name="Line 49"/>
            <p:cNvSpPr>
              <a:spLocks noChangeShapeType="1"/>
            </p:cNvSpPr>
            <p:nvPr/>
          </p:nvSpPr>
          <p:spPr bwMode="auto">
            <a:xfrm>
              <a:off x="4554" y="3308"/>
              <a:ext cx="0"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4" name="Text Box 50"/>
            <p:cNvSpPr txBox="1">
              <a:spLocks noChangeArrowheads="1"/>
            </p:cNvSpPr>
            <p:nvPr/>
          </p:nvSpPr>
          <p:spPr bwMode="auto">
            <a:xfrm>
              <a:off x="4308" y="3420"/>
              <a:ext cx="4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10.0</a:t>
              </a:r>
            </a:p>
          </p:txBody>
        </p:sp>
        <p:sp>
          <p:nvSpPr>
            <p:cNvPr id="61525" name="Text Box 51"/>
            <p:cNvSpPr txBox="1">
              <a:spLocks noChangeArrowheads="1"/>
            </p:cNvSpPr>
            <p:nvPr/>
          </p:nvSpPr>
          <p:spPr bwMode="auto">
            <a:xfrm>
              <a:off x="4679" y="3420"/>
              <a:ext cx="77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FF0000"/>
                  </a:solidFill>
                </a:rPr>
                <a:t>ν</a:t>
              </a:r>
              <a:r>
                <a:rPr lang="en-US" altLang="zh-CN" sz="2000" b="1" i="0" dirty="0">
                  <a:sym typeface="Symbol" panose="05050102010706020507" pitchFamily="18" charset="2"/>
                </a:rPr>
                <a:t>(10</a:t>
              </a:r>
              <a:r>
                <a:rPr lang="en-US" altLang="zh-CN" sz="2000" b="1" i="0" baseline="30000" dirty="0">
                  <a:sym typeface="Symbol" panose="05050102010706020507" pitchFamily="18" charset="2"/>
                </a:rPr>
                <a:t>14</a:t>
              </a:r>
              <a:r>
                <a:rPr lang="en-US" altLang="zh-CN" sz="2000" b="1" i="0" dirty="0">
                  <a:sym typeface="Symbol" panose="05050102010706020507" pitchFamily="18" charset="2"/>
                </a:rPr>
                <a:t>Hz)</a:t>
              </a:r>
              <a:endParaRPr lang="en-US" altLang="zh-CN" sz="2000" i="0" dirty="0"/>
            </a:p>
          </p:txBody>
        </p:sp>
        <p:sp>
          <p:nvSpPr>
            <p:cNvPr id="61526" name="Text Box 52"/>
            <p:cNvSpPr txBox="1">
              <a:spLocks noChangeArrowheads="1"/>
            </p:cNvSpPr>
            <p:nvPr/>
          </p:nvSpPr>
          <p:spPr bwMode="auto">
            <a:xfrm>
              <a:off x="3027" y="3209"/>
              <a:ext cx="6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0.0</a:t>
              </a:r>
              <a:endParaRPr lang="en-US" altLang="zh-CN" sz="2000" i="0"/>
            </a:p>
          </p:txBody>
        </p:sp>
        <p:sp>
          <p:nvSpPr>
            <p:cNvPr id="61527" name="Line 53"/>
            <p:cNvSpPr>
              <a:spLocks noChangeShapeType="1"/>
            </p:cNvSpPr>
            <p:nvPr/>
          </p:nvSpPr>
          <p:spPr bwMode="auto">
            <a:xfrm>
              <a:off x="3316" y="2936"/>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8" name="Line 54"/>
            <p:cNvSpPr>
              <a:spLocks noChangeShapeType="1"/>
            </p:cNvSpPr>
            <p:nvPr/>
          </p:nvSpPr>
          <p:spPr bwMode="auto">
            <a:xfrm>
              <a:off x="3316" y="2490"/>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9" name="Text Box 55"/>
            <p:cNvSpPr txBox="1">
              <a:spLocks noChangeArrowheads="1"/>
            </p:cNvSpPr>
            <p:nvPr/>
          </p:nvSpPr>
          <p:spPr bwMode="auto">
            <a:xfrm>
              <a:off x="3027" y="2873"/>
              <a:ext cx="5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1.0</a:t>
              </a:r>
            </a:p>
          </p:txBody>
        </p:sp>
        <p:sp>
          <p:nvSpPr>
            <p:cNvPr id="61530" name="Text Box 56"/>
            <p:cNvSpPr txBox="1">
              <a:spLocks noChangeArrowheads="1"/>
            </p:cNvSpPr>
            <p:nvPr/>
          </p:nvSpPr>
          <p:spPr bwMode="auto">
            <a:xfrm>
              <a:off x="3027" y="2411"/>
              <a:ext cx="6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2.0</a:t>
              </a:r>
              <a:endParaRPr lang="en-US" altLang="zh-CN" sz="2000" i="0"/>
            </a:p>
          </p:txBody>
        </p:sp>
        <p:sp>
          <p:nvSpPr>
            <p:cNvPr id="61531" name="Text Box 57"/>
            <p:cNvSpPr txBox="1">
              <a:spLocks noChangeArrowheads="1"/>
            </p:cNvSpPr>
            <p:nvPr/>
          </p:nvSpPr>
          <p:spPr bwMode="auto">
            <a:xfrm>
              <a:off x="2688" y="2069"/>
              <a:ext cx="6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       U</a:t>
              </a:r>
              <a:r>
                <a:rPr lang="en-US" altLang="zh-CN" sz="2000" b="1" baseline="-25000"/>
                <a:t>a</a:t>
              </a:r>
              <a:endParaRPr lang="en-US" altLang="zh-CN" sz="2000" i="0"/>
            </a:p>
          </p:txBody>
        </p:sp>
        <p:sp>
          <p:nvSpPr>
            <p:cNvPr id="61532" name="Text Box 58"/>
            <p:cNvSpPr txBox="1">
              <a:spLocks noChangeArrowheads="1"/>
            </p:cNvSpPr>
            <p:nvPr/>
          </p:nvSpPr>
          <p:spPr bwMode="auto">
            <a:xfrm>
              <a:off x="3975" y="2266"/>
              <a:ext cx="3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Cs</a:t>
              </a:r>
              <a:endParaRPr lang="en-US" altLang="zh-CN" sz="2000" i="0"/>
            </a:p>
          </p:txBody>
        </p:sp>
        <p:sp>
          <p:nvSpPr>
            <p:cNvPr id="61533" name="Text Box 59"/>
            <p:cNvSpPr txBox="1">
              <a:spLocks noChangeArrowheads="1"/>
            </p:cNvSpPr>
            <p:nvPr/>
          </p:nvSpPr>
          <p:spPr bwMode="auto">
            <a:xfrm>
              <a:off x="4472" y="2266"/>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Na</a:t>
              </a:r>
            </a:p>
          </p:txBody>
        </p:sp>
        <p:sp>
          <p:nvSpPr>
            <p:cNvPr id="61534" name="Text Box 60"/>
            <p:cNvSpPr txBox="1">
              <a:spLocks noChangeArrowheads="1"/>
            </p:cNvSpPr>
            <p:nvPr/>
          </p:nvSpPr>
          <p:spPr bwMode="auto">
            <a:xfrm>
              <a:off x="4927" y="2266"/>
              <a:ext cx="33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0"/>
                <a:t>Ca</a:t>
              </a:r>
              <a:endParaRPr lang="en-US" altLang="zh-CN" sz="2000" i="0"/>
            </a:p>
          </p:txBody>
        </p:sp>
      </p:grpSp>
      <p:sp>
        <p:nvSpPr>
          <p:cNvPr id="26" name="Text Box 61"/>
          <p:cNvSpPr txBox="1">
            <a:spLocks noChangeArrowheads="1"/>
          </p:cNvSpPr>
          <p:nvPr/>
        </p:nvSpPr>
        <p:spPr bwMode="auto">
          <a:xfrm>
            <a:off x="1876426" y="2101850"/>
            <a:ext cx="43275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dirty="0">
                <a:solidFill>
                  <a:srgbClr val="FF00FF"/>
                </a:solidFill>
              </a:rPr>
              <a:t>K </a:t>
            </a:r>
            <a:r>
              <a:rPr lang="zh-CN" altLang="en-US" sz="2800" b="1" i="0" dirty="0">
                <a:solidFill>
                  <a:srgbClr val="FF00FF"/>
                </a:solidFill>
                <a:latin typeface="宋体" panose="02010600030101010101" pitchFamily="2" charset="-122"/>
              </a:rPr>
              <a:t>与金属材料种类无关，但</a:t>
            </a:r>
            <a:r>
              <a:rPr lang="en-US" altLang="zh-CN" sz="2800" b="1" dirty="0">
                <a:solidFill>
                  <a:srgbClr val="FF00FF"/>
                </a:solidFill>
              </a:rPr>
              <a:t>U</a:t>
            </a:r>
            <a:r>
              <a:rPr lang="en-US" altLang="zh-CN" sz="2800" b="1" i="0" baseline="-25000" dirty="0">
                <a:solidFill>
                  <a:srgbClr val="FF00FF"/>
                </a:solidFill>
              </a:rPr>
              <a:t>0</a:t>
            </a:r>
            <a:r>
              <a:rPr lang="en-US" altLang="zh-CN" sz="2800" b="1" baseline="-25000" dirty="0">
                <a:solidFill>
                  <a:srgbClr val="FF00FF"/>
                </a:solidFill>
                <a:latin typeface="宋体" panose="02010600030101010101" pitchFamily="2" charset="-122"/>
              </a:rPr>
              <a:t> </a:t>
            </a:r>
            <a:r>
              <a:rPr lang="zh-CN" altLang="en-US" sz="2800" b="1" i="0" dirty="0">
                <a:solidFill>
                  <a:srgbClr val="FF00FF"/>
                </a:solidFill>
                <a:latin typeface="宋体" panose="02010600030101010101" pitchFamily="2" charset="-122"/>
              </a:rPr>
              <a:t>与金属材料种类有关</a:t>
            </a:r>
          </a:p>
        </p:txBody>
      </p:sp>
      <p:sp>
        <p:nvSpPr>
          <p:cNvPr id="27" name="Text Box 62"/>
          <p:cNvSpPr txBox="1">
            <a:spLocks noChangeArrowheads="1"/>
          </p:cNvSpPr>
          <p:nvPr/>
        </p:nvSpPr>
        <p:spPr bwMode="auto">
          <a:xfrm>
            <a:off x="1858963" y="296863"/>
            <a:ext cx="4114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0000CC"/>
                </a:solidFill>
                <a:latin typeface="宋体" panose="02010600030101010101" pitchFamily="2" charset="-122"/>
              </a:rPr>
              <a:t>右图为不同材料的</a:t>
            </a:r>
            <a:r>
              <a:rPr lang="en-US" altLang="zh-CN" sz="2800" b="1" dirty="0" err="1">
                <a:solidFill>
                  <a:srgbClr val="FF0000"/>
                </a:solidFill>
              </a:rPr>
              <a:t>U</a:t>
            </a:r>
            <a:r>
              <a:rPr lang="en-US" altLang="zh-CN" sz="2800" b="1" baseline="-25000" dirty="0" err="1">
                <a:solidFill>
                  <a:srgbClr val="FF0000"/>
                </a:solidFill>
              </a:rPr>
              <a:t>a</a:t>
            </a:r>
            <a:r>
              <a:rPr lang="en-US" altLang="zh-CN" sz="2800" b="1" dirty="0">
                <a:solidFill>
                  <a:srgbClr val="FF0000"/>
                </a:solidFill>
              </a:rPr>
              <a:t>- ν</a:t>
            </a:r>
            <a:r>
              <a:rPr lang="zh-CN" altLang="en-US" sz="2800" b="1" i="0" dirty="0">
                <a:solidFill>
                  <a:srgbClr val="0000CC"/>
                </a:solidFill>
                <a:latin typeface="宋体" panose="02010600030101010101" pitchFamily="2" charset="-122"/>
              </a:rPr>
              <a:t>曲线，可看出：不同材料的图线的斜率相同，但在横轴上的截距不同。说明</a:t>
            </a:r>
          </a:p>
        </p:txBody>
      </p:sp>
      <p:grpSp>
        <p:nvGrpSpPr>
          <p:cNvPr id="28" name="Group 66"/>
          <p:cNvGrpSpPr>
            <a:grpSpLocks/>
          </p:cNvGrpSpPr>
          <p:nvPr/>
        </p:nvGrpSpPr>
        <p:grpSpPr bwMode="auto">
          <a:xfrm>
            <a:off x="1822450" y="4262438"/>
            <a:ext cx="8534400" cy="2133600"/>
            <a:chOff x="-2" y="-2"/>
            <a:chExt cx="3920" cy="1676"/>
          </a:xfrm>
        </p:grpSpPr>
        <p:grpSp>
          <p:nvGrpSpPr>
            <p:cNvPr id="61447" name="Group 67"/>
            <p:cNvGrpSpPr>
              <a:grpSpLocks/>
            </p:cNvGrpSpPr>
            <p:nvPr/>
          </p:nvGrpSpPr>
          <p:grpSpPr bwMode="auto">
            <a:xfrm>
              <a:off x="0" y="0"/>
              <a:ext cx="3916" cy="1672"/>
              <a:chOff x="0" y="0"/>
              <a:chExt cx="3916" cy="1672"/>
            </a:xfrm>
          </p:grpSpPr>
          <p:grpSp>
            <p:nvGrpSpPr>
              <p:cNvPr id="61449" name="Group 68"/>
              <p:cNvGrpSpPr>
                <a:grpSpLocks/>
              </p:cNvGrpSpPr>
              <p:nvPr/>
            </p:nvGrpSpPr>
            <p:grpSpPr bwMode="auto">
              <a:xfrm>
                <a:off x="0" y="0"/>
                <a:ext cx="934" cy="461"/>
                <a:chOff x="0" y="0"/>
                <a:chExt cx="934" cy="461"/>
              </a:xfrm>
            </p:grpSpPr>
            <p:sp>
              <p:nvSpPr>
                <p:cNvPr id="61510" name="Rectangle 69"/>
                <p:cNvSpPr>
                  <a:spLocks noChangeArrowheads="1"/>
                </p:cNvSpPr>
                <p:nvPr/>
              </p:nvSpPr>
              <p:spPr bwMode="auto">
                <a:xfrm>
                  <a:off x="43" y="0"/>
                  <a:ext cx="848" cy="461"/>
                </a:xfrm>
                <a:prstGeom prst="rect">
                  <a:avLst/>
                </a:prstGeom>
                <a:noFill/>
                <a:ln w="38100">
                  <a:solidFill>
                    <a:srgbClr val="FFFFE7"/>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b="1" i="0"/>
                    <a:t>  </a:t>
                  </a:r>
                  <a:r>
                    <a:rPr lang="zh-CN" altLang="en-US" sz="2400" b="1" i="0"/>
                    <a:t>金    属</a:t>
                  </a:r>
                  <a:endParaRPr lang="zh-CN" altLang="en-US" sz="2400" b="1" i="0">
                    <a:ea typeface="黑体" panose="02010609060101010101" pitchFamily="49" charset="-122"/>
                  </a:endParaRPr>
                </a:p>
                <a:p>
                  <a:pPr algn="just"/>
                  <a:endParaRPr lang="en-US" altLang="zh-CN" sz="2400" b="1" i="0"/>
                </a:p>
              </p:txBody>
            </p:sp>
            <p:sp>
              <p:nvSpPr>
                <p:cNvPr id="61511" name="Rectangle 70"/>
                <p:cNvSpPr>
                  <a:spLocks noChangeArrowheads="1"/>
                </p:cNvSpPr>
                <p:nvPr/>
              </p:nvSpPr>
              <p:spPr bwMode="auto">
                <a:xfrm>
                  <a:off x="0" y="0"/>
                  <a:ext cx="934" cy="461"/>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0" name="Group 71"/>
              <p:cNvGrpSpPr>
                <a:grpSpLocks/>
              </p:cNvGrpSpPr>
              <p:nvPr/>
            </p:nvGrpSpPr>
            <p:grpSpPr bwMode="auto">
              <a:xfrm>
                <a:off x="934" y="0"/>
                <a:ext cx="532" cy="461"/>
                <a:chOff x="934" y="0"/>
                <a:chExt cx="532" cy="461"/>
              </a:xfrm>
            </p:grpSpPr>
            <p:sp>
              <p:nvSpPr>
                <p:cNvPr id="61508" name="Rectangle 72"/>
                <p:cNvSpPr>
                  <a:spLocks noChangeArrowheads="1"/>
                </p:cNvSpPr>
                <p:nvPr/>
              </p:nvSpPr>
              <p:spPr bwMode="auto">
                <a:xfrm>
                  <a:off x="977" y="0"/>
                  <a:ext cx="446" cy="461"/>
                </a:xfrm>
                <a:prstGeom prst="rect">
                  <a:avLst/>
                </a:prstGeom>
                <a:noFill/>
                <a:ln w="38100">
                  <a:solidFill>
                    <a:srgbClr val="FFFFE7"/>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a:t>钨</a:t>
                  </a:r>
                  <a:endParaRPr lang="zh-CN" altLang="en-US" sz="2400" b="1" i="0">
                    <a:ea typeface="黑体" panose="02010609060101010101" pitchFamily="49" charset="-122"/>
                  </a:endParaRPr>
                </a:p>
                <a:p>
                  <a:pPr algn="ctr"/>
                  <a:endParaRPr lang="en-US" altLang="zh-CN" sz="2400" b="1" i="0"/>
                </a:p>
              </p:txBody>
            </p:sp>
            <p:sp>
              <p:nvSpPr>
                <p:cNvPr id="61509" name="Rectangle 73"/>
                <p:cNvSpPr>
                  <a:spLocks noChangeArrowheads="1"/>
                </p:cNvSpPr>
                <p:nvPr/>
              </p:nvSpPr>
              <p:spPr bwMode="auto">
                <a:xfrm>
                  <a:off x="934" y="0"/>
                  <a:ext cx="532"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1" name="Group 74"/>
              <p:cNvGrpSpPr>
                <a:grpSpLocks/>
              </p:cNvGrpSpPr>
              <p:nvPr/>
            </p:nvGrpSpPr>
            <p:grpSpPr bwMode="auto">
              <a:xfrm>
                <a:off x="1466" y="0"/>
                <a:ext cx="490" cy="461"/>
                <a:chOff x="1466" y="0"/>
                <a:chExt cx="490" cy="461"/>
              </a:xfrm>
            </p:grpSpPr>
            <p:sp>
              <p:nvSpPr>
                <p:cNvPr id="61506" name="Rectangle 75"/>
                <p:cNvSpPr>
                  <a:spLocks noChangeArrowheads="1"/>
                </p:cNvSpPr>
                <p:nvPr/>
              </p:nvSpPr>
              <p:spPr bwMode="auto">
                <a:xfrm>
                  <a:off x="1509" y="0"/>
                  <a:ext cx="4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a:t>钙</a:t>
                  </a:r>
                  <a:endParaRPr lang="zh-CN" altLang="en-US" sz="2400" b="1" i="0">
                    <a:ea typeface="黑体" panose="02010609060101010101" pitchFamily="49" charset="-122"/>
                  </a:endParaRPr>
                </a:p>
                <a:p>
                  <a:pPr algn="ctr"/>
                  <a:endParaRPr lang="en-US" altLang="zh-CN" sz="2400" b="1" i="0"/>
                </a:p>
              </p:txBody>
            </p:sp>
            <p:sp>
              <p:nvSpPr>
                <p:cNvPr id="61507" name="Rectangle 76"/>
                <p:cNvSpPr>
                  <a:spLocks noChangeArrowheads="1"/>
                </p:cNvSpPr>
                <p:nvPr/>
              </p:nvSpPr>
              <p:spPr bwMode="auto">
                <a:xfrm>
                  <a:off x="1466" y="0"/>
                  <a:ext cx="490" cy="461"/>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2" name="Group 77"/>
              <p:cNvGrpSpPr>
                <a:grpSpLocks/>
              </p:cNvGrpSpPr>
              <p:nvPr/>
            </p:nvGrpSpPr>
            <p:grpSpPr bwMode="auto">
              <a:xfrm>
                <a:off x="1956" y="0"/>
                <a:ext cx="490" cy="461"/>
                <a:chOff x="1956" y="0"/>
                <a:chExt cx="490" cy="461"/>
              </a:xfrm>
            </p:grpSpPr>
            <p:sp>
              <p:nvSpPr>
                <p:cNvPr id="61504" name="Rectangle 78"/>
                <p:cNvSpPr>
                  <a:spLocks noChangeArrowheads="1"/>
                </p:cNvSpPr>
                <p:nvPr/>
              </p:nvSpPr>
              <p:spPr bwMode="auto">
                <a:xfrm>
                  <a:off x="1999" y="0"/>
                  <a:ext cx="404" cy="461"/>
                </a:xfrm>
                <a:prstGeom prst="rect">
                  <a:avLst/>
                </a:prstGeom>
                <a:noFill/>
                <a:ln w="38100">
                  <a:solidFill>
                    <a:srgbClr val="FFFFE7"/>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a:t>钠</a:t>
                  </a:r>
                  <a:endParaRPr lang="zh-CN" altLang="en-US" sz="2400" b="1" i="0">
                    <a:ea typeface="黑体" panose="02010609060101010101" pitchFamily="49" charset="-122"/>
                  </a:endParaRPr>
                </a:p>
                <a:p>
                  <a:pPr algn="ctr"/>
                  <a:endParaRPr lang="en-US" altLang="zh-CN" sz="2400" b="1" i="0"/>
                </a:p>
              </p:txBody>
            </p:sp>
            <p:sp>
              <p:nvSpPr>
                <p:cNvPr id="61505" name="Rectangle 79"/>
                <p:cNvSpPr>
                  <a:spLocks noChangeArrowheads="1"/>
                </p:cNvSpPr>
                <p:nvPr/>
              </p:nvSpPr>
              <p:spPr bwMode="auto">
                <a:xfrm>
                  <a:off x="1956" y="0"/>
                  <a:ext cx="4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3" name="Group 80"/>
              <p:cNvGrpSpPr>
                <a:grpSpLocks/>
              </p:cNvGrpSpPr>
              <p:nvPr/>
            </p:nvGrpSpPr>
            <p:grpSpPr bwMode="auto">
              <a:xfrm>
                <a:off x="2446" y="0"/>
                <a:ext cx="490" cy="461"/>
                <a:chOff x="2446" y="0"/>
                <a:chExt cx="490" cy="461"/>
              </a:xfrm>
            </p:grpSpPr>
            <p:sp>
              <p:nvSpPr>
                <p:cNvPr id="61502" name="Rectangle 81"/>
                <p:cNvSpPr>
                  <a:spLocks noChangeArrowheads="1"/>
                </p:cNvSpPr>
                <p:nvPr/>
              </p:nvSpPr>
              <p:spPr bwMode="auto">
                <a:xfrm>
                  <a:off x="2489" y="0"/>
                  <a:ext cx="4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a:t>钾</a:t>
                  </a:r>
                  <a:endParaRPr lang="zh-CN" altLang="en-US" sz="2400" b="1" i="0">
                    <a:ea typeface="黑体" panose="02010609060101010101" pitchFamily="49" charset="-122"/>
                  </a:endParaRPr>
                </a:p>
                <a:p>
                  <a:pPr algn="ctr"/>
                  <a:endParaRPr lang="en-US" altLang="zh-CN" sz="2400" b="1" i="0"/>
                </a:p>
              </p:txBody>
            </p:sp>
            <p:sp>
              <p:nvSpPr>
                <p:cNvPr id="61503" name="Rectangle 82"/>
                <p:cNvSpPr>
                  <a:spLocks noChangeArrowheads="1"/>
                </p:cNvSpPr>
                <p:nvPr/>
              </p:nvSpPr>
              <p:spPr bwMode="auto">
                <a:xfrm>
                  <a:off x="2446" y="0"/>
                  <a:ext cx="490" cy="461"/>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4" name="Group 83"/>
              <p:cNvGrpSpPr>
                <a:grpSpLocks/>
              </p:cNvGrpSpPr>
              <p:nvPr/>
            </p:nvGrpSpPr>
            <p:grpSpPr bwMode="auto">
              <a:xfrm>
                <a:off x="2936" y="0"/>
                <a:ext cx="490" cy="461"/>
                <a:chOff x="2936" y="0"/>
                <a:chExt cx="490" cy="461"/>
              </a:xfrm>
            </p:grpSpPr>
            <p:sp>
              <p:nvSpPr>
                <p:cNvPr id="61500" name="Rectangle 84"/>
                <p:cNvSpPr>
                  <a:spLocks noChangeArrowheads="1"/>
                </p:cNvSpPr>
                <p:nvPr/>
              </p:nvSpPr>
              <p:spPr bwMode="auto">
                <a:xfrm>
                  <a:off x="2979" y="0"/>
                  <a:ext cx="4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a:t>铷</a:t>
                  </a:r>
                  <a:endParaRPr lang="zh-CN" altLang="en-US" sz="2400" b="1" i="0">
                    <a:ea typeface="黑体" panose="02010609060101010101" pitchFamily="49" charset="-122"/>
                  </a:endParaRPr>
                </a:p>
                <a:p>
                  <a:pPr algn="ctr"/>
                  <a:endParaRPr lang="en-US" altLang="zh-CN" sz="2400" b="1" i="0"/>
                </a:p>
              </p:txBody>
            </p:sp>
            <p:sp>
              <p:nvSpPr>
                <p:cNvPr id="61501" name="Rectangle 85"/>
                <p:cNvSpPr>
                  <a:spLocks noChangeArrowheads="1"/>
                </p:cNvSpPr>
                <p:nvPr/>
              </p:nvSpPr>
              <p:spPr bwMode="auto">
                <a:xfrm>
                  <a:off x="2936" y="0"/>
                  <a:ext cx="4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5" name="Group 86"/>
              <p:cNvGrpSpPr>
                <a:grpSpLocks/>
              </p:cNvGrpSpPr>
              <p:nvPr/>
            </p:nvGrpSpPr>
            <p:grpSpPr bwMode="auto">
              <a:xfrm>
                <a:off x="3426" y="0"/>
                <a:ext cx="490" cy="461"/>
                <a:chOff x="3426" y="0"/>
                <a:chExt cx="490" cy="461"/>
              </a:xfrm>
            </p:grpSpPr>
            <p:sp>
              <p:nvSpPr>
                <p:cNvPr id="61498" name="Rectangle 87"/>
                <p:cNvSpPr>
                  <a:spLocks noChangeArrowheads="1"/>
                </p:cNvSpPr>
                <p:nvPr/>
              </p:nvSpPr>
              <p:spPr bwMode="auto">
                <a:xfrm>
                  <a:off x="3469" y="0"/>
                  <a:ext cx="4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a:t>铯</a:t>
                  </a:r>
                  <a:endParaRPr lang="zh-CN" altLang="en-US" sz="2400" b="1" i="0">
                    <a:ea typeface="黑体" panose="02010609060101010101" pitchFamily="49" charset="-122"/>
                  </a:endParaRPr>
                </a:p>
                <a:p>
                  <a:pPr algn="ctr"/>
                  <a:endParaRPr lang="en-US" altLang="zh-CN" sz="2400" b="1" i="0"/>
                </a:p>
              </p:txBody>
            </p:sp>
            <p:sp>
              <p:nvSpPr>
                <p:cNvPr id="61499" name="Rectangle 88"/>
                <p:cNvSpPr>
                  <a:spLocks noChangeArrowheads="1"/>
                </p:cNvSpPr>
                <p:nvPr/>
              </p:nvSpPr>
              <p:spPr bwMode="auto">
                <a:xfrm>
                  <a:off x="3426" y="0"/>
                  <a:ext cx="490" cy="461"/>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6" name="Group 89"/>
              <p:cNvGrpSpPr>
                <a:grpSpLocks/>
              </p:cNvGrpSpPr>
              <p:nvPr/>
            </p:nvGrpSpPr>
            <p:grpSpPr bwMode="auto">
              <a:xfrm>
                <a:off x="0" y="461"/>
                <a:ext cx="934" cy="577"/>
                <a:chOff x="0" y="461"/>
                <a:chExt cx="934" cy="577"/>
              </a:xfrm>
            </p:grpSpPr>
            <p:sp>
              <p:nvSpPr>
                <p:cNvPr id="61496" name="Rectangle 90"/>
                <p:cNvSpPr>
                  <a:spLocks noChangeArrowheads="1"/>
                </p:cNvSpPr>
                <p:nvPr/>
              </p:nvSpPr>
              <p:spPr bwMode="auto">
                <a:xfrm>
                  <a:off x="43" y="461"/>
                  <a:ext cx="84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b="1" i="0"/>
                    <a:t>    </a:t>
                  </a:r>
                  <a:r>
                    <a:rPr lang="zh-CN" altLang="en-US" sz="2400" b="1" i="0"/>
                    <a:t>红限</a:t>
                  </a:r>
                  <a:r>
                    <a:rPr lang="zh-CN" altLang="en-US" sz="2400" b="1" i="0">
                      <a:sym typeface="Symbol" panose="05050102010706020507" pitchFamily="18" charset="2"/>
                    </a:rPr>
                    <a:t></a:t>
                  </a:r>
                  <a:r>
                    <a:rPr lang="en-US" altLang="zh-CN" sz="2400" b="1" i="0" baseline="-30000"/>
                    <a:t>0</a:t>
                  </a:r>
                  <a:endParaRPr lang="en-US" altLang="zh-CN" sz="2400" b="1" i="0">
                    <a:ea typeface="黑体" panose="02010609060101010101" pitchFamily="49" charset="-122"/>
                    <a:sym typeface="Symbol" panose="05050102010706020507" pitchFamily="18" charset="2"/>
                  </a:endParaRPr>
                </a:p>
                <a:p>
                  <a:pPr algn="just"/>
                  <a:r>
                    <a:rPr lang="zh-CN" altLang="en-US" sz="2400" b="1" i="0">
                      <a:sym typeface="Symbol" panose="05050102010706020507" pitchFamily="18" charset="2"/>
                    </a:rPr>
                    <a:t>（</a:t>
                  </a:r>
                  <a:r>
                    <a:rPr lang="en-US" altLang="zh-CN" sz="2400" b="1" i="0">
                      <a:sym typeface="Symbol" panose="05050102010706020507" pitchFamily="18" charset="2"/>
                    </a:rPr>
                    <a:t>10</a:t>
                  </a:r>
                  <a:r>
                    <a:rPr lang="en-US" altLang="zh-CN" sz="2400" b="1" i="0" baseline="30000">
                      <a:sym typeface="Symbol" panose="05050102010706020507" pitchFamily="18" charset="2"/>
                    </a:rPr>
                    <a:t>14</a:t>
                  </a:r>
                  <a:r>
                    <a:rPr lang="en-US" altLang="zh-CN" sz="2400" b="1" i="0">
                      <a:sym typeface="Symbol" panose="05050102010706020507" pitchFamily="18" charset="2"/>
                    </a:rPr>
                    <a:t>Hz</a:t>
                  </a:r>
                  <a:r>
                    <a:rPr lang="zh-CN" altLang="en-US" sz="2400" b="1" i="0">
                      <a:sym typeface="Symbol" panose="05050102010706020507" pitchFamily="18" charset="2"/>
                    </a:rPr>
                    <a:t>）</a:t>
                  </a:r>
                  <a:endParaRPr lang="zh-CN" altLang="en-US" sz="2400" b="1" i="0">
                    <a:ea typeface="黑体" panose="02010609060101010101" pitchFamily="49" charset="-122"/>
                    <a:sym typeface="Symbol" panose="05050102010706020507" pitchFamily="18" charset="2"/>
                  </a:endParaRPr>
                </a:p>
                <a:p>
                  <a:pPr algn="just"/>
                  <a:endParaRPr lang="en-US" altLang="zh-CN" sz="2400" b="1" i="0">
                    <a:sym typeface="Symbol" panose="05050102010706020507" pitchFamily="18" charset="2"/>
                  </a:endParaRPr>
                </a:p>
              </p:txBody>
            </p:sp>
            <p:sp>
              <p:nvSpPr>
                <p:cNvPr id="61497" name="Rectangle 91"/>
                <p:cNvSpPr>
                  <a:spLocks noChangeArrowheads="1"/>
                </p:cNvSpPr>
                <p:nvPr/>
              </p:nvSpPr>
              <p:spPr bwMode="auto">
                <a:xfrm>
                  <a:off x="0" y="461"/>
                  <a:ext cx="934" cy="57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7" name="Group 92"/>
              <p:cNvGrpSpPr>
                <a:grpSpLocks/>
              </p:cNvGrpSpPr>
              <p:nvPr/>
            </p:nvGrpSpPr>
            <p:grpSpPr bwMode="auto">
              <a:xfrm>
                <a:off x="934" y="461"/>
                <a:ext cx="532" cy="577"/>
                <a:chOff x="934" y="461"/>
                <a:chExt cx="532" cy="577"/>
              </a:xfrm>
            </p:grpSpPr>
            <p:sp>
              <p:nvSpPr>
                <p:cNvPr id="61494" name="Rectangle 93"/>
                <p:cNvSpPr>
                  <a:spLocks noChangeArrowheads="1"/>
                </p:cNvSpPr>
                <p:nvPr/>
              </p:nvSpPr>
              <p:spPr bwMode="auto">
                <a:xfrm>
                  <a:off x="977" y="461"/>
                  <a:ext cx="44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10.95</a:t>
                  </a:r>
                  <a:endParaRPr lang="en-US" altLang="zh-CN" sz="2400" b="1" i="0">
                    <a:ea typeface="黑体" panose="02010609060101010101" pitchFamily="49" charset="-122"/>
                  </a:endParaRPr>
                </a:p>
                <a:p>
                  <a:pPr algn="ctr"/>
                  <a:endParaRPr lang="en-US" altLang="zh-CN" sz="2400" b="1" i="0"/>
                </a:p>
              </p:txBody>
            </p:sp>
            <p:sp>
              <p:nvSpPr>
                <p:cNvPr id="61495" name="Rectangle 94"/>
                <p:cNvSpPr>
                  <a:spLocks noChangeArrowheads="1"/>
                </p:cNvSpPr>
                <p:nvPr/>
              </p:nvSpPr>
              <p:spPr bwMode="auto">
                <a:xfrm>
                  <a:off x="934" y="461"/>
                  <a:ext cx="532" cy="577"/>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8" name="Group 95"/>
              <p:cNvGrpSpPr>
                <a:grpSpLocks/>
              </p:cNvGrpSpPr>
              <p:nvPr/>
            </p:nvGrpSpPr>
            <p:grpSpPr bwMode="auto">
              <a:xfrm>
                <a:off x="1466" y="461"/>
                <a:ext cx="490" cy="577"/>
                <a:chOff x="1466" y="461"/>
                <a:chExt cx="490" cy="577"/>
              </a:xfrm>
            </p:grpSpPr>
            <p:sp>
              <p:nvSpPr>
                <p:cNvPr id="61492" name="Rectangle 96"/>
                <p:cNvSpPr>
                  <a:spLocks noChangeArrowheads="1"/>
                </p:cNvSpPr>
                <p:nvPr/>
              </p:nvSpPr>
              <p:spPr bwMode="auto">
                <a:xfrm>
                  <a:off x="1509" y="461"/>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7.73</a:t>
                  </a:r>
                  <a:endParaRPr lang="en-US" altLang="zh-CN" sz="2400" b="1" i="0">
                    <a:ea typeface="黑体" panose="02010609060101010101" pitchFamily="49" charset="-122"/>
                  </a:endParaRPr>
                </a:p>
                <a:p>
                  <a:pPr algn="ctr"/>
                  <a:endParaRPr lang="en-US" altLang="zh-CN" sz="2400" b="1" i="0"/>
                </a:p>
              </p:txBody>
            </p:sp>
            <p:sp>
              <p:nvSpPr>
                <p:cNvPr id="61493" name="Rectangle 97"/>
                <p:cNvSpPr>
                  <a:spLocks noChangeArrowheads="1"/>
                </p:cNvSpPr>
                <p:nvPr/>
              </p:nvSpPr>
              <p:spPr bwMode="auto">
                <a:xfrm>
                  <a:off x="1466" y="461"/>
                  <a:ext cx="490" cy="57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59" name="Group 98"/>
              <p:cNvGrpSpPr>
                <a:grpSpLocks/>
              </p:cNvGrpSpPr>
              <p:nvPr/>
            </p:nvGrpSpPr>
            <p:grpSpPr bwMode="auto">
              <a:xfrm>
                <a:off x="1956" y="461"/>
                <a:ext cx="490" cy="577"/>
                <a:chOff x="1956" y="461"/>
                <a:chExt cx="490" cy="577"/>
              </a:xfrm>
            </p:grpSpPr>
            <p:sp>
              <p:nvSpPr>
                <p:cNvPr id="61490" name="Rectangle 99"/>
                <p:cNvSpPr>
                  <a:spLocks noChangeArrowheads="1"/>
                </p:cNvSpPr>
                <p:nvPr/>
              </p:nvSpPr>
              <p:spPr bwMode="auto">
                <a:xfrm>
                  <a:off x="1999" y="461"/>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5.53</a:t>
                  </a:r>
                  <a:endParaRPr lang="en-US" altLang="zh-CN" sz="2400" b="1" i="0">
                    <a:ea typeface="黑体" panose="02010609060101010101" pitchFamily="49" charset="-122"/>
                  </a:endParaRPr>
                </a:p>
                <a:p>
                  <a:pPr algn="ctr"/>
                  <a:endParaRPr lang="en-US" altLang="zh-CN" sz="2400" b="1" i="0"/>
                </a:p>
              </p:txBody>
            </p:sp>
            <p:sp>
              <p:nvSpPr>
                <p:cNvPr id="61491" name="Rectangle 100"/>
                <p:cNvSpPr>
                  <a:spLocks noChangeArrowheads="1"/>
                </p:cNvSpPr>
                <p:nvPr/>
              </p:nvSpPr>
              <p:spPr bwMode="auto">
                <a:xfrm>
                  <a:off x="1956" y="461"/>
                  <a:ext cx="490" cy="577"/>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0" name="Group 101"/>
              <p:cNvGrpSpPr>
                <a:grpSpLocks/>
              </p:cNvGrpSpPr>
              <p:nvPr/>
            </p:nvGrpSpPr>
            <p:grpSpPr bwMode="auto">
              <a:xfrm>
                <a:off x="2446" y="461"/>
                <a:ext cx="490" cy="577"/>
                <a:chOff x="2446" y="461"/>
                <a:chExt cx="490" cy="577"/>
              </a:xfrm>
            </p:grpSpPr>
            <p:sp>
              <p:nvSpPr>
                <p:cNvPr id="61488" name="Rectangle 102"/>
                <p:cNvSpPr>
                  <a:spLocks noChangeArrowheads="1"/>
                </p:cNvSpPr>
                <p:nvPr/>
              </p:nvSpPr>
              <p:spPr bwMode="auto">
                <a:xfrm>
                  <a:off x="2489" y="461"/>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5.44</a:t>
                  </a:r>
                  <a:endParaRPr lang="en-US" altLang="zh-CN" sz="2400" b="1" i="0">
                    <a:ea typeface="黑体" panose="02010609060101010101" pitchFamily="49" charset="-122"/>
                  </a:endParaRPr>
                </a:p>
                <a:p>
                  <a:pPr algn="ctr"/>
                  <a:endParaRPr lang="en-US" altLang="zh-CN" sz="2400" b="1" i="0"/>
                </a:p>
              </p:txBody>
            </p:sp>
            <p:sp>
              <p:nvSpPr>
                <p:cNvPr id="61489" name="Rectangle 103"/>
                <p:cNvSpPr>
                  <a:spLocks noChangeArrowheads="1"/>
                </p:cNvSpPr>
                <p:nvPr/>
              </p:nvSpPr>
              <p:spPr bwMode="auto">
                <a:xfrm>
                  <a:off x="2446" y="461"/>
                  <a:ext cx="490" cy="577"/>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1" name="Group 104"/>
              <p:cNvGrpSpPr>
                <a:grpSpLocks/>
              </p:cNvGrpSpPr>
              <p:nvPr/>
            </p:nvGrpSpPr>
            <p:grpSpPr bwMode="auto">
              <a:xfrm>
                <a:off x="2936" y="461"/>
                <a:ext cx="490" cy="577"/>
                <a:chOff x="2936" y="461"/>
                <a:chExt cx="490" cy="577"/>
              </a:xfrm>
            </p:grpSpPr>
            <p:sp>
              <p:nvSpPr>
                <p:cNvPr id="61486" name="Rectangle 105"/>
                <p:cNvSpPr>
                  <a:spLocks noChangeArrowheads="1"/>
                </p:cNvSpPr>
                <p:nvPr/>
              </p:nvSpPr>
              <p:spPr bwMode="auto">
                <a:xfrm>
                  <a:off x="2979" y="461"/>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5.15</a:t>
                  </a:r>
                  <a:endParaRPr lang="en-US" altLang="zh-CN" sz="2400" b="1" i="0">
                    <a:ea typeface="黑体" panose="02010609060101010101" pitchFamily="49" charset="-122"/>
                  </a:endParaRPr>
                </a:p>
                <a:p>
                  <a:pPr algn="ctr"/>
                  <a:endParaRPr lang="en-US" altLang="zh-CN" sz="2400" b="1" i="0"/>
                </a:p>
              </p:txBody>
            </p:sp>
            <p:sp>
              <p:nvSpPr>
                <p:cNvPr id="61487" name="Rectangle 106"/>
                <p:cNvSpPr>
                  <a:spLocks noChangeArrowheads="1"/>
                </p:cNvSpPr>
                <p:nvPr/>
              </p:nvSpPr>
              <p:spPr bwMode="auto">
                <a:xfrm>
                  <a:off x="2936" y="461"/>
                  <a:ext cx="490" cy="577"/>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2" name="Group 107"/>
              <p:cNvGrpSpPr>
                <a:grpSpLocks/>
              </p:cNvGrpSpPr>
              <p:nvPr/>
            </p:nvGrpSpPr>
            <p:grpSpPr bwMode="auto">
              <a:xfrm>
                <a:off x="3426" y="461"/>
                <a:ext cx="490" cy="577"/>
                <a:chOff x="3426" y="461"/>
                <a:chExt cx="490" cy="577"/>
              </a:xfrm>
            </p:grpSpPr>
            <p:sp>
              <p:nvSpPr>
                <p:cNvPr id="61484" name="Rectangle 108"/>
                <p:cNvSpPr>
                  <a:spLocks noChangeArrowheads="1"/>
                </p:cNvSpPr>
                <p:nvPr/>
              </p:nvSpPr>
              <p:spPr bwMode="auto">
                <a:xfrm>
                  <a:off x="3469" y="461"/>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4.69</a:t>
                  </a:r>
                  <a:endParaRPr lang="en-US" altLang="zh-CN" sz="2400" b="1" i="0">
                    <a:ea typeface="黑体" panose="02010609060101010101" pitchFamily="49" charset="-122"/>
                  </a:endParaRPr>
                </a:p>
                <a:p>
                  <a:pPr algn="ctr"/>
                  <a:endParaRPr lang="en-US" altLang="zh-CN" sz="2400" b="1" i="0"/>
                </a:p>
              </p:txBody>
            </p:sp>
            <p:sp>
              <p:nvSpPr>
                <p:cNvPr id="61485" name="Rectangle 109"/>
                <p:cNvSpPr>
                  <a:spLocks noChangeArrowheads="1"/>
                </p:cNvSpPr>
                <p:nvPr/>
              </p:nvSpPr>
              <p:spPr bwMode="auto">
                <a:xfrm>
                  <a:off x="3426" y="461"/>
                  <a:ext cx="490" cy="57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3" name="Group 110"/>
              <p:cNvGrpSpPr>
                <a:grpSpLocks/>
              </p:cNvGrpSpPr>
              <p:nvPr/>
            </p:nvGrpSpPr>
            <p:grpSpPr bwMode="auto">
              <a:xfrm>
                <a:off x="0" y="1038"/>
                <a:ext cx="934" cy="634"/>
                <a:chOff x="0" y="1038"/>
                <a:chExt cx="934" cy="634"/>
              </a:xfrm>
            </p:grpSpPr>
            <p:sp>
              <p:nvSpPr>
                <p:cNvPr id="61482" name="Rectangle 111"/>
                <p:cNvSpPr>
                  <a:spLocks noChangeArrowheads="1"/>
                </p:cNvSpPr>
                <p:nvPr/>
              </p:nvSpPr>
              <p:spPr bwMode="auto">
                <a:xfrm>
                  <a:off x="43" y="1038"/>
                  <a:ext cx="84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dirty="0"/>
                    <a:t>逸出功</a:t>
                  </a:r>
                  <a:r>
                    <a:rPr lang="en-US" altLang="zh-CN" sz="2400" b="1" i="0" dirty="0"/>
                    <a:t>A</a:t>
                  </a:r>
                  <a:r>
                    <a:rPr lang="zh-CN" altLang="en-US" sz="2400" b="1" i="0" dirty="0"/>
                    <a:t>（</a:t>
                  </a:r>
                  <a:r>
                    <a:rPr lang="en-US" altLang="zh-CN" sz="2400" b="1" i="0" dirty="0"/>
                    <a:t>eV</a:t>
                  </a:r>
                  <a:r>
                    <a:rPr lang="zh-CN" altLang="en-US" sz="2400" b="1" i="0" dirty="0"/>
                    <a:t>）</a:t>
                  </a:r>
                  <a:endParaRPr lang="zh-CN" altLang="en-US" sz="2400" b="1" i="0" dirty="0">
                    <a:ea typeface="黑体" panose="02010609060101010101" pitchFamily="49" charset="-122"/>
                  </a:endParaRPr>
                </a:p>
                <a:p>
                  <a:pPr algn="ctr"/>
                  <a:endParaRPr lang="en-US" altLang="zh-CN" sz="2400" b="1" i="0" dirty="0"/>
                </a:p>
              </p:txBody>
            </p:sp>
            <p:sp>
              <p:nvSpPr>
                <p:cNvPr id="61483" name="Rectangle 112"/>
                <p:cNvSpPr>
                  <a:spLocks noChangeArrowheads="1"/>
                </p:cNvSpPr>
                <p:nvPr/>
              </p:nvSpPr>
              <p:spPr bwMode="auto">
                <a:xfrm>
                  <a:off x="0" y="1038"/>
                  <a:ext cx="934" cy="634"/>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4" name="Group 113"/>
              <p:cNvGrpSpPr>
                <a:grpSpLocks/>
              </p:cNvGrpSpPr>
              <p:nvPr/>
            </p:nvGrpSpPr>
            <p:grpSpPr bwMode="auto">
              <a:xfrm>
                <a:off x="934" y="1038"/>
                <a:ext cx="532" cy="634"/>
                <a:chOff x="934" y="1038"/>
                <a:chExt cx="532" cy="634"/>
              </a:xfrm>
            </p:grpSpPr>
            <p:sp>
              <p:nvSpPr>
                <p:cNvPr id="61480" name="Rectangle 114"/>
                <p:cNvSpPr>
                  <a:spLocks noChangeArrowheads="1"/>
                </p:cNvSpPr>
                <p:nvPr/>
              </p:nvSpPr>
              <p:spPr bwMode="auto">
                <a:xfrm>
                  <a:off x="977" y="1038"/>
                  <a:ext cx="44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4.54</a:t>
                  </a:r>
                  <a:endParaRPr lang="en-US" altLang="zh-CN" sz="2400" b="1" i="0">
                    <a:ea typeface="黑体" panose="02010609060101010101" pitchFamily="49" charset="-122"/>
                  </a:endParaRPr>
                </a:p>
                <a:p>
                  <a:pPr algn="ctr"/>
                  <a:endParaRPr lang="en-US" altLang="zh-CN" sz="2400" b="1" i="0"/>
                </a:p>
              </p:txBody>
            </p:sp>
            <p:sp>
              <p:nvSpPr>
                <p:cNvPr id="61481" name="Rectangle 115"/>
                <p:cNvSpPr>
                  <a:spLocks noChangeArrowheads="1"/>
                </p:cNvSpPr>
                <p:nvPr/>
              </p:nvSpPr>
              <p:spPr bwMode="auto">
                <a:xfrm>
                  <a:off x="934" y="1038"/>
                  <a:ext cx="532" cy="6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5" name="Group 116"/>
              <p:cNvGrpSpPr>
                <a:grpSpLocks/>
              </p:cNvGrpSpPr>
              <p:nvPr/>
            </p:nvGrpSpPr>
            <p:grpSpPr bwMode="auto">
              <a:xfrm>
                <a:off x="1466" y="1038"/>
                <a:ext cx="490" cy="634"/>
                <a:chOff x="1466" y="1038"/>
                <a:chExt cx="490" cy="634"/>
              </a:xfrm>
            </p:grpSpPr>
            <p:sp>
              <p:nvSpPr>
                <p:cNvPr id="61478" name="Rectangle 117"/>
                <p:cNvSpPr>
                  <a:spLocks noChangeArrowheads="1"/>
                </p:cNvSpPr>
                <p:nvPr/>
              </p:nvSpPr>
              <p:spPr bwMode="auto">
                <a:xfrm>
                  <a:off x="1509" y="1038"/>
                  <a:ext cx="40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3.20</a:t>
                  </a:r>
                  <a:endParaRPr lang="en-US" altLang="zh-CN" sz="2400" b="1" i="0">
                    <a:ea typeface="黑体" panose="02010609060101010101" pitchFamily="49" charset="-122"/>
                  </a:endParaRPr>
                </a:p>
                <a:p>
                  <a:pPr algn="ctr"/>
                  <a:endParaRPr lang="en-US" altLang="zh-CN" sz="2400" b="1" i="0"/>
                </a:p>
              </p:txBody>
            </p:sp>
            <p:sp>
              <p:nvSpPr>
                <p:cNvPr id="61479" name="Rectangle 118"/>
                <p:cNvSpPr>
                  <a:spLocks noChangeArrowheads="1"/>
                </p:cNvSpPr>
                <p:nvPr/>
              </p:nvSpPr>
              <p:spPr bwMode="auto">
                <a:xfrm>
                  <a:off x="1466" y="1038"/>
                  <a:ext cx="490" cy="634"/>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6" name="Group 119"/>
              <p:cNvGrpSpPr>
                <a:grpSpLocks/>
              </p:cNvGrpSpPr>
              <p:nvPr/>
            </p:nvGrpSpPr>
            <p:grpSpPr bwMode="auto">
              <a:xfrm>
                <a:off x="1956" y="1038"/>
                <a:ext cx="490" cy="634"/>
                <a:chOff x="1956" y="1038"/>
                <a:chExt cx="490" cy="634"/>
              </a:xfrm>
            </p:grpSpPr>
            <p:sp>
              <p:nvSpPr>
                <p:cNvPr id="61476" name="Rectangle 120"/>
                <p:cNvSpPr>
                  <a:spLocks noChangeArrowheads="1"/>
                </p:cNvSpPr>
                <p:nvPr/>
              </p:nvSpPr>
              <p:spPr bwMode="auto">
                <a:xfrm>
                  <a:off x="1999" y="1038"/>
                  <a:ext cx="40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2.29</a:t>
                  </a:r>
                  <a:endParaRPr lang="en-US" altLang="zh-CN" sz="2400" b="1" i="0">
                    <a:ea typeface="黑体" panose="02010609060101010101" pitchFamily="49" charset="-122"/>
                  </a:endParaRPr>
                </a:p>
                <a:p>
                  <a:pPr algn="ctr"/>
                  <a:endParaRPr lang="en-US" altLang="zh-CN" sz="2400" b="1" i="0"/>
                </a:p>
              </p:txBody>
            </p:sp>
            <p:sp>
              <p:nvSpPr>
                <p:cNvPr id="61477" name="Rectangle 121"/>
                <p:cNvSpPr>
                  <a:spLocks noChangeArrowheads="1"/>
                </p:cNvSpPr>
                <p:nvPr/>
              </p:nvSpPr>
              <p:spPr bwMode="auto">
                <a:xfrm>
                  <a:off x="1956" y="1038"/>
                  <a:ext cx="490" cy="634"/>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7" name="Group 122"/>
              <p:cNvGrpSpPr>
                <a:grpSpLocks/>
              </p:cNvGrpSpPr>
              <p:nvPr/>
            </p:nvGrpSpPr>
            <p:grpSpPr bwMode="auto">
              <a:xfrm>
                <a:off x="2446" y="1038"/>
                <a:ext cx="490" cy="634"/>
                <a:chOff x="2446" y="1038"/>
                <a:chExt cx="490" cy="634"/>
              </a:xfrm>
            </p:grpSpPr>
            <p:sp>
              <p:nvSpPr>
                <p:cNvPr id="61474" name="Rectangle 123"/>
                <p:cNvSpPr>
                  <a:spLocks noChangeArrowheads="1"/>
                </p:cNvSpPr>
                <p:nvPr/>
              </p:nvSpPr>
              <p:spPr bwMode="auto">
                <a:xfrm>
                  <a:off x="2489" y="1038"/>
                  <a:ext cx="40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2.25</a:t>
                  </a:r>
                  <a:endParaRPr lang="en-US" altLang="zh-CN" sz="2400" b="1" i="0">
                    <a:ea typeface="黑体" panose="02010609060101010101" pitchFamily="49" charset="-122"/>
                  </a:endParaRPr>
                </a:p>
                <a:p>
                  <a:pPr algn="ctr"/>
                  <a:endParaRPr lang="en-US" altLang="zh-CN" sz="2400" b="1" i="0"/>
                </a:p>
              </p:txBody>
            </p:sp>
            <p:sp>
              <p:nvSpPr>
                <p:cNvPr id="61475" name="Rectangle 124"/>
                <p:cNvSpPr>
                  <a:spLocks noChangeArrowheads="1"/>
                </p:cNvSpPr>
                <p:nvPr/>
              </p:nvSpPr>
              <p:spPr bwMode="auto">
                <a:xfrm>
                  <a:off x="2446" y="1038"/>
                  <a:ext cx="490" cy="634"/>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8" name="Group 125"/>
              <p:cNvGrpSpPr>
                <a:grpSpLocks/>
              </p:cNvGrpSpPr>
              <p:nvPr/>
            </p:nvGrpSpPr>
            <p:grpSpPr bwMode="auto">
              <a:xfrm>
                <a:off x="2936" y="1038"/>
                <a:ext cx="490" cy="634"/>
                <a:chOff x="2936" y="1038"/>
                <a:chExt cx="490" cy="634"/>
              </a:xfrm>
            </p:grpSpPr>
            <p:sp>
              <p:nvSpPr>
                <p:cNvPr id="61472" name="Rectangle 126"/>
                <p:cNvSpPr>
                  <a:spLocks noChangeArrowheads="1"/>
                </p:cNvSpPr>
                <p:nvPr/>
              </p:nvSpPr>
              <p:spPr bwMode="auto">
                <a:xfrm>
                  <a:off x="2979" y="1038"/>
                  <a:ext cx="40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2.13</a:t>
                  </a:r>
                  <a:endParaRPr lang="en-US" altLang="zh-CN" sz="2400" b="1" i="0">
                    <a:ea typeface="黑体" panose="02010609060101010101" pitchFamily="49" charset="-122"/>
                  </a:endParaRPr>
                </a:p>
                <a:p>
                  <a:pPr algn="ctr"/>
                  <a:endParaRPr lang="en-US" altLang="zh-CN" sz="2400" b="1" i="0"/>
                </a:p>
              </p:txBody>
            </p:sp>
            <p:sp>
              <p:nvSpPr>
                <p:cNvPr id="61473" name="Rectangle 127"/>
                <p:cNvSpPr>
                  <a:spLocks noChangeArrowheads="1"/>
                </p:cNvSpPr>
                <p:nvPr/>
              </p:nvSpPr>
              <p:spPr bwMode="auto">
                <a:xfrm>
                  <a:off x="2936" y="1038"/>
                  <a:ext cx="490" cy="6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1469" name="Group 128"/>
              <p:cNvGrpSpPr>
                <a:grpSpLocks/>
              </p:cNvGrpSpPr>
              <p:nvPr/>
            </p:nvGrpSpPr>
            <p:grpSpPr bwMode="auto">
              <a:xfrm>
                <a:off x="3426" y="1038"/>
                <a:ext cx="490" cy="634"/>
                <a:chOff x="3426" y="1038"/>
                <a:chExt cx="490" cy="634"/>
              </a:xfrm>
            </p:grpSpPr>
            <p:sp>
              <p:nvSpPr>
                <p:cNvPr id="61470" name="Rectangle 129"/>
                <p:cNvSpPr>
                  <a:spLocks noChangeArrowheads="1"/>
                </p:cNvSpPr>
                <p:nvPr/>
              </p:nvSpPr>
              <p:spPr bwMode="auto">
                <a:xfrm>
                  <a:off x="3469" y="1038"/>
                  <a:ext cx="40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i="0"/>
                    <a:t>1.94</a:t>
                  </a:r>
                  <a:endParaRPr lang="en-US" altLang="zh-CN" sz="2400" b="1" i="0">
                    <a:ea typeface="黑体" panose="02010609060101010101" pitchFamily="49" charset="-122"/>
                  </a:endParaRPr>
                </a:p>
                <a:p>
                  <a:pPr algn="ctr"/>
                  <a:endParaRPr lang="en-US" altLang="zh-CN" sz="2400" b="1" i="0"/>
                </a:p>
              </p:txBody>
            </p:sp>
            <p:sp>
              <p:nvSpPr>
                <p:cNvPr id="61471" name="Rectangle 130"/>
                <p:cNvSpPr>
                  <a:spLocks noChangeArrowheads="1"/>
                </p:cNvSpPr>
                <p:nvPr/>
              </p:nvSpPr>
              <p:spPr bwMode="auto">
                <a:xfrm>
                  <a:off x="3426" y="1038"/>
                  <a:ext cx="490" cy="634"/>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61448" name="Rectangle 131"/>
            <p:cNvSpPr>
              <a:spLocks noChangeArrowheads="1"/>
            </p:cNvSpPr>
            <p:nvPr/>
          </p:nvSpPr>
          <p:spPr bwMode="auto">
            <a:xfrm>
              <a:off x="-2" y="-2"/>
              <a:ext cx="3920" cy="1676"/>
            </a:xfrm>
            <a:prstGeom prst="rect">
              <a:avLst/>
            </a:prstGeom>
            <a:noFill/>
            <a:ln w="381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94" name="Object 4"/>
          <p:cNvGraphicFramePr>
            <a:graphicFrameLocks/>
          </p:cNvGraphicFramePr>
          <p:nvPr>
            <p:extLst>
              <p:ext uri="{D42A27DB-BD31-4B8C-83A1-F6EECF244321}">
                <p14:modId xmlns:p14="http://schemas.microsoft.com/office/powerpoint/2010/main" val="1472660218"/>
              </p:ext>
            </p:extLst>
          </p:nvPr>
        </p:nvGraphicFramePr>
        <p:xfrm>
          <a:off x="2652713" y="3051175"/>
          <a:ext cx="2209800" cy="1003300"/>
        </p:xfrm>
        <a:graphic>
          <a:graphicData uri="http://schemas.openxmlformats.org/presentationml/2006/ole">
            <mc:AlternateContent xmlns:mc="http://schemas.openxmlformats.org/markup-compatibility/2006">
              <mc:Choice xmlns:v="urn:schemas-microsoft-com:vml" Requires="v">
                <p:oleObj spid="_x0000_s61970" name="Equation" r:id="rId3" imgW="723600" imgH="228600" progId="Equation.DSMT4">
                  <p:embed/>
                </p:oleObj>
              </mc:Choice>
              <mc:Fallback>
                <p:oleObj name="Equation" r:id="rId3" imgW="723600" imgH="228600" progId="Equation.DSMT4">
                  <p:embed/>
                  <p:pic>
                    <p:nvPicPr>
                      <p:cNvPr id="0" name="Object 4"/>
                      <p:cNvPicPr>
                        <a:picLocks noChangeArrowheads="1"/>
                      </p:cNvPicPr>
                      <p:nvPr/>
                    </p:nvPicPr>
                    <p:blipFill>
                      <a:blip r:embed="rId4"/>
                      <a:srcRect/>
                      <a:stretch>
                        <a:fillRect/>
                      </a:stretch>
                    </p:blipFill>
                    <p:spPr bwMode="auto">
                      <a:xfrm>
                        <a:off x="2652713" y="3051175"/>
                        <a:ext cx="2209800" cy="10033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ircle(in)">
                                      <p:cBhvr>
                                        <p:cTn id="7" dur="2000"/>
                                        <p:tgtEl>
                                          <p:spTgt spid="27"/>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nodeType="afterGroup">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2000"/>
                                        <p:tgtEl>
                                          <p:spTgt spid="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circle(in)">
                                      <p:cBhvr>
                                        <p:cTn id="28" dur="2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866900" y="785814"/>
            <a:ext cx="8801100" cy="954087"/>
          </a:xfrm>
          <a:prstGeom prst="rect">
            <a:avLst/>
          </a:prstGeom>
          <a:noFill/>
          <a:ln w="9525">
            <a:noFill/>
            <a:miter lim="800000"/>
            <a:headEnd/>
            <a:tailEnd/>
          </a:ln>
          <a:effectLst/>
        </p:spPr>
        <p:txBody>
          <a:bodyPr>
            <a:spAutoFit/>
          </a:bodyPr>
          <a:lstStyle/>
          <a:p>
            <a:pPr>
              <a:spcBef>
                <a:spcPct val="50000"/>
              </a:spcBef>
              <a:defRPr/>
            </a:pPr>
            <a:r>
              <a:rPr lang="zh-CN" altLang="en-US" sz="2800" b="1" i="0" dirty="0">
                <a:solidFill>
                  <a:schemeClr val="tx2"/>
                </a:solidFill>
                <a:effectLst>
                  <a:outerShdw blurRad="38100" dist="38100" dir="2700000" algn="tl">
                    <a:srgbClr val="FFFFFF"/>
                  </a:outerShdw>
                </a:effectLst>
              </a:rPr>
              <a:t>只有当入射光频率 </a:t>
            </a:r>
            <a:r>
              <a:rPr lang="en-US" altLang="zh-CN" sz="2800" b="1" dirty="0">
                <a:solidFill>
                  <a:srgbClr val="FF0000"/>
                </a:solidFill>
              </a:rPr>
              <a:t>ν</a:t>
            </a:r>
            <a:r>
              <a:rPr lang="zh-CN" altLang="en-US" sz="2800" b="1" i="0" dirty="0">
                <a:solidFill>
                  <a:schemeClr val="tx2"/>
                </a:solidFill>
                <a:effectLst>
                  <a:outerShdw blurRad="38100" dist="38100" dir="2700000" algn="tl">
                    <a:srgbClr val="FFFFFF"/>
                  </a:outerShdw>
                </a:effectLst>
              </a:rPr>
              <a:t>大于一定的频率</a:t>
            </a:r>
            <a:r>
              <a:rPr lang="en-US" altLang="zh-CN" sz="2800" b="1" dirty="0">
                <a:solidFill>
                  <a:srgbClr val="FF0000"/>
                </a:solidFill>
              </a:rPr>
              <a:t>ν</a:t>
            </a:r>
            <a:r>
              <a:rPr lang="en-US" altLang="zh-CN" sz="2800" b="1" i="0" baseline="-25000" dirty="0">
                <a:solidFill>
                  <a:srgbClr val="FF0000"/>
                </a:solidFill>
                <a:effectLst>
                  <a:outerShdw blurRad="38100" dist="38100" dir="2700000" algn="tl">
                    <a:srgbClr val="FFFFFF"/>
                  </a:outerShdw>
                </a:effectLst>
              </a:rPr>
              <a:t>0 </a:t>
            </a:r>
            <a:r>
              <a:rPr lang="zh-CN" altLang="en-US" sz="2800" b="1" i="0" dirty="0">
                <a:solidFill>
                  <a:schemeClr val="tx2"/>
                </a:solidFill>
                <a:effectLst>
                  <a:outerShdw blurRad="38100" dist="38100" dir="2700000" algn="tl">
                    <a:srgbClr val="FFFFFF"/>
                  </a:outerShdw>
                </a:effectLst>
              </a:rPr>
              <a:t>时，才会产生光电效应，</a:t>
            </a:r>
            <a:r>
              <a:rPr lang="en-US" altLang="zh-CN" sz="2800" b="1" dirty="0">
                <a:solidFill>
                  <a:srgbClr val="FF0000"/>
                </a:solidFill>
              </a:rPr>
              <a:t> ν</a:t>
            </a:r>
            <a:r>
              <a:rPr lang="en-US" altLang="zh-CN" sz="2800" b="1" i="0" baseline="-25000" dirty="0">
                <a:solidFill>
                  <a:srgbClr val="FF0000"/>
                </a:solidFill>
                <a:effectLst>
                  <a:outerShdw blurRad="38100" dist="38100" dir="2700000" algn="tl">
                    <a:srgbClr val="FFFFFF"/>
                  </a:outerShdw>
                </a:effectLst>
              </a:rPr>
              <a:t>0</a:t>
            </a:r>
            <a:r>
              <a:rPr lang="zh-CN" altLang="en-US" sz="2800" b="1" i="0" dirty="0">
                <a:solidFill>
                  <a:srgbClr val="000000"/>
                </a:solidFill>
              </a:rPr>
              <a:t>称为</a:t>
            </a:r>
            <a:r>
              <a:rPr lang="zh-CN" altLang="en-US" sz="2800" b="1" i="0" dirty="0">
                <a:solidFill>
                  <a:schemeClr val="accent2"/>
                </a:solidFill>
              </a:rPr>
              <a:t>截止频率</a:t>
            </a:r>
            <a:r>
              <a:rPr lang="zh-CN" altLang="en-US" sz="2800" b="1" i="0" dirty="0">
                <a:solidFill>
                  <a:srgbClr val="000000"/>
                </a:solidFill>
              </a:rPr>
              <a:t>或</a:t>
            </a:r>
            <a:r>
              <a:rPr lang="zh-CN" altLang="en-US" sz="2800" b="1" i="0" dirty="0">
                <a:solidFill>
                  <a:schemeClr val="accent2"/>
                </a:solidFill>
              </a:rPr>
              <a:t>红限频率</a:t>
            </a:r>
            <a:r>
              <a:rPr lang="en-US" altLang="zh-CN" sz="2800" b="1" i="0" dirty="0">
                <a:solidFill>
                  <a:schemeClr val="accent2"/>
                </a:solidFill>
              </a:rPr>
              <a:t>.</a:t>
            </a:r>
            <a:endParaRPr lang="zh-CN" altLang="en-US" sz="2800" b="1" i="0" dirty="0">
              <a:solidFill>
                <a:schemeClr val="accent2"/>
              </a:solidFill>
            </a:endParaRPr>
          </a:p>
        </p:txBody>
      </p:sp>
      <p:sp>
        <p:nvSpPr>
          <p:cNvPr id="11" name="矩形 10"/>
          <p:cNvSpPr>
            <a:spLocks noChangeArrowheads="1"/>
          </p:cNvSpPr>
          <p:nvPr/>
        </p:nvSpPr>
        <p:spPr bwMode="auto">
          <a:xfrm>
            <a:off x="1700004" y="236736"/>
            <a:ext cx="533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dirty="0">
                <a:solidFill>
                  <a:srgbClr val="FF0000"/>
                </a:solidFill>
              </a:rPr>
              <a:t>（</a:t>
            </a:r>
            <a:r>
              <a:rPr lang="en-US" altLang="zh-CN" sz="3200" b="1" i="0" dirty="0">
                <a:solidFill>
                  <a:srgbClr val="FF0000"/>
                </a:solidFill>
              </a:rPr>
              <a:t>3</a:t>
            </a:r>
            <a:r>
              <a:rPr lang="zh-CN" altLang="en-US" sz="3200" b="1" i="0" dirty="0">
                <a:solidFill>
                  <a:srgbClr val="FF0000"/>
                </a:solidFill>
              </a:rPr>
              <a:t>）存在红限（截止）频率</a:t>
            </a:r>
          </a:p>
        </p:txBody>
      </p:sp>
      <p:sp>
        <p:nvSpPr>
          <p:cNvPr id="12" name="Text Box 4"/>
          <p:cNvSpPr txBox="1">
            <a:spLocks noChangeArrowheads="1"/>
          </p:cNvSpPr>
          <p:nvPr/>
        </p:nvSpPr>
        <p:spPr bwMode="auto">
          <a:xfrm>
            <a:off x="1847851" y="2111375"/>
            <a:ext cx="8353425" cy="954088"/>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solidFill>
                  <a:srgbClr val="FF00FF"/>
                </a:solidFill>
              </a:rPr>
              <a:t>入射光的频率有一个最小阈值（相当于波长有一个最大的阈值）</a:t>
            </a:r>
            <a:r>
              <a:rPr lang="zh-CN" altLang="en-US" sz="2800" b="1" i="0"/>
              <a:t>。</a:t>
            </a:r>
            <a:endParaRPr lang="en-US" altLang="zh-CN" sz="2800" b="1" i="0"/>
          </a:p>
        </p:txBody>
      </p:sp>
      <p:sp>
        <p:nvSpPr>
          <p:cNvPr id="13" name="Text Box 13"/>
          <p:cNvSpPr txBox="1">
            <a:spLocks noChangeArrowheads="1"/>
          </p:cNvSpPr>
          <p:nvPr/>
        </p:nvSpPr>
        <p:spPr bwMode="auto">
          <a:xfrm>
            <a:off x="2001838" y="3357564"/>
            <a:ext cx="4032250" cy="3322637"/>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i="0" dirty="0">
                <a:solidFill>
                  <a:srgbClr val="0000FF"/>
                </a:solidFill>
                <a:latin typeface="宋体" panose="02010600030101010101" pitchFamily="2" charset="-122"/>
              </a:rPr>
              <a:t>小于阈值的光，不论它的强度多么大，也不论照射多长时间，都打不出电子来。</a:t>
            </a:r>
          </a:p>
          <a:p>
            <a:pPr algn="just" eaLnBrk="1" hangingPunct="1">
              <a:spcBef>
                <a:spcPct val="50000"/>
              </a:spcBef>
            </a:pPr>
            <a:r>
              <a:rPr lang="zh-CN" altLang="en-US" sz="2800" b="1" i="0" dirty="0">
                <a:solidFill>
                  <a:srgbClr val="009900"/>
                </a:solidFill>
                <a:latin typeface="宋体" panose="02010600030101010101" pitchFamily="2" charset="-122"/>
              </a:rPr>
              <a:t>反之，频率高于阈值的光，即使强度相当地弱，也能立即打出电子。 </a:t>
            </a:r>
          </a:p>
        </p:txBody>
      </p:sp>
      <p:grpSp>
        <p:nvGrpSpPr>
          <p:cNvPr id="14" name="Group 12"/>
          <p:cNvGrpSpPr>
            <a:grpSpLocks/>
          </p:cNvGrpSpPr>
          <p:nvPr/>
        </p:nvGrpSpPr>
        <p:grpSpPr bwMode="auto">
          <a:xfrm>
            <a:off x="6262688" y="3716339"/>
            <a:ext cx="4405312" cy="2693987"/>
            <a:chOff x="2699" y="1616"/>
            <a:chExt cx="2850" cy="1782"/>
          </a:xfrm>
        </p:grpSpPr>
        <p:pic>
          <p:nvPicPr>
            <p:cNvPr id="15" name="Picture 5" descr="9a7978ae5e90dedeb0e6da408bb2dedb_789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 y="1616"/>
              <a:ext cx="2850" cy="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6"/>
            <p:cNvSpPr txBox="1">
              <a:spLocks noChangeArrowheads="1"/>
            </p:cNvSpPr>
            <p:nvPr/>
          </p:nvSpPr>
          <p:spPr bwMode="auto">
            <a:xfrm>
              <a:off x="4377" y="2341"/>
              <a:ext cx="453" cy="224"/>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0000CC"/>
                  </a:solidFill>
                </a:rPr>
                <a:t>高频</a:t>
              </a:r>
            </a:p>
          </p:txBody>
        </p:sp>
        <p:sp>
          <p:nvSpPr>
            <p:cNvPr id="17" name="Text Box 7"/>
            <p:cNvSpPr txBox="1">
              <a:spLocks noChangeArrowheads="1"/>
            </p:cNvSpPr>
            <p:nvPr/>
          </p:nvSpPr>
          <p:spPr bwMode="auto">
            <a:xfrm>
              <a:off x="3198" y="2115"/>
              <a:ext cx="453" cy="224"/>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FFFF00"/>
                  </a:solidFill>
                </a:rPr>
                <a:t>阈值</a:t>
              </a:r>
            </a:p>
          </p:txBody>
        </p:sp>
        <p:sp>
          <p:nvSpPr>
            <p:cNvPr id="18" name="Text Box 8"/>
            <p:cNvSpPr txBox="1">
              <a:spLocks noChangeArrowheads="1"/>
            </p:cNvSpPr>
            <p:nvPr/>
          </p:nvSpPr>
          <p:spPr bwMode="auto">
            <a:xfrm>
              <a:off x="2699" y="1979"/>
              <a:ext cx="453" cy="224"/>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FF3300"/>
                  </a:solidFill>
                </a:rPr>
                <a:t>低频</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ircle(in)">
                                      <p:cBhvr>
                                        <p:cTn id="3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76" name="Text Box 1092"/>
          <p:cNvSpPr txBox="1">
            <a:spLocks noChangeArrowheads="1"/>
          </p:cNvSpPr>
          <p:nvPr/>
        </p:nvSpPr>
        <p:spPr bwMode="auto">
          <a:xfrm>
            <a:off x="1738313" y="825500"/>
            <a:ext cx="4476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0070C0"/>
                </a:solidFill>
                <a:latin typeface="宋体" panose="02010600030101010101" pitchFamily="2" charset="-122"/>
              </a:rPr>
              <a:t>当入射光无论如何弱，光电子在光照射的瞬间可产生，驰豫时间不超过</a:t>
            </a:r>
            <a:r>
              <a:rPr lang="en-US" altLang="zh-CN" sz="2800" b="1" i="0" dirty="0">
                <a:solidFill>
                  <a:srgbClr val="FF0000"/>
                </a:solidFill>
                <a:ea typeface="黑体" panose="02010609060101010101" pitchFamily="49" charset="-122"/>
              </a:rPr>
              <a:t>10</a:t>
            </a:r>
            <a:r>
              <a:rPr lang="en-US" altLang="zh-CN" sz="2800" b="1" i="0" baseline="30000" dirty="0">
                <a:solidFill>
                  <a:srgbClr val="FF0000"/>
                </a:solidFill>
                <a:ea typeface="黑体" panose="02010609060101010101" pitchFamily="49" charset="-122"/>
              </a:rPr>
              <a:t>-9</a:t>
            </a:r>
            <a:r>
              <a:rPr lang="en-US" altLang="zh-CN" sz="2800" b="1" baseline="30000" dirty="0">
                <a:solidFill>
                  <a:srgbClr val="FF0000"/>
                </a:solidFill>
                <a:ea typeface="黑体" panose="02010609060101010101" pitchFamily="49" charset="-122"/>
              </a:rPr>
              <a:t> </a:t>
            </a:r>
            <a:r>
              <a:rPr lang="en-US" altLang="zh-CN" sz="2800" b="1" i="0" dirty="0">
                <a:solidFill>
                  <a:srgbClr val="FF0000"/>
                </a:solidFill>
                <a:ea typeface="黑体" panose="02010609060101010101" pitchFamily="49" charset="-122"/>
              </a:rPr>
              <a:t>s</a:t>
            </a:r>
          </a:p>
        </p:txBody>
      </p:sp>
      <p:sp>
        <p:nvSpPr>
          <p:cNvPr id="171077" name="Rectangle 1093"/>
          <p:cNvSpPr>
            <a:spLocks noChangeArrowheads="1"/>
          </p:cNvSpPr>
          <p:nvPr/>
        </p:nvSpPr>
        <p:spPr bwMode="auto">
          <a:xfrm>
            <a:off x="2103438" y="304796"/>
            <a:ext cx="532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solidFill>
                  <a:srgbClr val="9900CC"/>
                </a:solidFill>
              </a:rPr>
              <a:t>（</a:t>
            </a:r>
            <a:r>
              <a:rPr lang="en-US" altLang="zh-CN" sz="2800" b="1" i="0">
                <a:solidFill>
                  <a:srgbClr val="9900CC"/>
                </a:solidFill>
              </a:rPr>
              <a:t>4</a:t>
            </a:r>
            <a:r>
              <a:rPr lang="zh-CN" altLang="en-US" sz="2800" b="1" i="0">
                <a:solidFill>
                  <a:srgbClr val="9900CC"/>
                </a:solidFill>
              </a:rPr>
              <a:t>）光电效应是瞬时发生的</a:t>
            </a:r>
          </a:p>
        </p:txBody>
      </p:sp>
      <p:pic>
        <p:nvPicPr>
          <p:cNvPr id="20" name="Picture 36" descr="Photoelectric_effect"/>
          <p:cNvPicPr>
            <a:picLocks noChangeAspect="1" noChangeArrowheads="1"/>
          </p:cNvPicPr>
          <p:nvPr/>
        </p:nvPicPr>
        <p:blipFill>
          <a:blip r:embed="rId2">
            <a:extLst>
              <a:ext uri="{28A0092B-C50C-407E-A947-70E740481C1C}">
                <a14:useLocalDpi xmlns:a14="http://schemas.microsoft.com/office/drawing/2010/main" val="0"/>
              </a:ext>
            </a:extLst>
          </a:blip>
          <a:srcRect b="7275"/>
          <a:stretch>
            <a:fillRect/>
          </a:stretch>
        </p:blipFill>
        <p:spPr bwMode="auto">
          <a:xfrm>
            <a:off x="6796875" y="59070"/>
            <a:ext cx="37449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矩形 72"/>
          <p:cNvSpPr/>
          <p:nvPr/>
        </p:nvSpPr>
        <p:spPr>
          <a:xfrm>
            <a:off x="3593700" y="2319890"/>
            <a:ext cx="2862340" cy="646331"/>
          </a:xfrm>
          <a:prstGeom prst="rect">
            <a:avLst/>
          </a:prstGeom>
        </p:spPr>
        <p:txBody>
          <a:bodyPr wrap="square">
            <a:spAutoFit/>
          </a:bodyPr>
          <a:lstStyle/>
          <a:p>
            <a:r>
              <a:rPr lang="zh-CN" altLang="en-US" sz="3600" b="1" i="0" dirty="0">
                <a:solidFill>
                  <a:srgbClr val="FF0000"/>
                </a:solidFill>
                <a:latin typeface="宋体j肜..漀."/>
              </a:rPr>
              <a:t>实验总结</a:t>
            </a:r>
          </a:p>
        </p:txBody>
      </p:sp>
      <p:sp>
        <p:nvSpPr>
          <p:cNvPr id="74" name="矩形 73"/>
          <p:cNvSpPr/>
          <p:nvPr/>
        </p:nvSpPr>
        <p:spPr>
          <a:xfrm>
            <a:off x="2425080" y="2953189"/>
            <a:ext cx="5976664" cy="523220"/>
          </a:xfrm>
          <a:prstGeom prst="rect">
            <a:avLst/>
          </a:prstGeom>
        </p:spPr>
        <p:txBody>
          <a:bodyPr wrap="square">
            <a:spAutoFit/>
          </a:bodyPr>
          <a:lstStyle/>
          <a:p>
            <a:r>
              <a:rPr lang="en-US" altLang="zh-CN" sz="2800" b="1" i="0" dirty="0">
                <a:solidFill>
                  <a:srgbClr val="0000FF"/>
                </a:solidFill>
                <a:latin typeface="楷体j肜..漀."/>
              </a:rPr>
              <a:t>1. </a:t>
            </a:r>
            <a:r>
              <a:rPr lang="zh-CN" altLang="en-US" sz="2800" b="1" i="0" dirty="0">
                <a:solidFill>
                  <a:srgbClr val="0000FF"/>
                </a:solidFill>
                <a:latin typeface="楷体j肜..漀."/>
              </a:rPr>
              <a:t>逸出光电子的多少取决于光强</a:t>
            </a:r>
            <a:r>
              <a:rPr lang="en-US" altLang="zh-CN" sz="2800" b="1" i="0" dirty="0">
                <a:solidFill>
                  <a:srgbClr val="FF0000"/>
                </a:solidFill>
                <a:latin typeface="+mn-lt"/>
              </a:rPr>
              <a:t>I</a:t>
            </a:r>
          </a:p>
        </p:txBody>
      </p:sp>
      <p:sp>
        <p:nvSpPr>
          <p:cNvPr id="75" name="矩形 74"/>
          <p:cNvSpPr/>
          <p:nvPr/>
        </p:nvSpPr>
        <p:spPr>
          <a:xfrm>
            <a:off x="2441228" y="3820449"/>
            <a:ext cx="7272808" cy="523220"/>
          </a:xfrm>
          <a:prstGeom prst="rect">
            <a:avLst/>
          </a:prstGeom>
        </p:spPr>
        <p:txBody>
          <a:bodyPr wrap="square">
            <a:spAutoFit/>
          </a:bodyPr>
          <a:lstStyle/>
          <a:p>
            <a:r>
              <a:rPr lang="en-US" altLang="zh-CN" sz="2800" b="1" i="0" dirty="0">
                <a:solidFill>
                  <a:srgbClr val="009900"/>
                </a:solidFill>
                <a:latin typeface="楷体j肜..漀."/>
              </a:rPr>
              <a:t>2. </a:t>
            </a:r>
            <a:r>
              <a:rPr lang="zh-CN" altLang="en-US" sz="2800" b="1" i="0" dirty="0">
                <a:solidFill>
                  <a:srgbClr val="009900"/>
                </a:solidFill>
                <a:latin typeface="楷体j肜..漀."/>
              </a:rPr>
              <a:t>光电子最大初动能和光频率</a:t>
            </a:r>
            <a:r>
              <a:rPr lang="en-US" altLang="zh-CN" sz="2800" b="1" dirty="0">
                <a:solidFill>
                  <a:srgbClr val="FF0000"/>
                </a:solidFill>
                <a:latin typeface="+mn-lt"/>
              </a:rPr>
              <a:t>ν</a:t>
            </a:r>
            <a:r>
              <a:rPr lang="zh-CN" altLang="en-US" sz="2800" b="1" i="0" dirty="0">
                <a:solidFill>
                  <a:srgbClr val="009900"/>
                </a:solidFill>
                <a:latin typeface="楷体j肜..漀."/>
              </a:rPr>
              <a:t>成线性关系</a:t>
            </a:r>
          </a:p>
        </p:txBody>
      </p:sp>
      <p:sp>
        <p:nvSpPr>
          <p:cNvPr id="76" name="矩形 75"/>
          <p:cNvSpPr/>
          <p:nvPr/>
        </p:nvSpPr>
        <p:spPr>
          <a:xfrm>
            <a:off x="2497088" y="4832824"/>
            <a:ext cx="7042264" cy="523220"/>
          </a:xfrm>
          <a:prstGeom prst="rect">
            <a:avLst/>
          </a:prstGeom>
        </p:spPr>
        <p:txBody>
          <a:bodyPr wrap="square">
            <a:spAutoFit/>
          </a:bodyPr>
          <a:lstStyle/>
          <a:p>
            <a:r>
              <a:rPr lang="en-US" altLang="zh-CN" sz="2800" b="1" i="0" dirty="0">
                <a:solidFill>
                  <a:srgbClr val="9900CC"/>
                </a:solidFill>
                <a:latin typeface="楷体j肜..漀."/>
              </a:rPr>
              <a:t>3. </a:t>
            </a:r>
            <a:r>
              <a:rPr lang="zh-CN" altLang="en-US" sz="2800" b="1" i="0" dirty="0">
                <a:solidFill>
                  <a:srgbClr val="9900CC"/>
                </a:solidFill>
                <a:latin typeface="楷体j肜..漀."/>
              </a:rPr>
              <a:t>只有光的频率</a:t>
            </a:r>
            <a:r>
              <a:rPr lang="en-US" altLang="zh-CN" sz="2800" b="1" dirty="0">
                <a:solidFill>
                  <a:srgbClr val="FF0000"/>
                </a:solidFill>
                <a:latin typeface="+mn-lt"/>
              </a:rPr>
              <a:t>ν≥</a:t>
            </a:r>
            <a:r>
              <a:rPr lang="zh-CN" altLang="en-US" sz="2800" b="1" dirty="0">
                <a:solidFill>
                  <a:srgbClr val="FF0000"/>
                </a:solidFill>
                <a:ea typeface="黑体" pitchFamily="49" charset="-122"/>
                <a:sym typeface="Symbol" pitchFamily="18" charset="2"/>
              </a:rPr>
              <a:t> </a:t>
            </a:r>
            <a:r>
              <a:rPr lang="en-US" altLang="zh-CN" sz="2800" b="1" dirty="0">
                <a:solidFill>
                  <a:srgbClr val="FF0000"/>
                </a:solidFill>
              </a:rPr>
              <a:t>ν</a:t>
            </a:r>
            <a:r>
              <a:rPr lang="en-US" altLang="zh-CN" sz="2800" b="1" i="0" baseline="-25000" dirty="0">
                <a:solidFill>
                  <a:srgbClr val="FF0000"/>
                </a:solidFill>
                <a:effectLst>
                  <a:outerShdw blurRad="38100" dist="38100" dir="2700000" algn="tl">
                    <a:srgbClr val="FFFFFF"/>
                  </a:outerShdw>
                </a:effectLst>
                <a:latin typeface="+mn-lt"/>
              </a:rPr>
              <a:t>0</a:t>
            </a:r>
            <a:r>
              <a:rPr lang="en-US" altLang="zh-CN" sz="2800" b="1" i="0" baseline="-25000" dirty="0">
                <a:solidFill>
                  <a:schemeClr val="tx2"/>
                </a:solidFill>
                <a:effectLst>
                  <a:outerShdw blurRad="38100" dist="38100" dir="2700000" algn="tl">
                    <a:srgbClr val="FFFFFF"/>
                  </a:outerShdw>
                </a:effectLst>
                <a:latin typeface="+mn-lt"/>
              </a:rPr>
              <a:t> </a:t>
            </a:r>
            <a:r>
              <a:rPr lang="zh-CN" altLang="en-US" sz="2800" b="1" i="0" dirty="0">
                <a:solidFill>
                  <a:srgbClr val="9900CC"/>
                </a:solidFill>
                <a:latin typeface="楷体j肜..漀."/>
              </a:rPr>
              <a:t>时，电子才会逸出</a:t>
            </a:r>
          </a:p>
        </p:txBody>
      </p:sp>
      <p:sp>
        <p:nvSpPr>
          <p:cNvPr id="77" name="矩形 76"/>
          <p:cNvSpPr/>
          <p:nvPr/>
        </p:nvSpPr>
        <p:spPr>
          <a:xfrm>
            <a:off x="2495600" y="5961694"/>
            <a:ext cx="7043752" cy="523220"/>
          </a:xfrm>
          <a:prstGeom prst="rect">
            <a:avLst/>
          </a:prstGeom>
        </p:spPr>
        <p:txBody>
          <a:bodyPr wrap="square">
            <a:spAutoFit/>
          </a:bodyPr>
          <a:lstStyle/>
          <a:p>
            <a:r>
              <a:rPr lang="en-US" altLang="zh-CN" sz="2800" b="1" i="0" dirty="0">
                <a:solidFill>
                  <a:srgbClr val="0070C0"/>
                </a:solidFill>
                <a:latin typeface="楷体j肜.缂漀."/>
              </a:rPr>
              <a:t>4. </a:t>
            </a:r>
            <a:r>
              <a:rPr lang="zh-CN" altLang="en-US" sz="2800" b="1" i="0" dirty="0">
                <a:solidFill>
                  <a:srgbClr val="0070C0"/>
                </a:solidFill>
                <a:latin typeface="楷体j肜.缂漀."/>
              </a:rPr>
              <a:t>光电子即时发射，滞后时间不超过</a:t>
            </a:r>
            <a:r>
              <a:rPr lang="en-US" altLang="zh-CN" sz="2800" b="1" i="0" dirty="0">
                <a:solidFill>
                  <a:srgbClr val="FF0000"/>
                </a:solidFill>
                <a:ea typeface="黑体" panose="02010609060101010101" pitchFamily="49" charset="-122"/>
              </a:rPr>
              <a:t>10</a:t>
            </a:r>
            <a:r>
              <a:rPr lang="en-US" altLang="zh-CN" sz="2800" b="1" i="0" baseline="30000" dirty="0">
                <a:solidFill>
                  <a:srgbClr val="FF0000"/>
                </a:solidFill>
                <a:ea typeface="黑体" panose="02010609060101010101" pitchFamily="49" charset="-122"/>
              </a:rPr>
              <a:t>-9</a:t>
            </a:r>
            <a:r>
              <a:rPr lang="en-US" altLang="zh-CN" sz="2800" b="1" baseline="30000" dirty="0">
                <a:solidFill>
                  <a:srgbClr val="FF0000"/>
                </a:solidFill>
                <a:ea typeface="黑体" panose="02010609060101010101" pitchFamily="49" charset="-122"/>
              </a:rPr>
              <a:t> </a:t>
            </a:r>
            <a:r>
              <a:rPr lang="en-US" altLang="zh-CN" sz="2800" b="1" i="0" dirty="0">
                <a:solidFill>
                  <a:srgbClr val="FF0000"/>
                </a:solidFill>
                <a:ea typeface="黑体" panose="02010609060101010101" pitchFamily="49" charset="-122"/>
              </a:rPr>
              <a:t>s</a:t>
            </a:r>
            <a:endParaRPr lang="zh-CN" altLang="en-US" sz="2800" b="1" i="0" dirty="0">
              <a:solidFill>
                <a:srgbClr val="FF0000"/>
              </a:solidFill>
              <a:latin typeface="楷体j肜.缂漀."/>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77"/>
                                        </p:tgtEl>
                                        <p:attrNameLst>
                                          <p:attrName>style.visibility</p:attrName>
                                        </p:attrNameLst>
                                      </p:cBhvr>
                                      <p:to>
                                        <p:strVal val="visible"/>
                                      </p:to>
                                    </p:set>
                                    <p:anim calcmode="lin" valueType="num">
                                      <p:cBhvr additive="base">
                                        <p:cTn id="7" dur="500" fill="hold"/>
                                        <p:tgtEl>
                                          <p:spTgt spid="171077"/>
                                        </p:tgtEl>
                                        <p:attrNameLst>
                                          <p:attrName>ppt_x</p:attrName>
                                        </p:attrNameLst>
                                      </p:cBhvr>
                                      <p:tavLst>
                                        <p:tav tm="0">
                                          <p:val>
                                            <p:strVal val="#ppt_x"/>
                                          </p:val>
                                        </p:tav>
                                        <p:tav tm="100000">
                                          <p:val>
                                            <p:strVal val="#ppt_x"/>
                                          </p:val>
                                        </p:tav>
                                      </p:tavLst>
                                    </p:anim>
                                    <p:anim calcmode="lin" valueType="num">
                                      <p:cBhvr additive="base">
                                        <p:cTn id="8" dur="500" fill="hold"/>
                                        <p:tgtEl>
                                          <p:spTgt spid="1710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71076"/>
                                        </p:tgtEl>
                                        <p:attrNameLst>
                                          <p:attrName>style.visibility</p:attrName>
                                        </p:attrNameLst>
                                      </p:cBhvr>
                                      <p:to>
                                        <p:strVal val="visible"/>
                                      </p:to>
                                    </p:set>
                                    <p:anim calcmode="lin" valueType="num">
                                      <p:cBhvr additive="base">
                                        <p:cTn id="20" dur="500" fill="hold"/>
                                        <p:tgtEl>
                                          <p:spTgt spid="171076"/>
                                        </p:tgtEl>
                                        <p:attrNameLst>
                                          <p:attrName>ppt_x</p:attrName>
                                        </p:attrNameLst>
                                      </p:cBhvr>
                                      <p:tavLst>
                                        <p:tav tm="0">
                                          <p:val>
                                            <p:strVal val="#ppt_x"/>
                                          </p:val>
                                        </p:tav>
                                        <p:tav tm="100000">
                                          <p:val>
                                            <p:strVal val="#ppt_x"/>
                                          </p:val>
                                        </p:tav>
                                      </p:tavLst>
                                    </p:anim>
                                    <p:anim calcmode="lin" valueType="num">
                                      <p:cBhvr additive="base">
                                        <p:cTn id="21" dur="500" fill="hold"/>
                                        <p:tgtEl>
                                          <p:spTgt spid="17107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circle(in)">
                                      <p:cBhvr>
                                        <p:cTn id="26" dur="2000"/>
                                        <p:tgtEl>
                                          <p:spTgt spid="7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500" fill="hold"/>
                                        <p:tgtEl>
                                          <p:spTgt spid="74"/>
                                        </p:tgtEl>
                                        <p:attrNameLst>
                                          <p:attrName>ppt_x</p:attrName>
                                        </p:attrNameLst>
                                      </p:cBhvr>
                                      <p:tavLst>
                                        <p:tav tm="0">
                                          <p:val>
                                            <p:strVal val="#ppt_x"/>
                                          </p:val>
                                        </p:tav>
                                        <p:tav tm="100000">
                                          <p:val>
                                            <p:strVal val="#ppt_x"/>
                                          </p:val>
                                        </p:tav>
                                      </p:tavLst>
                                    </p:anim>
                                    <p:anim calcmode="lin" valueType="num">
                                      <p:cBhvr additive="base">
                                        <p:cTn id="3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p:cTn id="37" dur="500" fill="hold"/>
                                        <p:tgtEl>
                                          <p:spTgt spid="75"/>
                                        </p:tgtEl>
                                        <p:attrNameLst>
                                          <p:attrName>ppt_w</p:attrName>
                                        </p:attrNameLst>
                                      </p:cBhvr>
                                      <p:tavLst>
                                        <p:tav tm="0">
                                          <p:val>
                                            <p:fltVal val="0"/>
                                          </p:val>
                                        </p:tav>
                                        <p:tav tm="100000">
                                          <p:val>
                                            <p:strVal val="#ppt_w"/>
                                          </p:val>
                                        </p:tav>
                                      </p:tavLst>
                                    </p:anim>
                                    <p:anim calcmode="lin" valueType="num">
                                      <p:cBhvr>
                                        <p:cTn id="38" dur="500" fill="hold"/>
                                        <p:tgtEl>
                                          <p:spTgt spid="75"/>
                                        </p:tgtEl>
                                        <p:attrNameLst>
                                          <p:attrName>ppt_h</p:attrName>
                                        </p:attrNameLst>
                                      </p:cBhvr>
                                      <p:tavLst>
                                        <p:tav tm="0">
                                          <p:val>
                                            <p:fltVal val="0"/>
                                          </p:val>
                                        </p:tav>
                                        <p:tav tm="100000">
                                          <p:val>
                                            <p:strVal val="#ppt_h"/>
                                          </p:val>
                                        </p:tav>
                                      </p:tavLst>
                                    </p:anim>
                                    <p:animEffect transition="in" filter="fade">
                                      <p:cBhvr>
                                        <p:cTn id="39" dur="500"/>
                                        <p:tgtEl>
                                          <p:spTgt spid="7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1000"/>
                                        <p:tgtEl>
                                          <p:spTgt spid="76"/>
                                        </p:tgtEl>
                                      </p:cBhvr>
                                    </p:animEffect>
                                    <p:anim calcmode="lin" valueType="num">
                                      <p:cBhvr>
                                        <p:cTn id="45" dur="1000" fill="hold"/>
                                        <p:tgtEl>
                                          <p:spTgt spid="76"/>
                                        </p:tgtEl>
                                        <p:attrNameLst>
                                          <p:attrName>ppt_x</p:attrName>
                                        </p:attrNameLst>
                                      </p:cBhvr>
                                      <p:tavLst>
                                        <p:tav tm="0">
                                          <p:val>
                                            <p:strVal val="#ppt_x"/>
                                          </p:val>
                                        </p:tav>
                                        <p:tav tm="100000">
                                          <p:val>
                                            <p:strVal val="#ppt_x"/>
                                          </p:val>
                                        </p:tav>
                                      </p:tavLst>
                                    </p:anim>
                                    <p:anim calcmode="lin" valueType="num">
                                      <p:cBhvr>
                                        <p:cTn id="46"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wheel(1)">
                                      <p:cBhvr>
                                        <p:cTn id="51"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76" grpId="0"/>
      <p:bldP spid="171077" grpId="0"/>
      <p:bldP spid="73" grpId="0"/>
      <p:bldP spid="74" grpId="0"/>
      <p:bldP spid="75" grpId="0"/>
      <p:bldP spid="76"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2"/>
          <p:cNvGrpSpPr>
            <a:grpSpLocks/>
          </p:cNvGrpSpPr>
          <p:nvPr/>
        </p:nvGrpSpPr>
        <p:grpSpPr bwMode="auto">
          <a:xfrm>
            <a:off x="1766330" y="1722390"/>
            <a:ext cx="3573463" cy="1863725"/>
            <a:chOff x="1514" y="1968"/>
            <a:chExt cx="2251" cy="1173"/>
          </a:xfrm>
        </p:grpSpPr>
        <p:sp>
          <p:nvSpPr>
            <p:cNvPr id="3" name="Line 1098"/>
            <p:cNvSpPr>
              <a:spLocks noChangeShapeType="1"/>
            </p:cNvSpPr>
            <p:nvPr/>
          </p:nvSpPr>
          <p:spPr bwMode="auto">
            <a:xfrm>
              <a:off x="1514" y="2176"/>
              <a:ext cx="531"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1099"/>
            <p:cNvSpPr>
              <a:spLocks noChangeShapeType="1"/>
            </p:cNvSpPr>
            <p:nvPr/>
          </p:nvSpPr>
          <p:spPr bwMode="auto">
            <a:xfrm>
              <a:off x="2045" y="2176"/>
              <a:ext cx="0" cy="9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1100"/>
            <p:cNvSpPr>
              <a:spLocks noChangeShapeType="1"/>
            </p:cNvSpPr>
            <p:nvPr/>
          </p:nvSpPr>
          <p:spPr bwMode="auto">
            <a:xfrm>
              <a:off x="2042" y="3130"/>
              <a:ext cx="11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1101"/>
            <p:cNvSpPr>
              <a:spLocks noChangeShapeType="1"/>
            </p:cNvSpPr>
            <p:nvPr/>
          </p:nvSpPr>
          <p:spPr bwMode="auto">
            <a:xfrm flipV="1">
              <a:off x="3194" y="2199"/>
              <a:ext cx="0" cy="9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102"/>
            <p:cNvSpPr>
              <a:spLocks noChangeShapeType="1"/>
            </p:cNvSpPr>
            <p:nvPr/>
          </p:nvSpPr>
          <p:spPr bwMode="auto">
            <a:xfrm>
              <a:off x="3194" y="2199"/>
              <a:ext cx="57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103"/>
            <p:cNvSpPr>
              <a:spLocks noChangeShapeType="1"/>
            </p:cNvSpPr>
            <p:nvPr/>
          </p:nvSpPr>
          <p:spPr bwMode="auto">
            <a:xfrm>
              <a:off x="2057" y="2703"/>
              <a:ext cx="1112"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Oval 1104"/>
            <p:cNvSpPr>
              <a:spLocks noChangeArrowheads="1"/>
            </p:cNvSpPr>
            <p:nvPr/>
          </p:nvSpPr>
          <p:spPr bwMode="auto">
            <a:xfrm>
              <a:off x="2501" y="2596"/>
              <a:ext cx="205" cy="202"/>
            </a:xfrm>
            <a:prstGeom prst="ellipse">
              <a:avLst/>
            </a:prstGeom>
            <a:solidFill>
              <a:srgbClr val="FFFF00"/>
            </a:solidFill>
            <a:ln w="28575">
              <a:solidFill>
                <a:schemeClr val="accent2"/>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0">
                  <a:solidFill>
                    <a:srgbClr val="0000FF"/>
                  </a:solidFill>
                </a:rPr>
                <a:t>e</a:t>
              </a:r>
            </a:p>
          </p:txBody>
        </p:sp>
        <p:sp>
          <p:nvSpPr>
            <p:cNvPr id="10" name="Line 1105"/>
            <p:cNvSpPr>
              <a:spLocks noChangeShapeType="1"/>
            </p:cNvSpPr>
            <p:nvPr/>
          </p:nvSpPr>
          <p:spPr bwMode="auto">
            <a:xfrm>
              <a:off x="3214" y="2708"/>
              <a:ext cx="474"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06"/>
            <p:cNvSpPr>
              <a:spLocks noChangeShapeType="1"/>
            </p:cNvSpPr>
            <p:nvPr/>
          </p:nvSpPr>
          <p:spPr bwMode="auto">
            <a:xfrm flipV="1">
              <a:off x="3507" y="2214"/>
              <a:ext cx="0" cy="489"/>
            </a:xfrm>
            <a:prstGeom prst="line">
              <a:avLst/>
            </a:prstGeom>
            <a:noFill/>
            <a:ln w="38100">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1107"/>
            <p:cNvSpPr txBox="1">
              <a:spLocks noChangeArrowheads="1"/>
            </p:cNvSpPr>
            <p:nvPr/>
          </p:nvSpPr>
          <p:spPr bwMode="auto">
            <a:xfrm>
              <a:off x="3487" y="234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0000FF"/>
                  </a:solidFill>
                </a:rPr>
                <a:t>A</a:t>
              </a:r>
            </a:p>
          </p:txBody>
        </p:sp>
        <p:sp>
          <p:nvSpPr>
            <p:cNvPr id="13" name="Freeform 1108"/>
            <p:cNvSpPr>
              <a:spLocks/>
            </p:cNvSpPr>
            <p:nvPr/>
          </p:nvSpPr>
          <p:spPr bwMode="auto">
            <a:xfrm rot="540000">
              <a:off x="2064" y="2008"/>
              <a:ext cx="481" cy="532"/>
            </a:xfrm>
            <a:custGeom>
              <a:avLst/>
              <a:gdLst>
                <a:gd name="T0" fmla="*/ 0 w 533"/>
                <a:gd name="T1" fmla="*/ 0 h 706"/>
                <a:gd name="T2" fmla="*/ 5 w 533"/>
                <a:gd name="T3" fmla="*/ 2 h 706"/>
                <a:gd name="T4" fmla="*/ 5 w 533"/>
                <a:gd name="T5" fmla="*/ 2 h 706"/>
                <a:gd name="T6" fmla="*/ 5 w 533"/>
                <a:gd name="T7" fmla="*/ 2 h 706"/>
                <a:gd name="T8" fmla="*/ 5 w 533"/>
                <a:gd name="T9" fmla="*/ 2 h 706"/>
                <a:gd name="T10" fmla="*/ 5 w 533"/>
                <a:gd name="T11" fmla="*/ 2 h 706"/>
                <a:gd name="T12" fmla="*/ 5 w 533"/>
                <a:gd name="T13" fmla="*/ 2 h 706"/>
                <a:gd name="T14" fmla="*/ 5 w 533"/>
                <a:gd name="T15" fmla="*/ 2 h 706"/>
                <a:gd name="T16" fmla="*/ 5 w 533"/>
                <a:gd name="T17" fmla="*/ 2 h 706"/>
                <a:gd name="T18" fmla="*/ 6 w 533"/>
                <a:gd name="T19" fmla="*/ 2 h 706"/>
                <a:gd name="T20" fmla="*/ 7 w 533"/>
                <a:gd name="T21" fmla="*/ 2 h 706"/>
                <a:gd name="T22" fmla="*/ 8 w 533"/>
                <a:gd name="T23" fmla="*/ 2 h 706"/>
                <a:gd name="T24" fmla="*/ 8 w 533"/>
                <a:gd name="T25" fmla="*/ 2 h 706"/>
                <a:gd name="T26" fmla="*/ 9 w 533"/>
                <a:gd name="T27" fmla="*/ 2 h 70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3"/>
                <a:gd name="T43" fmla="*/ 0 h 706"/>
                <a:gd name="T44" fmla="*/ 533 w 533"/>
                <a:gd name="T45" fmla="*/ 706 h 70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3" h="706">
                  <a:moveTo>
                    <a:pt x="0" y="0"/>
                  </a:moveTo>
                  <a:cubicBezTo>
                    <a:pt x="16" y="15"/>
                    <a:pt x="42" y="57"/>
                    <a:pt x="58" y="65"/>
                  </a:cubicBezTo>
                  <a:cubicBezTo>
                    <a:pt x="71" y="72"/>
                    <a:pt x="87" y="74"/>
                    <a:pt x="101" y="79"/>
                  </a:cubicBezTo>
                  <a:cubicBezTo>
                    <a:pt x="108" y="81"/>
                    <a:pt x="123" y="86"/>
                    <a:pt x="123" y="86"/>
                  </a:cubicBezTo>
                  <a:cubicBezTo>
                    <a:pt x="121" y="108"/>
                    <a:pt x="116" y="129"/>
                    <a:pt x="116" y="151"/>
                  </a:cubicBezTo>
                  <a:cubicBezTo>
                    <a:pt x="116" y="189"/>
                    <a:pt x="204" y="205"/>
                    <a:pt x="231" y="209"/>
                  </a:cubicBezTo>
                  <a:cubicBezTo>
                    <a:pt x="241" y="240"/>
                    <a:pt x="234" y="265"/>
                    <a:pt x="224" y="295"/>
                  </a:cubicBezTo>
                  <a:cubicBezTo>
                    <a:pt x="238" y="339"/>
                    <a:pt x="278" y="327"/>
                    <a:pt x="324" y="331"/>
                  </a:cubicBezTo>
                  <a:cubicBezTo>
                    <a:pt x="343" y="383"/>
                    <a:pt x="291" y="433"/>
                    <a:pt x="368" y="454"/>
                  </a:cubicBezTo>
                  <a:cubicBezTo>
                    <a:pt x="436" y="499"/>
                    <a:pt x="311" y="408"/>
                    <a:pt x="396" y="540"/>
                  </a:cubicBezTo>
                  <a:cubicBezTo>
                    <a:pt x="404" y="552"/>
                    <a:pt x="425" y="545"/>
                    <a:pt x="440" y="547"/>
                  </a:cubicBezTo>
                  <a:cubicBezTo>
                    <a:pt x="478" y="560"/>
                    <a:pt x="467" y="591"/>
                    <a:pt x="490" y="626"/>
                  </a:cubicBezTo>
                  <a:cubicBezTo>
                    <a:pt x="491" y="630"/>
                    <a:pt x="500" y="670"/>
                    <a:pt x="504" y="677"/>
                  </a:cubicBezTo>
                  <a:cubicBezTo>
                    <a:pt x="511" y="689"/>
                    <a:pt x="533" y="706"/>
                    <a:pt x="533" y="706"/>
                  </a:cubicBezTo>
                </a:path>
              </a:pathLst>
            </a:custGeom>
            <a:noFill/>
            <a:ln w="38100">
              <a:solidFill>
                <a:srgbClr val="FF0000"/>
              </a:solidFill>
              <a:round/>
              <a:headEnd/>
              <a:tailEnd type="arrow"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109"/>
            <p:cNvSpPr>
              <a:spLocks/>
            </p:cNvSpPr>
            <p:nvPr/>
          </p:nvSpPr>
          <p:spPr bwMode="auto">
            <a:xfrm>
              <a:off x="2681" y="1968"/>
              <a:ext cx="812" cy="647"/>
            </a:xfrm>
            <a:custGeom>
              <a:avLst/>
              <a:gdLst>
                <a:gd name="T0" fmla="*/ 0 w 900"/>
                <a:gd name="T1" fmla="*/ 2 h 859"/>
                <a:gd name="T2" fmla="*/ 5 w 900"/>
                <a:gd name="T3" fmla="*/ 2 h 859"/>
                <a:gd name="T4" fmla="*/ 5 w 900"/>
                <a:gd name="T5" fmla="*/ 2 h 859"/>
                <a:gd name="T6" fmla="*/ 5 w 900"/>
                <a:gd name="T7" fmla="*/ 2 h 859"/>
                <a:gd name="T8" fmla="*/ 5 w 900"/>
                <a:gd name="T9" fmla="*/ 2 h 859"/>
                <a:gd name="T10" fmla="*/ 12 w 900"/>
                <a:gd name="T11" fmla="*/ 2 h 859"/>
                <a:gd name="T12" fmla="*/ 14 w 900"/>
                <a:gd name="T13" fmla="*/ 2 h 859"/>
                <a:gd name="T14" fmla="*/ 0 60000 65536"/>
                <a:gd name="T15" fmla="*/ 0 60000 65536"/>
                <a:gd name="T16" fmla="*/ 0 60000 65536"/>
                <a:gd name="T17" fmla="*/ 0 60000 65536"/>
                <a:gd name="T18" fmla="*/ 0 60000 65536"/>
                <a:gd name="T19" fmla="*/ 0 60000 65536"/>
                <a:gd name="T20" fmla="*/ 0 60000 65536"/>
                <a:gd name="T21" fmla="*/ 0 w 900"/>
                <a:gd name="T22" fmla="*/ 0 h 859"/>
                <a:gd name="T23" fmla="*/ 900 w 900"/>
                <a:gd name="T24" fmla="*/ 859 h 8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859">
                  <a:moveTo>
                    <a:pt x="0" y="859"/>
                  </a:moveTo>
                  <a:cubicBezTo>
                    <a:pt x="25" y="717"/>
                    <a:pt x="67" y="582"/>
                    <a:pt x="101" y="442"/>
                  </a:cubicBezTo>
                  <a:cubicBezTo>
                    <a:pt x="103" y="423"/>
                    <a:pt x="103" y="403"/>
                    <a:pt x="108" y="384"/>
                  </a:cubicBezTo>
                  <a:cubicBezTo>
                    <a:pt x="115" y="355"/>
                    <a:pt x="132" y="328"/>
                    <a:pt x="137" y="298"/>
                  </a:cubicBezTo>
                  <a:cubicBezTo>
                    <a:pt x="139" y="284"/>
                    <a:pt x="136" y="267"/>
                    <a:pt x="144" y="255"/>
                  </a:cubicBezTo>
                  <a:cubicBezTo>
                    <a:pt x="258" y="78"/>
                    <a:pt x="590" y="40"/>
                    <a:pt x="778" y="17"/>
                  </a:cubicBezTo>
                  <a:cubicBezTo>
                    <a:pt x="832" y="0"/>
                    <a:pt x="792" y="10"/>
                    <a:pt x="900" y="10"/>
                  </a:cubicBezTo>
                </a:path>
              </a:pathLst>
            </a:custGeom>
            <a:noFill/>
            <a:ln w="38100">
              <a:solidFill>
                <a:srgbClr val="FF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 name="Text Box 1110"/>
          <p:cNvSpPr txBox="1">
            <a:spLocks noChangeArrowheads="1"/>
          </p:cNvSpPr>
          <p:nvPr/>
        </p:nvSpPr>
        <p:spPr bwMode="auto">
          <a:xfrm>
            <a:off x="1930400" y="726744"/>
            <a:ext cx="4511675" cy="522287"/>
          </a:xfrm>
          <a:prstGeom prst="rect">
            <a:avLst/>
          </a:prstGeom>
          <a:noFill/>
          <a:ln w="9525">
            <a:noFill/>
            <a:miter lim="800000"/>
            <a:headEnd/>
            <a:tailEnd/>
          </a:ln>
          <a:effectLst/>
        </p:spPr>
        <p:txBody>
          <a:bodyPr wrap="none">
            <a:spAutoFit/>
          </a:bodyPr>
          <a:lstStyle/>
          <a:p>
            <a:pPr>
              <a:defRPr/>
            </a:pPr>
            <a:r>
              <a:rPr lang="en-US" altLang="zh-CN" sz="2800" b="1" i="0" dirty="0">
                <a:solidFill>
                  <a:srgbClr val="009900"/>
                </a:solidFill>
                <a:effectLst>
                  <a:outerShdw blurRad="38100" dist="38100" dir="2700000" algn="tl">
                    <a:srgbClr val="FFFFFF"/>
                  </a:outerShdw>
                </a:effectLst>
              </a:rPr>
              <a:t>1. </a:t>
            </a:r>
            <a:r>
              <a:rPr lang="zh-CN" altLang="en-US" sz="2800" b="1" i="0" dirty="0">
                <a:solidFill>
                  <a:srgbClr val="009900"/>
                </a:solidFill>
                <a:effectLst>
                  <a:outerShdw blurRad="38100" dist="38100" dir="2700000" algn="tl">
                    <a:srgbClr val="FFFFFF"/>
                  </a:outerShdw>
                </a:effectLst>
                <a:latin typeface="宋体" pitchFamily="2" charset="-122"/>
              </a:rPr>
              <a:t>经典物理学所遇到的困难</a:t>
            </a:r>
          </a:p>
        </p:txBody>
      </p:sp>
      <p:sp>
        <p:nvSpPr>
          <p:cNvPr id="16" name="矩形 21"/>
          <p:cNvSpPr>
            <a:spLocks noChangeArrowheads="1"/>
          </p:cNvSpPr>
          <p:nvPr/>
        </p:nvSpPr>
        <p:spPr bwMode="auto">
          <a:xfrm>
            <a:off x="1930400" y="204155"/>
            <a:ext cx="4778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FF0000"/>
                </a:solidFill>
              </a:rPr>
              <a:t>21.2.2 </a:t>
            </a:r>
            <a:r>
              <a:rPr lang="zh-CN" altLang="en-US" sz="2800" b="1" i="0" dirty="0">
                <a:solidFill>
                  <a:srgbClr val="FF0000"/>
                </a:solidFill>
              </a:rPr>
              <a:t>爱因斯坦的光量子假说</a:t>
            </a:r>
            <a:endParaRPr lang="zh-CN" altLang="en-US" sz="2800" dirty="0">
              <a:solidFill>
                <a:srgbClr val="FF0000"/>
              </a:solidFill>
            </a:endParaRPr>
          </a:p>
        </p:txBody>
      </p:sp>
      <p:grpSp>
        <p:nvGrpSpPr>
          <p:cNvPr id="17" name="Group 28"/>
          <p:cNvGrpSpPr>
            <a:grpSpLocks/>
          </p:cNvGrpSpPr>
          <p:nvPr/>
        </p:nvGrpSpPr>
        <p:grpSpPr bwMode="auto">
          <a:xfrm>
            <a:off x="5480519" y="3692291"/>
            <a:ext cx="4392488" cy="1424333"/>
            <a:chOff x="2304" y="1296"/>
            <a:chExt cx="3024" cy="864"/>
          </a:xfrm>
        </p:grpSpPr>
        <p:grpSp>
          <p:nvGrpSpPr>
            <p:cNvPr id="18" name="Group 29"/>
            <p:cNvGrpSpPr>
              <a:grpSpLocks/>
            </p:cNvGrpSpPr>
            <p:nvPr/>
          </p:nvGrpSpPr>
          <p:grpSpPr bwMode="auto">
            <a:xfrm>
              <a:off x="2304" y="1296"/>
              <a:ext cx="3024" cy="96"/>
              <a:chOff x="2208" y="1104"/>
              <a:chExt cx="3024" cy="96"/>
            </a:xfrm>
          </p:grpSpPr>
          <p:sp>
            <p:nvSpPr>
              <p:cNvPr id="35" name="Line 30"/>
              <p:cNvSpPr>
                <a:spLocks noChangeShapeType="1"/>
              </p:cNvSpPr>
              <p:nvPr/>
            </p:nvSpPr>
            <p:spPr bwMode="auto">
              <a:xfrm>
                <a:off x="2208" y="1152"/>
                <a:ext cx="3024" cy="0"/>
              </a:xfrm>
              <a:prstGeom prst="line">
                <a:avLst/>
              </a:prstGeom>
              <a:noFill/>
              <a:ln w="76200">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36" name="Oval 31"/>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Oval 32"/>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Oval 33"/>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Oval 34"/>
              <p:cNvSpPr>
                <a:spLocks noChangeArrowheads="1"/>
              </p:cNvSpPr>
              <p:nvPr/>
            </p:nvSpPr>
            <p:spPr bwMode="auto">
              <a:xfrm>
                <a:off x="403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Oval 35"/>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 name="Oval 36"/>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 name="Group 37"/>
            <p:cNvGrpSpPr>
              <a:grpSpLocks/>
            </p:cNvGrpSpPr>
            <p:nvPr/>
          </p:nvGrpSpPr>
          <p:grpSpPr bwMode="auto">
            <a:xfrm>
              <a:off x="2304" y="1680"/>
              <a:ext cx="3024" cy="96"/>
              <a:chOff x="2208" y="1104"/>
              <a:chExt cx="3024" cy="96"/>
            </a:xfrm>
          </p:grpSpPr>
          <p:sp>
            <p:nvSpPr>
              <p:cNvPr id="28" name="Line 38"/>
              <p:cNvSpPr>
                <a:spLocks noChangeShapeType="1"/>
              </p:cNvSpPr>
              <p:nvPr/>
            </p:nvSpPr>
            <p:spPr bwMode="auto">
              <a:xfrm>
                <a:off x="2208" y="1152"/>
                <a:ext cx="3024" cy="0"/>
              </a:xfrm>
              <a:prstGeom prst="line">
                <a:avLst/>
              </a:prstGeom>
              <a:noFill/>
              <a:ln w="28575">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9" name="Oval 39"/>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40"/>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41"/>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42"/>
              <p:cNvSpPr>
                <a:spLocks noChangeArrowheads="1"/>
              </p:cNvSpPr>
              <p:nvPr/>
            </p:nvSpPr>
            <p:spPr bwMode="auto">
              <a:xfrm>
                <a:off x="4033"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43"/>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44"/>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0" name="Group 45"/>
            <p:cNvGrpSpPr>
              <a:grpSpLocks/>
            </p:cNvGrpSpPr>
            <p:nvPr/>
          </p:nvGrpSpPr>
          <p:grpSpPr bwMode="auto">
            <a:xfrm>
              <a:off x="2304" y="2047"/>
              <a:ext cx="3024" cy="113"/>
              <a:chOff x="2208" y="1087"/>
              <a:chExt cx="3024" cy="113"/>
            </a:xfrm>
          </p:grpSpPr>
          <p:sp>
            <p:nvSpPr>
              <p:cNvPr id="21" name="Line 46"/>
              <p:cNvSpPr>
                <a:spLocks noChangeShapeType="1"/>
              </p:cNvSpPr>
              <p:nvPr/>
            </p:nvSpPr>
            <p:spPr bwMode="auto">
              <a:xfrm>
                <a:off x="2208" y="1152"/>
                <a:ext cx="3024" cy="0"/>
              </a:xfrm>
              <a:prstGeom prst="line">
                <a:avLst/>
              </a:prstGeom>
              <a:noFill/>
              <a:ln w="28575">
                <a:solidFill>
                  <a:srgbClr val="117D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2" name="Oval 47"/>
              <p:cNvSpPr>
                <a:spLocks noChangeArrowheads="1"/>
              </p:cNvSpPr>
              <p:nvPr/>
            </p:nvSpPr>
            <p:spPr bwMode="auto">
              <a:xfrm>
                <a:off x="288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48"/>
              <p:cNvSpPr>
                <a:spLocks noChangeArrowheads="1"/>
              </p:cNvSpPr>
              <p:nvPr/>
            </p:nvSpPr>
            <p:spPr bwMode="auto">
              <a:xfrm>
                <a:off x="2304"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49"/>
              <p:cNvSpPr>
                <a:spLocks noChangeArrowheads="1"/>
              </p:cNvSpPr>
              <p:nvPr/>
            </p:nvSpPr>
            <p:spPr bwMode="auto">
              <a:xfrm>
                <a:off x="3456"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50"/>
              <p:cNvSpPr>
                <a:spLocks noChangeArrowheads="1"/>
              </p:cNvSpPr>
              <p:nvPr/>
            </p:nvSpPr>
            <p:spPr bwMode="auto">
              <a:xfrm>
                <a:off x="4030" y="1087"/>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51"/>
              <p:cNvSpPr>
                <a:spLocks noChangeArrowheads="1"/>
              </p:cNvSpPr>
              <p:nvPr/>
            </p:nvSpPr>
            <p:spPr bwMode="auto">
              <a:xfrm>
                <a:off x="4560"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52"/>
              <p:cNvSpPr>
                <a:spLocks noChangeArrowheads="1"/>
              </p:cNvSpPr>
              <p:nvPr/>
            </p:nvSpPr>
            <p:spPr bwMode="auto">
              <a:xfrm>
                <a:off x="5088" y="1104"/>
                <a:ext cx="96" cy="96"/>
              </a:xfrm>
              <a:prstGeom prst="ellipse">
                <a:avLst/>
              </a:prstGeom>
              <a:solidFill>
                <a:srgbClr val="FF00FF"/>
              </a:solidFill>
              <a:ln w="28575">
                <a:solidFill>
                  <a:srgbClr val="FF00FF"/>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42" name="矩形 41"/>
          <p:cNvSpPr/>
          <p:nvPr/>
        </p:nvSpPr>
        <p:spPr>
          <a:xfrm>
            <a:off x="8128413" y="4471466"/>
            <a:ext cx="1266693" cy="523220"/>
          </a:xfrm>
          <a:prstGeom prst="rect">
            <a:avLst/>
          </a:prstGeom>
        </p:spPr>
        <p:txBody>
          <a:bodyPr wrap="none">
            <a:spAutoFit/>
          </a:bodyPr>
          <a:lstStyle/>
          <a:p>
            <a:r>
              <a:rPr lang="zh-CN" altLang="en-US" sz="2800" b="1" i="0" dirty="0">
                <a:solidFill>
                  <a:srgbClr val="0070C0"/>
                </a:solidFill>
                <a:effectLst>
                  <a:outerShdw blurRad="38100" dist="38100" dir="2700000" algn="tl">
                    <a:srgbClr val="FFFFFF"/>
                  </a:outerShdw>
                </a:effectLst>
              </a:rPr>
              <a:t>原子实</a:t>
            </a:r>
            <a:endParaRPr lang="zh-CN" altLang="en-US" sz="2800" dirty="0">
              <a:solidFill>
                <a:srgbClr val="0070C0"/>
              </a:solidFill>
            </a:endParaRPr>
          </a:p>
        </p:txBody>
      </p:sp>
      <p:sp>
        <p:nvSpPr>
          <p:cNvPr id="43" name="Oval 40"/>
          <p:cNvSpPr>
            <a:spLocks noChangeArrowheads="1"/>
          </p:cNvSpPr>
          <p:nvPr/>
        </p:nvSpPr>
        <p:spPr bwMode="auto">
          <a:xfrm>
            <a:off x="6019632" y="4050548"/>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Oval 40"/>
          <p:cNvSpPr>
            <a:spLocks noChangeArrowheads="1"/>
          </p:cNvSpPr>
          <p:nvPr/>
        </p:nvSpPr>
        <p:spPr bwMode="auto">
          <a:xfrm>
            <a:off x="5510731" y="4666130"/>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Oval 40"/>
          <p:cNvSpPr>
            <a:spLocks noChangeArrowheads="1"/>
          </p:cNvSpPr>
          <p:nvPr/>
        </p:nvSpPr>
        <p:spPr bwMode="auto">
          <a:xfrm>
            <a:off x="6115525" y="4702710"/>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Oval 40"/>
          <p:cNvSpPr>
            <a:spLocks noChangeArrowheads="1"/>
          </p:cNvSpPr>
          <p:nvPr/>
        </p:nvSpPr>
        <p:spPr bwMode="auto">
          <a:xfrm>
            <a:off x="6980790" y="4556376"/>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Oval 40"/>
          <p:cNvSpPr>
            <a:spLocks noChangeArrowheads="1"/>
          </p:cNvSpPr>
          <p:nvPr/>
        </p:nvSpPr>
        <p:spPr bwMode="auto">
          <a:xfrm>
            <a:off x="7751204" y="4156848"/>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Oval 40"/>
          <p:cNvSpPr>
            <a:spLocks noChangeArrowheads="1"/>
          </p:cNvSpPr>
          <p:nvPr/>
        </p:nvSpPr>
        <p:spPr bwMode="auto">
          <a:xfrm>
            <a:off x="7050512" y="4141754"/>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Oval 40"/>
          <p:cNvSpPr>
            <a:spLocks noChangeArrowheads="1"/>
          </p:cNvSpPr>
          <p:nvPr/>
        </p:nvSpPr>
        <p:spPr bwMode="auto">
          <a:xfrm>
            <a:off x="7922493" y="4604540"/>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Oval 40"/>
          <p:cNvSpPr>
            <a:spLocks noChangeArrowheads="1"/>
          </p:cNvSpPr>
          <p:nvPr/>
        </p:nvSpPr>
        <p:spPr bwMode="auto">
          <a:xfrm>
            <a:off x="9404829" y="4668145"/>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Oval 40"/>
          <p:cNvSpPr>
            <a:spLocks noChangeArrowheads="1"/>
          </p:cNvSpPr>
          <p:nvPr/>
        </p:nvSpPr>
        <p:spPr bwMode="auto">
          <a:xfrm>
            <a:off x="8155629" y="3917559"/>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Oval 40"/>
          <p:cNvSpPr>
            <a:spLocks noChangeArrowheads="1"/>
          </p:cNvSpPr>
          <p:nvPr/>
        </p:nvSpPr>
        <p:spPr bwMode="auto">
          <a:xfrm>
            <a:off x="9451504" y="3943086"/>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Oval 40"/>
          <p:cNvSpPr>
            <a:spLocks noChangeArrowheads="1"/>
          </p:cNvSpPr>
          <p:nvPr/>
        </p:nvSpPr>
        <p:spPr bwMode="auto">
          <a:xfrm>
            <a:off x="6613974" y="4035108"/>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Oval 40"/>
          <p:cNvSpPr>
            <a:spLocks noChangeArrowheads="1"/>
          </p:cNvSpPr>
          <p:nvPr/>
        </p:nvSpPr>
        <p:spPr bwMode="auto">
          <a:xfrm>
            <a:off x="8583214" y="4072519"/>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Oval 40"/>
          <p:cNvSpPr>
            <a:spLocks noChangeArrowheads="1"/>
          </p:cNvSpPr>
          <p:nvPr/>
        </p:nvSpPr>
        <p:spPr bwMode="auto">
          <a:xfrm>
            <a:off x="7354288" y="4705633"/>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矩形 55"/>
          <p:cNvSpPr/>
          <p:nvPr/>
        </p:nvSpPr>
        <p:spPr>
          <a:xfrm>
            <a:off x="8547721" y="3159354"/>
            <a:ext cx="1627369" cy="523220"/>
          </a:xfrm>
          <a:prstGeom prst="rect">
            <a:avLst/>
          </a:prstGeom>
        </p:spPr>
        <p:txBody>
          <a:bodyPr wrap="none">
            <a:spAutoFit/>
          </a:bodyPr>
          <a:lstStyle/>
          <a:p>
            <a:r>
              <a:rPr lang="zh-CN" altLang="en-US" sz="2800" b="1" i="0" dirty="0">
                <a:solidFill>
                  <a:srgbClr val="3E0000"/>
                </a:solidFill>
              </a:rPr>
              <a:t>金属表面</a:t>
            </a:r>
            <a:endParaRPr lang="zh-CN" altLang="en-US" sz="2800" dirty="0">
              <a:solidFill>
                <a:srgbClr val="3E0000"/>
              </a:solidFill>
            </a:endParaRPr>
          </a:p>
        </p:txBody>
      </p:sp>
      <p:sp>
        <p:nvSpPr>
          <p:cNvPr id="57" name="Oval 40"/>
          <p:cNvSpPr>
            <a:spLocks noChangeArrowheads="1"/>
          </p:cNvSpPr>
          <p:nvPr/>
        </p:nvSpPr>
        <p:spPr bwMode="auto">
          <a:xfrm>
            <a:off x="7682303" y="3275974"/>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Line 17"/>
          <p:cNvSpPr>
            <a:spLocks noChangeShapeType="1"/>
          </p:cNvSpPr>
          <p:nvPr/>
        </p:nvSpPr>
        <p:spPr bwMode="auto">
          <a:xfrm flipV="1">
            <a:off x="7755565" y="2685554"/>
            <a:ext cx="1051891" cy="63303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59" name="矩形 58"/>
          <p:cNvSpPr/>
          <p:nvPr/>
        </p:nvSpPr>
        <p:spPr>
          <a:xfrm>
            <a:off x="8305698" y="2745827"/>
            <a:ext cx="1988045" cy="523220"/>
          </a:xfrm>
          <a:prstGeom prst="rect">
            <a:avLst/>
          </a:prstGeom>
          <a:ln>
            <a:noFill/>
          </a:ln>
        </p:spPr>
        <p:txBody>
          <a:bodyPr wrap="none">
            <a:spAutoFit/>
          </a:bodyPr>
          <a:lstStyle/>
          <a:p>
            <a:r>
              <a:rPr lang="zh-CN" altLang="en-US" sz="2800" b="1" i="0" dirty="0">
                <a:solidFill>
                  <a:srgbClr val="008000"/>
                </a:solidFill>
                <a:effectLst>
                  <a:outerShdw blurRad="38100" dist="38100" dir="2700000" algn="tl">
                    <a:srgbClr val="FFFFFF"/>
                  </a:outerShdw>
                </a:effectLst>
              </a:rPr>
              <a:t>逃</a:t>
            </a:r>
            <a:r>
              <a:rPr lang="zh-CN" altLang="en-US" sz="2800" b="1" i="0" dirty="0">
                <a:solidFill>
                  <a:srgbClr val="008000"/>
                </a:solidFill>
                <a:ea typeface="楷体_GB2312" pitchFamily="49" charset="-122"/>
              </a:rPr>
              <a:t>逸</a:t>
            </a:r>
            <a:r>
              <a:rPr lang="zh-CN" altLang="en-US" sz="2800" b="1" i="0" dirty="0">
                <a:solidFill>
                  <a:srgbClr val="008000"/>
                </a:solidFill>
                <a:effectLst>
                  <a:outerShdw blurRad="38100" dist="38100" dir="2700000" algn="tl">
                    <a:srgbClr val="FFFFFF"/>
                  </a:outerShdw>
                </a:effectLst>
              </a:rPr>
              <a:t>的</a:t>
            </a:r>
            <a:r>
              <a:rPr lang="zh-CN" altLang="en-US" sz="2800" b="1" i="0" dirty="0">
                <a:solidFill>
                  <a:srgbClr val="008000"/>
                </a:solidFill>
              </a:rPr>
              <a:t>电子</a:t>
            </a:r>
            <a:endParaRPr lang="zh-CN" altLang="en-US" sz="2800" dirty="0">
              <a:solidFill>
                <a:srgbClr val="008000"/>
              </a:solidFill>
            </a:endParaRPr>
          </a:p>
        </p:txBody>
      </p:sp>
      <p:sp>
        <p:nvSpPr>
          <p:cNvPr id="60" name="Line 17"/>
          <p:cNvSpPr>
            <a:spLocks noChangeShapeType="1"/>
          </p:cNvSpPr>
          <p:nvPr/>
        </p:nvSpPr>
        <p:spPr bwMode="auto">
          <a:xfrm flipH="1">
            <a:off x="6533242" y="3358848"/>
            <a:ext cx="1105744" cy="344487"/>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1" name="Line 17"/>
          <p:cNvSpPr>
            <a:spLocks noChangeShapeType="1"/>
          </p:cNvSpPr>
          <p:nvPr/>
        </p:nvSpPr>
        <p:spPr bwMode="auto">
          <a:xfrm flipH="1">
            <a:off x="7369906" y="3355102"/>
            <a:ext cx="312397" cy="329205"/>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2" name="Line 17"/>
          <p:cNvSpPr>
            <a:spLocks noChangeShapeType="1"/>
          </p:cNvSpPr>
          <p:nvPr/>
        </p:nvSpPr>
        <p:spPr bwMode="auto">
          <a:xfrm>
            <a:off x="7760983" y="3412141"/>
            <a:ext cx="397170" cy="272165"/>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3" name="Line 17"/>
          <p:cNvSpPr>
            <a:spLocks noChangeShapeType="1"/>
          </p:cNvSpPr>
          <p:nvPr/>
        </p:nvSpPr>
        <p:spPr bwMode="auto">
          <a:xfrm flipH="1">
            <a:off x="7388154" y="3412141"/>
            <a:ext cx="325994" cy="905201"/>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4" name="Line 17"/>
          <p:cNvSpPr>
            <a:spLocks noChangeShapeType="1"/>
          </p:cNvSpPr>
          <p:nvPr/>
        </p:nvSpPr>
        <p:spPr bwMode="auto">
          <a:xfrm>
            <a:off x="7776344" y="3425746"/>
            <a:ext cx="421251" cy="894151"/>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5" name="Line 17"/>
          <p:cNvSpPr>
            <a:spLocks noChangeShapeType="1"/>
          </p:cNvSpPr>
          <p:nvPr/>
        </p:nvSpPr>
        <p:spPr bwMode="auto">
          <a:xfrm>
            <a:off x="7826003" y="3363510"/>
            <a:ext cx="1071717" cy="301752"/>
          </a:xfrm>
          <a:prstGeom prst="line">
            <a:avLst/>
          </a:prstGeom>
          <a:noFill/>
          <a:ln w="28575">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66" name="矩形 65"/>
          <p:cNvSpPr/>
          <p:nvPr/>
        </p:nvSpPr>
        <p:spPr>
          <a:xfrm>
            <a:off x="6115526" y="2298842"/>
            <a:ext cx="2385967" cy="954107"/>
          </a:xfrm>
          <a:prstGeom prst="rect">
            <a:avLst/>
          </a:prstGeom>
        </p:spPr>
        <p:txBody>
          <a:bodyPr wrap="square">
            <a:spAutoFit/>
          </a:bodyPr>
          <a:lstStyle/>
          <a:p>
            <a:r>
              <a:rPr lang="zh-CN" altLang="en-US" sz="2800" b="1" i="0" dirty="0">
                <a:solidFill>
                  <a:srgbClr val="0000FF"/>
                </a:solidFill>
                <a:effectLst>
                  <a:outerShdw blurRad="38100" dist="38100" dir="2700000" algn="tl">
                    <a:srgbClr val="FFFFFF"/>
                  </a:outerShdw>
                </a:effectLst>
              </a:rPr>
              <a:t>原子实对</a:t>
            </a:r>
            <a:r>
              <a:rPr lang="zh-CN" altLang="en-US" sz="2800" b="1" i="0" dirty="0">
                <a:solidFill>
                  <a:srgbClr val="0000FF"/>
                </a:solidFill>
              </a:rPr>
              <a:t>电子</a:t>
            </a:r>
            <a:r>
              <a:rPr lang="zh-CN" altLang="en-US" sz="2800" b="1" i="0" dirty="0">
                <a:solidFill>
                  <a:srgbClr val="0000FF"/>
                </a:solidFill>
                <a:effectLst>
                  <a:outerShdw blurRad="38100" dist="38100" dir="2700000" algn="tl">
                    <a:srgbClr val="FFFFFF"/>
                  </a:outerShdw>
                </a:effectLst>
              </a:rPr>
              <a:t>的库伦引力</a:t>
            </a:r>
            <a:endParaRPr lang="zh-CN" altLang="en-US" sz="2800" dirty="0">
              <a:solidFill>
                <a:srgbClr val="0000FF"/>
              </a:solidFill>
            </a:endParaRPr>
          </a:p>
        </p:txBody>
      </p:sp>
      <p:graphicFrame>
        <p:nvGraphicFramePr>
          <p:cNvPr id="67" name="Object 11"/>
          <p:cNvGraphicFramePr>
            <a:graphicFrameLocks noChangeAspect="1"/>
          </p:cNvGraphicFramePr>
          <p:nvPr>
            <p:extLst>
              <p:ext uri="{D42A27DB-BD31-4B8C-83A1-F6EECF244321}">
                <p14:modId xmlns:p14="http://schemas.microsoft.com/office/powerpoint/2010/main" val="1435505805"/>
              </p:ext>
            </p:extLst>
          </p:nvPr>
        </p:nvGraphicFramePr>
        <p:xfrm>
          <a:off x="8695031" y="2193514"/>
          <a:ext cx="341313" cy="531812"/>
        </p:xfrm>
        <a:graphic>
          <a:graphicData uri="http://schemas.openxmlformats.org/presentationml/2006/ole">
            <mc:AlternateContent xmlns:mc="http://schemas.openxmlformats.org/markup-compatibility/2006">
              <mc:Choice xmlns:v="urn:schemas-microsoft-com:vml" Requires="v">
                <p:oleObj spid="_x0000_s286906" name="公式" r:id="rId3" imgW="126720" imgH="177480" progId="Equation.3">
                  <p:embed/>
                </p:oleObj>
              </mc:Choice>
              <mc:Fallback>
                <p:oleObj name="公式" r:id="rId3" imgW="126720" imgH="177480" progId="Equation.3">
                  <p:embed/>
                  <p:pic>
                    <p:nvPicPr>
                      <p:cNvPr id="0" name=""/>
                      <p:cNvPicPr>
                        <a:picLocks noChangeAspect="1" noChangeArrowheads="1"/>
                      </p:cNvPicPr>
                      <p:nvPr/>
                    </p:nvPicPr>
                    <p:blipFill>
                      <a:blip r:embed="rId4"/>
                      <a:srcRect/>
                      <a:stretch>
                        <a:fillRect/>
                      </a:stretch>
                    </p:blipFill>
                    <p:spPr bwMode="blackWhite">
                      <a:xfrm>
                        <a:off x="8695031" y="2193514"/>
                        <a:ext cx="341313" cy="531812"/>
                      </a:xfrm>
                      <a:prstGeom prst="rect">
                        <a:avLst/>
                      </a:prstGeom>
                      <a:noFill/>
                      <a:ln w="9525">
                        <a:noFill/>
                        <a:miter lim="800000"/>
                        <a:headEnd/>
                        <a:tailEnd/>
                      </a:ln>
                      <a:extLst/>
                    </p:spPr>
                  </p:pic>
                </p:oleObj>
              </mc:Fallback>
            </mc:AlternateContent>
          </a:graphicData>
        </a:graphic>
      </p:graphicFrame>
      <p:sp>
        <p:nvSpPr>
          <p:cNvPr id="68" name="Rectangle 1111"/>
          <p:cNvSpPr>
            <a:spLocks noChangeArrowheads="1"/>
          </p:cNvSpPr>
          <p:nvPr/>
        </p:nvSpPr>
        <p:spPr bwMode="auto">
          <a:xfrm>
            <a:off x="3504067" y="5307722"/>
            <a:ext cx="629921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i="0" dirty="0">
                <a:solidFill>
                  <a:srgbClr val="0000FF"/>
                </a:solidFill>
              </a:rPr>
              <a:t>金属表面对电子具有束缚作用，电子脱离金属表面所需要的能量，所需的最少能量称为</a:t>
            </a:r>
            <a:r>
              <a:rPr lang="zh-CN" altLang="en-US" sz="2800" b="1" i="0" dirty="0">
                <a:solidFill>
                  <a:srgbClr val="0000FF"/>
                </a:solidFill>
                <a:latin typeface="宋体" panose="02010600030101010101" pitchFamily="2" charset="-122"/>
              </a:rPr>
              <a:t>逸出功</a:t>
            </a:r>
            <a:r>
              <a:rPr lang="zh-CN" altLang="en-US" sz="2800" b="1" i="0" dirty="0">
                <a:solidFill>
                  <a:srgbClr val="0000FF"/>
                </a:solidFill>
              </a:rPr>
              <a:t>。用 </a:t>
            </a:r>
            <a:r>
              <a:rPr lang="en-US" altLang="zh-CN" sz="2800" b="1" dirty="0">
                <a:solidFill>
                  <a:srgbClr val="FF0000"/>
                </a:solidFill>
              </a:rPr>
              <a:t>A</a:t>
            </a:r>
            <a:r>
              <a:rPr lang="zh-CN" altLang="en-US" sz="2800" b="1" i="0" dirty="0">
                <a:solidFill>
                  <a:srgbClr val="0000FF"/>
                </a:solidFill>
              </a:rPr>
              <a:t>表示。</a:t>
            </a:r>
          </a:p>
        </p:txBody>
      </p:sp>
    </p:spTree>
    <p:extLst>
      <p:ext uri="{BB962C8B-B14F-4D97-AF65-F5344CB8AC3E}">
        <p14:creationId xmlns:p14="http://schemas.microsoft.com/office/powerpoint/2010/main" val="321999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heel(1)">
                                      <p:cBhvr>
                                        <p:cTn id="30" dur="20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additive="base">
                                        <p:cTn id="41" dur="500" fill="hold"/>
                                        <p:tgtEl>
                                          <p:spTgt spid="44"/>
                                        </p:tgtEl>
                                        <p:attrNameLst>
                                          <p:attrName>ppt_x</p:attrName>
                                        </p:attrNameLst>
                                      </p:cBhvr>
                                      <p:tavLst>
                                        <p:tav tm="0">
                                          <p:val>
                                            <p:strVal val="#ppt_x"/>
                                          </p:val>
                                        </p:tav>
                                        <p:tav tm="100000">
                                          <p:val>
                                            <p:strVal val="#ppt_x"/>
                                          </p:val>
                                        </p:tav>
                                      </p:tavLst>
                                    </p:anim>
                                    <p:anim calcmode="lin" valueType="num">
                                      <p:cBhvr additive="base">
                                        <p:cTn id="4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additive="base">
                                        <p:cTn id="53" dur="500" fill="hold"/>
                                        <p:tgtEl>
                                          <p:spTgt spid="46"/>
                                        </p:tgtEl>
                                        <p:attrNameLst>
                                          <p:attrName>ppt_x</p:attrName>
                                        </p:attrNameLst>
                                      </p:cBhvr>
                                      <p:tavLst>
                                        <p:tav tm="0">
                                          <p:val>
                                            <p:strVal val="#ppt_x"/>
                                          </p:val>
                                        </p:tav>
                                        <p:tav tm="100000">
                                          <p:val>
                                            <p:strVal val="#ppt_x"/>
                                          </p:val>
                                        </p:tav>
                                      </p:tavLst>
                                    </p:anim>
                                    <p:anim calcmode="lin" valueType="num">
                                      <p:cBhvr additive="base">
                                        <p:cTn id="5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additive="base">
                                        <p:cTn id="65" dur="500" fill="hold"/>
                                        <p:tgtEl>
                                          <p:spTgt spid="48"/>
                                        </p:tgtEl>
                                        <p:attrNameLst>
                                          <p:attrName>ppt_x</p:attrName>
                                        </p:attrNameLst>
                                      </p:cBhvr>
                                      <p:tavLst>
                                        <p:tav tm="0">
                                          <p:val>
                                            <p:strVal val="#ppt_x"/>
                                          </p:val>
                                        </p:tav>
                                        <p:tav tm="100000">
                                          <p:val>
                                            <p:strVal val="#ppt_x"/>
                                          </p:val>
                                        </p:tav>
                                      </p:tavLst>
                                    </p:anim>
                                    <p:anim calcmode="lin" valueType="num">
                                      <p:cBhvr additive="base">
                                        <p:cTn id="6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ppt_x"/>
                                          </p:val>
                                        </p:tav>
                                        <p:tav tm="100000">
                                          <p:val>
                                            <p:strVal val="#ppt_x"/>
                                          </p:val>
                                        </p:tav>
                                      </p:tavLst>
                                    </p:anim>
                                    <p:anim calcmode="lin" valueType="num">
                                      <p:cBhvr additive="base">
                                        <p:cTn id="8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cBhvr additive="base">
                                        <p:cTn id="89" dur="500" fill="hold"/>
                                        <p:tgtEl>
                                          <p:spTgt spid="52"/>
                                        </p:tgtEl>
                                        <p:attrNameLst>
                                          <p:attrName>ppt_x</p:attrName>
                                        </p:attrNameLst>
                                      </p:cBhvr>
                                      <p:tavLst>
                                        <p:tav tm="0">
                                          <p:val>
                                            <p:strVal val="#ppt_x"/>
                                          </p:val>
                                        </p:tav>
                                        <p:tav tm="100000">
                                          <p:val>
                                            <p:strVal val="#ppt_x"/>
                                          </p:val>
                                        </p:tav>
                                      </p:tavLst>
                                    </p:anim>
                                    <p:anim calcmode="lin" valueType="num">
                                      <p:cBhvr additive="base">
                                        <p:cTn id="9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ppt_x"/>
                                          </p:val>
                                        </p:tav>
                                        <p:tav tm="100000">
                                          <p:val>
                                            <p:strVal val="#ppt_x"/>
                                          </p:val>
                                        </p:tav>
                                      </p:tavLst>
                                    </p:anim>
                                    <p:anim calcmode="lin" valueType="num">
                                      <p:cBhvr additive="base">
                                        <p:cTn id="9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54"/>
                                        </p:tgtEl>
                                        <p:attrNameLst>
                                          <p:attrName>style.visibility</p:attrName>
                                        </p:attrNameLst>
                                      </p:cBhvr>
                                      <p:to>
                                        <p:strVal val="visible"/>
                                      </p:to>
                                    </p:set>
                                    <p:anim calcmode="lin" valueType="num">
                                      <p:cBhvr additive="base">
                                        <p:cTn id="101" dur="500" fill="hold"/>
                                        <p:tgtEl>
                                          <p:spTgt spid="54"/>
                                        </p:tgtEl>
                                        <p:attrNameLst>
                                          <p:attrName>ppt_x</p:attrName>
                                        </p:attrNameLst>
                                      </p:cBhvr>
                                      <p:tavLst>
                                        <p:tav tm="0">
                                          <p:val>
                                            <p:strVal val="#ppt_x"/>
                                          </p:val>
                                        </p:tav>
                                        <p:tav tm="100000">
                                          <p:val>
                                            <p:strVal val="#ppt_x"/>
                                          </p:val>
                                        </p:tav>
                                      </p:tavLst>
                                    </p:anim>
                                    <p:anim calcmode="lin" valueType="num">
                                      <p:cBhvr additive="base">
                                        <p:cTn id="10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500" fill="hold"/>
                                        <p:tgtEl>
                                          <p:spTgt spid="55"/>
                                        </p:tgtEl>
                                        <p:attrNameLst>
                                          <p:attrName>ppt_x</p:attrName>
                                        </p:attrNameLst>
                                      </p:cBhvr>
                                      <p:tavLst>
                                        <p:tav tm="0">
                                          <p:val>
                                            <p:strVal val="#ppt_x"/>
                                          </p:val>
                                        </p:tav>
                                        <p:tav tm="100000">
                                          <p:val>
                                            <p:strVal val="#ppt_x"/>
                                          </p:val>
                                        </p:tav>
                                      </p:tavLst>
                                    </p:anim>
                                    <p:anim calcmode="lin" valueType="num">
                                      <p:cBhvr additive="base">
                                        <p:cTn id="10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grpId="0" nodeType="click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barn(inVertical)">
                                      <p:cBhvr>
                                        <p:cTn id="113" dur="500"/>
                                        <p:tgtEl>
                                          <p:spTgt spid="56"/>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57"/>
                                        </p:tgtEl>
                                        <p:attrNameLst>
                                          <p:attrName>style.visibility</p:attrName>
                                        </p:attrNameLst>
                                      </p:cBhvr>
                                      <p:to>
                                        <p:strVal val="visible"/>
                                      </p:to>
                                    </p:set>
                                    <p:anim calcmode="lin" valueType="num">
                                      <p:cBhvr additive="base">
                                        <p:cTn id="118" dur="500" fill="hold"/>
                                        <p:tgtEl>
                                          <p:spTgt spid="57"/>
                                        </p:tgtEl>
                                        <p:attrNameLst>
                                          <p:attrName>ppt_x</p:attrName>
                                        </p:attrNameLst>
                                      </p:cBhvr>
                                      <p:tavLst>
                                        <p:tav tm="0">
                                          <p:val>
                                            <p:strVal val="#ppt_x"/>
                                          </p:val>
                                        </p:tav>
                                        <p:tav tm="100000">
                                          <p:val>
                                            <p:strVal val="#ppt_x"/>
                                          </p:val>
                                        </p:tav>
                                      </p:tavLst>
                                    </p:anim>
                                    <p:anim calcmode="lin" valueType="num">
                                      <p:cBhvr additive="base">
                                        <p:cTn id="119"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ppt_x"/>
                                          </p:val>
                                        </p:tav>
                                        <p:tav tm="100000">
                                          <p:val>
                                            <p:strVal val="#ppt_x"/>
                                          </p:val>
                                        </p:tav>
                                      </p:tavLst>
                                    </p:anim>
                                    <p:anim calcmode="lin" valueType="num">
                                      <p:cBhvr additive="base">
                                        <p:cTn id="12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67"/>
                                        </p:tgtEl>
                                        <p:attrNameLst>
                                          <p:attrName>style.visibility</p:attrName>
                                        </p:attrNameLst>
                                      </p:cBhvr>
                                      <p:to>
                                        <p:strVal val="visible"/>
                                      </p:to>
                                    </p:set>
                                    <p:animEffect transition="in" filter="fade">
                                      <p:cBhvr>
                                        <p:cTn id="130" dur="1000"/>
                                        <p:tgtEl>
                                          <p:spTgt spid="67"/>
                                        </p:tgtEl>
                                      </p:cBhvr>
                                    </p:animEffect>
                                    <p:anim calcmode="lin" valueType="num">
                                      <p:cBhvr>
                                        <p:cTn id="131" dur="1000" fill="hold"/>
                                        <p:tgtEl>
                                          <p:spTgt spid="67"/>
                                        </p:tgtEl>
                                        <p:attrNameLst>
                                          <p:attrName>ppt_x</p:attrName>
                                        </p:attrNameLst>
                                      </p:cBhvr>
                                      <p:tavLst>
                                        <p:tav tm="0">
                                          <p:val>
                                            <p:strVal val="#ppt_x"/>
                                          </p:val>
                                        </p:tav>
                                        <p:tav tm="100000">
                                          <p:val>
                                            <p:strVal val="#ppt_x"/>
                                          </p:val>
                                        </p:tav>
                                      </p:tavLst>
                                    </p:anim>
                                    <p:anim calcmode="lin" valueType="num">
                                      <p:cBhvr>
                                        <p:cTn id="132"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1" presetClass="entr" presetSubtype="1"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wheel(1)">
                                      <p:cBhvr>
                                        <p:cTn id="137" dur="20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60"/>
                                        </p:tgtEl>
                                        <p:attrNameLst>
                                          <p:attrName>style.visibility</p:attrName>
                                        </p:attrNameLst>
                                      </p:cBhvr>
                                      <p:to>
                                        <p:strVal val="visible"/>
                                      </p:to>
                                    </p:set>
                                    <p:anim calcmode="lin" valueType="num">
                                      <p:cBhvr additive="base">
                                        <p:cTn id="142" dur="500" fill="hold"/>
                                        <p:tgtEl>
                                          <p:spTgt spid="60"/>
                                        </p:tgtEl>
                                        <p:attrNameLst>
                                          <p:attrName>ppt_x</p:attrName>
                                        </p:attrNameLst>
                                      </p:cBhvr>
                                      <p:tavLst>
                                        <p:tav tm="0">
                                          <p:val>
                                            <p:strVal val="#ppt_x"/>
                                          </p:val>
                                        </p:tav>
                                        <p:tav tm="100000">
                                          <p:val>
                                            <p:strVal val="#ppt_x"/>
                                          </p:val>
                                        </p:tav>
                                      </p:tavLst>
                                    </p:anim>
                                    <p:anim calcmode="lin" valueType="num">
                                      <p:cBhvr additive="base">
                                        <p:cTn id="14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61"/>
                                        </p:tgtEl>
                                        <p:attrNameLst>
                                          <p:attrName>style.visibility</p:attrName>
                                        </p:attrNameLst>
                                      </p:cBhvr>
                                      <p:to>
                                        <p:strVal val="visible"/>
                                      </p:to>
                                    </p:set>
                                    <p:anim calcmode="lin" valueType="num">
                                      <p:cBhvr additive="base">
                                        <p:cTn id="148" dur="500" fill="hold"/>
                                        <p:tgtEl>
                                          <p:spTgt spid="61"/>
                                        </p:tgtEl>
                                        <p:attrNameLst>
                                          <p:attrName>ppt_x</p:attrName>
                                        </p:attrNameLst>
                                      </p:cBhvr>
                                      <p:tavLst>
                                        <p:tav tm="0">
                                          <p:val>
                                            <p:strVal val="#ppt_x"/>
                                          </p:val>
                                        </p:tav>
                                        <p:tav tm="100000">
                                          <p:val>
                                            <p:strVal val="#ppt_x"/>
                                          </p:val>
                                        </p:tav>
                                      </p:tavLst>
                                    </p:anim>
                                    <p:anim calcmode="lin" valueType="num">
                                      <p:cBhvr additive="base">
                                        <p:cTn id="149"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grpId="0" nodeType="clickEffect">
                                  <p:stCondLst>
                                    <p:cond delay="0"/>
                                  </p:stCondLst>
                                  <p:childTnLst>
                                    <p:set>
                                      <p:cBhvr>
                                        <p:cTn id="153" dur="1" fill="hold">
                                          <p:stCondLst>
                                            <p:cond delay="0"/>
                                          </p:stCondLst>
                                        </p:cTn>
                                        <p:tgtEl>
                                          <p:spTgt spid="63"/>
                                        </p:tgtEl>
                                        <p:attrNameLst>
                                          <p:attrName>style.visibility</p:attrName>
                                        </p:attrNameLst>
                                      </p:cBhvr>
                                      <p:to>
                                        <p:strVal val="visible"/>
                                      </p:to>
                                    </p:set>
                                    <p:anim calcmode="lin" valueType="num">
                                      <p:cBhvr additive="base">
                                        <p:cTn id="154" dur="500" fill="hold"/>
                                        <p:tgtEl>
                                          <p:spTgt spid="63"/>
                                        </p:tgtEl>
                                        <p:attrNameLst>
                                          <p:attrName>ppt_x</p:attrName>
                                        </p:attrNameLst>
                                      </p:cBhvr>
                                      <p:tavLst>
                                        <p:tav tm="0">
                                          <p:val>
                                            <p:strVal val="#ppt_x"/>
                                          </p:val>
                                        </p:tav>
                                        <p:tav tm="100000">
                                          <p:val>
                                            <p:strVal val="#ppt_x"/>
                                          </p:val>
                                        </p:tav>
                                      </p:tavLst>
                                    </p:anim>
                                    <p:anim calcmode="lin" valueType="num">
                                      <p:cBhvr additive="base">
                                        <p:cTn id="15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64"/>
                                        </p:tgtEl>
                                        <p:attrNameLst>
                                          <p:attrName>style.visibility</p:attrName>
                                        </p:attrNameLst>
                                      </p:cBhvr>
                                      <p:to>
                                        <p:strVal val="visible"/>
                                      </p:to>
                                    </p:set>
                                    <p:anim calcmode="lin" valueType="num">
                                      <p:cBhvr additive="base">
                                        <p:cTn id="160" dur="500" fill="hold"/>
                                        <p:tgtEl>
                                          <p:spTgt spid="64"/>
                                        </p:tgtEl>
                                        <p:attrNameLst>
                                          <p:attrName>ppt_x</p:attrName>
                                        </p:attrNameLst>
                                      </p:cBhvr>
                                      <p:tavLst>
                                        <p:tav tm="0">
                                          <p:val>
                                            <p:strVal val="#ppt_x"/>
                                          </p:val>
                                        </p:tav>
                                        <p:tav tm="100000">
                                          <p:val>
                                            <p:strVal val="#ppt_x"/>
                                          </p:val>
                                        </p:tav>
                                      </p:tavLst>
                                    </p:anim>
                                    <p:anim calcmode="lin" valueType="num">
                                      <p:cBhvr additive="base">
                                        <p:cTn id="16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62"/>
                                        </p:tgtEl>
                                        <p:attrNameLst>
                                          <p:attrName>style.visibility</p:attrName>
                                        </p:attrNameLst>
                                      </p:cBhvr>
                                      <p:to>
                                        <p:strVal val="visible"/>
                                      </p:to>
                                    </p:set>
                                    <p:anim calcmode="lin" valueType="num">
                                      <p:cBhvr additive="base">
                                        <p:cTn id="166" dur="500" fill="hold"/>
                                        <p:tgtEl>
                                          <p:spTgt spid="62"/>
                                        </p:tgtEl>
                                        <p:attrNameLst>
                                          <p:attrName>ppt_x</p:attrName>
                                        </p:attrNameLst>
                                      </p:cBhvr>
                                      <p:tavLst>
                                        <p:tav tm="0">
                                          <p:val>
                                            <p:strVal val="#ppt_x"/>
                                          </p:val>
                                        </p:tav>
                                        <p:tav tm="100000">
                                          <p:val>
                                            <p:strVal val="#ppt_x"/>
                                          </p:val>
                                        </p:tav>
                                      </p:tavLst>
                                    </p:anim>
                                    <p:anim calcmode="lin" valueType="num">
                                      <p:cBhvr additive="base">
                                        <p:cTn id="167"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65"/>
                                        </p:tgtEl>
                                        <p:attrNameLst>
                                          <p:attrName>style.visibility</p:attrName>
                                        </p:attrNameLst>
                                      </p:cBhvr>
                                      <p:to>
                                        <p:strVal val="visible"/>
                                      </p:to>
                                    </p:set>
                                    <p:anim calcmode="lin" valueType="num">
                                      <p:cBhvr additive="base">
                                        <p:cTn id="172" dur="500" fill="hold"/>
                                        <p:tgtEl>
                                          <p:spTgt spid="65"/>
                                        </p:tgtEl>
                                        <p:attrNameLst>
                                          <p:attrName>ppt_x</p:attrName>
                                        </p:attrNameLst>
                                      </p:cBhvr>
                                      <p:tavLst>
                                        <p:tav tm="0">
                                          <p:val>
                                            <p:strVal val="#ppt_x"/>
                                          </p:val>
                                        </p:tav>
                                        <p:tav tm="100000">
                                          <p:val>
                                            <p:strVal val="#ppt_x"/>
                                          </p:val>
                                        </p:tav>
                                      </p:tavLst>
                                    </p:anim>
                                    <p:anim calcmode="lin" valueType="num">
                                      <p:cBhvr additive="base">
                                        <p:cTn id="173"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6" presetClass="entr" presetSubtype="16" fill="hold" grpId="0" nodeType="click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circle(in)">
                                      <p:cBhvr>
                                        <p:cTn id="178" dur="2000"/>
                                        <p:tgtEl>
                                          <p:spTgt spid="66"/>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68"/>
                                        </p:tgtEl>
                                        <p:attrNameLst>
                                          <p:attrName>style.visibility</p:attrName>
                                        </p:attrNameLst>
                                      </p:cBhvr>
                                      <p:to>
                                        <p:strVal val="visible"/>
                                      </p:to>
                                    </p:set>
                                    <p:animEffect transition="in" filter="wipe(down)">
                                      <p:cBhvr>
                                        <p:cTn id="18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p:bldP spid="57" grpId="0" animBg="1"/>
      <p:bldP spid="58" grpId="0" animBg="1"/>
      <p:bldP spid="59" grpId="0"/>
      <p:bldP spid="60" grpId="0" animBg="1"/>
      <p:bldP spid="61" grpId="0" animBg="1"/>
      <p:bldP spid="62" grpId="0" animBg="1"/>
      <p:bldP spid="63" grpId="0" animBg="1"/>
      <p:bldP spid="64" grpId="0" animBg="1"/>
      <p:bldP spid="65" grpId="0" animBg="1"/>
      <p:bldP spid="66" grpId="0"/>
      <p:bldP spid="68"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9606</TotalTime>
  <Words>3821</Words>
  <Application>Microsoft Office PowerPoint</Application>
  <PresentationFormat>宽屏</PresentationFormat>
  <Paragraphs>287</Paragraphs>
  <Slides>55</Slides>
  <Notes>2</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55</vt:i4>
      </vt:variant>
    </vt:vector>
  </HeadingPairs>
  <TitlesOfParts>
    <vt:vector size="78" baseType="lpstr">
      <vt:lpstr>Monotype Sorts</vt:lpstr>
      <vt:lpstr>SimSun-Identity-H</vt:lpstr>
      <vt:lpstr>黑体</vt:lpstr>
      <vt:lpstr>华文新魏</vt:lpstr>
      <vt:lpstr>楷体</vt:lpstr>
      <vt:lpstr>楷体...夀.</vt:lpstr>
      <vt:lpstr>楷体_GB2312</vt:lpstr>
      <vt:lpstr>楷体j肜..漀.</vt:lpstr>
      <vt:lpstr>楷体j肜.缂漀.</vt:lpstr>
      <vt:lpstr>隶书</vt:lpstr>
      <vt:lpstr>宋体</vt:lpstr>
      <vt:lpstr>宋体j肜..漀.</vt:lpstr>
      <vt:lpstr>Arial</vt:lpstr>
      <vt:lpstr>Bookman Old Style</vt:lpstr>
      <vt:lpstr>Century Schoolbook</vt:lpstr>
      <vt:lpstr>Symbol</vt:lpstr>
      <vt:lpstr>Times New Roman</vt:lpstr>
      <vt:lpstr>Wingdings</vt:lpstr>
      <vt:lpstr>默认设计模板</vt:lpstr>
      <vt:lpstr>公式</vt:lpstr>
      <vt:lpstr>Equation</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王先智</dc:creator>
  <cp:lastModifiedBy>WangXZ</cp:lastModifiedBy>
  <cp:revision>1431</cp:revision>
  <dcterms:created xsi:type="dcterms:W3CDTF">2003-03-19T07:23:13Z</dcterms:created>
  <dcterms:modified xsi:type="dcterms:W3CDTF">2022-02-26T00:49:27Z</dcterms:modified>
</cp:coreProperties>
</file>