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756" r:id="rId2"/>
    <p:sldId id="332" r:id="rId3"/>
    <p:sldId id="414" r:id="rId4"/>
    <p:sldId id="415" r:id="rId5"/>
    <p:sldId id="333" r:id="rId6"/>
    <p:sldId id="735" r:id="rId7"/>
    <p:sldId id="416" r:id="rId8"/>
    <p:sldId id="514" r:id="rId9"/>
    <p:sldId id="417" r:id="rId10"/>
    <p:sldId id="595" r:id="rId11"/>
    <p:sldId id="337" r:id="rId12"/>
    <p:sldId id="483" r:id="rId13"/>
    <p:sldId id="418" r:id="rId14"/>
    <p:sldId id="649" r:id="rId15"/>
    <p:sldId id="652" r:id="rId16"/>
    <p:sldId id="339" r:id="rId17"/>
    <p:sldId id="487" r:id="rId18"/>
    <p:sldId id="654" r:id="rId19"/>
    <p:sldId id="592" r:id="rId20"/>
    <p:sldId id="593" r:id="rId21"/>
    <p:sldId id="594" r:id="rId22"/>
    <p:sldId id="342" r:id="rId23"/>
    <p:sldId id="343" r:id="rId24"/>
    <p:sldId id="344" r:id="rId25"/>
    <p:sldId id="345" r:id="rId26"/>
    <p:sldId id="694" r:id="rId27"/>
    <p:sldId id="690" r:id="rId28"/>
    <p:sldId id="758" r:id="rId29"/>
    <p:sldId id="759" r:id="rId30"/>
    <p:sldId id="763" r:id="rId31"/>
    <p:sldId id="744" r:id="rId32"/>
    <p:sldId id="713" r:id="rId33"/>
    <p:sldId id="722" r:id="rId34"/>
    <p:sldId id="743" r:id="rId35"/>
    <p:sldId id="754" r:id="rId36"/>
    <p:sldId id="720" r:id="rId37"/>
    <p:sldId id="742" r:id="rId38"/>
    <p:sldId id="746" r:id="rId39"/>
    <p:sldId id="745" r:id="rId40"/>
    <p:sldId id="761" r:id="rId41"/>
    <p:sldId id="741" r:id="rId42"/>
    <p:sldId id="684" r:id="rId43"/>
    <p:sldId id="685" r:id="rId44"/>
    <p:sldId id="686" r:id="rId45"/>
    <p:sldId id="660" r:id="rId46"/>
    <p:sldId id="584" r:id="rId47"/>
    <p:sldId id="585" r:id="rId48"/>
  </p:sldIdLst>
  <p:sldSz cx="12192000" cy="6858000"/>
  <p:notesSz cx="6858000" cy="9144000"/>
  <p:defaultTextStyle>
    <a:defPPr>
      <a:defRPr lang="zh-CN"/>
    </a:defPPr>
    <a:lvl1pPr algn="l" rtl="0" fontAlgn="base">
      <a:spcBef>
        <a:spcPct val="0"/>
      </a:spcBef>
      <a:spcAft>
        <a:spcPct val="0"/>
      </a:spcAft>
      <a:defRPr kumimoji="1" sz="2600" i="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600" i="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600" i="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600" i="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600"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600"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600"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600"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600"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9900"/>
    <a:srgbClr val="0000FF"/>
    <a:srgbClr val="00FFFF"/>
    <a:srgbClr val="FF3300"/>
    <a:srgbClr val="9900CC"/>
    <a:srgbClr val="66FF33"/>
    <a:srgbClr val="33CC33"/>
    <a:srgbClr val="00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6372" autoAdjust="0"/>
  </p:normalViewPr>
  <p:slideViewPr>
    <p:cSldViewPr>
      <p:cViewPr varScale="1">
        <p:scale>
          <a:sx n="68" d="100"/>
          <a:sy n="68" d="100"/>
        </p:scale>
        <p:origin x="606" y="51"/>
      </p:cViewPr>
      <p:guideLst>
        <p:guide orient="horz" pos="2160"/>
        <p:guide pos="3840"/>
      </p:guideLst>
    </p:cSldViewPr>
  </p:slideViewPr>
  <p:outlineViewPr>
    <p:cViewPr>
      <p:scale>
        <a:sx n="33" d="100"/>
        <a:sy n="33" d="100"/>
      </p:scale>
      <p:origin x="0" y="9486"/>
    </p:cViewPr>
  </p:outlineViewPr>
  <p:notesTextViewPr>
    <p:cViewPr>
      <p:scale>
        <a:sx n="100" d="100"/>
        <a:sy n="100" d="100"/>
      </p:scale>
      <p:origin x="0" y="0"/>
    </p:cViewPr>
  </p:notesTextViewPr>
  <p:sorterViewPr>
    <p:cViewPr>
      <p:scale>
        <a:sx n="43" d="100"/>
        <a:sy n="43" d="100"/>
      </p:scale>
      <p:origin x="0" y="4734"/>
    </p:cViewPr>
  </p:sorterViewPr>
  <p:notesViewPr>
    <p:cSldViewPr>
      <p:cViewPr varScale="1">
        <p:scale>
          <a:sx n="35" d="100"/>
          <a:sy n="35" d="100"/>
        </p:scale>
        <p:origin x="-150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wmf"/><Relationship Id="rId3" Type="http://schemas.openxmlformats.org/officeDocument/2006/relationships/image" Target="../media/image48.wmf"/><Relationship Id="rId7" Type="http://schemas.openxmlformats.org/officeDocument/2006/relationships/image" Target="../media/image52.wmf"/><Relationship Id="rId12" Type="http://schemas.openxmlformats.org/officeDocument/2006/relationships/image" Target="../media/image34.wmf"/><Relationship Id="rId2" Type="http://schemas.openxmlformats.org/officeDocument/2006/relationships/image" Target="../media/image47.wmf"/><Relationship Id="rId16" Type="http://schemas.openxmlformats.org/officeDocument/2006/relationships/image" Target="../media/image16.emf"/><Relationship Id="rId1" Type="http://schemas.openxmlformats.org/officeDocument/2006/relationships/image" Target="../media/image46.wmf"/><Relationship Id="rId6" Type="http://schemas.openxmlformats.org/officeDocument/2006/relationships/image" Target="../media/image51.wmf"/><Relationship Id="rId11" Type="http://schemas.openxmlformats.org/officeDocument/2006/relationships/image" Target="../media/image11.emf"/><Relationship Id="rId5" Type="http://schemas.openxmlformats.org/officeDocument/2006/relationships/image" Target="../media/image50.wmf"/><Relationship Id="rId15" Type="http://schemas.openxmlformats.org/officeDocument/2006/relationships/image" Target="../media/image15.emf"/><Relationship Id="rId10" Type="http://schemas.openxmlformats.org/officeDocument/2006/relationships/image" Target="../media/image10.emf"/><Relationship Id="rId4" Type="http://schemas.openxmlformats.org/officeDocument/2006/relationships/image" Target="../media/image49.wmf"/><Relationship Id="rId9" Type="http://schemas.openxmlformats.org/officeDocument/2006/relationships/image" Target="../media/image9.wmf"/><Relationship Id="rId14"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12" Type="http://schemas.openxmlformats.org/officeDocument/2006/relationships/image" Target="../media/image7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7.wmf"/><Relationship Id="rId11" Type="http://schemas.openxmlformats.org/officeDocument/2006/relationships/image" Target="../media/image72.wmf"/><Relationship Id="rId5" Type="http://schemas.openxmlformats.org/officeDocument/2006/relationships/image" Target="../media/image66.wmf"/><Relationship Id="rId10" Type="http://schemas.openxmlformats.org/officeDocument/2006/relationships/image" Target="../media/image71.wmf"/><Relationship Id="rId4" Type="http://schemas.openxmlformats.org/officeDocument/2006/relationships/image" Target="../media/image65.emf"/><Relationship Id="rId9" Type="http://schemas.openxmlformats.org/officeDocument/2006/relationships/image" Target="../media/image70.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3" Type="http://schemas.openxmlformats.org/officeDocument/2006/relationships/image" Target="../media/image76.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75.wmf"/><Relationship Id="rId1" Type="http://schemas.openxmlformats.org/officeDocument/2006/relationships/image" Target="../media/image74.e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8.wmf"/><Relationship Id="rId10" Type="http://schemas.openxmlformats.org/officeDocument/2006/relationships/image" Target="../media/image34.wmf"/><Relationship Id="rId4" Type="http://schemas.openxmlformats.org/officeDocument/2006/relationships/image" Target="../media/image77.wmf"/><Relationship Id="rId9" Type="http://schemas.openxmlformats.org/officeDocument/2006/relationships/image" Target="../media/image11.emf"/><Relationship Id="rId14"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wmf"/><Relationship Id="rId3" Type="http://schemas.openxmlformats.org/officeDocument/2006/relationships/image" Target="../media/image81.emf"/><Relationship Id="rId7" Type="http://schemas.openxmlformats.org/officeDocument/2006/relationships/image" Target="../media/image85.wmf"/><Relationship Id="rId12" Type="http://schemas.openxmlformats.org/officeDocument/2006/relationships/image" Target="../media/image34.wmf"/><Relationship Id="rId2" Type="http://schemas.openxmlformats.org/officeDocument/2006/relationships/image" Target="../media/image80.wmf"/><Relationship Id="rId16" Type="http://schemas.openxmlformats.org/officeDocument/2006/relationships/image" Target="../media/image16.emf"/><Relationship Id="rId1" Type="http://schemas.openxmlformats.org/officeDocument/2006/relationships/image" Target="../media/image79.wmf"/><Relationship Id="rId6" Type="http://schemas.openxmlformats.org/officeDocument/2006/relationships/image" Target="../media/image84.emf"/><Relationship Id="rId11" Type="http://schemas.openxmlformats.org/officeDocument/2006/relationships/image" Target="../media/image11.emf"/><Relationship Id="rId5" Type="http://schemas.openxmlformats.org/officeDocument/2006/relationships/image" Target="../media/image83.emf"/><Relationship Id="rId15" Type="http://schemas.openxmlformats.org/officeDocument/2006/relationships/image" Target="../media/image15.emf"/><Relationship Id="rId10" Type="http://schemas.openxmlformats.org/officeDocument/2006/relationships/image" Target="../media/image10.emf"/><Relationship Id="rId4" Type="http://schemas.openxmlformats.org/officeDocument/2006/relationships/image" Target="../media/image82.emf"/><Relationship Id="rId9" Type="http://schemas.openxmlformats.org/officeDocument/2006/relationships/image" Target="../media/image9.wmf"/><Relationship Id="rId14" Type="http://schemas.openxmlformats.org/officeDocument/2006/relationships/image" Target="../media/image14.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3" Type="http://schemas.openxmlformats.org/officeDocument/2006/relationships/image" Target="../media/image88.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90.wmf"/><Relationship Id="rId10" Type="http://schemas.openxmlformats.org/officeDocument/2006/relationships/image" Target="../media/image34.wmf"/><Relationship Id="rId4" Type="http://schemas.openxmlformats.org/officeDocument/2006/relationships/image" Target="../media/image89.wmf"/><Relationship Id="rId9" Type="http://schemas.openxmlformats.org/officeDocument/2006/relationships/image" Target="../media/image11.emf"/><Relationship Id="rId14" Type="http://schemas.openxmlformats.org/officeDocument/2006/relationships/image" Target="../media/image16.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image" Target="../media/image100.wmf"/><Relationship Id="rId3" Type="http://schemas.openxmlformats.org/officeDocument/2006/relationships/image" Target="../media/image33.wmf"/><Relationship Id="rId7" Type="http://schemas.openxmlformats.org/officeDocument/2006/relationships/image" Target="../media/image94.wmf"/><Relationship Id="rId12" Type="http://schemas.openxmlformats.org/officeDocument/2006/relationships/image" Target="../media/image99.e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3.wmf"/><Relationship Id="rId11" Type="http://schemas.openxmlformats.org/officeDocument/2006/relationships/image" Target="../media/image98.wmf"/><Relationship Id="rId5" Type="http://schemas.openxmlformats.org/officeDocument/2006/relationships/image" Target="../media/image9.wmf"/><Relationship Id="rId10" Type="http://schemas.openxmlformats.org/officeDocument/2006/relationships/image" Target="../media/image97.wmf"/><Relationship Id="rId4" Type="http://schemas.openxmlformats.org/officeDocument/2006/relationships/image" Target="../media/image8.wmf"/><Relationship Id="rId9" Type="http://schemas.openxmlformats.org/officeDocument/2006/relationships/image" Target="../media/image96.wmf"/><Relationship Id="rId14" Type="http://schemas.openxmlformats.org/officeDocument/2006/relationships/image" Target="../media/image8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2.wmf"/><Relationship Id="rId7" Type="http://schemas.openxmlformats.org/officeDocument/2006/relationships/image" Target="../media/image106.wmf"/><Relationship Id="rId2" Type="http://schemas.openxmlformats.org/officeDocument/2006/relationships/image" Target="../media/image101.wmf"/><Relationship Id="rId1" Type="http://schemas.openxmlformats.org/officeDocument/2006/relationships/image" Target="../media/image87.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wmf"/><Relationship Id="rId12" Type="http://schemas.openxmlformats.org/officeDocument/2006/relationships/image" Target="../media/image19.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11" Type="http://schemas.openxmlformats.org/officeDocument/2006/relationships/image" Target="../media/image18.wmf"/><Relationship Id="rId5" Type="http://schemas.openxmlformats.org/officeDocument/2006/relationships/image" Target="../media/image12.wmf"/><Relationship Id="rId10" Type="http://schemas.openxmlformats.org/officeDocument/2006/relationships/image" Target="../media/image17.wmf"/><Relationship Id="rId4" Type="http://schemas.openxmlformats.org/officeDocument/2006/relationships/image" Target="../media/image11.emf"/><Relationship Id="rId9" Type="http://schemas.openxmlformats.org/officeDocument/2006/relationships/image" Target="../media/image16.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6.emf"/><Relationship Id="rId18" Type="http://schemas.openxmlformats.org/officeDocument/2006/relationships/image" Target="../media/image111.wmf"/><Relationship Id="rId3" Type="http://schemas.openxmlformats.org/officeDocument/2006/relationships/image" Target="../media/image87.wmf"/><Relationship Id="rId7" Type="http://schemas.openxmlformats.org/officeDocument/2006/relationships/image" Target="../media/image10.emf"/><Relationship Id="rId12" Type="http://schemas.openxmlformats.org/officeDocument/2006/relationships/image" Target="../media/image15.emf"/><Relationship Id="rId17" Type="http://schemas.openxmlformats.org/officeDocument/2006/relationships/image" Target="../media/image110.wmf"/><Relationship Id="rId2" Type="http://schemas.openxmlformats.org/officeDocument/2006/relationships/image" Target="../media/image33.wmf"/><Relationship Id="rId16" Type="http://schemas.openxmlformats.org/officeDocument/2006/relationships/image" Target="../media/image109.wmf"/><Relationship Id="rId1" Type="http://schemas.openxmlformats.org/officeDocument/2006/relationships/image" Target="../media/image107.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5" Type="http://schemas.openxmlformats.org/officeDocument/2006/relationships/image" Target="../media/image108.wmf"/><Relationship Id="rId10" Type="http://schemas.openxmlformats.org/officeDocument/2006/relationships/image" Target="../media/image13.wmf"/><Relationship Id="rId4" Type="http://schemas.openxmlformats.org/officeDocument/2006/relationships/image" Target="../media/image32.wmf"/><Relationship Id="rId9" Type="http://schemas.openxmlformats.org/officeDocument/2006/relationships/image" Target="../media/image34.wmf"/><Relationship Id="rId14" Type="http://schemas.openxmlformats.org/officeDocument/2006/relationships/image" Target="../media/image102.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6.emf"/><Relationship Id="rId3" Type="http://schemas.openxmlformats.org/officeDocument/2006/relationships/image" Target="../media/image87.wmf"/><Relationship Id="rId7" Type="http://schemas.openxmlformats.org/officeDocument/2006/relationships/image" Target="../media/image10.emf"/><Relationship Id="rId12" Type="http://schemas.openxmlformats.org/officeDocument/2006/relationships/image" Target="../media/image15.emf"/><Relationship Id="rId2" Type="http://schemas.openxmlformats.org/officeDocument/2006/relationships/image" Target="../media/image33.wmf"/><Relationship Id="rId1" Type="http://schemas.openxmlformats.org/officeDocument/2006/relationships/image" Target="../media/image107.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5" Type="http://schemas.openxmlformats.org/officeDocument/2006/relationships/image" Target="../media/image113.wmf"/><Relationship Id="rId10" Type="http://schemas.openxmlformats.org/officeDocument/2006/relationships/image" Target="../media/image13.wmf"/><Relationship Id="rId4" Type="http://schemas.openxmlformats.org/officeDocument/2006/relationships/image" Target="../media/image32.wmf"/><Relationship Id="rId9" Type="http://schemas.openxmlformats.org/officeDocument/2006/relationships/image" Target="../media/image34.wmf"/><Relationship Id="rId14" Type="http://schemas.openxmlformats.org/officeDocument/2006/relationships/image" Target="../media/image112.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image" Target="../media/image112.wmf"/><Relationship Id="rId3" Type="http://schemas.openxmlformats.org/officeDocument/2006/relationships/image" Target="../media/image8.wmf"/><Relationship Id="rId7" Type="http://schemas.openxmlformats.org/officeDocument/2006/relationships/image" Target="../media/image95.wmf"/><Relationship Id="rId12" Type="http://schemas.openxmlformats.org/officeDocument/2006/relationships/image" Target="../media/image87.wmf"/><Relationship Id="rId2" Type="http://schemas.openxmlformats.org/officeDocument/2006/relationships/image" Target="../media/image33.wmf"/><Relationship Id="rId1" Type="http://schemas.openxmlformats.org/officeDocument/2006/relationships/image" Target="../media/image114.wmf"/><Relationship Id="rId6" Type="http://schemas.openxmlformats.org/officeDocument/2006/relationships/image" Target="../media/image94.wmf"/><Relationship Id="rId11" Type="http://schemas.openxmlformats.org/officeDocument/2006/relationships/image" Target="../media/image99.emf"/><Relationship Id="rId5" Type="http://schemas.openxmlformats.org/officeDocument/2006/relationships/image" Target="../media/image93.wmf"/><Relationship Id="rId15" Type="http://schemas.openxmlformats.org/officeDocument/2006/relationships/image" Target="../media/image32.wmf"/><Relationship Id="rId10" Type="http://schemas.openxmlformats.org/officeDocument/2006/relationships/image" Target="../media/image98.wmf"/><Relationship Id="rId4" Type="http://schemas.openxmlformats.org/officeDocument/2006/relationships/image" Target="../media/image9.wmf"/><Relationship Id="rId9" Type="http://schemas.openxmlformats.org/officeDocument/2006/relationships/image" Target="../media/image97.wmf"/><Relationship Id="rId14" Type="http://schemas.openxmlformats.org/officeDocument/2006/relationships/image" Target="../media/image113.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image" Target="../media/image121.wmf"/><Relationship Id="rId3" Type="http://schemas.openxmlformats.org/officeDocument/2006/relationships/image" Target="../media/image115.wmf"/><Relationship Id="rId7" Type="http://schemas.openxmlformats.org/officeDocument/2006/relationships/image" Target="../media/image119.wmf"/><Relationship Id="rId12" Type="http://schemas.openxmlformats.org/officeDocument/2006/relationships/image" Target="../media/image120.wmf"/><Relationship Id="rId2" Type="http://schemas.openxmlformats.org/officeDocument/2006/relationships/image" Target="../media/image9.wmf"/><Relationship Id="rId16" Type="http://schemas.openxmlformats.org/officeDocument/2006/relationships/image" Target="../media/image87.wmf"/><Relationship Id="rId1" Type="http://schemas.openxmlformats.org/officeDocument/2006/relationships/image" Target="../media/image8.wmf"/><Relationship Id="rId6" Type="http://schemas.openxmlformats.org/officeDocument/2006/relationships/image" Target="../media/image118.wmf"/><Relationship Id="rId11" Type="http://schemas.openxmlformats.org/officeDocument/2006/relationships/image" Target="../media/image91.wmf"/><Relationship Id="rId5" Type="http://schemas.openxmlformats.org/officeDocument/2006/relationships/image" Target="../media/image117.wmf"/><Relationship Id="rId15" Type="http://schemas.openxmlformats.org/officeDocument/2006/relationships/image" Target="../media/image123.wmf"/><Relationship Id="rId10" Type="http://schemas.openxmlformats.org/officeDocument/2006/relationships/image" Target="../media/image33.wmf"/><Relationship Id="rId4" Type="http://schemas.openxmlformats.org/officeDocument/2006/relationships/image" Target="../media/image116.wmf"/><Relationship Id="rId9" Type="http://schemas.openxmlformats.org/officeDocument/2006/relationships/image" Target="../media/image99.emf"/><Relationship Id="rId14" Type="http://schemas.openxmlformats.org/officeDocument/2006/relationships/image" Target="../media/image122.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124.wmf"/><Relationship Id="rId7" Type="http://schemas.openxmlformats.org/officeDocument/2006/relationships/image" Target="../media/image128.wmf"/><Relationship Id="rId12" Type="http://schemas.openxmlformats.org/officeDocument/2006/relationships/image" Target="../media/image87.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27.wmf"/><Relationship Id="rId11" Type="http://schemas.openxmlformats.org/officeDocument/2006/relationships/image" Target="../media/image131.wmf"/><Relationship Id="rId5" Type="http://schemas.openxmlformats.org/officeDocument/2006/relationships/image" Target="../media/image126.wmf"/><Relationship Id="rId10" Type="http://schemas.openxmlformats.org/officeDocument/2006/relationships/image" Target="../media/image130.wmf"/><Relationship Id="rId4" Type="http://schemas.openxmlformats.org/officeDocument/2006/relationships/image" Target="../media/image125.wmf"/><Relationship Id="rId9" Type="http://schemas.openxmlformats.org/officeDocument/2006/relationships/image" Target="../media/image129.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32.wmf"/><Relationship Id="rId3" Type="http://schemas.openxmlformats.org/officeDocument/2006/relationships/image" Target="../media/image124.wmf"/><Relationship Id="rId7" Type="http://schemas.openxmlformats.org/officeDocument/2006/relationships/image" Target="../media/image128.wmf"/><Relationship Id="rId12" Type="http://schemas.openxmlformats.org/officeDocument/2006/relationships/image" Target="../media/image87.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27.wmf"/><Relationship Id="rId11" Type="http://schemas.openxmlformats.org/officeDocument/2006/relationships/image" Target="../media/image133.wmf"/><Relationship Id="rId5" Type="http://schemas.openxmlformats.org/officeDocument/2006/relationships/image" Target="../media/image126.wmf"/><Relationship Id="rId10" Type="http://schemas.openxmlformats.org/officeDocument/2006/relationships/image" Target="../media/image132.wmf"/><Relationship Id="rId4" Type="http://schemas.openxmlformats.org/officeDocument/2006/relationships/image" Target="../media/image125.wmf"/><Relationship Id="rId9" Type="http://schemas.openxmlformats.org/officeDocument/2006/relationships/image" Target="../media/image129.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32.wmf"/><Relationship Id="rId3" Type="http://schemas.openxmlformats.org/officeDocument/2006/relationships/image" Target="../media/image124.wmf"/><Relationship Id="rId7" Type="http://schemas.openxmlformats.org/officeDocument/2006/relationships/image" Target="../media/image128.wmf"/><Relationship Id="rId12" Type="http://schemas.openxmlformats.org/officeDocument/2006/relationships/image" Target="../media/image87.wmf"/><Relationship Id="rId2" Type="http://schemas.openxmlformats.org/officeDocument/2006/relationships/image" Target="../media/image9.wmf"/><Relationship Id="rId16" Type="http://schemas.openxmlformats.org/officeDocument/2006/relationships/image" Target="../media/image135.wmf"/><Relationship Id="rId1" Type="http://schemas.openxmlformats.org/officeDocument/2006/relationships/image" Target="../media/image8.wmf"/><Relationship Id="rId6" Type="http://schemas.openxmlformats.org/officeDocument/2006/relationships/image" Target="../media/image127.wmf"/><Relationship Id="rId11" Type="http://schemas.openxmlformats.org/officeDocument/2006/relationships/image" Target="../media/image133.wmf"/><Relationship Id="rId5" Type="http://schemas.openxmlformats.org/officeDocument/2006/relationships/image" Target="../media/image126.wmf"/><Relationship Id="rId15" Type="http://schemas.openxmlformats.org/officeDocument/2006/relationships/image" Target="../media/image134.wmf"/><Relationship Id="rId10" Type="http://schemas.openxmlformats.org/officeDocument/2006/relationships/image" Target="../media/image132.wmf"/><Relationship Id="rId4" Type="http://schemas.openxmlformats.org/officeDocument/2006/relationships/image" Target="../media/image125.wmf"/><Relationship Id="rId9" Type="http://schemas.openxmlformats.org/officeDocument/2006/relationships/image" Target="../media/image129.wmf"/><Relationship Id="rId14" Type="http://schemas.openxmlformats.org/officeDocument/2006/relationships/image" Target="../media/image31.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142.wmf"/><Relationship Id="rId3" Type="http://schemas.openxmlformats.org/officeDocument/2006/relationships/image" Target="../media/image136.wmf"/><Relationship Id="rId7" Type="http://schemas.openxmlformats.org/officeDocument/2006/relationships/image" Target="../media/image140.wmf"/><Relationship Id="rId12" Type="http://schemas.openxmlformats.org/officeDocument/2006/relationships/image" Target="../media/image87.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9.wmf"/><Relationship Id="rId11" Type="http://schemas.openxmlformats.org/officeDocument/2006/relationships/image" Target="../media/image141.wmf"/><Relationship Id="rId5" Type="http://schemas.openxmlformats.org/officeDocument/2006/relationships/image" Target="../media/image138.wmf"/><Relationship Id="rId10" Type="http://schemas.openxmlformats.org/officeDocument/2006/relationships/image" Target="../media/image130.wmf"/><Relationship Id="rId4" Type="http://schemas.openxmlformats.org/officeDocument/2006/relationships/image" Target="../media/image137.wmf"/><Relationship Id="rId9" Type="http://schemas.openxmlformats.org/officeDocument/2006/relationships/image" Target="../media/image129.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143.wmf"/><Relationship Id="rId7" Type="http://schemas.openxmlformats.org/officeDocument/2006/relationships/image" Target="../media/image147.wmf"/><Relationship Id="rId12" Type="http://schemas.openxmlformats.org/officeDocument/2006/relationships/image" Target="../media/image87.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46.wmf"/><Relationship Id="rId11" Type="http://schemas.openxmlformats.org/officeDocument/2006/relationships/image" Target="../media/image150.wmf"/><Relationship Id="rId5" Type="http://schemas.openxmlformats.org/officeDocument/2006/relationships/image" Target="../media/image145.wmf"/><Relationship Id="rId10" Type="http://schemas.openxmlformats.org/officeDocument/2006/relationships/image" Target="../media/image149.wmf"/><Relationship Id="rId4" Type="http://schemas.openxmlformats.org/officeDocument/2006/relationships/image" Target="../media/image144.wmf"/><Relationship Id="rId9" Type="http://schemas.openxmlformats.org/officeDocument/2006/relationships/image" Target="../media/image148.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154.wmf"/><Relationship Id="rId3" Type="http://schemas.openxmlformats.org/officeDocument/2006/relationships/image" Target="../media/image143.wmf"/><Relationship Id="rId7" Type="http://schemas.openxmlformats.org/officeDocument/2006/relationships/image" Target="../media/image147.wmf"/><Relationship Id="rId12" Type="http://schemas.openxmlformats.org/officeDocument/2006/relationships/image" Target="../media/image153.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46.wmf"/><Relationship Id="rId11" Type="http://schemas.openxmlformats.org/officeDocument/2006/relationships/image" Target="../media/image87.wmf"/><Relationship Id="rId5" Type="http://schemas.openxmlformats.org/officeDocument/2006/relationships/image" Target="../media/image145.wmf"/><Relationship Id="rId10" Type="http://schemas.openxmlformats.org/officeDocument/2006/relationships/image" Target="../media/image152.wmf"/><Relationship Id="rId4" Type="http://schemas.openxmlformats.org/officeDocument/2006/relationships/image" Target="../media/image144.wmf"/><Relationship Id="rId9" Type="http://schemas.openxmlformats.org/officeDocument/2006/relationships/image" Target="../media/image15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7.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157.wmf"/><Relationship Id="rId3" Type="http://schemas.openxmlformats.org/officeDocument/2006/relationships/image" Target="../media/image143.wmf"/><Relationship Id="rId7" Type="http://schemas.openxmlformats.org/officeDocument/2006/relationships/image" Target="../media/image147.wmf"/><Relationship Id="rId12" Type="http://schemas.openxmlformats.org/officeDocument/2006/relationships/image" Target="../media/image156.wmf"/><Relationship Id="rId17" Type="http://schemas.openxmlformats.org/officeDocument/2006/relationships/image" Target="../media/image161.wmf"/><Relationship Id="rId2" Type="http://schemas.openxmlformats.org/officeDocument/2006/relationships/image" Target="../media/image9.wmf"/><Relationship Id="rId16" Type="http://schemas.openxmlformats.org/officeDocument/2006/relationships/image" Target="../media/image160.wmf"/><Relationship Id="rId1" Type="http://schemas.openxmlformats.org/officeDocument/2006/relationships/image" Target="../media/image8.wmf"/><Relationship Id="rId6" Type="http://schemas.openxmlformats.org/officeDocument/2006/relationships/image" Target="../media/image146.wmf"/><Relationship Id="rId11" Type="http://schemas.openxmlformats.org/officeDocument/2006/relationships/image" Target="../media/image87.wmf"/><Relationship Id="rId5" Type="http://schemas.openxmlformats.org/officeDocument/2006/relationships/image" Target="../media/image145.wmf"/><Relationship Id="rId15" Type="http://schemas.openxmlformats.org/officeDocument/2006/relationships/image" Target="../media/image159.wmf"/><Relationship Id="rId10" Type="http://schemas.openxmlformats.org/officeDocument/2006/relationships/image" Target="../media/image155.wmf"/><Relationship Id="rId4" Type="http://schemas.openxmlformats.org/officeDocument/2006/relationships/image" Target="../media/image144.wmf"/><Relationship Id="rId9" Type="http://schemas.openxmlformats.org/officeDocument/2006/relationships/image" Target="../media/image148.wmf"/><Relationship Id="rId14" Type="http://schemas.openxmlformats.org/officeDocument/2006/relationships/image" Target="../media/image158.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165.wmf"/><Relationship Id="rId3" Type="http://schemas.openxmlformats.org/officeDocument/2006/relationships/image" Target="../media/image9.wmf"/><Relationship Id="rId7" Type="http://schemas.openxmlformats.org/officeDocument/2006/relationships/image" Target="../media/image13.wmf"/><Relationship Id="rId12" Type="http://schemas.openxmlformats.org/officeDocument/2006/relationships/image" Target="../media/image164.wmf"/><Relationship Id="rId2" Type="http://schemas.openxmlformats.org/officeDocument/2006/relationships/image" Target="../media/image8.wmf"/><Relationship Id="rId1" Type="http://schemas.openxmlformats.org/officeDocument/2006/relationships/image" Target="../media/image87.wmf"/><Relationship Id="rId6" Type="http://schemas.openxmlformats.org/officeDocument/2006/relationships/image" Target="../media/image162.wmf"/><Relationship Id="rId11" Type="http://schemas.openxmlformats.org/officeDocument/2006/relationships/image" Target="../media/image163.wmf"/><Relationship Id="rId5" Type="http://schemas.openxmlformats.org/officeDocument/2006/relationships/image" Target="../media/image11.emf"/><Relationship Id="rId15" Type="http://schemas.openxmlformats.org/officeDocument/2006/relationships/image" Target="../media/image167.wmf"/><Relationship Id="rId10" Type="http://schemas.openxmlformats.org/officeDocument/2006/relationships/image" Target="../media/image16.emf"/><Relationship Id="rId4" Type="http://schemas.openxmlformats.org/officeDocument/2006/relationships/image" Target="../media/image10.emf"/><Relationship Id="rId9" Type="http://schemas.openxmlformats.org/officeDocument/2006/relationships/image" Target="../media/image15.emf"/><Relationship Id="rId14" Type="http://schemas.openxmlformats.org/officeDocument/2006/relationships/image" Target="../media/image166.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6.emf"/><Relationship Id="rId3" Type="http://schemas.openxmlformats.org/officeDocument/2006/relationships/image" Target="../media/image169.wmf"/><Relationship Id="rId7" Type="http://schemas.openxmlformats.org/officeDocument/2006/relationships/image" Target="../media/image10.emf"/><Relationship Id="rId12" Type="http://schemas.openxmlformats.org/officeDocument/2006/relationships/image" Target="../media/image15.emf"/><Relationship Id="rId2" Type="http://schemas.openxmlformats.org/officeDocument/2006/relationships/image" Target="../media/image168.wmf"/><Relationship Id="rId1" Type="http://schemas.openxmlformats.org/officeDocument/2006/relationships/image" Target="../media/image33.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170.wmf"/><Relationship Id="rId9" Type="http://schemas.openxmlformats.org/officeDocument/2006/relationships/image" Target="../media/image34.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87.wmf"/><Relationship Id="rId6" Type="http://schemas.openxmlformats.org/officeDocument/2006/relationships/image" Target="../media/image175.wmf"/><Relationship Id="rId5" Type="http://schemas.openxmlformats.org/officeDocument/2006/relationships/image" Target="../media/image174.wmf"/><Relationship Id="rId4" Type="http://schemas.openxmlformats.org/officeDocument/2006/relationships/image" Target="../media/image17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 Id="rId5" Type="http://schemas.openxmlformats.org/officeDocument/2006/relationships/image" Target="../media/image180.wmf"/><Relationship Id="rId4" Type="http://schemas.openxmlformats.org/officeDocument/2006/relationships/image" Target="../media/image17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image" Target="../media/image32.wmf"/><Relationship Id="rId3" Type="http://schemas.openxmlformats.org/officeDocument/2006/relationships/image" Target="../media/image10.emf"/><Relationship Id="rId7" Type="http://schemas.openxmlformats.org/officeDocument/2006/relationships/image" Target="../media/image14.wmf"/><Relationship Id="rId12" Type="http://schemas.openxmlformats.org/officeDocument/2006/relationships/image" Target="../media/image31.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11" Type="http://schemas.openxmlformats.org/officeDocument/2006/relationships/image" Target="../media/image30.wmf"/><Relationship Id="rId5" Type="http://schemas.openxmlformats.org/officeDocument/2006/relationships/image" Target="../media/image29.wmf"/><Relationship Id="rId10" Type="http://schemas.openxmlformats.org/officeDocument/2006/relationships/image" Target="../media/image17.wmf"/><Relationship Id="rId4" Type="http://schemas.openxmlformats.org/officeDocument/2006/relationships/image" Target="../media/image11.emf"/><Relationship Id="rId9" Type="http://schemas.openxmlformats.org/officeDocument/2006/relationships/image" Target="../media/image16.emf"/><Relationship Id="rId14"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image" Target="../media/image36.wmf"/><Relationship Id="rId3" Type="http://schemas.openxmlformats.org/officeDocument/2006/relationships/image" Target="../media/image10.emf"/><Relationship Id="rId7" Type="http://schemas.openxmlformats.org/officeDocument/2006/relationships/image" Target="../media/image14.wmf"/><Relationship Id="rId12" Type="http://schemas.openxmlformats.org/officeDocument/2006/relationships/image" Target="../media/image35.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11" Type="http://schemas.openxmlformats.org/officeDocument/2006/relationships/image" Target="../media/image33.wmf"/><Relationship Id="rId5" Type="http://schemas.openxmlformats.org/officeDocument/2006/relationships/image" Target="../media/image34.wmf"/><Relationship Id="rId10" Type="http://schemas.openxmlformats.org/officeDocument/2006/relationships/image" Target="../media/image32.wmf"/><Relationship Id="rId4" Type="http://schemas.openxmlformats.org/officeDocument/2006/relationships/image" Target="../media/image11.emf"/><Relationship Id="rId9" Type="http://schemas.openxmlformats.org/officeDocument/2006/relationships/image" Target="../media/image16.emf"/><Relationship Id="rId14"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43.wmf"/><Relationship Id="rId6" Type="http://schemas.openxmlformats.org/officeDocument/2006/relationships/image" Target="../media/image44.wmf"/><Relationship Id="rId5" Type="http://schemas.openxmlformats.org/officeDocument/2006/relationships/image" Target="../media/image11.emf"/><Relationship Id="rId10" Type="http://schemas.openxmlformats.org/officeDocument/2006/relationships/image" Target="../media/image16.emf"/><Relationship Id="rId4" Type="http://schemas.openxmlformats.org/officeDocument/2006/relationships/image" Target="../media/image10.emf"/><Relationship Id="rId9"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256003"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56004"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256005"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3C0D3AB-6656-4EDE-8D12-49A22A4FC8F3}" type="slidenum">
              <a:rPr lang="en-US" altLang="zh-CN"/>
              <a:pPr/>
              <a:t>‹#›</a:t>
            </a:fld>
            <a:endParaRPr lang="en-US" altLang="zh-CN"/>
          </a:p>
        </p:txBody>
      </p:sp>
    </p:spTree>
    <p:extLst>
      <p:ext uri="{BB962C8B-B14F-4D97-AF65-F5344CB8AC3E}">
        <p14:creationId xmlns:p14="http://schemas.microsoft.com/office/powerpoint/2010/main" val="3455089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i="0"/>
            </a:lvl1pPr>
          </a:lstStyle>
          <a:p>
            <a:pPr>
              <a:defRPr/>
            </a:pPr>
            <a:endParaRPr lang="en-US" altLang="zh-CN"/>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i="0"/>
            </a:lvl1pPr>
          </a:lstStyle>
          <a:p>
            <a:pPr>
              <a:defRPr/>
            </a:pPr>
            <a:endParaRPr lang="en-US" altLang="zh-CN"/>
          </a:p>
        </p:txBody>
      </p:sp>
      <p:sp>
        <p:nvSpPr>
          <p:cNvPr id="15155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i="0"/>
            </a:lvl1pPr>
          </a:lstStyle>
          <a:p>
            <a:pPr>
              <a:defRPr/>
            </a:pPr>
            <a:endParaRPr lang="en-US" altLang="zh-CN"/>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i="0"/>
            </a:lvl1pPr>
          </a:lstStyle>
          <a:p>
            <a:fld id="{B76A63E3-BC71-40C1-AF7E-C8FBE6BBF0A9}" type="slidenum">
              <a:rPr lang="en-US" altLang="zh-CN"/>
              <a:pPr/>
              <a:t>‹#›</a:t>
            </a:fld>
            <a:endParaRPr lang="en-US" altLang="zh-CN"/>
          </a:p>
        </p:txBody>
      </p:sp>
    </p:spTree>
    <p:extLst>
      <p:ext uri="{BB962C8B-B14F-4D97-AF65-F5344CB8AC3E}">
        <p14:creationId xmlns:p14="http://schemas.microsoft.com/office/powerpoint/2010/main" val="5837383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fld id="{382E97D5-DCF9-4032-A643-3417F49D4332}" type="slidenum">
              <a:rPr lang="en-US" altLang="zh-CN" sz="1200" i="0"/>
              <a:pPr eaLnBrk="1" hangingPunct="1"/>
              <a:t>9</a:t>
            </a:fld>
            <a:endParaRPr lang="en-US" altLang="zh-CN" sz="1200" i="0"/>
          </a:p>
        </p:txBody>
      </p:sp>
      <p:sp>
        <p:nvSpPr>
          <p:cNvPr id="161795" name="Rectangle 2"/>
          <p:cNvSpPr>
            <a:spLocks noGrp="1" noRot="1" noChangeAspect="1" noChangeArrowheads="1" noTextEdit="1"/>
          </p:cNvSpPr>
          <p:nvPr>
            <p:ph type="sldImg"/>
          </p:nvPr>
        </p:nvSpPr>
        <p:spPr>
          <a:xfrm>
            <a:off x="381000" y="685800"/>
            <a:ext cx="6096000" cy="3429000"/>
          </a:xfrm>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30000"/>
              </a:lnSpc>
              <a:spcBef>
                <a:spcPct val="0"/>
              </a:spcBef>
            </a:pPr>
            <a:endParaRPr lang="zh-CN" altLang="zh-CN"/>
          </a:p>
        </p:txBody>
      </p:sp>
    </p:spTree>
    <p:extLst>
      <p:ext uri="{BB962C8B-B14F-4D97-AF65-F5344CB8AC3E}">
        <p14:creationId xmlns:p14="http://schemas.microsoft.com/office/powerpoint/2010/main" val="4081407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fld id="{49A643F0-9891-46AB-BC27-200E2E5D770F}" type="slidenum">
              <a:rPr lang="en-US" altLang="zh-CN" sz="1200" i="0"/>
              <a:pPr eaLnBrk="1" hangingPunct="1"/>
              <a:t>16</a:t>
            </a:fld>
            <a:endParaRPr lang="en-US" altLang="zh-CN" sz="1200" i="0"/>
          </a:p>
        </p:txBody>
      </p:sp>
      <p:sp>
        <p:nvSpPr>
          <p:cNvPr id="162819" name="Rectangle 2"/>
          <p:cNvSpPr>
            <a:spLocks noGrp="1" noRot="1" noChangeAspect="1" noChangeArrowheads="1" noTextEdit="1"/>
          </p:cNvSpPr>
          <p:nvPr>
            <p:ph type="sldImg"/>
          </p:nvPr>
        </p:nvSpPr>
        <p:spPr>
          <a:xfrm>
            <a:off x="381000" y="685800"/>
            <a:ext cx="6096000" cy="3429000"/>
          </a:xfrm>
          <a:ln/>
        </p:spPr>
      </p:sp>
      <p:sp>
        <p:nvSpPr>
          <p:cNvPr id="190467" name="Rectangle 3"/>
          <p:cNvSpPr>
            <a:spLocks noGrp="1" noChangeArrowheads="1"/>
          </p:cNvSpPr>
          <p:nvPr>
            <p:ph type="body" idx="1"/>
          </p:nvPr>
        </p:nvSpPr>
        <p:spPr/>
        <p:txBody>
          <a:bodyPr/>
          <a:lstStyle/>
          <a:p>
            <a:pPr eaLnBrk="1" hangingPunct="1">
              <a:spcBef>
                <a:spcPct val="0"/>
              </a:spcBef>
              <a:defRPr/>
            </a:pPr>
            <a:r>
              <a:rPr lang="zh-CN" altLang="en-US" sz="2600" b="1">
                <a:effectLst>
                  <a:outerShdw blurRad="38100" dist="38100" dir="2700000" algn="tl">
                    <a:srgbClr val="C0C0C0"/>
                  </a:outerShdw>
                </a:effectLst>
              </a:rPr>
              <a:t>在光电效应中，入射的是可见光和紫外线，光子能量较低，电子与整个原子的联系不能忽略，</a:t>
            </a:r>
            <a:r>
              <a:rPr lang="zh-CN" altLang="en-US" sz="2600" b="1">
                <a:solidFill>
                  <a:srgbClr val="FF3300"/>
                </a:solidFill>
                <a:effectLst>
                  <a:outerShdw blurRad="38100" dist="38100" dir="2700000" algn="tl">
                    <a:srgbClr val="C0C0C0"/>
                  </a:outerShdw>
                </a:effectLst>
              </a:rPr>
              <a:t>原子也要参与动量交换，所以 “光子</a:t>
            </a:r>
            <a:r>
              <a:rPr lang="zh-CN" altLang="en-US" sz="2600" b="1">
                <a:solidFill>
                  <a:srgbClr val="FF3300"/>
                </a:solidFill>
                <a:effectLst>
                  <a:outerShdw blurRad="38100" dist="38100" dir="2700000" algn="tl">
                    <a:srgbClr val="C0C0C0"/>
                  </a:outerShdw>
                </a:effectLst>
                <a:latin typeface="方正书宋简体"/>
              </a:rPr>
              <a:t>─</a:t>
            </a:r>
            <a:r>
              <a:rPr lang="zh-CN" altLang="en-US" sz="2600" b="1">
                <a:solidFill>
                  <a:srgbClr val="FF3300"/>
                </a:solidFill>
                <a:effectLst>
                  <a:outerShdw blurRad="38100" dist="38100" dir="2700000" algn="tl">
                    <a:srgbClr val="C0C0C0"/>
                  </a:outerShdw>
                </a:effectLst>
              </a:rPr>
              <a:t>电子系统”动量不守恒。</a:t>
            </a:r>
            <a:r>
              <a:rPr lang="zh-CN" altLang="en-US" sz="2600" b="1">
                <a:effectLst>
                  <a:outerShdw blurRad="38100" dist="38100" dir="2700000" algn="tl">
                    <a:srgbClr val="C0C0C0"/>
                  </a:outerShdw>
                </a:effectLst>
              </a:rPr>
              <a:t>又因原子质量较大，能量的交换可忽略，</a:t>
            </a:r>
            <a:r>
              <a:rPr lang="zh-CN" altLang="en-US" sz="2600" b="1">
                <a:solidFill>
                  <a:srgbClr val="0000FF"/>
                </a:solidFill>
                <a:effectLst>
                  <a:outerShdw blurRad="38100" dist="38100" dir="2700000" algn="tl">
                    <a:srgbClr val="C0C0C0"/>
                  </a:outerShdw>
                </a:effectLst>
              </a:rPr>
              <a:t>“光子</a:t>
            </a:r>
            <a:r>
              <a:rPr lang="zh-CN" altLang="en-US" sz="2600" b="1">
                <a:solidFill>
                  <a:srgbClr val="0000FF"/>
                </a:solidFill>
                <a:effectLst>
                  <a:outerShdw blurRad="38100" dist="38100" dir="2700000" algn="tl">
                    <a:srgbClr val="C0C0C0"/>
                  </a:outerShdw>
                </a:effectLst>
                <a:latin typeface="方正书宋简体"/>
              </a:rPr>
              <a:t>─</a:t>
            </a:r>
            <a:r>
              <a:rPr lang="zh-CN" altLang="en-US" sz="2600" b="1">
                <a:solidFill>
                  <a:srgbClr val="0000FF"/>
                </a:solidFill>
                <a:effectLst>
                  <a:outerShdw blurRad="38100" dist="38100" dir="2700000" algn="tl">
                    <a:srgbClr val="C0C0C0"/>
                  </a:outerShdw>
                </a:effectLst>
              </a:rPr>
              <a:t>电子系统”能量仍可认为是守恒的。</a:t>
            </a:r>
          </a:p>
          <a:p>
            <a:pPr eaLnBrk="1" hangingPunct="1">
              <a:spcBef>
                <a:spcPct val="0"/>
              </a:spcBef>
              <a:defRPr/>
            </a:pPr>
            <a:endParaRPr lang="zh-CN" altLang="en-US" sz="2600" b="1">
              <a:solidFill>
                <a:srgbClr val="FF3300"/>
              </a:solidFill>
              <a:effectLst>
                <a:outerShdw blurRad="38100" dist="38100" dir="2700000" algn="tl">
                  <a:srgbClr val="C0C0C0"/>
                </a:outerShdw>
              </a:effectLst>
            </a:endParaRPr>
          </a:p>
          <a:p>
            <a:pPr eaLnBrk="1" hangingPunct="1">
              <a:defRPr/>
            </a:pPr>
            <a:endParaRPr lang="en-US" altLang="zh-CN"/>
          </a:p>
        </p:txBody>
      </p:sp>
    </p:spTree>
    <p:extLst>
      <p:ext uri="{BB962C8B-B14F-4D97-AF65-F5344CB8AC3E}">
        <p14:creationId xmlns:p14="http://schemas.microsoft.com/office/powerpoint/2010/main" val="4242551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80E88B2-1A15-4879-8141-A1E7648CB68F}" type="slidenum">
              <a:rPr lang="en-US" altLang="zh-CN"/>
              <a:pPr/>
              <a:t>‹#›</a:t>
            </a:fld>
            <a:endParaRPr lang="en-US" altLang="zh-CN"/>
          </a:p>
        </p:txBody>
      </p:sp>
    </p:spTree>
    <p:extLst>
      <p:ext uri="{BB962C8B-B14F-4D97-AF65-F5344CB8AC3E}">
        <p14:creationId xmlns:p14="http://schemas.microsoft.com/office/powerpoint/2010/main" val="57730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F9859F0-F060-4556-9409-8F6AC606D031}" type="slidenum">
              <a:rPr lang="en-US" altLang="zh-CN"/>
              <a:pPr/>
              <a:t>‹#›</a:t>
            </a:fld>
            <a:endParaRPr lang="en-US" altLang="zh-CN"/>
          </a:p>
        </p:txBody>
      </p:sp>
    </p:spTree>
    <p:extLst>
      <p:ext uri="{BB962C8B-B14F-4D97-AF65-F5344CB8AC3E}">
        <p14:creationId xmlns:p14="http://schemas.microsoft.com/office/powerpoint/2010/main" val="2336111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3000" y="609600"/>
            <a:ext cx="26162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645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6855427-D15C-4C44-816F-F48EAD101490}" type="slidenum">
              <a:rPr lang="en-US" altLang="zh-CN"/>
              <a:pPr/>
              <a:t>‹#›</a:t>
            </a:fld>
            <a:endParaRPr lang="en-US" altLang="zh-CN"/>
          </a:p>
        </p:txBody>
      </p:sp>
    </p:spTree>
    <p:extLst>
      <p:ext uri="{BB962C8B-B14F-4D97-AF65-F5344CB8AC3E}">
        <p14:creationId xmlns:p14="http://schemas.microsoft.com/office/powerpoint/2010/main" val="924999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5D28DD2F-4D6B-483C-A293-3F057CA4011C}" type="slidenum">
              <a:rPr lang="en-US" altLang="zh-CN"/>
              <a:pPr/>
              <a:t>‹#›</a:t>
            </a:fld>
            <a:endParaRPr lang="en-US" altLang="zh-CN"/>
          </a:p>
        </p:txBody>
      </p:sp>
    </p:spTree>
    <p:extLst>
      <p:ext uri="{BB962C8B-B14F-4D97-AF65-F5344CB8AC3E}">
        <p14:creationId xmlns:p14="http://schemas.microsoft.com/office/powerpoint/2010/main" val="3964414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68263F8-4CD8-4AEE-9C47-8158E72C3C6C}" type="slidenum">
              <a:rPr lang="en-US" altLang="zh-CN"/>
              <a:pPr/>
              <a:t>‹#›</a:t>
            </a:fld>
            <a:endParaRPr lang="en-US" altLang="zh-CN"/>
          </a:p>
        </p:txBody>
      </p:sp>
    </p:spTree>
    <p:extLst>
      <p:ext uri="{BB962C8B-B14F-4D97-AF65-F5344CB8AC3E}">
        <p14:creationId xmlns:p14="http://schemas.microsoft.com/office/powerpoint/2010/main" val="406449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EB2FBBDB-A245-4588-93B7-7D95F9E72163}" type="slidenum">
              <a:rPr lang="en-US" altLang="zh-CN"/>
              <a:pPr/>
              <a:t>‹#›</a:t>
            </a:fld>
            <a:endParaRPr lang="en-US" altLang="zh-CN"/>
          </a:p>
        </p:txBody>
      </p:sp>
    </p:spTree>
    <p:extLst>
      <p:ext uri="{BB962C8B-B14F-4D97-AF65-F5344CB8AC3E}">
        <p14:creationId xmlns:p14="http://schemas.microsoft.com/office/powerpoint/2010/main" val="66485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65FFF763-3246-4A79-968D-88ECF2C09218}" type="slidenum">
              <a:rPr lang="en-US" altLang="zh-CN"/>
              <a:pPr/>
              <a:t>‹#›</a:t>
            </a:fld>
            <a:endParaRPr lang="en-US" altLang="zh-CN"/>
          </a:p>
        </p:txBody>
      </p:sp>
    </p:spTree>
    <p:extLst>
      <p:ext uri="{BB962C8B-B14F-4D97-AF65-F5344CB8AC3E}">
        <p14:creationId xmlns:p14="http://schemas.microsoft.com/office/powerpoint/2010/main" val="37936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D4CFFF4D-B7D5-44D2-AEA7-8CFA0BA624FE}" type="slidenum">
              <a:rPr lang="en-US" altLang="zh-CN"/>
              <a:pPr/>
              <a:t>‹#›</a:t>
            </a:fld>
            <a:endParaRPr lang="en-US" altLang="zh-CN"/>
          </a:p>
        </p:txBody>
      </p:sp>
    </p:spTree>
    <p:extLst>
      <p:ext uri="{BB962C8B-B14F-4D97-AF65-F5344CB8AC3E}">
        <p14:creationId xmlns:p14="http://schemas.microsoft.com/office/powerpoint/2010/main" val="216597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3B058524-85BA-468D-A2EB-C2916C19DB7D}" type="slidenum">
              <a:rPr lang="en-US" altLang="zh-CN"/>
              <a:pPr/>
              <a:t>‹#›</a:t>
            </a:fld>
            <a:endParaRPr lang="en-US" altLang="zh-CN"/>
          </a:p>
        </p:txBody>
      </p:sp>
    </p:spTree>
    <p:extLst>
      <p:ext uri="{BB962C8B-B14F-4D97-AF65-F5344CB8AC3E}">
        <p14:creationId xmlns:p14="http://schemas.microsoft.com/office/powerpoint/2010/main" val="2057623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8E1C3E9-D14E-402C-BDEA-77CECDF56264}" type="slidenum">
              <a:rPr lang="en-US" altLang="zh-CN"/>
              <a:pPr/>
              <a:t>‹#›</a:t>
            </a:fld>
            <a:endParaRPr lang="en-US" altLang="zh-CN"/>
          </a:p>
        </p:txBody>
      </p:sp>
    </p:spTree>
    <p:extLst>
      <p:ext uri="{BB962C8B-B14F-4D97-AF65-F5344CB8AC3E}">
        <p14:creationId xmlns:p14="http://schemas.microsoft.com/office/powerpoint/2010/main" val="238551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12DE00AF-7837-480D-BD63-19097A2F9C76}" type="slidenum">
              <a:rPr lang="en-US" altLang="zh-CN"/>
              <a:pPr/>
              <a:t>‹#›</a:t>
            </a:fld>
            <a:endParaRPr lang="en-US" altLang="zh-CN"/>
          </a:p>
        </p:txBody>
      </p:sp>
    </p:spTree>
    <p:extLst>
      <p:ext uri="{BB962C8B-B14F-4D97-AF65-F5344CB8AC3E}">
        <p14:creationId xmlns:p14="http://schemas.microsoft.com/office/powerpoint/2010/main" val="905825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160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09600" y="6400800"/>
            <a:ext cx="2235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i="0"/>
            </a:lvl1pPr>
          </a:lstStyle>
          <a:p>
            <a:pPr>
              <a:defRPr/>
            </a:pPr>
            <a:endParaRPr lang="en-US" altLang="zh-CN"/>
          </a:p>
        </p:txBody>
      </p:sp>
      <p:sp>
        <p:nvSpPr>
          <p:cNvPr id="1029" name="Rectangle 5"/>
          <p:cNvSpPr>
            <a:spLocks noGrp="1" noChangeArrowheads="1"/>
          </p:cNvSpPr>
          <p:nvPr>
            <p:ph type="ftr" sz="quarter" idx="3"/>
          </p:nvPr>
        </p:nvSpPr>
        <p:spPr bwMode="auto">
          <a:xfrm>
            <a:off x="5283200" y="6477000"/>
            <a:ext cx="2235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a:lvl1pPr>
          </a:lstStyle>
          <a:p>
            <a:pPr>
              <a:defRPr/>
            </a:pPr>
            <a:endParaRPr lang="en-US" altLang="zh-CN"/>
          </a:p>
        </p:txBody>
      </p:sp>
      <p:sp>
        <p:nvSpPr>
          <p:cNvPr id="1030" name="Rectangle 6"/>
          <p:cNvSpPr>
            <a:spLocks noGrp="1" noChangeArrowheads="1"/>
          </p:cNvSpPr>
          <p:nvPr>
            <p:ph type="sldNum" sz="quarter" idx="4"/>
          </p:nvPr>
        </p:nvSpPr>
        <p:spPr bwMode="auto">
          <a:xfrm>
            <a:off x="3149600" y="6400800"/>
            <a:ext cx="2032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i="0"/>
            </a:lvl1pPr>
          </a:lstStyle>
          <a:p>
            <a:fld id="{50B377D0-125A-44D3-A24E-4B40B214BFC7}" type="slidenum">
              <a:rPr lang="en-US" altLang="zh-CN"/>
              <a:pPr/>
              <a:t>‹#›</a:t>
            </a:fld>
            <a:endParaRPr lang="en-US" altLang="zh-CN"/>
          </a:p>
        </p:txBody>
      </p:sp>
      <p:sp>
        <p:nvSpPr>
          <p:cNvPr id="1038" name="AutoShape 14">
            <a:hlinkClick r:id="" action="ppaction://hlinkshowjump?jump=nextslide" highlightClick="1"/>
          </p:cNvPr>
          <p:cNvSpPr>
            <a:spLocks noChangeArrowheads="1"/>
          </p:cNvSpPr>
          <p:nvPr userDrawn="1"/>
        </p:nvSpPr>
        <p:spPr bwMode="auto">
          <a:xfrm>
            <a:off x="9567333" y="6594476"/>
            <a:ext cx="863600" cy="252413"/>
          </a:xfrm>
          <a:prstGeom prst="actionButtonForwardNex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28575">
            <a:noFill/>
            <a:miter lim="800000"/>
            <a:headEnd/>
            <a:tailEnd/>
          </a:ln>
          <a:effectLst/>
        </p:spPr>
        <p:txBody>
          <a:bodyPr wrap="none" anchor="ctr"/>
          <a:lstStyle/>
          <a:p>
            <a:pPr>
              <a:defRPr/>
            </a:pPr>
            <a:endParaRPr lang="zh-CN" altLang="en-US" sz="2600"/>
          </a:p>
        </p:txBody>
      </p:sp>
      <p:sp>
        <p:nvSpPr>
          <p:cNvPr id="1039" name="AutoShape 15">
            <a:hlinkClick r:id="" action="ppaction://hlinkshowjump?jump=lastslide" highlightClick="1"/>
          </p:cNvPr>
          <p:cNvSpPr>
            <a:spLocks noChangeArrowheads="1"/>
          </p:cNvSpPr>
          <p:nvPr userDrawn="1"/>
        </p:nvSpPr>
        <p:spPr bwMode="auto">
          <a:xfrm>
            <a:off x="11328400" y="6594476"/>
            <a:ext cx="863600" cy="252413"/>
          </a:xfrm>
          <a:prstGeom prst="actionButtonEnd">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28575">
            <a:noFill/>
            <a:miter lim="800000"/>
            <a:headEnd/>
            <a:tailEnd/>
          </a:ln>
          <a:effectLst/>
        </p:spPr>
        <p:txBody>
          <a:bodyPr wrap="none" anchor="ctr"/>
          <a:lstStyle/>
          <a:p>
            <a:pPr>
              <a:defRPr/>
            </a:pPr>
            <a:endParaRPr lang="zh-CN" altLang="en-US" sz="2600"/>
          </a:p>
        </p:txBody>
      </p:sp>
      <p:sp>
        <p:nvSpPr>
          <p:cNvPr id="1040" name="AutoShape 16">
            <a:hlinkClick r:id="rId13" action="ppaction://hlinksldjump" highlightClick="1"/>
          </p:cNvPr>
          <p:cNvSpPr>
            <a:spLocks noChangeArrowheads="1"/>
          </p:cNvSpPr>
          <p:nvPr userDrawn="1"/>
        </p:nvSpPr>
        <p:spPr bwMode="auto">
          <a:xfrm>
            <a:off x="10449984" y="6594476"/>
            <a:ext cx="863600" cy="252413"/>
          </a:xfrm>
          <a:prstGeom prst="actionButtonBeginning">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28575">
            <a:noFill/>
            <a:miter lim="800000"/>
            <a:headEnd/>
            <a:tailEnd/>
          </a:ln>
          <a:effectLst/>
        </p:spPr>
        <p:txBody>
          <a:bodyPr wrap="none" anchor="ctr"/>
          <a:lstStyle/>
          <a:p>
            <a:pPr>
              <a:defRPr/>
            </a:pPr>
            <a:endParaRPr lang="zh-CN" altLang="en-US" sz="2600"/>
          </a:p>
        </p:txBody>
      </p:sp>
      <p:sp>
        <p:nvSpPr>
          <p:cNvPr id="1041" name="AutoShape 17">
            <a:hlinkClick r:id="" action="ppaction://hlinkshowjump?jump=firstslide" highlightClick="1"/>
          </p:cNvPr>
          <p:cNvSpPr>
            <a:spLocks noChangeArrowheads="1"/>
          </p:cNvSpPr>
          <p:nvPr userDrawn="1"/>
        </p:nvSpPr>
        <p:spPr bwMode="auto">
          <a:xfrm>
            <a:off x="7806267" y="6594476"/>
            <a:ext cx="863600" cy="252413"/>
          </a:xfrm>
          <a:prstGeom prst="actionButtonHome">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28575">
            <a:noFill/>
            <a:miter lim="800000"/>
            <a:headEnd/>
            <a:tailEnd/>
          </a:ln>
          <a:effectLst/>
        </p:spPr>
        <p:txBody>
          <a:bodyPr wrap="none" anchor="ctr"/>
          <a:lstStyle/>
          <a:p>
            <a:pPr>
              <a:defRPr/>
            </a:pPr>
            <a:endParaRPr lang="zh-CN" altLang="en-US" sz="2600"/>
          </a:p>
        </p:txBody>
      </p:sp>
      <p:sp>
        <p:nvSpPr>
          <p:cNvPr id="1042" name="AutoShape 18">
            <a:hlinkClick r:id="" action="ppaction://hlinkshowjump?jump=previousslide" highlightClick="1"/>
          </p:cNvPr>
          <p:cNvSpPr>
            <a:spLocks noChangeArrowheads="1"/>
          </p:cNvSpPr>
          <p:nvPr userDrawn="1"/>
        </p:nvSpPr>
        <p:spPr bwMode="auto">
          <a:xfrm>
            <a:off x="8686800" y="6594476"/>
            <a:ext cx="863600" cy="252413"/>
          </a:xfrm>
          <a:prstGeom prst="actionButtonBackPrevious">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28575">
            <a:noFill/>
            <a:miter lim="800000"/>
            <a:headEnd/>
            <a:tailEnd/>
          </a:ln>
          <a:effectLst/>
        </p:spPr>
        <p:txBody>
          <a:bodyPr wrap="none" anchor="ctr"/>
          <a:lstStyle/>
          <a:p>
            <a:pPr>
              <a:defRPr/>
            </a:pPr>
            <a:endParaRPr lang="zh-CN" altLang="en-US" sz="26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oleObject" Target="../embeddings/oleObject8.bin"/><Relationship Id="rId18" Type="http://schemas.openxmlformats.org/officeDocument/2006/relationships/image" Target="../media/image15.emf"/><Relationship Id="rId26" Type="http://schemas.openxmlformats.org/officeDocument/2006/relationships/image" Target="../media/image19.wmf"/><Relationship Id="rId3" Type="http://schemas.openxmlformats.org/officeDocument/2006/relationships/oleObject" Target="../embeddings/oleObject3.bin"/><Relationship Id="rId21" Type="http://schemas.openxmlformats.org/officeDocument/2006/relationships/oleObject" Target="../embeddings/oleObject12.bin"/><Relationship Id="rId7" Type="http://schemas.openxmlformats.org/officeDocument/2006/relationships/oleObject" Target="../embeddings/oleObject5.bin"/><Relationship Id="rId12" Type="http://schemas.openxmlformats.org/officeDocument/2006/relationships/image" Target="../media/image12.wmf"/><Relationship Id="rId17" Type="http://schemas.openxmlformats.org/officeDocument/2006/relationships/oleObject" Target="../embeddings/oleObject10.bin"/><Relationship Id="rId25" Type="http://schemas.openxmlformats.org/officeDocument/2006/relationships/oleObject" Target="../embeddings/oleObject14.bin"/><Relationship Id="rId2" Type="http://schemas.openxmlformats.org/officeDocument/2006/relationships/slideLayout" Target="../slideLayouts/slideLayout7.xml"/><Relationship Id="rId16" Type="http://schemas.openxmlformats.org/officeDocument/2006/relationships/image" Target="../media/image14.wmf"/><Relationship Id="rId20" Type="http://schemas.openxmlformats.org/officeDocument/2006/relationships/image" Target="../media/image16.emf"/><Relationship Id="rId1" Type="http://schemas.openxmlformats.org/officeDocument/2006/relationships/vmlDrawing" Target="../drawings/vmlDrawing2.vml"/><Relationship Id="rId6" Type="http://schemas.openxmlformats.org/officeDocument/2006/relationships/image" Target="../media/image9.wmf"/><Relationship Id="rId11" Type="http://schemas.openxmlformats.org/officeDocument/2006/relationships/oleObject" Target="../embeddings/oleObject7.bin"/><Relationship Id="rId24" Type="http://schemas.openxmlformats.org/officeDocument/2006/relationships/image" Target="../media/image18.wmf"/><Relationship Id="rId5" Type="http://schemas.openxmlformats.org/officeDocument/2006/relationships/oleObject" Target="../embeddings/oleObject4.bin"/><Relationship Id="rId15" Type="http://schemas.openxmlformats.org/officeDocument/2006/relationships/oleObject" Target="../embeddings/oleObject9.bin"/><Relationship Id="rId23" Type="http://schemas.openxmlformats.org/officeDocument/2006/relationships/oleObject" Target="../embeddings/oleObject13.bin"/><Relationship Id="rId10" Type="http://schemas.openxmlformats.org/officeDocument/2006/relationships/image" Target="../media/image11.emf"/><Relationship Id="rId19" Type="http://schemas.openxmlformats.org/officeDocument/2006/relationships/oleObject" Target="../embeddings/oleObject11.bin"/><Relationship Id="rId4" Type="http://schemas.openxmlformats.org/officeDocument/2006/relationships/image" Target="../media/image8.wmf"/><Relationship Id="rId9" Type="http://schemas.openxmlformats.org/officeDocument/2006/relationships/oleObject" Target="../embeddings/oleObject6.bin"/><Relationship Id="rId14" Type="http://schemas.openxmlformats.org/officeDocument/2006/relationships/image" Target="../media/image13.wmf"/><Relationship Id="rId22" Type="http://schemas.openxmlformats.org/officeDocument/2006/relationships/image" Target="../media/image17.wmf"/></Relationships>
</file>

<file path=ppt/slides/_rels/slide12.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3.wmf"/><Relationship Id="rId2" Type="http://schemas.openxmlformats.org/officeDocument/2006/relationships/slideLayout" Target="../slideLayouts/slideLayout7.xml"/><Relationship Id="rId16" Type="http://schemas.openxmlformats.org/officeDocument/2006/relationships/image" Target="../media/image25.wmf"/><Relationship Id="rId1" Type="http://schemas.openxmlformats.org/officeDocument/2006/relationships/vmlDrawing" Target="../drawings/vmlDrawing3.vml"/><Relationship Id="rId6" Type="http://schemas.openxmlformats.org/officeDocument/2006/relationships/image" Target="../media/image20.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22.wmf"/><Relationship Id="rId4" Type="http://schemas.openxmlformats.org/officeDocument/2006/relationships/image" Target="../media/image17.wmf"/><Relationship Id="rId9" Type="http://schemas.openxmlformats.org/officeDocument/2006/relationships/oleObject" Target="../embeddings/oleObject18.bin"/><Relationship Id="rId14" Type="http://schemas.openxmlformats.org/officeDocument/2006/relationships/image" Target="../media/image24.wmf"/></Relationships>
</file>

<file path=ppt/slides/_rels/slide13.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7.wmf"/><Relationship Id="rId5" Type="http://schemas.openxmlformats.org/officeDocument/2006/relationships/oleObject" Target="../embeddings/oleObject23.bin"/><Relationship Id="rId4" Type="http://schemas.openxmlformats.org/officeDocument/2006/relationships/image" Target="../media/image26.wmf"/></Relationships>
</file>

<file path=ppt/slides/_rels/slide14.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oleObject" Target="../embeddings/oleObject30.bin"/><Relationship Id="rId18" Type="http://schemas.openxmlformats.org/officeDocument/2006/relationships/image" Target="../media/image15.emf"/><Relationship Id="rId26" Type="http://schemas.openxmlformats.org/officeDocument/2006/relationships/image" Target="../media/image31.wmf"/><Relationship Id="rId3" Type="http://schemas.openxmlformats.org/officeDocument/2006/relationships/oleObject" Target="../embeddings/oleObject25.bin"/><Relationship Id="rId21" Type="http://schemas.openxmlformats.org/officeDocument/2006/relationships/oleObject" Target="../embeddings/oleObject34.bin"/><Relationship Id="rId7" Type="http://schemas.openxmlformats.org/officeDocument/2006/relationships/oleObject" Target="../embeddings/oleObject27.bin"/><Relationship Id="rId12" Type="http://schemas.openxmlformats.org/officeDocument/2006/relationships/image" Target="../media/image29.wmf"/><Relationship Id="rId17" Type="http://schemas.openxmlformats.org/officeDocument/2006/relationships/oleObject" Target="../embeddings/oleObject32.bin"/><Relationship Id="rId25" Type="http://schemas.openxmlformats.org/officeDocument/2006/relationships/oleObject" Target="../embeddings/oleObject36.bin"/><Relationship Id="rId2" Type="http://schemas.openxmlformats.org/officeDocument/2006/relationships/slideLayout" Target="../slideLayouts/slideLayout7.xml"/><Relationship Id="rId16" Type="http://schemas.openxmlformats.org/officeDocument/2006/relationships/image" Target="../media/image14.wmf"/><Relationship Id="rId20" Type="http://schemas.openxmlformats.org/officeDocument/2006/relationships/image" Target="../media/image16.emf"/><Relationship Id="rId29" Type="http://schemas.openxmlformats.org/officeDocument/2006/relationships/oleObject" Target="../embeddings/oleObject38.bin"/><Relationship Id="rId1" Type="http://schemas.openxmlformats.org/officeDocument/2006/relationships/vmlDrawing" Target="../drawings/vmlDrawing5.vml"/><Relationship Id="rId6" Type="http://schemas.openxmlformats.org/officeDocument/2006/relationships/image" Target="../media/image9.wmf"/><Relationship Id="rId11" Type="http://schemas.openxmlformats.org/officeDocument/2006/relationships/oleObject" Target="../embeddings/oleObject29.bin"/><Relationship Id="rId24" Type="http://schemas.openxmlformats.org/officeDocument/2006/relationships/image" Target="../media/image30.wmf"/><Relationship Id="rId5" Type="http://schemas.openxmlformats.org/officeDocument/2006/relationships/oleObject" Target="../embeddings/oleObject26.bin"/><Relationship Id="rId15" Type="http://schemas.openxmlformats.org/officeDocument/2006/relationships/oleObject" Target="../embeddings/oleObject31.bin"/><Relationship Id="rId23" Type="http://schemas.openxmlformats.org/officeDocument/2006/relationships/oleObject" Target="../embeddings/oleObject35.bin"/><Relationship Id="rId28" Type="http://schemas.openxmlformats.org/officeDocument/2006/relationships/image" Target="../media/image32.wmf"/><Relationship Id="rId10" Type="http://schemas.openxmlformats.org/officeDocument/2006/relationships/image" Target="../media/image11.emf"/><Relationship Id="rId19" Type="http://schemas.openxmlformats.org/officeDocument/2006/relationships/oleObject" Target="../embeddings/oleObject33.bin"/><Relationship Id="rId4" Type="http://schemas.openxmlformats.org/officeDocument/2006/relationships/image" Target="../media/image8.wmf"/><Relationship Id="rId9" Type="http://schemas.openxmlformats.org/officeDocument/2006/relationships/oleObject" Target="../embeddings/oleObject28.bin"/><Relationship Id="rId14" Type="http://schemas.openxmlformats.org/officeDocument/2006/relationships/image" Target="../media/image13.wmf"/><Relationship Id="rId22" Type="http://schemas.openxmlformats.org/officeDocument/2006/relationships/image" Target="../media/image17.wmf"/><Relationship Id="rId27" Type="http://schemas.openxmlformats.org/officeDocument/2006/relationships/oleObject" Target="../embeddings/oleObject37.bin"/><Relationship Id="rId30" Type="http://schemas.openxmlformats.org/officeDocument/2006/relationships/image" Target="../media/image33.wmf"/></Relationships>
</file>

<file path=ppt/slides/_rels/slide15.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oleObject" Target="../embeddings/oleObject44.bin"/><Relationship Id="rId18" Type="http://schemas.openxmlformats.org/officeDocument/2006/relationships/image" Target="../media/image15.emf"/><Relationship Id="rId26" Type="http://schemas.openxmlformats.org/officeDocument/2006/relationships/image" Target="../media/image35.wmf"/><Relationship Id="rId3" Type="http://schemas.openxmlformats.org/officeDocument/2006/relationships/oleObject" Target="../embeddings/oleObject39.bin"/><Relationship Id="rId21" Type="http://schemas.openxmlformats.org/officeDocument/2006/relationships/oleObject" Target="../embeddings/oleObject48.bin"/><Relationship Id="rId7" Type="http://schemas.openxmlformats.org/officeDocument/2006/relationships/oleObject" Target="../embeddings/oleObject41.bin"/><Relationship Id="rId12" Type="http://schemas.openxmlformats.org/officeDocument/2006/relationships/image" Target="../media/image34.wmf"/><Relationship Id="rId17" Type="http://schemas.openxmlformats.org/officeDocument/2006/relationships/oleObject" Target="../embeddings/oleObject46.bin"/><Relationship Id="rId25" Type="http://schemas.openxmlformats.org/officeDocument/2006/relationships/oleObject" Target="../embeddings/oleObject50.bin"/><Relationship Id="rId2" Type="http://schemas.openxmlformats.org/officeDocument/2006/relationships/slideLayout" Target="../slideLayouts/slideLayout7.xml"/><Relationship Id="rId16" Type="http://schemas.openxmlformats.org/officeDocument/2006/relationships/image" Target="../media/image14.wmf"/><Relationship Id="rId20" Type="http://schemas.openxmlformats.org/officeDocument/2006/relationships/image" Target="../media/image16.emf"/><Relationship Id="rId29" Type="http://schemas.openxmlformats.org/officeDocument/2006/relationships/oleObject" Target="../embeddings/oleObject52.bin"/><Relationship Id="rId1" Type="http://schemas.openxmlformats.org/officeDocument/2006/relationships/vmlDrawing" Target="../drawings/vmlDrawing6.vml"/><Relationship Id="rId6" Type="http://schemas.openxmlformats.org/officeDocument/2006/relationships/image" Target="../media/image9.wmf"/><Relationship Id="rId11" Type="http://schemas.openxmlformats.org/officeDocument/2006/relationships/oleObject" Target="../embeddings/oleObject43.bin"/><Relationship Id="rId24" Type="http://schemas.openxmlformats.org/officeDocument/2006/relationships/image" Target="../media/image33.wmf"/><Relationship Id="rId5" Type="http://schemas.openxmlformats.org/officeDocument/2006/relationships/oleObject" Target="../embeddings/oleObject40.bin"/><Relationship Id="rId15" Type="http://schemas.openxmlformats.org/officeDocument/2006/relationships/oleObject" Target="../embeddings/oleObject45.bin"/><Relationship Id="rId23" Type="http://schemas.openxmlformats.org/officeDocument/2006/relationships/oleObject" Target="../embeddings/oleObject49.bin"/><Relationship Id="rId28" Type="http://schemas.openxmlformats.org/officeDocument/2006/relationships/image" Target="../media/image36.wmf"/><Relationship Id="rId10" Type="http://schemas.openxmlformats.org/officeDocument/2006/relationships/image" Target="../media/image11.emf"/><Relationship Id="rId19" Type="http://schemas.openxmlformats.org/officeDocument/2006/relationships/oleObject" Target="../embeddings/oleObject47.bin"/><Relationship Id="rId4" Type="http://schemas.openxmlformats.org/officeDocument/2006/relationships/image" Target="../media/image8.wmf"/><Relationship Id="rId9" Type="http://schemas.openxmlformats.org/officeDocument/2006/relationships/oleObject" Target="../embeddings/oleObject42.bin"/><Relationship Id="rId14" Type="http://schemas.openxmlformats.org/officeDocument/2006/relationships/image" Target="../media/image13.wmf"/><Relationship Id="rId22" Type="http://schemas.openxmlformats.org/officeDocument/2006/relationships/image" Target="../media/image32.wmf"/><Relationship Id="rId27" Type="http://schemas.openxmlformats.org/officeDocument/2006/relationships/oleObject" Target="../embeddings/oleObject51.bin"/><Relationship Id="rId30" Type="http://schemas.openxmlformats.org/officeDocument/2006/relationships/image" Target="../media/image37.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image" Target="../media/image42.wmf"/><Relationship Id="rId3" Type="http://schemas.openxmlformats.org/officeDocument/2006/relationships/notesSlide" Target="../notesSlides/notesSlide2.xml"/><Relationship Id="rId7" Type="http://schemas.openxmlformats.org/officeDocument/2006/relationships/image" Target="../media/image39.wmf"/><Relationship Id="rId12"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54.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40.wmf"/></Relationships>
</file>

<file path=ppt/slides/_rels/slide17.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63.bin"/><Relationship Id="rId18" Type="http://schemas.openxmlformats.org/officeDocument/2006/relationships/image" Target="../media/image14.wmf"/><Relationship Id="rId3" Type="http://schemas.openxmlformats.org/officeDocument/2006/relationships/oleObject" Target="../embeddings/oleObject58.bin"/><Relationship Id="rId21" Type="http://schemas.openxmlformats.org/officeDocument/2006/relationships/oleObject" Target="../embeddings/oleObject67.bin"/><Relationship Id="rId7" Type="http://schemas.openxmlformats.org/officeDocument/2006/relationships/oleObject" Target="../embeddings/oleObject60.bin"/><Relationship Id="rId12" Type="http://schemas.openxmlformats.org/officeDocument/2006/relationships/image" Target="../media/image11.emf"/><Relationship Id="rId17" Type="http://schemas.openxmlformats.org/officeDocument/2006/relationships/oleObject" Target="../embeddings/oleObject65.bin"/><Relationship Id="rId2" Type="http://schemas.openxmlformats.org/officeDocument/2006/relationships/slideLayout" Target="../slideLayouts/slideLayout7.xml"/><Relationship Id="rId16" Type="http://schemas.openxmlformats.org/officeDocument/2006/relationships/image" Target="../media/image13.wmf"/><Relationship Id="rId20" Type="http://schemas.openxmlformats.org/officeDocument/2006/relationships/image" Target="../media/image15.emf"/><Relationship Id="rId1" Type="http://schemas.openxmlformats.org/officeDocument/2006/relationships/vmlDrawing" Target="../drawings/vmlDrawing8.vml"/><Relationship Id="rId6" Type="http://schemas.openxmlformats.org/officeDocument/2006/relationships/image" Target="../media/image8.wmf"/><Relationship Id="rId11" Type="http://schemas.openxmlformats.org/officeDocument/2006/relationships/oleObject" Target="../embeddings/oleObject62.bin"/><Relationship Id="rId5" Type="http://schemas.openxmlformats.org/officeDocument/2006/relationships/oleObject" Target="../embeddings/oleObject59.bin"/><Relationship Id="rId15" Type="http://schemas.openxmlformats.org/officeDocument/2006/relationships/oleObject" Target="../embeddings/oleObject64.bin"/><Relationship Id="rId10" Type="http://schemas.openxmlformats.org/officeDocument/2006/relationships/image" Target="../media/image10.emf"/><Relationship Id="rId19" Type="http://schemas.openxmlformats.org/officeDocument/2006/relationships/oleObject" Target="../embeddings/oleObject66.bin"/><Relationship Id="rId4" Type="http://schemas.openxmlformats.org/officeDocument/2006/relationships/image" Target="../media/image43.wmf"/><Relationship Id="rId9" Type="http://schemas.openxmlformats.org/officeDocument/2006/relationships/oleObject" Target="../embeddings/oleObject61.bin"/><Relationship Id="rId14" Type="http://schemas.openxmlformats.org/officeDocument/2006/relationships/image" Target="../media/image44.wmf"/><Relationship Id="rId22"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45.wmf"/></Relationships>
</file>

<file path=ppt/slides/_rels/slide19.xml.rels><?xml version="1.0" encoding="UTF-8" standalone="yes"?>
<Relationships xmlns="http://schemas.openxmlformats.org/package/2006/relationships"><Relationship Id="rId13" Type="http://schemas.openxmlformats.org/officeDocument/2006/relationships/image" Target="../media/image50.wmf"/><Relationship Id="rId18" Type="http://schemas.openxmlformats.org/officeDocument/2006/relationships/oleObject" Target="../embeddings/oleObject39.bin"/><Relationship Id="rId26" Type="http://schemas.openxmlformats.org/officeDocument/2006/relationships/oleObject" Target="../embeddings/oleObject43.bin"/><Relationship Id="rId3" Type="http://schemas.openxmlformats.org/officeDocument/2006/relationships/image" Target="../media/image53.png"/><Relationship Id="rId21" Type="http://schemas.openxmlformats.org/officeDocument/2006/relationships/image" Target="../media/image9.wmf"/><Relationship Id="rId34" Type="http://schemas.openxmlformats.org/officeDocument/2006/relationships/oleObject" Target="../embeddings/oleObject47.bin"/><Relationship Id="rId7" Type="http://schemas.openxmlformats.org/officeDocument/2006/relationships/image" Target="../media/image47.wmf"/><Relationship Id="rId12" Type="http://schemas.openxmlformats.org/officeDocument/2006/relationships/oleObject" Target="../embeddings/oleObject73.bin"/><Relationship Id="rId17" Type="http://schemas.openxmlformats.org/officeDocument/2006/relationships/image" Target="../media/image52.wmf"/><Relationship Id="rId25" Type="http://schemas.openxmlformats.org/officeDocument/2006/relationships/image" Target="../media/image11.emf"/><Relationship Id="rId33" Type="http://schemas.openxmlformats.org/officeDocument/2006/relationships/image" Target="../media/image15.emf"/><Relationship Id="rId2" Type="http://schemas.openxmlformats.org/officeDocument/2006/relationships/slideLayout" Target="../slideLayouts/slideLayout7.xml"/><Relationship Id="rId16" Type="http://schemas.openxmlformats.org/officeDocument/2006/relationships/oleObject" Target="../embeddings/oleObject75.bin"/><Relationship Id="rId20" Type="http://schemas.openxmlformats.org/officeDocument/2006/relationships/oleObject" Target="../embeddings/oleObject40.bin"/><Relationship Id="rId29" Type="http://schemas.openxmlformats.org/officeDocument/2006/relationships/image" Target="../media/image13.wmf"/><Relationship Id="rId1" Type="http://schemas.openxmlformats.org/officeDocument/2006/relationships/vmlDrawing" Target="../drawings/vmlDrawing10.vml"/><Relationship Id="rId6" Type="http://schemas.openxmlformats.org/officeDocument/2006/relationships/oleObject" Target="../embeddings/oleObject70.bin"/><Relationship Id="rId11" Type="http://schemas.openxmlformats.org/officeDocument/2006/relationships/image" Target="../media/image49.wmf"/><Relationship Id="rId24" Type="http://schemas.openxmlformats.org/officeDocument/2006/relationships/oleObject" Target="../embeddings/oleObject42.bin"/><Relationship Id="rId32" Type="http://schemas.openxmlformats.org/officeDocument/2006/relationships/oleObject" Target="../embeddings/oleObject46.bin"/><Relationship Id="rId5" Type="http://schemas.openxmlformats.org/officeDocument/2006/relationships/image" Target="../media/image46.wmf"/><Relationship Id="rId15" Type="http://schemas.openxmlformats.org/officeDocument/2006/relationships/image" Target="../media/image51.wmf"/><Relationship Id="rId23" Type="http://schemas.openxmlformats.org/officeDocument/2006/relationships/image" Target="../media/image10.emf"/><Relationship Id="rId28" Type="http://schemas.openxmlformats.org/officeDocument/2006/relationships/oleObject" Target="../embeddings/oleObject44.bin"/><Relationship Id="rId10" Type="http://schemas.openxmlformats.org/officeDocument/2006/relationships/oleObject" Target="../embeddings/oleObject72.bin"/><Relationship Id="rId19" Type="http://schemas.openxmlformats.org/officeDocument/2006/relationships/image" Target="../media/image8.wmf"/><Relationship Id="rId31" Type="http://schemas.openxmlformats.org/officeDocument/2006/relationships/image" Target="../media/image14.wmf"/><Relationship Id="rId4" Type="http://schemas.openxmlformats.org/officeDocument/2006/relationships/oleObject" Target="../embeddings/oleObject69.bin"/><Relationship Id="rId9" Type="http://schemas.openxmlformats.org/officeDocument/2006/relationships/image" Target="../media/image48.wmf"/><Relationship Id="rId14" Type="http://schemas.openxmlformats.org/officeDocument/2006/relationships/oleObject" Target="../embeddings/oleObject74.bin"/><Relationship Id="rId22" Type="http://schemas.openxmlformats.org/officeDocument/2006/relationships/oleObject" Target="../embeddings/oleObject41.bin"/><Relationship Id="rId27" Type="http://schemas.openxmlformats.org/officeDocument/2006/relationships/image" Target="../media/image34.wmf"/><Relationship Id="rId30" Type="http://schemas.openxmlformats.org/officeDocument/2006/relationships/oleObject" Target="../embeddings/oleObject45.bin"/><Relationship Id="rId35" Type="http://schemas.openxmlformats.org/officeDocument/2006/relationships/image" Target="../media/image16.emf"/><Relationship Id="rId8" Type="http://schemas.openxmlformats.org/officeDocument/2006/relationships/oleObject" Target="../embeddings/oleObject7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image" Target="../media/image53.png"/><Relationship Id="rId7" Type="http://schemas.openxmlformats.org/officeDocument/2006/relationships/image" Target="../media/image55.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77.bin"/><Relationship Id="rId11" Type="http://schemas.openxmlformats.org/officeDocument/2006/relationships/image" Target="../media/image47.wmf"/><Relationship Id="rId5" Type="http://schemas.openxmlformats.org/officeDocument/2006/relationships/image" Target="../media/image54.wmf"/><Relationship Id="rId10" Type="http://schemas.openxmlformats.org/officeDocument/2006/relationships/oleObject" Target="../embeddings/oleObject79.bin"/><Relationship Id="rId4" Type="http://schemas.openxmlformats.org/officeDocument/2006/relationships/oleObject" Target="../embeddings/oleObject76.bin"/><Relationship Id="rId9" Type="http://schemas.openxmlformats.org/officeDocument/2006/relationships/image" Target="../media/image46.wmf"/></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56.wmf"/><Relationship Id="rId4" Type="http://schemas.openxmlformats.org/officeDocument/2006/relationships/oleObject" Target="../embeddings/oleObject80.bin"/></Relationships>
</file>

<file path=ppt/slides/_rels/slide22.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86.bin"/><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61.wmf"/><Relationship Id="rId2" Type="http://schemas.openxmlformats.org/officeDocument/2006/relationships/slideLayout" Target="../slideLayouts/slideLayout7.xml"/><Relationship Id="rId16" Type="http://schemas.openxmlformats.org/officeDocument/2006/relationships/image" Target="../media/image63.wmf"/><Relationship Id="rId1" Type="http://schemas.openxmlformats.org/officeDocument/2006/relationships/vmlDrawing" Target="../drawings/vmlDrawing13.vml"/><Relationship Id="rId6" Type="http://schemas.openxmlformats.org/officeDocument/2006/relationships/image" Target="../media/image58.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oleObject" Target="../embeddings/oleObject87.bin"/><Relationship Id="rId10" Type="http://schemas.openxmlformats.org/officeDocument/2006/relationships/image" Target="../media/image60.emf"/><Relationship Id="rId4" Type="http://schemas.openxmlformats.org/officeDocument/2006/relationships/image" Target="../media/image57.wmf"/><Relationship Id="rId9" Type="http://schemas.openxmlformats.org/officeDocument/2006/relationships/oleObject" Target="../embeddings/oleObject84.bin"/><Relationship Id="rId14" Type="http://schemas.openxmlformats.org/officeDocument/2006/relationships/image" Target="../media/image62.wmf"/></Relationships>
</file>

<file path=ppt/slides/_rels/slide23.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93.bin"/><Relationship Id="rId18" Type="http://schemas.openxmlformats.org/officeDocument/2006/relationships/image" Target="../media/image69.wmf"/><Relationship Id="rId26" Type="http://schemas.openxmlformats.org/officeDocument/2006/relationships/image" Target="../media/image73.wmf"/><Relationship Id="rId3" Type="http://schemas.openxmlformats.org/officeDocument/2006/relationships/oleObject" Target="../embeddings/oleObject88.bin"/><Relationship Id="rId21" Type="http://schemas.openxmlformats.org/officeDocument/2006/relationships/oleObject" Target="../embeddings/oleObject97.bin"/><Relationship Id="rId7" Type="http://schemas.openxmlformats.org/officeDocument/2006/relationships/oleObject" Target="../embeddings/oleObject90.bin"/><Relationship Id="rId12" Type="http://schemas.openxmlformats.org/officeDocument/2006/relationships/image" Target="../media/image66.wmf"/><Relationship Id="rId17" Type="http://schemas.openxmlformats.org/officeDocument/2006/relationships/oleObject" Target="../embeddings/oleObject95.bin"/><Relationship Id="rId25" Type="http://schemas.openxmlformats.org/officeDocument/2006/relationships/oleObject" Target="../embeddings/oleObject99.bin"/><Relationship Id="rId2" Type="http://schemas.openxmlformats.org/officeDocument/2006/relationships/slideLayout" Target="../slideLayouts/slideLayout7.xml"/><Relationship Id="rId16" Type="http://schemas.openxmlformats.org/officeDocument/2006/relationships/image" Target="../media/image68.wmf"/><Relationship Id="rId20" Type="http://schemas.openxmlformats.org/officeDocument/2006/relationships/image" Target="../media/image70.wmf"/><Relationship Id="rId1" Type="http://schemas.openxmlformats.org/officeDocument/2006/relationships/vmlDrawing" Target="../drawings/vmlDrawing14.vml"/><Relationship Id="rId6" Type="http://schemas.openxmlformats.org/officeDocument/2006/relationships/image" Target="../media/image58.wmf"/><Relationship Id="rId11" Type="http://schemas.openxmlformats.org/officeDocument/2006/relationships/oleObject" Target="../embeddings/oleObject92.bin"/><Relationship Id="rId24" Type="http://schemas.openxmlformats.org/officeDocument/2006/relationships/image" Target="../media/image72.wmf"/><Relationship Id="rId5" Type="http://schemas.openxmlformats.org/officeDocument/2006/relationships/oleObject" Target="../embeddings/oleObject89.bin"/><Relationship Id="rId15" Type="http://schemas.openxmlformats.org/officeDocument/2006/relationships/oleObject" Target="../embeddings/oleObject94.bin"/><Relationship Id="rId23" Type="http://schemas.openxmlformats.org/officeDocument/2006/relationships/oleObject" Target="../embeddings/oleObject98.bin"/><Relationship Id="rId10" Type="http://schemas.openxmlformats.org/officeDocument/2006/relationships/image" Target="../media/image65.emf"/><Relationship Id="rId19" Type="http://schemas.openxmlformats.org/officeDocument/2006/relationships/oleObject" Target="../embeddings/oleObject96.bin"/><Relationship Id="rId4" Type="http://schemas.openxmlformats.org/officeDocument/2006/relationships/image" Target="../media/image57.wmf"/><Relationship Id="rId9" Type="http://schemas.openxmlformats.org/officeDocument/2006/relationships/oleObject" Target="../embeddings/oleObject91.bin"/><Relationship Id="rId14" Type="http://schemas.openxmlformats.org/officeDocument/2006/relationships/image" Target="../media/image67.wmf"/><Relationship Id="rId22" Type="http://schemas.openxmlformats.org/officeDocument/2006/relationships/image" Target="../media/image71.wmf"/></Relationships>
</file>

<file path=ppt/slides/_rels/slide24.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39.bin"/><Relationship Id="rId18" Type="http://schemas.openxmlformats.org/officeDocument/2006/relationships/image" Target="../media/image10.emf"/><Relationship Id="rId26" Type="http://schemas.openxmlformats.org/officeDocument/2006/relationships/image" Target="../media/image14.wmf"/><Relationship Id="rId3" Type="http://schemas.openxmlformats.org/officeDocument/2006/relationships/oleObject" Target="../embeddings/oleObject100.bin"/><Relationship Id="rId21" Type="http://schemas.openxmlformats.org/officeDocument/2006/relationships/oleObject" Target="../embeddings/oleObject43.bin"/><Relationship Id="rId7" Type="http://schemas.openxmlformats.org/officeDocument/2006/relationships/oleObject" Target="../embeddings/oleObject102.bin"/><Relationship Id="rId12" Type="http://schemas.openxmlformats.org/officeDocument/2006/relationships/image" Target="../media/image78.wmf"/><Relationship Id="rId17" Type="http://schemas.openxmlformats.org/officeDocument/2006/relationships/oleObject" Target="../embeddings/oleObject41.bin"/><Relationship Id="rId25" Type="http://schemas.openxmlformats.org/officeDocument/2006/relationships/oleObject" Target="../embeddings/oleObject45.bin"/><Relationship Id="rId2" Type="http://schemas.openxmlformats.org/officeDocument/2006/relationships/slideLayout" Target="../slideLayouts/slideLayout7.xml"/><Relationship Id="rId16" Type="http://schemas.openxmlformats.org/officeDocument/2006/relationships/image" Target="../media/image9.wmf"/><Relationship Id="rId20" Type="http://schemas.openxmlformats.org/officeDocument/2006/relationships/image" Target="../media/image11.emf"/><Relationship Id="rId29" Type="http://schemas.openxmlformats.org/officeDocument/2006/relationships/oleObject" Target="../embeddings/oleObject47.bin"/><Relationship Id="rId1" Type="http://schemas.openxmlformats.org/officeDocument/2006/relationships/vmlDrawing" Target="../drawings/vmlDrawing15.vml"/><Relationship Id="rId6" Type="http://schemas.openxmlformats.org/officeDocument/2006/relationships/image" Target="../media/image75.wmf"/><Relationship Id="rId11" Type="http://schemas.openxmlformats.org/officeDocument/2006/relationships/oleObject" Target="../embeddings/oleObject104.bin"/><Relationship Id="rId24" Type="http://schemas.openxmlformats.org/officeDocument/2006/relationships/image" Target="../media/image13.wmf"/><Relationship Id="rId5" Type="http://schemas.openxmlformats.org/officeDocument/2006/relationships/oleObject" Target="../embeddings/oleObject101.bin"/><Relationship Id="rId15" Type="http://schemas.openxmlformats.org/officeDocument/2006/relationships/oleObject" Target="../embeddings/oleObject40.bin"/><Relationship Id="rId23" Type="http://schemas.openxmlformats.org/officeDocument/2006/relationships/oleObject" Target="../embeddings/oleObject44.bin"/><Relationship Id="rId28" Type="http://schemas.openxmlformats.org/officeDocument/2006/relationships/image" Target="../media/image15.emf"/><Relationship Id="rId10" Type="http://schemas.openxmlformats.org/officeDocument/2006/relationships/image" Target="../media/image77.wmf"/><Relationship Id="rId19" Type="http://schemas.openxmlformats.org/officeDocument/2006/relationships/oleObject" Target="../embeddings/oleObject42.bin"/><Relationship Id="rId4" Type="http://schemas.openxmlformats.org/officeDocument/2006/relationships/image" Target="../media/image74.emf"/><Relationship Id="rId9" Type="http://schemas.openxmlformats.org/officeDocument/2006/relationships/oleObject" Target="../embeddings/oleObject103.bin"/><Relationship Id="rId14" Type="http://schemas.openxmlformats.org/officeDocument/2006/relationships/image" Target="../media/image8.wmf"/><Relationship Id="rId22" Type="http://schemas.openxmlformats.org/officeDocument/2006/relationships/image" Target="../media/image34.wmf"/><Relationship Id="rId27" Type="http://schemas.openxmlformats.org/officeDocument/2006/relationships/oleObject" Target="../embeddings/oleObject46.bin"/><Relationship Id="rId30" Type="http://schemas.openxmlformats.org/officeDocument/2006/relationships/image" Target="../media/image16.emf"/></Relationships>
</file>

<file path=ppt/slides/_rels/slide25.xml.rels><?xml version="1.0" encoding="UTF-8" standalone="yes"?>
<Relationships xmlns="http://schemas.openxmlformats.org/package/2006/relationships"><Relationship Id="rId13" Type="http://schemas.openxmlformats.org/officeDocument/2006/relationships/oleObject" Target="../embeddings/oleObject110.bin"/><Relationship Id="rId18" Type="http://schemas.openxmlformats.org/officeDocument/2006/relationships/image" Target="../media/image8.wmf"/><Relationship Id="rId26" Type="http://schemas.openxmlformats.org/officeDocument/2006/relationships/image" Target="../media/image34.wmf"/><Relationship Id="rId3" Type="http://schemas.openxmlformats.org/officeDocument/2006/relationships/oleObject" Target="../embeddings/oleObject105.bin"/><Relationship Id="rId21" Type="http://schemas.openxmlformats.org/officeDocument/2006/relationships/oleObject" Target="../embeddings/oleObject41.bin"/><Relationship Id="rId34" Type="http://schemas.openxmlformats.org/officeDocument/2006/relationships/image" Target="../media/image16.emf"/><Relationship Id="rId7" Type="http://schemas.openxmlformats.org/officeDocument/2006/relationships/oleObject" Target="../embeddings/oleObject107.bin"/><Relationship Id="rId12" Type="http://schemas.openxmlformats.org/officeDocument/2006/relationships/image" Target="../media/image83.emf"/><Relationship Id="rId17" Type="http://schemas.openxmlformats.org/officeDocument/2006/relationships/oleObject" Target="../embeddings/oleObject39.bin"/><Relationship Id="rId25" Type="http://schemas.openxmlformats.org/officeDocument/2006/relationships/oleObject" Target="../embeddings/oleObject43.bin"/><Relationship Id="rId33" Type="http://schemas.openxmlformats.org/officeDocument/2006/relationships/oleObject" Target="../embeddings/oleObject47.bin"/><Relationship Id="rId2" Type="http://schemas.openxmlformats.org/officeDocument/2006/relationships/slideLayout" Target="../slideLayouts/slideLayout7.xml"/><Relationship Id="rId16" Type="http://schemas.openxmlformats.org/officeDocument/2006/relationships/image" Target="../media/image85.wmf"/><Relationship Id="rId20" Type="http://schemas.openxmlformats.org/officeDocument/2006/relationships/image" Target="../media/image9.wmf"/><Relationship Id="rId29" Type="http://schemas.openxmlformats.org/officeDocument/2006/relationships/oleObject" Target="../embeddings/oleObject45.bin"/><Relationship Id="rId1" Type="http://schemas.openxmlformats.org/officeDocument/2006/relationships/vmlDrawing" Target="../drawings/vmlDrawing16.vml"/><Relationship Id="rId6" Type="http://schemas.openxmlformats.org/officeDocument/2006/relationships/image" Target="../media/image80.wmf"/><Relationship Id="rId11" Type="http://schemas.openxmlformats.org/officeDocument/2006/relationships/oleObject" Target="../embeddings/oleObject109.bin"/><Relationship Id="rId24" Type="http://schemas.openxmlformats.org/officeDocument/2006/relationships/image" Target="../media/image11.emf"/><Relationship Id="rId32" Type="http://schemas.openxmlformats.org/officeDocument/2006/relationships/image" Target="../media/image15.emf"/><Relationship Id="rId5" Type="http://schemas.openxmlformats.org/officeDocument/2006/relationships/oleObject" Target="../embeddings/oleObject106.bin"/><Relationship Id="rId15" Type="http://schemas.openxmlformats.org/officeDocument/2006/relationships/oleObject" Target="../embeddings/oleObject111.bin"/><Relationship Id="rId23" Type="http://schemas.openxmlformats.org/officeDocument/2006/relationships/oleObject" Target="../embeddings/oleObject42.bin"/><Relationship Id="rId28" Type="http://schemas.openxmlformats.org/officeDocument/2006/relationships/image" Target="../media/image13.wmf"/><Relationship Id="rId10" Type="http://schemas.openxmlformats.org/officeDocument/2006/relationships/image" Target="../media/image82.emf"/><Relationship Id="rId19" Type="http://schemas.openxmlformats.org/officeDocument/2006/relationships/oleObject" Target="../embeddings/oleObject40.bin"/><Relationship Id="rId31" Type="http://schemas.openxmlformats.org/officeDocument/2006/relationships/oleObject" Target="../embeddings/oleObject46.bin"/><Relationship Id="rId4" Type="http://schemas.openxmlformats.org/officeDocument/2006/relationships/image" Target="../media/image79.wmf"/><Relationship Id="rId9" Type="http://schemas.openxmlformats.org/officeDocument/2006/relationships/oleObject" Target="../embeddings/oleObject108.bin"/><Relationship Id="rId14" Type="http://schemas.openxmlformats.org/officeDocument/2006/relationships/image" Target="../media/image84.emf"/><Relationship Id="rId22" Type="http://schemas.openxmlformats.org/officeDocument/2006/relationships/image" Target="../media/image10.emf"/><Relationship Id="rId27" Type="http://schemas.openxmlformats.org/officeDocument/2006/relationships/oleObject" Target="../embeddings/oleObject44.bin"/><Relationship Id="rId30" Type="http://schemas.openxmlformats.org/officeDocument/2006/relationships/image" Target="../media/image14.wmf"/><Relationship Id="rId8" Type="http://schemas.openxmlformats.org/officeDocument/2006/relationships/image" Target="../media/image81.emf"/></Relationships>
</file>

<file path=ppt/slides/_rels/slide26.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39.bin"/><Relationship Id="rId18" Type="http://schemas.openxmlformats.org/officeDocument/2006/relationships/image" Target="../media/image10.emf"/><Relationship Id="rId26" Type="http://schemas.openxmlformats.org/officeDocument/2006/relationships/image" Target="../media/image14.wmf"/><Relationship Id="rId3" Type="http://schemas.openxmlformats.org/officeDocument/2006/relationships/oleObject" Target="../embeddings/oleObject112.bin"/><Relationship Id="rId21" Type="http://schemas.openxmlformats.org/officeDocument/2006/relationships/oleObject" Target="../embeddings/oleObject43.bin"/><Relationship Id="rId7" Type="http://schemas.openxmlformats.org/officeDocument/2006/relationships/oleObject" Target="../embeddings/oleObject114.bin"/><Relationship Id="rId12" Type="http://schemas.openxmlformats.org/officeDocument/2006/relationships/image" Target="../media/image90.wmf"/><Relationship Id="rId17" Type="http://schemas.openxmlformats.org/officeDocument/2006/relationships/oleObject" Target="../embeddings/oleObject41.bin"/><Relationship Id="rId25" Type="http://schemas.openxmlformats.org/officeDocument/2006/relationships/oleObject" Target="../embeddings/oleObject45.bin"/><Relationship Id="rId2" Type="http://schemas.openxmlformats.org/officeDocument/2006/relationships/slideLayout" Target="../slideLayouts/slideLayout7.xml"/><Relationship Id="rId16" Type="http://schemas.openxmlformats.org/officeDocument/2006/relationships/image" Target="../media/image9.wmf"/><Relationship Id="rId20" Type="http://schemas.openxmlformats.org/officeDocument/2006/relationships/image" Target="../media/image11.emf"/><Relationship Id="rId29" Type="http://schemas.openxmlformats.org/officeDocument/2006/relationships/oleObject" Target="../embeddings/oleObject47.bin"/><Relationship Id="rId1" Type="http://schemas.openxmlformats.org/officeDocument/2006/relationships/vmlDrawing" Target="../drawings/vmlDrawing17.vml"/><Relationship Id="rId6" Type="http://schemas.openxmlformats.org/officeDocument/2006/relationships/image" Target="../media/image87.wmf"/><Relationship Id="rId11" Type="http://schemas.openxmlformats.org/officeDocument/2006/relationships/oleObject" Target="../embeddings/oleObject116.bin"/><Relationship Id="rId24" Type="http://schemas.openxmlformats.org/officeDocument/2006/relationships/image" Target="../media/image13.wmf"/><Relationship Id="rId5" Type="http://schemas.openxmlformats.org/officeDocument/2006/relationships/oleObject" Target="../embeddings/oleObject113.bin"/><Relationship Id="rId15" Type="http://schemas.openxmlformats.org/officeDocument/2006/relationships/oleObject" Target="../embeddings/oleObject40.bin"/><Relationship Id="rId23" Type="http://schemas.openxmlformats.org/officeDocument/2006/relationships/oleObject" Target="../embeddings/oleObject44.bin"/><Relationship Id="rId28" Type="http://schemas.openxmlformats.org/officeDocument/2006/relationships/image" Target="../media/image15.emf"/><Relationship Id="rId10" Type="http://schemas.openxmlformats.org/officeDocument/2006/relationships/image" Target="../media/image89.wmf"/><Relationship Id="rId19" Type="http://schemas.openxmlformats.org/officeDocument/2006/relationships/oleObject" Target="../embeddings/oleObject42.bin"/><Relationship Id="rId4" Type="http://schemas.openxmlformats.org/officeDocument/2006/relationships/image" Target="../media/image86.wmf"/><Relationship Id="rId9" Type="http://schemas.openxmlformats.org/officeDocument/2006/relationships/oleObject" Target="../embeddings/oleObject115.bin"/><Relationship Id="rId14" Type="http://schemas.openxmlformats.org/officeDocument/2006/relationships/image" Target="../media/image8.wmf"/><Relationship Id="rId22" Type="http://schemas.openxmlformats.org/officeDocument/2006/relationships/image" Target="../media/image34.wmf"/><Relationship Id="rId27" Type="http://schemas.openxmlformats.org/officeDocument/2006/relationships/oleObject" Target="../embeddings/oleObject46.bin"/><Relationship Id="rId30" Type="http://schemas.openxmlformats.org/officeDocument/2006/relationships/image" Target="../media/image16.emf"/></Relationships>
</file>

<file path=ppt/slides/_rels/slide27.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122.bin"/><Relationship Id="rId18" Type="http://schemas.openxmlformats.org/officeDocument/2006/relationships/image" Target="../media/image95.wmf"/><Relationship Id="rId26" Type="http://schemas.openxmlformats.org/officeDocument/2006/relationships/image" Target="../media/image99.emf"/><Relationship Id="rId3" Type="http://schemas.openxmlformats.org/officeDocument/2006/relationships/oleObject" Target="../embeddings/oleObject117.bin"/><Relationship Id="rId21" Type="http://schemas.openxmlformats.org/officeDocument/2006/relationships/oleObject" Target="../embeddings/oleObject126.bin"/><Relationship Id="rId7" Type="http://schemas.openxmlformats.org/officeDocument/2006/relationships/oleObject" Target="../embeddings/oleObject119.bin"/><Relationship Id="rId12" Type="http://schemas.openxmlformats.org/officeDocument/2006/relationships/image" Target="../media/image9.wmf"/><Relationship Id="rId17" Type="http://schemas.openxmlformats.org/officeDocument/2006/relationships/oleObject" Target="../embeddings/oleObject124.bin"/><Relationship Id="rId25" Type="http://schemas.openxmlformats.org/officeDocument/2006/relationships/oleObject" Target="../embeddings/oleObject128.bin"/><Relationship Id="rId2" Type="http://schemas.openxmlformats.org/officeDocument/2006/relationships/slideLayout" Target="../slideLayouts/slideLayout7.xml"/><Relationship Id="rId16" Type="http://schemas.openxmlformats.org/officeDocument/2006/relationships/image" Target="../media/image94.wmf"/><Relationship Id="rId20" Type="http://schemas.openxmlformats.org/officeDocument/2006/relationships/image" Target="../media/image96.wmf"/><Relationship Id="rId29" Type="http://schemas.openxmlformats.org/officeDocument/2006/relationships/oleObject" Target="../embeddings/oleObject113.bin"/><Relationship Id="rId1" Type="http://schemas.openxmlformats.org/officeDocument/2006/relationships/vmlDrawing" Target="../drawings/vmlDrawing18.vml"/><Relationship Id="rId6" Type="http://schemas.openxmlformats.org/officeDocument/2006/relationships/image" Target="../media/image92.wmf"/><Relationship Id="rId11" Type="http://schemas.openxmlformats.org/officeDocument/2006/relationships/oleObject" Target="../embeddings/oleObject121.bin"/><Relationship Id="rId24" Type="http://schemas.openxmlformats.org/officeDocument/2006/relationships/image" Target="../media/image98.wmf"/><Relationship Id="rId5" Type="http://schemas.openxmlformats.org/officeDocument/2006/relationships/oleObject" Target="../embeddings/oleObject118.bin"/><Relationship Id="rId15" Type="http://schemas.openxmlformats.org/officeDocument/2006/relationships/oleObject" Target="../embeddings/oleObject123.bin"/><Relationship Id="rId23" Type="http://schemas.openxmlformats.org/officeDocument/2006/relationships/oleObject" Target="../embeddings/oleObject127.bin"/><Relationship Id="rId28" Type="http://schemas.openxmlformats.org/officeDocument/2006/relationships/image" Target="../media/image100.wmf"/><Relationship Id="rId10" Type="http://schemas.openxmlformats.org/officeDocument/2006/relationships/image" Target="../media/image8.wmf"/><Relationship Id="rId19" Type="http://schemas.openxmlformats.org/officeDocument/2006/relationships/oleObject" Target="../embeddings/oleObject125.bin"/><Relationship Id="rId4" Type="http://schemas.openxmlformats.org/officeDocument/2006/relationships/image" Target="../media/image91.wmf"/><Relationship Id="rId9" Type="http://schemas.openxmlformats.org/officeDocument/2006/relationships/oleObject" Target="../embeddings/oleObject120.bin"/><Relationship Id="rId14" Type="http://schemas.openxmlformats.org/officeDocument/2006/relationships/image" Target="../media/image93.wmf"/><Relationship Id="rId22" Type="http://schemas.openxmlformats.org/officeDocument/2006/relationships/image" Target="../media/image97.wmf"/><Relationship Id="rId27" Type="http://schemas.openxmlformats.org/officeDocument/2006/relationships/oleObject" Target="../embeddings/oleObject129.bin"/><Relationship Id="rId30" Type="http://schemas.openxmlformats.org/officeDocument/2006/relationships/image" Target="../media/image87.wmf"/></Relationships>
</file>

<file path=ppt/slides/_rels/slide28.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34.bin"/><Relationship Id="rId3" Type="http://schemas.openxmlformats.org/officeDocument/2006/relationships/oleObject" Target="../embeddings/oleObject113.bin"/><Relationship Id="rId7" Type="http://schemas.openxmlformats.org/officeDocument/2006/relationships/oleObject" Target="../embeddings/oleObject131.bin"/><Relationship Id="rId12" Type="http://schemas.openxmlformats.org/officeDocument/2006/relationships/image" Target="../media/image104.wmf"/><Relationship Id="rId2" Type="http://schemas.openxmlformats.org/officeDocument/2006/relationships/slideLayout" Target="../slideLayouts/slideLayout7.xml"/><Relationship Id="rId16" Type="http://schemas.openxmlformats.org/officeDocument/2006/relationships/image" Target="../media/image106.wmf"/><Relationship Id="rId1" Type="http://schemas.openxmlformats.org/officeDocument/2006/relationships/vmlDrawing" Target="../drawings/vmlDrawing19.vml"/><Relationship Id="rId6" Type="http://schemas.openxmlformats.org/officeDocument/2006/relationships/image" Target="../media/image101.wmf"/><Relationship Id="rId11" Type="http://schemas.openxmlformats.org/officeDocument/2006/relationships/oleObject" Target="../embeddings/oleObject133.bin"/><Relationship Id="rId5" Type="http://schemas.openxmlformats.org/officeDocument/2006/relationships/oleObject" Target="../embeddings/oleObject130.bin"/><Relationship Id="rId15" Type="http://schemas.openxmlformats.org/officeDocument/2006/relationships/oleObject" Target="../embeddings/oleObject135.bin"/><Relationship Id="rId10" Type="http://schemas.openxmlformats.org/officeDocument/2006/relationships/image" Target="../media/image103.wmf"/><Relationship Id="rId4" Type="http://schemas.openxmlformats.org/officeDocument/2006/relationships/image" Target="../media/image87.wmf"/><Relationship Id="rId9" Type="http://schemas.openxmlformats.org/officeDocument/2006/relationships/oleObject" Target="../embeddings/oleObject132.bin"/><Relationship Id="rId14" Type="http://schemas.openxmlformats.org/officeDocument/2006/relationships/image" Target="../media/image105.wmf"/></Relationships>
</file>

<file path=ppt/slides/_rels/slide29.xml.rels><?xml version="1.0" encoding="UTF-8" standalone="yes"?>
<Relationships xmlns="http://schemas.openxmlformats.org/package/2006/relationships"><Relationship Id="rId13" Type="http://schemas.openxmlformats.org/officeDocument/2006/relationships/oleObject" Target="../embeddings/oleObject40.bin"/><Relationship Id="rId18" Type="http://schemas.openxmlformats.org/officeDocument/2006/relationships/image" Target="../media/image11.emf"/><Relationship Id="rId26" Type="http://schemas.openxmlformats.org/officeDocument/2006/relationships/image" Target="../media/image15.emf"/><Relationship Id="rId21" Type="http://schemas.openxmlformats.org/officeDocument/2006/relationships/oleObject" Target="../embeddings/oleObject44.bin"/><Relationship Id="rId34" Type="http://schemas.openxmlformats.org/officeDocument/2006/relationships/image" Target="../media/image109.wmf"/><Relationship Id="rId7" Type="http://schemas.openxmlformats.org/officeDocument/2006/relationships/oleObject" Target="../embeddings/oleObject113.bin"/><Relationship Id="rId12" Type="http://schemas.openxmlformats.org/officeDocument/2006/relationships/image" Target="../media/image8.wmf"/><Relationship Id="rId17" Type="http://schemas.openxmlformats.org/officeDocument/2006/relationships/oleObject" Target="../embeddings/oleObject42.bin"/><Relationship Id="rId25" Type="http://schemas.openxmlformats.org/officeDocument/2006/relationships/oleObject" Target="../embeddings/oleObject46.bin"/><Relationship Id="rId33" Type="http://schemas.openxmlformats.org/officeDocument/2006/relationships/oleObject" Target="../embeddings/oleObject139.bin"/><Relationship Id="rId38" Type="http://schemas.openxmlformats.org/officeDocument/2006/relationships/image" Target="../media/image111.wmf"/><Relationship Id="rId2" Type="http://schemas.openxmlformats.org/officeDocument/2006/relationships/slideLayout" Target="../slideLayouts/slideLayout7.xml"/><Relationship Id="rId16" Type="http://schemas.openxmlformats.org/officeDocument/2006/relationships/image" Target="../media/image10.emf"/><Relationship Id="rId20" Type="http://schemas.openxmlformats.org/officeDocument/2006/relationships/image" Target="../media/image34.wmf"/><Relationship Id="rId29" Type="http://schemas.openxmlformats.org/officeDocument/2006/relationships/oleObject" Target="../embeddings/oleObject137.bin"/><Relationship Id="rId1" Type="http://schemas.openxmlformats.org/officeDocument/2006/relationships/vmlDrawing" Target="../drawings/vmlDrawing20.vml"/><Relationship Id="rId6" Type="http://schemas.openxmlformats.org/officeDocument/2006/relationships/image" Target="../media/image33.wmf"/><Relationship Id="rId11" Type="http://schemas.openxmlformats.org/officeDocument/2006/relationships/oleObject" Target="../embeddings/oleObject39.bin"/><Relationship Id="rId24" Type="http://schemas.openxmlformats.org/officeDocument/2006/relationships/image" Target="../media/image14.wmf"/><Relationship Id="rId32" Type="http://schemas.openxmlformats.org/officeDocument/2006/relationships/image" Target="../media/image108.wmf"/><Relationship Id="rId37" Type="http://schemas.openxmlformats.org/officeDocument/2006/relationships/oleObject" Target="../embeddings/oleObject141.bin"/><Relationship Id="rId5" Type="http://schemas.openxmlformats.org/officeDocument/2006/relationships/oleObject" Target="../embeddings/oleObject119.bin"/><Relationship Id="rId15" Type="http://schemas.openxmlformats.org/officeDocument/2006/relationships/oleObject" Target="../embeddings/oleObject41.bin"/><Relationship Id="rId23" Type="http://schemas.openxmlformats.org/officeDocument/2006/relationships/oleObject" Target="../embeddings/oleObject45.bin"/><Relationship Id="rId28" Type="http://schemas.openxmlformats.org/officeDocument/2006/relationships/image" Target="../media/image16.emf"/><Relationship Id="rId36" Type="http://schemas.openxmlformats.org/officeDocument/2006/relationships/image" Target="../media/image110.wmf"/><Relationship Id="rId10" Type="http://schemas.openxmlformats.org/officeDocument/2006/relationships/image" Target="../media/image32.wmf"/><Relationship Id="rId19" Type="http://schemas.openxmlformats.org/officeDocument/2006/relationships/oleObject" Target="../embeddings/oleObject43.bin"/><Relationship Id="rId31" Type="http://schemas.openxmlformats.org/officeDocument/2006/relationships/oleObject" Target="../embeddings/oleObject138.bin"/><Relationship Id="rId4" Type="http://schemas.openxmlformats.org/officeDocument/2006/relationships/image" Target="../media/image107.wmf"/><Relationship Id="rId9" Type="http://schemas.openxmlformats.org/officeDocument/2006/relationships/oleObject" Target="../embeddings/oleObject48.bin"/><Relationship Id="rId14" Type="http://schemas.openxmlformats.org/officeDocument/2006/relationships/image" Target="../media/image9.wmf"/><Relationship Id="rId22" Type="http://schemas.openxmlformats.org/officeDocument/2006/relationships/image" Target="../media/image13.wmf"/><Relationship Id="rId27" Type="http://schemas.openxmlformats.org/officeDocument/2006/relationships/oleObject" Target="../embeddings/oleObject47.bin"/><Relationship Id="rId30" Type="http://schemas.openxmlformats.org/officeDocument/2006/relationships/image" Target="../media/image102.wmf"/><Relationship Id="rId35" Type="http://schemas.openxmlformats.org/officeDocument/2006/relationships/oleObject" Target="../embeddings/oleObject140.bin"/><Relationship Id="rId8" Type="http://schemas.openxmlformats.org/officeDocument/2006/relationships/image" Target="../media/image87.wmf"/><Relationship Id="rId3" Type="http://schemas.openxmlformats.org/officeDocument/2006/relationships/oleObject" Target="../embeddings/oleObject136.bin"/></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40.bin"/><Relationship Id="rId18" Type="http://schemas.openxmlformats.org/officeDocument/2006/relationships/image" Target="../media/image11.emf"/><Relationship Id="rId26" Type="http://schemas.openxmlformats.org/officeDocument/2006/relationships/image" Target="../media/image15.emf"/><Relationship Id="rId3" Type="http://schemas.openxmlformats.org/officeDocument/2006/relationships/oleObject" Target="../embeddings/oleObject142.bin"/><Relationship Id="rId21" Type="http://schemas.openxmlformats.org/officeDocument/2006/relationships/oleObject" Target="../embeddings/oleObject44.bin"/><Relationship Id="rId7" Type="http://schemas.openxmlformats.org/officeDocument/2006/relationships/oleObject" Target="../embeddings/oleObject143.bin"/><Relationship Id="rId12" Type="http://schemas.openxmlformats.org/officeDocument/2006/relationships/image" Target="../media/image8.wmf"/><Relationship Id="rId17" Type="http://schemas.openxmlformats.org/officeDocument/2006/relationships/oleObject" Target="../embeddings/oleObject42.bin"/><Relationship Id="rId25" Type="http://schemas.openxmlformats.org/officeDocument/2006/relationships/oleObject" Target="../embeddings/oleObject46.bin"/><Relationship Id="rId2" Type="http://schemas.openxmlformats.org/officeDocument/2006/relationships/slideLayout" Target="../slideLayouts/slideLayout7.xml"/><Relationship Id="rId16" Type="http://schemas.openxmlformats.org/officeDocument/2006/relationships/image" Target="../media/image10.emf"/><Relationship Id="rId20" Type="http://schemas.openxmlformats.org/officeDocument/2006/relationships/image" Target="../media/image34.wmf"/><Relationship Id="rId29" Type="http://schemas.openxmlformats.org/officeDocument/2006/relationships/oleObject" Target="../embeddings/oleObject144.bin"/><Relationship Id="rId1" Type="http://schemas.openxmlformats.org/officeDocument/2006/relationships/vmlDrawing" Target="../drawings/vmlDrawing21.vml"/><Relationship Id="rId6" Type="http://schemas.openxmlformats.org/officeDocument/2006/relationships/image" Target="../media/image33.wmf"/><Relationship Id="rId11" Type="http://schemas.openxmlformats.org/officeDocument/2006/relationships/oleObject" Target="../embeddings/oleObject39.bin"/><Relationship Id="rId24" Type="http://schemas.openxmlformats.org/officeDocument/2006/relationships/image" Target="../media/image14.wmf"/><Relationship Id="rId32" Type="http://schemas.openxmlformats.org/officeDocument/2006/relationships/image" Target="../media/image113.wmf"/><Relationship Id="rId5" Type="http://schemas.openxmlformats.org/officeDocument/2006/relationships/oleObject" Target="../embeddings/oleObject119.bin"/><Relationship Id="rId15" Type="http://schemas.openxmlformats.org/officeDocument/2006/relationships/oleObject" Target="../embeddings/oleObject41.bin"/><Relationship Id="rId23" Type="http://schemas.openxmlformats.org/officeDocument/2006/relationships/oleObject" Target="../embeddings/oleObject45.bin"/><Relationship Id="rId28" Type="http://schemas.openxmlformats.org/officeDocument/2006/relationships/image" Target="../media/image16.emf"/><Relationship Id="rId10" Type="http://schemas.openxmlformats.org/officeDocument/2006/relationships/image" Target="../media/image32.wmf"/><Relationship Id="rId19" Type="http://schemas.openxmlformats.org/officeDocument/2006/relationships/oleObject" Target="../embeddings/oleObject43.bin"/><Relationship Id="rId31" Type="http://schemas.openxmlformats.org/officeDocument/2006/relationships/oleObject" Target="../embeddings/oleObject145.bin"/><Relationship Id="rId4" Type="http://schemas.openxmlformats.org/officeDocument/2006/relationships/image" Target="../media/image107.wmf"/><Relationship Id="rId9" Type="http://schemas.openxmlformats.org/officeDocument/2006/relationships/oleObject" Target="../embeddings/oleObject48.bin"/><Relationship Id="rId14" Type="http://schemas.openxmlformats.org/officeDocument/2006/relationships/image" Target="../media/image9.wmf"/><Relationship Id="rId22" Type="http://schemas.openxmlformats.org/officeDocument/2006/relationships/image" Target="../media/image13.wmf"/><Relationship Id="rId27" Type="http://schemas.openxmlformats.org/officeDocument/2006/relationships/oleObject" Target="../embeddings/oleObject47.bin"/><Relationship Id="rId30" Type="http://schemas.openxmlformats.org/officeDocument/2006/relationships/image" Target="../media/image112.wmf"/></Relationships>
</file>

<file path=ppt/slides/_rels/slide31.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123.bin"/><Relationship Id="rId18" Type="http://schemas.openxmlformats.org/officeDocument/2006/relationships/image" Target="../media/image96.wmf"/><Relationship Id="rId26" Type="http://schemas.openxmlformats.org/officeDocument/2006/relationships/image" Target="../media/image87.wmf"/><Relationship Id="rId3" Type="http://schemas.openxmlformats.org/officeDocument/2006/relationships/oleObject" Target="../embeddings/oleObject146.bin"/><Relationship Id="rId21" Type="http://schemas.openxmlformats.org/officeDocument/2006/relationships/oleObject" Target="../embeddings/oleObject127.bin"/><Relationship Id="rId7" Type="http://schemas.openxmlformats.org/officeDocument/2006/relationships/oleObject" Target="../embeddings/oleObject120.bin"/><Relationship Id="rId12" Type="http://schemas.openxmlformats.org/officeDocument/2006/relationships/image" Target="../media/image93.wmf"/><Relationship Id="rId17" Type="http://schemas.openxmlformats.org/officeDocument/2006/relationships/oleObject" Target="../embeddings/oleObject125.bin"/><Relationship Id="rId25" Type="http://schemas.openxmlformats.org/officeDocument/2006/relationships/oleObject" Target="../embeddings/oleObject113.bin"/><Relationship Id="rId2" Type="http://schemas.openxmlformats.org/officeDocument/2006/relationships/slideLayout" Target="../slideLayouts/slideLayout7.xml"/><Relationship Id="rId16" Type="http://schemas.openxmlformats.org/officeDocument/2006/relationships/image" Target="../media/image95.wmf"/><Relationship Id="rId20" Type="http://schemas.openxmlformats.org/officeDocument/2006/relationships/image" Target="../media/image97.wmf"/><Relationship Id="rId29" Type="http://schemas.openxmlformats.org/officeDocument/2006/relationships/oleObject" Target="../embeddings/oleObject145.bin"/><Relationship Id="rId1" Type="http://schemas.openxmlformats.org/officeDocument/2006/relationships/vmlDrawing" Target="../drawings/vmlDrawing22.vml"/><Relationship Id="rId6" Type="http://schemas.openxmlformats.org/officeDocument/2006/relationships/image" Target="../media/image33.wmf"/><Relationship Id="rId11" Type="http://schemas.openxmlformats.org/officeDocument/2006/relationships/oleObject" Target="../embeddings/oleObject122.bin"/><Relationship Id="rId24" Type="http://schemas.openxmlformats.org/officeDocument/2006/relationships/image" Target="../media/image99.emf"/><Relationship Id="rId32" Type="http://schemas.openxmlformats.org/officeDocument/2006/relationships/image" Target="../media/image32.wmf"/><Relationship Id="rId5" Type="http://schemas.openxmlformats.org/officeDocument/2006/relationships/oleObject" Target="../embeddings/oleObject119.bin"/><Relationship Id="rId15" Type="http://schemas.openxmlformats.org/officeDocument/2006/relationships/oleObject" Target="../embeddings/oleObject124.bin"/><Relationship Id="rId23" Type="http://schemas.openxmlformats.org/officeDocument/2006/relationships/oleObject" Target="../embeddings/oleObject128.bin"/><Relationship Id="rId28" Type="http://schemas.openxmlformats.org/officeDocument/2006/relationships/image" Target="../media/image112.wmf"/><Relationship Id="rId10" Type="http://schemas.openxmlformats.org/officeDocument/2006/relationships/image" Target="../media/image9.wmf"/><Relationship Id="rId19" Type="http://schemas.openxmlformats.org/officeDocument/2006/relationships/oleObject" Target="../embeddings/oleObject126.bin"/><Relationship Id="rId31" Type="http://schemas.openxmlformats.org/officeDocument/2006/relationships/oleObject" Target="../embeddings/oleObject48.bin"/><Relationship Id="rId4" Type="http://schemas.openxmlformats.org/officeDocument/2006/relationships/image" Target="../media/image114.wmf"/><Relationship Id="rId9" Type="http://schemas.openxmlformats.org/officeDocument/2006/relationships/oleObject" Target="../embeddings/oleObject121.bin"/><Relationship Id="rId14" Type="http://schemas.openxmlformats.org/officeDocument/2006/relationships/image" Target="../media/image94.wmf"/><Relationship Id="rId22" Type="http://schemas.openxmlformats.org/officeDocument/2006/relationships/image" Target="../media/image98.wmf"/><Relationship Id="rId27" Type="http://schemas.openxmlformats.org/officeDocument/2006/relationships/oleObject" Target="../embeddings/oleObject144.bin"/><Relationship Id="rId30" Type="http://schemas.openxmlformats.org/officeDocument/2006/relationships/image" Target="../media/image113.wmf"/></Relationships>
</file>

<file path=ppt/slides/_rels/slide32.xml.rels><?xml version="1.0" encoding="UTF-8" standalone="yes"?>
<Relationships xmlns="http://schemas.openxmlformats.org/package/2006/relationships"><Relationship Id="rId13" Type="http://schemas.openxmlformats.org/officeDocument/2006/relationships/oleObject" Target="../embeddings/oleObject152.bin"/><Relationship Id="rId18" Type="http://schemas.openxmlformats.org/officeDocument/2006/relationships/image" Target="../media/image98.wmf"/><Relationship Id="rId26" Type="http://schemas.openxmlformats.org/officeDocument/2006/relationships/image" Target="../media/image120.wmf"/><Relationship Id="rId3" Type="http://schemas.openxmlformats.org/officeDocument/2006/relationships/oleObject" Target="../embeddings/oleObject147.bin"/><Relationship Id="rId21" Type="http://schemas.openxmlformats.org/officeDocument/2006/relationships/oleObject" Target="../embeddings/oleObject156.bin"/><Relationship Id="rId34" Type="http://schemas.openxmlformats.org/officeDocument/2006/relationships/image" Target="../media/image87.wmf"/><Relationship Id="rId7" Type="http://schemas.openxmlformats.org/officeDocument/2006/relationships/oleObject" Target="../embeddings/oleObject149.bin"/><Relationship Id="rId12" Type="http://schemas.openxmlformats.org/officeDocument/2006/relationships/image" Target="../media/image117.wmf"/><Relationship Id="rId17" Type="http://schemas.openxmlformats.org/officeDocument/2006/relationships/oleObject" Target="../embeddings/oleObject154.bin"/><Relationship Id="rId25" Type="http://schemas.openxmlformats.org/officeDocument/2006/relationships/oleObject" Target="../embeddings/oleObject158.bin"/><Relationship Id="rId33" Type="http://schemas.openxmlformats.org/officeDocument/2006/relationships/oleObject" Target="../embeddings/oleObject113.bin"/><Relationship Id="rId2" Type="http://schemas.openxmlformats.org/officeDocument/2006/relationships/slideLayout" Target="../slideLayouts/slideLayout7.xml"/><Relationship Id="rId16" Type="http://schemas.openxmlformats.org/officeDocument/2006/relationships/image" Target="../media/image119.wmf"/><Relationship Id="rId20" Type="http://schemas.openxmlformats.org/officeDocument/2006/relationships/image" Target="../media/image99.emf"/><Relationship Id="rId29" Type="http://schemas.openxmlformats.org/officeDocument/2006/relationships/oleObject" Target="../embeddings/oleObject160.bin"/><Relationship Id="rId1" Type="http://schemas.openxmlformats.org/officeDocument/2006/relationships/vmlDrawing" Target="../drawings/vmlDrawing23.vml"/><Relationship Id="rId6" Type="http://schemas.openxmlformats.org/officeDocument/2006/relationships/image" Target="../media/image9.wmf"/><Relationship Id="rId11" Type="http://schemas.openxmlformats.org/officeDocument/2006/relationships/oleObject" Target="../embeddings/oleObject151.bin"/><Relationship Id="rId24" Type="http://schemas.openxmlformats.org/officeDocument/2006/relationships/image" Target="../media/image91.wmf"/><Relationship Id="rId32" Type="http://schemas.openxmlformats.org/officeDocument/2006/relationships/image" Target="../media/image123.wmf"/><Relationship Id="rId5" Type="http://schemas.openxmlformats.org/officeDocument/2006/relationships/oleObject" Target="../embeddings/oleObject148.bin"/><Relationship Id="rId15" Type="http://schemas.openxmlformats.org/officeDocument/2006/relationships/oleObject" Target="../embeddings/oleObject153.bin"/><Relationship Id="rId23" Type="http://schemas.openxmlformats.org/officeDocument/2006/relationships/oleObject" Target="../embeddings/oleObject157.bin"/><Relationship Id="rId28" Type="http://schemas.openxmlformats.org/officeDocument/2006/relationships/image" Target="../media/image121.wmf"/><Relationship Id="rId10" Type="http://schemas.openxmlformats.org/officeDocument/2006/relationships/image" Target="../media/image116.wmf"/><Relationship Id="rId19" Type="http://schemas.openxmlformats.org/officeDocument/2006/relationships/oleObject" Target="../embeddings/oleObject155.bin"/><Relationship Id="rId31" Type="http://schemas.openxmlformats.org/officeDocument/2006/relationships/oleObject" Target="../embeddings/oleObject161.bin"/><Relationship Id="rId4" Type="http://schemas.openxmlformats.org/officeDocument/2006/relationships/image" Target="../media/image8.wmf"/><Relationship Id="rId9" Type="http://schemas.openxmlformats.org/officeDocument/2006/relationships/oleObject" Target="../embeddings/oleObject150.bin"/><Relationship Id="rId14" Type="http://schemas.openxmlformats.org/officeDocument/2006/relationships/image" Target="../media/image118.wmf"/><Relationship Id="rId22" Type="http://schemas.openxmlformats.org/officeDocument/2006/relationships/image" Target="../media/image33.wmf"/><Relationship Id="rId27" Type="http://schemas.openxmlformats.org/officeDocument/2006/relationships/oleObject" Target="../embeddings/oleObject159.bin"/><Relationship Id="rId30" Type="http://schemas.openxmlformats.org/officeDocument/2006/relationships/image" Target="../media/image122.wmf"/><Relationship Id="rId8" Type="http://schemas.openxmlformats.org/officeDocument/2006/relationships/image" Target="../media/image115.wmf"/></Relationships>
</file>

<file path=ppt/slides/_rels/slide33.x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oleObject" Target="../embeddings/oleObject167.bin"/><Relationship Id="rId18" Type="http://schemas.openxmlformats.org/officeDocument/2006/relationships/image" Target="../media/image33.wmf"/><Relationship Id="rId26" Type="http://schemas.openxmlformats.org/officeDocument/2006/relationships/image" Target="../media/image87.wmf"/><Relationship Id="rId3" Type="http://schemas.openxmlformats.org/officeDocument/2006/relationships/oleObject" Target="../embeddings/oleObject162.bin"/><Relationship Id="rId21" Type="http://schemas.openxmlformats.org/officeDocument/2006/relationships/oleObject" Target="../embeddings/oleObject171.bin"/><Relationship Id="rId7" Type="http://schemas.openxmlformats.org/officeDocument/2006/relationships/oleObject" Target="../embeddings/oleObject164.bin"/><Relationship Id="rId12" Type="http://schemas.openxmlformats.org/officeDocument/2006/relationships/image" Target="../media/image126.wmf"/><Relationship Id="rId17" Type="http://schemas.openxmlformats.org/officeDocument/2006/relationships/oleObject" Target="../embeddings/oleObject169.bin"/><Relationship Id="rId25" Type="http://schemas.openxmlformats.org/officeDocument/2006/relationships/oleObject" Target="../embeddings/oleObject113.bin"/><Relationship Id="rId2" Type="http://schemas.openxmlformats.org/officeDocument/2006/relationships/slideLayout" Target="../slideLayouts/slideLayout7.xml"/><Relationship Id="rId16" Type="http://schemas.openxmlformats.org/officeDocument/2006/relationships/image" Target="../media/image128.wmf"/><Relationship Id="rId20" Type="http://schemas.openxmlformats.org/officeDocument/2006/relationships/image" Target="../media/image129.wmf"/><Relationship Id="rId1" Type="http://schemas.openxmlformats.org/officeDocument/2006/relationships/vmlDrawing" Target="../drawings/vmlDrawing24.vml"/><Relationship Id="rId6" Type="http://schemas.openxmlformats.org/officeDocument/2006/relationships/image" Target="../media/image9.wmf"/><Relationship Id="rId11" Type="http://schemas.openxmlformats.org/officeDocument/2006/relationships/oleObject" Target="../embeddings/oleObject166.bin"/><Relationship Id="rId24" Type="http://schemas.openxmlformats.org/officeDocument/2006/relationships/image" Target="../media/image131.wmf"/><Relationship Id="rId5" Type="http://schemas.openxmlformats.org/officeDocument/2006/relationships/oleObject" Target="../embeddings/oleObject163.bin"/><Relationship Id="rId15" Type="http://schemas.openxmlformats.org/officeDocument/2006/relationships/oleObject" Target="../embeddings/oleObject168.bin"/><Relationship Id="rId23" Type="http://schemas.openxmlformats.org/officeDocument/2006/relationships/oleObject" Target="../embeddings/oleObject172.bin"/><Relationship Id="rId10" Type="http://schemas.openxmlformats.org/officeDocument/2006/relationships/image" Target="../media/image125.wmf"/><Relationship Id="rId19" Type="http://schemas.openxmlformats.org/officeDocument/2006/relationships/oleObject" Target="../embeddings/oleObject170.bin"/><Relationship Id="rId4" Type="http://schemas.openxmlformats.org/officeDocument/2006/relationships/image" Target="../media/image8.wmf"/><Relationship Id="rId9" Type="http://schemas.openxmlformats.org/officeDocument/2006/relationships/oleObject" Target="../embeddings/oleObject165.bin"/><Relationship Id="rId14" Type="http://schemas.openxmlformats.org/officeDocument/2006/relationships/image" Target="../media/image127.wmf"/><Relationship Id="rId22" Type="http://schemas.openxmlformats.org/officeDocument/2006/relationships/image" Target="../media/image130.wmf"/></Relationships>
</file>

<file path=ppt/slides/_rels/slide34.x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oleObject" Target="../embeddings/oleObject167.bin"/><Relationship Id="rId18" Type="http://schemas.openxmlformats.org/officeDocument/2006/relationships/image" Target="../media/image33.wmf"/><Relationship Id="rId26" Type="http://schemas.openxmlformats.org/officeDocument/2006/relationships/image" Target="../media/image87.wmf"/><Relationship Id="rId3" Type="http://schemas.openxmlformats.org/officeDocument/2006/relationships/oleObject" Target="../embeddings/oleObject162.bin"/><Relationship Id="rId21" Type="http://schemas.openxmlformats.org/officeDocument/2006/relationships/oleObject" Target="../embeddings/oleObject173.bin"/><Relationship Id="rId7" Type="http://schemas.openxmlformats.org/officeDocument/2006/relationships/oleObject" Target="../embeddings/oleObject164.bin"/><Relationship Id="rId12" Type="http://schemas.openxmlformats.org/officeDocument/2006/relationships/image" Target="../media/image126.wmf"/><Relationship Id="rId17" Type="http://schemas.openxmlformats.org/officeDocument/2006/relationships/oleObject" Target="../embeddings/oleObject169.bin"/><Relationship Id="rId25" Type="http://schemas.openxmlformats.org/officeDocument/2006/relationships/oleObject" Target="../embeddings/oleObject113.bin"/><Relationship Id="rId2" Type="http://schemas.openxmlformats.org/officeDocument/2006/relationships/slideLayout" Target="../slideLayouts/slideLayout7.xml"/><Relationship Id="rId16" Type="http://schemas.openxmlformats.org/officeDocument/2006/relationships/image" Target="../media/image128.wmf"/><Relationship Id="rId20" Type="http://schemas.openxmlformats.org/officeDocument/2006/relationships/image" Target="../media/image129.wmf"/><Relationship Id="rId1" Type="http://schemas.openxmlformats.org/officeDocument/2006/relationships/vmlDrawing" Target="../drawings/vmlDrawing25.vml"/><Relationship Id="rId6" Type="http://schemas.openxmlformats.org/officeDocument/2006/relationships/image" Target="../media/image9.wmf"/><Relationship Id="rId11" Type="http://schemas.openxmlformats.org/officeDocument/2006/relationships/oleObject" Target="../embeddings/oleObject166.bin"/><Relationship Id="rId24" Type="http://schemas.openxmlformats.org/officeDocument/2006/relationships/image" Target="../media/image133.wmf"/><Relationship Id="rId5" Type="http://schemas.openxmlformats.org/officeDocument/2006/relationships/oleObject" Target="../embeddings/oleObject163.bin"/><Relationship Id="rId15" Type="http://schemas.openxmlformats.org/officeDocument/2006/relationships/oleObject" Target="../embeddings/oleObject168.bin"/><Relationship Id="rId23" Type="http://schemas.openxmlformats.org/officeDocument/2006/relationships/oleObject" Target="../embeddings/oleObject174.bin"/><Relationship Id="rId28" Type="http://schemas.openxmlformats.org/officeDocument/2006/relationships/image" Target="../media/image32.wmf"/><Relationship Id="rId10" Type="http://schemas.openxmlformats.org/officeDocument/2006/relationships/image" Target="../media/image125.wmf"/><Relationship Id="rId19" Type="http://schemas.openxmlformats.org/officeDocument/2006/relationships/oleObject" Target="../embeddings/oleObject170.bin"/><Relationship Id="rId4" Type="http://schemas.openxmlformats.org/officeDocument/2006/relationships/image" Target="../media/image8.wmf"/><Relationship Id="rId9" Type="http://schemas.openxmlformats.org/officeDocument/2006/relationships/oleObject" Target="../embeddings/oleObject165.bin"/><Relationship Id="rId14" Type="http://schemas.openxmlformats.org/officeDocument/2006/relationships/image" Target="../media/image127.wmf"/><Relationship Id="rId22" Type="http://schemas.openxmlformats.org/officeDocument/2006/relationships/image" Target="../media/image132.wmf"/><Relationship Id="rId27" Type="http://schemas.openxmlformats.org/officeDocument/2006/relationships/oleObject" Target="../embeddings/oleObject48.bin"/></Relationships>
</file>

<file path=ppt/slides/_rels/slide35.xml.rels><?xml version="1.0" encoding="UTF-8" standalone="yes"?>
<Relationships xmlns="http://schemas.openxmlformats.org/package/2006/relationships"><Relationship Id="rId13" Type="http://schemas.openxmlformats.org/officeDocument/2006/relationships/oleObject" Target="../embeddings/oleObject167.bin"/><Relationship Id="rId18" Type="http://schemas.openxmlformats.org/officeDocument/2006/relationships/image" Target="../media/image33.wmf"/><Relationship Id="rId26" Type="http://schemas.openxmlformats.org/officeDocument/2006/relationships/image" Target="../media/image133.wmf"/><Relationship Id="rId3" Type="http://schemas.openxmlformats.org/officeDocument/2006/relationships/oleObject" Target="../embeddings/oleObject162.bin"/><Relationship Id="rId21" Type="http://schemas.openxmlformats.org/officeDocument/2006/relationships/image" Target="../media/image429.png"/><Relationship Id="rId34" Type="http://schemas.openxmlformats.org/officeDocument/2006/relationships/image" Target="../media/image134.wmf"/><Relationship Id="rId7" Type="http://schemas.openxmlformats.org/officeDocument/2006/relationships/oleObject" Target="../embeddings/oleObject164.bin"/><Relationship Id="rId12" Type="http://schemas.openxmlformats.org/officeDocument/2006/relationships/image" Target="../media/image126.wmf"/><Relationship Id="rId17" Type="http://schemas.openxmlformats.org/officeDocument/2006/relationships/oleObject" Target="../embeddings/oleObject169.bin"/><Relationship Id="rId25" Type="http://schemas.openxmlformats.org/officeDocument/2006/relationships/oleObject" Target="../embeddings/oleObject174.bin"/><Relationship Id="rId33" Type="http://schemas.openxmlformats.org/officeDocument/2006/relationships/oleObject" Target="../embeddings/oleObject176.bin"/><Relationship Id="rId2" Type="http://schemas.openxmlformats.org/officeDocument/2006/relationships/slideLayout" Target="../slideLayouts/slideLayout7.xml"/><Relationship Id="rId16" Type="http://schemas.openxmlformats.org/officeDocument/2006/relationships/image" Target="../media/image128.wmf"/><Relationship Id="rId20" Type="http://schemas.openxmlformats.org/officeDocument/2006/relationships/image" Target="../media/image129.wmf"/><Relationship Id="rId29" Type="http://schemas.openxmlformats.org/officeDocument/2006/relationships/oleObject" Target="../embeddings/oleObject48.bin"/><Relationship Id="rId1" Type="http://schemas.openxmlformats.org/officeDocument/2006/relationships/vmlDrawing" Target="../drawings/vmlDrawing26.vml"/><Relationship Id="rId6" Type="http://schemas.openxmlformats.org/officeDocument/2006/relationships/image" Target="../media/image9.wmf"/><Relationship Id="rId11" Type="http://schemas.openxmlformats.org/officeDocument/2006/relationships/oleObject" Target="../embeddings/oleObject166.bin"/><Relationship Id="rId24" Type="http://schemas.openxmlformats.org/officeDocument/2006/relationships/image" Target="../media/image132.wmf"/><Relationship Id="rId32" Type="http://schemas.openxmlformats.org/officeDocument/2006/relationships/image" Target="../media/image31.wmf"/><Relationship Id="rId5" Type="http://schemas.openxmlformats.org/officeDocument/2006/relationships/oleObject" Target="../embeddings/oleObject163.bin"/><Relationship Id="rId15" Type="http://schemas.openxmlformats.org/officeDocument/2006/relationships/oleObject" Target="../embeddings/oleObject168.bin"/><Relationship Id="rId23" Type="http://schemas.openxmlformats.org/officeDocument/2006/relationships/oleObject" Target="../embeddings/oleObject173.bin"/><Relationship Id="rId28" Type="http://schemas.openxmlformats.org/officeDocument/2006/relationships/image" Target="../media/image87.wmf"/><Relationship Id="rId36" Type="http://schemas.openxmlformats.org/officeDocument/2006/relationships/image" Target="../media/image135.wmf"/><Relationship Id="rId10" Type="http://schemas.openxmlformats.org/officeDocument/2006/relationships/image" Target="../media/image125.wmf"/><Relationship Id="rId19" Type="http://schemas.openxmlformats.org/officeDocument/2006/relationships/oleObject" Target="../embeddings/oleObject170.bin"/><Relationship Id="rId31" Type="http://schemas.openxmlformats.org/officeDocument/2006/relationships/oleObject" Target="../embeddings/oleObject175.bin"/><Relationship Id="rId4" Type="http://schemas.openxmlformats.org/officeDocument/2006/relationships/image" Target="../media/image8.wmf"/><Relationship Id="rId9" Type="http://schemas.openxmlformats.org/officeDocument/2006/relationships/oleObject" Target="../embeddings/oleObject165.bin"/><Relationship Id="rId14" Type="http://schemas.openxmlformats.org/officeDocument/2006/relationships/image" Target="../media/image127.wmf"/><Relationship Id="rId22" Type="http://schemas.openxmlformats.org/officeDocument/2006/relationships/image" Target="../media/image430.png"/><Relationship Id="rId27" Type="http://schemas.openxmlformats.org/officeDocument/2006/relationships/oleObject" Target="../embeddings/oleObject113.bin"/><Relationship Id="rId30" Type="http://schemas.openxmlformats.org/officeDocument/2006/relationships/image" Target="../media/image32.wmf"/><Relationship Id="rId35" Type="http://schemas.openxmlformats.org/officeDocument/2006/relationships/oleObject" Target="../embeddings/oleObject177.bin"/><Relationship Id="rId8" Type="http://schemas.openxmlformats.org/officeDocument/2006/relationships/image" Target="../media/image124.wmf"/></Relationships>
</file>

<file path=ppt/slides/_rels/slide36.xml.rels><?xml version="1.0" encoding="UTF-8" standalone="yes"?>
<Relationships xmlns="http://schemas.openxmlformats.org/package/2006/relationships"><Relationship Id="rId8" Type="http://schemas.openxmlformats.org/officeDocument/2006/relationships/image" Target="../media/image136.wmf"/><Relationship Id="rId13" Type="http://schemas.openxmlformats.org/officeDocument/2006/relationships/oleObject" Target="../embeddings/oleObject181.bin"/><Relationship Id="rId18" Type="http://schemas.openxmlformats.org/officeDocument/2006/relationships/image" Target="../media/image33.wmf"/><Relationship Id="rId26" Type="http://schemas.openxmlformats.org/officeDocument/2006/relationships/image" Target="../media/image87.wmf"/><Relationship Id="rId3" Type="http://schemas.openxmlformats.org/officeDocument/2006/relationships/oleObject" Target="../embeddings/oleObject162.bin"/><Relationship Id="rId21" Type="http://schemas.openxmlformats.org/officeDocument/2006/relationships/oleObject" Target="../embeddings/oleObject184.bin"/><Relationship Id="rId7" Type="http://schemas.openxmlformats.org/officeDocument/2006/relationships/oleObject" Target="../embeddings/oleObject178.bin"/><Relationship Id="rId12" Type="http://schemas.openxmlformats.org/officeDocument/2006/relationships/image" Target="../media/image138.wmf"/><Relationship Id="rId17" Type="http://schemas.openxmlformats.org/officeDocument/2006/relationships/oleObject" Target="../embeddings/oleObject169.bin"/><Relationship Id="rId25" Type="http://schemas.openxmlformats.org/officeDocument/2006/relationships/oleObject" Target="../embeddings/oleObject113.bin"/><Relationship Id="rId2" Type="http://schemas.openxmlformats.org/officeDocument/2006/relationships/slideLayout" Target="../slideLayouts/slideLayout7.xml"/><Relationship Id="rId16" Type="http://schemas.openxmlformats.org/officeDocument/2006/relationships/image" Target="../media/image140.wmf"/><Relationship Id="rId20" Type="http://schemas.openxmlformats.org/officeDocument/2006/relationships/image" Target="../media/image129.wmf"/><Relationship Id="rId1" Type="http://schemas.openxmlformats.org/officeDocument/2006/relationships/vmlDrawing" Target="../drawings/vmlDrawing27.vml"/><Relationship Id="rId6" Type="http://schemas.openxmlformats.org/officeDocument/2006/relationships/image" Target="../media/image9.wmf"/><Relationship Id="rId11" Type="http://schemas.openxmlformats.org/officeDocument/2006/relationships/oleObject" Target="../embeddings/oleObject180.bin"/><Relationship Id="rId24" Type="http://schemas.openxmlformats.org/officeDocument/2006/relationships/image" Target="../media/image141.wmf"/><Relationship Id="rId5" Type="http://schemas.openxmlformats.org/officeDocument/2006/relationships/oleObject" Target="../embeddings/oleObject163.bin"/><Relationship Id="rId15" Type="http://schemas.openxmlformats.org/officeDocument/2006/relationships/oleObject" Target="../embeddings/oleObject182.bin"/><Relationship Id="rId23" Type="http://schemas.openxmlformats.org/officeDocument/2006/relationships/oleObject" Target="../embeddings/oleObject185.bin"/><Relationship Id="rId28" Type="http://schemas.openxmlformats.org/officeDocument/2006/relationships/image" Target="../media/image142.wmf"/><Relationship Id="rId10" Type="http://schemas.openxmlformats.org/officeDocument/2006/relationships/image" Target="../media/image137.wmf"/><Relationship Id="rId19" Type="http://schemas.openxmlformats.org/officeDocument/2006/relationships/oleObject" Target="../embeddings/oleObject183.bin"/><Relationship Id="rId4" Type="http://schemas.openxmlformats.org/officeDocument/2006/relationships/image" Target="../media/image8.wmf"/><Relationship Id="rId9" Type="http://schemas.openxmlformats.org/officeDocument/2006/relationships/oleObject" Target="../embeddings/oleObject179.bin"/><Relationship Id="rId14" Type="http://schemas.openxmlformats.org/officeDocument/2006/relationships/image" Target="../media/image139.wmf"/><Relationship Id="rId22" Type="http://schemas.openxmlformats.org/officeDocument/2006/relationships/image" Target="../media/image130.wmf"/><Relationship Id="rId27" Type="http://schemas.openxmlformats.org/officeDocument/2006/relationships/oleObject" Target="../embeddings/oleObject186.bin"/></Relationships>
</file>

<file path=ppt/slides/_rels/slide37.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oleObject" Target="../embeddings/oleObject190.bin"/><Relationship Id="rId18" Type="http://schemas.openxmlformats.org/officeDocument/2006/relationships/image" Target="../media/image33.wmf"/><Relationship Id="rId26" Type="http://schemas.openxmlformats.org/officeDocument/2006/relationships/image" Target="../media/image87.wmf"/><Relationship Id="rId3" Type="http://schemas.openxmlformats.org/officeDocument/2006/relationships/oleObject" Target="../embeddings/oleObject162.bin"/><Relationship Id="rId21" Type="http://schemas.openxmlformats.org/officeDocument/2006/relationships/oleObject" Target="../embeddings/oleObject193.bin"/><Relationship Id="rId7" Type="http://schemas.openxmlformats.org/officeDocument/2006/relationships/oleObject" Target="../embeddings/oleObject187.bin"/><Relationship Id="rId12" Type="http://schemas.openxmlformats.org/officeDocument/2006/relationships/image" Target="../media/image145.wmf"/><Relationship Id="rId17" Type="http://schemas.openxmlformats.org/officeDocument/2006/relationships/oleObject" Target="../embeddings/oleObject169.bin"/><Relationship Id="rId25" Type="http://schemas.openxmlformats.org/officeDocument/2006/relationships/oleObject" Target="../embeddings/oleObject113.bin"/><Relationship Id="rId2" Type="http://schemas.openxmlformats.org/officeDocument/2006/relationships/slideLayout" Target="../slideLayouts/slideLayout7.xml"/><Relationship Id="rId16" Type="http://schemas.openxmlformats.org/officeDocument/2006/relationships/image" Target="../media/image147.wmf"/><Relationship Id="rId20" Type="http://schemas.openxmlformats.org/officeDocument/2006/relationships/image" Target="../media/image148.wmf"/><Relationship Id="rId1" Type="http://schemas.openxmlformats.org/officeDocument/2006/relationships/vmlDrawing" Target="../drawings/vmlDrawing28.vml"/><Relationship Id="rId6" Type="http://schemas.openxmlformats.org/officeDocument/2006/relationships/image" Target="../media/image9.wmf"/><Relationship Id="rId11" Type="http://schemas.openxmlformats.org/officeDocument/2006/relationships/oleObject" Target="../embeddings/oleObject189.bin"/><Relationship Id="rId24" Type="http://schemas.openxmlformats.org/officeDocument/2006/relationships/image" Target="../media/image150.wmf"/><Relationship Id="rId5" Type="http://schemas.openxmlformats.org/officeDocument/2006/relationships/oleObject" Target="../embeddings/oleObject163.bin"/><Relationship Id="rId15" Type="http://schemas.openxmlformats.org/officeDocument/2006/relationships/oleObject" Target="../embeddings/oleObject191.bin"/><Relationship Id="rId23" Type="http://schemas.openxmlformats.org/officeDocument/2006/relationships/oleObject" Target="../embeddings/oleObject194.bin"/><Relationship Id="rId10" Type="http://schemas.openxmlformats.org/officeDocument/2006/relationships/image" Target="../media/image144.wmf"/><Relationship Id="rId19" Type="http://schemas.openxmlformats.org/officeDocument/2006/relationships/oleObject" Target="../embeddings/oleObject192.bin"/><Relationship Id="rId4" Type="http://schemas.openxmlformats.org/officeDocument/2006/relationships/image" Target="../media/image8.wmf"/><Relationship Id="rId9" Type="http://schemas.openxmlformats.org/officeDocument/2006/relationships/oleObject" Target="../embeddings/oleObject188.bin"/><Relationship Id="rId14" Type="http://schemas.openxmlformats.org/officeDocument/2006/relationships/image" Target="../media/image146.wmf"/><Relationship Id="rId22" Type="http://schemas.openxmlformats.org/officeDocument/2006/relationships/image" Target="../media/image149.wmf"/></Relationships>
</file>

<file path=ppt/slides/_rels/slide38.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oleObject" Target="../embeddings/oleObject190.bin"/><Relationship Id="rId18" Type="http://schemas.openxmlformats.org/officeDocument/2006/relationships/image" Target="../media/image33.wmf"/><Relationship Id="rId26" Type="http://schemas.openxmlformats.org/officeDocument/2006/relationships/image" Target="../media/image153.wmf"/><Relationship Id="rId3" Type="http://schemas.openxmlformats.org/officeDocument/2006/relationships/oleObject" Target="../embeddings/oleObject162.bin"/><Relationship Id="rId21" Type="http://schemas.openxmlformats.org/officeDocument/2006/relationships/oleObject" Target="../embeddings/oleObject196.bin"/><Relationship Id="rId7" Type="http://schemas.openxmlformats.org/officeDocument/2006/relationships/oleObject" Target="../embeddings/oleObject187.bin"/><Relationship Id="rId12" Type="http://schemas.openxmlformats.org/officeDocument/2006/relationships/image" Target="../media/image145.wmf"/><Relationship Id="rId17" Type="http://schemas.openxmlformats.org/officeDocument/2006/relationships/oleObject" Target="../embeddings/oleObject169.bin"/><Relationship Id="rId25" Type="http://schemas.openxmlformats.org/officeDocument/2006/relationships/oleObject" Target="../embeddings/oleObject197.bin"/><Relationship Id="rId2" Type="http://schemas.openxmlformats.org/officeDocument/2006/relationships/slideLayout" Target="../slideLayouts/slideLayout7.xml"/><Relationship Id="rId16" Type="http://schemas.openxmlformats.org/officeDocument/2006/relationships/image" Target="../media/image147.wmf"/><Relationship Id="rId20" Type="http://schemas.openxmlformats.org/officeDocument/2006/relationships/image" Target="../media/image151.wmf"/><Relationship Id="rId1" Type="http://schemas.openxmlformats.org/officeDocument/2006/relationships/vmlDrawing" Target="../drawings/vmlDrawing29.vml"/><Relationship Id="rId6" Type="http://schemas.openxmlformats.org/officeDocument/2006/relationships/image" Target="../media/image9.wmf"/><Relationship Id="rId11" Type="http://schemas.openxmlformats.org/officeDocument/2006/relationships/oleObject" Target="../embeddings/oleObject189.bin"/><Relationship Id="rId24" Type="http://schemas.openxmlformats.org/officeDocument/2006/relationships/image" Target="../media/image87.wmf"/><Relationship Id="rId5" Type="http://schemas.openxmlformats.org/officeDocument/2006/relationships/oleObject" Target="../embeddings/oleObject163.bin"/><Relationship Id="rId15" Type="http://schemas.openxmlformats.org/officeDocument/2006/relationships/oleObject" Target="../embeddings/oleObject191.bin"/><Relationship Id="rId23" Type="http://schemas.openxmlformats.org/officeDocument/2006/relationships/oleObject" Target="../embeddings/oleObject113.bin"/><Relationship Id="rId28" Type="http://schemas.openxmlformats.org/officeDocument/2006/relationships/image" Target="../media/image154.wmf"/><Relationship Id="rId10" Type="http://schemas.openxmlformats.org/officeDocument/2006/relationships/image" Target="../media/image144.wmf"/><Relationship Id="rId19" Type="http://schemas.openxmlformats.org/officeDocument/2006/relationships/oleObject" Target="../embeddings/oleObject195.bin"/><Relationship Id="rId4" Type="http://schemas.openxmlformats.org/officeDocument/2006/relationships/image" Target="../media/image8.wmf"/><Relationship Id="rId9" Type="http://schemas.openxmlformats.org/officeDocument/2006/relationships/oleObject" Target="../embeddings/oleObject188.bin"/><Relationship Id="rId14" Type="http://schemas.openxmlformats.org/officeDocument/2006/relationships/image" Target="../media/image146.wmf"/><Relationship Id="rId22" Type="http://schemas.openxmlformats.org/officeDocument/2006/relationships/image" Target="../media/image152.wmf"/><Relationship Id="rId27" Type="http://schemas.openxmlformats.org/officeDocument/2006/relationships/oleObject" Target="../embeddings/oleObject198.bin"/></Relationships>
</file>

<file path=ppt/slides/_rels/slide39.xml.rels><?xml version="1.0" encoding="UTF-8" standalone="yes"?>
<Relationships xmlns="http://schemas.openxmlformats.org/package/2006/relationships"><Relationship Id="rId13" Type="http://schemas.openxmlformats.org/officeDocument/2006/relationships/oleObject" Target="../embeddings/oleObject204.bin"/><Relationship Id="rId18" Type="http://schemas.openxmlformats.org/officeDocument/2006/relationships/image" Target="../media/image33.wmf"/><Relationship Id="rId26" Type="http://schemas.openxmlformats.org/officeDocument/2006/relationships/image" Target="../media/image156.wmf"/><Relationship Id="rId21" Type="http://schemas.openxmlformats.org/officeDocument/2006/relationships/oleObject" Target="../embeddings/oleObject208.bin"/><Relationship Id="rId34" Type="http://schemas.openxmlformats.org/officeDocument/2006/relationships/image" Target="../media/image160.wmf"/><Relationship Id="rId7" Type="http://schemas.openxmlformats.org/officeDocument/2006/relationships/oleObject" Target="../embeddings/oleObject201.bin"/><Relationship Id="rId12" Type="http://schemas.openxmlformats.org/officeDocument/2006/relationships/image" Target="../media/image145.wmf"/><Relationship Id="rId17" Type="http://schemas.openxmlformats.org/officeDocument/2006/relationships/oleObject" Target="../embeddings/oleObject206.bin"/><Relationship Id="rId25" Type="http://schemas.openxmlformats.org/officeDocument/2006/relationships/oleObject" Target="../embeddings/oleObject210.bin"/><Relationship Id="rId33" Type="http://schemas.openxmlformats.org/officeDocument/2006/relationships/oleObject" Target="../embeddings/oleObject214.bin"/><Relationship Id="rId2" Type="http://schemas.openxmlformats.org/officeDocument/2006/relationships/slideLayout" Target="../slideLayouts/slideLayout7.xml"/><Relationship Id="rId16" Type="http://schemas.openxmlformats.org/officeDocument/2006/relationships/image" Target="../media/image147.wmf"/><Relationship Id="rId20" Type="http://schemas.openxmlformats.org/officeDocument/2006/relationships/image" Target="../media/image148.wmf"/><Relationship Id="rId29" Type="http://schemas.openxmlformats.org/officeDocument/2006/relationships/oleObject" Target="../embeddings/oleObject212.bin"/><Relationship Id="rId1" Type="http://schemas.openxmlformats.org/officeDocument/2006/relationships/vmlDrawing" Target="../drawings/vmlDrawing30.vml"/><Relationship Id="rId6" Type="http://schemas.openxmlformats.org/officeDocument/2006/relationships/image" Target="../media/image9.wmf"/><Relationship Id="rId11" Type="http://schemas.openxmlformats.org/officeDocument/2006/relationships/oleObject" Target="../embeddings/oleObject203.bin"/><Relationship Id="rId24" Type="http://schemas.openxmlformats.org/officeDocument/2006/relationships/image" Target="../media/image87.wmf"/><Relationship Id="rId32" Type="http://schemas.openxmlformats.org/officeDocument/2006/relationships/image" Target="../media/image159.wmf"/><Relationship Id="rId37" Type="http://schemas.openxmlformats.org/officeDocument/2006/relationships/image" Target="../media/image161.wmf"/><Relationship Id="rId5" Type="http://schemas.openxmlformats.org/officeDocument/2006/relationships/oleObject" Target="../embeddings/oleObject200.bin"/><Relationship Id="rId15" Type="http://schemas.openxmlformats.org/officeDocument/2006/relationships/oleObject" Target="../embeddings/oleObject205.bin"/><Relationship Id="rId23" Type="http://schemas.openxmlformats.org/officeDocument/2006/relationships/oleObject" Target="../embeddings/oleObject209.bin"/><Relationship Id="rId28" Type="http://schemas.openxmlformats.org/officeDocument/2006/relationships/image" Target="../media/image157.wmf"/><Relationship Id="rId36" Type="http://schemas.openxmlformats.org/officeDocument/2006/relationships/oleObject" Target="../embeddings/oleObject215.bin"/><Relationship Id="rId10" Type="http://schemas.openxmlformats.org/officeDocument/2006/relationships/image" Target="../media/image144.wmf"/><Relationship Id="rId19" Type="http://schemas.openxmlformats.org/officeDocument/2006/relationships/oleObject" Target="../embeddings/oleObject207.bin"/><Relationship Id="rId31" Type="http://schemas.openxmlformats.org/officeDocument/2006/relationships/oleObject" Target="../embeddings/oleObject213.bin"/><Relationship Id="rId4" Type="http://schemas.openxmlformats.org/officeDocument/2006/relationships/image" Target="../media/image8.wmf"/><Relationship Id="rId9" Type="http://schemas.openxmlformats.org/officeDocument/2006/relationships/oleObject" Target="../embeddings/oleObject202.bin"/><Relationship Id="rId14" Type="http://schemas.openxmlformats.org/officeDocument/2006/relationships/image" Target="../media/image146.wmf"/><Relationship Id="rId22" Type="http://schemas.openxmlformats.org/officeDocument/2006/relationships/image" Target="../media/image155.wmf"/><Relationship Id="rId27" Type="http://schemas.openxmlformats.org/officeDocument/2006/relationships/oleObject" Target="../embeddings/oleObject211.bin"/><Relationship Id="rId30" Type="http://schemas.openxmlformats.org/officeDocument/2006/relationships/image" Target="../media/image158.wmf"/><Relationship Id="rId35" Type="http://schemas.openxmlformats.org/officeDocument/2006/relationships/image" Target="../media/image431.png"/><Relationship Id="rId8" Type="http://schemas.openxmlformats.org/officeDocument/2006/relationships/image" Target="../media/image143.wmf"/><Relationship Id="rId3" Type="http://schemas.openxmlformats.org/officeDocument/2006/relationships/oleObject" Target="../embeddings/oleObject199.bin"/></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216.bin"/><Relationship Id="rId18" Type="http://schemas.openxmlformats.org/officeDocument/2006/relationships/image" Target="../media/image14.wmf"/><Relationship Id="rId26" Type="http://schemas.openxmlformats.org/officeDocument/2006/relationships/image" Target="../media/image164.wmf"/><Relationship Id="rId3" Type="http://schemas.openxmlformats.org/officeDocument/2006/relationships/oleObject" Target="../embeddings/oleObject113.bin"/><Relationship Id="rId21" Type="http://schemas.openxmlformats.org/officeDocument/2006/relationships/oleObject" Target="../embeddings/oleObject47.bin"/><Relationship Id="rId7" Type="http://schemas.openxmlformats.org/officeDocument/2006/relationships/oleObject" Target="../embeddings/oleObject40.bin"/><Relationship Id="rId12" Type="http://schemas.openxmlformats.org/officeDocument/2006/relationships/image" Target="../media/image11.emf"/><Relationship Id="rId17" Type="http://schemas.openxmlformats.org/officeDocument/2006/relationships/oleObject" Target="../embeddings/oleObject45.bin"/><Relationship Id="rId25" Type="http://schemas.openxmlformats.org/officeDocument/2006/relationships/oleObject" Target="../embeddings/oleObject218.bin"/><Relationship Id="rId2" Type="http://schemas.openxmlformats.org/officeDocument/2006/relationships/slideLayout" Target="../slideLayouts/slideLayout7.xml"/><Relationship Id="rId16" Type="http://schemas.openxmlformats.org/officeDocument/2006/relationships/image" Target="../media/image13.wmf"/><Relationship Id="rId20" Type="http://schemas.openxmlformats.org/officeDocument/2006/relationships/image" Target="../media/image15.emf"/><Relationship Id="rId29" Type="http://schemas.openxmlformats.org/officeDocument/2006/relationships/oleObject" Target="../embeddings/oleObject220.bin"/><Relationship Id="rId1" Type="http://schemas.openxmlformats.org/officeDocument/2006/relationships/vmlDrawing" Target="../drawings/vmlDrawing31.vml"/><Relationship Id="rId6" Type="http://schemas.openxmlformats.org/officeDocument/2006/relationships/image" Target="../media/image8.wmf"/><Relationship Id="rId11" Type="http://schemas.openxmlformats.org/officeDocument/2006/relationships/oleObject" Target="../embeddings/oleObject42.bin"/><Relationship Id="rId24" Type="http://schemas.openxmlformats.org/officeDocument/2006/relationships/image" Target="../media/image163.wmf"/><Relationship Id="rId32" Type="http://schemas.openxmlformats.org/officeDocument/2006/relationships/image" Target="../media/image167.wmf"/><Relationship Id="rId5" Type="http://schemas.openxmlformats.org/officeDocument/2006/relationships/oleObject" Target="../embeddings/oleObject39.bin"/><Relationship Id="rId15" Type="http://schemas.openxmlformats.org/officeDocument/2006/relationships/oleObject" Target="../embeddings/oleObject44.bin"/><Relationship Id="rId23" Type="http://schemas.openxmlformats.org/officeDocument/2006/relationships/oleObject" Target="../embeddings/oleObject217.bin"/><Relationship Id="rId28" Type="http://schemas.openxmlformats.org/officeDocument/2006/relationships/image" Target="../media/image165.wmf"/><Relationship Id="rId10" Type="http://schemas.openxmlformats.org/officeDocument/2006/relationships/image" Target="../media/image10.emf"/><Relationship Id="rId19" Type="http://schemas.openxmlformats.org/officeDocument/2006/relationships/oleObject" Target="../embeddings/oleObject46.bin"/><Relationship Id="rId31" Type="http://schemas.openxmlformats.org/officeDocument/2006/relationships/oleObject" Target="../embeddings/oleObject221.bin"/><Relationship Id="rId4" Type="http://schemas.openxmlformats.org/officeDocument/2006/relationships/image" Target="../media/image87.wmf"/><Relationship Id="rId9" Type="http://schemas.openxmlformats.org/officeDocument/2006/relationships/oleObject" Target="../embeddings/oleObject41.bin"/><Relationship Id="rId14" Type="http://schemas.openxmlformats.org/officeDocument/2006/relationships/image" Target="../media/image162.wmf"/><Relationship Id="rId22" Type="http://schemas.openxmlformats.org/officeDocument/2006/relationships/image" Target="../media/image16.emf"/><Relationship Id="rId27" Type="http://schemas.openxmlformats.org/officeDocument/2006/relationships/oleObject" Target="../embeddings/oleObject219.bin"/><Relationship Id="rId30" Type="http://schemas.openxmlformats.org/officeDocument/2006/relationships/image" Target="../media/image166.wmf"/></Relationships>
</file>

<file path=ppt/slides/_rels/slide41.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oleObject" Target="../embeddings/oleObject40.bin"/><Relationship Id="rId18" Type="http://schemas.openxmlformats.org/officeDocument/2006/relationships/image" Target="../media/image11.emf"/><Relationship Id="rId26" Type="http://schemas.openxmlformats.org/officeDocument/2006/relationships/image" Target="../media/image15.emf"/><Relationship Id="rId3" Type="http://schemas.openxmlformats.org/officeDocument/2006/relationships/oleObject" Target="../embeddings/oleObject222.bin"/><Relationship Id="rId21" Type="http://schemas.openxmlformats.org/officeDocument/2006/relationships/oleObject" Target="../embeddings/oleObject44.bin"/><Relationship Id="rId7" Type="http://schemas.openxmlformats.org/officeDocument/2006/relationships/oleObject" Target="../embeddings/oleObject224.bin"/><Relationship Id="rId12" Type="http://schemas.openxmlformats.org/officeDocument/2006/relationships/image" Target="../media/image8.wmf"/><Relationship Id="rId17" Type="http://schemas.openxmlformats.org/officeDocument/2006/relationships/oleObject" Target="../embeddings/oleObject42.bin"/><Relationship Id="rId25" Type="http://schemas.openxmlformats.org/officeDocument/2006/relationships/oleObject" Target="../embeddings/oleObject46.bin"/><Relationship Id="rId2" Type="http://schemas.openxmlformats.org/officeDocument/2006/relationships/slideLayout" Target="../slideLayouts/slideLayout7.xml"/><Relationship Id="rId16" Type="http://schemas.openxmlformats.org/officeDocument/2006/relationships/image" Target="../media/image10.emf"/><Relationship Id="rId20" Type="http://schemas.openxmlformats.org/officeDocument/2006/relationships/image" Target="../media/image34.wmf"/><Relationship Id="rId1" Type="http://schemas.openxmlformats.org/officeDocument/2006/relationships/vmlDrawing" Target="../drawings/vmlDrawing32.vml"/><Relationship Id="rId6" Type="http://schemas.openxmlformats.org/officeDocument/2006/relationships/image" Target="../media/image168.wmf"/><Relationship Id="rId11" Type="http://schemas.openxmlformats.org/officeDocument/2006/relationships/oleObject" Target="../embeddings/oleObject39.bin"/><Relationship Id="rId24" Type="http://schemas.openxmlformats.org/officeDocument/2006/relationships/image" Target="../media/image14.wmf"/><Relationship Id="rId5" Type="http://schemas.openxmlformats.org/officeDocument/2006/relationships/oleObject" Target="../embeddings/oleObject223.bin"/><Relationship Id="rId15" Type="http://schemas.openxmlformats.org/officeDocument/2006/relationships/oleObject" Target="../embeddings/oleObject41.bin"/><Relationship Id="rId23" Type="http://schemas.openxmlformats.org/officeDocument/2006/relationships/oleObject" Target="../embeddings/oleObject45.bin"/><Relationship Id="rId28" Type="http://schemas.openxmlformats.org/officeDocument/2006/relationships/image" Target="../media/image16.emf"/><Relationship Id="rId10" Type="http://schemas.openxmlformats.org/officeDocument/2006/relationships/image" Target="../media/image170.wmf"/><Relationship Id="rId19" Type="http://schemas.openxmlformats.org/officeDocument/2006/relationships/oleObject" Target="../embeddings/oleObject43.bin"/><Relationship Id="rId4" Type="http://schemas.openxmlformats.org/officeDocument/2006/relationships/image" Target="../media/image33.wmf"/><Relationship Id="rId9" Type="http://schemas.openxmlformats.org/officeDocument/2006/relationships/oleObject" Target="../embeddings/oleObject225.bin"/><Relationship Id="rId14" Type="http://schemas.openxmlformats.org/officeDocument/2006/relationships/image" Target="../media/image9.wmf"/><Relationship Id="rId22" Type="http://schemas.openxmlformats.org/officeDocument/2006/relationships/image" Target="../media/image13.wmf"/><Relationship Id="rId27" Type="http://schemas.openxmlformats.org/officeDocument/2006/relationships/oleObject" Target="../embeddings/oleObject47.bin"/></Relationships>
</file>

<file path=ppt/slides/_rels/slide42.xml.rels><?xml version="1.0" encoding="UTF-8" standalone="yes"?>
<Relationships xmlns="http://schemas.openxmlformats.org/package/2006/relationships"><Relationship Id="rId8" Type="http://schemas.openxmlformats.org/officeDocument/2006/relationships/image" Target="../media/image172.wmf"/><Relationship Id="rId13" Type="http://schemas.openxmlformats.org/officeDocument/2006/relationships/oleObject" Target="../embeddings/oleObject231.bin"/><Relationship Id="rId3" Type="http://schemas.openxmlformats.org/officeDocument/2006/relationships/oleObject" Target="../embeddings/oleObject226.bin"/><Relationship Id="rId7" Type="http://schemas.openxmlformats.org/officeDocument/2006/relationships/oleObject" Target="../embeddings/oleObject228.bin"/><Relationship Id="rId12" Type="http://schemas.openxmlformats.org/officeDocument/2006/relationships/image" Target="../media/image174.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71.wmf"/><Relationship Id="rId11" Type="http://schemas.openxmlformats.org/officeDocument/2006/relationships/oleObject" Target="../embeddings/oleObject230.bin"/><Relationship Id="rId5" Type="http://schemas.openxmlformats.org/officeDocument/2006/relationships/oleObject" Target="../embeddings/oleObject227.bin"/><Relationship Id="rId10" Type="http://schemas.openxmlformats.org/officeDocument/2006/relationships/image" Target="../media/image173.wmf"/><Relationship Id="rId4" Type="http://schemas.openxmlformats.org/officeDocument/2006/relationships/image" Target="../media/image87.wmf"/><Relationship Id="rId9" Type="http://schemas.openxmlformats.org/officeDocument/2006/relationships/oleObject" Target="../embeddings/oleObject229.bin"/><Relationship Id="rId14" Type="http://schemas.openxmlformats.org/officeDocument/2006/relationships/image" Target="../media/image175.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178.wmf"/><Relationship Id="rId3" Type="http://schemas.openxmlformats.org/officeDocument/2006/relationships/oleObject" Target="../embeddings/oleObject232.bin"/><Relationship Id="rId7" Type="http://schemas.openxmlformats.org/officeDocument/2006/relationships/oleObject" Target="../embeddings/oleObject234.bin"/><Relationship Id="rId12" Type="http://schemas.openxmlformats.org/officeDocument/2006/relationships/image" Target="../media/image180.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77.wmf"/><Relationship Id="rId11" Type="http://schemas.openxmlformats.org/officeDocument/2006/relationships/oleObject" Target="../embeddings/oleObject236.bin"/><Relationship Id="rId5" Type="http://schemas.openxmlformats.org/officeDocument/2006/relationships/oleObject" Target="../embeddings/oleObject233.bin"/><Relationship Id="rId10" Type="http://schemas.openxmlformats.org/officeDocument/2006/relationships/image" Target="../media/image179.wmf"/><Relationship Id="rId4" Type="http://schemas.openxmlformats.org/officeDocument/2006/relationships/image" Target="../media/image176.wmf"/><Relationship Id="rId9" Type="http://schemas.openxmlformats.org/officeDocument/2006/relationships/oleObject" Target="../embeddings/oleObject235.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50EF166-D2D2-4F39-B0CD-62AAE194FF14}"/>
              </a:ext>
            </a:extLst>
          </p:cNvPr>
          <p:cNvSpPr>
            <a:spLocks noChangeArrowheads="1"/>
          </p:cNvSpPr>
          <p:nvPr/>
        </p:nvSpPr>
        <p:spPr bwMode="auto">
          <a:xfrm>
            <a:off x="1677988" y="260350"/>
            <a:ext cx="4489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i="0" dirty="0">
                <a:solidFill>
                  <a:srgbClr val="FF0000"/>
                </a:solidFill>
              </a:rPr>
              <a:t>18.3  </a:t>
            </a:r>
            <a:r>
              <a:rPr lang="zh-CN" altLang="en-US" sz="3200" b="1" i="0" dirty="0">
                <a:solidFill>
                  <a:srgbClr val="FF0000"/>
                </a:solidFill>
              </a:rPr>
              <a:t>康普顿散射</a:t>
            </a:r>
          </a:p>
        </p:txBody>
      </p:sp>
      <p:pic>
        <p:nvPicPr>
          <p:cNvPr id="3" name="Picture 4" descr="27compton">
            <a:extLst>
              <a:ext uri="{FF2B5EF4-FFF2-40B4-BE49-F238E27FC236}">
                <a16:creationId xmlns:a16="http://schemas.microsoft.com/office/drawing/2014/main" id="{1BDDE727-0CED-40F4-8BD5-91597C014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5450" y="2438400"/>
            <a:ext cx="2514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a:extLst>
              <a:ext uri="{FF2B5EF4-FFF2-40B4-BE49-F238E27FC236}">
                <a16:creationId xmlns:a16="http://schemas.microsoft.com/office/drawing/2014/main" id="{9337A061-5FAE-445F-9E94-99C205FCCB92}"/>
              </a:ext>
            </a:extLst>
          </p:cNvPr>
          <p:cNvSpPr>
            <a:spLocks noChangeArrowheads="1"/>
          </p:cNvSpPr>
          <p:nvPr/>
        </p:nvSpPr>
        <p:spPr bwMode="auto">
          <a:xfrm>
            <a:off x="6781800" y="6000750"/>
            <a:ext cx="3886200" cy="523220"/>
          </a:xfrm>
          <a:prstGeom prst="rect">
            <a:avLst/>
          </a:prstGeom>
          <a:noFill/>
          <a:ln w="9525">
            <a:noFill/>
            <a:miter lim="800000"/>
            <a:headEnd/>
            <a:tailEnd/>
          </a:ln>
          <a:effectLst/>
        </p:spPr>
        <p:txBody>
          <a:bodyPr>
            <a:spAutoFit/>
          </a:bodyPr>
          <a:lstStyle/>
          <a:p>
            <a:pPr>
              <a:defRPr/>
            </a:pPr>
            <a:r>
              <a:rPr lang="zh-CN" altLang="en-US" sz="2800" b="1" i="0" dirty="0">
                <a:solidFill>
                  <a:srgbClr val="C00000"/>
                </a:solidFill>
                <a:effectLst>
                  <a:outerShdw blurRad="38100" dist="38100" dir="2700000" algn="tl">
                    <a:srgbClr val="FFFFFF"/>
                  </a:outerShdw>
                </a:effectLst>
              </a:rPr>
              <a:t>康普顿 </a:t>
            </a:r>
            <a:r>
              <a:rPr lang="en-US" altLang="zh-CN" sz="2800" b="1" i="0" dirty="0">
                <a:solidFill>
                  <a:srgbClr val="C00000"/>
                </a:solidFill>
                <a:effectLst>
                  <a:outerShdw blurRad="38100" dist="38100" dir="2700000" algn="tl">
                    <a:srgbClr val="FFFFFF"/>
                  </a:outerShdw>
                </a:effectLst>
              </a:rPr>
              <a:t>(A.H. Compton)</a:t>
            </a:r>
          </a:p>
        </p:txBody>
      </p:sp>
      <p:sp>
        <p:nvSpPr>
          <p:cNvPr id="5" name="Text Box 6">
            <a:extLst>
              <a:ext uri="{FF2B5EF4-FFF2-40B4-BE49-F238E27FC236}">
                <a16:creationId xmlns:a16="http://schemas.microsoft.com/office/drawing/2014/main" id="{18528BD3-8E6E-4F2C-BA02-303E3499E883}"/>
              </a:ext>
            </a:extLst>
          </p:cNvPr>
          <p:cNvSpPr txBox="1">
            <a:spLocks noChangeArrowheads="1"/>
          </p:cNvSpPr>
          <p:nvPr/>
        </p:nvSpPr>
        <p:spPr bwMode="auto">
          <a:xfrm>
            <a:off x="1762919" y="994712"/>
            <a:ext cx="7815263" cy="1384995"/>
          </a:xfrm>
          <a:prstGeom prst="rect">
            <a:avLst/>
          </a:prstGeom>
          <a:noFill/>
          <a:ln w="9525">
            <a:noFill/>
            <a:miter lim="800000"/>
            <a:headEnd/>
            <a:tailEnd/>
          </a:ln>
          <a:effectLst/>
        </p:spPr>
        <p:txBody>
          <a:bodyPr>
            <a:spAutoFit/>
          </a:bodyPr>
          <a:lstStyle/>
          <a:p>
            <a:pPr algn="just">
              <a:spcBef>
                <a:spcPct val="50000"/>
              </a:spcBef>
              <a:defRPr/>
            </a:pPr>
            <a:r>
              <a:rPr lang="zh-CN" altLang="en-US" sz="2800" b="1" i="0" dirty="0">
                <a:solidFill>
                  <a:srgbClr val="0000FF"/>
                </a:solidFill>
                <a:effectLst>
                  <a:outerShdw blurRad="38100" dist="38100" dir="2700000" algn="tl">
                    <a:srgbClr val="FFFFFF"/>
                  </a:outerShdw>
                </a:effectLst>
                <a:latin typeface="宋体" pitchFamily="2" charset="-122"/>
              </a:rPr>
              <a:t>除光电效应外，光波的量子性还表现在光散射的康普顿效应。</a:t>
            </a:r>
            <a:r>
              <a:rPr lang="zh-CN" altLang="en-US" sz="2800" b="1" i="0" dirty="0">
                <a:solidFill>
                  <a:srgbClr val="0000FF"/>
                </a:solidFill>
                <a:effectLst>
                  <a:outerShdw blurRad="38100" dist="38100" dir="2700000" algn="tl">
                    <a:srgbClr val="FFFFFF"/>
                  </a:outerShdw>
                </a:effectLst>
              </a:rPr>
              <a:t>该效应</a:t>
            </a:r>
            <a:r>
              <a:rPr lang="zh-CN" altLang="en-US" sz="2800" b="1" i="0" dirty="0">
                <a:solidFill>
                  <a:srgbClr val="0000FF"/>
                </a:solidFill>
                <a:effectLst>
                  <a:outerShdw blurRad="38100" dist="38100" dir="2700000" algn="tl">
                    <a:srgbClr val="FFFFFF"/>
                  </a:outerShdw>
                </a:effectLst>
                <a:latin typeface="宋体" pitchFamily="2" charset="-122"/>
              </a:rPr>
              <a:t>是显示出</a:t>
            </a:r>
            <a:r>
              <a:rPr lang="zh-CN" altLang="en-US" sz="2800" b="1" i="0" dirty="0">
                <a:solidFill>
                  <a:srgbClr val="C00000"/>
                </a:solidFill>
                <a:latin typeface="+mn-ea"/>
                <a:ea typeface="+mn-ea"/>
              </a:rPr>
              <a:t>光具有波粒二象性</a:t>
            </a:r>
            <a:r>
              <a:rPr lang="zh-CN" altLang="en-US" sz="2800" b="1" i="0" dirty="0">
                <a:solidFill>
                  <a:srgbClr val="0000FF"/>
                </a:solidFill>
                <a:effectLst>
                  <a:outerShdw blurRad="38100" dist="38100" dir="2700000" algn="tl">
                    <a:srgbClr val="FFFFFF"/>
                  </a:outerShdw>
                </a:effectLst>
                <a:latin typeface="宋体" pitchFamily="2" charset="-122"/>
              </a:rPr>
              <a:t>的又一著名实验。</a:t>
            </a:r>
            <a:endParaRPr lang="zh-CN" altLang="en-US" sz="2800" b="1" i="0" dirty="0">
              <a:solidFill>
                <a:srgbClr val="0000FF"/>
              </a:solidFill>
              <a:effectLst>
                <a:outerShdw blurRad="38100" dist="38100" dir="2700000" algn="tl">
                  <a:srgbClr val="000000"/>
                </a:outerShdw>
              </a:effectLst>
              <a:latin typeface="宋体" pitchFamily="2" charset="-122"/>
            </a:endParaRPr>
          </a:p>
        </p:txBody>
      </p:sp>
      <p:sp>
        <p:nvSpPr>
          <p:cNvPr id="6" name="Rectangle 8">
            <a:extLst>
              <a:ext uri="{FF2B5EF4-FFF2-40B4-BE49-F238E27FC236}">
                <a16:creationId xmlns:a16="http://schemas.microsoft.com/office/drawing/2014/main" id="{AA42CC97-F332-4FDA-9E4E-4CADE041F53D}"/>
              </a:ext>
            </a:extLst>
          </p:cNvPr>
          <p:cNvSpPr>
            <a:spLocks noChangeArrowheads="1"/>
          </p:cNvSpPr>
          <p:nvPr/>
        </p:nvSpPr>
        <p:spPr bwMode="auto">
          <a:xfrm>
            <a:off x="2395736" y="5961024"/>
            <a:ext cx="4419600" cy="523220"/>
          </a:xfrm>
          <a:prstGeom prst="rect">
            <a:avLst/>
          </a:prstGeom>
          <a:noFill/>
          <a:ln w="9525">
            <a:noFill/>
            <a:miter lim="800000"/>
            <a:headEnd/>
            <a:tailEnd/>
          </a:ln>
          <a:effectLst/>
        </p:spPr>
        <p:txBody>
          <a:bodyPr>
            <a:spAutoFit/>
          </a:bodyPr>
          <a:lstStyle/>
          <a:p>
            <a:pPr>
              <a:spcBef>
                <a:spcPct val="20000"/>
              </a:spcBef>
              <a:defRPr/>
            </a:pPr>
            <a:r>
              <a:rPr lang="en-US" altLang="zh-CN" sz="2800" b="1" i="0" dirty="0">
                <a:solidFill>
                  <a:srgbClr val="FF00FF"/>
                </a:solidFill>
                <a:effectLst>
                  <a:outerShdw blurRad="38100" dist="38100" dir="2700000" algn="tl">
                    <a:srgbClr val="FFFFFF"/>
                  </a:outerShdw>
                </a:effectLst>
              </a:rPr>
              <a:t>1927</a:t>
            </a:r>
            <a:r>
              <a:rPr lang="zh-CN" altLang="en-US" sz="2800" b="1" i="0" dirty="0">
                <a:solidFill>
                  <a:srgbClr val="FF00FF"/>
                </a:solidFill>
                <a:effectLst>
                  <a:outerShdw blurRad="38100" dist="38100" dir="2700000" algn="tl">
                    <a:srgbClr val="FFFFFF"/>
                  </a:outerShdw>
                </a:effectLst>
              </a:rPr>
              <a:t>诺贝尔物理学奖得主</a:t>
            </a:r>
          </a:p>
        </p:txBody>
      </p:sp>
      <p:sp>
        <p:nvSpPr>
          <p:cNvPr id="7" name="Rectangle 9">
            <a:extLst>
              <a:ext uri="{FF2B5EF4-FFF2-40B4-BE49-F238E27FC236}">
                <a16:creationId xmlns:a16="http://schemas.microsoft.com/office/drawing/2014/main" id="{AFD65D55-5A59-476D-BDC4-AFA8220F466C}"/>
              </a:ext>
            </a:extLst>
          </p:cNvPr>
          <p:cNvSpPr>
            <a:spLocks noChangeArrowheads="1"/>
          </p:cNvSpPr>
          <p:nvPr/>
        </p:nvSpPr>
        <p:spPr bwMode="auto">
          <a:xfrm>
            <a:off x="1762919" y="3460081"/>
            <a:ext cx="5799137" cy="2246769"/>
          </a:xfrm>
          <a:prstGeom prst="rect">
            <a:avLst/>
          </a:prstGeom>
          <a:noFill/>
          <a:ln w="9525">
            <a:noFill/>
            <a:miter lim="800000"/>
            <a:headEnd/>
            <a:tailEnd/>
          </a:ln>
          <a:effectLst/>
        </p:spPr>
        <p:txBody>
          <a:bodyPr>
            <a:spAutoFit/>
          </a:bodyPr>
          <a:lstStyle/>
          <a:p>
            <a:pPr algn="just">
              <a:spcBef>
                <a:spcPct val="50000"/>
              </a:spcBef>
              <a:defRPr/>
            </a:pPr>
            <a:r>
              <a:rPr lang="en-US" altLang="zh-CN" sz="2800" b="1" i="0" dirty="0">
                <a:solidFill>
                  <a:schemeClr val="tx2"/>
                </a:solidFill>
                <a:effectLst>
                  <a:outerShdw blurRad="38100" dist="38100" dir="2700000" algn="tl">
                    <a:srgbClr val="FFFFFF"/>
                  </a:outerShdw>
                </a:effectLst>
              </a:rPr>
              <a:t>1922-1923</a:t>
            </a:r>
            <a:r>
              <a:rPr lang="zh-CN" altLang="en-US" sz="2800" b="1" i="0" dirty="0">
                <a:solidFill>
                  <a:schemeClr val="tx2"/>
                </a:solidFill>
                <a:effectLst>
                  <a:outerShdw blurRad="38100" dist="38100" dir="2700000" algn="tl">
                    <a:srgbClr val="FFFFFF"/>
                  </a:outerShdw>
                </a:effectLst>
                <a:latin typeface="宋体" pitchFamily="2" charset="-122"/>
              </a:rPr>
              <a:t>年，</a:t>
            </a:r>
            <a:r>
              <a:rPr lang="zh-CN" altLang="en-US" sz="2800" b="1" i="0" dirty="0">
                <a:solidFill>
                  <a:srgbClr val="000000"/>
                </a:solidFill>
                <a:effectLst>
                  <a:outerShdw blurRad="38100" dist="38100" dir="2700000" algn="tl">
                    <a:srgbClr val="FFFFFF"/>
                  </a:outerShdw>
                </a:effectLst>
                <a:latin typeface="宋体" pitchFamily="2" charset="-122"/>
              </a:rPr>
              <a:t>康普顿研究了</a:t>
            </a:r>
            <a:r>
              <a:rPr lang="en-US" altLang="zh-CN" sz="2800" b="1" i="0" dirty="0">
                <a:effectLst>
                  <a:outerShdw blurRad="38100" dist="38100" dir="2700000" algn="tl">
                    <a:srgbClr val="FFFFFF"/>
                  </a:outerShdw>
                </a:effectLst>
              </a:rPr>
              <a:t>X</a:t>
            </a:r>
            <a:r>
              <a:rPr lang="zh-CN" altLang="en-US" sz="2800" b="1" i="0" dirty="0">
                <a:effectLst>
                  <a:outerShdw blurRad="38100" dist="38100" dir="2700000" algn="tl">
                    <a:srgbClr val="FFFFFF"/>
                  </a:outerShdw>
                </a:effectLst>
                <a:latin typeface="宋体" pitchFamily="2" charset="-122"/>
              </a:rPr>
              <a:t>射线在石墨上的散射，在散射的</a:t>
            </a:r>
            <a:r>
              <a:rPr lang="en-US" altLang="zh-CN" sz="2800" b="1" i="0" dirty="0">
                <a:effectLst>
                  <a:outerShdw blurRad="38100" dist="38100" dir="2700000" algn="tl">
                    <a:srgbClr val="FFFFFF"/>
                  </a:outerShdw>
                </a:effectLst>
              </a:rPr>
              <a:t>X</a:t>
            </a:r>
            <a:r>
              <a:rPr lang="zh-CN" altLang="en-US" sz="2800" b="1" i="0" dirty="0">
                <a:effectLst>
                  <a:outerShdw blurRad="38100" dist="38100" dir="2700000" algn="tl">
                    <a:srgbClr val="FFFFFF"/>
                  </a:outerShdw>
                </a:effectLst>
                <a:latin typeface="宋体" pitchFamily="2" charset="-122"/>
              </a:rPr>
              <a:t>射线中不但</a:t>
            </a:r>
            <a:r>
              <a:rPr lang="zh-CN" altLang="en-US" sz="2800" b="1" i="0" dirty="0">
                <a:solidFill>
                  <a:srgbClr val="C00000"/>
                </a:solidFill>
                <a:effectLst>
                  <a:outerShdw blurRad="38100" dist="38100" dir="2700000" algn="tl">
                    <a:srgbClr val="FFFFFF"/>
                  </a:outerShdw>
                </a:effectLst>
                <a:latin typeface="宋体" pitchFamily="2" charset="-122"/>
              </a:rPr>
              <a:t>存在与入射线波长相同的射线</a:t>
            </a:r>
            <a:r>
              <a:rPr lang="zh-CN" altLang="en-US" sz="2800" b="1" i="0" dirty="0">
                <a:effectLst>
                  <a:outerShdw blurRad="38100" dist="38100" dir="2700000" algn="tl">
                    <a:srgbClr val="FFFFFF"/>
                  </a:outerShdw>
                </a:effectLst>
                <a:latin typeface="宋体" pitchFamily="2" charset="-122"/>
              </a:rPr>
              <a:t>，同时</a:t>
            </a:r>
            <a:r>
              <a:rPr lang="zh-CN" altLang="en-US" sz="2800" b="1" i="0" dirty="0">
                <a:solidFill>
                  <a:schemeClr val="accent2"/>
                </a:solidFill>
                <a:effectLst>
                  <a:outerShdw blurRad="38100" dist="38100" dir="2700000" algn="tl">
                    <a:srgbClr val="FFFFFF"/>
                  </a:outerShdw>
                </a:effectLst>
                <a:latin typeface="宋体" pitchFamily="2" charset="-122"/>
              </a:rPr>
              <a:t>还存在波长大于入射线波长的射线成份</a:t>
            </a:r>
            <a:r>
              <a:rPr lang="en-US" altLang="zh-CN" sz="2800" b="1" i="0" dirty="0">
                <a:solidFill>
                  <a:schemeClr val="accent2"/>
                </a:solidFill>
                <a:effectLst>
                  <a:outerShdw blurRad="38100" dist="38100" dir="2700000" algn="tl">
                    <a:srgbClr val="FFFFFF"/>
                  </a:outerShdw>
                </a:effectLst>
                <a:latin typeface="Times New Roman"/>
              </a:rPr>
              <a:t>——</a:t>
            </a:r>
            <a:r>
              <a:rPr lang="zh-CN" altLang="en-US" sz="2800" b="1" i="0" dirty="0">
                <a:solidFill>
                  <a:srgbClr val="FF0000"/>
                </a:solidFill>
                <a:latin typeface="宋体" pitchFamily="2" charset="-122"/>
              </a:rPr>
              <a:t>康普顿效应</a:t>
            </a:r>
            <a:r>
              <a:rPr lang="zh-CN" altLang="en-US" sz="2800" b="1" i="0" dirty="0">
                <a:solidFill>
                  <a:schemeClr val="accent2"/>
                </a:solidFill>
                <a:latin typeface="宋体" pitchFamily="2" charset="-122"/>
              </a:rPr>
              <a:t>。</a:t>
            </a:r>
          </a:p>
        </p:txBody>
      </p:sp>
      <p:sp>
        <p:nvSpPr>
          <p:cNvPr id="8" name="矩形 7">
            <a:extLst>
              <a:ext uri="{FF2B5EF4-FFF2-40B4-BE49-F238E27FC236}">
                <a16:creationId xmlns:a16="http://schemas.microsoft.com/office/drawing/2014/main" id="{56272DF0-8CB0-49DE-A0C7-4D9FF4226BCB}"/>
              </a:ext>
            </a:extLst>
          </p:cNvPr>
          <p:cNvSpPr>
            <a:spLocks noChangeArrowheads="1"/>
          </p:cNvSpPr>
          <p:nvPr/>
        </p:nvSpPr>
        <p:spPr bwMode="auto">
          <a:xfrm>
            <a:off x="1914082" y="2546753"/>
            <a:ext cx="5643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2800" b="1" i="0" dirty="0">
                <a:solidFill>
                  <a:srgbClr val="9900CC"/>
                </a:solidFill>
                <a:ea typeface="楷体_GB2312" pitchFamily="49" charset="-122"/>
              </a:rPr>
              <a:t>经典中波的散射，其波长不变。</a:t>
            </a:r>
          </a:p>
        </p:txBody>
      </p:sp>
    </p:spTree>
    <p:extLst>
      <p:ext uri="{BB962C8B-B14F-4D97-AF65-F5344CB8AC3E}">
        <p14:creationId xmlns:p14="http://schemas.microsoft.com/office/powerpoint/2010/main" val="217297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P spid="5" grpId="0" autoUpdateAnimBg="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992313" y="1368426"/>
            <a:ext cx="8064500"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a:lnSpc>
                <a:spcPct val="120000"/>
              </a:lnSpc>
              <a:buFontTx/>
              <a:buAutoNum type="circleNumDbPlain"/>
            </a:pPr>
            <a:r>
              <a:rPr lang="zh-CN" altLang="en-US" sz="3200" b="1" i="0" dirty="0">
                <a:solidFill>
                  <a:srgbClr val="9900CC"/>
                </a:solidFill>
              </a:rPr>
              <a:t>入射</a:t>
            </a:r>
            <a:r>
              <a:rPr lang="zh-CN" altLang="en-US" sz="3200" b="1" i="0" dirty="0">
                <a:solidFill>
                  <a:srgbClr val="CC0000"/>
                </a:solidFill>
              </a:rPr>
              <a:t>光子</a:t>
            </a:r>
            <a:r>
              <a:rPr lang="zh-CN" altLang="en-US" sz="3200" b="1" i="0" dirty="0"/>
              <a:t>与</a:t>
            </a:r>
            <a:r>
              <a:rPr lang="zh-CN" altLang="en-US" sz="3200" b="1" i="0" dirty="0">
                <a:solidFill>
                  <a:srgbClr val="9900CC"/>
                </a:solidFill>
              </a:rPr>
              <a:t>散射物质中束缚微弱的</a:t>
            </a:r>
            <a:r>
              <a:rPr lang="zh-CN" altLang="en-US" sz="3200" b="1" i="0" dirty="0">
                <a:solidFill>
                  <a:srgbClr val="FF0000"/>
                </a:solidFill>
                <a:effectLst>
                  <a:outerShdw blurRad="38100" dist="38100" dir="2700000" algn="tl">
                    <a:srgbClr val="FFFFFF"/>
                  </a:outerShdw>
                </a:effectLst>
              </a:rPr>
              <a:t>外层</a:t>
            </a:r>
            <a:r>
              <a:rPr lang="zh-CN" altLang="en-US" sz="3200" b="1" i="0" dirty="0">
                <a:solidFill>
                  <a:srgbClr val="CC0000"/>
                </a:solidFill>
              </a:rPr>
              <a:t>电子</a:t>
            </a:r>
            <a:r>
              <a:rPr lang="zh-CN" altLang="en-US" sz="3200" b="1" i="0" dirty="0">
                <a:solidFill>
                  <a:srgbClr val="9900CC"/>
                </a:solidFill>
              </a:rPr>
              <a:t>弹</a:t>
            </a:r>
            <a:r>
              <a:rPr lang="zh-CN" altLang="en-US" sz="3200" b="1" i="0" dirty="0"/>
              <a:t>性</a:t>
            </a:r>
            <a:r>
              <a:rPr lang="zh-CN" altLang="en-US" sz="3200" b="1" i="0" dirty="0">
                <a:solidFill>
                  <a:srgbClr val="CC0000"/>
                </a:solidFill>
              </a:rPr>
              <a:t>碰撞</a:t>
            </a:r>
            <a:r>
              <a:rPr lang="zh-CN" altLang="en-US" sz="3200" b="1" i="0" dirty="0">
                <a:solidFill>
                  <a:srgbClr val="9900CC"/>
                </a:solidFill>
              </a:rPr>
              <a:t>时，一部分能量传给电子，散射光子</a:t>
            </a:r>
            <a:r>
              <a:rPr lang="zh-CN" altLang="en-US" sz="3200" b="1" i="0" dirty="0">
                <a:solidFill>
                  <a:srgbClr val="CC0000"/>
                </a:solidFill>
              </a:rPr>
              <a:t>能量减少</a:t>
            </a:r>
            <a:r>
              <a:rPr lang="zh-CN" altLang="en-US" sz="3200" b="1" i="0" dirty="0">
                <a:solidFill>
                  <a:srgbClr val="9900CC"/>
                </a:solidFill>
              </a:rPr>
              <a:t>，频率下降、</a:t>
            </a:r>
            <a:r>
              <a:rPr lang="zh-CN" altLang="en-US" sz="3200" b="1" i="0" dirty="0">
                <a:solidFill>
                  <a:srgbClr val="CC0000"/>
                </a:solidFill>
              </a:rPr>
              <a:t>波长变大</a:t>
            </a:r>
            <a:r>
              <a:rPr lang="zh-CN" altLang="en-US" sz="3200" b="1" i="0" dirty="0">
                <a:solidFill>
                  <a:srgbClr val="9900CC"/>
                </a:solidFill>
              </a:rPr>
              <a:t>。</a:t>
            </a:r>
            <a:endParaRPr lang="en-US" altLang="zh-CN" sz="3200" b="1" i="0" dirty="0">
              <a:solidFill>
                <a:srgbClr val="9900CC"/>
              </a:solidFill>
            </a:endParaRPr>
          </a:p>
        </p:txBody>
      </p:sp>
      <p:sp>
        <p:nvSpPr>
          <p:cNvPr id="3" name="Rectangle 6"/>
          <p:cNvSpPr>
            <a:spLocks noChangeArrowheads="1"/>
          </p:cNvSpPr>
          <p:nvPr/>
        </p:nvSpPr>
        <p:spPr bwMode="auto">
          <a:xfrm>
            <a:off x="2068513" y="3376613"/>
            <a:ext cx="78486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nSpc>
                <a:spcPct val="120000"/>
              </a:lnSpc>
              <a:buClr>
                <a:schemeClr val="tx1"/>
              </a:buClr>
              <a:buFontTx/>
              <a:buAutoNum type="circleNumDbPlain" startAt="2"/>
            </a:pPr>
            <a:r>
              <a:rPr lang="zh-CN" altLang="en-US" sz="3200" b="1" i="0" dirty="0">
                <a:solidFill>
                  <a:srgbClr val="CC0000"/>
                </a:solidFill>
              </a:rPr>
              <a:t>光子</a:t>
            </a:r>
            <a:r>
              <a:rPr lang="zh-CN" altLang="en-US" sz="3200" b="1" i="0" dirty="0">
                <a:solidFill>
                  <a:srgbClr val="0000FF"/>
                </a:solidFill>
              </a:rPr>
              <a:t>与原子中束缚很紧的</a:t>
            </a:r>
            <a:r>
              <a:rPr lang="zh-CN" altLang="en-US" sz="3200" b="1" i="0" dirty="0">
                <a:solidFill>
                  <a:srgbClr val="008000"/>
                </a:solidFill>
                <a:effectLst>
                  <a:outerShdw blurRad="38100" dist="38100" dir="2700000" algn="tl">
                    <a:srgbClr val="FFFFFF"/>
                  </a:outerShdw>
                </a:effectLst>
              </a:rPr>
              <a:t>内层</a:t>
            </a:r>
            <a:r>
              <a:rPr lang="zh-CN" altLang="en-US" sz="3200" b="1" i="0" dirty="0">
                <a:solidFill>
                  <a:srgbClr val="0000FF"/>
                </a:solidFill>
              </a:rPr>
              <a:t>电子发生碰撞，近似与整个</a:t>
            </a:r>
            <a:r>
              <a:rPr lang="zh-CN" altLang="en-US" sz="3200" b="1" i="0" dirty="0">
                <a:solidFill>
                  <a:srgbClr val="CC0000"/>
                </a:solidFill>
              </a:rPr>
              <a:t>原子</a:t>
            </a:r>
            <a:r>
              <a:rPr lang="zh-CN" altLang="en-US" sz="3200" b="1" i="0" dirty="0">
                <a:solidFill>
                  <a:srgbClr val="0000FF"/>
                </a:solidFill>
              </a:rPr>
              <a:t>发生弹性</a:t>
            </a:r>
            <a:r>
              <a:rPr lang="zh-CN" altLang="en-US" sz="3200" b="1" i="0" dirty="0">
                <a:solidFill>
                  <a:srgbClr val="CC0000"/>
                </a:solidFill>
              </a:rPr>
              <a:t>碰撞</a:t>
            </a:r>
            <a:r>
              <a:rPr lang="zh-CN" altLang="en-US" sz="3200" b="1" i="0" dirty="0">
                <a:solidFill>
                  <a:srgbClr val="0000FF"/>
                </a:solidFill>
              </a:rPr>
              <a:t>时，</a:t>
            </a:r>
            <a:r>
              <a:rPr lang="zh-CN" altLang="en-US" sz="3200" b="1" i="0" dirty="0">
                <a:solidFill>
                  <a:srgbClr val="009900"/>
                </a:solidFill>
              </a:rPr>
              <a:t>光子质量远小于原子，</a:t>
            </a:r>
            <a:r>
              <a:rPr lang="zh-CN" altLang="en-US" sz="3200" b="1" i="0" dirty="0">
                <a:solidFill>
                  <a:srgbClr val="0000FF"/>
                </a:solidFill>
              </a:rPr>
              <a:t>能量不会显著减小，所以散射束中出现与入射光</a:t>
            </a:r>
            <a:r>
              <a:rPr lang="zh-CN" altLang="en-US" sz="3200" b="1" i="0" dirty="0">
                <a:solidFill>
                  <a:srgbClr val="CC0000"/>
                </a:solidFill>
              </a:rPr>
              <a:t>波长相同</a:t>
            </a:r>
            <a:r>
              <a:rPr lang="zh-CN" altLang="en-US" sz="3200" b="1" i="0" dirty="0">
                <a:solidFill>
                  <a:srgbClr val="0000FF"/>
                </a:solidFill>
              </a:rPr>
              <a:t>的射线。</a:t>
            </a:r>
            <a:endParaRPr lang="en-US" altLang="zh-CN" sz="3200" b="1" i="0" dirty="0">
              <a:solidFill>
                <a:srgbClr val="0000FF"/>
              </a:solidFill>
            </a:endParaRPr>
          </a:p>
        </p:txBody>
      </p:sp>
      <p:sp>
        <p:nvSpPr>
          <p:cNvPr id="102404" name="矩形 3"/>
          <p:cNvSpPr>
            <a:spLocks noChangeArrowheads="1"/>
          </p:cNvSpPr>
          <p:nvPr/>
        </p:nvSpPr>
        <p:spPr bwMode="auto">
          <a:xfrm>
            <a:off x="4511675" y="549276"/>
            <a:ext cx="12144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b="1" i="0">
                <a:solidFill>
                  <a:srgbClr val="FF00FF"/>
                </a:solidFill>
              </a:rPr>
              <a:t>总结</a:t>
            </a:r>
            <a:endParaRPr lang="zh-CN" altLang="en-US" sz="4000">
              <a:solidFill>
                <a:srgbClr val="FF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矩形 21"/>
          <p:cNvSpPr/>
          <p:nvPr/>
        </p:nvSpPr>
        <p:spPr>
          <a:xfrm>
            <a:off x="2169492" y="190937"/>
            <a:ext cx="2436886" cy="523220"/>
          </a:xfrm>
          <a:prstGeom prst="rect">
            <a:avLst/>
          </a:prstGeom>
        </p:spPr>
        <p:txBody>
          <a:bodyPr wrap="none">
            <a:spAutoFit/>
          </a:bodyPr>
          <a:lstStyle/>
          <a:p>
            <a:pPr>
              <a:defRPr/>
            </a:pPr>
            <a:r>
              <a:rPr lang="en-US" altLang="zh-CN" sz="2800" b="1" i="0" dirty="0">
                <a:solidFill>
                  <a:srgbClr val="FF0000"/>
                </a:solidFill>
                <a:effectLst>
                  <a:outerShdw blurRad="38100" dist="38100" dir="2700000" algn="tl">
                    <a:srgbClr val="FFFFFF"/>
                  </a:outerShdw>
                </a:effectLst>
              </a:rPr>
              <a:t>3.  </a:t>
            </a:r>
            <a:r>
              <a:rPr lang="zh-CN" altLang="en-US" sz="2800" b="1" i="0" dirty="0">
                <a:solidFill>
                  <a:srgbClr val="FF0000"/>
                </a:solidFill>
                <a:effectLst>
                  <a:outerShdw blurRad="38100" dist="38100" dir="2700000" algn="tl">
                    <a:srgbClr val="FFFFFF"/>
                  </a:outerShdw>
                </a:effectLst>
              </a:rPr>
              <a:t>定量计算：</a:t>
            </a:r>
          </a:p>
        </p:txBody>
      </p:sp>
      <p:sp>
        <p:nvSpPr>
          <p:cNvPr id="23" name="矩形 22"/>
          <p:cNvSpPr/>
          <p:nvPr/>
        </p:nvSpPr>
        <p:spPr>
          <a:xfrm>
            <a:off x="3122089" y="2245267"/>
            <a:ext cx="7993567" cy="523220"/>
          </a:xfrm>
          <a:prstGeom prst="rect">
            <a:avLst/>
          </a:prstGeom>
        </p:spPr>
        <p:txBody>
          <a:bodyPr wrap="square">
            <a:spAutoFit/>
          </a:bodyPr>
          <a:lstStyle/>
          <a:p>
            <a:pPr algn="just">
              <a:spcBef>
                <a:spcPct val="50000"/>
              </a:spcBef>
              <a:buClr>
                <a:srgbClr val="0000CC"/>
              </a:buClr>
              <a:defRPr/>
            </a:pPr>
            <a:r>
              <a:rPr lang="en-US" altLang="zh-CN" sz="2800" b="1" i="0" dirty="0">
                <a:solidFill>
                  <a:srgbClr val="FF00FF"/>
                </a:solidFill>
                <a:effectLst>
                  <a:outerShdw blurRad="38100" dist="38100" dir="2700000" algn="tl">
                    <a:srgbClr val="FFFFFF"/>
                  </a:outerShdw>
                </a:effectLst>
              </a:rPr>
              <a:t>X </a:t>
            </a:r>
            <a:r>
              <a:rPr lang="zh-CN" altLang="en-US" sz="2800" b="1" i="0" dirty="0">
                <a:solidFill>
                  <a:srgbClr val="FF00FF"/>
                </a:solidFill>
                <a:effectLst>
                  <a:outerShdw blurRad="38100" dist="38100" dir="2700000" algn="tl">
                    <a:srgbClr val="FFFFFF"/>
                  </a:outerShdw>
                </a:effectLst>
              </a:rPr>
              <a:t>射线光子与“静止”的“自由电子”弹性碰撞</a:t>
            </a:r>
          </a:p>
        </p:txBody>
      </p:sp>
      <p:sp>
        <p:nvSpPr>
          <p:cNvPr id="5" name="矩形 4"/>
          <p:cNvSpPr/>
          <p:nvPr/>
        </p:nvSpPr>
        <p:spPr>
          <a:xfrm>
            <a:off x="2494101" y="2890421"/>
            <a:ext cx="1627369" cy="523220"/>
          </a:xfrm>
          <a:prstGeom prst="rect">
            <a:avLst/>
          </a:prstGeom>
        </p:spPr>
        <p:txBody>
          <a:bodyPr wrap="none">
            <a:spAutoFit/>
          </a:bodyPr>
          <a:lstStyle/>
          <a:p>
            <a:r>
              <a:rPr lang="zh-CN" altLang="en-US" sz="2800" b="1" i="0" dirty="0">
                <a:solidFill>
                  <a:srgbClr val="CC3300"/>
                </a:solidFill>
              </a:rPr>
              <a:t>能量守恒</a:t>
            </a:r>
            <a:endParaRPr lang="zh-CN" altLang="en-US" dirty="0">
              <a:solidFill>
                <a:srgbClr val="CC3300"/>
              </a:solidFill>
            </a:endParaRPr>
          </a:p>
        </p:txBody>
      </p:sp>
      <p:grpSp>
        <p:nvGrpSpPr>
          <p:cNvPr id="52" name="Group 4"/>
          <p:cNvGrpSpPr>
            <a:grpSpLocks/>
          </p:cNvGrpSpPr>
          <p:nvPr/>
        </p:nvGrpSpPr>
        <p:grpSpPr bwMode="auto">
          <a:xfrm>
            <a:off x="6934200" y="2857501"/>
            <a:ext cx="3733800" cy="3034603"/>
            <a:chOff x="2784" y="368"/>
            <a:chExt cx="2880" cy="2271"/>
          </a:xfrm>
        </p:grpSpPr>
        <p:sp>
          <p:nvSpPr>
            <p:cNvPr id="53" name="Rectangle 5"/>
            <p:cNvSpPr>
              <a:spLocks noChangeArrowheads="1"/>
            </p:cNvSpPr>
            <p:nvPr/>
          </p:nvSpPr>
          <p:spPr bwMode="auto">
            <a:xfrm>
              <a:off x="2784" y="528"/>
              <a:ext cx="2880" cy="2064"/>
            </a:xfrm>
            <a:prstGeom prst="rect">
              <a:avLst/>
            </a:prstGeom>
            <a:solidFill>
              <a:schemeClr val="bg1"/>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 name="Line 6"/>
            <p:cNvSpPr>
              <a:spLocks noChangeShapeType="1"/>
            </p:cNvSpPr>
            <p:nvPr/>
          </p:nvSpPr>
          <p:spPr bwMode="auto">
            <a:xfrm>
              <a:off x="5136" y="1680"/>
              <a:ext cx="432"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7"/>
            <p:cNvSpPr>
              <a:spLocks noChangeShapeType="1"/>
            </p:cNvSpPr>
            <p:nvPr/>
          </p:nvSpPr>
          <p:spPr bwMode="auto">
            <a:xfrm flipV="1">
              <a:off x="3840" y="768"/>
              <a:ext cx="0" cy="168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6" name="Object 8"/>
            <p:cNvGraphicFramePr>
              <a:graphicFrameLocks noChangeAspect="1"/>
            </p:cNvGraphicFramePr>
            <p:nvPr/>
          </p:nvGraphicFramePr>
          <p:xfrm>
            <a:off x="5232" y="1392"/>
            <a:ext cx="208" cy="226"/>
          </p:xfrm>
          <a:graphic>
            <a:graphicData uri="http://schemas.openxmlformats.org/presentationml/2006/ole">
              <mc:AlternateContent xmlns:mc="http://schemas.openxmlformats.org/markup-compatibility/2006">
                <mc:Choice xmlns:v="urn:schemas-microsoft-com:vml" Requires="v">
                  <p:oleObj spid="_x0000_s432441" name="公式" r:id="rId3" imgW="177646" imgH="190335" progId="Equation.3">
                    <p:embed/>
                  </p:oleObj>
                </mc:Choice>
                <mc:Fallback>
                  <p:oleObj name="公式" r:id="rId3" imgW="177646"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 y="1392"/>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9"/>
            <p:cNvGraphicFramePr>
              <a:graphicFrameLocks noChangeAspect="1"/>
            </p:cNvGraphicFramePr>
            <p:nvPr/>
          </p:nvGraphicFramePr>
          <p:xfrm>
            <a:off x="3840" y="768"/>
            <a:ext cx="225" cy="285"/>
          </p:xfrm>
          <a:graphic>
            <a:graphicData uri="http://schemas.openxmlformats.org/presentationml/2006/ole">
              <mc:AlternateContent xmlns:mc="http://schemas.openxmlformats.org/markup-compatibility/2006">
                <mc:Choice xmlns:v="urn:schemas-microsoft-com:vml" Requires="v">
                  <p:oleObj spid="_x0000_s432442" name="公式" r:id="rId5" imgW="190417" imgH="241195" progId="Equation.3">
                    <p:embed/>
                  </p:oleObj>
                </mc:Choice>
                <mc:Fallback>
                  <p:oleObj name="公式" r:id="rId5" imgW="190417"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0" y="768"/>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Line 10"/>
            <p:cNvSpPr>
              <a:spLocks noChangeShapeType="1"/>
            </p:cNvSpPr>
            <p:nvPr/>
          </p:nvSpPr>
          <p:spPr bwMode="auto">
            <a:xfrm flipV="1">
              <a:off x="4320" y="1680"/>
              <a:ext cx="816"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11"/>
            <p:cNvSpPr>
              <a:spLocks noChangeShapeType="1"/>
            </p:cNvSpPr>
            <p:nvPr/>
          </p:nvSpPr>
          <p:spPr bwMode="auto">
            <a:xfrm>
              <a:off x="4656" y="1104"/>
              <a:ext cx="480"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12"/>
            <p:cNvSpPr>
              <a:spLocks noChangeShapeType="1"/>
            </p:cNvSpPr>
            <p:nvPr/>
          </p:nvSpPr>
          <p:spPr bwMode="auto">
            <a:xfrm>
              <a:off x="3840" y="1680"/>
              <a:ext cx="1248" cy="0"/>
            </a:xfrm>
            <a:prstGeom prst="line">
              <a:avLst/>
            </a:prstGeom>
            <a:noFill/>
            <a:ln w="38100">
              <a:solidFill>
                <a:srgbClr val="FF0000"/>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1" name="Group 13"/>
            <p:cNvGrpSpPr>
              <a:grpSpLocks/>
            </p:cNvGrpSpPr>
            <p:nvPr/>
          </p:nvGrpSpPr>
          <p:grpSpPr bwMode="auto">
            <a:xfrm>
              <a:off x="2799" y="823"/>
              <a:ext cx="1041" cy="857"/>
              <a:chOff x="2799" y="823"/>
              <a:chExt cx="1041" cy="857"/>
            </a:xfrm>
          </p:grpSpPr>
          <p:sp>
            <p:nvSpPr>
              <p:cNvPr id="77" name="Line 14"/>
              <p:cNvSpPr>
                <a:spLocks noChangeShapeType="1"/>
              </p:cNvSpPr>
              <p:nvPr/>
            </p:nvSpPr>
            <p:spPr bwMode="auto">
              <a:xfrm>
                <a:off x="2976" y="1680"/>
                <a:ext cx="86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8" name="Object 15"/>
              <p:cNvGraphicFramePr>
                <a:graphicFrameLocks noChangeAspect="1"/>
              </p:cNvGraphicFramePr>
              <p:nvPr/>
            </p:nvGraphicFramePr>
            <p:xfrm>
              <a:off x="2799" y="823"/>
              <a:ext cx="784" cy="694"/>
            </p:xfrm>
            <a:graphic>
              <a:graphicData uri="http://schemas.openxmlformats.org/presentationml/2006/ole">
                <mc:AlternateContent xmlns:mc="http://schemas.openxmlformats.org/markup-compatibility/2006">
                  <mc:Choice xmlns:v="urn:schemas-microsoft-com:vml" Requires="v">
                    <p:oleObj spid="_x0000_s432443" name="公式" r:id="rId7" imgW="361991" imgH="304755" progId="Equation.3">
                      <p:embed/>
                    </p:oleObj>
                  </mc:Choice>
                  <mc:Fallback>
                    <p:oleObj name="公式" r:id="rId7" imgW="361991" imgH="30475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9" y="823"/>
                            <a:ext cx="784" cy="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2" name="Group 16"/>
            <p:cNvGrpSpPr>
              <a:grpSpLocks/>
            </p:cNvGrpSpPr>
            <p:nvPr/>
          </p:nvGrpSpPr>
          <p:grpSpPr bwMode="auto">
            <a:xfrm>
              <a:off x="3840" y="368"/>
              <a:ext cx="1162" cy="1312"/>
              <a:chOff x="3840" y="368"/>
              <a:chExt cx="1162" cy="1312"/>
            </a:xfrm>
          </p:grpSpPr>
          <p:sp>
            <p:nvSpPr>
              <p:cNvPr id="75" name="Line 17"/>
              <p:cNvSpPr>
                <a:spLocks noChangeShapeType="1"/>
              </p:cNvSpPr>
              <p:nvPr/>
            </p:nvSpPr>
            <p:spPr bwMode="auto">
              <a:xfrm flipV="1">
                <a:off x="3840" y="1104"/>
                <a:ext cx="816" cy="57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6" name="Object 18"/>
              <p:cNvGraphicFramePr>
                <a:graphicFrameLocks noChangeAspect="1"/>
              </p:cNvGraphicFramePr>
              <p:nvPr/>
            </p:nvGraphicFramePr>
            <p:xfrm>
              <a:off x="4286" y="368"/>
              <a:ext cx="716" cy="735"/>
            </p:xfrm>
            <a:graphic>
              <a:graphicData uri="http://schemas.openxmlformats.org/presentationml/2006/ole">
                <mc:AlternateContent xmlns:mc="http://schemas.openxmlformats.org/markup-compatibility/2006">
                  <mc:Choice xmlns:v="urn:schemas-microsoft-com:vml" Requires="v">
                    <p:oleObj spid="_x0000_s432444" name="公式" r:id="rId9" imgW="266702" imgH="304755" progId="Equation.3">
                      <p:embed/>
                    </p:oleObj>
                  </mc:Choice>
                  <mc:Fallback>
                    <p:oleObj name="公式" r:id="rId9" imgW="266702" imgH="30475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6" y="368"/>
                            <a:ext cx="716" cy="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3" name="Group 19"/>
            <p:cNvGrpSpPr>
              <a:grpSpLocks/>
            </p:cNvGrpSpPr>
            <p:nvPr/>
          </p:nvGrpSpPr>
          <p:grpSpPr bwMode="auto">
            <a:xfrm>
              <a:off x="3840" y="1680"/>
              <a:ext cx="822" cy="959"/>
              <a:chOff x="3840" y="1680"/>
              <a:chExt cx="822" cy="959"/>
            </a:xfrm>
          </p:grpSpPr>
          <p:sp>
            <p:nvSpPr>
              <p:cNvPr id="73" name="Line 20"/>
              <p:cNvSpPr>
                <a:spLocks noChangeShapeType="1"/>
              </p:cNvSpPr>
              <p:nvPr/>
            </p:nvSpPr>
            <p:spPr bwMode="auto">
              <a:xfrm>
                <a:off x="3840" y="1680"/>
                <a:ext cx="480" cy="576"/>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4" name="Object 21"/>
              <p:cNvGraphicFramePr>
                <a:graphicFrameLocks noChangeAspect="1"/>
              </p:cNvGraphicFramePr>
              <p:nvPr>
                <p:extLst>
                  <p:ext uri="{D42A27DB-BD31-4B8C-83A1-F6EECF244321}">
                    <p14:modId xmlns:p14="http://schemas.microsoft.com/office/powerpoint/2010/main" val="1888748990"/>
                  </p:ext>
                </p:extLst>
              </p:nvPr>
            </p:nvGraphicFramePr>
            <p:xfrm>
              <a:off x="4084" y="2280"/>
              <a:ext cx="578" cy="359"/>
            </p:xfrm>
            <a:graphic>
              <a:graphicData uri="http://schemas.openxmlformats.org/presentationml/2006/ole">
                <mc:AlternateContent xmlns:mc="http://schemas.openxmlformats.org/markup-compatibility/2006">
                  <mc:Choice xmlns:v="urn:schemas-microsoft-com:vml" Requires="v">
                    <p:oleObj spid="_x0000_s432445" name="Equation" r:id="rId11" imgW="241200" imgH="177480" progId="Equation.DSMT4">
                      <p:embed/>
                    </p:oleObj>
                  </mc:Choice>
                  <mc:Fallback>
                    <p:oleObj name="Equation" r:id="rId11" imgW="241200" imgH="177480" progId="Equation.DSMT4">
                      <p:embed/>
                      <p:pic>
                        <p:nvPicPr>
                          <p:cNvPr id="0" name=""/>
                          <p:cNvPicPr>
                            <a:picLocks noChangeAspect="1" noChangeArrowheads="1"/>
                          </p:cNvPicPr>
                          <p:nvPr/>
                        </p:nvPicPr>
                        <p:blipFill>
                          <a:blip r:embed="rId12"/>
                          <a:srcRect/>
                          <a:stretch>
                            <a:fillRect/>
                          </a:stretch>
                        </p:blipFill>
                        <p:spPr bwMode="auto">
                          <a:xfrm>
                            <a:off x="4084" y="2280"/>
                            <a:ext cx="578" cy="359"/>
                          </a:xfrm>
                          <a:prstGeom prst="rect">
                            <a:avLst/>
                          </a:prstGeom>
                          <a:noFill/>
                          <a:ln>
                            <a:noFill/>
                          </a:ln>
                          <a:effectLst/>
                          <a:extLst/>
                        </p:spPr>
                      </p:pic>
                    </p:oleObj>
                  </mc:Fallback>
                </mc:AlternateContent>
              </a:graphicData>
            </a:graphic>
          </p:graphicFrame>
        </p:grpSp>
        <p:sp>
          <p:nvSpPr>
            <p:cNvPr id="64" name="Line 22"/>
            <p:cNvSpPr>
              <a:spLocks noChangeShapeType="1"/>
            </p:cNvSpPr>
            <p:nvPr/>
          </p:nvSpPr>
          <p:spPr bwMode="auto">
            <a:xfrm flipV="1">
              <a:off x="3840" y="1440"/>
              <a:ext cx="336" cy="24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5" name="Object 23"/>
            <p:cNvGraphicFramePr>
              <a:graphicFrameLocks noChangeAspect="1"/>
            </p:cNvGraphicFramePr>
            <p:nvPr>
              <p:extLst>
                <p:ext uri="{D42A27DB-BD31-4B8C-83A1-F6EECF244321}">
                  <p14:modId xmlns:p14="http://schemas.microsoft.com/office/powerpoint/2010/main" val="168285005"/>
                </p:ext>
              </p:extLst>
            </p:nvPr>
          </p:nvGraphicFramePr>
          <p:xfrm>
            <a:off x="3926" y="1023"/>
            <a:ext cx="298" cy="417"/>
          </p:xfrm>
          <a:graphic>
            <a:graphicData uri="http://schemas.openxmlformats.org/presentationml/2006/ole">
              <mc:AlternateContent xmlns:mc="http://schemas.openxmlformats.org/markup-compatibility/2006">
                <mc:Choice xmlns:v="urn:schemas-microsoft-com:vml" Requires="v">
                  <p:oleObj spid="_x0000_s432446" name="公式" r:id="rId13" imgW="126725" imgH="177415" progId="Equation.3">
                    <p:embed/>
                  </p:oleObj>
                </mc:Choice>
                <mc:Fallback>
                  <p:oleObj name="公式" r:id="rId13" imgW="126725" imgH="17741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6" y="1023"/>
                          <a:ext cx="298"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 name="Line 24"/>
            <p:cNvSpPr>
              <a:spLocks noChangeShapeType="1"/>
            </p:cNvSpPr>
            <p:nvPr/>
          </p:nvSpPr>
          <p:spPr bwMode="auto">
            <a:xfrm>
              <a:off x="2928" y="1680"/>
              <a:ext cx="336"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7" name="Object 25"/>
            <p:cNvGraphicFramePr>
              <a:graphicFrameLocks noChangeAspect="1"/>
            </p:cNvGraphicFramePr>
            <p:nvPr/>
          </p:nvGraphicFramePr>
          <p:xfrm>
            <a:off x="2979" y="1668"/>
            <a:ext cx="389" cy="541"/>
          </p:xfrm>
          <a:graphic>
            <a:graphicData uri="http://schemas.openxmlformats.org/presentationml/2006/ole">
              <mc:AlternateContent xmlns:mc="http://schemas.openxmlformats.org/markup-compatibility/2006">
                <mc:Choice xmlns:v="urn:schemas-microsoft-com:vml" Requires="v">
                  <p:oleObj spid="_x0000_s432447" name="公式" r:id="rId15" imgW="165028" imgH="228501" progId="Equation.3">
                    <p:embed/>
                  </p:oleObj>
                </mc:Choice>
                <mc:Fallback>
                  <p:oleObj name="公式" r:id="rId15" imgW="165028" imgH="22850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79" y="1668"/>
                          <a:ext cx="389"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 name="Oval 26"/>
            <p:cNvSpPr>
              <a:spLocks noChangeArrowheads="1"/>
            </p:cNvSpPr>
            <p:nvPr/>
          </p:nvSpPr>
          <p:spPr bwMode="auto">
            <a:xfrm>
              <a:off x="3768" y="1632"/>
              <a:ext cx="144" cy="144"/>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9" name="Object 27"/>
            <p:cNvGraphicFramePr>
              <a:graphicFrameLocks noChangeAspect="1"/>
            </p:cNvGraphicFramePr>
            <p:nvPr/>
          </p:nvGraphicFramePr>
          <p:xfrm>
            <a:off x="4416" y="1344"/>
            <a:ext cx="211" cy="288"/>
          </p:xfrm>
          <a:graphic>
            <a:graphicData uri="http://schemas.openxmlformats.org/presentationml/2006/ole">
              <mc:AlternateContent xmlns:mc="http://schemas.openxmlformats.org/markup-compatibility/2006">
                <mc:Choice xmlns:v="urn:schemas-microsoft-com:vml" Requires="v">
                  <p:oleObj spid="_x0000_s432448" name="公式" r:id="rId17" imgW="95289" imgH="152512" progId="Equation.3">
                    <p:embed/>
                  </p:oleObj>
                </mc:Choice>
                <mc:Fallback>
                  <p:oleObj name="公式" r:id="rId17" imgW="95289" imgH="15251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16" y="1344"/>
                          <a:ext cx="2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 name="Arc 28"/>
            <p:cNvSpPr>
              <a:spLocks/>
            </p:cNvSpPr>
            <p:nvPr/>
          </p:nvSpPr>
          <p:spPr bwMode="auto">
            <a:xfrm flipV="1">
              <a:off x="4032" y="1681"/>
              <a:ext cx="192" cy="290"/>
            </a:xfrm>
            <a:custGeom>
              <a:avLst/>
              <a:gdLst>
                <a:gd name="T0" fmla="*/ 0 w 21600"/>
                <a:gd name="T1" fmla="*/ 0 h 26139"/>
                <a:gd name="T2" fmla="*/ 0 w 21600"/>
                <a:gd name="T3" fmla="*/ 0 h 26139"/>
                <a:gd name="T4" fmla="*/ 0 w 21600"/>
                <a:gd name="T5" fmla="*/ 0 h 26139"/>
                <a:gd name="T6" fmla="*/ 0 60000 65536"/>
                <a:gd name="T7" fmla="*/ 0 60000 65536"/>
                <a:gd name="T8" fmla="*/ 0 60000 65536"/>
                <a:gd name="T9" fmla="*/ 0 w 21600"/>
                <a:gd name="T10" fmla="*/ 0 h 26139"/>
                <a:gd name="T11" fmla="*/ 21600 w 21600"/>
                <a:gd name="T12" fmla="*/ 26139 h 26139"/>
              </a:gdLst>
              <a:ahLst/>
              <a:cxnLst>
                <a:cxn ang="T6">
                  <a:pos x="T0" y="T1"/>
                </a:cxn>
                <a:cxn ang="T7">
                  <a:pos x="T2" y="T3"/>
                </a:cxn>
                <a:cxn ang="T8">
                  <a:pos x="T4" y="T5"/>
                </a:cxn>
              </a:cxnLst>
              <a:rect l="T9" t="T10" r="T11" b="T12"/>
              <a:pathLst>
                <a:path w="21600" h="26139" fill="none" extrusionOk="0">
                  <a:moveTo>
                    <a:pt x="4760" y="0"/>
                  </a:moveTo>
                  <a:cubicBezTo>
                    <a:pt x="14607" y="2225"/>
                    <a:pt x="21600" y="10973"/>
                    <a:pt x="21600" y="21069"/>
                  </a:cubicBezTo>
                  <a:cubicBezTo>
                    <a:pt x="21600" y="22776"/>
                    <a:pt x="21397" y="24478"/>
                    <a:pt x="20996" y="26138"/>
                  </a:cubicBezTo>
                </a:path>
                <a:path w="21600" h="26139" stroke="0" extrusionOk="0">
                  <a:moveTo>
                    <a:pt x="4760" y="0"/>
                  </a:moveTo>
                  <a:cubicBezTo>
                    <a:pt x="14607" y="2225"/>
                    <a:pt x="21600" y="10973"/>
                    <a:pt x="21600" y="21069"/>
                  </a:cubicBezTo>
                  <a:cubicBezTo>
                    <a:pt x="21600" y="22776"/>
                    <a:pt x="21397" y="24478"/>
                    <a:pt x="20996" y="26138"/>
                  </a:cubicBezTo>
                  <a:lnTo>
                    <a:pt x="0" y="21069"/>
                  </a:lnTo>
                  <a:lnTo>
                    <a:pt x="4760" y="0"/>
                  </a:lnTo>
                  <a:close/>
                </a:path>
              </a:pathLst>
            </a:custGeom>
            <a:noFill/>
            <a:ln w="28575">
              <a:solidFill>
                <a:srgbClr val="CC00CC"/>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 name="Arc 29"/>
            <p:cNvSpPr>
              <a:spLocks/>
            </p:cNvSpPr>
            <p:nvPr/>
          </p:nvSpPr>
          <p:spPr bwMode="auto">
            <a:xfrm rot="20593036" flipV="1">
              <a:off x="4176" y="1392"/>
              <a:ext cx="192" cy="294"/>
            </a:xfrm>
            <a:custGeom>
              <a:avLst/>
              <a:gdLst>
                <a:gd name="T0" fmla="*/ 0 w 21600"/>
                <a:gd name="T1" fmla="*/ 0 h 30659"/>
                <a:gd name="T2" fmla="*/ 0 w 21600"/>
                <a:gd name="T3" fmla="*/ 0 h 30659"/>
                <a:gd name="T4" fmla="*/ 0 w 21600"/>
                <a:gd name="T5" fmla="*/ 0 h 30659"/>
                <a:gd name="T6" fmla="*/ 0 60000 65536"/>
                <a:gd name="T7" fmla="*/ 0 60000 65536"/>
                <a:gd name="T8" fmla="*/ 0 60000 65536"/>
                <a:gd name="T9" fmla="*/ 0 w 21600"/>
                <a:gd name="T10" fmla="*/ 0 h 30659"/>
                <a:gd name="T11" fmla="*/ 21600 w 21600"/>
                <a:gd name="T12" fmla="*/ 30659 h 30659"/>
              </a:gdLst>
              <a:ahLst/>
              <a:cxnLst>
                <a:cxn ang="T6">
                  <a:pos x="T0" y="T1"/>
                </a:cxn>
                <a:cxn ang="T7">
                  <a:pos x="T2" y="T3"/>
                </a:cxn>
                <a:cxn ang="T8">
                  <a:pos x="T4" y="T5"/>
                </a:cxn>
              </a:cxnLst>
              <a:rect l="T9" t="T10" r="T11" b="T12"/>
              <a:pathLst>
                <a:path w="21600" h="30659" fill="none" extrusionOk="0">
                  <a:moveTo>
                    <a:pt x="14791" y="-1"/>
                  </a:moveTo>
                  <a:cubicBezTo>
                    <a:pt x="19135" y="4082"/>
                    <a:pt x="21600" y="9779"/>
                    <a:pt x="21600" y="15741"/>
                  </a:cubicBezTo>
                  <a:cubicBezTo>
                    <a:pt x="21600" y="21297"/>
                    <a:pt x="19458" y="26640"/>
                    <a:pt x="15620" y="30658"/>
                  </a:cubicBezTo>
                </a:path>
                <a:path w="21600" h="30659" stroke="0" extrusionOk="0">
                  <a:moveTo>
                    <a:pt x="14791" y="-1"/>
                  </a:moveTo>
                  <a:cubicBezTo>
                    <a:pt x="19135" y="4082"/>
                    <a:pt x="21600" y="9779"/>
                    <a:pt x="21600" y="15741"/>
                  </a:cubicBezTo>
                  <a:cubicBezTo>
                    <a:pt x="21600" y="21297"/>
                    <a:pt x="19458" y="26640"/>
                    <a:pt x="15620" y="30658"/>
                  </a:cubicBezTo>
                  <a:lnTo>
                    <a:pt x="0" y="15741"/>
                  </a:lnTo>
                  <a:lnTo>
                    <a:pt x="14791" y="-1"/>
                  </a:lnTo>
                  <a:close/>
                </a:path>
              </a:pathLst>
            </a:custGeom>
            <a:noFill/>
            <a:ln w="28575">
              <a:solidFill>
                <a:srgbClr val="0099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72" name="Object 30"/>
            <p:cNvGraphicFramePr>
              <a:graphicFrameLocks noChangeAspect="1"/>
            </p:cNvGraphicFramePr>
            <p:nvPr/>
          </p:nvGraphicFramePr>
          <p:xfrm>
            <a:off x="4224" y="1728"/>
            <a:ext cx="280" cy="336"/>
          </p:xfrm>
          <a:graphic>
            <a:graphicData uri="http://schemas.openxmlformats.org/presentationml/2006/ole">
              <mc:AlternateContent xmlns:mc="http://schemas.openxmlformats.org/markup-compatibility/2006">
                <mc:Choice xmlns:v="urn:schemas-microsoft-com:vml" Requires="v">
                  <p:oleObj spid="_x0000_s432449" name="公式" r:id="rId19" imgW="114185" imgH="152512" progId="Equation.3">
                    <p:embed/>
                  </p:oleObj>
                </mc:Choice>
                <mc:Fallback>
                  <p:oleObj name="公式" r:id="rId19" imgW="114185" imgH="152512"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24" y="1728"/>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9" name="Object 69"/>
          <p:cNvGraphicFramePr>
            <a:graphicFrameLocks noChangeAspect="1"/>
          </p:cNvGraphicFramePr>
          <p:nvPr>
            <p:extLst>
              <p:ext uri="{D42A27DB-BD31-4B8C-83A1-F6EECF244321}">
                <p14:modId xmlns:p14="http://schemas.microsoft.com/office/powerpoint/2010/main" val="1039952708"/>
              </p:ext>
            </p:extLst>
          </p:nvPr>
        </p:nvGraphicFramePr>
        <p:xfrm>
          <a:off x="2168575" y="3226086"/>
          <a:ext cx="4397375" cy="711200"/>
        </p:xfrm>
        <a:graphic>
          <a:graphicData uri="http://schemas.openxmlformats.org/presentationml/2006/ole">
            <mc:AlternateContent xmlns:mc="http://schemas.openxmlformats.org/markup-compatibility/2006">
              <mc:Choice xmlns:v="urn:schemas-microsoft-com:vml" Requires="v">
                <p:oleObj spid="_x0000_s432450" name="Equation" r:id="rId21" imgW="1409088" imgH="241195" progId="Equation.DSMT4">
                  <p:embed/>
                </p:oleObj>
              </mc:Choice>
              <mc:Fallback>
                <p:oleObj name="Equation" r:id="rId21" imgW="1409088" imgH="241195"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68575" y="3226086"/>
                        <a:ext cx="4397375"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 name="矩形 79"/>
          <p:cNvSpPr/>
          <p:nvPr/>
        </p:nvSpPr>
        <p:spPr>
          <a:xfrm>
            <a:off x="2494100" y="3902443"/>
            <a:ext cx="1627369" cy="523220"/>
          </a:xfrm>
          <a:prstGeom prst="rect">
            <a:avLst/>
          </a:prstGeom>
        </p:spPr>
        <p:txBody>
          <a:bodyPr wrap="none">
            <a:spAutoFit/>
          </a:bodyPr>
          <a:lstStyle/>
          <a:p>
            <a:r>
              <a:rPr lang="zh-CN" altLang="en-US" sz="2800" b="1" i="0" dirty="0">
                <a:solidFill>
                  <a:srgbClr val="0000FF"/>
                </a:solidFill>
              </a:rPr>
              <a:t>动量守恒</a:t>
            </a:r>
            <a:endParaRPr lang="zh-CN" altLang="en-US" dirty="0">
              <a:solidFill>
                <a:srgbClr val="0000FF"/>
              </a:solidFill>
            </a:endParaRPr>
          </a:p>
        </p:txBody>
      </p:sp>
      <p:graphicFrame>
        <p:nvGraphicFramePr>
          <p:cNvPr id="81" name="Object 70"/>
          <p:cNvGraphicFramePr>
            <a:graphicFrameLocks noChangeAspect="1"/>
          </p:cNvGraphicFramePr>
          <p:nvPr>
            <p:extLst>
              <p:ext uri="{D42A27DB-BD31-4B8C-83A1-F6EECF244321}">
                <p14:modId xmlns:p14="http://schemas.microsoft.com/office/powerpoint/2010/main" val="779150176"/>
              </p:ext>
            </p:extLst>
          </p:nvPr>
        </p:nvGraphicFramePr>
        <p:xfrm>
          <a:off x="2260600" y="4229101"/>
          <a:ext cx="3263900" cy="1585913"/>
        </p:xfrm>
        <a:graphic>
          <a:graphicData uri="http://schemas.openxmlformats.org/presentationml/2006/ole">
            <mc:AlternateContent xmlns:mc="http://schemas.openxmlformats.org/markup-compatibility/2006">
              <mc:Choice xmlns:v="urn:schemas-microsoft-com:vml" Requires="v">
                <p:oleObj spid="_x0000_s432451" name="Equation" r:id="rId23" imgW="1028520" imgH="431640" progId="Equation.DSMT4">
                  <p:embed/>
                </p:oleObj>
              </mc:Choice>
              <mc:Fallback>
                <p:oleObj name="Equation" r:id="rId23" imgW="1028520" imgH="431640" progId="Equation.DSMT4">
                  <p:embed/>
                  <p:pic>
                    <p:nvPicPr>
                      <p:cNvPr id="0" name=""/>
                      <p:cNvPicPr>
                        <a:picLocks noChangeAspect="1" noChangeArrowheads="1"/>
                      </p:cNvPicPr>
                      <p:nvPr/>
                    </p:nvPicPr>
                    <p:blipFill>
                      <a:blip r:embed="rId24"/>
                      <a:srcRect/>
                      <a:stretch>
                        <a:fillRect/>
                      </a:stretch>
                    </p:blipFill>
                    <p:spPr bwMode="auto">
                      <a:xfrm>
                        <a:off x="2260600" y="4229101"/>
                        <a:ext cx="3263900"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矩形 6"/>
          <p:cNvSpPr/>
          <p:nvPr/>
        </p:nvSpPr>
        <p:spPr>
          <a:xfrm>
            <a:off x="2028941" y="609962"/>
            <a:ext cx="7993567" cy="954107"/>
          </a:xfrm>
          <a:prstGeom prst="rect">
            <a:avLst/>
          </a:prstGeom>
        </p:spPr>
        <p:txBody>
          <a:bodyPr wrap="square">
            <a:spAutoFit/>
          </a:bodyPr>
          <a:lstStyle/>
          <a:p>
            <a:r>
              <a:rPr lang="zh-CN" altLang="en-US" sz="2800" b="1" i="0" dirty="0">
                <a:solidFill>
                  <a:srgbClr val="009900"/>
                </a:solidFill>
                <a:effectLst>
                  <a:outerShdw blurRad="38100" dist="38100" dir="2700000" algn="tl">
                    <a:srgbClr val="FFFFFF"/>
                  </a:outerShdw>
                </a:effectLst>
              </a:rPr>
              <a:t>外层电子与原子核结合较弱（几个</a:t>
            </a:r>
            <a:r>
              <a:rPr lang="en-US" altLang="zh-CN" sz="2800" b="1" i="0" dirty="0">
                <a:solidFill>
                  <a:srgbClr val="009900"/>
                </a:solidFill>
                <a:effectLst>
                  <a:outerShdw blurRad="38100" dist="38100" dir="2700000" algn="tl">
                    <a:srgbClr val="FFFFFF"/>
                  </a:outerShdw>
                </a:effectLst>
              </a:rPr>
              <a:t>eV</a:t>
            </a:r>
            <a:r>
              <a:rPr lang="zh-CN" altLang="en-US" sz="2800" b="1" i="0" dirty="0">
                <a:solidFill>
                  <a:srgbClr val="009900"/>
                </a:solidFill>
                <a:effectLst>
                  <a:outerShdw blurRad="38100" dist="38100" dir="2700000" algn="tl">
                    <a:srgbClr val="FFFFFF"/>
                  </a:outerShdw>
                </a:effectLst>
              </a:rPr>
              <a:t>），远小于</a:t>
            </a:r>
            <a:r>
              <a:rPr lang="en-US" altLang="zh-CN" sz="2800" b="1" i="0" dirty="0">
                <a:solidFill>
                  <a:srgbClr val="009900"/>
                </a:solidFill>
                <a:effectLst>
                  <a:outerShdw blurRad="38100" dist="38100" dir="2700000" algn="tl">
                    <a:srgbClr val="FFFFFF"/>
                  </a:outerShdw>
                </a:effectLst>
              </a:rPr>
              <a:t>X </a:t>
            </a:r>
            <a:r>
              <a:rPr lang="zh-CN" altLang="en-US" sz="2800" b="1" i="0" dirty="0">
                <a:solidFill>
                  <a:srgbClr val="009900"/>
                </a:solidFill>
                <a:effectLst>
                  <a:outerShdw blurRad="38100" dist="38100" dir="2700000" algn="tl">
                    <a:srgbClr val="FFFFFF"/>
                  </a:outerShdw>
                </a:effectLst>
              </a:rPr>
              <a:t>射线光子的能量，</a:t>
            </a:r>
            <a:endParaRPr lang="zh-CN" altLang="en-US" sz="2800" dirty="0">
              <a:solidFill>
                <a:srgbClr val="009900"/>
              </a:solidFill>
            </a:endParaRPr>
          </a:p>
        </p:txBody>
      </p:sp>
      <p:sp>
        <p:nvSpPr>
          <p:cNvPr id="8" name="矩形 7"/>
          <p:cNvSpPr/>
          <p:nvPr/>
        </p:nvSpPr>
        <p:spPr>
          <a:xfrm>
            <a:off x="5100320" y="1232923"/>
            <a:ext cx="4572000" cy="954107"/>
          </a:xfrm>
          <a:prstGeom prst="rect">
            <a:avLst/>
          </a:prstGeom>
        </p:spPr>
        <p:txBody>
          <a:bodyPr>
            <a:spAutoFit/>
          </a:bodyPr>
          <a:lstStyle/>
          <a:p>
            <a:r>
              <a:rPr lang="zh-CN" altLang="en-US" sz="2800" b="1" i="0" dirty="0">
                <a:solidFill>
                  <a:srgbClr val="CC3300"/>
                </a:solidFill>
                <a:effectLst>
                  <a:outerShdw blurRad="38100" dist="38100" dir="2700000" algn="tl">
                    <a:srgbClr val="FFFFFF"/>
                  </a:outerShdw>
                </a:effectLst>
              </a:rPr>
              <a:t>碰撞前原子外层电子可以看成“静止”的“自由电子”。</a:t>
            </a:r>
            <a:endParaRPr lang="zh-CN" altLang="en-US" sz="2800" dirty="0">
              <a:solidFill>
                <a:srgbClr val="CC3300"/>
              </a:solidFill>
            </a:endParaRPr>
          </a:p>
        </p:txBody>
      </p:sp>
      <p:sp>
        <p:nvSpPr>
          <p:cNvPr id="86" name="AutoShape 8"/>
          <p:cNvSpPr>
            <a:spLocks noChangeArrowheads="1"/>
          </p:cNvSpPr>
          <p:nvPr/>
        </p:nvSpPr>
        <p:spPr bwMode="auto">
          <a:xfrm>
            <a:off x="4017190" y="1726117"/>
            <a:ext cx="700143" cy="241182"/>
          </a:xfrm>
          <a:prstGeom prst="rightArrow">
            <a:avLst>
              <a:gd name="adj1" fmla="val 50000"/>
              <a:gd name="adj2" fmla="val 95879"/>
            </a:avLst>
          </a:prstGeom>
          <a:solidFill>
            <a:srgbClr val="00FFFF"/>
          </a:solidFill>
          <a:ln w="12700">
            <a:solidFill>
              <a:srgbClr val="FF00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7" name="AutoShape 8"/>
          <p:cNvSpPr>
            <a:spLocks noChangeArrowheads="1"/>
          </p:cNvSpPr>
          <p:nvPr/>
        </p:nvSpPr>
        <p:spPr bwMode="auto">
          <a:xfrm>
            <a:off x="2144029" y="2462512"/>
            <a:ext cx="700143" cy="241182"/>
          </a:xfrm>
          <a:prstGeom prst="rightArrow">
            <a:avLst>
              <a:gd name="adj1" fmla="val 50000"/>
              <a:gd name="adj2" fmla="val 95879"/>
            </a:avLst>
          </a:prstGeom>
          <a:solidFill>
            <a:srgbClr val="66FF99"/>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8" name="Object 4"/>
          <p:cNvGraphicFramePr>
            <a:graphicFrameLocks noChangeAspect="1"/>
          </p:cNvGraphicFramePr>
          <p:nvPr>
            <p:extLst>
              <p:ext uri="{D42A27DB-BD31-4B8C-83A1-F6EECF244321}">
                <p14:modId xmlns:p14="http://schemas.microsoft.com/office/powerpoint/2010/main" val="2189944978"/>
              </p:ext>
            </p:extLst>
          </p:nvPr>
        </p:nvGraphicFramePr>
        <p:xfrm>
          <a:off x="2357438" y="5651501"/>
          <a:ext cx="3529012" cy="900113"/>
        </p:xfrm>
        <a:graphic>
          <a:graphicData uri="http://schemas.openxmlformats.org/presentationml/2006/ole">
            <mc:AlternateContent xmlns:mc="http://schemas.openxmlformats.org/markup-compatibility/2006">
              <mc:Choice xmlns:v="urn:schemas-microsoft-com:vml" Requires="v">
                <p:oleObj spid="_x0000_s432452" name="Equation" r:id="rId25" imgW="1244520" imgH="279360" progId="Equation.DSMT4">
                  <p:embed/>
                </p:oleObj>
              </mc:Choice>
              <mc:Fallback>
                <p:oleObj name="Equation" r:id="rId25" imgW="1244520" imgH="279360" progId="Equation.DSMT4">
                  <p:embed/>
                  <p:pic>
                    <p:nvPicPr>
                      <p:cNvPr id="0" name=""/>
                      <p:cNvPicPr>
                        <a:picLocks noChangeAspect="1" noChangeArrowheads="1"/>
                      </p:cNvPicPr>
                      <p:nvPr/>
                    </p:nvPicPr>
                    <p:blipFill>
                      <a:blip r:embed="rId26"/>
                      <a:srcRect/>
                      <a:stretch>
                        <a:fillRect/>
                      </a:stretch>
                    </p:blipFill>
                    <p:spPr bwMode="auto">
                      <a:xfrm>
                        <a:off x="2357438" y="5651501"/>
                        <a:ext cx="3529012"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wipe(down)">
                                      <p:cBhvr>
                                        <p:cTn id="17" dur="500"/>
                                        <p:tgtEl>
                                          <p:spTgt spid="8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87"/>
                                        </p:tgtEl>
                                        <p:attrNameLst>
                                          <p:attrName>style.visibility</p:attrName>
                                        </p:attrNameLst>
                                      </p:cBhvr>
                                      <p:to>
                                        <p:strVal val="visible"/>
                                      </p:to>
                                    </p:set>
                                    <p:animEffect transition="in" filter="wipe(down)">
                                      <p:cBhvr>
                                        <p:cTn id="29" dur="500"/>
                                        <p:tgtEl>
                                          <p:spTgt spid="87"/>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23">
                                            <p:txEl>
                                              <p:pRg st="0" end="0"/>
                                            </p:txEl>
                                          </p:spTgt>
                                        </p:tgtEl>
                                        <p:attrNameLst>
                                          <p:attrName>style.visibility</p:attrName>
                                        </p:attrNameLst>
                                      </p:cBhvr>
                                      <p:to>
                                        <p:strVal val="visible"/>
                                      </p:to>
                                    </p:set>
                                    <p:animEffect transition="in" filter="wipe(down)">
                                      <p:cBhvr>
                                        <p:cTn id="34" dur="580">
                                          <p:stCondLst>
                                            <p:cond delay="0"/>
                                          </p:stCondLst>
                                        </p:cTn>
                                        <p:tgtEl>
                                          <p:spTgt spid="23">
                                            <p:txEl>
                                              <p:pRg st="0" end="0"/>
                                            </p:txEl>
                                          </p:spTgt>
                                        </p:tgtEl>
                                      </p:cBhvr>
                                    </p:animEffect>
                                    <p:anim calcmode="lin" valueType="num">
                                      <p:cBhvr>
                                        <p:cTn id="35" dur="1822" tmFilter="0,0; 0.14,0.36; 0.43,0.73; 0.71,0.91; 1.0,1.0">
                                          <p:stCondLst>
                                            <p:cond delay="0"/>
                                          </p:stCondLst>
                                        </p:cTn>
                                        <p:tgtEl>
                                          <p:spTgt spid="23">
                                            <p:txEl>
                                              <p:pRg st="0" end="0"/>
                                            </p:txEl>
                                          </p:spTgt>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23">
                                            <p:txEl>
                                              <p:pRg st="0" end="0"/>
                                            </p:txEl>
                                          </p:spTgt>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23">
                                            <p:txEl>
                                              <p:pRg st="0" end="0"/>
                                            </p:txEl>
                                          </p:spTgt>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23">
                                            <p:txEl>
                                              <p:pRg st="0" end="0"/>
                                            </p:txEl>
                                          </p:spTgt>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23">
                                            <p:txEl>
                                              <p:pRg st="0" end="0"/>
                                            </p:txEl>
                                          </p:spTgt>
                                        </p:tgtEl>
                                        <p:attrNameLst>
                                          <p:attrName>ppt_y</p:attrName>
                                        </p:attrNameLst>
                                      </p:cBhvr>
                                      <p:tavLst>
                                        <p:tav tm="0" fmla="#ppt_y-sin(pi*$)/81">
                                          <p:val>
                                            <p:fltVal val="0"/>
                                          </p:val>
                                        </p:tav>
                                        <p:tav tm="100000">
                                          <p:val>
                                            <p:fltVal val="1"/>
                                          </p:val>
                                        </p:tav>
                                      </p:tavLst>
                                    </p:anim>
                                    <p:animScale>
                                      <p:cBhvr>
                                        <p:cTn id="40" dur="26">
                                          <p:stCondLst>
                                            <p:cond delay="650"/>
                                          </p:stCondLst>
                                        </p:cTn>
                                        <p:tgtEl>
                                          <p:spTgt spid="23">
                                            <p:txEl>
                                              <p:pRg st="0" end="0"/>
                                            </p:txEl>
                                          </p:spTgt>
                                        </p:tgtEl>
                                      </p:cBhvr>
                                      <p:to x="100000" y="60000"/>
                                    </p:animScale>
                                    <p:animScale>
                                      <p:cBhvr>
                                        <p:cTn id="41" dur="166" decel="50000">
                                          <p:stCondLst>
                                            <p:cond delay="676"/>
                                          </p:stCondLst>
                                        </p:cTn>
                                        <p:tgtEl>
                                          <p:spTgt spid="23">
                                            <p:txEl>
                                              <p:pRg st="0" end="0"/>
                                            </p:txEl>
                                          </p:spTgt>
                                        </p:tgtEl>
                                      </p:cBhvr>
                                      <p:to x="100000" y="100000"/>
                                    </p:animScale>
                                    <p:animScale>
                                      <p:cBhvr>
                                        <p:cTn id="42" dur="26">
                                          <p:stCondLst>
                                            <p:cond delay="1312"/>
                                          </p:stCondLst>
                                        </p:cTn>
                                        <p:tgtEl>
                                          <p:spTgt spid="23">
                                            <p:txEl>
                                              <p:pRg st="0" end="0"/>
                                            </p:txEl>
                                          </p:spTgt>
                                        </p:tgtEl>
                                      </p:cBhvr>
                                      <p:to x="100000" y="80000"/>
                                    </p:animScale>
                                    <p:animScale>
                                      <p:cBhvr>
                                        <p:cTn id="43" dur="166" decel="50000">
                                          <p:stCondLst>
                                            <p:cond delay="1338"/>
                                          </p:stCondLst>
                                        </p:cTn>
                                        <p:tgtEl>
                                          <p:spTgt spid="23">
                                            <p:txEl>
                                              <p:pRg st="0" end="0"/>
                                            </p:txEl>
                                          </p:spTgt>
                                        </p:tgtEl>
                                      </p:cBhvr>
                                      <p:to x="100000" y="100000"/>
                                    </p:animScale>
                                    <p:animScale>
                                      <p:cBhvr>
                                        <p:cTn id="44" dur="26">
                                          <p:stCondLst>
                                            <p:cond delay="1642"/>
                                          </p:stCondLst>
                                        </p:cTn>
                                        <p:tgtEl>
                                          <p:spTgt spid="23">
                                            <p:txEl>
                                              <p:pRg st="0" end="0"/>
                                            </p:txEl>
                                          </p:spTgt>
                                        </p:tgtEl>
                                      </p:cBhvr>
                                      <p:to x="100000" y="90000"/>
                                    </p:animScale>
                                    <p:animScale>
                                      <p:cBhvr>
                                        <p:cTn id="45" dur="166" decel="50000">
                                          <p:stCondLst>
                                            <p:cond delay="1668"/>
                                          </p:stCondLst>
                                        </p:cTn>
                                        <p:tgtEl>
                                          <p:spTgt spid="23">
                                            <p:txEl>
                                              <p:pRg st="0" end="0"/>
                                            </p:txEl>
                                          </p:spTgt>
                                        </p:tgtEl>
                                      </p:cBhvr>
                                      <p:to x="100000" y="100000"/>
                                    </p:animScale>
                                    <p:animScale>
                                      <p:cBhvr>
                                        <p:cTn id="46" dur="26">
                                          <p:stCondLst>
                                            <p:cond delay="1808"/>
                                          </p:stCondLst>
                                        </p:cTn>
                                        <p:tgtEl>
                                          <p:spTgt spid="23">
                                            <p:txEl>
                                              <p:pRg st="0" end="0"/>
                                            </p:txEl>
                                          </p:spTgt>
                                        </p:tgtEl>
                                      </p:cBhvr>
                                      <p:to x="100000" y="95000"/>
                                    </p:animScale>
                                    <p:animScale>
                                      <p:cBhvr>
                                        <p:cTn id="47" dur="166" decel="50000">
                                          <p:stCondLst>
                                            <p:cond delay="1834"/>
                                          </p:stCondLst>
                                        </p:cTn>
                                        <p:tgtEl>
                                          <p:spTgt spid="23">
                                            <p:txEl>
                                              <p:pRg st="0" end="0"/>
                                            </p:txEl>
                                          </p:spTgt>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additive="base">
                                        <p:cTn id="52" dur="500" fill="hold"/>
                                        <p:tgtEl>
                                          <p:spTgt spid="52"/>
                                        </p:tgtEl>
                                        <p:attrNameLst>
                                          <p:attrName>ppt_x</p:attrName>
                                        </p:attrNameLst>
                                      </p:cBhvr>
                                      <p:tavLst>
                                        <p:tav tm="0">
                                          <p:val>
                                            <p:strVal val="#ppt_x"/>
                                          </p:val>
                                        </p:tav>
                                        <p:tav tm="100000">
                                          <p:val>
                                            <p:strVal val="#ppt_x"/>
                                          </p:val>
                                        </p:tav>
                                      </p:tavLst>
                                    </p:anim>
                                    <p:anim calcmode="lin" valueType="num">
                                      <p:cBhvr additive="base">
                                        <p:cTn id="53"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down)">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79"/>
                                        </p:tgtEl>
                                        <p:attrNameLst>
                                          <p:attrName>style.visibility</p:attrName>
                                        </p:attrNameLst>
                                      </p:cBhvr>
                                      <p:to>
                                        <p:strVal val="visible"/>
                                      </p:to>
                                    </p:set>
                                    <p:anim calcmode="lin" valueType="num">
                                      <p:cBhvr additive="base">
                                        <p:cTn id="63" dur="500" fill="hold"/>
                                        <p:tgtEl>
                                          <p:spTgt spid="79"/>
                                        </p:tgtEl>
                                        <p:attrNameLst>
                                          <p:attrName>ppt_x</p:attrName>
                                        </p:attrNameLst>
                                      </p:cBhvr>
                                      <p:tavLst>
                                        <p:tav tm="0">
                                          <p:val>
                                            <p:strVal val="#ppt_x"/>
                                          </p:val>
                                        </p:tav>
                                        <p:tav tm="100000">
                                          <p:val>
                                            <p:strVal val="#ppt_x"/>
                                          </p:val>
                                        </p:tav>
                                      </p:tavLst>
                                    </p:anim>
                                    <p:anim calcmode="lin" valueType="num">
                                      <p:cBhvr additive="base">
                                        <p:cTn id="6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80"/>
                                        </p:tgtEl>
                                        <p:attrNameLst>
                                          <p:attrName>style.visibility</p:attrName>
                                        </p:attrNameLst>
                                      </p:cBhvr>
                                      <p:to>
                                        <p:strVal val="visible"/>
                                      </p:to>
                                    </p:set>
                                    <p:animEffect transition="in" filter="wheel(1)">
                                      <p:cBhvr>
                                        <p:cTn id="69" dur="2000"/>
                                        <p:tgtEl>
                                          <p:spTgt spid="80"/>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81"/>
                                        </p:tgtEl>
                                        <p:attrNameLst>
                                          <p:attrName>style.visibility</p:attrName>
                                        </p:attrNameLst>
                                      </p:cBhvr>
                                      <p:to>
                                        <p:strVal val="visible"/>
                                      </p:to>
                                    </p:set>
                                    <p:anim calcmode="lin" valueType="num">
                                      <p:cBhvr additive="base">
                                        <p:cTn id="74" dur="500" fill="hold"/>
                                        <p:tgtEl>
                                          <p:spTgt spid="81"/>
                                        </p:tgtEl>
                                        <p:attrNameLst>
                                          <p:attrName>ppt_x</p:attrName>
                                        </p:attrNameLst>
                                      </p:cBhvr>
                                      <p:tavLst>
                                        <p:tav tm="0">
                                          <p:val>
                                            <p:strVal val="#ppt_x"/>
                                          </p:val>
                                        </p:tav>
                                        <p:tav tm="100000">
                                          <p:val>
                                            <p:strVal val="#ppt_x"/>
                                          </p:val>
                                        </p:tav>
                                      </p:tavLst>
                                    </p:anim>
                                    <p:anim calcmode="lin" valueType="num">
                                      <p:cBhvr additive="base">
                                        <p:cTn id="75"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88"/>
                                        </p:tgtEl>
                                        <p:attrNameLst>
                                          <p:attrName>style.visibility</p:attrName>
                                        </p:attrNameLst>
                                      </p:cBhvr>
                                      <p:to>
                                        <p:strVal val="visible"/>
                                      </p:to>
                                    </p:set>
                                    <p:animEffect transition="in" filter="wipe(left)">
                                      <p:cBhvr>
                                        <p:cTn id="8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5" grpId="0"/>
      <p:bldP spid="80" grpId="0"/>
      <p:bldP spid="7" grpId="0"/>
      <p:bldP spid="8" grpId="0"/>
      <p:bldP spid="86" grpId="0" animBg="1"/>
      <p:bldP spid="8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矩形 15"/>
          <p:cNvSpPr/>
          <p:nvPr/>
        </p:nvSpPr>
        <p:spPr>
          <a:xfrm>
            <a:off x="2702943" y="149243"/>
            <a:ext cx="1627369" cy="523220"/>
          </a:xfrm>
          <a:prstGeom prst="rect">
            <a:avLst/>
          </a:prstGeom>
        </p:spPr>
        <p:txBody>
          <a:bodyPr wrap="none">
            <a:spAutoFit/>
          </a:bodyPr>
          <a:lstStyle/>
          <a:p>
            <a:r>
              <a:rPr lang="zh-CN" altLang="en-US" sz="2800" b="1" i="0" dirty="0">
                <a:solidFill>
                  <a:srgbClr val="FF0000"/>
                </a:solidFill>
              </a:rPr>
              <a:t>能量守恒</a:t>
            </a:r>
            <a:endParaRPr lang="zh-CN" altLang="en-US" dirty="0">
              <a:solidFill>
                <a:srgbClr val="FF0000"/>
              </a:solidFill>
            </a:endParaRPr>
          </a:p>
        </p:txBody>
      </p:sp>
      <p:graphicFrame>
        <p:nvGraphicFramePr>
          <p:cNvPr id="17" name="Object 69"/>
          <p:cNvGraphicFramePr>
            <a:graphicFrameLocks noChangeAspect="1"/>
          </p:cNvGraphicFramePr>
          <p:nvPr>
            <p:extLst>
              <p:ext uri="{D42A27DB-BD31-4B8C-83A1-F6EECF244321}">
                <p14:modId xmlns:p14="http://schemas.microsoft.com/office/powerpoint/2010/main" val="2148805959"/>
              </p:ext>
            </p:extLst>
          </p:nvPr>
        </p:nvGraphicFramePr>
        <p:xfrm>
          <a:off x="2208214" y="768350"/>
          <a:ext cx="4397375" cy="711200"/>
        </p:xfrm>
        <a:graphic>
          <a:graphicData uri="http://schemas.openxmlformats.org/presentationml/2006/ole">
            <mc:AlternateContent xmlns:mc="http://schemas.openxmlformats.org/markup-compatibility/2006">
              <mc:Choice xmlns:v="urn:schemas-microsoft-com:vml" Requires="v">
                <p:oleObj spid="_x0000_s448516" name="Equation" r:id="rId3" imgW="1409088" imgH="241195" progId="Equation.DSMT4">
                  <p:embed/>
                </p:oleObj>
              </mc:Choice>
              <mc:Fallback>
                <p:oleObj name="Equation" r:id="rId3" imgW="1409088" imgH="24119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4" y="768350"/>
                        <a:ext cx="4397375"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矩形 17"/>
          <p:cNvSpPr/>
          <p:nvPr/>
        </p:nvSpPr>
        <p:spPr>
          <a:xfrm>
            <a:off x="7968209" y="149243"/>
            <a:ext cx="1627369" cy="523220"/>
          </a:xfrm>
          <a:prstGeom prst="rect">
            <a:avLst/>
          </a:prstGeom>
        </p:spPr>
        <p:txBody>
          <a:bodyPr wrap="none">
            <a:spAutoFit/>
          </a:bodyPr>
          <a:lstStyle/>
          <a:p>
            <a:r>
              <a:rPr lang="zh-CN" altLang="en-US" sz="2800" b="1" i="0" dirty="0">
                <a:solidFill>
                  <a:srgbClr val="FF00FF"/>
                </a:solidFill>
              </a:rPr>
              <a:t>动量守恒</a:t>
            </a:r>
            <a:endParaRPr lang="zh-CN" altLang="en-US" dirty="0">
              <a:solidFill>
                <a:srgbClr val="FF00FF"/>
              </a:solidFill>
            </a:endParaRPr>
          </a:p>
        </p:txBody>
      </p:sp>
      <p:graphicFrame>
        <p:nvGraphicFramePr>
          <p:cNvPr id="19" name="Object 70"/>
          <p:cNvGraphicFramePr>
            <a:graphicFrameLocks noChangeAspect="1"/>
          </p:cNvGraphicFramePr>
          <p:nvPr>
            <p:extLst>
              <p:ext uri="{D42A27DB-BD31-4B8C-83A1-F6EECF244321}">
                <p14:modId xmlns:p14="http://schemas.microsoft.com/office/powerpoint/2010/main" val="1345699135"/>
              </p:ext>
            </p:extLst>
          </p:nvPr>
        </p:nvGraphicFramePr>
        <p:xfrm>
          <a:off x="7335839" y="398464"/>
          <a:ext cx="2897187" cy="1406525"/>
        </p:xfrm>
        <a:graphic>
          <a:graphicData uri="http://schemas.openxmlformats.org/presentationml/2006/ole">
            <mc:AlternateContent xmlns:mc="http://schemas.openxmlformats.org/markup-compatibility/2006">
              <mc:Choice xmlns:v="urn:schemas-microsoft-com:vml" Requires="v">
                <p:oleObj spid="_x0000_s448517" name="Equation" r:id="rId5" imgW="1028520" imgH="431640" progId="Equation.DSMT4">
                  <p:embed/>
                </p:oleObj>
              </mc:Choice>
              <mc:Fallback>
                <p:oleObj name="Equation" r:id="rId5" imgW="1028520" imgH="431640" progId="Equation.DSMT4">
                  <p:embed/>
                  <p:pic>
                    <p:nvPicPr>
                      <p:cNvPr id="0" name=""/>
                      <p:cNvPicPr>
                        <a:picLocks noChangeAspect="1" noChangeArrowheads="1"/>
                      </p:cNvPicPr>
                      <p:nvPr/>
                    </p:nvPicPr>
                    <p:blipFill>
                      <a:blip r:embed="rId6"/>
                      <a:srcRect/>
                      <a:stretch>
                        <a:fillRect/>
                      </a:stretch>
                    </p:blipFill>
                    <p:spPr bwMode="auto">
                      <a:xfrm>
                        <a:off x="7335839" y="398464"/>
                        <a:ext cx="2897187" cy="1406525"/>
                      </a:xfrm>
                      <a:prstGeom prst="rect">
                        <a:avLst/>
                      </a:prstGeom>
                      <a:noFill/>
                      <a:ln>
                        <a:noFill/>
                      </a:ln>
                      <a:effectLst/>
                      <a:extLst/>
                    </p:spPr>
                  </p:pic>
                </p:oleObj>
              </mc:Fallback>
            </mc:AlternateContent>
          </a:graphicData>
        </a:graphic>
      </p:graphicFrame>
      <p:graphicFrame>
        <p:nvGraphicFramePr>
          <p:cNvPr id="20" name="Object 41"/>
          <p:cNvGraphicFramePr>
            <a:graphicFrameLocks noChangeAspect="1"/>
          </p:cNvGraphicFramePr>
          <p:nvPr>
            <p:extLst>
              <p:ext uri="{D42A27DB-BD31-4B8C-83A1-F6EECF244321}">
                <p14:modId xmlns:p14="http://schemas.microsoft.com/office/powerpoint/2010/main" val="650582672"/>
              </p:ext>
            </p:extLst>
          </p:nvPr>
        </p:nvGraphicFramePr>
        <p:xfrm>
          <a:off x="4944493" y="3937846"/>
          <a:ext cx="228600" cy="385763"/>
        </p:xfrm>
        <a:graphic>
          <a:graphicData uri="http://schemas.openxmlformats.org/presentationml/2006/ole">
            <mc:AlternateContent xmlns:mc="http://schemas.openxmlformats.org/markup-compatibility/2006">
              <mc:Choice xmlns:v="urn:schemas-microsoft-com:vml" Requires="v">
                <p:oleObj spid="_x0000_s448518" name="公式" r:id="rId7" imgW="114151" imgH="215619" progId="Equation.3">
                  <p:embed/>
                </p:oleObj>
              </mc:Choice>
              <mc:Fallback>
                <p:oleObj name="公式" r:id="rId7" imgW="114151" imgH="2156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4493" y="3937846"/>
                        <a:ext cx="22860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68"/>
          <p:cNvGraphicFramePr>
            <a:graphicFrameLocks noChangeAspect="1"/>
          </p:cNvGraphicFramePr>
          <p:nvPr>
            <p:extLst>
              <p:ext uri="{D42A27DB-BD31-4B8C-83A1-F6EECF244321}">
                <p14:modId xmlns:p14="http://schemas.microsoft.com/office/powerpoint/2010/main" val="3206901068"/>
              </p:ext>
            </p:extLst>
          </p:nvPr>
        </p:nvGraphicFramePr>
        <p:xfrm>
          <a:off x="2826510" y="3179021"/>
          <a:ext cx="4475162" cy="1190625"/>
        </p:xfrm>
        <a:graphic>
          <a:graphicData uri="http://schemas.openxmlformats.org/presentationml/2006/ole">
            <mc:AlternateContent xmlns:mc="http://schemas.openxmlformats.org/markup-compatibility/2006">
              <mc:Choice xmlns:v="urn:schemas-microsoft-com:vml" Requires="v">
                <p:oleObj spid="_x0000_s448519" name="公式" r:id="rId9" imgW="2044700" imgH="609600" progId="Equation.3">
                  <p:embed/>
                </p:oleObj>
              </mc:Choice>
              <mc:Fallback>
                <p:oleObj name="公式" r:id="rId9" imgW="2044700" imgH="609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6510" y="3179021"/>
                        <a:ext cx="447516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65"/>
          <p:cNvGraphicFramePr>
            <a:graphicFrameLocks noChangeAspect="1"/>
          </p:cNvGraphicFramePr>
          <p:nvPr>
            <p:extLst>
              <p:ext uri="{D42A27DB-BD31-4B8C-83A1-F6EECF244321}">
                <p14:modId xmlns:p14="http://schemas.microsoft.com/office/powerpoint/2010/main" val="1944845915"/>
              </p:ext>
            </p:extLst>
          </p:nvPr>
        </p:nvGraphicFramePr>
        <p:xfrm>
          <a:off x="2808288" y="2109788"/>
          <a:ext cx="3451225" cy="1039812"/>
        </p:xfrm>
        <a:graphic>
          <a:graphicData uri="http://schemas.openxmlformats.org/presentationml/2006/ole">
            <mc:AlternateContent xmlns:mc="http://schemas.openxmlformats.org/markup-compatibility/2006">
              <mc:Choice xmlns:v="urn:schemas-microsoft-com:vml" Requires="v">
                <p:oleObj spid="_x0000_s448520" name="Equation" r:id="rId11" imgW="1841400" imgH="622080" progId="Equation.DSMT4">
                  <p:embed/>
                </p:oleObj>
              </mc:Choice>
              <mc:Fallback>
                <p:oleObj name="Equation" r:id="rId11" imgW="1841400" imgH="622080" progId="Equation.DSMT4">
                  <p:embed/>
                  <p:pic>
                    <p:nvPicPr>
                      <p:cNvPr id="0" name=""/>
                      <p:cNvPicPr>
                        <a:picLocks noChangeAspect="1" noChangeArrowheads="1"/>
                      </p:cNvPicPr>
                      <p:nvPr/>
                    </p:nvPicPr>
                    <p:blipFill>
                      <a:blip r:embed="rId12"/>
                      <a:srcRect/>
                      <a:stretch>
                        <a:fillRect/>
                      </a:stretch>
                    </p:blipFill>
                    <p:spPr bwMode="auto">
                      <a:xfrm>
                        <a:off x="2808288" y="2109788"/>
                        <a:ext cx="3451225" cy="1039812"/>
                      </a:xfrm>
                      <a:prstGeom prst="rect">
                        <a:avLst/>
                      </a:prstGeom>
                      <a:noFill/>
                      <a:ln>
                        <a:noFill/>
                      </a:ln>
                      <a:effectLst/>
                      <a:extLst/>
                    </p:spPr>
                  </p:pic>
                </p:oleObj>
              </mc:Fallback>
            </mc:AlternateContent>
          </a:graphicData>
        </a:graphic>
      </p:graphicFrame>
      <p:graphicFrame>
        <p:nvGraphicFramePr>
          <p:cNvPr id="23" name="Object 70"/>
          <p:cNvGraphicFramePr>
            <a:graphicFrameLocks noChangeAspect="1"/>
          </p:cNvGraphicFramePr>
          <p:nvPr>
            <p:extLst>
              <p:ext uri="{D42A27DB-BD31-4B8C-83A1-F6EECF244321}">
                <p14:modId xmlns:p14="http://schemas.microsoft.com/office/powerpoint/2010/main" val="371828744"/>
              </p:ext>
            </p:extLst>
          </p:nvPr>
        </p:nvGraphicFramePr>
        <p:xfrm>
          <a:off x="6250737" y="2179958"/>
          <a:ext cx="3903662" cy="1197801"/>
        </p:xfrm>
        <a:graphic>
          <a:graphicData uri="http://schemas.openxmlformats.org/presentationml/2006/ole">
            <mc:AlternateContent xmlns:mc="http://schemas.openxmlformats.org/markup-compatibility/2006">
              <mc:Choice xmlns:v="urn:schemas-microsoft-com:vml" Requires="v">
                <p:oleObj spid="_x0000_s448521" name="公式" r:id="rId13" imgW="2438400" imgH="838200" progId="Equation.3">
                  <p:embed/>
                </p:oleObj>
              </mc:Choice>
              <mc:Fallback>
                <p:oleObj name="公式" r:id="rId13" imgW="2438400" imgH="838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50737" y="2179958"/>
                        <a:ext cx="3903662" cy="1197801"/>
                      </a:xfrm>
                      <a:prstGeom prst="rect">
                        <a:avLst/>
                      </a:prstGeom>
                      <a:noFill/>
                      <a:ln>
                        <a:noFill/>
                      </a:ln>
                      <a:effectLst/>
                      <a:extLst/>
                    </p:spPr>
                  </p:pic>
                </p:oleObj>
              </mc:Fallback>
            </mc:AlternateContent>
          </a:graphicData>
        </a:graphic>
      </p:graphicFrame>
      <p:sp>
        <p:nvSpPr>
          <p:cNvPr id="24" name="AutoShape 64"/>
          <p:cNvSpPr>
            <a:spLocks/>
          </p:cNvSpPr>
          <p:nvPr/>
        </p:nvSpPr>
        <p:spPr bwMode="auto">
          <a:xfrm>
            <a:off x="2327550" y="2555133"/>
            <a:ext cx="174625" cy="1247775"/>
          </a:xfrm>
          <a:prstGeom prst="leftBrace">
            <a:avLst>
              <a:gd name="adj1" fmla="val 59545"/>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矩形 46"/>
          <p:cNvSpPr>
            <a:spLocks noChangeArrowheads="1"/>
          </p:cNvSpPr>
          <p:nvPr/>
        </p:nvSpPr>
        <p:spPr bwMode="auto">
          <a:xfrm>
            <a:off x="2016986" y="4729780"/>
            <a:ext cx="1266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0000CC"/>
              </a:buClr>
            </a:pPr>
            <a:r>
              <a:rPr lang="zh-CN" altLang="en-US" sz="2800" b="1" i="0" dirty="0">
                <a:solidFill>
                  <a:srgbClr val="009900"/>
                </a:solidFill>
                <a:latin typeface="宋体" panose="02010600030101010101" pitchFamily="2" charset="-122"/>
              </a:rPr>
              <a:t>相减得</a:t>
            </a:r>
          </a:p>
        </p:txBody>
      </p:sp>
      <p:graphicFrame>
        <p:nvGraphicFramePr>
          <p:cNvPr id="26" name="Object 71"/>
          <p:cNvGraphicFramePr>
            <a:graphicFrameLocks noChangeAspect="1"/>
          </p:cNvGraphicFramePr>
          <p:nvPr>
            <p:extLst>
              <p:ext uri="{D42A27DB-BD31-4B8C-83A1-F6EECF244321}">
                <p14:modId xmlns:p14="http://schemas.microsoft.com/office/powerpoint/2010/main" val="742714774"/>
              </p:ext>
            </p:extLst>
          </p:nvPr>
        </p:nvGraphicFramePr>
        <p:xfrm>
          <a:off x="3598864" y="4324350"/>
          <a:ext cx="6334125" cy="2344738"/>
        </p:xfrm>
        <a:graphic>
          <a:graphicData uri="http://schemas.openxmlformats.org/presentationml/2006/ole">
            <mc:AlternateContent xmlns:mc="http://schemas.openxmlformats.org/markup-compatibility/2006">
              <mc:Choice xmlns:v="urn:schemas-microsoft-com:vml" Requires="v">
                <p:oleObj spid="_x0000_s448522" name="Equation" r:id="rId15" imgW="2743200" imgH="1320480" progId="Equation.DSMT4">
                  <p:embed/>
                </p:oleObj>
              </mc:Choice>
              <mc:Fallback>
                <p:oleObj name="Equation" r:id="rId15" imgW="2743200" imgH="1320480" progId="Equation.DSMT4">
                  <p:embed/>
                  <p:pic>
                    <p:nvPicPr>
                      <p:cNvPr id="0" name=""/>
                      <p:cNvPicPr>
                        <a:picLocks noChangeAspect="1" noChangeArrowheads="1"/>
                      </p:cNvPicPr>
                      <p:nvPr/>
                    </p:nvPicPr>
                    <p:blipFill>
                      <a:blip r:embed="rId16"/>
                      <a:srcRect/>
                      <a:stretch>
                        <a:fillRect/>
                      </a:stretch>
                    </p:blipFill>
                    <p:spPr bwMode="auto">
                      <a:xfrm>
                        <a:off x="3598864" y="4324350"/>
                        <a:ext cx="6334125" cy="2344738"/>
                      </a:xfrm>
                      <a:prstGeom prst="rect">
                        <a:avLst/>
                      </a:prstGeom>
                      <a:noFill/>
                      <a:ln>
                        <a:noFill/>
                      </a:ln>
                      <a:effectLst/>
                      <a:extLst/>
                    </p:spPr>
                  </p:pic>
                </p:oleObj>
              </mc:Fallback>
            </mc:AlternateContent>
          </a:graphicData>
        </a:graphic>
      </p:graphicFrame>
      <p:sp>
        <p:nvSpPr>
          <p:cNvPr id="27" name="矩形 14"/>
          <p:cNvSpPr>
            <a:spLocks noChangeArrowheads="1"/>
          </p:cNvSpPr>
          <p:nvPr/>
        </p:nvSpPr>
        <p:spPr bwMode="auto">
          <a:xfrm>
            <a:off x="1957726" y="1739768"/>
            <a:ext cx="1979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0000CC"/>
              </a:buClr>
            </a:pPr>
            <a:r>
              <a:rPr lang="zh-CN" altLang="en-US" sz="2800" b="1" i="0" dirty="0">
                <a:solidFill>
                  <a:srgbClr val="0000FF"/>
                </a:solidFill>
                <a:latin typeface="宋体" panose="02010600030101010101" pitchFamily="2" charset="-122"/>
              </a:rPr>
              <a:t>各自平方得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heel(1)">
                                      <p:cBhvr>
                                        <p:cTn id="18" dur="20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1000"/>
                                        <p:tgtEl>
                                          <p:spTgt spid="27"/>
                                        </p:tgtEl>
                                      </p:cBhvr>
                                    </p:animEffect>
                                    <p:anim calcmode="lin" valueType="num">
                                      <p:cBhvr>
                                        <p:cTn id="30" dur="1000" fill="hold"/>
                                        <p:tgtEl>
                                          <p:spTgt spid="27"/>
                                        </p:tgtEl>
                                        <p:attrNameLst>
                                          <p:attrName>ppt_x</p:attrName>
                                        </p:attrNameLst>
                                      </p:cBhvr>
                                      <p:tavLst>
                                        <p:tav tm="0">
                                          <p:val>
                                            <p:strVal val="#ppt_x"/>
                                          </p:val>
                                        </p:tav>
                                        <p:tav tm="100000">
                                          <p:val>
                                            <p:strVal val="#ppt_x"/>
                                          </p:val>
                                        </p:tav>
                                      </p:tavLst>
                                    </p:anim>
                                    <p:anim calcmode="lin" valueType="num">
                                      <p:cBhvr>
                                        <p:cTn id="3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arn(inVertic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randombar(horizontal)">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ppt_x"/>
                                          </p:val>
                                        </p:tav>
                                        <p:tav tm="100000">
                                          <p:val>
                                            <p:strVal val="#ppt_x"/>
                                          </p:val>
                                        </p:tav>
                                      </p:tavLst>
                                    </p:anim>
                                    <p:anim calcmode="lin" valueType="num">
                                      <p:cBhvr additive="base">
                                        <p:cTn id="6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randombar(horizontal)">
                                      <p:cBhvr>
                                        <p:cTn id="6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4" grpId="0" animBg="1"/>
      <p:bldP spid="25"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9574" name="Object 2073"/>
          <p:cNvGraphicFramePr>
            <a:graphicFrameLocks noChangeAspect="1"/>
          </p:cNvGraphicFramePr>
          <p:nvPr>
            <p:extLst>
              <p:ext uri="{D42A27DB-BD31-4B8C-83A1-F6EECF244321}">
                <p14:modId xmlns:p14="http://schemas.microsoft.com/office/powerpoint/2010/main" val="1625827634"/>
              </p:ext>
            </p:extLst>
          </p:nvPr>
        </p:nvGraphicFramePr>
        <p:xfrm>
          <a:off x="2932165" y="821986"/>
          <a:ext cx="4352553" cy="899527"/>
        </p:xfrm>
        <a:graphic>
          <a:graphicData uri="http://schemas.openxmlformats.org/presentationml/2006/ole">
            <mc:AlternateContent xmlns:mc="http://schemas.openxmlformats.org/markup-compatibility/2006">
              <mc:Choice xmlns:v="urn:schemas-microsoft-com:vml" Requires="v">
                <p:oleObj spid="_x0000_s355631" name="公式" r:id="rId3" imgW="1536033" imgH="317362" progId="Equation.3">
                  <p:embed/>
                </p:oleObj>
              </mc:Choice>
              <mc:Fallback>
                <p:oleObj name="公式" r:id="rId3" imgW="1536033" imgH="317362" progId="Equation.3">
                  <p:embed/>
                  <p:pic>
                    <p:nvPicPr>
                      <p:cNvPr id="0" name="Object 20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165" y="821986"/>
                        <a:ext cx="4352553" cy="899527"/>
                      </a:xfrm>
                      <a:prstGeom prst="rect">
                        <a:avLst/>
                      </a:prstGeom>
                      <a:noFill/>
                      <a:ln>
                        <a:noFill/>
                      </a:ln>
                      <a:effectLst/>
                      <a:extLst/>
                    </p:spPr>
                  </p:pic>
                </p:oleObj>
              </mc:Fallback>
            </mc:AlternateContent>
          </a:graphicData>
        </a:graphic>
      </p:graphicFrame>
      <p:graphicFrame>
        <p:nvGraphicFramePr>
          <p:cNvPr id="109575" name="Object 2074"/>
          <p:cNvGraphicFramePr>
            <a:graphicFrameLocks noChangeAspect="1"/>
          </p:cNvGraphicFramePr>
          <p:nvPr>
            <p:extLst>
              <p:ext uri="{D42A27DB-BD31-4B8C-83A1-F6EECF244321}">
                <p14:modId xmlns:p14="http://schemas.microsoft.com/office/powerpoint/2010/main" val="2324864410"/>
              </p:ext>
            </p:extLst>
          </p:nvPr>
        </p:nvGraphicFramePr>
        <p:xfrm>
          <a:off x="2868743" y="-26581"/>
          <a:ext cx="6903418" cy="1173678"/>
        </p:xfrm>
        <a:graphic>
          <a:graphicData uri="http://schemas.openxmlformats.org/presentationml/2006/ole">
            <mc:AlternateContent xmlns:mc="http://schemas.openxmlformats.org/markup-compatibility/2006">
              <mc:Choice xmlns:v="urn:schemas-microsoft-com:vml" Requires="v">
                <p:oleObj spid="_x0000_s355632" name="公式" r:id="rId5" imgW="2540000" imgH="431800" progId="Equation.3">
                  <p:embed/>
                </p:oleObj>
              </mc:Choice>
              <mc:Fallback>
                <p:oleObj name="公式" r:id="rId5" imgW="2540000" imgH="431800" progId="Equation.3">
                  <p:embed/>
                  <p:pic>
                    <p:nvPicPr>
                      <p:cNvPr id="0" name="Object 20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8743" y="-26581"/>
                        <a:ext cx="6903418" cy="1173678"/>
                      </a:xfrm>
                      <a:prstGeom prst="rect">
                        <a:avLst/>
                      </a:prstGeom>
                      <a:noFill/>
                      <a:ln>
                        <a:noFill/>
                      </a:ln>
                      <a:effectLst/>
                      <a:extLst/>
                    </p:spPr>
                  </p:pic>
                </p:oleObj>
              </mc:Fallback>
            </mc:AlternateContent>
          </a:graphicData>
        </a:graphic>
      </p:graphicFrame>
      <p:sp>
        <p:nvSpPr>
          <p:cNvPr id="109577" name="矩形 8"/>
          <p:cNvSpPr>
            <a:spLocks noChangeArrowheads="1"/>
          </p:cNvSpPr>
          <p:nvPr/>
        </p:nvSpPr>
        <p:spPr bwMode="auto">
          <a:xfrm>
            <a:off x="7616673" y="1009811"/>
            <a:ext cx="2460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288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defTabSz="182880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en-US" altLang="zh-CN" sz="2800" b="1" i="0" dirty="0">
                <a:solidFill>
                  <a:schemeClr val="accent2"/>
                </a:solidFill>
                <a:ea typeface="楷体_GB2312" pitchFamily="49" charset="-122"/>
              </a:rPr>
              <a:t>----</a:t>
            </a:r>
            <a:r>
              <a:rPr lang="zh-CN" altLang="en-US" sz="2800" b="1" i="0" dirty="0">
                <a:solidFill>
                  <a:srgbClr val="FF0000"/>
                </a:solidFill>
                <a:ea typeface="楷体_GB2312" pitchFamily="49" charset="-122"/>
              </a:rPr>
              <a:t>康普顿波长</a:t>
            </a:r>
            <a:endParaRPr lang="zh-CN" altLang="en-US" b="1" i="0" dirty="0">
              <a:solidFill>
                <a:srgbClr val="FF0000"/>
              </a:solidFill>
              <a:ea typeface="楷体_GB2312" pitchFamily="49" charset="-122"/>
            </a:endParaRPr>
          </a:p>
        </p:txBody>
      </p:sp>
      <p:sp>
        <p:nvSpPr>
          <p:cNvPr id="2" name="矩形 1"/>
          <p:cNvSpPr/>
          <p:nvPr/>
        </p:nvSpPr>
        <p:spPr>
          <a:xfrm>
            <a:off x="2667249" y="1657212"/>
            <a:ext cx="7394673" cy="523220"/>
          </a:xfrm>
          <a:prstGeom prst="rect">
            <a:avLst/>
          </a:prstGeom>
        </p:spPr>
        <p:txBody>
          <a:bodyPr wrap="square">
            <a:spAutoFit/>
          </a:bodyPr>
          <a:lstStyle/>
          <a:p>
            <a:r>
              <a:rPr lang="zh-CN" altLang="en-US" sz="2800" b="1" i="0" dirty="0">
                <a:solidFill>
                  <a:srgbClr val="9900CC"/>
                </a:solidFill>
                <a:effectLst>
                  <a:outerShdw blurRad="38100" dist="38100" dir="2700000" algn="tl">
                    <a:srgbClr val="FFFFFF"/>
                  </a:outerShdw>
                </a:effectLst>
                <a:latin typeface="宋体" pitchFamily="2" charset="-122"/>
              </a:rPr>
              <a:t>康普顿波长为普适常量，与物质种类无关！</a:t>
            </a:r>
            <a:endParaRPr lang="zh-CN" altLang="en-US" sz="2800" dirty="0"/>
          </a:p>
        </p:txBody>
      </p:sp>
      <p:sp>
        <p:nvSpPr>
          <p:cNvPr id="3" name="矩形 2"/>
          <p:cNvSpPr/>
          <p:nvPr/>
        </p:nvSpPr>
        <p:spPr>
          <a:xfrm>
            <a:off x="1372267" y="2074034"/>
            <a:ext cx="7858585" cy="954107"/>
          </a:xfrm>
          <a:prstGeom prst="rect">
            <a:avLst/>
          </a:prstGeom>
        </p:spPr>
        <p:txBody>
          <a:bodyPr wrap="square">
            <a:spAutoFit/>
          </a:bodyPr>
          <a:lstStyle/>
          <a:p>
            <a:r>
              <a:rPr lang="zh-CN" altLang="en-US" sz="2800" b="1" i="0" dirty="0">
                <a:solidFill>
                  <a:srgbClr val="008000"/>
                </a:solidFill>
                <a:ea typeface="楷体_GB2312" pitchFamily="49" charset="-122"/>
              </a:rPr>
              <a:t>波长改变量与原波长无关</a:t>
            </a:r>
            <a:r>
              <a:rPr lang="en-US" altLang="zh-CN" sz="2800" b="1" i="0" dirty="0">
                <a:solidFill>
                  <a:srgbClr val="008000"/>
                </a:solidFill>
                <a:ea typeface="楷体_GB2312" pitchFamily="49" charset="-122"/>
              </a:rPr>
              <a:t>,</a:t>
            </a:r>
            <a:r>
              <a:rPr lang="zh-CN" altLang="en-US" sz="2800" b="1" i="0" dirty="0">
                <a:solidFill>
                  <a:srgbClr val="008000"/>
                </a:solidFill>
                <a:ea typeface="楷体_GB2312" pitchFamily="49" charset="-122"/>
              </a:rPr>
              <a:t>只与散射角</a:t>
            </a:r>
            <a:r>
              <a:rPr lang="el-GR" altLang="zh-CN" sz="2800" b="1" i="0" dirty="0">
                <a:solidFill>
                  <a:srgbClr val="FF0000"/>
                </a:solidFill>
                <a:latin typeface="MS Reference Sans Serif" panose="020B0604030504040204" pitchFamily="34" charset="0"/>
                <a:ea typeface="楷体_GB2312" pitchFamily="49" charset="-122"/>
              </a:rPr>
              <a:t>θ</a:t>
            </a:r>
            <a:r>
              <a:rPr lang="zh-CN" altLang="en-US" sz="2800" b="1" i="0" dirty="0">
                <a:solidFill>
                  <a:srgbClr val="008000"/>
                </a:solidFill>
                <a:ea typeface="楷体_GB2312" pitchFamily="49" charset="-122"/>
              </a:rPr>
              <a:t>有关。当</a:t>
            </a:r>
            <a:r>
              <a:rPr lang="el-GR" altLang="zh-CN" sz="2800" b="1" i="0" dirty="0">
                <a:solidFill>
                  <a:srgbClr val="FF0000"/>
                </a:solidFill>
                <a:latin typeface="MS Reference Sans Serif" panose="020B0604030504040204" pitchFamily="34" charset="0"/>
                <a:ea typeface="楷体_GB2312" pitchFamily="49" charset="-122"/>
              </a:rPr>
              <a:t>θ</a:t>
            </a:r>
            <a:r>
              <a:rPr lang="en-US" altLang="zh-CN" sz="2800" b="1" i="0" dirty="0">
                <a:solidFill>
                  <a:srgbClr val="FF0000"/>
                </a:solidFill>
                <a:latin typeface="Symbol" panose="05050102010706020507" pitchFamily="18" charset="2"/>
                <a:ea typeface="楷体_GB2312" pitchFamily="49" charset="-122"/>
              </a:rPr>
              <a:t>=p</a:t>
            </a:r>
            <a:r>
              <a:rPr lang="zh-CN" altLang="en-US" sz="2800" b="1" i="0" dirty="0">
                <a:solidFill>
                  <a:srgbClr val="008000"/>
                </a:solidFill>
                <a:ea typeface="楷体_GB2312" pitchFamily="49" charset="-122"/>
              </a:rPr>
              <a:t>时</a:t>
            </a:r>
            <a:r>
              <a:rPr lang="en-US" altLang="zh-CN" sz="2800" b="1" i="0" dirty="0">
                <a:solidFill>
                  <a:srgbClr val="008000"/>
                </a:solidFill>
                <a:ea typeface="楷体_GB2312" pitchFamily="49" charset="-122"/>
              </a:rPr>
              <a:t>,</a:t>
            </a:r>
            <a:r>
              <a:rPr lang="zh-CN" altLang="en-US" sz="2800" b="1" i="0" dirty="0">
                <a:solidFill>
                  <a:srgbClr val="008000"/>
                </a:solidFill>
                <a:ea typeface="楷体_GB2312" pitchFamily="49" charset="-122"/>
              </a:rPr>
              <a:t>波长改变量最大。</a:t>
            </a:r>
            <a:endParaRPr lang="zh-CN" altLang="en-US" sz="2800" dirty="0"/>
          </a:p>
        </p:txBody>
      </p:sp>
      <p:sp>
        <p:nvSpPr>
          <p:cNvPr id="17" name="Rectangle 2053"/>
          <p:cNvSpPr>
            <a:spLocks noChangeArrowheads="1"/>
          </p:cNvSpPr>
          <p:nvPr/>
        </p:nvSpPr>
        <p:spPr bwMode="auto">
          <a:xfrm>
            <a:off x="5924062" y="2575096"/>
            <a:ext cx="4924466" cy="523220"/>
          </a:xfrm>
          <a:prstGeom prst="rect">
            <a:avLst/>
          </a:prstGeom>
          <a:noFill/>
          <a:ln w="9525">
            <a:noFill/>
            <a:miter lim="800000"/>
            <a:headEnd/>
            <a:tailEnd/>
          </a:ln>
          <a:effectLst/>
        </p:spPr>
        <p:txBody>
          <a:bodyPr wrap="square">
            <a:spAutoFit/>
          </a:bodyPr>
          <a:lstStyle/>
          <a:p>
            <a:pPr>
              <a:defRPr/>
            </a:pPr>
            <a:r>
              <a:rPr lang="zh-CN" altLang="en-US" sz="2800" b="1" i="0" dirty="0">
                <a:solidFill>
                  <a:srgbClr val="FF00FF"/>
                </a:solidFill>
                <a:effectLst>
                  <a:outerShdw blurRad="38100" dist="38100" dir="2700000" algn="tl">
                    <a:srgbClr val="FFFFFF"/>
                  </a:outerShdw>
                </a:effectLst>
                <a:latin typeface="宋体" pitchFamily="2" charset="-122"/>
              </a:rPr>
              <a:t>理论和实验结果符合得很好。</a:t>
            </a:r>
          </a:p>
        </p:txBody>
      </p:sp>
      <p:sp>
        <p:nvSpPr>
          <p:cNvPr id="19" name="Rectangle 2060"/>
          <p:cNvSpPr>
            <a:spLocks noChangeArrowheads="1"/>
          </p:cNvSpPr>
          <p:nvPr/>
        </p:nvSpPr>
        <p:spPr bwMode="auto">
          <a:xfrm>
            <a:off x="2480772" y="3971441"/>
            <a:ext cx="1266693" cy="523220"/>
          </a:xfrm>
          <a:prstGeom prst="rect">
            <a:avLst/>
          </a:prstGeom>
          <a:noFill/>
          <a:ln w="9525">
            <a:noFill/>
            <a:miter lim="800000"/>
            <a:headEnd/>
            <a:tailEnd/>
          </a:ln>
          <a:effectLst/>
        </p:spPr>
        <p:txBody>
          <a:bodyPr wrap="none">
            <a:spAutoFit/>
          </a:bodyPr>
          <a:lstStyle/>
          <a:p>
            <a:pPr algn="ctr">
              <a:defRPr/>
            </a:pPr>
            <a:r>
              <a:rPr lang="zh-CN" altLang="en-US" sz="2800" b="1" i="0" dirty="0">
                <a:solidFill>
                  <a:srgbClr val="FF0066"/>
                </a:solidFill>
                <a:effectLst>
                  <a:outerShdw blurRad="38100" dist="38100" dir="2700000" algn="tl">
                    <a:srgbClr val="FFFFFF"/>
                  </a:outerShdw>
                </a:effectLst>
              </a:rPr>
              <a:t>说明：</a:t>
            </a:r>
          </a:p>
        </p:txBody>
      </p:sp>
      <p:graphicFrame>
        <p:nvGraphicFramePr>
          <p:cNvPr id="23" name="Object 2"/>
          <p:cNvGraphicFramePr>
            <a:graphicFrameLocks/>
          </p:cNvGraphicFramePr>
          <p:nvPr>
            <p:extLst>
              <p:ext uri="{D42A27DB-BD31-4B8C-83A1-F6EECF244321}">
                <p14:modId xmlns:p14="http://schemas.microsoft.com/office/powerpoint/2010/main" val="968010353"/>
              </p:ext>
            </p:extLst>
          </p:nvPr>
        </p:nvGraphicFramePr>
        <p:xfrm>
          <a:off x="3816963" y="2921742"/>
          <a:ext cx="2503488" cy="2382838"/>
        </p:xfrm>
        <a:graphic>
          <a:graphicData uri="http://schemas.openxmlformats.org/presentationml/2006/ole">
            <mc:AlternateContent xmlns:mc="http://schemas.openxmlformats.org/markup-compatibility/2006">
              <mc:Choice xmlns:v="urn:schemas-microsoft-com:vml" Requires="v">
                <p:oleObj spid="_x0000_s355633" name="公式" r:id="rId7" imgW="761760" imgH="787320" progId="Equation.3">
                  <p:embed/>
                </p:oleObj>
              </mc:Choice>
              <mc:Fallback>
                <p:oleObj name="公式" r:id="rId7" imgW="761760" imgH="787320" progId="Equation.3">
                  <p:embed/>
                  <p:pic>
                    <p:nvPicPr>
                      <p:cNvPr id="0" name=""/>
                      <p:cNvPicPr>
                        <a:picLocks noChangeArrowheads="1"/>
                      </p:cNvPicPr>
                      <p:nvPr/>
                    </p:nvPicPr>
                    <p:blipFill>
                      <a:blip r:embed="rId8"/>
                      <a:srcRect/>
                      <a:stretch>
                        <a:fillRect/>
                      </a:stretch>
                    </p:blipFill>
                    <p:spPr bwMode="auto">
                      <a:xfrm>
                        <a:off x="3816963" y="2921742"/>
                        <a:ext cx="2503488" cy="2382838"/>
                      </a:xfrm>
                      <a:prstGeom prst="rect">
                        <a:avLst/>
                      </a:prstGeom>
                      <a:noFill/>
                      <a:ln>
                        <a:noFill/>
                      </a:ln>
                      <a:effectLst/>
                      <a:extLst/>
                    </p:spPr>
                  </p:pic>
                </p:oleObj>
              </mc:Fallback>
            </mc:AlternateContent>
          </a:graphicData>
        </a:graphic>
      </p:graphicFrame>
      <p:sp>
        <p:nvSpPr>
          <p:cNvPr id="15" name="Rectangle 3"/>
          <p:cNvSpPr>
            <a:spLocks noChangeArrowheads="1"/>
          </p:cNvSpPr>
          <p:nvPr/>
        </p:nvSpPr>
        <p:spPr bwMode="auto">
          <a:xfrm>
            <a:off x="6355109" y="2974911"/>
            <a:ext cx="370681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82880" tIns="91440" rIns="182880" bIns="91440">
            <a:spAutoFit/>
          </a:bodyPr>
          <a:lstStyle>
            <a:lvl1pPr defTabSz="18288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defTabSz="182880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3200" b="1" i="0" dirty="0">
                <a:solidFill>
                  <a:srgbClr val="9900CC"/>
                </a:solidFill>
                <a:ea typeface="楷体_GB2312" pitchFamily="49" charset="-122"/>
              </a:rPr>
              <a:t>无线电波</a:t>
            </a:r>
            <a:r>
              <a:rPr lang="en-US" altLang="zh-CN" sz="3200" b="1" i="0" dirty="0">
                <a:solidFill>
                  <a:srgbClr val="FF3300"/>
                </a:solidFill>
                <a:latin typeface="Symbol" panose="05050102010706020507" pitchFamily="18" charset="2"/>
                <a:ea typeface="楷体_GB2312" pitchFamily="49" charset="-122"/>
              </a:rPr>
              <a:t>l ~10</a:t>
            </a:r>
            <a:r>
              <a:rPr lang="en-US" altLang="zh-CN" sz="3200" b="1" i="0" baseline="30000" dirty="0">
                <a:solidFill>
                  <a:srgbClr val="FF3300"/>
                </a:solidFill>
                <a:latin typeface="Symbol" panose="05050102010706020507" pitchFamily="18" charset="2"/>
                <a:ea typeface="楷体_GB2312" pitchFamily="49" charset="-122"/>
              </a:rPr>
              <a:t>-1</a:t>
            </a:r>
            <a:r>
              <a:rPr lang="en-US" altLang="zh-CN" sz="3200" b="1" i="0" dirty="0">
                <a:solidFill>
                  <a:srgbClr val="FF3300"/>
                </a:solidFill>
                <a:ea typeface="楷体_GB2312" pitchFamily="49" charset="-122"/>
              </a:rPr>
              <a:t>m </a:t>
            </a:r>
          </a:p>
        </p:txBody>
      </p:sp>
      <p:sp>
        <p:nvSpPr>
          <p:cNvPr id="16" name="Rectangle 4"/>
          <p:cNvSpPr>
            <a:spLocks noChangeArrowheads="1"/>
          </p:cNvSpPr>
          <p:nvPr/>
        </p:nvSpPr>
        <p:spPr bwMode="auto">
          <a:xfrm>
            <a:off x="6380165" y="3724673"/>
            <a:ext cx="32416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82880" tIns="91440" rIns="182880" bIns="91440">
            <a:spAutoFit/>
          </a:bodyPr>
          <a:lstStyle>
            <a:lvl1pPr defTabSz="18288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defTabSz="182880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3200" b="1" i="0" dirty="0">
                <a:solidFill>
                  <a:srgbClr val="009900"/>
                </a:solidFill>
                <a:ea typeface="楷体_GB2312" pitchFamily="49" charset="-122"/>
              </a:rPr>
              <a:t>可见光</a:t>
            </a:r>
            <a:r>
              <a:rPr lang="en-US" altLang="zh-CN" sz="3200" b="1" i="0" dirty="0">
                <a:solidFill>
                  <a:srgbClr val="FF3300"/>
                </a:solidFill>
                <a:latin typeface="Symbol" panose="05050102010706020507" pitchFamily="18" charset="2"/>
                <a:ea typeface="楷体_GB2312" pitchFamily="49" charset="-122"/>
              </a:rPr>
              <a:t>l~10</a:t>
            </a:r>
            <a:r>
              <a:rPr lang="en-US" altLang="zh-CN" sz="3200" b="1" i="0" baseline="30000" dirty="0">
                <a:solidFill>
                  <a:srgbClr val="FF3300"/>
                </a:solidFill>
                <a:latin typeface="Symbol" panose="05050102010706020507" pitchFamily="18" charset="2"/>
                <a:ea typeface="楷体_GB2312" pitchFamily="49" charset="-122"/>
              </a:rPr>
              <a:t>-7</a:t>
            </a:r>
            <a:r>
              <a:rPr lang="en-US" altLang="zh-CN" sz="3200" b="1" i="0" dirty="0">
                <a:solidFill>
                  <a:srgbClr val="FF3300"/>
                </a:solidFill>
                <a:ea typeface="楷体_GB2312" pitchFamily="49" charset="-122"/>
              </a:rPr>
              <a:t>m</a:t>
            </a:r>
            <a:endParaRPr lang="en-US" altLang="zh-CN" sz="3200" b="1" i="0" dirty="0">
              <a:solidFill>
                <a:srgbClr val="FF3300"/>
              </a:solidFill>
              <a:latin typeface="Symbol" panose="05050102010706020507" pitchFamily="18" charset="2"/>
              <a:ea typeface="楷体_GB2312" pitchFamily="49" charset="-122"/>
            </a:endParaRPr>
          </a:p>
        </p:txBody>
      </p:sp>
      <p:sp>
        <p:nvSpPr>
          <p:cNvPr id="18" name="Rectangle 5"/>
          <p:cNvSpPr>
            <a:spLocks noChangeArrowheads="1"/>
          </p:cNvSpPr>
          <p:nvPr/>
        </p:nvSpPr>
        <p:spPr bwMode="auto">
          <a:xfrm>
            <a:off x="6427819" y="4545438"/>
            <a:ext cx="316865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82880" tIns="91440" rIns="182880" bIns="91440">
            <a:spAutoFit/>
          </a:bodyPr>
          <a:lstStyle>
            <a:lvl1pPr defTabSz="18288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defTabSz="182880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en-US" altLang="zh-CN" sz="3200" b="1" i="0" dirty="0">
                <a:solidFill>
                  <a:srgbClr val="0000FF"/>
                </a:solidFill>
                <a:ea typeface="楷体_GB2312" pitchFamily="49" charset="-122"/>
              </a:rPr>
              <a:t>X</a:t>
            </a:r>
            <a:r>
              <a:rPr lang="zh-CN" altLang="en-US" sz="3200" b="1" i="0" dirty="0">
                <a:solidFill>
                  <a:srgbClr val="0000FF"/>
                </a:solidFill>
                <a:ea typeface="楷体_GB2312" pitchFamily="49" charset="-122"/>
              </a:rPr>
              <a:t>光</a:t>
            </a:r>
            <a:r>
              <a:rPr lang="zh-CN" altLang="en-US" sz="3200" b="1" i="0" dirty="0">
                <a:solidFill>
                  <a:srgbClr val="FF3300"/>
                </a:solidFill>
                <a:ea typeface="楷体_GB2312" pitchFamily="49" charset="-122"/>
              </a:rPr>
              <a:t>  </a:t>
            </a:r>
            <a:r>
              <a:rPr lang="en-US" altLang="zh-CN" sz="3200" b="1" i="0" dirty="0">
                <a:solidFill>
                  <a:srgbClr val="FF3300"/>
                </a:solidFill>
                <a:latin typeface="Symbol" panose="05050102010706020507" pitchFamily="18" charset="2"/>
                <a:ea typeface="楷体_GB2312" pitchFamily="49" charset="-122"/>
              </a:rPr>
              <a:t>l ~10</a:t>
            </a:r>
            <a:r>
              <a:rPr lang="en-US" altLang="zh-CN" sz="3200" b="1" i="0" baseline="30000" dirty="0">
                <a:solidFill>
                  <a:srgbClr val="FF3300"/>
                </a:solidFill>
                <a:latin typeface="Symbol" panose="05050102010706020507" pitchFamily="18" charset="2"/>
                <a:ea typeface="楷体_GB2312" pitchFamily="49" charset="-122"/>
              </a:rPr>
              <a:t>-10</a:t>
            </a:r>
            <a:r>
              <a:rPr lang="en-US" altLang="zh-CN" sz="3200" b="1" i="0" dirty="0">
                <a:solidFill>
                  <a:srgbClr val="FF3300"/>
                </a:solidFill>
                <a:ea typeface="楷体_GB2312" pitchFamily="49" charset="-122"/>
              </a:rPr>
              <a:t>m</a:t>
            </a:r>
          </a:p>
        </p:txBody>
      </p:sp>
      <p:sp>
        <p:nvSpPr>
          <p:cNvPr id="24" name="Rectangle 2055"/>
          <p:cNvSpPr>
            <a:spLocks noChangeArrowheads="1"/>
          </p:cNvSpPr>
          <p:nvPr/>
        </p:nvSpPr>
        <p:spPr bwMode="auto">
          <a:xfrm>
            <a:off x="2279576" y="5018364"/>
            <a:ext cx="8998678" cy="612475"/>
          </a:xfrm>
          <a:prstGeom prst="rect">
            <a:avLst/>
          </a:prstGeom>
          <a:noFill/>
          <a:ln w="9525">
            <a:noFill/>
            <a:miter lim="800000"/>
            <a:headEnd/>
            <a:tailEnd/>
          </a:ln>
          <a:effectLst/>
        </p:spPr>
        <p:txBody>
          <a:bodyPr wrap="square">
            <a:spAutoFit/>
          </a:bodyPr>
          <a:lstStyle/>
          <a:p>
            <a:pPr marL="287338" indent="-287338" algn="just" eaLnBrk="0" hangingPunct="0">
              <a:lnSpc>
                <a:spcPct val="130000"/>
              </a:lnSpc>
              <a:buFontTx/>
              <a:buChar char="•"/>
              <a:defRPr/>
            </a:pPr>
            <a:r>
              <a:rPr lang="zh-CN" altLang="en-US" sz="2800" b="1" i="0" dirty="0">
                <a:solidFill>
                  <a:srgbClr val="9900CC"/>
                </a:solidFill>
                <a:effectLst>
                  <a:outerShdw blurRad="38100" dist="38100" dir="2700000" algn="tl">
                    <a:srgbClr val="FFFFFF"/>
                  </a:outerShdw>
                </a:effectLst>
              </a:rPr>
              <a:t>只有当入射波长</a:t>
            </a:r>
            <a:r>
              <a:rPr lang="zh-CN" altLang="en-US" sz="2800" b="1" i="0" dirty="0">
                <a:solidFill>
                  <a:srgbClr val="FF0000"/>
                </a:solidFill>
                <a:effectLst>
                  <a:outerShdw blurRad="38100" dist="38100" dir="2700000" algn="tl">
                    <a:srgbClr val="FFFFFF"/>
                  </a:outerShdw>
                </a:effectLst>
                <a:sym typeface="Symbol" pitchFamily="18" charset="2"/>
              </a:rPr>
              <a:t></a:t>
            </a:r>
            <a:r>
              <a:rPr lang="en-US" altLang="zh-CN" sz="2800" b="1" i="0" baseline="-25000" dirty="0">
                <a:solidFill>
                  <a:srgbClr val="FF0000"/>
                </a:solidFill>
                <a:effectLst>
                  <a:outerShdw blurRad="38100" dist="38100" dir="2700000" algn="tl">
                    <a:srgbClr val="FFFFFF"/>
                  </a:outerShdw>
                </a:effectLst>
              </a:rPr>
              <a:t>0</a:t>
            </a:r>
            <a:r>
              <a:rPr lang="zh-CN" altLang="en-US" sz="2800" b="1" i="0" dirty="0">
                <a:solidFill>
                  <a:srgbClr val="9900CC"/>
                </a:solidFill>
                <a:effectLst>
                  <a:outerShdw blurRad="38100" dist="38100" dir="2700000" algn="tl">
                    <a:srgbClr val="FFFFFF"/>
                  </a:outerShdw>
                </a:effectLst>
              </a:rPr>
              <a:t>与</a:t>
            </a:r>
            <a:r>
              <a:rPr lang="zh-CN" altLang="en-US" sz="2800" b="1" i="0" dirty="0">
                <a:solidFill>
                  <a:srgbClr val="FF0000"/>
                </a:solidFill>
                <a:effectLst>
                  <a:outerShdw blurRad="38100" dist="38100" dir="2700000" algn="tl">
                    <a:srgbClr val="FFFFFF"/>
                  </a:outerShdw>
                </a:effectLst>
                <a:sym typeface="Symbol" pitchFamily="18" charset="2"/>
              </a:rPr>
              <a:t></a:t>
            </a:r>
            <a:r>
              <a:rPr lang="en-US" altLang="zh-CN" sz="2800" b="1" i="0" baseline="-25000" dirty="0">
                <a:solidFill>
                  <a:srgbClr val="FF0000"/>
                </a:solidFill>
                <a:effectLst>
                  <a:outerShdw blurRad="38100" dist="38100" dir="2700000" algn="tl">
                    <a:srgbClr val="FFFFFF"/>
                  </a:outerShdw>
                </a:effectLst>
              </a:rPr>
              <a:t>c</a:t>
            </a:r>
            <a:r>
              <a:rPr lang="zh-CN" altLang="en-US" sz="2800" b="1" i="0" dirty="0">
                <a:solidFill>
                  <a:srgbClr val="9900CC"/>
                </a:solidFill>
                <a:effectLst>
                  <a:outerShdw blurRad="38100" dist="38100" dir="2700000" algn="tl">
                    <a:srgbClr val="FFFFFF"/>
                  </a:outerShdw>
                </a:effectLst>
              </a:rPr>
              <a:t>可比拟时，康普顿效应才显著，</a:t>
            </a:r>
            <a:endParaRPr lang="zh-CN" altLang="en-US" sz="2800" b="1" i="0" dirty="0">
              <a:solidFill>
                <a:srgbClr val="9900CC"/>
              </a:solidFill>
            </a:endParaRPr>
          </a:p>
        </p:txBody>
      </p:sp>
      <p:sp>
        <p:nvSpPr>
          <p:cNvPr id="27" name="矩形 26"/>
          <p:cNvSpPr/>
          <p:nvPr/>
        </p:nvSpPr>
        <p:spPr>
          <a:xfrm>
            <a:off x="2918469" y="5576894"/>
            <a:ext cx="7143452" cy="1152367"/>
          </a:xfrm>
          <a:prstGeom prst="rect">
            <a:avLst/>
          </a:prstGeom>
        </p:spPr>
        <p:txBody>
          <a:bodyPr wrap="square">
            <a:spAutoFit/>
          </a:bodyPr>
          <a:lstStyle/>
          <a:p>
            <a:pPr marL="287338" indent="-287338" algn="just" eaLnBrk="0" hangingPunct="0">
              <a:lnSpc>
                <a:spcPct val="130000"/>
              </a:lnSpc>
              <a:buFontTx/>
              <a:buChar char="•"/>
              <a:defRPr/>
            </a:pPr>
            <a:r>
              <a:rPr lang="zh-CN" altLang="en-US" sz="2800" b="1" i="0" dirty="0">
                <a:solidFill>
                  <a:srgbClr val="0000FF"/>
                </a:solidFill>
                <a:effectLst>
                  <a:outerShdw blurRad="38100" dist="38100" dir="2700000" algn="tl">
                    <a:srgbClr val="FFFFFF"/>
                  </a:outerShdw>
                </a:effectLst>
              </a:rPr>
              <a:t>因此要用</a:t>
            </a:r>
            <a:r>
              <a:rPr lang="en-US" altLang="zh-CN" sz="2800" b="1" i="0" dirty="0">
                <a:solidFill>
                  <a:srgbClr val="0000FF"/>
                </a:solidFill>
                <a:effectLst>
                  <a:outerShdw blurRad="38100" dist="38100" dir="2700000" algn="tl">
                    <a:srgbClr val="FFFFFF"/>
                  </a:outerShdw>
                </a:effectLst>
              </a:rPr>
              <a:t>X</a:t>
            </a:r>
            <a:r>
              <a:rPr lang="zh-CN" altLang="en-US" sz="2800" b="1" i="0" dirty="0">
                <a:solidFill>
                  <a:srgbClr val="0000FF"/>
                </a:solidFill>
                <a:effectLst>
                  <a:outerShdw blurRad="38100" dist="38100" dir="2700000" algn="tl">
                    <a:srgbClr val="FFFFFF"/>
                  </a:outerShdw>
                </a:effectLst>
              </a:rPr>
              <a:t>射线才能观察到康普顿散射，</a:t>
            </a:r>
            <a:r>
              <a:rPr lang="zh-CN" altLang="en-US" sz="2800" b="1" i="0" dirty="0">
                <a:solidFill>
                  <a:srgbClr val="CC3300"/>
                </a:solidFill>
                <a:effectLst>
                  <a:outerShdw blurRad="38100" dist="38100" dir="2700000" algn="tl">
                    <a:srgbClr val="FFFFFF"/>
                  </a:outerShdw>
                </a:effectLst>
              </a:rPr>
              <a:t>用可见光观察不到康普顿散射</a:t>
            </a:r>
            <a:r>
              <a:rPr lang="zh-CN" altLang="en-US" sz="2800" b="1" i="0" dirty="0">
                <a:solidFill>
                  <a:srgbClr val="00B050"/>
                </a:solidFill>
                <a:effectLst>
                  <a:outerShdw blurRad="38100" dist="38100" dir="2700000" algn="tl">
                    <a:srgbClr val="FFFFFF"/>
                  </a:outerShdw>
                </a:effectLst>
              </a:rPr>
              <a:t>。</a:t>
            </a:r>
            <a:endParaRPr lang="zh-CN" altLang="en-US" sz="2800" b="1" i="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9575"/>
                                        </p:tgtEl>
                                        <p:attrNameLst>
                                          <p:attrName>style.visibility</p:attrName>
                                        </p:attrNameLst>
                                      </p:cBhvr>
                                      <p:to>
                                        <p:strVal val="visible"/>
                                      </p:to>
                                    </p:set>
                                    <p:anim calcmode="lin" valueType="num">
                                      <p:cBhvr additive="base">
                                        <p:cTn id="7" dur="500" fill="hold"/>
                                        <p:tgtEl>
                                          <p:spTgt spid="109575"/>
                                        </p:tgtEl>
                                        <p:attrNameLst>
                                          <p:attrName>ppt_x</p:attrName>
                                        </p:attrNameLst>
                                      </p:cBhvr>
                                      <p:tavLst>
                                        <p:tav tm="0">
                                          <p:val>
                                            <p:strVal val="#ppt_x"/>
                                          </p:val>
                                        </p:tav>
                                        <p:tav tm="100000">
                                          <p:val>
                                            <p:strVal val="#ppt_x"/>
                                          </p:val>
                                        </p:tav>
                                      </p:tavLst>
                                    </p:anim>
                                    <p:anim calcmode="lin" valueType="num">
                                      <p:cBhvr additive="base">
                                        <p:cTn id="8" dur="500" fill="hold"/>
                                        <p:tgtEl>
                                          <p:spTgt spid="1095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09574"/>
                                        </p:tgtEl>
                                        <p:attrNameLst>
                                          <p:attrName>style.visibility</p:attrName>
                                        </p:attrNameLst>
                                      </p:cBhvr>
                                      <p:to>
                                        <p:strVal val="visible"/>
                                      </p:to>
                                    </p:set>
                                    <p:animEffect transition="in" filter="barn(inVertical)">
                                      <p:cBhvr>
                                        <p:cTn id="13" dur="500"/>
                                        <p:tgtEl>
                                          <p:spTgt spid="10957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09577"/>
                                        </p:tgtEl>
                                        <p:attrNameLst>
                                          <p:attrName>style.visibility</p:attrName>
                                        </p:attrNameLst>
                                      </p:cBhvr>
                                      <p:to>
                                        <p:strVal val="visible"/>
                                      </p:to>
                                    </p:set>
                                    <p:animEffect transition="in" filter="circle(in)">
                                      <p:cBhvr>
                                        <p:cTn id="18" dur="2000"/>
                                        <p:tgtEl>
                                          <p:spTgt spid="109577"/>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45"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2000"/>
                                        <p:tgtEl>
                                          <p:spTgt spid="3"/>
                                        </p:tgtEl>
                                      </p:cBhvr>
                                    </p:animEffect>
                                    <p:anim calcmode="lin" valueType="num">
                                      <p:cBhvr>
                                        <p:cTn id="42" dur="2000" fill="hold"/>
                                        <p:tgtEl>
                                          <p:spTgt spid="3"/>
                                        </p:tgtEl>
                                        <p:attrNameLst>
                                          <p:attrName>ppt_w</p:attrName>
                                        </p:attrNameLst>
                                      </p:cBhvr>
                                      <p:tavLst>
                                        <p:tav tm="0" fmla="#ppt_w*sin(2.5*pi*$)">
                                          <p:val>
                                            <p:fltVal val="0"/>
                                          </p:val>
                                        </p:tav>
                                        <p:tav tm="100000">
                                          <p:val>
                                            <p:fltVal val="1"/>
                                          </p:val>
                                        </p:tav>
                                      </p:tavLst>
                                    </p:anim>
                                    <p:anim calcmode="lin" valueType="num">
                                      <p:cBhvr>
                                        <p:cTn id="43"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randombar(horizontal)">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barn(inVertical)">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randombar(horizontal)">
                                      <p:cBhvr>
                                        <p:cTn id="70" dur="500"/>
                                        <p:tgtEl>
                                          <p:spTgt spid="16"/>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randombar(horizontal)">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barn(inVertical)">
                                      <p:cBhvr>
                                        <p:cTn id="80" dur="500"/>
                                        <p:tgtEl>
                                          <p:spTgt spid="24"/>
                                        </p:tgtEl>
                                      </p:cBhvr>
                                    </p:animEffect>
                                  </p:childTnLst>
                                </p:cTn>
                              </p:par>
                            </p:childTnLst>
                          </p:cTn>
                        </p:par>
                      </p:childTnLst>
                    </p:cTn>
                  </p:par>
                  <p:par>
                    <p:cTn id="81" fill="hold">
                      <p:stCondLst>
                        <p:cond delay="indefinite"/>
                      </p:stCondLst>
                      <p:childTnLst>
                        <p:par>
                          <p:cTn id="82" fill="hold">
                            <p:stCondLst>
                              <p:cond delay="0"/>
                            </p:stCondLst>
                            <p:childTnLst>
                              <p:par>
                                <p:cTn id="83" presetID="26" presetClass="entr" presetSubtype="0"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wipe(down)">
                                      <p:cBhvr>
                                        <p:cTn id="85" dur="580">
                                          <p:stCondLst>
                                            <p:cond delay="0"/>
                                          </p:stCondLst>
                                        </p:cTn>
                                        <p:tgtEl>
                                          <p:spTgt spid="27"/>
                                        </p:tgtEl>
                                      </p:cBhvr>
                                    </p:animEffect>
                                    <p:anim calcmode="lin" valueType="num">
                                      <p:cBhvr>
                                        <p:cTn id="86"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91" dur="26">
                                          <p:stCondLst>
                                            <p:cond delay="650"/>
                                          </p:stCondLst>
                                        </p:cTn>
                                        <p:tgtEl>
                                          <p:spTgt spid="27"/>
                                        </p:tgtEl>
                                      </p:cBhvr>
                                      <p:to x="100000" y="60000"/>
                                    </p:animScale>
                                    <p:animScale>
                                      <p:cBhvr>
                                        <p:cTn id="92" dur="166" decel="50000">
                                          <p:stCondLst>
                                            <p:cond delay="676"/>
                                          </p:stCondLst>
                                        </p:cTn>
                                        <p:tgtEl>
                                          <p:spTgt spid="27"/>
                                        </p:tgtEl>
                                      </p:cBhvr>
                                      <p:to x="100000" y="100000"/>
                                    </p:animScale>
                                    <p:animScale>
                                      <p:cBhvr>
                                        <p:cTn id="93" dur="26">
                                          <p:stCondLst>
                                            <p:cond delay="1312"/>
                                          </p:stCondLst>
                                        </p:cTn>
                                        <p:tgtEl>
                                          <p:spTgt spid="27"/>
                                        </p:tgtEl>
                                      </p:cBhvr>
                                      <p:to x="100000" y="80000"/>
                                    </p:animScale>
                                    <p:animScale>
                                      <p:cBhvr>
                                        <p:cTn id="94" dur="166" decel="50000">
                                          <p:stCondLst>
                                            <p:cond delay="1338"/>
                                          </p:stCondLst>
                                        </p:cTn>
                                        <p:tgtEl>
                                          <p:spTgt spid="27"/>
                                        </p:tgtEl>
                                      </p:cBhvr>
                                      <p:to x="100000" y="100000"/>
                                    </p:animScale>
                                    <p:animScale>
                                      <p:cBhvr>
                                        <p:cTn id="95" dur="26">
                                          <p:stCondLst>
                                            <p:cond delay="1642"/>
                                          </p:stCondLst>
                                        </p:cTn>
                                        <p:tgtEl>
                                          <p:spTgt spid="27"/>
                                        </p:tgtEl>
                                      </p:cBhvr>
                                      <p:to x="100000" y="90000"/>
                                    </p:animScale>
                                    <p:animScale>
                                      <p:cBhvr>
                                        <p:cTn id="96" dur="166" decel="50000">
                                          <p:stCondLst>
                                            <p:cond delay="1668"/>
                                          </p:stCondLst>
                                        </p:cTn>
                                        <p:tgtEl>
                                          <p:spTgt spid="27"/>
                                        </p:tgtEl>
                                      </p:cBhvr>
                                      <p:to x="100000" y="100000"/>
                                    </p:animScale>
                                    <p:animScale>
                                      <p:cBhvr>
                                        <p:cTn id="97" dur="26">
                                          <p:stCondLst>
                                            <p:cond delay="1808"/>
                                          </p:stCondLst>
                                        </p:cTn>
                                        <p:tgtEl>
                                          <p:spTgt spid="27"/>
                                        </p:tgtEl>
                                      </p:cBhvr>
                                      <p:to x="100000" y="95000"/>
                                    </p:animScale>
                                    <p:animScale>
                                      <p:cBhvr>
                                        <p:cTn id="98" dur="166" decel="50000">
                                          <p:stCondLst>
                                            <p:cond delay="1834"/>
                                          </p:stCondLst>
                                        </p:cTn>
                                        <p:tgtEl>
                                          <p:spTgt spid="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7" grpId="0"/>
      <p:bldP spid="2" grpId="0"/>
      <p:bldP spid="3" grpId="0"/>
      <p:bldP spid="17" grpId="0"/>
      <p:bldP spid="19" grpId="0"/>
      <p:bldP spid="15" grpId="0"/>
      <p:bldP spid="16" grpId="0"/>
      <p:bldP spid="18" grpId="0"/>
      <p:bldP spid="24"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60"/>
          <p:cNvSpPr>
            <a:spLocks noChangeArrowheads="1"/>
          </p:cNvSpPr>
          <p:nvPr/>
        </p:nvSpPr>
        <p:spPr bwMode="auto">
          <a:xfrm>
            <a:off x="1971470" y="238436"/>
            <a:ext cx="1172203" cy="584775"/>
          </a:xfrm>
          <a:prstGeom prst="rect">
            <a:avLst/>
          </a:prstGeom>
          <a:solidFill>
            <a:srgbClr val="FFFF00"/>
          </a:solidFill>
          <a:ln w="9525">
            <a:solidFill>
              <a:srgbClr val="FF0000"/>
            </a:solidFill>
            <a:miter lim="800000"/>
            <a:headEnd/>
            <a:tailEnd/>
          </a:ln>
          <a:effectLst/>
        </p:spPr>
        <p:txBody>
          <a:bodyPr wrap="square">
            <a:spAutoFit/>
          </a:bodyPr>
          <a:lstStyle/>
          <a:p>
            <a:pPr algn="ctr">
              <a:defRPr/>
            </a:pPr>
            <a:r>
              <a:rPr lang="zh-CN" altLang="en-US" sz="3200" b="1" i="0" dirty="0">
                <a:solidFill>
                  <a:srgbClr val="FF0066"/>
                </a:solidFill>
                <a:effectLst>
                  <a:outerShdw blurRad="38100" dist="38100" dir="2700000" algn="tl">
                    <a:srgbClr val="FFFFFF"/>
                  </a:outerShdw>
                </a:effectLst>
              </a:rPr>
              <a:t>说明：</a:t>
            </a:r>
          </a:p>
        </p:txBody>
      </p:sp>
      <p:sp>
        <p:nvSpPr>
          <p:cNvPr id="4" name="矩形 3"/>
          <p:cNvSpPr/>
          <p:nvPr/>
        </p:nvSpPr>
        <p:spPr>
          <a:xfrm>
            <a:off x="1950162" y="742027"/>
            <a:ext cx="4750827" cy="954107"/>
          </a:xfrm>
          <a:prstGeom prst="rect">
            <a:avLst/>
          </a:prstGeom>
        </p:spPr>
        <p:txBody>
          <a:bodyPr wrap="square">
            <a:spAutoFit/>
          </a:bodyPr>
          <a:lstStyle/>
          <a:p>
            <a:pPr eaLnBrk="1" hangingPunct="1"/>
            <a:r>
              <a:rPr lang="zh-CN" altLang="en-US" sz="2800" b="1" i="0" dirty="0">
                <a:solidFill>
                  <a:srgbClr val="008000"/>
                </a:solidFill>
              </a:rPr>
              <a:t>内层电子被紧束缚，光子相当于和整个原子发生碰撞。</a:t>
            </a:r>
          </a:p>
        </p:txBody>
      </p:sp>
      <p:sp>
        <p:nvSpPr>
          <p:cNvPr id="5" name="矩形 4"/>
          <p:cNvSpPr/>
          <p:nvPr/>
        </p:nvSpPr>
        <p:spPr>
          <a:xfrm>
            <a:off x="3459089" y="188640"/>
            <a:ext cx="7084451" cy="523220"/>
          </a:xfrm>
          <a:prstGeom prst="rect">
            <a:avLst/>
          </a:prstGeom>
        </p:spPr>
        <p:txBody>
          <a:bodyPr wrap="square">
            <a:spAutoFit/>
          </a:bodyPr>
          <a:lstStyle/>
          <a:p>
            <a:r>
              <a:rPr lang="en-US" altLang="zh-CN" sz="2800" b="1" i="0" dirty="0">
                <a:solidFill>
                  <a:srgbClr val="0033CC"/>
                </a:solidFill>
              </a:rPr>
              <a:t>X </a:t>
            </a:r>
            <a:r>
              <a:rPr lang="zh-CN" altLang="en-US" sz="2800" b="1" i="0" dirty="0">
                <a:solidFill>
                  <a:srgbClr val="0033CC"/>
                </a:solidFill>
              </a:rPr>
              <a:t>射线光子与原子“内层电子”的弹性碰撞</a:t>
            </a:r>
            <a:endParaRPr lang="zh-CN" altLang="en-US" sz="2800" b="1" i="0" dirty="0">
              <a:solidFill>
                <a:srgbClr val="0033CC"/>
              </a:solidFill>
              <a:latin typeface="楷体_GB2312" pitchFamily="49" charset="-122"/>
              <a:ea typeface="楷体_GB2312" pitchFamily="49" charset="-122"/>
              <a:sym typeface="Symbol" panose="05050102010706020507" pitchFamily="18" charset="2"/>
            </a:endParaRPr>
          </a:p>
        </p:txBody>
      </p:sp>
      <p:sp>
        <p:nvSpPr>
          <p:cNvPr id="49" name="矩形 48"/>
          <p:cNvSpPr/>
          <p:nvPr/>
        </p:nvSpPr>
        <p:spPr>
          <a:xfrm>
            <a:off x="2314987" y="1785733"/>
            <a:ext cx="3261944" cy="954107"/>
          </a:xfrm>
          <a:prstGeom prst="rect">
            <a:avLst/>
          </a:prstGeom>
        </p:spPr>
        <p:txBody>
          <a:bodyPr wrap="square">
            <a:spAutoFit/>
          </a:bodyPr>
          <a:lstStyle/>
          <a:p>
            <a:pPr algn="just">
              <a:spcBef>
                <a:spcPct val="50000"/>
              </a:spcBef>
              <a:buClr>
                <a:srgbClr val="0000CC"/>
              </a:buClr>
              <a:defRPr/>
            </a:pPr>
            <a:r>
              <a:rPr lang="en-US" altLang="zh-CN" sz="2800" b="1" i="0" dirty="0">
                <a:solidFill>
                  <a:srgbClr val="FF00FF"/>
                </a:solidFill>
                <a:effectLst>
                  <a:outerShdw blurRad="38100" dist="38100" dir="2700000" algn="tl">
                    <a:srgbClr val="FFFFFF"/>
                  </a:outerShdw>
                </a:effectLst>
              </a:rPr>
              <a:t>X </a:t>
            </a:r>
            <a:r>
              <a:rPr lang="zh-CN" altLang="en-US" sz="2800" b="1" i="0" dirty="0">
                <a:solidFill>
                  <a:srgbClr val="FF00FF"/>
                </a:solidFill>
                <a:effectLst>
                  <a:outerShdw blurRad="38100" dist="38100" dir="2700000" algn="tl">
                    <a:srgbClr val="FFFFFF"/>
                  </a:outerShdw>
                </a:effectLst>
              </a:rPr>
              <a:t>射线光子与静止的</a:t>
            </a:r>
            <a:r>
              <a:rPr lang="zh-CN" altLang="en-US" sz="2800" b="1" i="0" dirty="0">
                <a:solidFill>
                  <a:srgbClr val="FF00FF"/>
                </a:solidFill>
              </a:rPr>
              <a:t>原子</a:t>
            </a:r>
            <a:r>
              <a:rPr lang="zh-CN" altLang="en-US" sz="2800" b="1" i="0" dirty="0">
                <a:solidFill>
                  <a:srgbClr val="FF00FF"/>
                </a:solidFill>
                <a:effectLst>
                  <a:outerShdw blurRad="38100" dist="38100" dir="2700000" algn="tl">
                    <a:srgbClr val="FFFFFF"/>
                  </a:outerShdw>
                </a:effectLst>
              </a:rPr>
              <a:t>弹性碰撞</a:t>
            </a:r>
          </a:p>
        </p:txBody>
      </p:sp>
      <p:sp>
        <p:nvSpPr>
          <p:cNvPr id="50" name="矩形 49"/>
          <p:cNvSpPr/>
          <p:nvPr/>
        </p:nvSpPr>
        <p:spPr>
          <a:xfrm>
            <a:off x="2578367" y="2785500"/>
            <a:ext cx="1627369" cy="523220"/>
          </a:xfrm>
          <a:prstGeom prst="rect">
            <a:avLst/>
          </a:prstGeom>
        </p:spPr>
        <p:txBody>
          <a:bodyPr wrap="none">
            <a:spAutoFit/>
          </a:bodyPr>
          <a:lstStyle/>
          <a:p>
            <a:r>
              <a:rPr lang="zh-CN" altLang="en-US" sz="2800" b="1" i="0" dirty="0">
                <a:solidFill>
                  <a:srgbClr val="CC3300"/>
                </a:solidFill>
              </a:rPr>
              <a:t>能量守恒</a:t>
            </a:r>
            <a:endParaRPr lang="zh-CN" altLang="en-US" dirty="0">
              <a:solidFill>
                <a:srgbClr val="CC3300"/>
              </a:solidFill>
            </a:endParaRPr>
          </a:p>
        </p:txBody>
      </p:sp>
      <p:grpSp>
        <p:nvGrpSpPr>
          <p:cNvPr id="51" name="Group 4"/>
          <p:cNvGrpSpPr>
            <a:grpSpLocks/>
          </p:cNvGrpSpPr>
          <p:nvPr/>
        </p:nvGrpSpPr>
        <p:grpSpPr bwMode="auto">
          <a:xfrm>
            <a:off x="6700988" y="907033"/>
            <a:ext cx="3733800" cy="3035939"/>
            <a:chOff x="2784" y="368"/>
            <a:chExt cx="2880" cy="2272"/>
          </a:xfrm>
        </p:grpSpPr>
        <p:sp>
          <p:nvSpPr>
            <p:cNvPr id="52" name="Rectangle 5"/>
            <p:cNvSpPr>
              <a:spLocks noChangeArrowheads="1"/>
            </p:cNvSpPr>
            <p:nvPr/>
          </p:nvSpPr>
          <p:spPr bwMode="auto">
            <a:xfrm>
              <a:off x="2784" y="528"/>
              <a:ext cx="2880" cy="2064"/>
            </a:xfrm>
            <a:prstGeom prst="rect">
              <a:avLst/>
            </a:prstGeom>
            <a:solidFill>
              <a:schemeClr val="bg1"/>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 name="Line 6"/>
            <p:cNvSpPr>
              <a:spLocks noChangeShapeType="1"/>
            </p:cNvSpPr>
            <p:nvPr/>
          </p:nvSpPr>
          <p:spPr bwMode="auto">
            <a:xfrm>
              <a:off x="5136" y="1680"/>
              <a:ext cx="432"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7"/>
            <p:cNvSpPr>
              <a:spLocks noChangeShapeType="1"/>
            </p:cNvSpPr>
            <p:nvPr/>
          </p:nvSpPr>
          <p:spPr bwMode="auto">
            <a:xfrm flipV="1">
              <a:off x="3840" y="768"/>
              <a:ext cx="0" cy="168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5" name="Object 8"/>
            <p:cNvGraphicFramePr>
              <a:graphicFrameLocks noChangeAspect="1"/>
            </p:cNvGraphicFramePr>
            <p:nvPr/>
          </p:nvGraphicFramePr>
          <p:xfrm>
            <a:off x="5232" y="1392"/>
            <a:ext cx="208" cy="226"/>
          </p:xfrm>
          <a:graphic>
            <a:graphicData uri="http://schemas.openxmlformats.org/presentationml/2006/ole">
              <mc:AlternateContent xmlns:mc="http://schemas.openxmlformats.org/markup-compatibility/2006">
                <mc:Choice xmlns:v="urn:schemas-microsoft-com:vml" Requires="v">
                  <p:oleObj spid="_x0000_s435491" name="公式" r:id="rId3" imgW="177646" imgH="190335" progId="Equation.3">
                    <p:embed/>
                  </p:oleObj>
                </mc:Choice>
                <mc:Fallback>
                  <p:oleObj name="公式" r:id="rId3" imgW="177646"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 y="1392"/>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9"/>
            <p:cNvGraphicFramePr>
              <a:graphicFrameLocks noChangeAspect="1"/>
            </p:cNvGraphicFramePr>
            <p:nvPr/>
          </p:nvGraphicFramePr>
          <p:xfrm>
            <a:off x="3840" y="768"/>
            <a:ext cx="225" cy="285"/>
          </p:xfrm>
          <a:graphic>
            <a:graphicData uri="http://schemas.openxmlformats.org/presentationml/2006/ole">
              <mc:AlternateContent xmlns:mc="http://schemas.openxmlformats.org/markup-compatibility/2006">
                <mc:Choice xmlns:v="urn:schemas-microsoft-com:vml" Requires="v">
                  <p:oleObj spid="_x0000_s435492" name="公式" r:id="rId5" imgW="190417" imgH="241195" progId="Equation.3">
                    <p:embed/>
                  </p:oleObj>
                </mc:Choice>
                <mc:Fallback>
                  <p:oleObj name="公式" r:id="rId5" imgW="190417"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0" y="768"/>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 name="Line 10"/>
            <p:cNvSpPr>
              <a:spLocks noChangeShapeType="1"/>
            </p:cNvSpPr>
            <p:nvPr/>
          </p:nvSpPr>
          <p:spPr bwMode="auto">
            <a:xfrm flipV="1">
              <a:off x="4320" y="1680"/>
              <a:ext cx="816"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11"/>
            <p:cNvSpPr>
              <a:spLocks noChangeShapeType="1"/>
            </p:cNvSpPr>
            <p:nvPr/>
          </p:nvSpPr>
          <p:spPr bwMode="auto">
            <a:xfrm>
              <a:off x="4656" y="1104"/>
              <a:ext cx="480"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12"/>
            <p:cNvSpPr>
              <a:spLocks noChangeShapeType="1"/>
            </p:cNvSpPr>
            <p:nvPr/>
          </p:nvSpPr>
          <p:spPr bwMode="auto">
            <a:xfrm>
              <a:off x="3840" y="1680"/>
              <a:ext cx="1248" cy="0"/>
            </a:xfrm>
            <a:prstGeom prst="line">
              <a:avLst/>
            </a:prstGeom>
            <a:noFill/>
            <a:ln w="38100">
              <a:solidFill>
                <a:srgbClr val="FF0000"/>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0" name="Group 13"/>
            <p:cNvGrpSpPr>
              <a:grpSpLocks/>
            </p:cNvGrpSpPr>
            <p:nvPr/>
          </p:nvGrpSpPr>
          <p:grpSpPr bwMode="auto">
            <a:xfrm>
              <a:off x="2799" y="823"/>
              <a:ext cx="1041" cy="857"/>
              <a:chOff x="2799" y="823"/>
              <a:chExt cx="1041" cy="857"/>
            </a:xfrm>
          </p:grpSpPr>
          <p:sp>
            <p:nvSpPr>
              <p:cNvPr id="76" name="Line 14"/>
              <p:cNvSpPr>
                <a:spLocks noChangeShapeType="1"/>
              </p:cNvSpPr>
              <p:nvPr/>
            </p:nvSpPr>
            <p:spPr bwMode="auto">
              <a:xfrm>
                <a:off x="2976" y="1680"/>
                <a:ext cx="86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7" name="Object 15"/>
              <p:cNvGraphicFramePr>
                <a:graphicFrameLocks noChangeAspect="1"/>
              </p:cNvGraphicFramePr>
              <p:nvPr/>
            </p:nvGraphicFramePr>
            <p:xfrm>
              <a:off x="2799" y="823"/>
              <a:ext cx="784" cy="694"/>
            </p:xfrm>
            <a:graphic>
              <a:graphicData uri="http://schemas.openxmlformats.org/presentationml/2006/ole">
                <mc:AlternateContent xmlns:mc="http://schemas.openxmlformats.org/markup-compatibility/2006">
                  <mc:Choice xmlns:v="urn:schemas-microsoft-com:vml" Requires="v">
                    <p:oleObj spid="_x0000_s435493" name="公式" r:id="rId7" imgW="361991" imgH="304755" progId="Equation.3">
                      <p:embed/>
                    </p:oleObj>
                  </mc:Choice>
                  <mc:Fallback>
                    <p:oleObj name="公式" r:id="rId7" imgW="361991" imgH="30475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9" y="823"/>
                            <a:ext cx="784" cy="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 name="Group 16"/>
            <p:cNvGrpSpPr>
              <a:grpSpLocks/>
            </p:cNvGrpSpPr>
            <p:nvPr/>
          </p:nvGrpSpPr>
          <p:grpSpPr bwMode="auto">
            <a:xfrm>
              <a:off x="3840" y="368"/>
              <a:ext cx="1162" cy="1312"/>
              <a:chOff x="3840" y="368"/>
              <a:chExt cx="1162" cy="1312"/>
            </a:xfrm>
          </p:grpSpPr>
          <p:sp>
            <p:nvSpPr>
              <p:cNvPr id="74" name="Line 17"/>
              <p:cNvSpPr>
                <a:spLocks noChangeShapeType="1"/>
              </p:cNvSpPr>
              <p:nvPr/>
            </p:nvSpPr>
            <p:spPr bwMode="auto">
              <a:xfrm flipV="1">
                <a:off x="3840" y="1104"/>
                <a:ext cx="816" cy="57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5" name="Object 18"/>
              <p:cNvGraphicFramePr>
                <a:graphicFrameLocks noChangeAspect="1"/>
              </p:cNvGraphicFramePr>
              <p:nvPr/>
            </p:nvGraphicFramePr>
            <p:xfrm>
              <a:off x="4286" y="368"/>
              <a:ext cx="716" cy="735"/>
            </p:xfrm>
            <a:graphic>
              <a:graphicData uri="http://schemas.openxmlformats.org/presentationml/2006/ole">
                <mc:AlternateContent xmlns:mc="http://schemas.openxmlformats.org/markup-compatibility/2006">
                  <mc:Choice xmlns:v="urn:schemas-microsoft-com:vml" Requires="v">
                    <p:oleObj spid="_x0000_s435494" name="公式" r:id="rId9" imgW="266702" imgH="304755" progId="Equation.3">
                      <p:embed/>
                    </p:oleObj>
                  </mc:Choice>
                  <mc:Fallback>
                    <p:oleObj name="公式" r:id="rId9" imgW="266702" imgH="30475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6" y="368"/>
                            <a:ext cx="716" cy="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2" name="Group 19"/>
            <p:cNvGrpSpPr>
              <a:grpSpLocks/>
            </p:cNvGrpSpPr>
            <p:nvPr/>
          </p:nvGrpSpPr>
          <p:grpSpPr bwMode="auto">
            <a:xfrm>
              <a:off x="3840" y="1680"/>
              <a:ext cx="787" cy="960"/>
              <a:chOff x="3840" y="1680"/>
              <a:chExt cx="787" cy="960"/>
            </a:xfrm>
          </p:grpSpPr>
          <p:sp>
            <p:nvSpPr>
              <p:cNvPr id="72" name="Line 20"/>
              <p:cNvSpPr>
                <a:spLocks noChangeShapeType="1"/>
              </p:cNvSpPr>
              <p:nvPr/>
            </p:nvSpPr>
            <p:spPr bwMode="auto">
              <a:xfrm>
                <a:off x="3840" y="1680"/>
                <a:ext cx="480" cy="576"/>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3" name="Object 21"/>
              <p:cNvGraphicFramePr>
                <a:graphicFrameLocks noChangeAspect="1"/>
              </p:cNvGraphicFramePr>
              <p:nvPr>
                <p:extLst>
                  <p:ext uri="{D42A27DB-BD31-4B8C-83A1-F6EECF244321}">
                    <p14:modId xmlns:p14="http://schemas.microsoft.com/office/powerpoint/2010/main" val="3973249447"/>
                  </p:ext>
                </p:extLst>
              </p:nvPr>
            </p:nvGraphicFramePr>
            <p:xfrm>
              <a:off x="3966" y="2227"/>
              <a:ext cx="661" cy="413"/>
            </p:xfrm>
            <a:graphic>
              <a:graphicData uri="http://schemas.openxmlformats.org/presentationml/2006/ole">
                <mc:AlternateContent xmlns:mc="http://schemas.openxmlformats.org/markup-compatibility/2006">
                  <mc:Choice xmlns:v="urn:schemas-microsoft-com:vml" Requires="v">
                    <p:oleObj spid="_x0000_s435495" name="Equation" r:id="rId11" imgW="241200" imgH="177480" progId="Equation.DSMT4">
                      <p:embed/>
                    </p:oleObj>
                  </mc:Choice>
                  <mc:Fallback>
                    <p:oleObj name="Equation" r:id="rId11" imgW="241200" imgH="177480" progId="Equation.DSMT4">
                      <p:embed/>
                      <p:pic>
                        <p:nvPicPr>
                          <p:cNvPr id="0" name=""/>
                          <p:cNvPicPr>
                            <a:picLocks noChangeAspect="1" noChangeArrowheads="1"/>
                          </p:cNvPicPr>
                          <p:nvPr/>
                        </p:nvPicPr>
                        <p:blipFill>
                          <a:blip r:embed="rId12"/>
                          <a:srcRect/>
                          <a:stretch>
                            <a:fillRect/>
                          </a:stretch>
                        </p:blipFill>
                        <p:spPr bwMode="auto">
                          <a:xfrm>
                            <a:off x="3966" y="2227"/>
                            <a:ext cx="661" cy="413"/>
                          </a:xfrm>
                          <a:prstGeom prst="rect">
                            <a:avLst/>
                          </a:prstGeom>
                          <a:noFill/>
                          <a:ln>
                            <a:noFill/>
                          </a:ln>
                          <a:effectLst/>
                          <a:extLst/>
                        </p:spPr>
                      </p:pic>
                    </p:oleObj>
                  </mc:Fallback>
                </mc:AlternateContent>
              </a:graphicData>
            </a:graphic>
          </p:graphicFrame>
        </p:grpSp>
        <p:sp>
          <p:nvSpPr>
            <p:cNvPr id="63" name="Line 22"/>
            <p:cNvSpPr>
              <a:spLocks noChangeShapeType="1"/>
            </p:cNvSpPr>
            <p:nvPr/>
          </p:nvSpPr>
          <p:spPr bwMode="auto">
            <a:xfrm flipV="1">
              <a:off x="3840" y="1440"/>
              <a:ext cx="336" cy="24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4" name="Object 23"/>
            <p:cNvGraphicFramePr>
              <a:graphicFrameLocks noChangeAspect="1"/>
            </p:cNvGraphicFramePr>
            <p:nvPr>
              <p:extLst>
                <p:ext uri="{D42A27DB-BD31-4B8C-83A1-F6EECF244321}">
                  <p14:modId xmlns:p14="http://schemas.microsoft.com/office/powerpoint/2010/main" val="2350173338"/>
                </p:ext>
              </p:extLst>
            </p:nvPr>
          </p:nvGraphicFramePr>
          <p:xfrm>
            <a:off x="3926" y="1023"/>
            <a:ext cx="298" cy="417"/>
          </p:xfrm>
          <a:graphic>
            <a:graphicData uri="http://schemas.openxmlformats.org/presentationml/2006/ole">
              <mc:AlternateContent xmlns:mc="http://schemas.openxmlformats.org/markup-compatibility/2006">
                <mc:Choice xmlns:v="urn:schemas-microsoft-com:vml" Requires="v">
                  <p:oleObj spid="_x0000_s435496" name="公式" r:id="rId13" imgW="126725" imgH="177415" progId="Equation.3">
                    <p:embed/>
                  </p:oleObj>
                </mc:Choice>
                <mc:Fallback>
                  <p:oleObj name="公式" r:id="rId13" imgW="126725" imgH="17741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6" y="1023"/>
                          <a:ext cx="298"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 name="Line 24"/>
            <p:cNvSpPr>
              <a:spLocks noChangeShapeType="1"/>
            </p:cNvSpPr>
            <p:nvPr/>
          </p:nvSpPr>
          <p:spPr bwMode="auto">
            <a:xfrm>
              <a:off x="2928" y="1680"/>
              <a:ext cx="336"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6" name="Object 25"/>
            <p:cNvGraphicFramePr>
              <a:graphicFrameLocks noChangeAspect="1"/>
            </p:cNvGraphicFramePr>
            <p:nvPr/>
          </p:nvGraphicFramePr>
          <p:xfrm>
            <a:off x="2979" y="1668"/>
            <a:ext cx="389" cy="541"/>
          </p:xfrm>
          <a:graphic>
            <a:graphicData uri="http://schemas.openxmlformats.org/presentationml/2006/ole">
              <mc:AlternateContent xmlns:mc="http://schemas.openxmlformats.org/markup-compatibility/2006">
                <mc:Choice xmlns:v="urn:schemas-microsoft-com:vml" Requires="v">
                  <p:oleObj spid="_x0000_s435497" name="公式" r:id="rId15" imgW="165028" imgH="228501" progId="Equation.3">
                    <p:embed/>
                  </p:oleObj>
                </mc:Choice>
                <mc:Fallback>
                  <p:oleObj name="公式" r:id="rId15" imgW="165028" imgH="22850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79" y="1668"/>
                          <a:ext cx="389"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 name="Oval 26"/>
            <p:cNvSpPr>
              <a:spLocks noChangeArrowheads="1"/>
            </p:cNvSpPr>
            <p:nvPr/>
          </p:nvSpPr>
          <p:spPr bwMode="auto">
            <a:xfrm>
              <a:off x="3768" y="1632"/>
              <a:ext cx="144" cy="144"/>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8" name="Object 27"/>
            <p:cNvGraphicFramePr>
              <a:graphicFrameLocks noChangeAspect="1"/>
            </p:cNvGraphicFramePr>
            <p:nvPr/>
          </p:nvGraphicFramePr>
          <p:xfrm>
            <a:off x="4416" y="1344"/>
            <a:ext cx="211" cy="288"/>
          </p:xfrm>
          <a:graphic>
            <a:graphicData uri="http://schemas.openxmlformats.org/presentationml/2006/ole">
              <mc:AlternateContent xmlns:mc="http://schemas.openxmlformats.org/markup-compatibility/2006">
                <mc:Choice xmlns:v="urn:schemas-microsoft-com:vml" Requires="v">
                  <p:oleObj spid="_x0000_s435498" name="公式" r:id="rId17" imgW="95289" imgH="152512" progId="Equation.3">
                    <p:embed/>
                  </p:oleObj>
                </mc:Choice>
                <mc:Fallback>
                  <p:oleObj name="公式" r:id="rId17" imgW="95289" imgH="15251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16" y="1344"/>
                          <a:ext cx="2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 name="Arc 28"/>
            <p:cNvSpPr>
              <a:spLocks/>
            </p:cNvSpPr>
            <p:nvPr/>
          </p:nvSpPr>
          <p:spPr bwMode="auto">
            <a:xfrm flipV="1">
              <a:off x="4032" y="1681"/>
              <a:ext cx="192" cy="290"/>
            </a:xfrm>
            <a:custGeom>
              <a:avLst/>
              <a:gdLst>
                <a:gd name="T0" fmla="*/ 0 w 21600"/>
                <a:gd name="T1" fmla="*/ 0 h 26139"/>
                <a:gd name="T2" fmla="*/ 0 w 21600"/>
                <a:gd name="T3" fmla="*/ 0 h 26139"/>
                <a:gd name="T4" fmla="*/ 0 w 21600"/>
                <a:gd name="T5" fmla="*/ 0 h 26139"/>
                <a:gd name="T6" fmla="*/ 0 60000 65536"/>
                <a:gd name="T7" fmla="*/ 0 60000 65536"/>
                <a:gd name="T8" fmla="*/ 0 60000 65536"/>
                <a:gd name="T9" fmla="*/ 0 w 21600"/>
                <a:gd name="T10" fmla="*/ 0 h 26139"/>
                <a:gd name="T11" fmla="*/ 21600 w 21600"/>
                <a:gd name="T12" fmla="*/ 26139 h 26139"/>
              </a:gdLst>
              <a:ahLst/>
              <a:cxnLst>
                <a:cxn ang="T6">
                  <a:pos x="T0" y="T1"/>
                </a:cxn>
                <a:cxn ang="T7">
                  <a:pos x="T2" y="T3"/>
                </a:cxn>
                <a:cxn ang="T8">
                  <a:pos x="T4" y="T5"/>
                </a:cxn>
              </a:cxnLst>
              <a:rect l="T9" t="T10" r="T11" b="T12"/>
              <a:pathLst>
                <a:path w="21600" h="26139" fill="none" extrusionOk="0">
                  <a:moveTo>
                    <a:pt x="4760" y="0"/>
                  </a:moveTo>
                  <a:cubicBezTo>
                    <a:pt x="14607" y="2225"/>
                    <a:pt x="21600" y="10973"/>
                    <a:pt x="21600" y="21069"/>
                  </a:cubicBezTo>
                  <a:cubicBezTo>
                    <a:pt x="21600" y="22776"/>
                    <a:pt x="21397" y="24478"/>
                    <a:pt x="20996" y="26138"/>
                  </a:cubicBezTo>
                </a:path>
                <a:path w="21600" h="26139" stroke="0" extrusionOk="0">
                  <a:moveTo>
                    <a:pt x="4760" y="0"/>
                  </a:moveTo>
                  <a:cubicBezTo>
                    <a:pt x="14607" y="2225"/>
                    <a:pt x="21600" y="10973"/>
                    <a:pt x="21600" y="21069"/>
                  </a:cubicBezTo>
                  <a:cubicBezTo>
                    <a:pt x="21600" y="22776"/>
                    <a:pt x="21397" y="24478"/>
                    <a:pt x="20996" y="26138"/>
                  </a:cubicBezTo>
                  <a:lnTo>
                    <a:pt x="0" y="21069"/>
                  </a:lnTo>
                  <a:lnTo>
                    <a:pt x="4760" y="0"/>
                  </a:lnTo>
                  <a:close/>
                </a:path>
              </a:pathLst>
            </a:custGeom>
            <a:noFill/>
            <a:ln w="28575">
              <a:solidFill>
                <a:srgbClr val="CC00CC"/>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0" name="Arc 29"/>
            <p:cNvSpPr>
              <a:spLocks/>
            </p:cNvSpPr>
            <p:nvPr/>
          </p:nvSpPr>
          <p:spPr bwMode="auto">
            <a:xfrm rot="20593036" flipV="1">
              <a:off x="4176" y="1392"/>
              <a:ext cx="192" cy="294"/>
            </a:xfrm>
            <a:custGeom>
              <a:avLst/>
              <a:gdLst>
                <a:gd name="T0" fmla="*/ 0 w 21600"/>
                <a:gd name="T1" fmla="*/ 0 h 30659"/>
                <a:gd name="T2" fmla="*/ 0 w 21600"/>
                <a:gd name="T3" fmla="*/ 0 h 30659"/>
                <a:gd name="T4" fmla="*/ 0 w 21600"/>
                <a:gd name="T5" fmla="*/ 0 h 30659"/>
                <a:gd name="T6" fmla="*/ 0 60000 65536"/>
                <a:gd name="T7" fmla="*/ 0 60000 65536"/>
                <a:gd name="T8" fmla="*/ 0 60000 65536"/>
                <a:gd name="T9" fmla="*/ 0 w 21600"/>
                <a:gd name="T10" fmla="*/ 0 h 30659"/>
                <a:gd name="T11" fmla="*/ 21600 w 21600"/>
                <a:gd name="T12" fmla="*/ 30659 h 30659"/>
              </a:gdLst>
              <a:ahLst/>
              <a:cxnLst>
                <a:cxn ang="T6">
                  <a:pos x="T0" y="T1"/>
                </a:cxn>
                <a:cxn ang="T7">
                  <a:pos x="T2" y="T3"/>
                </a:cxn>
                <a:cxn ang="T8">
                  <a:pos x="T4" y="T5"/>
                </a:cxn>
              </a:cxnLst>
              <a:rect l="T9" t="T10" r="T11" b="T12"/>
              <a:pathLst>
                <a:path w="21600" h="30659" fill="none" extrusionOk="0">
                  <a:moveTo>
                    <a:pt x="14791" y="-1"/>
                  </a:moveTo>
                  <a:cubicBezTo>
                    <a:pt x="19135" y="4082"/>
                    <a:pt x="21600" y="9779"/>
                    <a:pt x="21600" y="15741"/>
                  </a:cubicBezTo>
                  <a:cubicBezTo>
                    <a:pt x="21600" y="21297"/>
                    <a:pt x="19458" y="26640"/>
                    <a:pt x="15620" y="30658"/>
                  </a:cubicBezTo>
                </a:path>
                <a:path w="21600" h="30659" stroke="0" extrusionOk="0">
                  <a:moveTo>
                    <a:pt x="14791" y="-1"/>
                  </a:moveTo>
                  <a:cubicBezTo>
                    <a:pt x="19135" y="4082"/>
                    <a:pt x="21600" y="9779"/>
                    <a:pt x="21600" y="15741"/>
                  </a:cubicBezTo>
                  <a:cubicBezTo>
                    <a:pt x="21600" y="21297"/>
                    <a:pt x="19458" y="26640"/>
                    <a:pt x="15620" y="30658"/>
                  </a:cubicBezTo>
                  <a:lnTo>
                    <a:pt x="0" y="15741"/>
                  </a:lnTo>
                  <a:lnTo>
                    <a:pt x="14791" y="-1"/>
                  </a:lnTo>
                  <a:close/>
                </a:path>
              </a:pathLst>
            </a:custGeom>
            <a:noFill/>
            <a:ln w="28575">
              <a:solidFill>
                <a:srgbClr val="0099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71" name="Object 30"/>
            <p:cNvGraphicFramePr>
              <a:graphicFrameLocks noChangeAspect="1"/>
            </p:cNvGraphicFramePr>
            <p:nvPr/>
          </p:nvGraphicFramePr>
          <p:xfrm>
            <a:off x="4224" y="1728"/>
            <a:ext cx="280" cy="336"/>
          </p:xfrm>
          <a:graphic>
            <a:graphicData uri="http://schemas.openxmlformats.org/presentationml/2006/ole">
              <mc:AlternateContent xmlns:mc="http://schemas.openxmlformats.org/markup-compatibility/2006">
                <mc:Choice xmlns:v="urn:schemas-microsoft-com:vml" Requires="v">
                  <p:oleObj spid="_x0000_s435499" name="公式" r:id="rId19" imgW="114185" imgH="152512" progId="Equation.3">
                    <p:embed/>
                  </p:oleObj>
                </mc:Choice>
                <mc:Fallback>
                  <p:oleObj name="公式" r:id="rId19" imgW="114185" imgH="152512"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24" y="1728"/>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8" name="Object 69"/>
          <p:cNvGraphicFramePr>
            <a:graphicFrameLocks noChangeAspect="1"/>
          </p:cNvGraphicFramePr>
          <p:nvPr>
            <p:extLst>
              <p:ext uri="{D42A27DB-BD31-4B8C-83A1-F6EECF244321}">
                <p14:modId xmlns:p14="http://schemas.microsoft.com/office/powerpoint/2010/main" val="116591068"/>
              </p:ext>
            </p:extLst>
          </p:nvPr>
        </p:nvGraphicFramePr>
        <p:xfrm>
          <a:off x="1923341" y="3361513"/>
          <a:ext cx="4712723" cy="762202"/>
        </p:xfrm>
        <a:graphic>
          <a:graphicData uri="http://schemas.openxmlformats.org/presentationml/2006/ole">
            <mc:AlternateContent xmlns:mc="http://schemas.openxmlformats.org/markup-compatibility/2006">
              <mc:Choice xmlns:v="urn:schemas-microsoft-com:vml" Requires="v">
                <p:oleObj spid="_x0000_s435500" name="公式" r:id="rId21" imgW="1409088" imgH="241195" progId="Equation.3">
                  <p:embed/>
                </p:oleObj>
              </mc:Choice>
              <mc:Fallback>
                <p:oleObj name="公式" r:id="rId21" imgW="1409088" imgH="241195"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23341" y="3361513"/>
                        <a:ext cx="4712723" cy="762202"/>
                      </a:xfrm>
                      <a:prstGeom prst="rect">
                        <a:avLst/>
                      </a:prstGeom>
                      <a:noFill/>
                      <a:ln>
                        <a:noFill/>
                      </a:ln>
                      <a:effectLst/>
                      <a:extLst/>
                    </p:spPr>
                  </p:pic>
                </p:oleObj>
              </mc:Fallback>
            </mc:AlternateContent>
          </a:graphicData>
        </a:graphic>
      </p:graphicFrame>
      <p:sp>
        <p:nvSpPr>
          <p:cNvPr id="79" name="矩形 78"/>
          <p:cNvSpPr/>
          <p:nvPr/>
        </p:nvSpPr>
        <p:spPr>
          <a:xfrm>
            <a:off x="1896075" y="4522840"/>
            <a:ext cx="1627369" cy="523220"/>
          </a:xfrm>
          <a:prstGeom prst="rect">
            <a:avLst/>
          </a:prstGeom>
        </p:spPr>
        <p:txBody>
          <a:bodyPr wrap="none">
            <a:spAutoFit/>
          </a:bodyPr>
          <a:lstStyle/>
          <a:p>
            <a:r>
              <a:rPr lang="zh-CN" altLang="en-US" sz="2800" b="1" i="0" dirty="0">
                <a:solidFill>
                  <a:srgbClr val="0033CC"/>
                </a:solidFill>
              </a:rPr>
              <a:t>动量守恒</a:t>
            </a:r>
            <a:endParaRPr lang="zh-CN" altLang="en-US" dirty="0">
              <a:solidFill>
                <a:srgbClr val="0033CC"/>
              </a:solidFill>
            </a:endParaRPr>
          </a:p>
        </p:txBody>
      </p:sp>
      <p:graphicFrame>
        <p:nvGraphicFramePr>
          <p:cNvPr id="80" name="Object 70"/>
          <p:cNvGraphicFramePr>
            <a:graphicFrameLocks noChangeAspect="1"/>
          </p:cNvGraphicFramePr>
          <p:nvPr>
            <p:extLst>
              <p:ext uri="{D42A27DB-BD31-4B8C-83A1-F6EECF244321}">
                <p14:modId xmlns:p14="http://schemas.microsoft.com/office/powerpoint/2010/main" val="350993381"/>
              </p:ext>
            </p:extLst>
          </p:nvPr>
        </p:nvGraphicFramePr>
        <p:xfrm>
          <a:off x="3449638" y="4022726"/>
          <a:ext cx="3198812" cy="1554163"/>
        </p:xfrm>
        <a:graphic>
          <a:graphicData uri="http://schemas.openxmlformats.org/presentationml/2006/ole">
            <mc:AlternateContent xmlns:mc="http://schemas.openxmlformats.org/markup-compatibility/2006">
              <mc:Choice xmlns:v="urn:schemas-microsoft-com:vml" Requires="v">
                <p:oleObj spid="_x0000_s435501" name="Equation" r:id="rId23" imgW="1028520" imgH="431640" progId="Equation.DSMT4">
                  <p:embed/>
                </p:oleObj>
              </mc:Choice>
              <mc:Fallback>
                <p:oleObj name="Equation" r:id="rId23" imgW="1028520" imgH="431640" progId="Equation.DSMT4">
                  <p:embed/>
                  <p:pic>
                    <p:nvPicPr>
                      <p:cNvPr id="0" name=""/>
                      <p:cNvPicPr>
                        <a:picLocks noChangeAspect="1" noChangeArrowheads="1"/>
                      </p:cNvPicPr>
                      <p:nvPr/>
                    </p:nvPicPr>
                    <p:blipFill>
                      <a:blip r:embed="rId24"/>
                      <a:srcRect/>
                      <a:stretch>
                        <a:fillRect/>
                      </a:stretch>
                    </p:blipFill>
                    <p:spPr bwMode="auto">
                      <a:xfrm>
                        <a:off x="3449638" y="4022726"/>
                        <a:ext cx="3198812" cy="1554163"/>
                      </a:xfrm>
                      <a:prstGeom prst="rect">
                        <a:avLst/>
                      </a:prstGeom>
                      <a:noFill/>
                      <a:ln>
                        <a:noFill/>
                      </a:ln>
                      <a:effectLst/>
                      <a:extLst/>
                    </p:spPr>
                  </p:pic>
                </p:oleObj>
              </mc:Fallback>
            </mc:AlternateContent>
          </a:graphicData>
        </a:graphic>
      </p:graphicFrame>
      <p:graphicFrame>
        <p:nvGraphicFramePr>
          <p:cNvPr id="81" name="Object 4"/>
          <p:cNvGraphicFramePr>
            <a:graphicFrameLocks noChangeAspect="1"/>
          </p:cNvGraphicFramePr>
          <p:nvPr>
            <p:extLst>
              <p:ext uri="{D42A27DB-BD31-4B8C-83A1-F6EECF244321}">
                <p14:modId xmlns:p14="http://schemas.microsoft.com/office/powerpoint/2010/main" val="3557994642"/>
              </p:ext>
            </p:extLst>
          </p:nvPr>
        </p:nvGraphicFramePr>
        <p:xfrm>
          <a:off x="6985001" y="4105275"/>
          <a:ext cx="3414713" cy="871538"/>
        </p:xfrm>
        <a:graphic>
          <a:graphicData uri="http://schemas.openxmlformats.org/presentationml/2006/ole">
            <mc:AlternateContent xmlns:mc="http://schemas.openxmlformats.org/markup-compatibility/2006">
              <mc:Choice xmlns:v="urn:schemas-microsoft-com:vml" Requires="v">
                <p:oleObj spid="_x0000_s435502" name="Equation" r:id="rId25" imgW="1244520" imgH="279360" progId="Equation.DSMT4">
                  <p:embed/>
                </p:oleObj>
              </mc:Choice>
              <mc:Fallback>
                <p:oleObj name="Equation" r:id="rId25" imgW="1244520" imgH="279360" progId="Equation.DSMT4">
                  <p:embed/>
                  <p:pic>
                    <p:nvPicPr>
                      <p:cNvPr id="0" name=""/>
                      <p:cNvPicPr>
                        <a:picLocks noChangeAspect="1" noChangeArrowheads="1"/>
                      </p:cNvPicPr>
                      <p:nvPr/>
                    </p:nvPicPr>
                    <p:blipFill>
                      <a:blip r:embed="rId26"/>
                      <a:srcRect/>
                      <a:stretch>
                        <a:fillRect/>
                      </a:stretch>
                    </p:blipFill>
                    <p:spPr bwMode="auto">
                      <a:xfrm>
                        <a:off x="6985001" y="4105275"/>
                        <a:ext cx="3414713" cy="871538"/>
                      </a:xfrm>
                      <a:prstGeom prst="rect">
                        <a:avLst/>
                      </a:prstGeom>
                      <a:noFill/>
                      <a:ln>
                        <a:noFill/>
                      </a:ln>
                      <a:effectLst/>
                      <a:extLst/>
                    </p:spPr>
                  </p:pic>
                </p:oleObj>
              </mc:Fallback>
            </mc:AlternateContent>
          </a:graphicData>
        </a:graphic>
      </p:graphicFrame>
      <p:sp>
        <p:nvSpPr>
          <p:cNvPr id="82" name="AutoShape 8"/>
          <p:cNvSpPr>
            <a:spLocks noChangeArrowheads="1"/>
          </p:cNvSpPr>
          <p:nvPr/>
        </p:nvSpPr>
        <p:spPr bwMode="auto">
          <a:xfrm>
            <a:off x="1831720" y="5761977"/>
            <a:ext cx="576371" cy="264181"/>
          </a:xfrm>
          <a:prstGeom prst="rightArrow">
            <a:avLst>
              <a:gd name="adj1" fmla="val 50000"/>
              <a:gd name="adj2" fmla="val 95879"/>
            </a:avLst>
          </a:prstGeom>
          <a:solidFill>
            <a:srgbClr val="00FFFF"/>
          </a:solidFill>
          <a:ln w="12700">
            <a:solidFill>
              <a:srgbClr val="FF00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3" name="Object 2073"/>
          <p:cNvGraphicFramePr>
            <a:graphicFrameLocks noChangeAspect="1"/>
          </p:cNvGraphicFramePr>
          <p:nvPr>
            <p:extLst>
              <p:ext uri="{D42A27DB-BD31-4B8C-83A1-F6EECF244321}">
                <p14:modId xmlns:p14="http://schemas.microsoft.com/office/powerpoint/2010/main" val="1215770527"/>
              </p:ext>
            </p:extLst>
          </p:nvPr>
        </p:nvGraphicFramePr>
        <p:xfrm>
          <a:off x="8203169" y="5521921"/>
          <a:ext cx="2190668" cy="744290"/>
        </p:xfrm>
        <a:graphic>
          <a:graphicData uri="http://schemas.openxmlformats.org/presentationml/2006/ole">
            <mc:AlternateContent xmlns:mc="http://schemas.openxmlformats.org/markup-compatibility/2006">
              <mc:Choice xmlns:v="urn:schemas-microsoft-com:vml" Requires="v">
                <p:oleObj spid="_x0000_s435503" name="公式" r:id="rId27" imgW="672840" imgH="228600" progId="Equation.3">
                  <p:embed/>
                </p:oleObj>
              </mc:Choice>
              <mc:Fallback>
                <p:oleObj name="公式" r:id="rId27" imgW="672840" imgH="228600" progId="Equation.3">
                  <p:embed/>
                  <p:pic>
                    <p:nvPicPr>
                      <p:cNvPr id="0" name=""/>
                      <p:cNvPicPr>
                        <a:picLocks noChangeAspect="1" noChangeArrowheads="1"/>
                      </p:cNvPicPr>
                      <p:nvPr/>
                    </p:nvPicPr>
                    <p:blipFill>
                      <a:blip r:embed="rId28"/>
                      <a:srcRect/>
                      <a:stretch>
                        <a:fillRect/>
                      </a:stretch>
                    </p:blipFill>
                    <p:spPr bwMode="auto">
                      <a:xfrm>
                        <a:off x="8203169" y="5521921"/>
                        <a:ext cx="2190668" cy="744290"/>
                      </a:xfrm>
                      <a:prstGeom prst="rect">
                        <a:avLst/>
                      </a:prstGeom>
                      <a:noFill/>
                      <a:ln>
                        <a:noFill/>
                      </a:ln>
                      <a:effectLst/>
                      <a:extLst/>
                    </p:spPr>
                  </p:pic>
                </p:oleObj>
              </mc:Fallback>
            </mc:AlternateContent>
          </a:graphicData>
        </a:graphic>
      </p:graphicFrame>
      <p:graphicFrame>
        <p:nvGraphicFramePr>
          <p:cNvPr id="84" name="Object 2074"/>
          <p:cNvGraphicFramePr>
            <a:graphicFrameLocks noChangeAspect="1"/>
          </p:cNvGraphicFramePr>
          <p:nvPr>
            <p:extLst>
              <p:ext uri="{D42A27DB-BD31-4B8C-83A1-F6EECF244321}">
                <p14:modId xmlns:p14="http://schemas.microsoft.com/office/powerpoint/2010/main" val="2100608772"/>
              </p:ext>
            </p:extLst>
          </p:nvPr>
        </p:nvGraphicFramePr>
        <p:xfrm>
          <a:off x="2780032" y="5239091"/>
          <a:ext cx="4561820" cy="1241325"/>
        </p:xfrm>
        <a:graphic>
          <a:graphicData uri="http://schemas.openxmlformats.org/presentationml/2006/ole">
            <mc:AlternateContent xmlns:mc="http://schemas.openxmlformats.org/markup-compatibility/2006">
              <mc:Choice xmlns:v="urn:schemas-microsoft-com:vml" Requires="v">
                <p:oleObj spid="_x0000_s435504" name="公式" r:id="rId29" imgW="1447560" imgH="393480" progId="Equation.3">
                  <p:embed/>
                </p:oleObj>
              </mc:Choice>
              <mc:Fallback>
                <p:oleObj name="公式" r:id="rId29" imgW="1447560" imgH="393480" progId="Equation.3">
                  <p:embed/>
                  <p:pic>
                    <p:nvPicPr>
                      <p:cNvPr id="0" name=""/>
                      <p:cNvPicPr>
                        <a:picLocks noChangeAspect="1" noChangeArrowheads="1"/>
                      </p:cNvPicPr>
                      <p:nvPr/>
                    </p:nvPicPr>
                    <p:blipFill>
                      <a:blip r:embed="rId30"/>
                      <a:srcRect/>
                      <a:stretch>
                        <a:fillRect/>
                      </a:stretch>
                    </p:blipFill>
                    <p:spPr bwMode="auto">
                      <a:xfrm>
                        <a:off x="2780032" y="5239091"/>
                        <a:ext cx="4561820" cy="124132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6275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heel(1)">
                                      <p:cBhvr>
                                        <p:cTn id="18" dur="2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49">
                                            <p:txEl>
                                              <p:pRg st="0" end="0"/>
                                            </p:txEl>
                                          </p:spTgt>
                                        </p:tgtEl>
                                        <p:attrNameLst>
                                          <p:attrName>style.visibility</p:attrName>
                                        </p:attrNameLst>
                                      </p:cBhvr>
                                      <p:to>
                                        <p:strVal val="visible"/>
                                      </p:to>
                                    </p:set>
                                    <p:animEffect transition="in" filter="wipe(down)">
                                      <p:cBhvr>
                                        <p:cTn id="23" dur="580">
                                          <p:stCondLst>
                                            <p:cond delay="0"/>
                                          </p:stCondLst>
                                        </p:cTn>
                                        <p:tgtEl>
                                          <p:spTgt spid="49">
                                            <p:txEl>
                                              <p:pRg st="0" end="0"/>
                                            </p:txEl>
                                          </p:spTgt>
                                        </p:tgtEl>
                                      </p:cBhvr>
                                    </p:animEffect>
                                    <p:anim calcmode="lin" valueType="num">
                                      <p:cBhvr>
                                        <p:cTn id="24" dur="1822" tmFilter="0,0; 0.14,0.36; 0.43,0.73; 0.71,0.91; 1.0,1.0">
                                          <p:stCondLst>
                                            <p:cond delay="0"/>
                                          </p:stCondLst>
                                        </p:cTn>
                                        <p:tgtEl>
                                          <p:spTgt spid="49">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9">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9">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9">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9">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49">
                                            <p:txEl>
                                              <p:pRg st="0" end="0"/>
                                            </p:txEl>
                                          </p:spTgt>
                                        </p:tgtEl>
                                      </p:cBhvr>
                                      <p:to x="100000" y="60000"/>
                                    </p:animScale>
                                    <p:animScale>
                                      <p:cBhvr>
                                        <p:cTn id="30" dur="166" decel="50000">
                                          <p:stCondLst>
                                            <p:cond delay="676"/>
                                          </p:stCondLst>
                                        </p:cTn>
                                        <p:tgtEl>
                                          <p:spTgt spid="49">
                                            <p:txEl>
                                              <p:pRg st="0" end="0"/>
                                            </p:txEl>
                                          </p:spTgt>
                                        </p:tgtEl>
                                      </p:cBhvr>
                                      <p:to x="100000" y="100000"/>
                                    </p:animScale>
                                    <p:animScale>
                                      <p:cBhvr>
                                        <p:cTn id="31" dur="26">
                                          <p:stCondLst>
                                            <p:cond delay="1312"/>
                                          </p:stCondLst>
                                        </p:cTn>
                                        <p:tgtEl>
                                          <p:spTgt spid="49">
                                            <p:txEl>
                                              <p:pRg st="0" end="0"/>
                                            </p:txEl>
                                          </p:spTgt>
                                        </p:tgtEl>
                                      </p:cBhvr>
                                      <p:to x="100000" y="80000"/>
                                    </p:animScale>
                                    <p:animScale>
                                      <p:cBhvr>
                                        <p:cTn id="32" dur="166" decel="50000">
                                          <p:stCondLst>
                                            <p:cond delay="1338"/>
                                          </p:stCondLst>
                                        </p:cTn>
                                        <p:tgtEl>
                                          <p:spTgt spid="49">
                                            <p:txEl>
                                              <p:pRg st="0" end="0"/>
                                            </p:txEl>
                                          </p:spTgt>
                                        </p:tgtEl>
                                      </p:cBhvr>
                                      <p:to x="100000" y="100000"/>
                                    </p:animScale>
                                    <p:animScale>
                                      <p:cBhvr>
                                        <p:cTn id="33" dur="26">
                                          <p:stCondLst>
                                            <p:cond delay="1642"/>
                                          </p:stCondLst>
                                        </p:cTn>
                                        <p:tgtEl>
                                          <p:spTgt spid="49">
                                            <p:txEl>
                                              <p:pRg st="0" end="0"/>
                                            </p:txEl>
                                          </p:spTgt>
                                        </p:tgtEl>
                                      </p:cBhvr>
                                      <p:to x="100000" y="90000"/>
                                    </p:animScale>
                                    <p:animScale>
                                      <p:cBhvr>
                                        <p:cTn id="34" dur="166" decel="50000">
                                          <p:stCondLst>
                                            <p:cond delay="1668"/>
                                          </p:stCondLst>
                                        </p:cTn>
                                        <p:tgtEl>
                                          <p:spTgt spid="49">
                                            <p:txEl>
                                              <p:pRg st="0" end="0"/>
                                            </p:txEl>
                                          </p:spTgt>
                                        </p:tgtEl>
                                      </p:cBhvr>
                                      <p:to x="100000" y="100000"/>
                                    </p:animScale>
                                    <p:animScale>
                                      <p:cBhvr>
                                        <p:cTn id="35" dur="26">
                                          <p:stCondLst>
                                            <p:cond delay="1808"/>
                                          </p:stCondLst>
                                        </p:cTn>
                                        <p:tgtEl>
                                          <p:spTgt spid="49">
                                            <p:txEl>
                                              <p:pRg st="0" end="0"/>
                                            </p:txEl>
                                          </p:spTgt>
                                        </p:tgtEl>
                                      </p:cBhvr>
                                      <p:to x="100000" y="95000"/>
                                    </p:animScale>
                                    <p:animScale>
                                      <p:cBhvr>
                                        <p:cTn id="36" dur="166" decel="50000">
                                          <p:stCondLst>
                                            <p:cond delay="1834"/>
                                          </p:stCondLst>
                                        </p:cTn>
                                        <p:tgtEl>
                                          <p:spTgt spid="49">
                                            <p:txEl>
                                              <p:pRg st="0" end="0"/>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additive="base">
                                        <p:cTn id="41" dur="500" fill="hold"/>
                                        <p:tgtEl>
                                          <p:spTgt spid="51"/>
                                        </p:tgtEl>
                                        <p:attrNameLst>
                                          <p:attrName>ppt_x</p:attrName>
                                        </p:attrNameLst>
                                      </p:cBhvr>
                                      <p:tavLst>
                                        <p:tav tm="0">
                                          <p:val>
                                            <p:strVal val="#ppt_x"/>
                                          </p:val>
                                        </p:tav>
                                        <p:tav tm="100000">
                                          <p:val>
                                            <p:strVal val="#ppt_x"/>
                                          </p:val>
                                        </p:tav>
                                      </p:tavLst>
                                    </p:anim>
                                    <p:anim calcmode="lin" valueType="num">
                                      <p:cBhvr additive="base">
                                        <p:cTn id="4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down)">
                                      <p:cBhvr>
                                        <p:cTn id="47" dur="500"/>
                                        <p:tgtEl>
                                          <p:spTgt spid="5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78"/>
                                        </p:tgtEl>
                                        <p:attrNameLst>
                                          <p:attrName>style.visibility</p:attrName>
                                        </p:attrNameLst>
                                      </p:cBhvr>
                                      <p:to>
                                        <p:strVal val="visible"/>
                                      </p:to>
                                    </p:set>
                                    <p:anim calcmode="lin" valueType="num">
                                      <p:cBhvr additive="base">
                                        <p:cTn id="52" dur="500" fill="hold"/>
                                        <p:tgtEl>
                                          <p:spTgt spid="78"/>
                                        </p:tgtEl>
                                        <p:attrNameLst>
                                          <p:attrName>ppt_x</p:attrName>
                                        </p:attrNameLst>
                                      </p:cBhvr>
                                      <p:tavLst>
                                        <p:tav tm="0">
                                          <p:val>
                                            <p:strVal val="#ppt_x"/>
                                          </p:val>
                                        </p:tav>
                                        <p:tav tm="100000">
                                          <p:val>
                                            <p:strVal val="#ppt_x"/>
                                          </p:val>
                                        </p:tav>
                                      </p:tavLst>
                                    </p:anim>
                                    <p:anim calcmode="lin" valueType="num">
                                      <p:cBhvr additive="base">
                                        <p:cTn id="53"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1" presetClass="entr" presetSubtype="1" fill="hold" grpId="0" nodeType="click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wheel(1)">
                                      <p:cBhvr>
                                        <p:cTn id="58" dur="2000"/>
                                        <p:tgtEl>
                                          <p:spTgt spid="79"/>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80"/>
                                        </p:tgtEl>
                                        <p:attrNameLst>
                                          <p:attrName>style.visibility</p:attrName>
                                        </p:attrNameLst>
                                      </p:cBhvr>
                                      <p:to>
                                        <p:strVal val="visible"/>
                                      </p:to>
                                    </p:set>
                                    <p:anim calcmode="lin" valueType="num">
                                      <p:cBhvr additive="base">
                                        <p:cTn id="63" dur="500" fill="hold"/>
                                        <p:tgtEl>
                                          <p:spTgt spid="80"/>
                                        </p:tgtEl>
                                        <p:attrNameLst>
                                          <p:attrName>ppt_x</p:attrName>
                                        </p:attrNameLst>
                                      </p:cBhvr>
                                      <p:tavLst>
                                        <p:tav tm="0">
                                          <p:val>
                                            <p:strVal val="#ppt_x"/>
                                          </p:val>
                                        </p:tav>
                                        <p:tav tm="100000">
                                          <p:val>
                                            <p:strVal val="#ppt_x"/>
                                          </p:val>
                                        </p:tav>
                                      </p:tavLst>
                                    </p:anim>
                                    <p:anim calcmode="lin" valueType="num">
                                      <p:cBhvr additive="base">
                                        <p:cTn id="64"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81"/>
                                        </p:tgtEl>
                                        <p:attrNameLst>
                                          <p:attrName>style.visibility</p:attrName>
                                        </p:attrNameLst>
                                      </p:cBhvr>
                                      <p:to>
                                        <p:strVal val="visible"/>
                                      </p:to>
                                    </p:set>
                                    <p:animEffect transition="in" filter="wipe(left)">
                                      <p:cBhvr>
                                        <p:cTn id="69" dur="500"/>
                                        <p:tgtEl>
                                          <p:spTgt spid="8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wipe(down)">
                                      <p:cBhvr>
                                        <p:cTn id="74" dur="500"/>
                                        <p:tgtEl>
                                          <p:spTgt spid="8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84"/>
                                        </p:tgtEl>
                                        <p:attrNameLst>
                                          <p:attrName>style.visibility</p:attrName>
                                        </p:attrNameLst>
                                      </p:cBhvr>
                                      <p:to>
                                        <p:strVal val="visible"/>
                                      </p:to>
                                    </p:set>
                                    <p:animEffect transition="in" filter="fade">
                                      <p:cBhvr>
                                        <p:cTn id="79" dur="1000"/>
                                        <p:tgtEl>
                                          <p:spTgt spid="84"/>
                                        </p:tgtEl>
                                      </p:cBhvr>
                                    </p:animEffect>
                                    <p:anim calcmode="lin" valueType="num">
                                      <p:cBhvr>
                                        <p:cTn id="80" dur="1000" fill="hold"/>
                                        <p:tgtEl>
                                          <p:spTgt spid="84"/>
                                        </p:tgtEl>
                                        <p:attrNameLst>
                                          <p:attrName>ppt_x</p:attrName>
                                        </p:attrNameLst>
                                      </p:cBhvr>
                                      <p:tavLst>
                                        <p:tav tm="0">
                                          <p:val>
                                            <p:strVal val="#ppt_x"/>
                                          </p:val>
                                        </p:tav>
                                        <p:tav tm="100000">
                                          <p:val>
                                            <p:strVal val="#ppt_x"/>
                                          </p:val>
                                        </p:tav>
                                      </p:tavLst>
                                    </p:anim>
                                    <p:anim calcmode="lin" valueType="num">
                                      <p:cBhvr>
                                        <p:cTn id="81"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nodeType="clickEffect">
                                  <p:stCondLst>
                                    <p:cond delay="0"/>
                                  </p:stCondLst>
                                  <p:childTnLst>
                                    <p:set>
                                      <p:cBhvr>
                                        <p:cTn id="85" dur="1" fill="hold">
                                          <p:stCondLst>
                                            <p:cond delay="0"/>
                                          </p:stCondLst>
                                        </p:cTn>
                                        <p:tgtEl>
                                          <p:spTgt spid="83"/>
                                        </p:tgtEl>
                                        <p:attrNameLst>
                                          <p:attrName>style.visibility</p:attrName>
                                        </p:attrNameLst>
                                      </p:cBhvr>
                                      <p:to>
                                        <p:strVal val="visible"/>
                                      </p:to>
                                    </p:set>
                                    <p:animEffect transition="in" filter="barn(inVertical)">
                                      <p:cBhvr>
                                        <p:cTn id="86"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50" grpId="0"/>
      <p:bldP spid="79" grpId="0"/>
      <p:bldP spid="8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p:cNvGrpSpPr>
          <p:nvPr/>
        </p:nvGrpSpPr>
        <p:grpSpPr bwMode="auto">
          <a:xfrm>
            <a:off x="6600056" y="299832"/>
            <a:ext cx="3733800" cy="2971800"/>
            <a:chOff x="2784" y="368"/>
            <a:chExt cx="2880" cy="2224"/>
          </a:xfrm>
        </p:grpSpPr>
        <p:sp>
          <p:nvSpPr>
            <p:cNvPr id="4" name="Rectangle 5"/>
            <p:cNvSpPr>
              <a:spLocks noChangeArrowheads="1"/>
            </p:cNvSpPr>
            <p:nvPr/>
          </p:nvSpPr>
          <p:spPr bwMode="auto">
            <a:xfrm>
              <a:off x="2784" y="528"/>
              <a:ext cx="2880" cy="2064"/>
            </a:xfrm>
            <a:prstGeom prst="rect">
              <a:avLst/>
            </a:prstGeom>
            <a:solidFill>
              <a:schemeClr val="bg1"/>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 name="Line 6"/>
            <p:cNvSpPr>
              <a:spLocks noChangeShapeType="1"/>
            </p:cNvSpPr>
            <p:nvPr/>
          </p:nvSpPr>
          <p:spPr bwMode="auto">
            <a:xfrm>
              <a:off x="5136" y="1680"/>
              <a:ext cx="432"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7"/>
            <p:cNvSpPr>
              <a:spLocks noChangeShapeType="1"/>
            </p:cNvSpPr>
            <p:nvPr/>
          </p:nvSpPr>
          <p:spPr bwMode="auto">
            <a:xfrm flipV="1">
              <a:off x="3840" y="768"/>
              <a:ext cx="0" cy="168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 name="Object 8"/>
            <p:cNvGraphicFramePr>
              <a:graphicFrameLocks noChangeAspect="1"/>
            </p:cNvGraphicFramePr>
            <p:nvPr/>
          </p:nvGraphicFramePr>
          <p:xfrm>
            <a:off x="5232" y="1392"/>
            <a:ext cx="208" cy="226"/>
          </p:xfrm>
          <a:graphic>
            <a:graphicData uri="http://schemas.openxmlformats.org/presentationml/2006/ole">
              <mc:AlternateContent xmlns:mc="http://schemas.openxmlformats.org/markup-compatibility/2006">
                <mc:Choice xmlns:v="urn:schemas-microsoft-com:vml" Requires="v">
                  <p:oleObj spid="_x0000_s442574" name="公式" r:id="rId3" imgW="177646" imgH="190335" progId="Equation.3">
                    <p:embed/>
                  </p:oleObj>
                </mc:Choice>
                <mc:Fallback>
                  <p:oleObj name="公式" r:id="rId3" imgW="177646"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 y="1392"/>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9"/>
            <p:cNvGraphicFramePr>
              <a:graphicFrameLocks noChangeAspect="1"/>
            </p:cNvGraphicFramePr>
            <p:nvPr/>
          </p:nvGraphicFramePr>
          <p:xfrm>
            <a:off x="3840" y="768"/>
            <a:ext cx="225" cy="285"/>
          </p:xfrm>
          <a:graphic>
            <a:graphicData uri="http://schemas.openxmlformats.org/presentationml/2006/ole">
              <mc:AlternateContent xmlns:mc="http://schemas.openxmlformats.org/markup-compatibility/2006">
                <mc:Choice xmlns:v="urn:schemas-microsoft-com:vml" Requires="v">
                  <p:oleObj spid="_x0000_s442575" name="公式" r:id="rId5" imgW="190417" imgH="241195" progId="Equation.3">
                    <p:embed/>
                  </p:oleObj>
                </mc:Choice>
                <mc:Fallback>
                  <p:oleObj name="公式" r:id="rId5" imgW="190417"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0" y="768"/>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Line 10"/>
            <p:cNvSpPr>
              <a:spLocks noChangeShapeType="1"/>
            </p:cNvSpPr>
            <p:nvPr/>
          </p:nvSpPr>
          <p:spPr bwMode="auto">
            <a:xfrm flipV="1">
              <a:off x="4320" y="1680"/>
              <a:ext cx="816"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1"/>
            <p:cNvSpPr>
              <a:spLocks noChangeShapeType="1"/>
            </p:cNvSpPr>
            <p:nvPr/>
          </p:nvSpPr>
          <p:spPr bwMode="auto">
            <a:xfrm>
              <a:off x="4656" y="1104"/>
              <a:ext cx="480"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2"/>
            <p:cNvSpPr>
              <a:spLocks noChangeShapeType="1"/>
            </p:cNvSpPr>
            <p:nvPr/>
          </p:nvSpPr>
          <p:spPr bwMode="auto">
            <a:xfrm>
              <a:off x="3840" y="1680"/>
              <a:ext cx="1248" cy="0"/>
            </a:xfrm>
            <a:prstGeom prst="line">
              <a:avLst/>
            </a:prstGeom>
            <a:noFill/>
            <a:ln w="38100">
              <a:solidFill>
                <a:srgbClr val="FF0000"/>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 name="Group 13"/>
            <p:cNvGrpSpPr>
              <a:grpSpLocks/>
            </p:cNvGrpSpPr>
            <p:nvPr/>
          </p:nvGrpSpPr>
          <p:grpSpPr bwMode="auto">
            <a:xfrm>
              <a:off x="2799" y="823"/>
              <a:ext cx="1041" cy="857"/>
              <a:chOff x="2799" y="823"/>
              <a:chExt cx="1041" cy="857"/>
            </a:xfrm>
          </p:grpSpPr>
          <p:sp>
            <p:nvSpPr>
              <p:cNvPr id="28" name="Line 14"/>
              <p:cNvSpPr>
                <a:spLocks noChangeShapeType="1"/>
              </p:cNvSpPr>
              <p:nvPr/>
            </p:nvSpPr>
            <p:spPr bwMode="auto">
              <a:xfrm>
                <a:off x="2976" y="1680"/>
                <a:ext cx="86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9" name="Object 15"/>
              <p:cNvGraphicFramePr>
                <a:graphicFrameLocks noChangeAspect="1"/>
              </p:cNvGraphicFramePr>
              <p:nvPr/>
            </p:nvGraphicFramePr>
            <p:xfrm>
              <a:off x="2799" y="823"/>
              <a:ext cx="784" cy="694"/>
            </p:xfrm>
            <a:graphic>
              <a:graphicData uri="http://schemas.openxmlformats.org/presentationml/2006/ole">
                <mc:AlternateContent xmlns:mc="http://schemas.openxmlformats.org/markup-compatibility/2006">
                  <mc:Choice xmlns:v="urn:schemas-microsoft-com:vml" Requires="v">
                    <p:oleObj spid="_x0000_s442576" name="公式" r:id="rId7" imgW="361991" imgH="304755" progId="Equation.3">
                      <p:embed/>
                    </p:oleObj>
                  </mc:Choice>
                  <mc:Fallback>
                    <p:oleObj name="公式" r:id="rId7" imgW="361991" imgH="30475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9" y="823"/>
                            <a:ext cx="784" cy="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 name="Group 16"/>
            <p:cNvGrpSpPr>
              <a:grpSpLocks/>
            </p:cNvGrpSpPr>
            <p:nvPr/>
          </p:nvGrpSpPr>
          <p:grpSpPr bwMode="auto">
            <a:xfrm>
              <a:off x="3840" y="368"/>
              <a:ext cx="1162" cy="1312"/>
              <a:chOff x="3840" y="368"/>
              <a:chExt cx="1162" cy="1312"/>
            </a:xfrm>
          </p:grpSpPr>
          <p:sp>
            <p:nvSpPr>
              <p:cNvPr id="26" name="Line 17"/>
              <p:cNvSpPr>
                <a:spLocks noChangeShapeType="1"/>
              </p:cNvSpPr>
              <p:nvPr/>
            </p:nvSpPr>
            <p:spPr bwMode="auto">
              <a:xfrm flipV="1">
                <a:off x="3840" y="1104"/>
                <a:ext cx="816" cy="57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 name="Object 18"/>
              <p:cNvGraphicFramePr>
                <a:graphicFrameLocks noChangeAspect="1"/>
              </p:cNvGraphicFramePr>
              <p:nvPr/>
            </p:nvGraphicFramePr>
            <p:xfrm>
              <a:off x="4286" y="368"/>
              <a:ext cx="716" cy="735"/>
            </p:xfrm>
            <a:graphic>
              <a:graphicData uri="http://schemas.openxmlformats.org/presentationml/2006/ole">
                <mc:AlternateContent xmlns:mc="http://schemas.openxmlformats.org/markup-compatibility/2006">
                  <mc:Choice xmlns:v="urn:schemas-microsoft-com:vml" Requires="v">
                    <p:oleObj spid="_x0000_s442577" name="公式" r:id="rId9" imgW="266702" imgH="304755" progId="Equation.3">
                      <p:embed/>
                    </p:oleObj>
                  </mc:Choice>
                  <mc:Fallback>
                    <p:oleObj name="公式" r:id="rId9" imgW="266702" imgH="30475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6" y="368"/>
                            <a:ext cx="716" cy="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 name="Group 19"/>
            <p:cNvGrpSpPr>
              <a:grpSpLocks/>
            </p:cNvGrpSpPr>
            <p:nvPr/>
          </p:nvGrpSpPr>
          <p:grpSpPr bwMode="auto">
            <a:xfrm>
              <a:off x="3840" y="1680"/>
              <a:ext cx="829" cy="886"/>
              <a:chOff x="3840" y="1680"/>
              <a:chExt cx="829" cy="886"/>
            </a:xfrm>
          </p:grpSpPr>
          <p:sp>
            <p:nvSpPr>
              <p:cNvPr id="24" name="Line 20"/>
              <p:cNvSpPr>
                <a:spLocks noChangeShapeType="1"/>
              </p:cNvSpPr>
              <p:nvPr/>
            </p:nvSpPr>
            <p:spPr bwMode="auto">
              <a:xfrm>
                <a:off x="3840" y="1680"/>
                <a:ext cx="480" cy="576"/>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 name="Object 21"/>
              <p:cNvGraphicFramePr>
                <a:graphicFrameLocks noChangeAspect="1"/>
              </p:cNvGraphicFramePr>
              <p:nvPr>
                <p:extLst>
                  <p:ext uri="{D42A27DB-BD31-4B8C-83A1-F6EECF244321}">
                    <p14:modId xmlns:p14="http://schemas.microsoft.com/office/powerpoint/2010/main" val="1623066762"/>
                  </p:ext>
                </p:extLst>
              </p:nvPr>
            </p:nvGraphicFramePr>
            <p:xfrm>
              <a:off x="4072" y="2168"/>
              <a:ext cx="597" cy="398"/>
            </p:xfrm>
            <a:graphic>
              <a:graphicData uri="http://schemas.openxmlformats.org/presentationml/2006/ole">
                <mc:AlternateContent xmlns:mc="http://schemas.openxmlformats.org/markup-compatibility/2006">
                  <mc:Choice xmlns:v="urn:schemas-microsoft-com:vml" Requires="v">
                    <p:oleObj spid="_x0000_s442578" name="Equation" r:id="rId11" imgW="241200" imgH="177480" progId="Equation.DSMT4">
                      <p:embed/>
                    </p:oleObj>
                  </mc:Choice>
                  <mc:Fallback>
                    <p:oleObj name="Equation" r:id="rId11" imgW="241200" imgH="177480" progId="Equation.DSMT4">
                      <p:embed/>
                      <p:pic>
                        <p:nvPicPr>
                          <p:cNvPr id="0" name=""/>
                          <p:cNvPicPr>
                            <a:picLocks noChangeAspect="1" noChangeArrowheads="1"/>
                          </p:cNvPicPr>
                          <p:nvPr/>
                        </p:nvPicPr>
                        <p:blipFill>
                          <a:blip r:embed="rId12"/>
                          <a:srcRect/>
                          <a:stretch>
                            <a:fillRect/>
                          </a:stretch>
                        </p:blipFill>
                        <p:spPr bwMode="auto">
                          <a:xfrm>
                            <a:off x="4072" y="2168"/>
                            <a:ext cx="597" cy="398"/>
                          </a:xfrm>
                          <a:prstGeom prst="rect">
                            <a:avLst/>
                          </a:prstGeom>
                          <a:noFill/>
                          <a:ln>
                            <a:noFill/>
                          </a:ln>
                          <a:effectLst/>
                          <a:extLst/>
                        </p:spPr>
                      </p:pic>
                    </p:oleObj>
                  </mc:Fallback>
                </mc:AlternateContent>
              </a:graphicData>
            </a:graphic>
          </p:graphicFrame>
        </p:grpSp>
        <p:sp>
          <p:nvSpPr>
            <p:cNvPr id="15" name="Line 22"/>
            <p:cNvSpPr>
              <a:spLocks noChangeShapeType="1"/>
            </p:cNvSpPr>
            <p:nvPr/>
          </p:nvSpPr>
          <p:spPr bwMode="auto">
            <a:xfrm flipV="1">
              <a:off x="3840" y="1440"/>
              <a:ext cx="336" cy="24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6" name="Object 23"/>
            <p:cNvGraphicFramePr>
              <a:graphicFrameLocks noChangeAspect="1"/>
            </p:cNvGraphicFramePr>
            <p:nvPr>
              <p:extLst>
                <p:ext uri="{D42A27DB-BD31-4B8C-83A1-F6EECF244321}">
                  <p14:modId xmlns:p14="http://schemas.microsoft.com/office/powerpoint/2010/main" val="2693188500"/>
                </p:ext>
              </p:extLst>
            </p:nvPr>
          </p:nvGraphicFramePr>
          <p:xfrm>
            <a:off x="3926" y="1023"/>
            <a:ext cx="298" cy="417"/>
          </p:xfrm>
          <a:graphic>
            <a:graphicData uri="http://schemas.openxmlformats.org/presentationml/2006/ole">
              <mc:AlternateContent xmlns:mc="http://schemas.openxmlformats.org/markup-compatibility/2006">
                <mc:Choice xmlns:v="urn:schemas-microsoft-com:vml" Requires="v">
                  <p:oleObj spid="_x0000_s442579" name="公式" r:id="rId13" imgW="126725" imgH="177415" progId="Equation.3">
                    <p:embed/>
                  </p:oleObj>
                </mc:Choice>
                <mc:Fallback>
                  <p:oleObj name="公式" r:id="rId13" imgW="126725" imgH="17741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6" y="1023"/>
                          <a:ext cx="298"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Line 24"/>
            <p:cNvSpPr>
              <a:spLocks noChangeShapeType="1"/>
            </p:cNvSpPr>
            <p:nvPr/>
          </p:nvSpPr>
          <p:spPr bwMode="auto">
            <a:xfrm>
              <a:off x="2928" y="1680"/>
              <a:ext cx="336"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 name="Object 25"/>
            <p:cNvGraphicFramePr>
              <a:graphicFrameLocks noChangeAspect="1"/>
            </p:cNvGraphicFramePr>
            <p:nvPr/>
          </p:nvGraphicFramePr>
          <p:xfrm>
            <a:off x="2979" y="1668"/>
            <a:ext cx="389" cy="541"/>
          </p:xfrm>
          <a:graphic>
            <a:graphicData uri="http://schemas.openxmlformats.org/presentationml/2006/ole">
              <mc:AlternateContent xmlns:mc="http://schemas.openxmlformats.org/markup-compatibility/2006">
                <mc:Choice xmlns:v="urn:schemas-microsoft-com:vml" Requires="v">
                  <p:oleObj spid="_x0000_s442580" name="公式" r:id="rId15" imgW="165028" imgH="228501" progId="Equation.3">
                    <p:embed/>
                  </p:oleObj>
                </mc:Choice>
                <mc:Fallback>
                  <p:oleObj name="公式" r:id="rId15" imgW="165028" imgH="22850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79" y="1668"/>
                          <a:ext cx="389"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Oval 26"/>
            <p:cNvSpPr>
              <a:spLocks noChangeArrowheads="1"/>
            </p:cNvSpPr>
            <p:nvPr/>
          </p:nvSpPr>
          <p:spPr bwMode="auto">
            <a:xfrm>
              <a:off x="3768" y="1632"/>
              <a:ext cx="144" cy="144"/>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0" name="Object 27"/>
            <p:cNvGraphicFramePr>
              <a:graphicFrameLocks noChangeAspect="1"/>
            </p:cNvGraphicFramePr>
            <p:nvPr/>
          </p:nvGraphicFramePr>
          <p:xfrm>
            <a:off x="4416" y="1344"/>
            <a:ext cx="211" cy="288"/>
          </p:xfrm>
          <a:graphic>
            <a:graphicData uri="http://schemas.openxmlformats.org/presentationml/2006/ole">
              <mc:AlternateContent xmlns:mc="http://schemas.openxmlformats.org/markup-compatibility/2006">
                <mc:Choice xmlns:v="urn:schemas-microsoft-com:vml" Requires="v">
                  <p:oleObj spid="_x0000_s442581" name="公式" r:id="rId17" imgW="95289" imgH="152512" progId="Equation.3">
                    <p:embed/>
                  </p:oleObj>
                </mc:Choice>
                <mc:Fallback>
                  <p:oleObj name="公式" r:id="rId17" imgW="95289" imgH="15251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16" y="1344"/>
                          <a:ext cx="2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Arc 28"/>
            <p:cNvSpPr>
              <a:spLocks/>
            </p:cNvSpPr>
            <p:nvPr/>
          </p:nvSpPr>
          <p:spPr bwMode="auto">
            <a:xfrm flipV="1">
              <a:off x="4032" y="1681"/>
              <a:ext cx="192" cy="290"/>
            </a:xfrm>
            <a:custGeom>
              <a:avLst/>
              <a:gdLst>
                <a:gd name="T0" fmla="*/ 0 w 21600"/>
                <a:gd name="T1" fmla="*/ 0 h 26139"/>
                <a:gd name="T2" fmla="*/ 0 w 21600"/>
                <a:gd name="T3" fmla="*/ 0 h 26139"/>
                <a:gd name="T4" fmla="*/ 0 w 21600"/>
                <a:gd name="T5" fmla="*/ 0 h 26139"/>
                <a:gd name="T6" fmla="*/ 0 60000 65536"/>
                <a:gd name="T7" fmla="*/ 0 60000 65536"/>
                <a:gd name="T8" fmla="*/ 0 60000 65536"/>
                <a:gd name="T9" fmla="*/ 0 w 21600"/>
                <a:gd name="T10" fmla="*/ 0 h 26139"/>
                <a:gd name="T11" fmla="*/ 21600 w 21600"/>
                <a:gd name="T12" fmla="*/ 26139 h 26139"/>
              </a:gdLst>
              <a:ahLst/>
              <a:cxnLst>
                <a:cxn ang="T6">
                  <a:pos x="T0" y="T1"/>
                </a:cxn>
                <a:cxn ang="T7">
                  <a:pos x="T2" y="T3"/>
                </a:cxn>
                <a:cxn ang="T8">
                  <a:pos x="T4" y="T5"/>
                </a:cxn>
              </a:cxnLst>
              <a:rect l="T9" t="T10" r="T11" b="T12"/>
              <a:pathLst>
                <a:path w="21600" h="26139" fill="none" extrusionOk="0">
                  <a:moveTo>
                    <a:pt x="4760" y="0"/>
                  </a:moveTo>
                  <a:cubicBezTo>
                    <a:pt x="14607" y="2225"/>
                    <a:pt x="21600" y="10973"/>
                    <a:pt x="21600" y="21069"/>
                  </a:cubicBezTo>
                  <a:cubicBezTo>
                    <a:pt x="21600" y="22776"/>
                    <a:pt x="21397" y="24478"/>
                    <a:pt x="20996" y="26138"/>
                  </a:cubicBezTo>
                </a:path>
                <a:path w="21600" h="26139" stroke="0" extrusionOk="0">
                  <a:moveTo>
                    <a:pt x="4760" y="0"/>
                  </a:moveTo>
                  <a:cubicBezTo>
                    <a:pt x="14607" y="2225"/>
                    <a:pt x="21600" y="10973"/>
                    <a:pt x="21600" y="21069"/>
                  </a:cubicBezTo>
                  <a:cubicBezTo>
                    <a:pt x="21600" y="22776"/>
                    <a:pt x="21397" y="24478"/>
                    <a:pt x="20996" y="26138"/>
                  </a:cubicBezTo>
                  <a:lnTo>
                    <a:pt x="0" y="21069"/>
                  </a:lnTo>
                  <a:lnTo>
                    <a:pt x="4760" y="0"/>
                  </a:lnTo>
                  <a:close/>
                </a:path>
              </a:pathLst>
            </a:custGeom>
            <a:noFill/>
            <a:ln w="28575">
              <a:solidFill>
                <a:srgbClr val="CC00CC"/>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Arc 29"/>
            <p:cNvSpPr>
              <a:spLocks/>
            </p:cNvSpPr>
            <p:nvPr/>
          </p:nvSpPr>
          <p:spPr bwMode="auto">
            <a:xfrm rot="20593036" flipV="1">
              <a:off x="4176" y="1392"/>
              <a:ext cx="192" cy="294"/>
            </a:xfrm>
            <a:custGeom>
              <a:avLst/>
              <a:gdLst>
                <a:gd name="T0" fmla="*/ 0 w 21600"/>
                <a:gd name="T1" fmla="*/ 0 h 30659"/>
                <a:gd name="T2" fmla="*/ 0 w 21600"/>
                <a:gd name="T3" fmla="*/ 0 h 30659"/>
                <a:gd name="T4" fmla="*/ 0 w 21600"/>
                <a:gd name="T5" fmla="*/ 0 h 30659"/>
                <a:gd name="T6" fmla="*/ 0 60000 65536"/>
                <a:gd name="T7" fmla="*/ 0 60000 65536"/>
                <a:gd name="T8" fmla="*/ 0 60000 65536"/>
                <a:gd name="T9" fmla="*/ 0 w 21600"/>
                <a:gd name="T10" fmla="*/ 0 h 30659"/>
                <a:gd name="T11" fmla="*/ 21600 w 21600"/>
                <a:gd name="T12" fmla="*/ 30659 h 30659"/>
              </a:gdLst>
              <a:ahLst/>
              <a:cxnLst>
                <a:cxn ang="T6">
                  <a:pos x="T0" y="T1"/>
                </a:cxn>
                <a:cxn ang="T7">
                  <a:pos x="T2" y="T3"/>
                </a:cxn>
                <a:cxn ang="T8">
                  <a:pos x="T4" y="T5"/>
                </a:cxn>
              </a:cxnLst>
              <a:rect l="T9" t="T10" r="T11" b="T12"/>
              <a:pathLst>
                <a:path w="21600" h="30659" fill="none" extrusionOk="0">
                  <a:moveTo>
                    <a:pt x="14791" y="-1"/>
                  </a:moveTo>
                  <a:cubicBezTo>
                    <a:pt x="19135" y="4082"/>
                    <a:pt x="21600" y="9779"/>
                    <a:pt x="21600" y="15741"/>
                  </a:cubicBezTo>
                  <a:cubicBezTo>
                    <a:pt x="21600" y="21297"/>
                    <a:pt x="19458" y="26640"/>
                    <a:pt x="15620" y="30658"/>
                  </a:cubicBezTo>
                </a:path>
                <a:path w="21600" h="30659" stroke="0" extrusionOk="0">
                  <a:moveTo>
                    <a:pt x="14791" y="-1"/>
                  </a:moveTo>
                  <a:cubicBezTo>
                    <a:pt x="19135" y="4082"/>
                    <a:pt x="21600" y="9779"/>
                    <a:pt x="21600" y="15741"/>
                  </a:cubicBezTo>
                  <a:cubicBezTo>
                    <a:pt x="21600" y="21297"/>
                    <a:pt x="19458" y="26640"/>
                    <a:pt x="15620" y="30658"/>
                  </a:cubicBezTo>
                  <a:lnTo>
                    <a:pt x="0" y="15741"/>
                  </a:lnTo>
                  <a:lnTo>
                    <a:pt x="14791" y="-1"/>
                  </a:lnTo>
                  <a:close/>
                </a:path>
              </a:pathLst>
            </a:custGeom>
            <a:noFill/>
            <a:ln w="28575">
              <a:solidFill>
                <a:srgbClr val="0099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3" name="Object 30"/>
            <p:cNvGraphicFramePr>
              <a:graphicFrameLocks noChangeAspect="1"/>
            </p:cNvGraphicFramePr>
            <p:nvPr/>
          </p:nvGraphicFramePr>
          <p:xfrm>
            <a:off x="4224" y="1728"/>
            <a:ext cx="280" cy="336"/>
          </p:xfrm>
          <a:graphic>
            <a:graphicData uri="http://schemas.openxmlformats.org/presentationml/2006/ole">
              <mc:AlternateContent xmlns:mc="http://schemas.openxmlformats.org/markup-compatibility/2006">
                <mc:Choice xmlns:v="urn:schemas-microsoft-com:vml" Requires="v">
                  <p:oleObj spid="_x0000_s442582" name="公式" r:id="rId19" imgW="114185" imgH="152512" progId="Equation.3">
                    <p:embed/>
                  </p:oleObj>
                </mc:Choice>
                <mc:Fallback>
                  <p:oleObj name="公式" r:id="rId19" imgW="114185" imgH="152512"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24" y="1728"/>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 name="矩形 29"/>
          <p:cNvSpPr/>
          <p:nvPr/>
        </p:nvSpPr>
        <p:spPr>
          <a:xfrm>
            <a:off x="2214055" y="513511"/>
            <a:ext cx="3261944" cy="954107"/>
          </a:xfrm>
          <a:prstGeom prst="rect">
            <a:avLst/>
          </a:prstGeom>
        </p:spPr>
        <p:txBody>
          <a:bodyPr wrap="square">
            <a:spAutoFit/>
          </a:bodyPr>
          <a:lstStyle/>
          <a:p>
            <a:pPr algn="just">
              <a:spcBef>
                <a:spcPct val="50000"/>
              </a:spcBef>
              <a:buClr>
                <a:srgbClr val="0000CC"/>
              </a:buClr>
              <a:defRPr/>
            </a:pPr>
            <a:r>
              <a:rPr lang="en-US" altLang="zh-CN" sz="2800" b="1" i="0" dirty="0">
                <a:solidFill>
                  <a:srgbClr val="C00000"/>
                </a:solidFill>
                <a:effectLst>
                  <a:outerShdw blurRad="38100" dist="38100" dir="2700000" algn="tl">
                    <a:srgbClr val="FFFFFF"/>
                  </a:outerShdw>
                </a:effectLst>
              </a:rPr>
              <a:t>X </a:t>
            </a:r>
            <a:r>
              <a:rPr lang="zh-CN" altLang="en-US" sz="2800" b="1" i="0" dirty="0">
                <a:solidFill>
                  <a:srgbClr val="C00000"/>
                </a:solidFill>
                <a:effectLst>
                  <a:outerShdw blurRad="38100" dist="38100" dir="2700000" algn="tl">
                    <a:srgbClr val="FFFFFF"/>
                  </a:outerShdw>
                </a:effectLst>
              </a:rPr>
              <a:t>射线光子与静止的</a:t>
            </a:r>
            <a:r>
              <a:rPr lang="zh-CN" altLang="en-US" sz="2800" b="1" i="0" dirty="0">
                <a:solidFill>
                  <a:srgbClr val="C00000"/>
                </a:solidFill>
              </a:rPr>
              <a:t>原子</a:t>
            </a:r>
            <a:r>
              <a:rPr lang="zh-CN" altLang="en-US" sz="2800" b="1" i="0" dirty="0">
                <a:solidFill>
                  <a:srgbClr val="C00000"/>
                </a:solidFill>
                <a:effectLst>
                  <a:outerShdw blurRad="38100" dist="38100" dir="2700000" algn="tl">
                    <a:srgbClr val="FFFFFF"/>
                  </a:outerShdw>
                </a:effectLst>
              </a:rPr>
              <a:t>弹性碰撞</a:t>
            </a:r>
          </a:p>
        </p:txBody>
      </p:sp>
      <p:graphicFrame>
        <p:nvGraphicFramePr>
          <p:cNvPr id="31" name="Object 2073"/>
          <p:cNvGraphicFramePr>
            <a:graphicFrameLocks noChangeAspect="1"/>
          </p:cNvGraphicFramePr>
          <p:nvPr>
            <p:extLst>
              <p:ext uri="{D42A27DB-BD31-4B8C-83A1-F6EECF244321}">
                <p14:modId xmlns:p14="http://schemas.microsoft.com/office/powerpoint/2010/main" val="2172804110"/>
              </p:ext>
            </p:extLst>
          </p:nvPr>
        </p:nvGraphicFramePr>
        <p:xfrm>
          <a:off x="2629524" y="2660300"/>
          <a:ext cx="2190668" cy="744290"/>
        </p:xfrm>
        <a:graphic>
          <a:graphicData uri="http://schemas.openxmlformats.org/presentationml/2006/ole">
            <mc:AlternateContent xmlns:mc="http://schemas.openxmlformats.org/markup-compatibility/2006">
              <mc:Choice xmlns:v="urn:schemas-microsoft-com:vml" Requires="v">
                <p:oleObj spid="_x0000_s442583" name="公式" r:id="rId21" imgW="672840" imgH="228600" progId="Equation.3">
                  <p:embed/>
                </p:oleObj>
              </mc:Choice>
              <mc:Fallback>
                <p:oleObj name="公式" r:id="rId21" imgW="672840" imgH="228600" progId="Equation.3">
                  <p:embed/>
                  <p:pic>
                    <p:nvPicPr>
                      <p:cNvPr id="0" name=""/>
                      <p:cNvPicPr>
                        <a:picLocks noChangeAspect="1" noChangeArrowheads="1"/>
                      </p:cNvPicPr>
                      <p:nvPr/>
                    </p:nvPicPr>
                    <p:blipFill>
                      <a:blip r:embed="rId22"/>
                      <a:srcRect/>
                      <a:stretch>
                        <a:fillRect/>
                      </a:stretch>
                    </p:blipFill>
                    <p:spPr bwMode="auto">
                      <a:xfrm>
                        <a:off x="2629524" y="2660300"/>
                        <a:ext cx="2190668" cy="744290"/>
                      </a:xfrm>
                      <a:prstGeom prst="rect">
                        <a:avLst/>
                      </a:prstGeom>
                      <a:noFill/>
                      <a:ln>
                        <a:noFill/>
                      </a:ln>
                      <a:effectLst/>
                      <a:extLst/>
                    </p:spPr>
                  </p:pic>
                </p:oleObj>
              </mc:Fallback>
            </mc:AlternateContent>
          </a:graphicData>
        </a:graphic>
      </p:graphicFrame>
      <p:graphicFrame>
        <p:nvGraphicFramePr>
          <p:cNvPr id="32" name="Object 2074"/>
          <p:cNvGraphicFramePr>
            <a:graphicFrameLocks noChangeAspect="1"/>
          </p:cNvGraphicFramePr>
          <p:nvPr>
            <p:extLst>
              <p:ext uri="{D42A27DB-BD31-4B8C-83A1-F6EECF244321}">
                <p14:modId xmlns:p14="http://schemas.microsoft.com/office/powerpoint/2010/main" val="437666689"/>
              </p:ext>
            </p:extLst>
          </p:nvPr>
        </p:nvGraphicFramePr>
        <p:xfrm>
          <a:off x="1928562" y="1483741"/>
          <a:ext cx="4561820" cy="1241325"/>
        </p:xfrm>
        <a:graphic>
          <a:graphicData uri="http://schemas.openxmlformats.org/presentationml/2006/ole">
            <mc:AlternateContent xmlns:mc="http://schemas.openxmlformats.org/markup-compatibility/2006">
              <mc:Choice xmlns:v="urn:schemas-microsoft-com:vml" Requires="v">
                <p:oleObj spid="_x0000_s442584" name="公式" r:id="rId23" imgW="1447560" imgH="393480" progId="Equation.3">
                  <p:embed/>
                </p:oleObj>
              </mc:Choice>
              <mc:Fallback>
                <p:oleObj name="公式" r:id="rId23" imgW="1447560" imgH="393480" progId="Equation.3">
                  <p:embed/>
                  <p:pic>
                    <p:nvPicPr>
                      <p:cNvPr id="0" name=""/>
                      <p:cNvPicPr>
                        <a:picLocks noChangeAspect="1" noChangeArrowheads="1"/>
                      </p:cNvPicPr>
                      <p:nvPr/>
                    </p:nvPicPr>
                    <p:blipFill>
                      <a:blip r:embed="rId24"/>
                      <a:srcRect/>
                      <a:stretch>
                        <a:fillRect/>
                      </a:stretch>
                    </p:blipFill>
                    <p:spPr bwMode="auto">
                      <a:xfrm>
                        <a:off x="1928562" y="1483741"/>
                        <a:ext cx="4561820" cy="1241325"/>
                      </a:xfrm>
                      <a:prstGeom prst="rect">
                        <a:avLst/>
                      </a:prstGeom>
                      <a:noFill/>
                      <a:ln>
                        <a:noFill/>
                      </a:ln>
                      <a:effectLst/>
                      <a:extLst/>
                    </p:spPr>
                  </p:pic>
                </p:oleObj>
              </mc:Fallback>
            </mc:AlternateContent>
          </a:graphicData>
        </a:graphic>
      </p:graphicFrame>
      <p:sp>
        <p:nvSpPr>
          <p:cNvPr id="33" name="矩形 32"/>
          <p:cNvSpPr/>
          <p:nvPr/>
        </p:nvSpPr>
        <p:spPr>
          <a:xfrm>
            <a:off x="2338283" y="3545839"/>
            <a:ext cx="4152099" cy="523220"/>
          </a:xfrm>
          <a:prstGeom prst="rect">
            <a:avLst/>
          </a:prstGeom>
        </p:spPr>
        <p:txBody>
          <a:bodyPr wrap="none">
            <a:spAutoFit/>
          </a:bodyPr>
          <a:lstStyle/>
          <a:p>
            <a:r>
              <a:rPr lang="zh-CN" altLang="en-US" sz="2800" b="1" i="0" dirty="0">
                <a:solidFill>
                  <a:srgbClr val="9900CC"/>
                </a:solidFill>
              </a:rPr>
              <a:t>原子静止质量远大于电子</a:t>
            </a:r>
            <a:endParaRPr lang="zh-CN" altLang="en-US" sz="2800" dirty="0">
              <a:solidFill>
                <a:srgbClr val="9900CC"/>
              </a:solidFill>
            </a:endParaRPr>
          </a:p>
        </p:txBody>
      </p:sp>
      <p:graphicFrame>
        <p:nvGraphicFramePr>
          <p:cNvPr id="34" name="对象 33"/>
          <p:cNvGraphicFramePr>
            <a:graphicFrameLocks noChangeAspect="1"/>
          </p:cNvGraphicFramePr>
          <p:nvPr>
            <p:extLst>
              <p:ext uri="{D42A27DB-BD31-4B8C-83A1-F6EECF244321}">
                <p14:modId xmlns:p14="http://schemas.microsoft.com/office/powerpoint/2010/main" val="82897861"/>
              </p:ext>
            </p:extLst>
          </p:nvPr>
        </p:nvGraphicFramePr>
        <p:xfrm>
          <a:off x="7222357" y="3451869"/>
          <a:ext cx="2175829" cy="691146"/>
        </p:xfrm>
        <a:graphic>
          <a:graphicData uri="http://schemas.openxmlformats.org/presentationml/2006/ole">
            <mc:AlternateContent xmlns:mc="http://schemas.openxmlformats.org/markup-compatibility/2006">
              <mc:Choice xmlns:v="urn:schemas-microsoft-com:vml" Requires="v">
                <p:oleObj spid="_x0000_s442585" name="公式" r:id="rId25" imgW="799920" imgH="253800" progId="Equation.3">
                  <p:embed/>
                </p:oleObj>
              </mc:Choice>
              <mc:Fallback>
                <p:oleObj name="公式" r:id="rId25" imgW="799920" imgH="253800" progId="Equation.3">
                  <p:embed/>
                  <p:pic>
                    <p:nvPicPr>
                      <p:cNvPr id="0" name=""/>
                      <p:cNvPicPr/>
                      <p:nvPr/>
                    </p:nvPicPr>
                    <p:blipFill>
                      <a:blip r:embed="rId26"/>
                      <a:stretch>
                        <a:fillRect/>
                      </a:stretch>
                    </p:blipFill>
                    <p:spPr>
                      <a:xfrm>
                        <a:off x="7222357" y="3451869"/>
                        <a:ext cx="2175829" cy="691146"/>
                      </a:xfrm>
                      <a:prstGeom prst="rect">
                        <a:avLst/>
                      </a:prstGeom>
                    </p:spPr>
                  </p:pic>
                </p:oleObj>
              </mc:Fallback>
            </mc:AlternateContent>
          </a:graphicData>
        </a:graphic>
      </p:graphicFrame>
      <p:sp>
        <p:nvSpPr>
          <p:cNvPr id="35" name="AutoShape 8"/>
          <p:cNvSpPr>
            <a:spLocks noChangeArrowheads="1"/>
          </p:cNvSpPr>
          <p:nvPr/>
        </p:nvSpPr>
        <p:spPr bwMode="auto">
          <a:xfrm>
            <a:off x="2409207" y="4516095"/>
            <a:ext cx="802575" cy="373739"/>
          </a:xfrm>
          <a:prstGeom prst="rightArrow">
            <a:avLst>
              <a:gd name="adj1" fmla="val 50000"/>
              <a:gd name="adj2" fmla="val 95879"/>
            </a:avLst>
          </a:prstGeom>
          <a:solidFill>
            <a:srgbClr val="00FFFF"/>
          </a:solidFill>
          <a:ln w="12700">
            <a:solidFill>
              <a:srgbClr val="FF00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6" name="Object 2073"/>
          <p:cNvGraphicFramePr>
            <a:graphicFrameLocks noChangeAspect="1"/>
          </p:cNvGraphicFramePr>
          <p:nvPr>
            <p:extLst>
              <p:ext uri="{D42A27DB-BD31-4B8C-83A1-F6EECF244321}">
                <p14:modId xmlns:p14="http://schemas.microsoft.com/office/powerpoint/2010/main" val="2300671451"/>
              </p:ext>
            </p:extLst>
          </p:nvPr>
        </p:nvGraphicFramePr>
        <p:xfrm>
          <a:off x="3791745" y="4213973"/>
          <a:ext cx="2335365" cy="766613"/>
        </p:xfrm>
        <a:graphic>
          <a:graphicData uri="http://schemas.openxmlformats.org/presentationml/2006/ole">
            <mc:AlternateContent xmlns:mc="http://schemas.openxmlformats.org/markup-compatibility/2006">
              <mc:Choice xmlns:v="urn:schemas-microsoft-com:vml" Requires="v">
                <p:oleObj spid="_x0000_s442586" name="公式" r:id="rId27" imgW="736560" imgH="241200" progId="Equation.3">
                  <p:embed/>
                </p:oleObj>
              </mc:Choice>
              <mc:Fallback>
                <p:oleObj name="公式" r:id="rId27" imgW="736560" imgH="241200" progId="Equation.3">
                  <p:embed/>
                  <p:pic>
                    <p:nvPicPr>
                      <p:cNvPr id="0" name=""/>
                      <p:cNvPicPr>
                        <a:picLocks noChangeAspect="1" noChangeArrowheads="1"/>
                      </p:cNvPicPr>
                      <p:nvPr/>
                    </p:nvPicPr>
                    <p:blipFill>
                      <a:blip r:embed="rId28"/>
                      <a:srcRect/>
                      <a:stretch>
                        <a:fillRect/>
                      </a:stretch>
                    </p:blipFill>
                    <p:spPr bwMode="auto">
                      <a:xfrm>
                        <a:off x="3791745" y="4213973"/>
                        <a:ext cx="2335365" cy="766613"/>
                      </a:xfrm>
                      <a:prstGeom prst="rect">
                        <a:avLst/>
                      </a:prstGeom>
                      <a:noFill/>
                      <a:ln>
                        <a:noFill/>
                      </a:ln>
                      <a:effectLst/>
                      <a:extLst/>
                    </p:spPr>
                  </p:pic>
                </p:oleObj>
              </mc:Fallback>
            </mc:AlternateContent>
          </a:graphicData>
        </a:graphic>
      </p:graphicFrame>
      <p:sp>
        <p:nvSpPr>
          <p:cNvPr id="37" name="AutoShape 8"/>
          <p:cNvSpPr>
            <a:spLocks noChangeArrowheads="1"/>
          </p:cNvSpPr>
          <p:nvPr/>
        </p:nvSpPr>
        <p:spPr bwMode="auto">
          <a:xfrm>
            <a:off x="6930748" y="4467656"/>
            <a:ext cx="715418" cy="326181"/>
          </a:xfrm>
          <a:prstGeom prst="rightArrow">
            <a:avLst>
              <a:gd name="adj1" fmla="val 50000"/>
              <a:gd name="adj2" fmla="val 95879"/>
            </a:avLst>
          </a:prstGeom>
          <a:solidFill>
            <a:srgbClr val="00FFFF"/>
          </a:solidFill>
          <a:ln w="12700">
            <a:solidFill>
              <a:srgbClr val="FF00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8" name="Object 2074"/>
          <p:cNvGraphicFramePr>
            <a:graphicFrameLocks noChangeAspect="1"/>
          </p:cNvGraphicFramePr>
          <p:nvPr>
            <p:extLst>
              <p:ext uri="{D42A27DB-BD31-4B8C-83A1-F6EECF244321}">
                <p14:modId xmlns:p14="http://schemas.microsoft.com/office/powerpoint/2010/main" val="523308621"/>
              </p:ext>
            </p:extLst>
          </p:nvPr>
        </p:nvGraphicFramePr>
        <p:xfrm>
          <a:off x="8591416" y="4374213"/>
          <a:ext cx="1119188" cy="460375"/>
        </p:xfrm>
        <a:graphic>
          <a:graphicData uri="http://schemas.openxmlformats.org/presentationml/2006/ole">
            <mc:AlternateContent xmlns:mc="http://schemas.openxmlformats.org/markup-compatibility/2006">
              <mc:Choice xmlns:v="urn:schemas-microsoft-com:vml" Requires="v">
                <p:oleObj spid="_x0000_s442587" name="公式" r:id="rId29" imgW="431640" imgH="177480" progId="Equation.3">
                  <p:embed/>
                </p:oleObj>
              </mc:Choice>
              <mc:Fallback>
                <p:oleObj name="公式" r:id="rId29" imgW="431640" imgH="177480" progId="Equation.3">
                  <p:embed/>
                  <p:pic>
                    <p:nvPicPr>
                      <p:cNvPr id="0" name=""/>
                      <p:cNvPicPr>
                        <a:picLocks noChangeAspect="1" noChangeArrowheads="1"/>
                      </p:cNvPicPr>
                      <p:nvPr/>
                    </p:nvPicPr>
                    <p:blipFill>
                      <a:blip r:embed="rId30"/>
                      <a:srcRect/>
                      <a:stretch>
                        <a:fillRect/>
                      </a:stretch>
                    </p:blipFill>
                    <p:spPr bwMode="auto">
                      <a:xfrm>
                        <a:off x="8591416" y="4374213"/>
                        <a:ext cx="1119188" cy="460375"/>
                      </a:xfrm>
                      <a:prstGeom prst="rect">
                        <a:avLst/>
                      </a:prstGeom>
                      <a:noFill/>
                      <a:ln>
                        <a:noFill/>
                      </a:ln>
                      <a:effectLst/>
                      <a:extLst/>
                    </p:spPr>
                  </p:pic>
                </p:oleObj>
              </mc:Fallback>
            </mc:AlternateContent>
          </a:graphicData>
        </a:graphic>
      </p:graphicFrame>
      <p:sp>
        <p:nvSpPr>
          <p:cNvPr id="39" name="Rectangle 3"/>
          <p:cNvSpPr>
            <a:spLocks noChangeArrowheads="1"/>
          </p:cNvSpPr>
          <p:nvPr/>
        </p:nvSpPr>
        <p:spPr bwMode="auto">
          <a:xfrm>
            <a:off x="2615337" y="4963789"/>
            <a:ext cx="775008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0" dirty="0">
                <a:solidFill>
                  <a:srgbClr val="0033CC"/>
                </a:solidFill>
              </a:rPr>
              <a:t>X </a:t>
            </a:r>
            <a:r>
              <a:rPr lang="zh-CN" altLang="en-US" sz="2800" b="1" i="0" dirty="0">
                <a:solidFill>
                  <a:srgbClr val="0033CC"/>
                </a:solidFill>
              </a:rPr>
              <a:t>射线光子与原子“内层电子”的弹性碰撞，</a:t>
            </a:r>
            <a:r>
              <a:rPr lang="zh-CN" altLang="en-US" sz="2800" b="1" i="0" dirty="0">
                <a:solidFill>
                  <a:srgbClr val="FF00FF"/>
                </a:solidFill>
              </a:rPr>
              <a:t>内层电子被紧束缚，光子相当于和整个原子发生碰撞。</a:t>
            </a:r>
            <a:r>
              <a:rPr lang="zh-CN" altLang="en-US" sz="2800" b="1" i="0" dirty="0">
                <a:solidFill>
                  <a:srgbClr val="009900"/>
                </a:solidFill>
              </a:rPr>
              <a:t>光子质量远小于原子，碰撞时光子不损失能量，波长不变。</a:t>
            </a:r>
          </a:p>
        </p:txBody>
      </p:sp>
    </p:spTree>
    <p:extLst>
      <p:ext uri="{BB962C8B-B14F-4D97-AF65-F5344CB8AC3E}">
        <p14:creationId xmlns:p14="http://schemas.microsoft.com/office/powerpoint/2010/main" val="340535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30">
                                            <p:txEl>
                                              <p:pRg st="0" end="0"/>
                                            </p:txEl>
                                          </p:spTgt>
                                        </p:tgtEl>
                                        <p:attrNameLst>
                                          <p:attrName>style.visibility</p:attrName>
                                        </p:attrNameLst>
                                      </p:cBhvr>
                                      <p:to>
                                        <p:strVal val="visible"/>
                                      </p:to>
                                    </p:set>
                                    <p:animEffect transition="in" filter="wipe(down)">
                                      <p:cBhvr>
                                        <p:cTn id="13" dur="580">
                                          <p:stCondLst>
                                            <p:cond delay="0"/>
                                          </p:stCondLst>
                                        </p:cTn>
                                        <p:tgtEl>
                                          <p:spTgt spid="30">
                                            <p:txEl>
                                              <p:pRg st="0" end="0"/>
                                            </p:txEl>
                                          </p:spTgt>
                                        </p:tgtEl>
                                      </p:cBhvr>
                                    </p:animEffect>
                                    <p:anim calcmode="lin" valueType="num">
                                      <p:cBhvr>
                                        <p:cTn id="14" dur="1822" tmFilter="0,0; 0.14,0.36; 0.43,0.73; 0.71,0.91; 1.0,1.0">
                                          <p:stCondLst>
                                            <p:cond delay="0"/>
                                          </p:stCondLst>
                                        </p:cTn>
                                        <p:tgtEl>
                                          <p:spTgt spid="30">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0">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0">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0">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0">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0">
                                            <p:txEl>
                                              <p:pRg st="0" end="0"/>
                                            </p:txEl>
                                          </p:spTgt>
                                        </p:tgtEl>
                                      </p:cBhvr>
                                      <p:to x="100000" y="60000"/>
                                    </p:animScale>
                                    <p:animScale>
                                      <p:cBhvr>
                                        <p:cTn id="20" dur="166" decel="50000">
                                          <p:stCondLst>
                                            <p:cond delay="676"/>
                                          </p:stCondLst>
                                        </p:cTn>
                                        <p:tgtEl>
                                          <p:spTgt spid="30">
                                            <p:txEl>
                                              <p:pRg st="0" end="0"/>
                                            </p:txEl>
                                          </p:spTgt>
                                        </p:tgtEl>
                                      </p:cBhvr>
                                      <p:to x="100000" y="100000"/>
                                    </p:animScale>
                                    <p:animScale>
                                      <p:cBhvr>
                                        <p:cTn id="21" dur="26">
                                          <p:stCondLst>
                                            <p:cond delay="1312"/>
                                          </p:stCondLst>
                                        </p:cTn>
                                        <p:tgtEl>
                                          <p:spTgt spid="30">
                                            <p:txEl>
                                              <p:pRg st="0" end="0"/>
                                            </p:txEl>
                                          </p:spTgt>
                                        </p:tgtEl>
                                      </p:cBhvr>
                                      <p:to x="100000" y="80000"/>
                                    </p:animScale>
                                    <p:animScale>
                                      <p:cBhvr>
                                        <p:cTn id="22" dur="166" decel="50000">
                                          <p:stCondLst>
                                            <p:cond delay="1338"/>
                                          </p:stCondLst>
                                        </p:cTn>
                                        <p:tgtEl>
                                          <p:spTgt spid="30">
                                            <p:txEl>
                                              <p:pRg st="0" end="0"/>
                                            </p:txEl>
                                          </p:spTgt>
                                        </p:tgtEl>
                                      </p:cBhvr>
                                      <p:to x="100000" y="100000"/>
                                    </p:animScale>
                                    <p:animScale>
                                      <p:cBhvr>
                                        <p:cTn id="23" dur="26">
                                          <p:stCondLst>
                                            <p:cond delay="1642"/>
                                          </p:stCondLst>
                                        </p:cTn>
                                        <p:tgtEl>
                                          <p:spTgt spid="30">
                                            <p:txEl>
                                              <p:pRg st="0" end="0"/>
                                            </p:txEl>
                                          </p:spTgt>
                                        </p:tgtEl>
                                      </p:cBhvr>
                                      <p:to x="100000" y="90000"/>
                                    </p:animScale>
                                    <p:animScale>
                                      <p:cBhvr>
                                        <p:cTn id="24" dur="166" decel="50000">
                                          <p:stCondLst>
                                            <p:cond delay="1668"/>
                                          </p:stCondLst>
                                        </p:cTn>
                                        <p:tgtEl>
                                          <p:spTgt spid="30">
                                            <p:txEl>
                                              <p:pRg st="0" end="0"/>
                                            </p:txEl>
                                          </p:spTgt>
                                        </p:tgtEl>
                                      </p:cBhvr>
                                      <p:to x="100000" y="100000"/>
                                    </p:animScale>
                                    <p:animScale>
                                      <p:cBhvr>
                                        <p:cTn id="25" dur="26">
                                          <p:stCondLst>
                                            <p:cond delay="1808"/>
                                          </p:stCondLst>
                                        </p:cTn>
                                        <p:tgtEl>
                                          <p:spTgt spid="30">
                                            <p:txEl>
                                              <p:pRg st="0" end="0"/>
                                            </p:txEl>
                                          </p:spTgt>
                                        </p:tgtEl>
                                      </p:cBhvr>
                                      <p:to x="100000" y="95000"/>
                                    </p:animScale>
                                    <p:animScale>
                                      <p:cBhvr>
                                        <p:cTn id="26" dur="166" decel="50000">
                                          <p:stCondLst>
                                            <p:cond delay="1834"/>
                                          </p:stCondLst>
                                        </p:cTn>
                                        <p:tgtEl>
                                          <p:spTgt spid="30">
                                            <p:txEl>
                                              <p:pRg st="0" end="0"/>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barn(inVertical)">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1000"/>
                                        <p:tgtEl>
                                          <p:spTgt spid="34"/>
                                        </p:tgtEl>
                                      </p:cBhvr>
                                    </p:animEffect>
                                    <p:anim calcmode="lin" valueType="num">
                                      <p:cBhvr>
                                        <p:cTn id="51" dur="1000" fill="hold"/>
                                        <p:tgtEl>
                                          <p:spTgt spid="34"/>
                                        </p:tgtEl>
                                        <p:attrNameLst>
                                          <p:attrName>ppt_x</p:attrName>
                                        </p:attrNameLst>
                                      </p:cBhvr>
                                      <p:tavLst>
                                        <p:tav tm="0">
                                          <p:val>
                                            <p:strVal val="#ppt_x"/>
                                          </p:val>
                                        </p:tav>
                                        <p:tav tm="100000">
                                          <p:val>
                                            <p:strVal val="#ppt_x"/>
                                          </p:val>
                                        </p:tav>
                                      </p:tavLst>
                                    </p:anim>
                                    <p:anim calcmode="lin" valueType="num">
                                      <p:cBhvr>
                                        <p:cTn id="5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down)">
                                      <p:cBhvr>
                                        <p:cTn id="57" dur="500"/>
                                        <p:tgtEl>
                                          <p:spTgt spid="35"/>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barn(inVertical)">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wipe(down)">
                                      <p:cBhvr>
                                        <p:cTn id="67" dur="500"/>
                                        <p:tgtEl>
                                          <p:spTgt spid="37"/>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1000"/>
                                        <p:tgtEl>
                                          <p:spTgt spid="38"/>
                                        </p:tgtEl>
                                      </p:cBhvr>
                                    </p:animEffect>
                                    <p:anim calcmode="lin" valueType="num">
                                      <p:cBhvr>
                                        <p:cTn id="73" dur="1000" fill="hold"/>
                                        <p:tgtEl>
                                          <p:spTgt spid="38"/>
                                        </p:tgtEl>
                                        <p:attrNameLst>
                                          <p:attrName>ppt_x</p:attrName>
                                        </p:attrNameLst>
                                      </p:cBhvr>
                                      <p:tavLst>
                                        <p:tav tm="0">
                                          <p:val>
                                            <p:strVal val="#ppt_x"/>
                                          </p:val>
                                        </p:tav>
                                        <p:tav tm="100000">
                                          <p:val>
                                            <p:strVal val="#ppt_x"/>
                                          </p:val>
                                        </p:tav>
                                      </p:tavLst>
                                    </p:anim>
                                    <p:anim calcmode="lin" valueType="num">
                                      <p:cBhvr>
                                        <p:cTn id="7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randombar(horizontal)">
                                      <p:cBhvr>
                                        <p:cTn id="7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animBg="1"/>
      <p:bldP spid="37" grpId="0" animBg="1"/>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2057400" y="333375"/>
            <a:ext cx="7315200" cy="954107"/>
          </a:xfrm>
          <a:prstGeom prst="rect">
            <a:avLst/>
          </a:prstGeom>
          <a:noFill/>
          <a:ln w="9525">
            <a:noFill/>
            <a:miter lim="800000"/>
            <a:headEnd/>
            <a:tailEnd/>
          </a:ln>
          <a:effectLst/>
        </p:spPr>
        <p:txBody>
          <a:bodyPr>
            <a:spAutoFit/>
          </a:bodyPr>
          <a:lstStyle/>
          <a:p>
            <a:pPr marL="287338" indent="-287338" algn="just">
              <a:buFontTx/>
              <a:buChar char="•"/>
              <a:defRPr/>
            </a:pPr>
            <a:r>
              <a:rPr lang="zh-CN" altLang="en-US" sz="2800" b="1" i="0" dirty="0">
                <a:solidFill>
                  <a:srgbClr val="FF0066"/>
                </a:solidFill>
                <a:effectLst>
                  <a:outerShdw blurRad="38100" dist="38100" dir="2700000" algn="tl">
                    <a:srgbClr val="FFFFFF"/>
                  </a:outerShdw>
                </a:effectLst>
              </a:rPr>
              <a:t>康普顿效应中的自由电子不能像光电效应那样吸收光子而是散射光子。</a:t>
            </a:r>
          </a:p>
        </p:txBody>
      </p:sp>
      <p:sp>
        <p:nvSpPr>
          <p:cNvPr id="2" name="矩形 1"/>
          <p:cNvSpPr/>
          <p:nvPr/>
        </p:nvSpPr>
        <p:spPr>
          <a:xfrm>
            <a:off x="1543358" y="1270635"/>
            <a:ext cx="6316153" cy="523220"/>
          </a:xfrm>
          <a:prstGeom prst="rect">
            <a:avLst/>
          </a:prstGeom>
        </p:spPr>
        <p:txBody>
          <a:bodyPr wrap="none">
            <a:spAutoFit/>
          </a:bodyPr>
          <a:lstStyle/>
          <a:p>
            <a:pPr algn="just">
              <a:defRPr/>
            </a:pPr>
            <a:r>
              <a:rPr lang="zh-CN" altLang="en-US" sz="2800" b="1" i="0" dirty="0">
                <a:solidFill>
                  <a:srgbClr val="FF00FF"/>
                </a:solidFill>
                <a:effectLst>
                  <a:outerShdw blurRad="38100" dist="38100" dir="2700000" algn="tl">
                    <a:srgbClr val="FFFFFF"/>
                  </a:outerShdw>
                </a:effectLst>
              </a:rPr>
              <a:t>反证法：</a:t>
            </a:r>
            <a:r>
              <a:rPr lang="zh-CN" altLang="en-US" sz="2800" b="1" i="0" dirty="0">
                <a:solidFill>
                  <a:srgbClr val="009900"/>
                </a:solidFill>
                <a:effectLst>
                  <a:outerShdw blurRad="38100" dist="38100" dir="2700000" algn="tl">
                    <a:srgbClr val="FFFFFF"/>
                  </a:outerShdw>
                </a:effectLst>
              </a:rPr>
              <a:t>假设</a:t>
            </a:r>
            <a:r>
              <a:rPr lang="zh-CN" altLang="en-US" sz="2800" b="1" i="0" dirty="0">
                <a:solidFill>
                  <a:srgbClr val="0000FF"/>
                </a:solidFill>
                <a:effectLst>
                  <a:outerShdw blurRad="38100" dist="38100" dir="2700000" algn="tl">
                    <a:srgbClr val="FFFFFF"/>
                  </a:outerShdw>
                </a:effectLst>
              </a:rPr>
              <a:t>静止的自由电子吸收光子</a:t>
            </a:r>
          </a:p>
        </p:txBody>
      </p:sp>
      <p:graphicFrame>
        <p:nvGraphicFramePr>
          <p:cNvPr id="16" name="Object 2"/>
          <p:cNvGraphicFramePr>
            <a:graphicFrameLocks noChangeAspect="1"/>
          </p:cNvGraphicFramePr>
          <p:nvPr>
            <p:extLst>
              <p:ext uri="{D42A27DB-BD31-4B8C-83A1-F6EECF244321}">
                <p14:modId xmlns:p14="http://schemas.microsoft.com/office/powerpoint/2010/main" val="116990164"/>
              </p:ext>
            </p:extLst>
          </p:nvPr>
        </p:nvGraphicFramePr>
        <p:xfrm>
          <a:off x="3364536" y="1851334"/>
          <a:ext cx="3759200" cy="823912"/>
        </p:xfrm>
        <a:graphic>
          <a:graphicData uri="http://schemas.openxmlformats.org/presentationml/2006/ole">
            <mc:AlternateContent xmlns:mc="http://schemas.openxmlformats.org/markup-compatibility/2006">
              <mc:Choice xmlns:v="urn:schemas-microsoft-com:vml" Requires="v">
                <p:oleObj spid="_x0000_s427158" name="公式" r:id="rId4" imgW="1091726" imgH="241195" progId="Equation.3">
                  <p:embed/>
                </p:oleObj>
              </mc:Choice>
              <mc:Fallback>
                <p:oleObj name="公式" r:id="rId4" imgW="1091726" imgH="24119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4536" y="1851334"/>
                        <a:ext cx="375920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3"/>
          <p:cNvGraphicFramePr>
            <a:graphicFrameLocks noChangeAspect="1"/>
          </p:cNvGraphicFramePr>
          <p:nvPr>
            <p:extLst>
              <p:ext uri="{D42A27DB-BD31-4B8C-83A1-F6EECF244321}">
                <p14:modId xmlns:p14="http://schemas.microsoft.com/office/powerpoint/2010/main" val="514090173"/>
              </p:ext>
            </p:extLst>
          </p:nvPr>
        </p:nvGraphicFramePr>
        <p:xfrm>
          <a:off x="3543998" y="2763503"/>
          <a:ext cx="3144838" cy="1270000"/>
        </p:xfrm>
        <a:graphic>
          <a:graphicData uri="http://schemas.openxmlformats.org/presentationml/2006/ole">
            <mc:AlternateContent xmlns:mc="http://schemas.openxmlformats.org/markup-compatibility/2006">
              <mc:Choice xmlns:v="urn:schemas-microsoft-com:vml" Requires="v">
                <p:oleObj spid="_x0000_s427159" name="Equation" r:id="rId6" imgW="876240" imgH="393480" progId="Equation.DSMT4">
                  <p:embed/>
                </p:oleObj>
              </mc:Choice>
              <mc:Fallback>
                <p:oleObj name="Equation" r:id="rId6" imgW="876240" imgH="393480" progId="Equation.DSMT4">
                  <p:embed/>
                  <p:pic>
                    <p:nvPicPr>
                      <p:cNvPr id="0" name=""/>
                      <p:cNvPicPr>
                        <a:picLocks noChangeAspect="1" noChangeArrowheads="1"/>
                      </p:cNvPicPr>
                      <p:nvPr/>
                    </p:nvPicPr>
                    <p:blipFill>
                      <a:blip r:embed="rId7"/>
                      <a:srcRect/>
                      <a:stretch>
                        <a:fillRect/>
                      </a:stretch>
                    </p:blipFill>
                    <p:spPr bwMode="auto">
                      <a:xfrm>
                        <a:off x="3543998" y="2763503"/>
                        <a:ext cx="3144838"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4"/>
          <p:cNvGraphicFramePr>
            <a:graphicFrameLocks noChangeAspect="1"/>
          </p:cNvGraphicFramePr>
          <p:nvPr>
            <p:extLst>
              <p:ext uri="{D42A27DB-BD31-4B8C-83A1-F6EECF244321}">
                <p14:modId xmlns:p14="http://schemas.microsoft.com/office/powerpoint/2010/main" val="3988812562"/>
              </p:ext>
            </p:extLst>
          </p:nvPr>
        </p:nvGraphicFramePr>
        <p:xfrm>
          <a:off x="3484563" y="3848101"/>
          <a:ext cx="3530600" cy="900113"/>
        </p:xfrm>
        <a:graphic>
          <a:graphicData uri="http://schemas.openxmlformats.org/presentationml/2006/ole">
            <mc:AlternateContent xmlns:mc="http://schemas.openxmlformats.org/markup-compatibility/2006">
              <mc:Choice xmlns:v="urn:schemas-microsoft-com:vml" Requires="v">
                <p:oleObj spid="_x0000_s427160" name="Equation" r:id="rId8" imgW="1244520" imgH="279360" progId="Equation.DSMT4">
                  <p:embed/>
                </p:oleObj>
              </mc:Choice>
              <mc:Fallback>
                <p:oleObj name="Equation" r:id="rId8" imgW="1244520" imgH="279360" progId="Equation.DSMT4">
                  <p:embed/>
                  <p:pic>
                    <p:nvPicPr>
                      <p:cNvPr id="0" name=""/>
                      <p:cNvPicPr>
                        <a:picLocks noChangeAspect="1" noChangeArrowheads="1"/>
                      </p:cNvPicPr>
                      <p:nvPr/>
                    </p:nvPicPr>
                    <p:blipFill>
                      <a:blip r:embed="rId9"/>
                      <a:srcRect/>
                      <a:stretch>
                        <a:fillRect/>
                      </a:stretch>
                    </p:blipFill>
                    <p:spPr bwMode="auto">
                      <a:xfrm>
                        <a:off x="3484563" y="3848101"/>
                        <a:ext cx="3530600"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AutoShape 10"/>
          <p:cNvSpPr>
            <a:spLocks/>
          </p:cNvSpPr>
          <p:nvPr/>
        </p:nvSpPr>
        <p:spPr bwMode="auto">
          <a:xfrm flipH="1">
            <a:off x="2898680" y="2129012"/>
            <a:ext cx="315913" cy="2498725"/>
          </a:xfrm>
          <a:prstGeom prst="rightBrace">
            <a:avLst>
              <a:gd name="adj1" fmla="val 91725"/>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AutoShape 8"/>
          <p:cNvSpPr>
            <a:spLocks noChangeArrowheads="1"/>
          </p:cNvSpPr>
          <p:nvPr/>
        </p:nvSpPr>
        <p:spPr bwMode="auto">
          <a:xfrm>
            <a:off x="2210492" y="5197615"/>
            <a:ext cx="700143" cy="241182"/>
          </a:xfrm>
          <a:prstGeom prst="rightArrow">
            <a:avLst>
              <a:gd name="adj1" fmla="val 50000"/>
              <a:gd name="adj2" fmla="val 95879"/>
            </a:avLst>
          </a:prstGeom>
          <a:solidFill>
            <a:srgbClr val="FFFF00"/>
          </a:solidFill>
          <a:ln w="12700">
            <a:solidFill>
              <a:srgbClr val="FF00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5" name="Object 5"/>
          <p:cNvGraphicFramePr>
            <a:graphicFrameLocks noChangeAspect="1"/>
          </p:cNvGraphicFramePr>
          <p:nvPr>
            <p:extLst>
              <p:ext uri="{D42A27DB-BD31-4B8C-83A1-F6EECF244321}">
                <p14:modId xmlns:p14="http://schemas.microsoft.com/office/powerpoint/2010/main" val="2691153926"/>
              </p:ext>
            </p:extLst>
          </p:nvPr>
        </p:nvGraphicFramePr>
        <p:xfrm>
          <a:off x="3433763" y="4635500"/>
          <a:ext cx="2144712" cy="1200150"/>
        </p:xfrm>
        <a:graphic>
          <a:graphicData uri="http://schemas.openxmlformats.org/presentationml/2006/ole">
            <mc:AlternateContent xmlns:mc="http://schemas.openxmlformats.org/markup-compatibility/2006">
              <mc:Choice xmlns:v="urn:schemas-microsoft-com:vml" Requires="v">
                <p:oleObj spid="_x0000_s427161" name="Equation" r:id="rId10" imgW="927000" imgH="457200" progId="Equation.DSMT4">
                  <p:embed/>
                </p:oleObj>
              </mc:Choice>
              <mc:Fallback>
                <p:oleObj name="Equation" r:id="rId10" imgW="927000" imgH="457200" progId="Equation.DSMT4">
                  <p:embed/>
                  <p:pic>
                    <p:nvPicPr>
                      <p:cNvPr id="0" name=""/>
                      <p:cNvPicPr>
                        <a:picLocks noChangeAspect="1" noChangeArrowheads="1"/>
                      </p:cNvPicPr>
                      <p:nvPr/>
                    </p:nvPicPr>
                    <p:blipFill>
                      <a:blip r:embed="rId11"/>
                      <a:srcRect/>
                      <a:stretch>
                        <a:fillRect/>
                      </a:stretch>
                    </p:blipFill>
                    <p:spPr bwMode="auto">
                      <a:xfrm>
                        <a:off x="3433763" y="4635500"/>
                        <a:ext cx="2144712"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AutoShape 8"/>
          <p:cNvSpPr>
            <a:spLocks noChangeArrowheads="1"/>
          </p:cNvSpPr>
          <p:nvPr/>
        </p:nvSpPr>
        <p:spPr bwMode="auto">
          <a:xfrm>
            <a:off x="6103788" y="5320666"/>
            <a:ext cx="700143" cy="241182"/>
          </a:xfrm>
          <a:prstGeom prst="rightArrow">
            <a:avLst>
              <a:gd name="adj1" fmla="val 50000"/>
              <a:gd name="adj2" fmla="val 95879"/>
            </a:avLst>
          </a:prstGeom>
          <a:solidFill>
            <a:srgbClr val="00FFFF"/>
          </a:solidFill>
          <a:ln w="12700">
            <a:solidFill>
              <a:srgbClr val="FF00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938653292"/>
              </p:ext>
            </p:extLst>
          </p:nvPr>
        </p:nvGraphicFramePr>
        <p:xfrm>
          <a:off x="7313070" y="5235894"/>
          <a:ext cx="1333053" cy="543096"/>
        </p:xfrm>
        <a:graphic>
          <a:graphicData uri="http://schemas.openxmlformats.org/presentationml/2006/ole">
            <mc:AlternateContent xmlns:mc="http://schemas.openxmlformats.org/markup-compatibility/2006">
              <mc:Choice xmlns:v="urn:schemas-microsoft-com:vml" Requires="v">
                <p:oleObj spid="_x0000_s427162" name="Equation" r:id="rId12" imgW="342720" imgH="139680" progId="Equation.DSMT4">
                  <p:embed/>
                </p:oleObj>
              </mc:Choice>
              <mc:Fallback>
                <p:oleObj name="Equation" r:id="rId12" imgW="342720" imgH="139680" progId="Equation.DSMT4">
                  <p:embed/>
                  <p:pic>
                    <p:nvPicPr>
                      <p:cNvPr id="0" name=""/>
                      <p:cNvPicPr/>
                      <p:nvPr/>
                    </p:nvPicPr>
                    <p:blipFill>
                      <a:blip r:embed="rId13"/>
                      <a:stretch>
                        <a:fillRect/>
                      </a:stretch>
                    </p:blipFill>
                    <p:spPr>
                      <a:xfrm>
                        <a:off x="7313070" y="5235894"/>
                        <a:ext cx="1333053" cy="543096"/>
                      </a:xfrm>
                      <a:prstGeom prst="rect">
                        <a:avLst/>
                      </a:prstGeom>
                    </p:spPr>
                  </p:pic>
                </p:oleObj>
              </mc:Fallback>
            </mc:AlternateContent>
          </a:graphicData>
        </a:graphic>
      </p:graphicFrame>
      <p:sp>
        <p:nvSpPr>
          <p:cNvPr id="31" name="Rectangle 4"/>
          <p:cNvSpPr>
            <a:spLocks noChangeArrowheads="1"/>
          </p:cNvSpPr>
          <p:nvPr/>
        </p:nvSpPr>
        <p:spPr bwMode="auto">
          <a:xfrm>
            <a:off x="8872293" y="5239384"/>
            <a:ext cx="1492250" cy="484187"/>
          </a:xfrm>
          <a:prstGeom prst="rect">
            <a:avLst/>
          </a:prstGeom>
          <a:noFill/>
          <a:ln w="25400">
            <a:noFill/>
            <a:miter lim="800000"/>
            <a:headEnd/>
            <a:tailEnd/>
          </a:ln>
          <a:effectLst/>
        </p:spPr>
        <p:txBody>
          <a:bodyPr lIns="12700" tIns="12700" rIns="12700" bIns="12700"/>
          <a:lstStyle/>
          <a:p>
            <a:pPr algn="just">
              <a:defRPr/>
            </a:pPr>
            <a:r>
              <a:rPr lang="zh-CN" altLang="en-US" b="1" i="0" dirty="0">
                <a:solidFill>
                  <a:srgbClr val="FF0066"/>
                </a:solidFill>
                <a:effectLst>
                  <a:outerShdw blurRad="38100" dist="38100" dir="2700000" algn="tl">
                    <a:srgbClr val="FFFFFF"/>
                  </a:outerShdw>
                </a:effectLst>
              </a:rPr>
              <a:t>不可能！</a:t>
            </a:r>
          </a:p>
        </p:txBody>
      </p:sp>
      <p:sp>
        <p:nvSpPr>
          <p:cNvPr id="32" name="Text Box 5"/>
          <p:cNvSpPr txBox="1">
            <a:spLocks noChangeArrowheads="1"/>
          </p:cNvSpPr>
          <p:nvPr/>
        </p:nvSpPr>
        <p:spPr bwMode="auto">
          <a:xfrm>
            <a:off x="2395674" y="6121741"/>
            <a:ext cx="7164388" cy="523220"/>
          </a:xfrm>
          <a:prstGeom prst="rect">
            <a:avLst/>
          </a:prstGeom>
          <a:noFill/>
          <a:ln w="9525">
            <a:noFill/>
            <a:miter lim="800000"/>
            <a:headEnd/>
            <a:tailEnd/>
          </a:ln>
          <a:effectLst/>
        </p:spPr>
        <p:txBody>
          <a:bodyPr>
            <a:spAutoFit/>
          </a:bodyPr>
          <a:lstStyle/>
          <a:p>
            <a:pPr>
              <a:defRPr/>
            </a:pPr>
            <a:r>
              <a:rPr lang="zh-CN" altLang="en-US" sz="2800" b="1" i="0" dirty="0">
                <a:solidFill>
                  <a:srgbClr val="C00000"/>
                </a:solidFill>
                <a:effectLst>
                  <a:outerShdw blurRad="38100" dist="38100" dir="2700000" algn="tl">
                    <a:srgbClr val="FFFFFF"/>
                  </a:outerShdw>
                </a:effectLst>
              </a:rPr>
              <a:t>故自由电子不可能吸收光子，只能散射光子。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1138"/>
                                        </p:tgtEl>
                                        <p:attrNameLst>
                                          <p:attrName>style.visibility</p:attrName>
                                        </p:attrNameLst>
                                      </p:cBhvr>
                                      <p:to>
                                        <p:strVal val="visible"/>
                                      </p:to>
                                    </p:set>
                                    <p:animEffect transition="in" filter="circle(in)">
                                      <p:cBhvr>
                                        <p:cTn id="7" dur="2000"/>
                                        <p:tgtEl>
                                          <p:spTgt spid="9113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1000" fill="hold"/>
                                        <p:tgtEl>
                                          <p:spTgt spid="17"/>
                                        </p:tgtEl>
                                        <p:attrNameLst>
                                          <p:attrName>ppt_w</p:attrName>
                                        </p:attrNameLst>
                                      </p:cBhvr>
                                      <p:tavLst>
                                        <p:tav tm="0">
                                          <p:val>
                                            <p:fltVal val="0"/>
                                          </p:val>
                                        </p:tav>
                                        <p:tav tm="100000">
                                          <p:val>
                                            <p:strVal val="#ppt_w"/>
                                          </p:val>
                                        </p:tav>
                                      </p:tavLst>
                                    </p:anim>
                                    <p:anim calcmode="lin" valueType="num">
                                      <p:cBhvr>
                                        <p:cTn id="24" dur="1000" fill="hold"/>
                                        <p:tgtEl>
                                          <p:spTgt spid="17"/>
                                        </p:tgtEl>
                                        <p:attrNameLst>
                                          <p:attrName>ppt_h</p:attrName>
                                        </p:attrNameLst>
                                      </p:cBhvr>
                                      <p:tavLst>
                                        <p:tav tm="0">
                                          <p:val>
                                            <p:fltVal val="0"/>
                                          </p:val>
                                        </p:tav>
                                        <p:tav tm="100000">
                                          <p:val>
                                            <p:strVal val="#ppt_h"/>
                                          </p:val>
                                        </p:tav>
                                      </p:tavLst>
                                    </p:anim>
                                    <p:anim calcmode="lin" valueType="num">
                                      <p:cBhvr>
                                        <p:cTn id="25" dur="1000" fill="hold"/>
                                        <p:tgtEl>
                                          <p:spTgt spid="17"/>
                                        </p:tgtEl>
                                        <p:attrNameLst>
                                          <p:attrName>style.rotation</p:attrName>
                                        </p:attrNameLst>
                                      </p:cBhvr>
                                      <p:tavLst>
                                        <p:tav tm="0">
                                          <p:val>
                                            <p:fltVal val="90"/>
                                          </p:val>
                                        </p:tav>
                                        <p:tav tm="100000">
                                          <p:val>
                                            <p:fltVal val="0"/>
                                          </p:val>
                                        </p:tav>
                                      </p:tavLst>
                                    </p:anim>
                                    <p:animEffect transition="in" filter="fade">
                                      <p:cBhvr>
                                        <p:cTn id="26" dur="10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down)">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1000"/>
                                        <p:tgtEl>
                                          <p:spTgt spid="27"/>
                                        </p:tgtEl>
                                      </p:cBhvr>
                                    </p:animEffect>
                                    <p:anim calcmode="lin" valueType="num">
                                      <p:cBhvr>
                                        <p:cTn id="60" dur="1000" fill="hold"/>
                                        <p:tgtEl>
                                          <p:spTgt spid="27"/>
                                        </p:tgtEl>
                                        <p:attrNameLst>
                                          <p:attrName>ppt_x</p:attrName>
                                        </p:attrNameLst>
                                      </p:cBhvr>
                                      <p:tavLst>
                                        <p:tav tm="0">
                                          <p:val>
                                            <p:strVal val="#ppt_x"/>
                                          </p:val>
                                        </p:tav>
                                        <p:tav tm="100000">
                                          <p:val>
                                            <p:strVal val="#ppt_x"/>
                                          </p:val>
                                        </p:tav>
                                      </p:tavLst>
                                    </p:anim>
                                    <p:anim calcmode="lin" valueType="num">
                                      <p:cBhvr>
                                        <p:cTn id="6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wipe(left)">
                                      <p:cBhvr>
                                        <p:cTn id="66" dur="500"/>
                                        <p:tgtEl>
                                          <p:spTgt spid="31"/>
                                        </p:tgtEl>
                                      </p:cBhvr>
                                    </p:animEffect>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heel(1)">
                                      <p:cBhvr>
                                        <p:cTn id="71"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p:bldP spid="2" grpId="0"/>
      <p:bldP spid="19" grpId="0" animBg="1"/>
      <p:bldP spid="22" grpId="0" animBg="1"/>
      <p:bldP spid="26" grpId="0" animBg="1"/>
      <p:bldP spid="31" grpId="0" autoUpdateAnimBg="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 Box 9"/>
          <p:cNvSpPr txBox="1">
            <a:spLocks noChangeArrowheads="1"/>
          </p:cNvSpPr>
          <p:nvPr/>
        </p:nvSpPr>
        <p:spPr bwMode="auto">
          <a:xfrm>
            <a:off x="2440279" y="834466"/>
            <a:ext cx="1604168"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b="1" i="0" dirty="0">
                <a:solidFill>
                  <a:srgbClr val="FF0066"/>
                </a:solidFill>
              </a:rPr>
              <a:t>相同点：</a:t>
            </a:r>
            <a:endParaRPr lang="zh-CN" altLang="en-US" sz="2800" b="1" i="0" dirty="0"/>
          </a:p>
        </p:txBody>
      </p:sp>
      <p:sp>
        <p:nvSpPr>
          <p:cNvPr id="14" name="矩形 7"/>
          <p:cNvSpPr>
            <a:spLocks noChangeArrowheads="1"/>
          </p:cNvSpPr>
          <p:nvPr/>
        </p:nvSpPr>
        <p:spPr bwMode="auto">
          <a:xfrm>
            <a:off x="3294353" y="128540"/>
            <a:ext cx="6072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i="0" dirty="0">
                <a:solidFill>
                  <a:srgbClr val="FF00FF"/>
                </a:solidFill>
              </a:rPr>
              <a:t>康普顿效应与光电效应的关系</a:t>
            </a:r>
            <a:endParaRPr lang="zh-CN" altLang="en-US" sz="3200" i="0" dirty="0">
              <a:solidFill>
                <a:srgbClr val="FF00FF"/>
              </a:solidFill>
            </a:endParaRPr>
          </a:p>
        </p:txBody>
      </p:sp>
      <p:sp>
        <p:nvSpPr>
          <p:cNvPr id="16" name="矩形 15"/>
          <p:cNvSpPr/>
          <p:nvPr/>
        </p:nvSpPr>
        <p:spPr>
          <a:xfrm>
            <a:off x="4107153" y="1665496"/>
            <a:ext cx="5387007" cy="1076961"/>
          </a:xfrm>
          <a:prstGeom prst="rect">
            <a:avLst/>
          </a:prstGeom>
        </p:spPr>
        <p:txBody>
          <a:bodyPr wrap="square">
            <a:spAutoFit/>
          </a:bodyPr>
          <a:lstStyle/>
          <a:p>
            <a:pPr eaLnBrk="1" hangingPunct="1">
              <a:lnSpc>
                <a:spcPct val="120000"/>
              </a:lnSpc>
            </a:pPr>
            <a:r>
              <a:rPr lang="zh-CN" altLang="en-US" sz="2800" b="1" i="0" dirty="0">
                <a:solidFill>
                  <a:srgbClr val="9900CC"/>
                </a:solidFill>
              </a:rPr>
              <a:t>光电效应：</a:t>
            </a:r>
            <a:r>
              <a:rPr lang="zh-CN" altLang="en-US" sz="2800" b="1" i="0" dirty="0">
                <a:solidFill>
                  <a:srgbClr val="009900"/>
                </a:solidFill>
              </a:rPr>
              <a:t>束缚电子吸收一个光子，系统能量守恒，</a:t>
            </a:r>
            <a:r>
              <a:rPr lang="zh-CN" altLang="en-US" sz="2800" b="1" i="0" dirty="0">
                <a:solidFill>
                  <a:srgbClr val="CC3300"/>
                </a:solidFill>
                <a:effectLst>
                  <a:outerShdw blurRad="38100" dist="38100" dir="2700000" algn="tl">
                    <a:srgbClr val="FFFFFF"/>
                  </a:outerShdw>
                </a:effectLst>
              </a:rPr>
              <a:t>动量</a:t>
            </a:r>
            <a:r>
              <a:rPr lang="zh-CN" altLang="en-US" sz="2800" b="1" i="0" dirty="0">
                <a:effectLst>
                  <a:outerShdw blurRad="38100" dist="38100" dir="2700000" algn="tl">
                    <a:srgbClr val="FFFFFF"/>
                  </a:outerShdw>
                </a:effectLst>
              </a:rPr>
              <a:t>不</a:t>
            </a:r>
            <a:r>
              <a:rPr lang="zh-CN" altLang="en-US" sz="2800" b="1" i="0" dirty="0">
                <a:solidFill>
                  <a:srgbClr val="CC3300"/>
                </a:solidFill>
                <a:effectLst>
                  <a:outerShdw blurRad="38100" dist="38100" dir="2700000" algn="tl">
                    <a:srgbClr val="FFFFFF"/>
                  </a:outerShdw>
                </a:effectLst>
              </a:rPr>
              <a:t>守恒</a:t>
            </a:r>
            <a:r>
              <a:rPr lang="zh-CN" altLang="en-US" sz="2800" b="1" i="0" dirty="0">
                <a:solidFill>
                  <a:srgbClr val="008000"/>
                </a:solidFill>
                <a:effectLst>
                  <a:outerShdw blurRad="38100" dist="38100" dir="2700000" algn="tl">
                    <a:srgbClr val="FFFFFF"/>
                  </a:outerShdw>
                </a:effectLst>
              </a:rPr>
              <a:t>。</a:t>
            </a:r>
            <a:endParaRPr lang="zh-CN" altLang="en-US" sz="2800" b="1" i="0" dirty="0">
              <a:solidFill>
                <a:srgbClr val="008000"/>
              </a:solidFill>
            </a:endParaRPr>
          </a:p>
        </p:txBody>
      </p:sp>
      <p:sp>
        <p:nvSpPr>
          <p:cNvPr id="17" name="矩形 16"/>
          <p:cNvSpPr/>
          <p:nvPr/>
        </p:nvSpPr>
        <p:spPr>
          <a:xfrm>
            <a:off x="3919027" y="766901"/>
            <a:ext cx="6166246" cy="1076961"/>
          </a:xfrm>
          <a:prstGeom prst="rect">
            <a:avLst/>
          </a:prstGeom>
        </p:spPr>
        <p:txBody>
          <a:bodyPr wrap="square">
            <a:spAutoFit/>
          </a:bodyPr>
          <a:lstStyle/>
          <a:p>
            <a:pPr eaLnBrk="1" hangingPunct="1">
              <a:lnSpc>
                <a:spcPct val="120000"/>
              </a:lnSpc>
            </a:pPr>
            <a:r>
              <a:rPr lang="zh-CN" altLang="en-US" sz="2800" b="1" i="0" dirty="0">
                <a:solidFill>
                  <a:srgbClr val="CC6600"/>
                </a:solidFill>
              </a:rPr>
              <a:t>都是</a:t>
            </a:r>
            <a:r>
              <a:rPr lang="zh-CN" altLang="en-US" sz="2800" b="1" i="0" dirty="0"/>
              <a:t>单个光子与单个电子相互作用</a:t>
            </a:r>
            <a:r>
              <a:rPr lang="en-US" altLang="zh-CN" sz="2800" b="1" i="0" dirty="0"/>
              <a:t>(</a:t>
            </a:r>
            <a:r>
              <a:rPr lang="zh-CN" altLang="en-US" sz="2800" b="1" i="0" dirty="0"/>
              <a:t>不是光束与电子的作用</a:t>
            </a:r>
            <a:r>
              <a:rPr lang="en-US" altLang="zh-CN" sz="2800" b="1" i="0" dirty="0"/>
              <a:t>)</a:t>
            </a:r>
            <a:r>
              <a:rPr lang="zh-CN" altLang="en-US" sz="2800" b="1" i="0" dirty="0"/>
              <a:t>，系统能量守恒；</a:t>
            </a:r>
          </a:p>
        </p:txBody>
      </p:sp>
      <p:sp>
        <p:nvSpPr>
          <p:cNvPr id="18" name="Text Box 11"/>
          <p:cNvSpPr txBox="1">
            <a:spLocks noChangeArrowheads="1"/>
          </p:cNvSpPr>
          <p:nvPr/>
        </p:nvSpPr>
        <p:spPr bwMode="auto">
          <a:xfrm>
            <a:off x="2240255" y="1633513"/>
            <a:ext cx="1477367"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b="1" i="0" dirty="0">
                <a:solidFill>
                  <a:srgbClr val="CC3300"/>
                </a:solidFill>
              </a:rPr>
              <a:t>不同点：</a:t>
            </a:r>
            <a:endParaRPr lang="zh-CN" altLang="en-US" sz="2800" b="1" i="0" dirty="0">
              <a:solidFill>
                <a:srgbClr val="9900CC"/>
              </a:solidFill>
            </a:endParaRPr>
          </a:p>
        </p:txBody>
      </p:sp>
      <p:sp>
        <p:nvSpPr>
          <p:cNvPr id="2" name="矩形 1"/>
          <p:cNvSpPr/>
          <p:nvPr/>
        </p:nvSpPr>
        <p:spPr>
          <a:xfrm>
            <a:off x="9706926" y="1997582"/>
            <a:ext cx="1446230" cy="523220"/>
          </a:xfrm>
          <a:prstGeom prst="rect">
            <a:avLst/>
          </a:prstGeom>
        </p:spPr>
        <p:txBody>
          <a:bodyPr wrap="none">
            <a:spAutoFit/>
          </a:bodyPr>
          <a:lstStyle/>
          <a:p>
            <a:r>
              <a:rPr lang="zh-CN" altLang="en-US" sz="2800" b="1" i="0" dirty="0">
                <a:solidFill>
                  <a:srgbClr val="FF00FF"/>
                </a:solidFill>
                <a:effectLst>
                  <a:outerShdw blurRad="38100" dist="38100" dir="2700000" algn="tl">
                    <a:srgbClr val="FFFFFF"/>
                  </a:outerShdw>
                </a:effectLst>
              </a:rPr>
              <a:t>为什么</a:t>
            </a:r>
            <a:r>
              <a:rPr lang="en-US" altLang="zh-CN" sz="2800" b="1" i="0" dirty="0">
                <a:solidFill>
                  <a:srgbClr val="FF00FF"/>
                </a:solidFill>
                <a:effectLst>
                  <a:outerShdw blurRad="38100" dist="38100" dir="2700000" algn="tl">
                    <a:srgbClr val="FFFFFF"/>
                  </a:outerShdw>
                </a:effectLst>
              </a:rPr>
              <a:t>?</a:t>
            </a:r>
            <a:endParaRPr lang="zh-CN" altLang="en-US" sz="2800" dirty="0">
              <a:solidFill>
                <a:srgbClr val="FF00FF"/>
              </a:solidFill>
            </a:endParaRPr>
          </a:p>
        </p:txBody>
      </p:sp>
      <p:grpSp>
        <p:nvGrpSpPr>
          <p:cNvPr id="12" name="Group 28"/>
          <p:cNvGrpSpPr>
            <a:grpSpLocks/>
          </p:cNvGrpSpPr>
          <p:nvPr/>
        </p:nvGrpSpPr>
        <p:grpSpPr bwMode="auto">
          <a:xfrm>
            <a:off x="2186151" y="3856256"/>
            <a:ext cx="4392488" cy="1424333"/>
            <a:chOff x="2304" y="1296"/>
            <a:chExt cx="3024" cy="864"/>
          </a:xfrm>
        </p:grpSpPr>
        <p:grpSp>
          <p:nvGrpSpPr>
            <p:cNvPr id="15" name="Group 29"/>
            <p:cNvGrpSpPr>
              <a:grpSpLocks/>
            </p:cNvGrpSpPr>
            <p:nvPr/>
          </p:nvGrpSpPr>
          <p:grpSpPr bwMode="auto">
            <a:xfrm>
              <a:off x="2304" y="1296"/>
              <a:ext cx="3024" cy="96"/>
              <a:chOff x="2208" y="1104"/>
              <a:chExt cx="3024" cy="96"/>
            </a:xfrm>
          </p:grpSpPr>
          <p:sp>
            <p:nvSpPr>
              <p:cNvPr id="39" name="Line 30"/>
              <p:cNvSpPr>
                <a:spLocks noChangeShapeType="1"/>
              </p:cNvSpPr>
              <p:nvPr/>
            </p:nvSpPr>
            <p:spPr bwMode="auto">
              <a:xfrm>
                <a:off x="2208" y="1152"/>
                <a:ext cx="302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40" name="Oval 31"/>
              <p:cNvSpPr>
                <a:spLocks noChangeArrowheads="1"/>
              </p:cNvSpPr>
              <p:nvPr/>
            </p:nvSpPr>
            <p:spPr bwMode="auto">
              <a:xfrm>
                <a:off x="288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41" name="Oval 32"/>
              <p:cNvSpPr>
                <a:spLocks noChangeArrowheads="1"/>
              </p:cNvSpPr>
              <p:nvPr/>
            </p:nvSpPr>
            <p:spPr bwMode="auto">
              <a:xfrm>
                <a:off x="2304"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42" name="Oval 33"/>
              <p:cNvSpPr>
                <a:spLocks noChangeArrowheads="1"/>
              </p:cNvSpPr>
              <p:nvPr/>
            </p:nvSpPr>
            <p:spPr bwMode="auto">
              <a:xfrm>
                <a:off x="3456"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43" name="Oval 34"/>
              <p:cNvSpPr>
                <a:spLocks noChangeArrowheads="1"/>
              </p:cNvSpPr>
              <p:nvPr/>
            </p:nvSpPr>
            <p:spPr bwMode="auto">
              <a:xfrm>
                <a:off x="403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44" name="Oval 35"/>
              <p:cNvSpPr>
                <a:spLocks noChangeArrowheads="1"/>
              </p:cNvSpPr>
              <p:nvPr/>
            </p:nvSpPr>
            <p:spPr bwMode="auto">
              <a:xfrm>
                <a:off x="456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45" name="Oval 36"/>
              <p:cNvSpPr>
                <a:spLocks noChangeArrowheads="1"/>
              </p:cNvSpPr>
              <p:nvPr/>
            </p:nvSpPr>
            <p:spPr bwMode="auto">
              <a:xfrm>
                <a:off x="5088"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2" name="Group 37"/>
            <p:cNvGrpSpPr>
              <a:grpSpLocks/>
            </p:cNvGrpSpPr>
            <p:nvPr/>
          </p:nvGrpSpPr>
          <p:grpSpPr bwMode="auto">
            <a:xfrm>
              <a:off x="2304" y="1680"/>
              <a:ext cx="3024" cy="96"/>
              <a:chOff x="2208" y="1104"/>
              <a:chExt cx="3024" cy="96"/>
            </a:xfrm>
          </p:grpSpPr>
          <p:sp>
            <p:nvSpPr>
              <p:cNvPr id="32" name="Line 38"/>
              <p:cNvSpPr>
                <a:spLocks noChangeShapeType="1"/>
              </p:cNvSpPr>
              <p:nvPr/>
            </p:nvSpPr>
            <p:spPr bwMode="auto">
              <a:xfrm>
                <a:off x="2208" y="1152"/>
                <a:ext cx="3024" cy="0"/>
              </a:xfrm>
              <a:prstGeom prst="line">
                <a:avLst/>
              </a:prstGeom>
              <a:noFill/>
              <a:ln w="28575">
                <a:solidFill>
                  <a:srgbClr val="117D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33" name="Oval 39"/>
              <p:cNvSpPr>
                <a:spLocks noChangeArrowheads="1"/>
              </p:cNvSpPr>
              <p:nvPr/>
            </p:nvSpPr>
            <p:spPr bwMode="auto">
              <a:xfrm>
                <a:off x="288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34" name="Oval 40"/>
              <p:cNvSpPr>
                <a:spLocks noChangeArrowheads="1"/>
              </p:cNvSpPr>
              <p:nvPr/>
            </p:nvSpPr>
            <p:spPr bwMode="auto">
              <a:xfrm>
                <a:off x="2304"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35" name="Oval 41"/>
              <p:cNvSpPr>
                <a:spLocks noChangeArrowheads="1"/>
              </p:cNvSpPr>
              <p:nvPr/>
            </p:nvSpPr>
            <p:spPr bwMode="auto">
              <a:xfrm>
                <a:off x="3456"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36" name="Oval 42"/>
              <p:cNvSpPr>
                <a:spLocks noChangeArrowheads="1"/>
              </p:cNvSpPr>
              <p:nvPr/>
            </p:nvSpPr>
            <p:spPr bwMode="auto">
              <a:xfrm>
                <a:off x="4033"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37" name="Oval 43"/>
              <p:cNvSpPr>
                <a:spLocks noChangeArrowheads="1"/>
              </p:cNvSpPr>
              <p:nvPr/>
            </p:nvSpPr>
            <p:spPr bwMode="auto">
              <a:xfrm>
                <a:off x="456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38" name="Oval 44"/>
              <p:cNvSpPr>
                <a:spLocks noChangeArrowheads="1"/>
              </p:cNvSpPr>
              <p:nvPr/>
            </p:nvSpPr>
            <p:spPr bwMode="auto">
              <a:xfrm>
                <a:off x="5088"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 name="Group 45"/>
            <p:cNvGrpSpPr>
              <a:grpSpLocks/>
            </p:cNvGrpSpPr>
            <p:nvPr/>
          </p:nvGrpSpPr>
          <p:grpSpPr bwMode="auto">
            <a:xfrm>
              <a:off x="2304" y="2047"/>
              <a:ext cx="3024" cy="113"/>
              <a:chOff x="2208" y="1087"/>
              <a:chExt cx="3024" cy="113"/>
            </a:xfrm>
          </p:grpSpPr>
          <p:sp>
            <p:nvSpPr>
              <p:cNvPr id="25" name="Line 46"/>
              <p:cNvSpPr>
                <a:spLocks noChangeShapeType="1"/>
              </p:cNvSpPr>
              <p:nvPr/>
            </p:nvSpPr>
            <p:spPr bwMode="auto">
              <a:xfrm>
                <a:off x="2208" y="1152"/>
                <a:ext cx="3024" cy="0"/>
              </a:xfrm>
              <a:prstGeom prst="line">
                <a:avLst/>
              </a:prstGeom>
              <a:noFill/>
              <a:ln w="28575">
                <a:solidFill>
                  <a:srgbClr val="117D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26" name="Oval 47"/>
              <p:cNvSpPr>
                <a:spLocks noChangeArrowheads="1"/>
              </p:cNvSpPr>
              <p:nvPr/>
            </p:nvSpPr>
            <p:spPr bwMode="auto">
              <a:xfrm>
                <a:off x="288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27" name="Oval 48"/>
              <p:cNvSpPr>
                <a:spLocks noChangeArrowheads="1"/>
              </p:cNvSpPr>
              <p:nvPr/>
            </p:nvSpPr>
            <p:spPr bwMode="auto">
              <a:xfrm>
                <a:off x="2304"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28" name="Oval 49"/>
              <p:cNvSpPr>
                <a:spLocks noChangeArrowheads="1"/>
              </p:cNvSpPr>
              <p:nvPr/>
            </p:nvSpPr>
            <p:spPr bwMode="auto">
              <a:xfrm>
                <a:off x="3456"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29" name="Oval 50"/>
              <p:cNvSpPr>
                <a:spLocks noChangeArrowheads="1"/>
              </p:cNvSpPr>
              <p:nvPr/>
            </p:nvSpPr>
            <p:spPr bwMode="auto">
              <a:xfrm>
                <a:off x="4030" y="1087"/>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30" name="Oval 51"/>
              <p:cNvSpPr>
                <a:spLocks noChangeArrowheads="1"/>
              </p:cNvSpPr>
              <p:nvPr/>
            </p:nvSpPr>
            <p:spPr bwMode="auto">
              <a:xfrm>
                <a:off x="456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31" name="Oval 52"/>
              <p:cNvSpPr>
                <a:spLocks noChangeArrowheads="1"/>
              </p:cNvSpPr>
              <p:nvPr/>
            </p:nvSpPr>
            <p:spPr bwMode="auto">
              <a:xfrm>
                <a:off x="5088"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sp>
        <p:nvSpPr>
          <p:cNvPr id="46" name="Oval 40"/>
          <p:cNvSpPr>
            <a:spLocks noChangeArrowheads="1"/>
          </p:cNvSpPr>
          <p:nvPr/>
        </p:nvSpPr>
        <p:spPr bwMode="auto">
          <a:xfrm>
            <a:off x="4387114" y="3475951"/>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47" name="Line 17"/>
          <p:cNvSpPr>
            <a:spLocks noChangeShapeType="1"/>
          </p:cNvSpPr>
          <p:nvPr/>
        </p:nvSpPr>
        <p:spPr bwMode="auto">
          <a:xfrm flipV="1">
            <a:off x="4460376" y="2885531"/>
            <a:ext cx="1051891" cy="633037"/>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48" name="矩形 47"/>
          <p:cNvSpPr/>
          <p:nvPr/>
        </p:nvSpPr>
        <p:spPr>
          <a:xfrm>
            <a:off x="5338376" y="3982299"/>
            <a:ext cx="1627369" cy="523220"/>
          </a:xfrm>
          <a:prstGeom prst="rect">
            <a:avLst/>
          </a:prstGeom>
        </p:spPr>
        <p:txBody>
          <a:bodyPr wrap="none">
            <a:spAutoFit/>
          </a:bodyPr>
          <a:lstStyle/>
          <a:p>
            <a:r>
              <a:rPr lang="zh-CN" altLang="en-US" sz="2800" b="1" i="0" dirty="0">
                <a:solidFill>
                  <a:srgbClr val="3E0000"/>
                </a:solidFill>
              </a:rPr>
              <a:t>金属表面</a:t>
            </a:r>
            <a:endParaRPr lang="zh-CN" altLang="en-US" sz="2800" dirty="0">
              <a:solidFill>
                <a:srgbClr val="3E0000"/>
              </a:solidFill>
            </a:endParaRPr>
          </a:p>
        </p:txBody>
      </p:sp>
      <p:sp>
        <p:nvSpPr>
          <p:cNvPr id="49" name="矩形 48"/>
          <p:cNvSpPr/>
          <p:nvPr/>
        </p:nvSpPr>
        <p:spPr>
          <a:xfrm>
            <a:off x="4977700" y="3202180"/>
            <a:ext cx="1986441" cy="523220"/>
          </a:xfrm>
          <a:prstGeom prst="rect">
            <a:avLst/>
          </a:prstGeom>
        </p:spPr>
        <p:txBody>
          <a:bodyPr wrap="none">
            <a:spAutoFit/>
          </a:bodyPr>
          <a:lstStyle/>
          <a:p>
            <a:r>
              <a:rPr lang="zh-CN" altLang="en-US" sz="2800" b="1" i="0" dirty="0">
                <a:solidFill>
                  <a:srgbClr val="008000"/>
                </a:solidFill>
                <a:effectLst>
                  <a:outerShdw blurRad="38100" dist="38100" dir="2700000" algn="tl">
                    <a:srgbClr val="FFFFFF"/>
                  </a:outerShdw>
                </a:effectLst>
              </a:rPr>
              <a:t>逃</a:t>
            </a:r>
            <a:r>
              <a:rPr lang="zh-CN" altLang="en-US" sz="2800" b="1" i="0" dirty="0">
                <a:solidFill>
                  <a:srgbClr val="008000"/>
                </a:solidFill>
                <a:ea typeface="楷体_GB2312" pitchFamily="49" charset="-122"/>
              </a:rPr>
              <a:t>逸</a:t>
            </a:r>
            <a:r>
              <a:rPr lang="zh-CN" altLang="en-US" sz="2800" b="1" i="0" dirty="0">
                <a:solidFill>
                  <a:srgbClr val="008000"/>
                </a:solidFill>
                <a:effectLst>
                  <a:outerShdw blurRad="38100" dist="38100" dir="2700000" algn="tl">
                    <a:srgbClr val="FFFFFF"/>
                  </a:outerShdw>
                </a:effectLst>
              </a:rPr>
              <a:t>的</a:t>
            </a:r>
            <a:r>
              <a:rPr lang="zh-CN" altLang="en-US" sz="2800" b="1" i="0" dirty="0">
                <a:solidFill>
                  <a:srgbClr val="008000"/>
                </a:solidFill>
              </a:rPr>
              <a:t>电子</a:t>
            </a:r>
            <a:endParaRPr lang="zh-CN" altLang="en-US" sz="2800" dirty="0">
              <a:solidFill>
                <a:srgbClr val="008000"/>
              </a:solidFill>
            </a:endParaRPr>
          </a:p>
        </p:txBody>
      </p:sp>
      <p:sp>
        <p:nvSpPr>
          <p:cNvPr id="50" name="矩形 49"/>
          <p:cNvSpPr/>
          <p:nvPr/>
        </p:nvSpPr>
        <p:spPr>
          <a:xfrm>
            <a:off x="4801442" y="4555741"/>
            <a:ext cx="1266693" cy="523220"/>
          </a:xfrm>
          <a:prstGeom prst="rect">
            <a:avLst/>
          </a:prstGeom>
        </p:spPr>
        <p:txBody>
          <a:bodyPr wrap="none">
            <a:spAutoFit/>
          </a:bodyPr>
          <a:lstStyle/>
          <a:p>
            <a:r>
              <a:rPr lang="zh-CN" altLang="en-US" sz="2800" b="1" i="0" dirty="0">
                <a:solidFill>
                  <a:srgbClr val="0070C0"/>
                </a:solidFill>
                <a:effectLst>
                  <a:outerShdw blurRad="38100" dist="38100" dir="2700000" algn="tl">
                    <a:srgbClr val="FFFFFF"/>
                  </a:outerShdw>
                </a:effectLst>
              </a:rPr>
              <a:t>原子实</a:t>
            </a:r>
            <a:endParaRPr lang="zh-CN" altLang="en-US" sz="2800" dirty="0">
              <a:solidFill>
                <a:srgbClr val="0070C0"/>
              </a:solidFill>
            </a:endParaRPr>
          </a:p>
        </p:txBody>
      </p:sp>
      <p:sp>
        <p:nvSpPr>
          <p:cNvPr id="51" name="Line 17"/>
          <p:cNvSpPr>
            <a:spLocks noChangeShapeType="1"/>
          </p:cNvSpPr>
          <p:nvPr/>
        </p:nvSpPr>
        <p:spPr bwMode="auto">
          <a:xfrm flipH="1">
            <a:off x="3238053" y="3558825"/>
            <a:ext cx="1105744" cy="344487"/>
          </a:xfrm>
          <a:prstGeom prst="line">
            <a:avLst/>
          </a:prstGeom>
          <a:noFill/>
          <a:ln w="28575">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2" name="Line 17"/>
          <p:cNvSpPr>
            <a:spLocks noChangeShapeType="1"/>
          </p:cNvSpPr>
          <p:nvPr/>
        </p:nvSpPr>
        <p:spPr bwMode="auto">
          <a:xfrm flipH="1">
            <a:off x="4074717" y="3555079"/>
            <a:ext cx="312397" cy="329205"/>
          </a:xfrm>
          <a:prstGeom prst="line">
            <a:avLst/>
          </a:prstGeom>
          <a:noFill/>
          <a:ln w="28575">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3" name="Line 17"/>
          <p:cNvSpPr>
            <a:spLocks noChangeShapeType="1"/>
          </p:cNvSpPr>
          <p:nvPr/>
        </p:nvSpPr>
        <p:spPr bwMode="auto">
          <a:xfrm>
            <a:off x="4465794" y="3612118"/>
            <a:ext cx="397170" cy="272165"/>
          </a:xfrm>
          <a:prstGeom prst="line">
            <a:avLst/>
          </a:prstGeom>
          <a:noFill/>
          <a:ln w="28575">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4" name="Line 17"/>
          <p:cNvSpPr>
            <a:spLocks noChangeShapeType="1"/>
          </p:cNvSpPr>
          <p:nvPr/>
        </p:nvSpPr>
        <p:spPr bwMode="auto">
          <a:xfrm flipH="1">
            <a:off x="4092965" y="3612118"/>
            <a:ext cx="325994" cy="905201"/>
          </a:xfrm>
          <a:prstGeom prst="line">
            <a:avLst/>
          </a:prstGeom>
          <a:noFill/>
          <a:ln w="28575">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5" name="Line 17"/>
          <p:cNvSpPr>
            <a:spLocks noChangeShapeType="1"/>
          </p:cNvSpPr>
          <p:nvPr/>
        </p:nvSpPr>
        <p:spPr bwMode="auto">
          <a:xfrm>
            <a:off x="4481155" y="3625723"/>
            <a:ext cx="421251" cy="894151"/>
          </a:xfrm>
          <a:prstGeom prst="line">
            <a:avLst/>
          </a:prstGeom>
          <a:noFill/>
          <a:ln w="28575">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6" name="Line 17"/>
          <p:cNvSpPr>
            <a:spLocks noChangeShapeType="1"/>
          </p:cNvSpPr>
          <p:nvPr/>
        </p:nvSpPr>
        <p:spPr bwMode="auto">
          <a:xfrm>
            <a:off x="4530814" y="3563487"/>
            <a:ext cx="1071717" cy="301752"/>
          </a:xfrm>
          <a:prstGeom prst="line">
            <a:avLst/>
          </a:prstGeom>
          <a:noFill/>
          <a:ln w="28575">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7" name="矩形 56"/>
          <p:cNvSpPr/>
          <p:nvPr/>
        </p:nvSpPr>
        <p:spPr>
          <a:xfrm>
            <a:off x="1986483" y="2772223"/>
            <a:ext cx="2385967" cy="954107"/>
          </a:xfrm>
          <a:prstGeom prst="rect">
            <a:avLst/>
          </a:prstGeom>
        </p:spPr>
        <p:txBody>
          <a:bodyPr wrap="square">
            <a:spAutoFit/>
          </a:bodyPr>
          <a:lstStyle/>
          <a:p>
            <a:r>
              <a:rPr lang="zh-CN" altLang="en-US" sz="2800" b="1" i="0" dirty="0">
                <a:solidFill>
                  <a:srgbClr val="CC3300"/>
                </a:solidFill>
                <a:effectLst>
                  <a:outerShdw blurRad="38100" dist="38100" dir="2700000" algn="tl">
                    <a:srgbClr val="FFFFFF"/>
                  </a:outerShdw>
                </a:effectLst>
              </a:rPr>
              <a:t>原子实对</a:t>
            </a:r>
            <a:r>
              <a:rPr lang="zh-CN" altLang="en-US" sz="2800" b="1" i="0" dirty="0">
                <a:solidFill>
                  <a:srgbClr val="CC3300"/>
                </a:solidFill>
              </a:rPr>
              <a:t>电子</a:t>
            </a:r>
            <a:r>
              <a:rPr lang="zh-CN" altLang="en-US" sz="2800" b="1" i="0" dirty="0">
                <a:solidFill>
                  <a:srgbClr val="CC3300"/>
                </a:solidFill>
                <a:effectLst>
                  <a:outerShdw blurRad="38100" dist="38100" dir="2700000" algn="tl">
                    <a:srgbClr val="FFFFFF"/>
                  </a:outerShdw>
                </a:effectLst>
              </a:rPr>
              <a:t>的库伦引力</a:t>
            </a:r>
            <a:endParaRPr lang="zh-CN" altLang="en-US" sz="2800" dirty="0">
              <a:solidFill>
                <a:srgbClr val="CC3300"/>
              </a:solidFill>
            </a:endParaRPr>
          </a:p>
        </p:txBody>
      </p:sp>
      <p:graphicFrame>
        <p:nvGraphicFramePr>
          <p:cNvPr id="58" name="Object 11"/>
          <p:cNvGraphicFramePr>
            <a:graphicFrameLocks noChangeAspect="1"/>
          </p:cNvGraphicFramePr>
          <p:nvPr>
            <p:extLst>
              <p:ext uri="{D42A27DB-BD31-4B8C-83A1-F6EECF244321}">
                <p14:modId xmlns:p14="http://schemas.microsoft.com/office/powerpoint/2010/main" val="2314405706"/>
              </p:ext>
            </p:extLst>
          </p:nvPr>
        </p:nvGraphicFramePr>
        <p:xfrm>
          <a:off x="5651501" y="2490788"/>
          <a:ext cx="341313" cy="493712"/>
        </p:xfrm>
        <a:graphic>
          <a:graphicData uri="http://schemas.openxmlformats.org/presentationml/2006/ole">
            <mc:AlternateContent xmlns:mc="http://schemas.openxmlformats.org/markup-compatibility/2006">
              <mc:Choice xmlns:v="urn:schemas-microsoft-com:vml" Requires="v">
                <p:oleObj spid="_x0000_s357356" name="Equation" r:id="rId3" imgW="126720" imgH="164880" progId="Equation.DSMT4">
                  <p:embed/>
                </p:oleObj>
              </mc:Choice>
              <mc:Fallback>
                <p:oleObj name="Equation" r:id="rId3" imgW="126720" imgH="164880" progId="Equation.DSMT4">
                  <p:embed/>
                  <p:pic>
                    <p:nvPicPr>
                      <p:cNvPr id="0" name=""/>
                      <p:cNvPicPr>
                        <a:picLocks noChangeAspect="1" noChangeArrowheads="1"/>
                      </p:cNvPicPr>
                      <p:nvPr/>
                    </p:nvPicPr>
                    <p:blipFill>
                      <a:blip r:embed="rId4"/>
                      <a:srcRect/>
                      <a:stretch>
                        <a:fillRect/>
                      </a:stretch>
                    </p:blipFill>
                    <p:spPr bwMode="blackWhite">
                      <a:xfrm>
                        <a:off x="5651501" y="2490788"/>
                        <a:ext cx="341313" cy="493712"/>
                      </a:xfrm>
                      <a:prstGeom prst="rect">
                        <a:avLst/>
                      </a:prstGeom>
                      <a:noFill/>
                      <a:ln w="9525">
                        <a:noFill/>
                        <a:miter lim="800000"/>
                        <a:headEnd/>
                        <a:tailEnd/>
                      </a:ln>
                      <a:extLst/>
                    </p:spPr>
                  </p:pic>
                </p:oleObj>
              </mc:Fallback>
            </mc:AlternateContent>
          </a:graphicData>
        </a:graphic>
      </p:graphicFrame>
      <p:sp>
        <p:nvSpPr>
          <p:cNvPr id="59" name="矩形 58"/>
          <p:cNvSpPr/>
          <p:nvPr/>
        </p:nvSpPr>
        <p:spPr>
          <a:xfrm>
            <a:off x="2524308" y="5569588"/>
            <a:ext cx="5787232" cy="1076961"/>
          </a:xfrm>
          <a:prstGeom prst="rect">
            <a:avLst/>
          </a:prstGeom>
        </p:spPr>
        <p:txBody>
          <a:bodyPr wrap="square">
            <a:spAutoFit/>
          </a:bodyPr>
          <a:lstStyle/>
          <a:p>
            <a:pPr>
              <a:lnSpc>
                <a:spcPct val="120000"/>
              </a:lnSpc>
            </a:pPr>
            <a:r>
              <a:rPr lang="zh-CN" altLang="en-US" sz="2800" b="1" i="0" dirty="0">
                <a:solidFill>
                  <a:srgbClr val="9900CC"/>
                </a:solidFill>
              </a:rPr>
              <a:t>康普顿效应：</a:t>
            </a:r>
            <a:r>
              <a:rPr lang="zh-CN" altLang="en-US" sz="2800" b="1" i="0" dirty="0">
                <a:solidFill>
                  <a:srgbClr val="0033CC"/>
                </a:solidFill>
              </a:rPr>
              <a:t>光子与自由电子的弹性碰撞，系统能量和</a:t>
            </a:r>
            <a:r>
              <a:rPr lang="zh-CN" altLang="en-US" sz="2800" b="1" i="0" dirty="0">
                <a:solidFill>
                  <a:srgbClr val="0033CC"/>
                </a:solidFill>
                <a:effectLst>
                  <a:outerShdw blurRad="38100" dist="38100" dir="2700000" algn="tl">
                    <a:srgbClr val="FFFFFF"/>
                  </a:outerShdw>
                </a:effectLst>
              </a:rPr>
              <a:t>动量</a:t>
            </a:r>
            <a:r>
              <a:rPr lang="zh-CN" altLang="en-US" sz="2800" b="1" i="0" dirty="0">
                <a:solidFill>
                  <a:srgbClr val="FF0000"/>
                </a:solidFill>
                <a:effectLst>
                  <a:outerShdw blurRad="38100" dist="38100" dir="2700000" algn="tl">
                    <a:srgbClr val="FFFFFF"/>
                  </a:outerShdw>
                </a:effectLst>
              </a:rPr>
              <a:t>都</a:t>
            </a:r>
            <a:r>
              <a:rPr lang="zh-CN" altLang="en-US" sz="2800" b="1" i="0" dirty="0">
                <a:solidFill>
                  <a:srgbClr val="0033CC"/>
                </a:solidFill>
                <a:effectLst>
                  <a:outerShdw blurRad="38100" dist="38100" dir="2700000" algn="tl">
                    <a:srgbClr val="FFFFFF"/>
                  </a:outerShdw>
                </a:effectLst>
              </a:rPr>
              <a:t>守恒</a:t>
            </a:r>
            <a:r>
              <a:rPr lang="zh-CN" altLang="en-US" sz="2800" b="1" i="0" dirty="0">
                <a:solidFill>
                  <a:srgbClr val="0033CC"/>
                </a:solidFill>
              </a:rPr>
              <a:t>。</a:t>
            </a:r>
          </a:p>
        </p:txBody>
      </p:sp>
      <p:grpSp>
        <p:nvGrpSpPr>
          <p:cNvPr id="60" name="Group 4"/>
          <p:cNvGrpSpPr>
            <a:grpSpLocks/>
          </p:cNvGrpSpPr>
          <p:nvPr/>
        </p:nvGrpSpPr>
        <p:grpSpPr bwMode="auto">
          <a:xfrm>
            <a:off x="6880509" y="2736914"/>
            <a:ext cx="3733800" cy="3006542"/>
            <a:chOff x="2784" y="368"/>
            <a:chExt cx="2880" cy="2250"/>
          </a:xfrm>
        </p:grpSpPr>
        <p:sp>
          <p:nvSpPr>
            <p:cNvPr id="61" name="Rectangle 5"/>
            <p:cNvSpPr>
              <a:spLocks noChangeArrowheads="1"/>
            </p:cNvSpPr>
            <p:nvPr/>
          </p:nvSpPr>
          <p:spPr bwMode="auto">
            <a:xfrm>
              <a:off x="2784" y="528"/>
              <a:ext cx="2880" cy="2064"/>
            </a:xfrm>
            <a:prstGeom prst="rect">
              <a:avLst/>
            </a:prstGeom>
            <a:solidFill>
              <a:schemeClr val="bg1"/>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 name="Line 6"/>
            <p:cNvSpPr>
              <a:spLocks noChangeShapeType="1"/>
            </p:cNvSpPr>
            <p:nvPr/>
          </p:nvSpPr>
          <p:spPr bwMode="auto">
            <a:xfrm>
              <a:off x="5136" y="1680"/>
              <a:ext cx="432"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7"/>
            <p:cNvSpPr>
              <a:spLocks noChangeShapeType="1"/>
            </p:cNvSpPr>
            <p:nvPr/>
          </p:nvSpPr>
          <p:spPr bwMode="auto">
            <a:xfrm flipV="1">
              <a:off x="3840" y="768"/>
              <a:ext cx="0" cy="168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4" name="Object 8"/>
            <p:cNvGraphicFramePr>
              <a:graphicFrameLocks noChangeAspect="1"/>
            </p:cNvGraphicFramePr>
            <p:nvPr/>
          </p:nvGraphicFramePr>
          <p:xfrm>
            <a:off x="5232" y="1392"/>
            <a:ext cx="208" cy="226"/>
          </p:xfrm>
          <a:graphic>
            <a:graphicData uri="http://schemas.openxmlformats.org/presentationml/2006/ole">
              <mc:AlternateContent xmlns:mc="http://schemas.openxmlformats.org/markup-compatibility/2006">
                <mc:Choice xmlns:v="urn:schemas-microsoft-com:vml" Requires="v">
                  <p:oleObj spid="_x0000_s357357" name="公式" r:id="rId5" imgW="177646" imgH="190335" progId="Equation.3">
                    <p:embed/>
                  </p:oleObj>
                </mc:Choice>
                <mc:Fallback>
                  <p:oleObj name="公式" r:id="rId5" imgW="177646" imgH="1903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2" y="1392"/>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9"/>
            <p:cNvGraphicFramePr>
              <a:graphicFrameLocks noChangeAspect="1"/>
            </p:cNvGraphicFramePr>
            <p:nvPr/>
          </p:nvGraphicFramePr>
          <p:xfrm>
            <a:off x="3840" y="768"/>
            <a:ext cx="225" cy="285"/>
          </p:xfrm>
          <a:graphic>
            <a:graphicData uri="http://schemas.openxmlformats.org/presentationml/2006/ole">
              <mc:AlternateContent xmlns:mc="http://schemas.openxmlformats.org/markup-compatibility/2006">
                <mc:Choice xmlns:v="urn:schemas-microsoft-com:vml" Requires="v">
                  <p:oleObj spid="_x0000_s357358" name="公式" r:id="rId7" imgW="190417" imgH="241195" progId="Equation.3">
                    <p:embed/>
                  </p:oleObj>
                </mc:Choice>
                <mc:Fallback>
                  <p:oleObj name="公式" r:id="rId7" imgW="190417" imgH="24119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0" y="768"/>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 name="Line 10"/>
            <p:cNvSpPr>
              <a:spLocks noChangeShapeType="1"/>
            </p:cNvSpPr>
            <p:nvPr/>
          </p:nvSpPr>
          <p:spPr bwMode="auto">
            <a:xfrm flipV="1">
              <a:off x="4320" y="1680"/>
              <a:ext cx="816"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1"/>
            <p:cNvSpPr>
              <a:spLocks noChangeShapeType="1"/>
            </p:cNvSpPr>
            <p:nvPr/>
          </p:nvSpPr>
          <p:spPr bwMode="auto">
            <a:xfrm>
              <a:off x="4656" y="1104"/>
              <a:ext cx="480"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12"/>
            <p:cNvSpPr>
              <a:spLocks noChangeShapeType="1"/>
            </p:cNvSpPr>
            <p:nvPr/>
          </p:nvSpPr>
          <p:spPr bwMode="auto">
            <a:xfrm>
              <a:off x="3840" y="1680"/>
              <a:ext cx="1248" cy="0"/>
            </a:xfrm>
            <a:prstGeom prst="line">
              <a:avLst/>
            </a:prstGeom>
            <a:noFill/>
            <a:ln w="38100">
              <a:solidFill>
                <a:srgbClr val="FF0000"/>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9" name="Group 13"/>
            <p:cNvGrpSpPr>
              <a:grpSpLocks/>
            </p:cNvGrpSpPr>
            <p:nvPr/>
          </p:nvGrpSpPr>
          <p:grpSpPr bwMode="auto">
            <a:xfrm>
              <a:off x="2799" y="823"/>
              <a:ext cx="1041" cy="857"/>
              <a:chOff x="2799" y="823"/>
              <a:chExt cx="1041" cy="857"/>
            </a:xfrm>
          </p:grpSpPr>
          <p:sp>
            <p:nvSpPr>
              <p:cNvPr id="85" name="Line 14"/>
              <p:cNvSpPr>
                <a:spLocks noChangeShapeType="1"/>
              </p:cNvSpPr>
              <p:nvPr/>
            </p:nvSpPr>
            <p:spPr bwMode="auto">
              <a:xfrm>
                <a:off x="2976" y="1680"/>
                <a:ext cx="86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6" name="Object 15"/>
              <p:cNvGraphicFramePr>
                <a:graphicFrameLocks noChangeAspect="1"/>
              </p:cNvGraphicFramePr>
              <p:nvPr/>
            </p:nvGraphicFramePr>
            <p:xfrm>
              <a:off x="2799" y="823"/>
              <a:ext cx="784" cy="694"/>
            </p:xfrm>
            <a:graphic>
              <a:graphicData uri="http://schemas.openxmlformats.org/presentationml/2006/ole">
                <mc:AlternateContent xmlns:mc="http://schemas.openxmlformats.org/markup-compatibility/2006">
                  <mc:Choice xmlns:v="urn:schemas-microsoft-com:vml" Requires="v">
                    <p:oleObj spid="_x0000_s357359" name="公式" r:id="rId9" imgW="361991" imgH="304755" progId="Equation.3">
                      <p:embed/>
                    </p:oleObj>
                  </mc:Choice>
                  <mc:Fallback>
                    <p:oleObj name="公式" r:id="rId9" imgW="361991" imgH="30475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9" y="823"/>
                            <a:ext cx="784" cy="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0" name="Group 16"/>
            <p:cNvGrpSpPr>
              <a:grpSpLocks/>
            </p:cNvGrpSpPr>
            <p:nvPr/>
          </p:nvGrpSpPr>
          <p:grpSpPr bwMode="auto">
            <a:xfrm>
              <a:off x="3840" y="368"/>
              <a:ext cx="1162" cy="1312"/>
              <a:chOff x="3840" y="368"/>
              <a:chExt cx="1162" cy="1312"/>
            </a:xfrm>
          </p:grpSpPr>
          <p:sp>
            <p:nvSpPr>
              <p:cNvPr id="83" name="Line 17"/>
              <p:cNvSpPr>
                <a:spLocks noChangeShapeType="1"/>
              </p:cNvSpPr>
              <p:nvPr/>
            </p:nvSpPr>
            <p:spPr bwMode="auto">
              <a:xfrm flipV="1">
                <a:off x="3840" y="1104"/>
                <a:ext cx="816" cy="57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4" name="Object 18"/>
              <p:cNvGraphicFramePr>
                <a:graphicFrameLocks noChangeAspect="1"/>
              </p:cNvGraphicFramePr>
              <p:nvPr/>
            </p:nvGraphicFramePr>
            <p:xfrm>
              <a:off x="4286" y="368"/>
              <a:ext cx="716" cy="735"/>
            </p:xfrm>
            <a:graphic>
              <a:graphicData uri="http://schemas.openxmlformats.org/presentationml/2006/ole">
                <mc:AlternateContent xmlns:mc="http://schemas.openxmlformats.org/markup-compatibility/2006">
                  <mc:Choice xmlns:v="urn:schemas-microsoft-com:vml" Requires="v">
                    <p:oleObj spid="_x0000_s357360" name="公式" r:id="rId11" imgW="266702" imgH="304755" progId="Equation.3">
                      <p:embed/>
                    </p:oleObj>
                  </mc:Choice>
                  <mc:Fallback>
                    <p:oleObj name="公式" r:id="rId11" imgW="266702" imgH="30475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6" y="368"/>
                            <a:ext cx="716" cy="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1" name="Group 19"/>
            <p:cNvGrpSpPr>
              <a:grpSpLocks/>
            </p:cNvGrpSpPr>
            <p:nvPr/>
          </p:nvGrpSpPr>
          <p:grpSpPr bwMode="auto">
            <a:xfrm>
              <a:off x="3840" y="1680"/>
              <a:ext cx="960" cy="938"/>
              <a:chOff x="3840" y="1680"/>
              <a:chExt cx="960" cy="938"/>
            </a:xfrm>
          </p:grpSpPr>
          <p:sp>
            <p:nvSpPr>
              <p:cNvPr id="81" name="Line 20"/>
              <p:cNvSpPr>
                <a:spLocks noChangeShapeType="1"/>
              </p:cNvSpPr>
              <p:nvPr/>
            </p:nvSpPr>
            <p:spPr bwMode="auto">
              <a:xfrm>
                <a:off x="3840" y="1680"/>
                <a:ext cx="480" cy="576"/>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2" name="Object 21"/>
              <p:cNvGraphicFramePr>
                <a:graphicFrameLocks noChangeAspect="1"/>
              </p:cNvGraphicFramePr>
              <p:nvPr>
                <p:extLst>
                  <p:ext uri="{D42A27DB-BD31-4B8C-83A1-F6EECF244321}">
                    <p14:modId xmlns:p14="http://schemas.microsoft.com/office/powerpoint/2010/main" val="2790040341"/>
                  </p:ext>
                </p:extLst>
              </p:nvPr>
            </p:nvGraphicFramePr>
            <p:xfrm>
              <a:off x="4089" y="2132"/>
              <a:ext cx="711" cy="486"/>
            </p:xfrm>
            <a:graphic>
              <a:graphicData uri="http://schemas.openxmlformats.org/presentationml/2006/ole">
                <mc:AlternateContent xmlns:mc="http://schemas.openxmlformats.org/markup-compatibility/2006">
                  <mc:Choice xmlns:v="urn:schemas-microsoft-com:vml" Requires="v">
                    <p:oleObj spid="_x0000_s357361" name="Equation" r:id="rId13" imgW="241200" imgH="177480" progId="Equation.DSMT4">
                      <p:embed/>
                    </p:oleObj>
                  </mc:Choice>
                  <mc:Fallback>
                    <p:oleObj name="Equation" r:id="rId13" imgW="241200" imgH="177480" progId="Equation.DSMT4">
                      <p:embed/>
                      <p:pic>
                        <p:nvPicPr>
                          <p:cNvPr id="0" name=""/>
                          <p:cNvPicPr>
                            <a:picLocks noChangeAspect="1" noChangeArrowheads="1"/>
                          </p:cNvPicPr>
                          <p:nvPr/>
                        </p:nvPicPr>
                        <p:blipFill>
                          <a:blip r:embed="rId14"/>
                          <a:srcRect/>
                          <a:stretch>
                            <a:fillRect/>
                          </a:stretch>
                        </p:blipFill>
                        <p:spPr bwMode="auto">
                          <a:xfrm>
                            <a:off x="4089" y="2132"/>
                            <a:ext cx="711" cy="486"/>
                          </a:xfrm>
                          <a:prstGeom prst="rect">
                            <a:avLst/>
                          </a:prstGeom>
                          <a:noFill/>
                          <a:ln>
                            <a:noFill/>
                          </a:ln>
                          <a:effectLst/>
                          <a:extLst/>
                        </p:spPr>
                      </p:pic>
                    </p:oleObj>
                  </mc:Fallback>
                </mc:AlternateContent>
              </a:graphicData>
            </a:graphic>
          </p:graphicFrame>
        </p:grpSp>
        <p:sp>
          <p:nvSpPr>
            <p:cNvPr id="72" name="Line 22"/>
            <p:cNvSpPr>
              <a:spLocks noChangeShapeType="1"/>
            </p:cNvSpPr>
            <p:nvPr/>
          </p:nvSpPr>
          <p:spPr bwMode="auto">
            <a:xfrm flipV="1">
              <a:off x="3840" y="1440"/>
              <a:ext cx="336" cy="24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3" name="Object 23"/>
            <p:cNvGraphicFramePr>
              <a:graphicFrameLocks noChangeAspect="1"/>
            </p:cNvGraphicFramePr>
            <p:nvPr>
              <p:extLst>
                <p:ext uri="{D42A27DB-BD31-4B8C-83A1-F6EECF244321}">
                  <p14:modId xmlns:p14="http://schemas.microsoft.com/office/powerpoint/2010/main" val="1683377188"/>
                </p:ext>
              </p:extLst>
            </p:nvPr>
          </p:nvGraphicFramePr>
          <p:xfrm>
            <a:off x="3926" y="1023"/>
            <a:ext cx="298" cy="417"/>
          </p:xfrm>
          <a:graphic>
            <a:graphicData uri="http://schemas.openxmlformats.org/presentationml/2006/ole">
              <mc:AlternateContent xmlns:mc="http://schemas.openxmlformats.org/markup-compatibility/2006">
                <mc:Choice xmlns:v="urn:schemas-microsoft-com:vml" Requires="v">
                  <p:oleObj spid="_x0000_s357362" name="公式" r:id="rId15" imgW="126725" imgH="177415" progId="Equation.3">
                    <p:embed/>
                  </p:oleObj>
                </mc:Choice>
                <mc:Fallback>
                  <p:oleObj name="公式" r:id="rId15" imgW="126725" imgH="177415"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26" y="1023"/>
                          <a:ext cx="298"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 name="Line 24"/>
            <p:cNvSpPr>
              <a:spLocks noChangeShapeType="1"/>
            </p:cNvSpPr>
            <p:nvPr/>
          </p:nvSpPr>
          <p:spPr bwMode="auto">
            <a:xfrm>
              <a:off x="2928" y="1680"/>
              <a:ext cx="336"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5" name="Object 25"/>
            <p:cNvGraphicFramePr>
              <a:graphicFrameLocks noChangeAspect="1"/>
            </p:cNvGraphicFramePr>
            <p:nvPr/>
          </p:nvGraphicFramePr>
          <p:xfrm>
            <a:off x="2979" y="1668"/>
            <a:ext cx="389" cy="541"/>
          </p:xfrm>
          <a:graphic>
            <a:graphicData uri="http://schemas.openxmlformats.org/presentationml/2006/ole">
              <mc:AlternateContent xmlns:mc="http://schemas.openxmlformats.org/markup-compatibility/2006">
                <mc:Choice xmlns:v="urn:schemas-microsoft-com:vml" Requires="v">
                  <p:oleObj spid="_x0000_s357363" name="公式" r:id="rId17" imgW="165028" imgH="228501" progId="Equation.3">
                    <p:embed/>
                  </p:oleObj>
                </mc:Choice>
                <mc:Fallback>
                  <p:oleObj name="公式" r:id="rId17" imgW="165028" imgH="22850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79" y="1668"/>
                          <a:ext cx="389"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 name="Oval 26"/>
            <p:cNvSpPr>
              <a:spLocks noChangeArrowheads="1"/>
            </p:cNvSpPr>
            <p:nvPr/>
          </p:nvSpPr>
          <p:spPr bwMode="auto">
            <a:xfrm>
              <a:off x="3768" y="1632"/>
              <a:ext cx="144" cy="144"/>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7" name="Object 27"/>
            <p:cNvGraphicFramePr>
              <a:graphicFrameLocks noChangeAspect="1"/>
            </p:cNvGraphicFramePr>
            <p:nvPr/>
          </p:nvGraphicFramePr>
          <p:xfrm>
            <a:off x="4416" y="1344"/>
            <a:ext cx="211" cy="288"/>
          </p:xfrm>
          <a:graphic>
            <a:graphicData uri="http://schemas.openxmlformats.org/presentationml/2006/ole">
              <mc:AlternateContent xmlns:mc="http://schemas.openxmlformats.org/markup-compatibility/2006">
                <mc:Choice xmlns:v="urn:schemas-microsoft-com:vml" Requires="v">
                  <p:oleObj spid="_x0000_s357364" name="公式" r:id="rId19" imgW="95289" imgH="152512" progId="Equation.3">
                    <p:embed/>
                  </p:oleObj>
                </mc:Choice>
                <mc:Fallback>
                  <p:oleObj name="公式" r:id="rId19" imgW="95289" imgH="152512"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16" y="1344"/>
                          <a:ext cx="2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 name="Arc 28"/>
            <p:cNvSpPr>
              <a:spLocks/>
            </p:cNvSpPr>
            <p:nvPr/>
          </p:nvSpPr>
          <p:spPr bwMode="auto">
            <a:xfrm flipV="1">
              <a:off x="4032" y="1681"/>
              <a:ext cx="192" cy="290"/>
            </a:xfrm>
            <a:custGeom>
              <a:avLst/>
              <a:gdLst>
                <a:gd name="T0" fmla="*/ 0 w 21600"/>
                <a:gd name="T1" fmla="*/ 0 h 26139"/>
                <a:gd name="T2" fmla="*/ 0 w 21600"/>
                <a:gd name="T3" fmla="*/ 0 h 26139"/>
                <a:gd name="T4" fmla="*/ 0 w 21600"/>
                <a:gd name="T5" fmla="*/ 0 h 26139"/>
                <a:gd name="T6" fmla="*/ 0 60000 65536"/>
                <a:gd name="T7" fmla="*/ 0 60000 65536"/>
                <a:gd name="T8" fmla="*/ 0 60000 65536"/>
                <a:gd name="T9" fmla="*/ 0 w 21600"/>
                <a:gd name="T10" fmla="*/ 0 h 26139"/>
                <a:gd name="T11" fmla="*/ 21600 w 21600"/>
                <a:gd name="T12" fmla="*/ 26139 h 26139"/>
              </a:gdLst>
              <a:ahLst/>
              <a:cxnLst>
                <a:cxn ang="T6">
                  <a:pos x="T0" y="T1"/>
                </a:cxn>
                <a:cxn ang="T7">
                  <a:pos x="T2" y="T3"/>
                </a:cxn>
                <a:cxn ang="T8">
                  <a:pos x="T4" y="T5"/>
                </a:cxn>
              </a:cxnLst>
              <a:rect l="T9" t="T10" r="T11" b="T12"/>
              <a:pathLst>
                <a:path w="21600" h="26139" fill="none" extrusionOk="0">
                  <a:moveTo>
                    <a:pt x="4760" y="0"/>
                  </a:moveTo>
                  <a:cubicBezTo>
                    <a:pt x="14607" y="2225"/>
                    <a:pt x="21600" y="10973"/>
                    <a:pt x="21600" y="21069"/>
                  </a:cubicBezTo>
                  <a:cubicBezTo>
                    <a:pt x="21600" y="22776"/>
                    <a:pt x="21397" y="24478"/>
                    <a:pt x="20996" y="26138"/>
                  </a:cubicBezTo>
                </a:path>
                <a:path w="21600" h="26139" stroke="0" extrusionOk="0">
                  <a:moveTo>
                    <a:pt x="4760" y="0"/>
                  </a:moveTo>
                  <a:cubicBezTo>
                    <a:pt x="14607" y="2225"/>
                    <a:pt x="21600" y="10973"/>
                    <a:pt x="21600" y="21069"/>
                  </a:cubicBezTo>
                  <a:cubicBezTo>
                    <a:pt x="21600" y="22776"/>
                    <a:pt x="21397" y="24478"/>
                    <a:pt x="20996" y="26138"/>
                  </a:cubicBezTo>
                  <a:lnTo>
                    <a:pt x="0" y="21069"/>
                  </a:lnTo>
                  <a:lnTo>
                    <a:pt x="4760" y="0"/>
                  </a:lnTo>
                  <a:close/>
                </a:path>
              </a:pathLst>
            </a:custGeom>
            <a:noFill/>
            <a:ln w="28575">
              <a:solidFill>
                <a:srgbClr val="CC00CC"/>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 name="Arc 29"/>
            <p:cNvSpPr>
              <a:spLocks/>
            </p:cNvSpPr>
            <p:nvPr/>
          </p:nvSpPr>
          <p:spPr bwMode="auto">
            <a:xfrm rot="20593036" flipV="1">
              <a:off x="4176" y="1392"/>
              <a:ext cx="192" cy="294"/>
            </a:xfrm>
            <a:custGeom>
              <a:avLst/>
              <a:gdLst>
                <a:gd name="T0" fmla="*/ 0 w 21600"/>
                <a:gd name="T1" fmla="*/ 0 h 30659"/>
                <a:gd name="T2" fmla="*/ 0 w 21600"/>
                <a:gd name="T3" fmla="*/ 0 h 30659"/>
                <a:gd name="T4" fmla="*/ 0 w 21600"/>
                <a:gd name="T5" fmla="*/ 0 h 30659"/>
                <a:gd name="T6" fmla="*/ 0 60000 65536"/>
                <a:gd name="T7" fmla="*/ 0 60000 65536"/>
                <a:gd name="T8" fmla="*/ 0 60000 65536"/>
                <a:gd name="T9" fmla="*/ 0 w 21600"/>
                <a:gd name="T10" fmla="*/ 0 h 30659"/>
                <a:gd name="T11" fmla="*/ 21600 w 21600"/>
                <a:gd name="T12" fmla="*/ 30659 h 30659"/>
              </a:gdLst>
              <a:ahLst/>
              <a:cxnLst>
                <a:cxn ang="T6">
                  <a:pos x="T0" y="T1"/>
                </a:cxn>
                <a:cxn ang="T7">
                  <a:pos x="T2" y="T3"/>
                </a:cxn>
                <a:cxn ang="T8">
                  <a:pos x="T4" y="T5"/>
                </a:cxn>
              </a:cxnLst>
              <a:rect l="T9" t="T10" r="T11" b="T12"/>
              <a:pathLst>
                <a:path w="21600" h="30659" fill="none" extrusionOk="0">
                  <a:moveTo>
                    <a:pt x="14791" y="-1"/>
                  </a:moveTo>
                  <a:cubicBezTo>
                    <a:pt x="19135" y="4082"/>
                    <a:pt x="21600" y="9779"/>
                    <a:pt x="21600" y="15741"/>
                  </a:cubicBezTo>
                  <a:cubicBezTo>
                    <a:pt x="21600" y="21297"/>
                    <a:pt x="19458" y="26640"/>
                    <a:pt x="15620" y="30658"/>
                  </a:cubicBezTo>
                </a:path>
                <a:path w="21600" h="30659" stroke="0" extrusionOk="0">
                  <a:moveTo>
                    <a:pt x="14791" y="-1"/>
                  </a:moveTo>
                  <a:cubicBezTo>
                    <a:pt x="19135" y="4082"/>
                    <a:pt x="21600" y="9779"/>
                    <a:pt x="21600" y="15741"/>
                  </a:cubicBezTo>
                  <a:cubicBezTo>
                    <a:pt x="21600" y="21297"/>
                    <a:pt x="19458" y="26640"/>
                    <a:pt x="15620" y="30658"/>
                  </a:cubicBezTo>
                  <a:lnTo>
                    <a:pt x="0" y="15741"/>
                  </a:lnTo>
                  <a:lnTo>
                    <a:pt x="14791" y="-1"/>
                  </a:lnTo>
                  <a:close/>
                </a:path>
              </a:pathLst>
            </a:custGeom>
            <a:noFill/>
            <a:ln w="28575">
              <a:solidFill>
                <a:srgbClr val="0099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80" name="Object 30"/>
            <p:cNvGraphicFramePr>
              <a:graphicFrameLocks noChangeAspect="1"/>
            </p:cNvGraphicFramePr>
            <p:nvPr/>
          </p:nvGraphicFramePr>
          <p:xfrm>
            <a:off x="4224" y="1728"/>
            <a:ext cx="280" cy="336"/>
          </p:xfrm>
          <a:graphic>
            <a:graphicData uri="http://schemas.openxmlformats.org/presentationml/2006/ole">
              <mc:AlternateContent xmlns:mc="http://schemas.openxmlformats.org/markup-compatibility/2006">
                <mc:Choice xmlns:v="urn:schemas-microsoft-com:vml" Requires="v">
                  <p:oleObj spid="_x0000_s357365" name="公式" r:id="rId21" imgW="114185" imgH="152512" progId="Equation.3">
                    <p:embed/>
                  </p:oleObj>
                </mc:Choice>
                <mc:Fallback>
                  <p:oleObj name="公式" r:id="rId21" imgW="114185" imgH="152512"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24" y="1728"/>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heel(1)">
                                      <p:cBhvr>
                                        <p:cTn id="27" dur="20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2000"/>
                                        <p:tgtEl>
                                          <p:spTgt spid="16"/>
                                        </p:tgtEl>
                                      </p:cBhvr>
                                    </p:animEffect>
                                    <p:anim calcmode="lin" valueType="num">
                                      <p:cBhvr>
                                        <p:cTn id="33" dur="2000" fill="hold"/>
                                        <p:tgtEl>
                                          <p:spTgt spid="16"/>
                                        </p:tgtEl>
                                        <p:attrNameLst>
                                          <p:attrName>ppt_w</p:attrName>
                                        </p:attrNameLst>
                                      </p:cBhvr>
                                      <p:tavLst>
                                        <p:tav tm="0" fmla="#ppt_w*sin(2.5*pi*$)">
                                          <p:val>
                                            <p:fltVal val="0"/>
                                          </p:val>
                                        </p:tav>
                                        <p:tav tm="100000">
                                          <p:val>
                                            <p:fltVal val="1"/>
                                          </p:val>
                                        </p:tav>
                                      </p:tavLst>
                                    </p:anim>
                                    <p:anim calcmode="lin" valueType="num">
                                      <p:cBhvr>
                                        <p:cTn id="34" dur="20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2">
                                            <p:txEl>
                                              <p:pRg st="0" end="0"/>
                                            </p:txEl>
                                          </p:spTgt>
                                        </p:tgtEl>
                                        <p:attrNameLst>
                                          <p:attrName>style.visibility</p:attrName>
                                        </p:attrNameLst>
                                      </p:cBhvr>
                                      <p:to>
                                        <p:strVal val="visible"/>
                                      </p:to>
                                    </p:set>
                                    <p:animEffect transition="in" filter="circle(in)">
                                      <p:cBhvr>
                                        <p:cTn id="39" dur="2000"/>
                                        <p:tgtEl>
                                          <p:spTgt spid="2">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barn(inVertical)">
                                      <p:cBhvr>
                                        <p:cTn id="50" dur="500"/>
                                        <p:tgtEl>
                                          <p:spTgt spid="50"/>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barn(inVertical)">
                                      <p:cBhvr>
                                        <p:cTn id="55" dur="500"/>
                                        <p:tgtEl>
                                          <p:spTgt spid="48"/>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46"/>
                                        </p:tgtEl>
                                        <p:attrNameLst>
                                          <p:attrName>style.visibility</p:attrName>
                                        </p:attrNameLst>
                                      </p:cBhvr>
                                      <p:to>
                                        <p:strVal val="visible"/>
                                      </p:to>
                                    </p:set>
                                    <p:anim calcmode="lin" valueType="num">
                                      <p:cBhvr additive="base">
                                        <p:cTn id="60" dur="500" fill="hold"/>
                                        <p:tgtEl>
                                          <p:spTgt spid="46"/>
                                        </p:tgtEl>
                                        <p:attrNameLst>
                                          <p:attrName>ppt_x</p:attrName>
                                        </p:attrNameLst>
                                      </p:cBhvr>
                                      <p:tavLst>
                                        <p:tav tm="0">
                                          <p:val>
                                            <p:strVal val="#ppt_x"/>
                                          </p:val>
                                        </p:tav>
                                        <p:tav tm="100000">
                                          <p:val>
                                            <p:strVal val="#ppt_x"/>
                                          </p:val>
                                        </p:tav>
                                      </p:tavLst>
                                    </p:anim>
                                    <p:anim calcmode="lin" valueType="num">
                                      <p:cBhvr additive="base">
                                        <p:cTn id="61"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47"/>
                                        </p:tgtEl>
                                        <p:attrNameLst>
                                          <p:attrName>style.visibility</p:attrName>
                                        </p:attrNameLst>
                                      </p:cBhvr>
                                      <p:to>
                                        <p:strVal val="visible"/>
                                      </p:to>
                                    </p:set>
                                    <p:anim calcmode="lin" valueType="num">
                                      <p:cBhvr additive="base">
                                        <p:cTn id="66" dur="500" fill="hold"/>
                                        <p:tgtEl>
                                          <p:spTgt spid="47"/>
                                        </p:tgtEl>
                                        <p:attrNameLst>
                                          <p:attrName>ppt_x</p:attrName>
                                        </p:attrNameLst>
                                      </p:cBhvr>
                                      <p:tavLst>
                                        <p:tav tm="0">
                                          <p:val>
                                            <p:strVal val="#ppt_x"/>
                                          </p:val>
                                        </p:tav>
                                        <p:tav tm="100000">
                                          <p:val>
                                            <p:strVal val="#ppt_x"/>
                                          </p:val>
                                        </p:tav>
                                      </p:tavLst>
                                    </p:anim>
                                    <p:anim calcmode="lin" valueType="num">
                                      <p:cBhvr additive="base">
                                        <p:cTn id="67"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fade">
                                      <p:cBhvr>
                                        <p:cTn id="72" dur="1000"/>
                                        <p:tgtEl>
                                          <p:spTgt spid="58"/>
                                        </p:tgtEl>
                                      </p:cBhvr>
                                    </p:animEffect>
                                    <p:anim calcmode="lin" valueType="num">
                                      <p:cBhvr>
                                        <p:cTn id="73" dur="1000" fill="hold"/>
                                        <p:tgtEl>
                                          <p:spTgt spid="58"/>
                                        </p:tgtEl>
                                        <p:attrNameLst>
                                          <p:attrName>ppt_x</p:attrName>
                                        </p:attrNameLst>
                                      </p:cBhvr>
                                      <p:tavLst>
                                        <p:tav tm="0">
                                          <p:val>
                                            <p:strVal val="#ppt_x"/>
                                          </p:val>
                                        </p:tav>
                                        <p:tav tm="100000">
                                          <p:val>
                                            <p:strVal val="#ppt_x"/>
                                          </p:val>
                                        </p:tav>
                                      </p:tavLst>
                                    </p:anim>
                                    <p:anim calcmode="lin" valueType="num">
                                      <p:cBhvr>
                                        <p:cTn id="74"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1" presetClass="entr" presetSubtype="1" fill="hold" grpId="0" nodeType="click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heel(1)">
                                      <p:cBhvr>
                                        <p:cTn id="79" dur="2000"/>
                                        <p:tgtEl>
                                          <p:spTgt spid="49"/>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51"/>
                                        </p:tgtEl>
                                        <p:attrNameLst>
                                          <p:attrName>style.visibility</p:attrName>
                                        </p:attrNameLst>
                                      </p:cBhvr>
                                      <p:to>
                                        <p:strVal val="visible"/>
                                      </p:to>
                                    </p:set>
                                    <p:anim calcmode="lin" valueType="num">
                                      <p:cBhvr additive="base">
                                        <p:cTn id="84" dur="500" fill="hold"/>
                                        <p:tgtEl>
                                          <p:spTgt spid="51"/>
                                        </p:tgtEl>
                                        <p:attrNameLst>
                                          <p:attrName>ppt_x</p:attrName>
                                        </p:attrNameLst>
                                      </p:cBhvr>
                                      <p:tavLst>
                                        <p:tav tm="0">
                                          <p:val>
                                            <p:strVal val="#ppt_x"/>
                                          </p:val>
                                        </p:tav>
                                        <p:tav tm="100000">
                                          <p:val>
                                            <p:strVal val="#ppt_x"/>
                                          </p:val>
                                        </p:tav>
                                      </p:tavLst>
                                    </p:anim>
                                    <p:anim calcmode="lin" valueType="num">
                                      <p:cBhvr additive="base">
                                        <p:cTn id="85"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52"/>
                                        </p:tgtEl>
                                        <p:attrNameLst>
                                          <p:attrName>style.visibility</p:attrName>
                                        </p:attrNameLst>
                                      </p:cBhvr>
                                      <p:to>
                                        <p:strVal val="visible"/>
                                      </p:to>
                                    </p:set>
                                    <p:anim calcmode="lin" valueType="num">
                                      <p:cBhvr additive="base">
                                        <p:cTn id="90" dur="500" fill="hold"/>
                                        <p:tgtEl>
                                          <p:spTgt spid="52"/>
                                        </p:tgtEl>
                                        <p:attrNameLst>
                                          <p:attrName>ppt_x</p:attrName>
                                        </p:attrNameLst>
                                      </p:cBhvr>
                                      <p:tavLst>
                                        <p:tav tm="0">
                                          <p:val>
                                            <p:strVal val="#ppt_x"/>
                                          </p:val>
                                        </p:tav>
                                        <p:tav tm="100000">
                                          <p:val>
                                            <p:strVal val="#ppt_x"/>
                                          </p:val>
                                        </p:tav>
                                      </p:tavLst>
                                    </p:anim>
                                    <p:anim calcmode="lin" valueType="num">
                                      <p:cBhvr additive="base">
                                        <p:cTn id="91"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54"/>
                                        </p:tgtEl>
                                        <p:attrNameLst>
                                          <p:attrName>style.visibility</p:attrName>
                                        </p:attrNameLst>
                                      </p:cBhvr>
                                      <p:to>
                                        <p:strVal val="visible"/>
                                      </p:to>
                                    </p:set>
                                    <p:anim calcmode="lin" valueType="num">
                                      <p:cBhvr additive="base">
                                        <p:cTn id="96" dur="500" fill="hold"/>
                                        <p:tgtEl>
                                          <p:spTgt spid="54"/>
                                        </p:tgtEl>
                                        <p:attrNameLst>
                                          <p:attrName>ppt_x</p:attrName>
                                        </p:attrNameLst>
                                      </p:cBhvr>
                                      <p:tavLst>
                                        <p:tav tm="0">
                                          <p:val>
                                            <p:strVal val="#ppt_x"/>
                                          </p:val>
                                        </p:tav>
                                        <p:tav tm="100000">
                                          <p:val>
                                            <p:strVal val="#ppt_x"/>
                                          </p:val>
                                        </p:tav>
                                      </p:tavLst>
                                    </p:anim>
                                    <p:anim calcmode="lin" valueType="num">
                                      <p:cBhvr additive="base">
                                        <p:cTn id="97"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55"/>
                                        </p:tgtEl>
                                        <p:attrNameLst>
                                          <p:attrName>style.visibility</p:attrName>
                                        </p:attrNameLst>
                                      </p:cBhvr>
                                      <p:to>
                                        <p:strVal val="visible"/>
                                      </p:to>
                                    </p:set>
                                    <p:anim calcmode="lin" valueType="num">
                                      <p:cBhvr additive="base">
                                        <p:cTn id="102" dur="500" fill="hold"/>
                                        <p:tgtEl>
                                          <p:spTgt spid="55"/>
                                        </p:tgtEl>
                                        <p:attrNameLst>
                                          <p:attrName>ppt_x</p:attrName>
                                        </p:attrNameLst>
                                      </p:cBhvr>
                                      <p:tavLst>
                                        <p:tav tm="0">
                                          <p:val>
                                            <p:strVal val="#ppt_x"/>
                                          </p:val>
                                        </p:tav>
                                        <p:tav tm="100000">
                                          <p:val>
                                            <p:strVal val="#ppt_x"/>
                                          </p:val>
                                        </p:tav>
                                      </p:tavLst>
                                    </p:anim>
                                    <p:anim calcmode="lin" valueType="num">
                                      <p:cBhvr additive="base">
                                        <p:cTn id="103"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53"/>
                                        </p:tgtEl>
                                        <p:attrNameLst>
                                          <p:attrName>style.visibility</p:attrName>
                                        </p:attrNameLst>
                                      </p:cBhvr>
                                      <p:to>
                                        <p:strVal val="visible"/>
                                      </p:to>
                                    </p:set>
                                    <p:anim calcmode="lin" valueType="num">
                                      <p:cBhvr additive="base">
                                        <p:cTn id="108" dur="500" fill="hold"/>
                                        <p:tgtEl>
                                          <p:spTgt spid="53"/>
                                        </p:tgtEl>
                                        <p:attrNameLst>
                                          <p:attrName>ppt_x</p:attrName>
                                        </p:attrNameLst>
                                      </p:cBhvr>
                                      <p:tavLst>
                                        <p:tav tm="0">
                                          <p:val>
                                            <p:strVal val="#ppt_x"/>
                                          </p:val>
                                        </p:tav>
                                        <p:tav tm="100000">
                                          <p:val>
                                            <p:strVal val="#ppt_x"/>
                                          </p:val>
                                        </p:tav>
                                      </p:tavLst>
                                    </p:anim>
                                    <p:anim calcmode="lin" valueType="num">
                                      <p:cBhvr additive="base">
                                        <p:cTn id="109"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56"/>
                                        </p:tgtEl>
                                        <p:attrNameLst>
                                          <p:attrName>style.visibility</p:attrName>
                                        </p:attrNameLst>
                                      </p:cBhvr>
                                      <p:to>
                                        <p:strVal val="visible"/>
                                      </p:to>
                                    </p:set>
                                    <p:anim calcmode="lin" valueType="num">
                                      <p:cBhvr additive="base">
                                        <p:cTn id="114" dur="500" fill="hold"/>
                                        <p:tgtEl>
                                          <p:spTgt spid="56"/>
                                        </p:tgtEl>
                                        <p:attrNameLst>
                                          <p:attrName>ppt_x</p:attrName>
                                        </p:attrNameLst>
                                      </p:cBhvr>
                                      <p:tavLst>
                                        <p:tav tm="0">
                                          <p:val>
                                            <p:strVal val="#ppt_x"/>
                                          </p:val>
                                        </p:tav>
                                        <p:tav tm="100000">
                                          <p:val>
                                            <p:strVal val="#ppt_x"/>
                                          </p:val>
                                        </p:tav>
                                      </p:tavLst>
                                    </p:anim>
                                    <p:anim calcmode="lin" valueType="num">
                                      <p:cBhvr additive="base">
                                        <p:cTn id="115"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6" presetClass="entr" presetSubtype="16" fill="hold" grpId="0" nodeType="clickEffect">
                                  <p:stCondLst>
                                    <p:cond delay="0"/>
                                  </p:stCondLst>
                                  <p:childTnLst>
                                    <p:set>
                                      <p:cBhvr>
                                        <p:cTn id="119" dur="1" fill="hold">
                                          <p:stCondLst>
                                            <p:cond delay="0"/>
                                          </p:stCondLst>
                                        </p:cTn>
                                        <p:tgtEl>
                                          <p:spTgt spid="57"/>
                                        </p:tgtEl>
                                        <p:attrNameLst>
                                          <p:attrName>style.visibility</p:attrName>
                                        </p:attrNameLst>
                                      </p:cBhvr>
                                      <p:to>
                                        <p:strVal val="visible"/>
                                      </p:to>
                                    </p:set>
                                    <p:animEffect transition="in" filter="circle(in)">
                                      <p:cBhvr>
                                        <p:cTn id="120" dur="2000"/>
                                        <p:tgtEl>
                                          <p:spTgt spid="57"/>
                                        </p:tgtEl>
                                      </p:cBhvr>
                                    </p:animEffect>
                                  </p:childTnLst>
                                </p:cTn>
                              </p:par>
                            </p:childTnLst>
                          </p:cTn>
                        </p:par>
                      </p:childTnLst>
                    </p:cTn>
                  </p:par>
                  <p:par>
                    <p:cTn id="121" fill="hold">
                      <p:stCondLst>
                        <p:cond delay="indefinite"/>
                      </p:stCondLst>
                      <p:childTnLst>
                        <p:par>
                          <p:cTn id="122" fill="hold">
                            <p:stCondLst>
                              <p:cond delay="0"/>
                            </p:stCondLst>
                            <p:childTnLst>
                              <p:par>
                                <p:cTn id="123" presetID="26" presetClass="entr" presetSubtype="0" fill="hold" grpId="0" nodeType="click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wipe(down)">
                                      <p:cBhvr>
                                        <p:cTn id="125" dur="580">
                                          <p:stCondLst>
                                            <p:cond delay="0"/>
                                          </p:stCondLst>
                                        </p:cTn>
                                        <p:tgtEl>
                                          <p:spTgt spid="59"/>
                                        </p:tgtEl>
                                      </p:cBhvr>
                                    </p:animEffect>
                                    <p:anim calcmode="lin" valueType="num">
                                      <p:cBhvr>
                                        <p:cTn id="126" dur="1822" tmFilter="0,0; 0.14,0.36; 0.43,0.73; 0.71,0.91; 1.0,1.0">
                                          <p:stCondLst>
                                            <p:cond delay="0"/>
                                          </p:stCondLst>
                                        </p:cTn>
                                        <p:tgtEl>
                                          <p:spTgt spid="59"/>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59"/>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59"/>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59"/>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59"/>
                                        </p:tgtEl>
                                        <p:attrNameLst>
                                          <p:attrName>ppt_y</p:attrName>
                                        </p:attrNameLst>
                                      </p:cBhvr>
                                      <p:tavLst>
                                        <p:tav tm="0" fmla="#ppt_y-sin(pi*$)/81">
                                          <p:val>
                                            <p:fltVal val="0"/>
                                          </p:val>
                                        </p:tav>
                                        <p:tav tm="100000">
                                          <p:val>
                                            <p:fltVal val="1"/>
                                          </p:val>
                                        </p:tav>
                                      </p:tavLst>
                                    </p:anim>
                                    <p:animScale>
                                      <p:cBhvr>
                                        <p:cTn id="131" dur="26">
                                          <p:stCondLst>
                                            <p:cond delay="650"/>
                                          </p:stCondLst>
                                        </p:cTn>
                                        <p:tgtEl>
                                          <p:spTgt spid="59"/>
                                        </p:tgtEl>
                                      </p:cBhvr>
                                      <p:to x="100000" y="60000"/>
                                    </p:animScale>
                                    <p:animScale>
                                      <p:cBhvr>
                                        <p:cTn id="132" dur="166" decel="50000">
                                          <p:stCondLst>
                                            <p:cond delay="676"/>
                                          </p:stCondLst>
                                        </p:cTn>
                                        <p:tgtEl>
                                          <p:spTgt spid="59"/>
                                        </p:tgtEl>
                                      </p:cBhvr>
                                      <p:to x="100000" y="100000"/>
                                    </p:animScale>
                                    <p:animScale>
                                      <p:cBhvr>
                                        <p:cTn id="133" dur="26">
                                          <p:stCondLst>
                                            <p:cond delay="1312"/>
                                          </p:stCondLst>
                                        </p:cTn>
                                        <p:tgtEl>
                                          <p:spTgt spid="59"/>
                                        </p:tgtEl>
                                      </p:cBhvr>
                                      <p:to x="100000" y="80000"/>
                                    </p:animScale>
                                    <p:animScale>
                                      <p:cBhvr>
                                        <p:cTn id="134" dur="166" decel="50000">
                                          <p:stCondLst>
                                            <p:cond delay="1338"/>
                                          </p:stCondLst>
                                        </p:cTn>
                                        <p:tgtEl>
                                          <p:spTgt spid="59"/>
                                        </p:tgtEl>
                                      </p:cBhvr>
                                      <p:to x="100000" y="100000"/>
                                    </p:animScale>
                                    <p:animScale>
                                      <p:cBhvr>
                                        <p:cTn id="135" dur="26">
                                          <p:stCondLst>
                                            <p:cond delay="1642"/>
                                          </p:stCondLst>
                                        </p:cTn>
                                        <p:tgtEl>
                                          <p:spTgt spid="59"/>
                                        </p:tgtEl>
                                      </p:cBhvr>
                                      <p:to x="100000" y="90000"/>
                                    </p:animScale>
                                    <p:animScale>
                                      <p:cBhvr>
                                        <p:cTn id="136" dur="166" decel="50000">
                                          <p:stCondLst>
                                            <p:cond delay="1668"/>
                                          </p:stCondLst>
                                        </p:cTn>
                                        <p:tgtEl>
                                          <p:spTgt spid="59"/>
                                        </p:tgtEl>
                                      </p:cBhvr>
                                      <p:to x="100000" y="100000"/>
                                    </p:animScale>
                                    <p:animScale>
                                      <p:cBhvr>
                                        <p:cTn id="137" dur="26">
                                          <p:stCondLst>
                                            <p:cond delay="1808"/>
                                          </p:stCondLst>
                                        </p:cTn>
                                        <p:tgtEl>
                                          <p:spTgt spid="59"/>
                                        </p:tgtEl>
                                      </p:cBhvr>
                                      <p:to x="100000" y="95000"/>
                                    </p:animScale>
                                    <p:animScale>
                                      <p:cBhvr>
                                        <p:cTn id="138" dur="166" decel="50000">
                                          <p:stCondLst>
                                            <p:cond delay="1834"/>
                                          </p:stCondLst>
                                        </p:cTn>
                                        <p:tgtEl>
                                          <p:spTgt spid="59"/>
                                        </p:tgtEl>
                                      </p:cBhvr>
                                      <p:to x="100000" y="100000"/>
                                    </p:animScale>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60"/>
                                        </p:tgtEl>
                                        <p:attrNameLst>
                                          <p:attrName>style.visibility</p:attrName>
                                        </p:attrNameLst>
                                      </p:cBhvr>
                                      <p:to>
                                        <p:strVal val="visible"/>
                                      </p:to>
                                    </p:set>
                                    <p:anim calcmode="lin" valueType="num">
                                      <p:cBhvr additive="base">
                                        <p:cTn id="143" dur="500" fill="hold"/>
                                        <p:tgtEl>
                                          <p:spTgt spid="60"/>
                                        </p:tgtEl>
                                        <p:attrNameLst>
                                          <p:attrName>ppt_x</p:attrName>
                                        </p:attrNameLst>
                                      </p:cBhvr>
                                      <p:tavLst>
                                        <p:tav tm="0">
                                          <p:val>
                                            <p:strVal val="#ppt_x"/>
                                          </p:val>
                                        </p:tav>
                                        <p:tav tm="100000">
                                          <p:val>
                                            <p:strVal val="#ppt_x"/>
                                          </p:val>
                                        </p:tav>
                                      </p:tavLst>
                                    </p:anim>
                                    <p:anim calcmode="lin" valueType="num">
                                      <p:cBhvr additive="base">
                                        <p:cTn id="14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P spid="18" grpId="0"/>
      <p:bldP spid="46" grpId="0" animBg="1"/>
      <p:bldP spid="47" grpId="0" animBg="1"/>
      <p:bldP spid="48" grpId="0"/>
      <p:bldP spid="49" grpId="0"/>
      <p:bldP spid="50" grpId="0"/>
      <p:bldP spid="51" grpId="0" animBg="1"/>
      <p:bldP spid="52" grpId="0" animBg="1"/>
      <p:bldP spid="53" grpId="0" animBg="1"/>
      <p:bldP spid="54" grpId="0" animBg="1"/>
      <p:bldP spid="55" grpId="0" animBg="1"/>
      <p:bldP spid="56" grpId="0" animBg="1"/>
      <p:bldP spid="57" grpId="0"/>
      <p:bldP spid="5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828800" y="358776"/>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b="1" i="0">
                <a:solidFill>
                  <a:srgbClr val="FF3300"/>
                </a:solidFill>
                <a:latin typeface="宋体" panose="02010600030101010101" pitchFamily="2" charset="-122"/>
              </a:rPr>
              <a:t>注意几点:</a:t>
            </a:r>
          </a:p>
        </p:txBody>
      </p:sp>
      <p:graphicFrame>
        <p:nvGraphicFramePr>
          <p:cNvPr id="4" name="Object 3"/>
          <p:cNvGraphicFramePr>
            <a:graphicFrameLocks noChangeAspect="1"/>
          </p:cNvGraphicFramePr>
          <p:nvPr>
            <p:extLst>
              <p:ext uri="{D42A27DB-BD31-4B8C-83A1-F6EECF244321}">
                <p14:modId xmlns:p14="http://schemas.microsoft.com/office/powerpoint/2010/main" val="4161454752"/>
              </p:ext>
            </p:extLst>
          </p:nvPr>
        </p:nvGraphicFramePr>
        <p:xfrm>
          <a:off x="3657600" y="228600"/>
          <a:ext cx="2362200" cy="901700"/>
        </p:xfrm>
        <a:graphic>
          <a:graphicData uri="http://schemas.openxmlformats.org/presentationml/2006/ole">
            <mc:AlternateContent xmlns:mc="http://schemas.openxmlformats.org/markup-compatibility/2006">
              <mc:Choice xmlns:v="urn:schemas-microsoft-com:vml" Requires="v">
                <p:oleObj spid="_x0000_s236772" r:id="rId3" imgW="3061017" imgH="1168717" progId="Equation.3">
                  <p:embed/>
                </p:oleObj>
              </mc:Choice>
              <mc:Fallback>
                <p:oleObj r:id="rId3" imgW="3061017" imgH="11687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28600"/>
                        <a:ext cx="23622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4"/>
          <p:cNvSpPr txBox="1">
            <a:spLocks noChangeArrowheads="1"/>
          </p:cNvSpPr>
          <p:nvPr/>
        </p:nvSpPr>
        <p:spPr bwMode="auto">
          <a:xfrm>
            <a:off x="1600200" y="1035050"/>
            <a:ext cx="8915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i="0" dirty="0">
                <a:solidFill>
                  <a:srgbClr val="FF00FF"/>
                </a:solidFill>
                <a:latin typeface="Century Schoolbook" panose="02040604050505020304" pitchFamily="18" charset="0"/>
              </a:rPr>
              <a:t>①散射波长改变量 </a:t>
            </a:r>
            <a:r>
              <a:rPr lang="zh-CN" altLang="zh-CN" i="0" dirty="0">
                <a:latin typeface="Century Schoolbook" panose="02040604050505020304" pitchFamily="18" charset="0"/>
                <a:sym typeface="Symbol" panose="05050102010706020507" pitchFamily="18" charset="2"/>
              </a:rPr>
              <a:t></a:t>
            </a:r>
            <a:r>
              <a:rPr lang="zh-CN" altLang="zh-CN" i="0" dirty="0">
                <a:solidFill>
                  <a:srgbClr val="FF00FF"/>
                </a:solidFill>
                <a:latin typeface="Century Schoolbook" panose="02040604050505020304" pitchFamily="18" charset="0"/>
                <a:sym typeface="Symbol" panose="05050102010706020507" pitchFamily="18" charset="2"/>
              </a:rPr>
              <a:t> </a:t>
            </a:r>
            <a:r>
              <a:rPr lang="zh-CN" altLang="zh-CN" b="1" i="0" dirty="0">
                <a:solidFill>
                  <a:srgbClr val="FF00FF"/>
                </a:solidFill>
                <a:latin typeface="Century Schoolbook" panose="02040604050505020304" pitchFamily="18" charset="0"/>
                <a:sym typeface="Symbol" panose="05050102010706020507" pitchFamily="18" charset="2"/>
              </a:rPr>
              <a:t>的数量级为 </a:t>
            </a:r>
            <a:r>
              <a:rPr lang="zh-CN" altLang="zh-CN" i="0" dirty="0">
                <a:latin typeface="Century Schoolbook" panose="02040604050505020304" pitchFamily="18" charset="0"/>
                <a:sym typeface="Symbol" panose="05050102010706020507" pitchFamily="18" charset="2"/>
              </a:rPr>
              <a:t>10</a:t>
            </a:r>
            <a:r>
              <a:rPr lang="zh-CN" altLang="zh-CN" i="0" baseline="30000" dirty="0">
                <a:latin typeface="Symbol" panose="05050102010706020507" pitchFamily="18" charset="2"/>
                <a:sym typeface="Symbol" panose="05050102010706020507" pitchFamily="18" charset="2"/>
              </a:rPr>
              <a:t>-</a:t>
            </a:r>
            <a:r>
              <a:rPr lang="zh-CN" altLang="zh-CN" i="0" baseline="30000" dirty="0">
                <a:latin typeface="Century Schoolbook" panose="02040604050505020304" pitchFamily="18" charset="0"/>
                <a:sym typeface="Symbol" panose="05050102010706020507" pitchFamily="18" charset="2"/>
              </a:rPr>
              <a:t>12</a:t>
            </a:r>
            <a:r>
              <a:rPr lang="zh-CN" altLang="zh-CN" i="0" dirty="0">
                <a:latin typeface="Century Schoolbook" panose="02040604050505020304" pitchFamily="18" charset="0"/>
                <a:sym typeface="Symbol" panose="05050102010706020507" pitchFamily="18" charset="2"/>
              </a:rPr>
              <a:t>m</a:t>
            </a:r>
            <a:r>
              <a:rPr lang="zh-CN" altLang="zh-CN" b="1" i="0" dirty="0">
                <a:solidFill>
                  <a:srgbClr val="FF00FF"/>
                </a:solidFill>
                <a:latin typeface="Century Schoolbook" panose="02040604050505020304" pitchFamily="18" charset="0"/>
                <a:sym typeface="Symbol" panose="05050102010706020507" pitchFamily="18" charset="2"/>
              </a:rPr>
              <a:t>，对于可见光波长 </a:t>
            </a:r>
            <a:r>
              <a:rPr lang="zh-CN" altLang="zh-CN" i="0" dirty="0">
                <a:latin typeface="Century Schoolbook" panose="02040604050505020304" pitchFamily="18" charset="0"/>
                <a:sym typeface="Symbol" panose="05050102010706020507" pitchFamily="18" charset="2"/>
              </a:rPr>
              <a:t>~10</a:t>
            </a:r>
            <a:r>
              <a:rPr lang="zh-CN" altLang="zh-CN" i="0" baseline="30000" dirty="0">
                <a:latin typeface="Symbol" panose="05050102010706020507" pitchFamily="18" charset="2"/>
                <a:sym typeface="Symbol" panose="05050102010706020507" pitchFamily="18" charset="2"/>
              </a:rPr>
              <a:t>-</a:t>
            </a:r>
            <a:r>
              <a:rPr lang="zh-CN" altLang="zh-CN" i="0" baseline="30000" dirty="0">
                <a:latin typeface="Century Schoolbook" panose="02040604050505020304" pitchFamily="18" charset="0"/>
                <a:sym typeface="Symbol" panose="05050102010706020507" pitchFamily="18" charset="2"/>
              </a:rPr>
              <a:t>7</a:t>
            </a:r>
            <a:r>
              <a:rPr lang="zh-CN" altLang="zh-CN" i="0" dirty="0">
                <a:latin typeface="Century Schoolbook" panose="02040604050505020304" pitchFamily="18" charset="0"/>
                <a:sym typeface="Symbol" panose="05050102010706020507" pitchFamily="18" charset="2"/>
              </a:rPr>
              <a:t>m</a:t>
            </a:r>
            <a:r>
              <a:rPr lang="zh-CN" altLang="zh-CN" b="1" i="0" dirty="0">
                <a:solidFill>
                  <a:srgbClr val="FF00FF"/>
                </a:solidFill>
                <a:latin typeface="Century Schoolbook" panose="02040604050505020304" pitchFamily="18" charset="0"/>
                <a:sym typeface="Symbol" panose="05050102010706020507" pitchFamily="18" charset="2"/>
              </a:rPr>
              <a:t>，</a:t>
            </a:r>
            <a:r>
              <a:rPr lang="zh-CN" altLang="zh-CN" i="0" dirty="0">
                <a:latin typeface="Century Schoolbook" panose="02040604050505020304" pitchFamily="18" charset="0"/>
                <a:sym typeface="Symbol" panose="05050102010706020507" pitchFamily="18" charset="2"/>
              </a:rPr>
              <a:t></a:t>
            </a:r>
            <a:r>
              <a:rPr lang="zh-CN" altLang="zh-CN" b="1" i="0" dirty="0">
                <a:latin typeface="Century Schoolbook" panose="02040604050505020304" pitchFamily="18" charset="0"/>
                <a:sym typeface="Symbol" panose="05050102010706020507" pitchFamily="18" charset="2"/>
              </a:rPr>
              <a:t>&lt;&lt;</a:t>
            </a:r>
            <a:r>
              <a:rPr lang="zh-CN" altLang="zh-CN" i="0" dirty="0">
                <a:latin typeface="Century Schoolbook" panose="02040604050505020304" pitchFamily="18" charset="0"/>
                <a:sym typeface="Symbol" panose="05050102010706020507" pitchFamily="18" charset="2"/>
              </a:rPr>
              <a:t></a:t>
            </a:r>
            <a:r>
              <a:rPr lang="zh-CN" altLang="zh-CN" b="1" i="0" dirty="0">
                <a:solidFill>
                  <a:srgbClr val="FF00FF"/>
                </a:solidFill>
                <a:latin typeface="Century Schoolbook" panose="02040604050505020304" pitchFamily="18" charset="0"/>
                <a:sym typeface="Symbol" panose="05050102010706020507" pitchFamily="18" charset="2"/>
              </a:rPr>
              <a:t>，所以观察不到康普顿效应。</a:t>
            </a:r>
          </a:p>
        </p:txBody>
      </p:sp>
      <p:sp>
        <p:nvSpPr>
          <p:cNvPr id="6" name="Rectangle 5"/>
          <p:cNvSpPr>
            <a:spLocks noChangeArrowheads="1"/>
          </p:cNvSpPr>
          <p:nvPr/>
        </p:nvSpPr>
        <p:spPr bwMode="auto">
          <a:xfrm>
            <a:off x="1600200" y="2057400"/>
            <a:ext cx="86423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b="1" i="0" dirty="0">
                <a:solidFill>
                  <a:srgbClr val="0000FF"/>
                </a:solidFill>
                <a:latin typeface="Century Schoolbook" panose="02040604050505020304" pitchFamily="18" charset="0"/>
              </a:rPr>
              <a:t>②散射光中有与入射光相同的波长的射线，是由于光子与原子碰撞，原子质量很大，光子碰撞后，能量不变，散射光频率不变。</a:t>
            </a:r>
          </a:p>
        </p:txBody>
      </p:sp>
      <p:sp>
        <p:nvSpPr>
          <p:cNvPr id="7" name="Rectangle 6"/>
          <p:cNvSpPr>
            <a:spLocks noChangeArrowheads="1"/>
          </p:cNvSpPr>
          <p:nvPr/>
        </p:nvSpPr>
        <p:spPr bwMode="auto">
          <a:xfrm>
            <a:off x="1676400" y="4343400"/>
            <a:ext cx="8534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b="1" i="0" dirty="0">
                <a:solidFill>
                  <a:srgbClr val="9900FF"/>
                </a:solidFill>
                <a:latin typeface="Century Schoolbook" panose="02040604050505020304" pitchFamily="18" charset="0"/>
              </a:rPr>
              <a:t>④在重原子中，内层电子比轻原子多，而内层电子束缚很紧，所以原子量大的物质，康普顿效应比原子量小的弱。</a:t>
            </a:r>
          </a:p>
        </p:txBody>
      </p:sp>
      <p:sp>
        <p:nvSpPr>
          <p:cNvPr id="8" name="Rectangle 7"/>
          <p:cNvSpPr>
            <a:spLocks noChangeArrowheads="1"/>
          </p:cNvSpPr>
          <p:nvPr/>
        </p:nvSpPr>
        <p:spPr bwMode="auto">
          <a:xfrm>
            <a:off x="1676400" y="3429000"/>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b="1" i="0" dirty="0">
                <a:solidFill>
                  <a:srgbClr val="009900"/>
                </a:solidFill>
                <a:latin typeface="Century Schoolbook" panose="02040604050505020304" pitchFamily="18" charset="0"/>
              </a:rPr>
              <a:t>③当</a:t>
            </a:r>
            <a:r>
              <a:rPr lang="zh-CN" altLang="zh-CN" i="0" dirty="0">
                <a:solidFill>
                  <a:srgbClr val="FF0000"/>
                </a:solidFill>
                <a:latin typeface="Century Schoolbook" panose="02040604050505020304" pitchFamily="18" charset="0"/>
                <a:sym typeface="Symbol" panose="05050102010706020507" pitchFamily="18" charset="2"/>
              </a:rPr>
              <a:t> </a:t>
            </a:r>
            <a:r>
              <a:rPr lang="zh-CN" altLang="zh-CN" b="1" i="0" dirty="0">
                <a:solidFill>
                  <a:srgbClr val="FF0000"/>
                </a:solidFill>
                <a:latin typeface="Century Schoolbook" panose="02040604050505020304" pitchFamily="18" charset="0"/>
                <a:sym typeface="Symbol" panose="05050102010706020507" pitchFamily="18" charset="2"/>
              </a:rPr>
              <a:t>=</a:t>
            </a:r>
            <a:r>
              <a:rPr lang="zh-CN" altLang="zh-CN" i="0" dirty="0">
                <a:solidFill>
                  <a:srgbClr val="FF0000"/>
                </a:solidFill>
                <a:latin typeface="Century Schoolbook" panose="02040604050505020304" pitchFamily="18" charset="0"/>
                <a:sym typeface="Symbol" panose="05050102010706020507" pitchFamily="18" charset="2"/>
              </a:rPr>
              <a:t>0</a:t>
            </a:r>
            <a:r>
              <a:rPr lang="zh-CN" altLang="zh-CN" i="0" dirty="0">
                <a:solidFill>
                  <a:srgbClr val="009900"/>
                </a:solidFill>
                <a:latin typeface="Century Schoolbook" panose="02040604050505020304" pitchFamily="18" charset="0"/>
                <a:sym typeface="Symbol" panose="05050102010706020507" pitchFamily="18" charset="2"/>
              </a:rPr>
              <a:t> </a:t>
            </a:r>
            <a:r>
              <a:rPr lang="zh-CN" altLang="zh-CN" b="1" i="0" dirty="0">
                <a:solidFill>
                  <a:srgbClr val="009900"/>
                </a:solidFill>
                <a:latin typeface="Century Schoolbook" panose="02040604050505020304" pitchFamily="18" charset="0"/>
                <a:sym typeface="Symbol" panose="05050102010706020507" pitchFamily="18" charset="2"/>
              </a:rPr>
              <a:t>时，光子频率保持不变； </a:t>
            </a:r>
            <a:r>
              <a:rPr lang="zh-CN" altLang="zh-CN" i="0" dirty="0">
                <a:solidFill>
                  <a:srgbClr val="FF0000"/>
                </a:solidFill>
                <a:latin typeface="Century Schoolbook" panose="02040604050505020304" pitchFamily="18" charset="0"/>
                <a:sym typeface="Symbol" panose="05050102010706020507" pitchFamily="18" charset="2"/>
              </a:rPr>
              <a:t> =</a:t>
            </a:r>
            <a:r>
              <a:rPr lang="zh-CN" altLang="zh-CN" i="0" dirty="0">
                <a:solidFill>
                  <a:srgbClr val="009900"/>
                </a:solidFill>
                <a:latin typeface="Century Schoolbook" panose="02040604050505020304" pitchFamily="18" charset="0"/>
                <a:sym typeface="Symbol" panose="05050102010706020507" pitchFamily="18" charset="2"/>
              </a:rPr>
              <a:t> </a:t>
            </a:r>
            <a:r>
              <a:rPr lang="zh-CN" altLang="zh-CN" b="1" i="0" dirty="0">
                <a:solidFill>
                  <a:srgbClr val="009900"/>
                </a:solidFill>
                <a:latin typeface="Century Schoolbook" panose="02040604050505020304" pitchFamily="18" charset="0"/>
                <a:sym typeface="Symbol" panose="05050102010706020507" pitchFamily="18" charset="2"/>
              </a:rPr>
              <a:t>时，光子频率减小最多。</a:t>
            </a:r>
          </a:p>
        </p:txBody>
      </p:sp>
      <p:sp>
        <p:nvSpPr>
          <p:cNvPr id="9" name="Text Box 8"/>
          <p:cNvSpPr txBox="1">
            <a:spLocks noChangeArrowheads="1"/>
          </p:cNvSpPr>
          <p:nvPr/>
        </p:nvSpPr>
        <p:spPr bwMode="auto">
          <a:xfrm>
            <a:off x="1752600" y="5638800"/>
            <a:ext cx="868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b="1" i="0" dirty="0">
                <a:solidFill>
                  <a:srgbClr val="C00000"/>
                </a:solidFill>
              </a:rPr>
              <a:t>康普顿散射进一步证实了光子理论的正确性，还证明了在微观领域中也是严格遵守能量、动量守恒定律。</a:t>
            </a:r>
            <a:endParaRPr lang="zh-CN" altLang="zh-CN" sz="2400" b="1" i="0" dirty="0">
              <a:solidFill>
                <a:srgbClr val="C00000"/>
              </a:solidFill>
            </a:endParaRPr>
          </a:p>
        </p:txBody>
      </p:sp>
    </p:spTree>
    <p:extLst>
      <p:ext uri="{BB962C8B-B14F-4D97-AF65-F5344CB8AC3E}">
        <p14:creationId xmlns:p14="http://schemas.microsoft.com/office/powerpoint/2010/main" val="3065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strips(downRigh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trips(downRigh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strips(downRight)">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strips(downRight)">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P spid="6" grpId="0" autoUpdateAnimBg="0"/>
      <p:bldP spid="7" grpId="0" autoUpdateAnimBg="0"/>
      <p:bldP spid="8" grpId="0" autoUpdateAnimBg="0"/>
      <p:bldP spid="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952625" y="2500313"/>
            <a:ext cx="7696200" cy="609600"/>
            <a:chOff x="480" y="1104"/>
            <a:chExt cx="4848" cy="384"/>
          </a:xfrm>
        </p:grpSpPr>
        <p:sp>
          <p:nvSpPr>
            <p:cNvPr id="109605" name="Text Box 5"/>
            <p:cNvSpPr txBox="1">
              <a:spLocks noChangeArrowheads="1"/>
            </p:cNvSpPr>
            <p:nvPr/>
          </p:nvSpPr>
          <p:spPr bwMode="auto">
            <a:xfrm>
              <a:off x="480" y="1104"/>
              <a:ext cx="48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Blip>
                  <a:blip r:embed="rId3"/>
                </a:buBlip>
              </a:pPr>
              <a:r>
                <a:rPr kumimoji="0" lang="en-US" altLang="zh-CN" b="1" i="0" dirty="0">
                  <a:solidFill>
                    <a:srgbClr val="9900CC"/>
                  </a:solidFill>
                </a:rPr>
                <a:t> </a:t>
              </a:r>
              <a:r>
                <a:rPr kumimoji="0" lang="zh-CN" altLang="en-US" sz="3200" b="1" i="0" dirty="0">
                  <a:solidFill>
                    <a:srgbClr val="9900CC"/>
                  </a:solidFill>
                </a:rPr>
                <a:t>散射光波长的改变量      仅与   有关。</a:t>
              </a:r>
              <a:endParaRPr kumimoji="0" lang="en-US" altLang="zh-CN" sz="3200" b="1" i="0" dirty="0">
                <a:solidFill>
                  <a:srgbClr val="9900CC"/>
                </a:solidFill>
              </a:endParaRPr>
            </a:p>
          </p:txBody>
        </p:sp>
        <p:graphicFrame>
          <p:nvGraphicFramePr>
            <p:cNvPr id="109606" name="Object 6"/>
            <p:cNvGraphicFramePr>
              <a:graphicFrameLocks noChangeAspect="1"/>
            </p:cNvGraphicFramePr>
            <p:nvPr/>
          </p:nvGraphicFramePr>
          <p:xfrm>
            <a:off x="3061" y="1117"/>
            <a:ext cx="432" cy="317"/>
          </p:xfrm>
          <a:graphic>
            <a:graphicData uri="http://schemas.openxmlformats.org/presentationml/2006/ole">
              <mc:AlternateContent xmlns:mc="http://schemas.openxmlformats.org/markup-compatibility/2006">
                <mc:Choice xmlns:v="urn:schemas-microsoft-com:vml" Requires="v">
                  <p:oleObj spid="_x0000_s399256" name="公式" r:id="rId4" imgW="241091" imgH="177646" progId="Equation.3">
                    <p:embed/>
                  </p:oleObj>
                </mc:Choice>
                <mc:Fallback>
                  <p:oleObj name="公式" r:id="rId4" imgW="241091" imgH="177646"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1" y="1117"/>
                          <a:ext cx="432"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07" name="Object 7"/>
            <p:cNvGraphicFramePr>
              <a:graphicFrameLocks noChangeAspect="1"/>
            </p:cNvGraphicFramePr>
            <p:nvPr/>
          </p:nvGraphicFramePr>
          <p:xfrm>
            <a:off x="3935" y="1123"/>
            <a:ext cx="260" cy="365"/>
          </p:xfrm>
          <a:graphic>
            <a:graphicData uri="http://schemas.openxmlformats.org/presentationml/2006/ole">
              <mc:AlternateContent xmlns:mc="http://schemas.openxmlformats.org/markup-compatibility/2006">
                <mc:Choice xmlns:v="urn:schemas-microsoft-com:vml" Requires="v">
                  <p:oleObj spid="_x0000_s399257" name="公式" r:id="rId6" imgW="126725" imgH="177415" progId="Equation.3">
                    <p:embed/>
                  </p:oleObj>
                </mc:Choice>
                <mc:Fallback>
                  <p:oleObj name="公式" r:id="rId6" imgW="126725" imgH="177415"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5" y="1123"/>
                          <a:ext cx="26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 name="Object 8"/>
          <p:cNvGraphicFramePr>
            <a:graphicFrameLocks noChangeAspect="1"/>
          </p:cNvGraphicFramePr>
          <p:nvPr/>
        </p:nvGraphicFramePr>
        <p:xfrm>
          <a:off x="2166938" y="3330576"/>
          <a:ext cx="2514600" cy="614363"/>
        </p:xfrm>
        <a:graphic>
          <a:graphicData uri="http://schemas.openxmlformats.org/presentationml/2006/ole">
            <mc:AlternateContent xmlns:mc="http://schemas.openxmlformats.org/markup-compatibility/2006">
              <mc:Choice xmlns:v="urn:schemas-microsoft-com:vml" Requires="v">
                <p:oleObj spid="_x0000_s399258" name="公式" r:id="rId8" imgW="825500" imgH="203200" progId="Equation.3">
                  <p:embed/>
                </p:oleObj>
              </mc:Choice>
              <mc:Fallback>
                <p:oleObj name="公式" r:id="rId8" imgW="825500" imgH="2032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66938" y="3330576"/>
                        <a:ext cx="2514600"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9"/>
          <p:cNvGraphicFramePr>
            <a:graphicFrameLocks noChangeAspect="1"/>
          </p:cNvGraphicFramePr>
          <p:nvPr/>
        </p:nvGraphicFramePr>
        <p:xfrm>
          <a:off x="1939925" y="4332289"/>
          <a:ext cx="3733800" cy="547687"/>
        </p:xfrm>
        <a:graphic>
          <a:graphicData uri="http://schemas.openxmlformats.org/presentationml/2006/ole">
            <mc:AlternateContent xmlns:mc="http://schemas.openxmlformats.org/markup-compatibility/2006">
              <mc:Choice xmlns:v="urn:schemas-microsoft-com:vml" Requires="v">
                <p:oleObj spid="_x0000_s399259" name="公式" r:id="rId10" imgW="2641600" imgH="381000" progId="Equation.3">
                  <p:embed/>
                </p:oleObj>
              </mc:Choice>
              <mc:Fallback>
                <p:oleObj name="公式" r:id="rId10" imgW="2641600" imgH="3810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39925" y="4332289"/>
                        <a:ext cx="3733800"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10"/>
          <p:cNvSpPr txBox="1">
            <a:spLocks noChangeArrowheads="1"/>
          </p:cNvSpPr>
          <p:nvPr/>
        </p:nvSpPr>
        <p:spPr bwMode="auto">
          <a:xfrm>
            <a:off x="2090738" y="5287964"/>
            <a:ext cx="3962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Blip>
                <a:blip r:embed="rId3"/>
              </a:buBlip>
            </a:pPr>
            <a:r>
              <a:rPr kumimoji="0" lang="en-US" altLang="zh-CN" b="1" i="0"/>
              <a:t> </a:t>
            </a:r>
            <a:r>
              <a:rPr kumimoji="0" lang="zh-CN" altLang="en-US" sz="3200" b="1" i="0">
                <a:solidFill>
                  <a:schemeClr val="accent2"/>
                </a:solidFill>
              </a:rPr>
              <a:t>散射光子能量减小</a:t>
            </a:r>
          </a:p>
        </p:txBody>
      </p:sp>
      <p:graphicFrame>
        <p:nvGraphicFramePr>
          <p:cNvPr id="9" name="Object 11"/>
          <p:cNvGraphicFramePr>
            <a:graphicFrameLocks noChangeAspect="1"/>
          </p:cNvGraphicFramePr>
          <p:nvPr/>
        </p:nvGraphicFramePr>
        <p:xfrm>
          <a:off x="2166938" y="6126164"/>
          <a:ext cx="2686050" cy="731837"/>
        </p:xfrm>
        <a:graphic>
          <a:graphicData uri="http://schemas.openxmlformats.org/presentationml/2006/ole">
            <mc:AlternateContent xmlns:mc="http://schemas.openxmlformats.org/markup-compatibility/2006">
              <mc:Choice xmlns:v="urn:schemas-microsoft-com:vml" Requires="v">
                <p:oleObj spid="_x0000_s399260" name="公式" r:id="rId12" imgW="838200" imgH="228600" progId="Equation.3">
                  <p:embed/>
                </p:oleObj>
              </mc:Choice>
              <mc:Fallback>
                <p:oleObj name="公式" r:id="rId12" imgW="838200" imgH="22860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66938" y="6126164"/>
                        <a:ext cx="2686050" cy="731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76" name="Text Box 36"/>
          <p:cNvSpPr txBox="1">
            <a:spLocks noChangeArrowheads="1"/>
          </p:cNvSpPr>
          <p:nvPr/>
        </p:nvSpPr>
        <p:spPr bwMode="auto">
          <a:xfrm>
            <a:off x="1809750" y="0"/>
            <a:ext cx="2438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i="0">
                <a:solidFill>
                  <a:srgbClr val="C00000"/>
                </a:solidFill>
                <a:ea typeface="黑体" panose="02010609060101010101" pitchFamily="49" charset="-122"/>
              </a:rPr>
              <a:t>总结</a:t>
            </a:r>
          </a:p>
        </p:txBody>
      </p:sp>
      <p:graphicFrame>
        <p:nvGraphicFramePr>
          <p:cNvPr id="113673" name="Object 7"/>
          <p:cNvGraphicFramePr>
            <a:graphicFrameLocks noChangeAspect="1"/>
          </p:cNvGraphicFramePr>
          <p:nvPr/>
        </p:nvGraphicFramePr>
        <p:xfrm>
          <a:off x="4810125" y="0"/>
          <a:ext cx="5181600" cy="1130300"/>
        </p:xfrm>
        <a:graphic>
          <a:graphicData uri="http://schemas.openxmlformats.org/presentationml/2006/ole">
            <mc:AlternateContent xmlns:mc="http://schemas.openxmlformats.org/markup-compatibility/2006">
              <mc:Choice xmlns:v="urn:schemas-microsoft-com:vml" Requires="v">
                <p:oleObj spid="_x0000_s399261" name="公式" r:id="rId14" imgW="2057400" imgH="431800" progId="Equation.3">
                  <p:embed/>
                </p:oleObj>
              </mc:Choice>
              <mc:Fallback>
                <p:oleObj name="公式" r:id="rId14" imgW="2057400" imgH="431800"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10125" y="0"/>
                        <a:ext cx="5181600" cy="1130300"/>
                      </a:xfrm>
                      <a:prstGeom prst="rect">
                        <a:avLst/>
                      </a:prstGeom>
                      <a:noFill/>
                      <a:ln>
                        <a:noFill/>
                      </a:ln>
                      <a:effectLst/>
                      <a:extLst>
                        <a:ext uri="{909E8E84-426E-40DD-AFC4-6F175D3DCCD1}">
                          <a14:hiddenFill xmlns:a14="http://schemas.microsoft.com/office/drawing/2010/main">
                            <a:gradFill rotWithShape="0">
                              <a:gsLst>
                                <a:gs pos="0">
                                  <a:srgbClr val="808080"/>
                                </a:gs>
                                <a:gs pos="50000">
                                  <a:srgbClr val="FFFFFF"/>
                                </a:gs>
                                <a:gs pos="100000">
                                  <a:srgbClr val="808080"/>
                                </a:gs>
                              </a:gsLst>
                              <a:lin ang="5400000" scaled="1"/>
                            </a:gradFill>
                          </a14:hiddenFill>
                        </a:ext>
                        <a:ext uri="{91240B29-F687-4F45-9708-019B960494DF}">
                          <a14:hiddenLine xmlns:a14="http://schemas.microsoft.com/office/drawing/2010/main" w="12700">
                            <a:solidFill>
                              <a:srgbClr val="0066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4"/>
          <p:cNvGrpSpPr>
            <a:grpSpLocks/>
          </p:cNvGrpSpPr>
          <p:nvPr/>
        </p:nvGrpSpPr>
        <p:grpSpPr bwMode="auto">
          <a:xfrm>
            <a:off x="1809751" y="1214439"/>
            <a:ext cx="7432675" cy="1214437"/>
            <a:chOff x="480" y="1514"/>
            <a:chExt cx="4682" cy="765"/>
          </a:xfrm>
        </p:grpSpPr>
        <p:sp>
          <p:nvSpPr>
            <p:cNvPr id="109580" name="Text Box 5"/>
            <p:cNvSpPr txBox="1">
              <a:spLocks noChangeArrowheads="1"/>
            </p:cNvSpPr>
            <p:nvPr/>
          </p:nvSpPr>
          <p:spPr bwMode="auto">
            <a:xfrm>
              <a:off x="480" y="1680"/>
              <a:ext cx="235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457200" indent="-4572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Blip>
                  <a:blip r:embed="rId3"/>
                </a:buBlip>
              </a:pPr>
              <a:r>
                <a:rPr kumimoji="0" lang="zh-CN" altLang="en-US" sz="3200" b="1" i="0" dirty="0">
                  <a:solidFill>
                    <a:srgbClr val="009900"/>
                  </a:solidFill>
                </a:rPr>
                <a:t>康普顿波长</a:t>
              </a:r>
              <a:r>
                <a:rPr kumimoji="0" lang="zh-CN" altLang="en-US" b="1" i="0" dirty="0">
                  <a:solidFill>
                    <a:srgbClr val="009900"/>
                  </a:solidFill>
                </a:rPr>
                <a:t> </a:t>
              </a:r>
            </a:p>
          </p:txBody>
        </p:sp>
        <p:graphicFrame>
          <p:nvGraphicFramePr>
            <p:cNvPr id="109581" name="Object 6"/>
            <p:cNvGraphicFramePr>
              <a:graphicFrameLocks noChangeAspect="1"/>
            </p:cNvGraphicFramePr>
            <p:nvPr/>
          </p:nvGraphicFramePr>
          <p:xfrm>
            <a:off x="2385" y="1514"/>
            <a:ext cx="2777" cy="765"/>
          </p:xfrm>
          <a:graphic>
            <a:graphicData uri="http://schemas.openxmlformats.org/presentationml/2006/ole">
              <mc:AlternateContent xmlns:mc="http://schemas.openxmlformats.org/markup-compatibility/2006">
                <mc:Choice xmlns:v="urn:schemas-microsoft-com:vml" Requires="v">
                  <p:oleObj spid="_x0000_s399262" name="公式" r:id="rId16" imgW="1587500" imgH="431800" progId="Equation.3">
                    <p:embed/>
                  </p:oleObj>
                </mc:Choice>
                <mc:Fallback>
                  <p:oleObj name="公式" r:id="rId16" imgW="1587500" imgH="431800" progId="Equation.3">
                    <p:embed/>
                    <p:pic>
                      <p:nvPicPr>
                        <p:cNvPr id="0" name="Object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85" y="1514"/>
                          <a:ext cx="2777" cy="765"/>
                        </a:xfrm>
                        <a:prstGeom prst="rect">
                          <a:avLst/>
                        </a:prstGeom>
                        <a:noFill/>
                        <a:ln>
                          <a:noFill/>
                        </a:ln>
                        <a:effectLst/>
                        <a:extLst>
                          <a:ext uri="{909E8E84-426E-40DD-AFC4-6F175D3DCCD1}">
                            <a14:hiddenFill xmlns:a14="http://schemas.microsoft.com/office/drawing/2010/main">
                              <a:gradFill rotWithShape="0">
                                <a:gsLst>
                                  <a:gs pos="0">
                                    <a:srgbClr val="969696"/>
                                  </a:gs>
                                  <a:gs pos="50000">
                                    <a:srgbClr val="F9F9F9"/>
                                  </a:gs>
                                  <a:gs pos="100000">
                                    <a:srgbClr val="969696"/>
                                  </a:gs>
                                </a:gsLst>
                                <a:lin ang="5400000" scaled="1"/>
                              </a:gradFill>
                            </a14:hiddenFill>
                          </a:ext>
                          <a:ext uri="{91240B29-F687-4F45-9708-019B960494DF}">
                            <a14:hiddenLine xmlns:a14="http://schemas.microsoft.com/office/drawing/2010/main" w="12700">
                              <a:solidFill>
                                <a:srgbClr val="0066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9" name="Text Box 8"/>
          <p:cNvSpPr txBox="1">
            <a:spLocks noChangeArrowheads="1"/>
          </p:cNvSpPr>
          <p:nvPr/>
        </p:nvSpPr>
        <p:spPr bwMode="auto">
          <a:xfrm>
            <a:off x="1738313" y="714375"/>
            <a:ext cx="27860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marL="457200" indent="-4572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Blip>
                <a:blip r:embed="rId3"/>
              </a:buBlip>
            </a:pPr>
            <a:r>
              <a:rPr kumimoji="0" lang="zh-CN" altLang="en-US" sz="3200" b="1" i="0" dirty="0">
                <a:solidFill>
                  <a:srgbClr val="D3092F"/>
                </a:solidFill>
              </a:rPr>
              <a:t>康普顿公式</a:t>
            </a:r>
          </a:p>
        </p:txBody>
      </p:sp>
      <p:grpSp>
        <p:nvGrpSpPr>
          <p:cNvPr id="40" name="Group 4"/>
          <p:cNvGrpSpPr>
            <a:grpSpLocks/>
          </p:cNvGrpSpPr>
          <p:nvPr/>
        </p:nvGrpSpPr>
        <p:grpSpPr bwMode="auto">
          <a:xfrm>
            <a:off x="7056072" y="3338403"/>
            <a:ext cx="3733800" cy="2971800"/>
            <a:chOff x="2784" y="368"/>
            <a:chExt cx="2880" cy="2224"/>
          </a:xfrm>
        </p:grpSpPr>
        <p:sp>
          <p:nvSpPr>
            <p:cNvPr id="41" name="Rectangle 5"/>
            <p:cNvSpPr>
              <a:spLocks noChangeArrowheads="1"/>
            </p:cNvSpPr>
            <p:nvPr/>
          </p:nvSpPr>
          <p:spPr bwMode="auto">
            <a:xfrm>
              <a:off x="2784" y="528"/>
              <a:ext cx="2880" cy="2064"/>
            </a:xfrm>
            <a:prstGeom prst="rect">
              <a:avLst/>
            </a:prstGeom>
            <a:solidFill>
              <a:schemeClr val="bg1"/>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 name="Line 6"/>
            <p:cNvSpPr>
              <a:spLocks noChangeShapeType="1"/>
            </p:cNvSpPr>
            <p:nvPr/>
          </p:nvSpPr>
          <p:spPr bwMode="auto">
            <a:xfrm>
              <a:off x="5136" y="1680"/>
              <a:ext cx="432"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7"/>
            <p:cNvSpPr>
              <a:spLocks noChangeShapeType="1"/>
            </p:cNvSpPr>
            <p:nvPr/>
          </p:nvSpPr>
          <p:spPr bwMode="auto">
            <a:xfrm flipV="1">
              <a:off x="3840" y="768"/>
              <a:ext cx="0" cy="168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4" name="Object 8"/>
            <p:cNvGraphicFramePr>
              <a:graphicFrameLocks noChangeAspect="1"/>
            </p:cNvGraphicFramePr>
            <p:nvPr/>
          </p:nvGraphicFramePr>
          <p:xfrm>
            <a:off x="5232" y="1392"/>
            <a:ext cx="208" cy="226"/>
          </p:xfrm>
          <a:graphic>
            <a:graphicData uri="http://schemas.openxmlformats.org/presentationml/2006/ole">
              <mc:AlternateContent xmlns:mc="http://schemas.openxmlformats.org/markup-compatibility/2006">
                <mc:Choice xmlns:v="urn:schemas-microsoft-com:vml" Requires="v">
                  <p:oleObj spid="_x0000_s399263" name="公式" r:id="rId18" imgW="177646" imgH="190335" progId="Equation.3">
                    <p:embed/>
                  </p:oleObj>
                </mc:Choice>
                <mc:Fallback>
                  <p:oleObj name="公式" r:id="rId18" imgW="177646" imgH="190335" progId="Equation.3">
                    <p:embed/>
                    <p:pic>
                      <p:nvPicPr>
                        <p:cNvPr id="7" name="Object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32" y="1392"/>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9"/>
            <p:cNvGraphicFramePr>
              <a:graphicFrameLocks noChangeAspect="1"/>
            </p:cNvGraphicFramePr>
            <p:nvPr/>
          </p:nvGraphicFramePr>
          <p:xfrm>
            <a:off x="3840" y="768"/>
            <a:ext cx="225" cy="285"/>
          </p:xfrm>
          <a:graphic>
            <a:graphicData uri="http://schemas.openxmlformats.org/presentationml/2006/ole">
              <mc:AlternateContent xmlns:mc="http://schemas.openxmlformats.org/markup-compatibility/2006">
                <mc:Choice xmlns:v="urn:schemas-microsoft-com:vml" Requires="v">
                  <p:oleObj spid="_x0000_s399264" name="公式" r:id="rId20" imgW="190417" imgH="241195" progId="Equation.3">
                    <p:embed/>
                  </p:oleObj>
                </mc:Choice>
                <mc:Fallback>
                  <p:oleObj name="公式" r:id="rId20" imgW="190417" imgH="241195" progId="Equation.3">
                    <p:embed/>
                    <p:pic>
                      <p:nvPicPr>
                        <p:cNvPr id="8" name="Object 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40" y="768"/>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Line 10"/>
            <p:cNvSpPr>
              <a:spLocks noChangeShapeType="1"/>
            </p:cNvSpPr>
            <p:nvPr/>
          </p:nvSpPr>
          <p:spPr bwMode="auto">
            <a:xfrm flipV="1">
              <a:off x="4320" y="1680"/>
              <a:ext cx="816"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11"/>
            <p:cNvSpPr>
              <a:spLocks noChangeShapeType="1"/>
            </p:cNvSpPr>
            <p:nvPr/>
          </p:nvSpPr>
          <p:spPr bwMode="auto">
            <a:xfrm>
              <a:off x="4656" y="1104"/>
              <a:ext cx="480"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12"/>
            <p:cNvSpPr>
              <a:spLocks noChangeShapeType="1"/>
            </p:cNvSpPr>
            <p:nvPr/>
          </p:nvSpPr>
          <p:spPr bwMode="auto">
            <a:xfrm>
              <a:off x="3840" y="1680"/>
              <a:ext cx="1248" cy="0"/>
            </a:xfrm>
            <a:prstGeom prst="line">
              <a:avLst/>
            </a:prstGeom>
            <a:noFill/>
            <a:ln w="38100">
              <a:solidFill>
                <a:srgbClr val="FF0000"/>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9" name="Group 13"/>
            <p:cNvGrpSpPr>
              <a:grpSpLocks/>
            </p:cNvGrpSpPr>
            <p:nvPr/>
          </p:nvGrpSpPr>
          <p:grpSpPr bwMode="auto">
            <a:xfrm>
              <a:off x="2799" y="823"/>
              <a:ext cx="1041" cy="857"/>
              <a:chOff x="2799" y="823"/>
              <a:chExt cx="1041" cy="857"/>
            </a:xfrm>
          </p:grpSpPr>
          <p:sp>
            <p:nvSpPr>
              <p:cNvPr id="65" name="Line 14"/>
              <p:cNvSpPr>
                <a:spLocks noChangeShapeType="1"/>
              </p:cNvSpPr>
              <p:nvPr/>
            </p:nvSpPr>
            <p:spPr bwMode="auto">
              <a:xfrm>
                <a:off x="2976" y="1680"/>
                <a:ext cx="86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6" name="Object 15"/>
              <p:cNvGraphicFramePr>
                <a:graphicFrameLocks noChangeAspect="1"/>
              </p:cNvGraphicFramePr>
              <p:nvPr/>
            </p:nvGraphicFramePr>
            <p:xfrm>
              <a:off x="2799" y="823"/>
              <a:ext cx="784" cy="694"/>
            </p:xfrm>
            <a:graphic>
              <a:graphicData uri="http://schemas.openxmlformats.org/presentationml/2006/ole">
                <mc:AlternateContent xmlns:mc="http://schemas.openxmlformats.org/markup-compatibility/2006">
                  <mc:Choice xmlns:v="urn:schemas-microsoft-com:vml" Requires="v">
                    <p:oleObj spid="_x0000_s399265" name="公式" r:id="rId22" imgW="361991" imgH="304755" progId="Equation.3">
                      <p:embed/>
                    </p:oleObj>
                  </mc:Choice>
                  <mc:Fallback>
                    <p:oleObj name="公式" r:id="rId22" imgW="361991" imgH="304755" progId="Equation.3">
                      <p:embed/>
                      <p:pic>
                        <p:nvPicPr>
                          <p:cNvPr id="29" name="Object 1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99" y="823"/>
                            <a:ext cx="784" cy="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0" name="Group 16"/>
            <p:cNvGrpSpPr>
              <a:grpSpLocks/>
            </p:cNvGrpSpPr>
            <p:nvPr/>
          </p:nvGrpSpPr>
          <p:grpSpPr bwMode="auto">
            <a:xfrm>
              <a:off x="3840" y="368"/>
              <a:ext cx="1162" cy="1312"/>
              <a:chOff x="3840" y="368"/>
              <a:chExt cx="1162" cy="1312"/>
            </a:xfrm>
          </p:grpSpPr>
          <p:sp>
            <p:nvSpPr>
              <p:cNvPr id="63" name="Line 17"/>
              <p:cNvSpPr>
                <a:spLocks noChangeShapeType="1"/>
              </p:cNvSpPr>
              <p:nvPr/>
            </p:nvSpPr>
            <p:spPr bwMode="auto">
              <a:xfrm flipV="1">
                <a:off x="3840" y="1104"/>
                <a:ext cx="816" cy="57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4" name="Object 18"/>
              <p:cNvGraphicFramePr>
                <a:graphicFrameLocks noChangeAspect="1"/>
              </p:cNvGraphicFramePr>
              <p:nvPr/>
            </p:nvGraphicFramePr>
            <p:xfrm>
              <a:off x="4286" y="368"/>
              <a:ext cx="716" cy="735"/>
            </p:xfrm>
            <a:graphic>
              <a:graphicData uri="http://schemas.openxmlformats.org/presentationml/2006/ole">
                <mc:AlternateContent xmlns:mc="http://schemas.openxmlformats.org/markup-compatibility/2006">
                  <mc:Choice xmlns:v="urn:schemas-microsoft-com:vml" Requires="v">
                    <p:oleObj spid="_x0000_s399266" name="公式" r:id="rId24" imgW="266702" imgH="304755" progId="Equation.3">
                      <p:embed/>
                    </p:oleObj>
                  </mc:Choice>
                  <mc:Fallback>
                    <p:oleObj name="公式" r:id="rId24" imgW="266702" imgH="304755" progId="Equation.3">
                      <p:embed/>
                      <p:pic>
                        <p:nvPicPr>
                          <p:cNvPr id="27" name="Object 1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86" y="368"/>
                            <a:ext cx="716" cy="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1" name="Group 19"/>
            <p:cNvGrpSpPr>
              <a:grpSpLocks/>
            </p:cNvGrpSpPr>
            <p:nvPr/>
          </p:nvGrpSpPr>
          <p:grpSpPr bwMode="auto">
            <a:xfrm>
              <a:off x="3840" y="1680"/>
              <a:ext cx="829" cy="886"/>
              <a:chOff x="3840" y="1680"/>
              <a:chExt cx="829" cy="886"/>
            </a:xfrm>
          </p:grpSpPr>
          <p:sp>
            <p:nvSpPr>
              <p:cNvPr id="61" name="Line 20"/>
              <p:cNvSpPr>
                <a:spLocks noChangeShapeType="1"/>
              </p:cNvSpPr>
              <p:nvPr/>
            </p:nvSpPr>
            <p:spPr bwMode="auto">
              <a:xfrm>
                <a:off x="3840" y="1680"/>
                <a:ext cx="480" cy="576"/>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2" name="Object 21"/>
              <p:cNvGraphicFramePr>
                <a:graphicFrameLocks noChangeAspect="1"/>
              </p:cNvGraphicFramePr>
              <p:nvPr>
                <p:extLst>
                  <p:ext uri="{D42A27DB-BD31-4B8C-83A1-F6EECF244321}">
                    <p14:modId xmlns:p14="http://schemas.microsoft.com/office/powerpoint/2010/main" val="2461087453"/>
                  </p:ext>
                </p:extLst>
              </p:nvPr>
            </p:nvGraphicFramePr>
            <p:xfrm>
              <a:off x="4072" y="2168"/>
              <a:ext cx="597" cy="398"/>
            </p:xfrm>
            <a:graphic>
              <a:graphicData uri="http://schemas.openxmlformats.org/presentationml/2006/ole">
                <mc:AlternateContent xmlns:mc="http://schemas.openxmlformats.org/markup-compatibility/2006">
                  <mc:Choice xmlns:v="urn:schemas-microsoft-com:vml" Requires="v">
                    <p:oleObj spid="_x0000_s399267" name="Equation" r:id="rId26" imgW="241200" imgH="177480" progId="Equation.DSMT4">
                      <p:embed/>
                    </p:oleObj>
                  </mc:Choice>
                  <mc:Fallback>
                    <p:oleObj name="Equation" r:id="rId26" imgW="241200" imgH="177480" progId="Equation.DSMT4">
                      <p:embed/>
                      <p:pic>
                        <p:nvPicPr>
                          <p:cNvPr id="25" name="Object 21"/>
                          <p:cNvPicPr>
                            <a:picLocks noChangeAspect="1" noChangeArrowheads="1"/>
                          </p:cNvPicPr>
                          <p:nvPr/>
                        </p:nvPicPr>
                        <p:blipFill>
                          <a:blip r:embed="rId27"/>
                          <a:srcRect/>
                          <a:stretch>
                            <a:fillRect/>
                          </a:stretch>
                        </p:blipFill>
                        <p:spPr bwMode="auto">
                          <a:xfrm>
                            <a:off x="4072" y="2168"/>
                            <a:ext cx="597" cy="398"/>
                          </a:xfrm>
                          <a:prstGeom prst="rect">
                            <a:avLst/>
                          </a:prstGeom>
                          <a:noFill/>
                          <a:ln>
                            <a:noFill/>
                          </a:ln>
                          <a:effectLst/>
                          <a:extLst/>
                        </p:spPr>
                      </p:pic>
                    </p:oleObj>
                  </mc:Fallback>
                </mc:AlternateContent>
              </a:graphicData>
            </a:graphic>
          </p:graphicFrame>
        </p:grpSp>
        <p:sp>
          <p:nvSpPr>
            <p:cNvPr id="52" name="Line 22"/>
            <p:cNvSpPr>
              <a:spLocks noChangeShapeType="1"/>
            </p:cNvSpPr>
            <p:nvPr/>
          </p:nvSpPr>
          <p:spPr bwMode="auto">
            <a:xfrm flipV="1">
              <a:off x="3840" y="1440"/>
              <a:ext cx="336" cy="24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3" name="Object 23"/>
            <p:cNvGraphicFramePr>
              <a:graphicFrameLocks noChangeAspect="1"/>
            </p:cNvGraphicFramePr>
            <p:nvPr>
              <p:extLst>
                <p:ext uri="{D42A27DB-BD31-4B8C-83A1-F6EECF244321}">
                  <p14:modId xmlns:p14="http://schemas.microsoft.com/office/powerpoint/2010/main" val="1628657672"/>
                </p:ext>
              </p:extLst>
            </p:nvPr>
          </p:nvGraphicFramePr>
          <p:xfrm>
            <a:off x="3926" y="1023"/>
            <a:ext cx="298" cy="417"/>
          </p:xfrm>
          <a:graphic>
            <a:graphicData uri="http://schemas.openxmlformats.org/presentationml/2006/ole">
              <mc:AlternateContent xmlns:mc="http://schemas.openxmlformats.org/markup-compatibility/2006">
                <mc:Choice xmlns:v="urn:schemas-microsoft-com:vml" Requires="v">
                  <p:oleObj spid="_x0000_s399268" name="公式" r:id="rId28" imgW="126725" imgH="177415" progId="Equation.3">
                    <p:embed/>
                  </p:oleObj>
                </mc:Choice>
                <mc:Fallback>
                  <p:oleObj name="公式" r:id="rId28" imgW="126725" imgH="177415" progId="Equation.3">
                    <p:embed/>
                    <p:pic>
                      <p:nvPicPr>
                        <p:cNvPr id="16" name="Object 2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926" y="1023"/>
                          <a:ext cx="298"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 name="Line 24"/>
            <p:cNvSpPr>
              <a:spLocks noChangeShapeType="1"/>
            </p:cNvSpPr>
            <p:nvPr/>
          </p:nvSpPr>
          <p:spPr bwMode="auto">
            <a:xfrm>
              <a:off x="2928" y="1680"/>
              <a:ext cx="336"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5" name="Object 25"/>
            <p:cNvGraphicFramePr>
              <a:graphicFrameLocks noChangeAspect="1"/>
            </p:cNvGraphicFramePr>
            <p:nvPr/>
          </p:nvGraphicFramePr>
          <p:xfrm>
            <a:off x="2979" y="1668"/>
            <a:ext cx="389" cy="541"/>
          </p:xfrm>
          <a:graphic>
            <a:graphicData uri="http://schemas.openxmlformats.org/presentationml/2006/ole">
              <mc:AlternateContent xmlns:mc="http://schemas.openxmlformats.org/markup-compatibility/2006">
                <mc:Choice xmlns:v="urn:schemas-microsoft-com:vml" Requires="v">
                  <p:oleObj spid="_x0000_s399269" name="公式" r:id="rId30" imgW="165028" imgH="228501" progId="Equation.3">
                    <p:embed/>
                  </p:oleObj>
                </mc:Choice>
                <mc:Fallback>
                  <p:oleObj name="公式" r:id="rId30" imgW="165028" imgH="228501" progId="Equation.3">
                    <p:embed/>
                    <p:pic>
                      <p:nvPicPr>
                        <p:cNvPr id="18" name="Object 2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979" y="1668"/>
                          <a:ext cx="389"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 name="Oval 26"/>
            <p:cNvSpPr>
              <a:spLocks noChangeArrowheads="1"/>
            </p:cNvSpPr>
            <p:nvPr/>
          </p:nvSpPr>
          <p:spPr bwMode="auto">
            <a:xfrm>
              <a:off x="3768" y="1632"/>
              <a:ext cx="144" cy="144"/>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7" name="Object 27"/>
            <p:cNvGraphicFramePr>
              <a:graphicFrameLocks noChangeAspect="1"/>
            </p:cNvGraphicFramePr>
            <p:nvPr/>
          </p:nvGraphicFramePr>
          <p:xfrm>
            <a:off x="4416" y="1344"/>
            <a:ext cx="211" cy="288"/>
          </p:xfrm>
          <a:graphic>
            <a:graphicData uri="http://schemas.openxmlformats.org/presentationml/2006/ole">
              <mc:AlternateContent xmlns:mc="http://schemas.openxmlformats.org/markup-compatibility/2006">
                <mc:Choice xmlns:v="urn:schemas-microsoft-com:vml" Requires="v">
                  <p:oleObj spid="_x0000_s399270" name="公式" r:id="rId32" imgW="95289" imgH="152512" progId="Equation.3">
                    <p:embed/>
                  </p:oleObj>
                </mc:Choice>
                <mc:Fallback>
                  <p:oleObj name="公式" r:id="rId32" imgW="95289" imgH="152512" progId="Equation.3">
                    <p:embed/>
                    <p:pic>
                      <p:nvPicPr>
                        <p:cNvPr id="20" name="Object 2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416" y="1344"/>
                          <a:ext cx="2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Arc 28"/>
            <p:cNvSpPr>
              <a:spLocks/>
            </p:cNvSpPr>
            <p:nvPr/>
          </p:nvSpPr>
          <p:spPr bwMode="auto">
            <a:xfrm flipV="1">
              <a:off x="4032" y="1681"/>
              <a:ext cx="192" cy="290"/>
            </a:xfrm>
            <a:custGeom>
              <a:avLst/>
              <a:gdLst>
                <a:gd name="T0" fmla="*/ 0 w 21600"/>
                <a:gd name="T1" fmla="*/ 0 h 26139"/>
                <a:gd name="T2" fmla="*/ 0 w 21600"/>
                <a:gd name="T3" fmla="*/ 0 h 26139"/>
                <a:gd name="T4" fmla="*/ 0 w 21600"/>
                <a:gd name="T5" fmla="*/ 0 h 26139"/>
                <a:gd name="T6" fmla="*/ 0 60000 65536"/>
                <a:gd name="T7" fmla="*/ 0 60000 65536"/>
                <a:gd name="T8" fmla="*/ 0 60000 65536"/>
                <a:gd name="T9" fmla="*/ 0 w 21600"/>
                <a:gd name="T10" fmla="*/ 0 h 26139"/>
                <a:gd name="T11" fmla="*/ 21600 w 21600"/>
                <a:gd name="T12" fmla="*/ 26139 h 26139"/>
              </a:gdLst>
              <a:ahLst/>
              <a:cxnLst>
                <a:cxn ang="T6">
                  <a:pos x="T0" y="T1"/>
                </a:cxn>
                <a:cxn ang="T7">
                  <a:pos x="T2" y="T3"/>
                </a:cxn>
                <a:cxn ang="T8">
                  <a:pos x="T4" y="T5"/>
                </a:cxn>
              </a:cxnLst>
              <a:rect l="T9" t="T10" r="T11" b="T12"/>
              <a:pathLst>
                <a:path w="21600" h="26139" fill="none" extrusionOk="0">
                  <a:moveTo>
                    <a:pt x="4760" y="0"/>
                  </a:moveTo>
                  <a:cubicBezTo>
                    <a:pt x="14607" y="2225"/>
                    <a:pt x="21600" y="10973"/>
                    <a:pt x="21600" y="21069"/>
                  </a:cubicBezTo>
                  <a:cubicBezTo>
                    <a:pt x="21600" y="22776"/>
                    <a:pt x="21397" y="24478"/>
                    <a:pt x="20996" y="26138"/>
                  </a:cubicBezTo>
                </a:path>
                <a:path w="21600" h="26139" stroke="0" extrusionOk="0">
                  <a:moveTo>
                    <a:pt x="4760" y="0"/>
                  </a:moveTo>
                  <a:cubicBezTo>
                    <a:pt x="14607" y="2225"/>
                    <a:pt x="21600" y="10973"/>
                    <a:pt x="21600" y="21069"/>
                  </a:cubicBezTo>
                  <a:cubicBezTo>
                    <a:pt x="21600" y="22776"/>
                    <a:pt x="21397" y="24478"/>
                    <a:pt x="20996" y="26138"/>
                  </a:cubicBezTo>
                  <a:lnTo>
                    <a:pt x="0" y="21069"/>
                  </a:lnTo>
                  <a:lnTo>
                    <a:pt x="4760" y="0"/>
                  </a:lnTo>
                  <a:close/>
                </a:path>
              </a:pathLst>
            </a:custGeom>
            <a:noFill/>
            <a:ln w="28575">
              <a:solidFill>
                <a:srgbClr val="CC00CC"/>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 name="Arc 29"/>
            <p:cNvSpPr>
              <a:spLocks/>
            </p:cNvSpPr>
            <p:nvPr/>
          </p:nvSpPr>
          <p:spPr bwMode="auto">
            <a:xfrm rot="20593036" flipV="1">
              <a:off x="4176" y="1392"/>
              <a:ext cx="192" cy="294"/>
            </a:xfrm>
            <a:custGeom>
              <a:avLst/>
              <a:gdLst>
                <a:gd name="T0" fmla="*/ 0 w 21600"/>
                <a:gd name="T1" fmla="*/ 0 h 30659"/>
                <a:gd name="T2" fmla="*/ 0 w 21600"/>
                <a:gd name="T3" fmla="*/ 0 h 30659"/>
                <a:gd name="T4" fmla="*/ 0 w 21600"/>
                <a:gd name="T5" fmla="*/ 0 h 30659"/>
                <a:gd name="T6" fmla="*/ 0 60000 65536"/>
                <a:gd name="T7" fmla="*/ 0 60000 65536"/>
                <a:gd name="T8" fmla="*/ 0 60000 65536"/>
                <a:gd name="T9" fmla="*/ 0 w 21600"/>
                <a:gd name="T10" fmla="*/ 0 h 30659"/>
                <a:gd name="T11" fmla="*/ 21600 w 21600"/>
                <a:gd name="T12" fmla="*/ 30659 h 30659"/>
              </a:gdLst>
              <a:ahLst/>
              <a:cxnLst>
                <a:cxn ang="T6">
                  <a:pos x="T0" y="T1"/>
                </a:cxn>
                <a:cxn ang="T7">
                  <a:pos x="T2" y="T3"/>
                </a:cxn>
                <a:cxn ang="T8">
                  <a:pos x="T4" y="T5"/>
                </a:cxn>
              </a:cxnLst>
              <a:rect l="T9" t="T10" r="T11" b="T12"/>
              <a:pathLst>
                <a:path w="21600" h="30659" fill="none" extrusionOk="0">
                  <a:moveTo>
                    <a:pt x="14791" y="-1"/>
                  </a:moveTo>
                  <a:cubicBezTo>
                    <a:pt x="19135" y="4082"/>
                    <a:pt x="21600" y="9779"/>
                    <a:pt x="21600" y="15741"/>
                  </a:cubicBezTo>
                  <a:cubicBezTo>
                    <a:pt x="21600" y="21297"/>
                    <a:pt x="19458" y="26640"/>
                    <a:pt x="15620" y="30658"/>
                  </a:cubicBezTo>
                </a:path>
                <a:path w="21600" h="30659" stroke="0" extrusionOk="0">
                  <a:moveTo>
                    <a:pt x="14791" y="-1"/>
                  </a:moveTo>
                  <a:cubicBezTo>
                    <a:pt x="19135" y="4082"/>
                    <a:pt x="21600" y="9779"/>
                    <a:pt x="21600" y="15741"/>
                  </a:cubicBezTo>
                  <a:cubicBezTo>
                    <a:pt x="21600" y="21297"/>
                    <a:pt x="19458" y="26640"/>
                    <a:pt x="15620" y="30658"/>
                  </a:cubicBezTo>
                  <a:lnTo>
                    <a:pt x="0" y="15741"/>
                  </a:lnTo>
                  <a:lnTo>
                    <a:pt x="14791" y="-1"/>
                  </a:lnTo>
                  <a:close/>
                </a:path>
              </a:pathLst>
            </a:custGeom>
            <a:noFill/>
            <a:ln w="28575">
              <a:solidFill>
                <a:srgbClr val="0099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60" name="Object 30"/>
            <p:cNvGraphicFramePr>
              <a:graphicFrameLocks noChangeAspect="1"/>
            </p:cNvGraphicFramePr>
            <p:nvPr/>
          </p:nvGraphicFramePr>
          <p:xfrm>
            <a:off x="4224" y="1728"/>
            <a:ext cx="280" cy="336"/>
          </p:xfrm>
          <a:graphic>
            <a:graphicData uri="http://schemas.openxmlformats.org/presentationml/2006/ole">
              <mc:AlternateContent xmlns:mc="http://schemas.openxmlformats.org/markup-compatibility/2006">
                <mc:Choice xmlns:v="urn:schemas-microsoft-com:vml" Requires="v">
                  <p:oleObj spid="_x0000_s399271" name="公式" r:id="rId34" imgW="114185" imgH="152512" progId="Equation.3">
                    <p:embed/>
                  </p:oleObj>
                </mc:Choice>
                <mc:Fallback>
                  <p:oleObj name="公式" r:id="rId34" imgW="114185" imgH="152512" progId="Equation.3">
                    <p:embed/>
                    <p:pic>
                      <p:nvPicPr>
                        <p:cNvPr id="23" name="Object 30"/>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224" y="1728"/>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113673"/>
                                        </p:tgtEl>
                                        <p:attrNameLst>
                                          <p:attrName>style.visibility</p:attrName>
                                        </p:attrNameLst>
                                      </p:cBhvr>
                                      <p:to>
                                        <p:strVal val="visible"/>
                                      </p:to>
                                    </p:set>
                                    <p:anim calcmode="lin" valueType="num">
                                      <p:cBhvr additive="base">
                                        <p:cTn id="14" dur="500" fill="hold"/>
                                        <p:tgtEl>
                                          <p:spTgt spid="113673"/>
                                        </p:tgtEl>
                                        <p:attrNameLst>
                                          <p:attrName>ppt_x</p:attrName>
                                        </p:attrNameLst>
                                      </p:cBhvr>
                                      <p:tavLst>
                                        <p:tav tm="0">
                                          <p:val>
                                            <p:strVal val="#ppt_x"/>
                                          </p:val>
                                        </p:tav>
                                        <p:tav tm="100000">
                                          <p:val>
                                            <p:strVal val="#ppt_x"/>
                                          </p:val>
                                        </p:tav>
                                      </p:tavLst>
                                    </p:anim>
                                    <p:anim calcmode="lin" valueType="num">
                                      <p:cBhvr additive="base">
                                        <p:cTn id="15" dur="500" fill="hold"/>
                                        <p:tgtEl>
                                          <p:spTgt spid="113673"/>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ircle(in)">
                                      <p:cBhvr>
                                        <p:cTn id="20" dur="20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randombar(horizontal)">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 presetClass="entr" presetSubtype="16"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circle(in)">
                                      <p:cBhvr>
                                        <p:cTn id="30" dur="20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6" presetClass="entr" presetSubtype="21"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arn(inVertical)">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847725" y="394494"/>
            <a:ext cx="6508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dirty="0">
                <a:solidFill>
                  <a:srgbClr val="C00000"/>
                </a:solidFill>
                <a:latin typeface="Symbol" panose="05050102010706020507" pitchFamily="18" charset="2"/>
              </a:rPr>
              <a:t>一、康普顿散射的实验装置</a:t>
            </a:r>
          </a:p>
        </p:txBody>
      </p:sp>
      <p:grpSp>
        <p:nvGrpSpPr>
          <p:cNvPr id="2" name="Group 87"/>
          <p:cNvGrpSpPr>
            <a:grpSpLocks/>
          </p:cNvGrpSpPr>
          <p:nvPr/>
        </p:nvGrpSpPr>
        <p:grpSpPr bwMode="auto">
          <a:xfrm>
            <a:off x="1847528" y="1700808"/>
            <a:ext cx="8534400" cy="4953000"/>
            <a:chOff x="192" y="960"/>
            <a:chExt cx="5376" cy="3120"/>
          </a:xfrm>
        </p:grpSpPr>
        <p:sp>
          <p:nvSpPr>
            <p:cNvPr id="93188" name="Text Box 4"/>
            <p:cNvSpPr txBox="1">
              <a:spLocks noChangeArrowheads="1"/>
            </p:cNvSpPr>
            <p:nvPr/>
          </p:nvSpPr>
          <p:spPr bwMode="auto">
            <a:xfrm>
              <a:off x="1344" y="1821"/>
              <a:ext cx="64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en-US" altLang="zh-CN" sz="2800" b="1" i="0">
                  <a:solidFill>
                    <a:srgbClr val="0000FF"/>
                  </a:solidFill>
                  <a:latin typeface="Bookman Old Style" panose="02050604050505020204" pitchFamily="18" charset="0"/>
                </a:rPr>
                <a:t> </a:t>
              </a:r>
              <a:r>
                <a:rPr lang="zh-CN" altLang="en-US" sz="2800" b="1" i="0">
                  <a:solidFill>
                    <a:srgbClr val="0000FF"/>
                  </a:solidFill>
                  <a:latin typeface="Bookman Old Style" panose="02050604050505020204" pitchFamily="18" charset="0"/>
                </a:rPr>
                <a:t>光阑</a:t>
              </a:r>
            </a:p>
          </p:txBody>
        </p:sp>
        <p:sp>
          <p:nvSpPr>
            <p:cNvPr id="93189" name="Rectangle 10"/>
            <p:cNvSpPr>
              <a:spLocks noChangeArrowheads="1"/>
            </p:cNvSpPr>
            <p:nvPr/>
          </p:nvSpPr>
          <p:spPr bwMode="auto">
            <a:xfrm>
              <a:off x="3679" y="3643"/>
              <a:ext cx="141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800" b="1" i="0" dirty="0">
                  <a:solidFill>
                    <a:srgbClr val="0000FF"/>
                  </a:solidFill>
                </a:rPr>
                <a:t>X</a:t>
              </a:r>
              <a:r>
                <a:rPr lang="en-US" altLang="zh-CN" sz="2800" b="1" i="0" dirty="0">
                  <a:solidFill>
                    <a:srgbClr val="0000FF"/>
                  </a:solidFill>
                  <a:latin typeface="Bookman Old Style" panose="02050604050505020204" pitchFamily="18" charset="0"/>
                </a:rPr>
                <a:t> </a:t>
              </a:r>
              <a:r>
                <a:rPr lang="zh-CN" altLang="en-US" sz="2800" b="1" i="0" dirty="0">
                  <a:solidFill>
                    <a:srgbClr val="0000FF"/>
                  </a:solidFill>
                  <a:latin typeface="Arial" panose="020B0604020202020204" pitchFamily="34" charset="0"/>
                </a:rPr>
                <a:t>射线谱仪</a:t>
              </a:r>
            </a:p>
          </p:txBody>
        </p:sp>
        <p:sp>
          <p:nvSpPr>
            <p:cNvPr id="93190" name="Rectangle 11"/>
            <p:cNvSpPr>
              <a:spLocks noChangeArrowheads="1"/>
            </p:cNvSpPr>
            <p:nvPr/>
          </p:nvSpPr>
          <p:spPr bwMode="auto">
            <a:xfrm>
              <a:off x="3264" y="1008"/>
              <a:ext cx="2304" cy="2368"/>
            </a:xfrm>
            <a:prstGeom prst="rect">
              <a:avLst/>
            </a:prstGeom>
            <a:noFill/>
            <a:ln w="38100">
              <a:solidFill>
                <a:schemeClr val="accent2"/>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191" name="Line 12"/>
            <p:cNvSpPr>
              <a:spLocks noChangeShapeType="1"/>
            </p:cNvSpPr>
            <p:nvPr/>
          </p:nvSpPr>
          <p:spPr bwMode="auto">
            <a:xfrm flipV="1">
              <a:off x="4232" y="3364"/>
              <a:ext cx="0" cy="279"/>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2" name="Rectangle 14"/>
            <p:cNvSpPr>
              <a:spLocks noChangeArrowheads="1"/>
            </p:cNvSpPr>
            <p:nvPr/>
          </p:nvSpPr>
          <p:spPr bwMode="auto">
            <a:xfrm>
              <a:off x="1998" y="3340"/>
              <a:ext cx="1177"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en-US" altLang="zh-CN" sz="2800" b="1" i="0" dirty="0">
                  <a:solidFill>
                    <a:srgbClr val="9900FF"/>
                  </a:solidFill>
                  <a:latin typeface="Arial" panose="020B0604020202020204" pitchFamily="34" charset="0"/>
                </a:rPr>
                <a:t>  </a:t>
              </a:r>
              <a:r>
                <a:rPr lang="zh-CN" altLang="en-US" sz="2800" b="1" i="0" dirty="0">
                  <a:solidFill>
                    <a:srgbClr val="9900FF"/>
                  </a:solidFill>
                  <a:latin typeface="Arial" panose="020B0604020202020204" pitchFamily="34" charset="0"/>
                </a:rPr>
                <a:t>石墨体</a:t>
              </a:r>
            </a:p>
            <a:p>
              <a:r>
                <a:rPr lang="en-US" altLang="zh-CN" sz="2800" b="1" i="0" dirty="0">
                  <a:solidFill>
                    <a:srgbClr val="9900FF"/>
                  </a:solidFill>
                  <a:latin typeface="Arial" panose="020B0604020202020204" pitchFamily="34" charset="0"/>
                </a:rPr>
                <a:t>(</a:t>
              </a:r>
              <a:r>
                <a:rPr lang="zh-CN" altLang="en-US" sz="2800" b="1" i="0" dirty="0">
                  <a:solidFill>
                    <a:srgbClr val="9900FF"/>
                  </a:solidFill>
                  <a:latin typeface="Arial" panose="020B0604020202020204" pitchFamily="34" charset="0"/>
                </a:rPr>
                <a:t>散射物质</a:t>
              </a:r>
              <a:r>
                <a:rPr lang="en-US" altLang="zh-CN" sz="2800" b="1" i="0" dirty="0">
                  <a:solidFill>
                    <a:srgbClr val="9900FF"/>
                  </a:solidFill>
                  <a:latin typeface="Arial" panose="020B0604020202020204" pitchFamily="34" charset="0"/>
                </a:rPr>
                <a:t>)</a:t>
              </a:r>
            </a:p>
          </p:txBody>
        </p:sp>
        <p:sp>
          <p:nvSpPr>
            <p:cNvPr id="93193" name="Line 15"/>
            <p:cNvSpPr>
              <a:spLocks noChangeShapeType="1"/>
            </p:cNvSpPr>
            <p:nvPr/>
          </p:nvSpPr>
          <p:spPr bwMode="auto">
            <a:xfrm flipV="1">
              <a:off x="2574" y="2880"/>
              <a:ext cx="0" cy="432"/>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4" name="Rectangle 18" descr="浅色下对角线"/>
            <p:cNvSpPr>
              <a:spLocks noChangeArrowheads="1"/>
            </p:cNvSpPr>
            <p:nvPr/>
          </p:nvSpPr>
          <p:spPr bwMode="auto">
            <a:xfrm>
              <a:off x="1547" y="2254"/>
              <a:ext cx="127" cy="401"/>
            </a:xfrm>
            <a:prstGeom prst="rect">
              <a:avLst/>
            </a:prstGeom>
            <a:pattFill prst="ltDnDiag">
              <a:fgClr>
                <a:schemeClr val="accent2"/>
              </a:fgClr>
              <a:bgClr>
                <a:schemeClr val="bg1"/>
              </a:bgClr>
            </a:pattFill>
            <a:ln w="38100">
              <a:solidFill>
                <a:srgbClr val="00CC00"/>
              </a:solidFill>
              <a:miter lim="800000"/>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195" name="Rectangle 19" descr="浅色下对角线"/>
            <p:cNvSpPr>
              <a:spLocks noChangeArrowheads="1"/>
            </p:cNvSpPr>
            <p:nvPr/>
          </p:nvSpPr>
          <p:spPr bwMode="auto">
            <a:xfrm>
              <a:off x="1547" y="2754"/>
              <a:ext cx="127" cy="401"/>
            </a:xfrm>
            <a:prstGeom prst="rect">
              <a:avLst/>
            </a:prstGeom>
            <a:pattFill prst="ltDnDiag">
              <a:fgClr>
                <a:schemeClr val="accent2"/>
              </a:fgClr>
              <a:bgClr>
                <a:schemeClr val="bg1"/>
              </a:bgClr>
            </a:pattFill>
            <a:ln w="38100">
              <a:solidFill>
                <a:srgbClr val="00CC00"/>
              </a:solidFill>
              <a:miter lim="800000"/>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196" name="Line 25"/>
            <p:cNvSpPr>
              <a:spLocks noChangeShapeType="1"/>
            </p:cNvSpPr>
            <p:nvPr/>
          </p:nvSpPr>
          <p:spPr bwMode="auto">
            <a:xfrm flipH="1">
              <a:off x="822" y="2704"/>
              <a:ext cx="1622" cy="0"/>
            </a:xfrm>
            <a:prstGeom prst="line">
              <a:avLst/>
            </a:prstGeom>
            <a:noFill/>
            <a:ln w="38100">
              <a:solidFill>
                <a:srgbClr val="FF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7" name="Arc 27"/>
            <p:cNvSpPr>
              <a:spLocks/>
            </p:cNvSpPr>
            <p:nvPr/>
          </p:nvSpPr>
          <p:spPr bwMode="auto">
            <a:xfrm>
              <a:off x="2736" y="2496"/>
              <a:ext cx="492" cy="217"/>
            </a:xfrm>
            <a:custGeom>
              <a:avLst/>
              <a:gdLst>
                <a:gd name="T0" fmla="*/ 0 w 21600"/>
                <a:gd name="T1" fmla="*/ 0 h 8626"/>
                <a:gd name="T2" fmla="*/ 0 w 21600"/>
                <a:gd name="T3" fmla="*/ 0 h 8626"/>
                <a:gd name="T4" fmla="*/ 0 w 21600"/>
                <a:gd name="T5" fmla="*/ 0 h 8626"/>
                <a:gd name="T6" fmla="*/ 0 60000 65536"/>
                <a:gd name="T7" fmla="*/ 0 60000 65536"/>
                <a:gd name="T8" fmla="*/ 0 60000 65536"/>
                <a:gd name="T9" fmla="*/ 0 w 21600"/>
                <a:gd name="T10" fmla="*/ 0 h 8626"/>
                <a:gd name="T11" fmla="*/ 21600 w 21600"/>
                <a:gd name="T12" fmla="*/ 8626 h 8626"/>
              </a:gdLst>
              <a:ahLst/>
              <a:cxnLst>
                <a:cxn ang="T6">
                  <a:pos x="T0" y="T1"/>
                </a:cxn>
                <a:cxn ang="T7">
                  <a:pos x="T2" y="T3"/>
                </a:cxn>
                <a:cxn ang="T8">
                  <a:pos x="T4" y="T5"/>
                </a:cxn>
              </a:cxnLst>
              <a:rect l="T9" t="T10" r="T11" b="T12"/>
              <a:pathLst>
                <a:path w="21600" h="8626" fill="none" extrusionOk="0">
                  <a:moveTo>
                    <a:pt x="19802" y="0"/>
                  </a:moveTo>
                  <a:cubicBezTo>
                    <a:pt x="20988" y="2721"/>
                    <a:pt x="21600" y="5657"/>
                    <a:pt x="21600" y="8626"/>
                  </a:cubicBezTo>
                </a:path>
                <a:path w="21600" h="8626" stroke="0" extrusionOk="0">
                  <a:moveTo>
                    <a:pt x="19802" y="0"/>
                  </a:moveTo>
                  <a:cubicBezTo>
                    <a:pt x="20988" y="2721"/>
                    <a:pt x="21600" y="5657"/>
                    <a:pt x="21600" y="8626"/>
                  </a:cubicBezTo>
                  <a:lnTo>
                    <a:pt x="0" y="8626"/>
                  </a:lnTo>
                  <a:lnTo>
                    <a:pt x="19802" y="0"/>
                  </a:lnTo>
                  <a:close/>
                </a:path>
              </a:pathLst>
            </a:custGeom>
            <a:noFill/>
            <a:ln w="38100" cap="rnd">
              <a:solidFill>
                <a:srgbClr val="00B05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198" name="Arc 29"/>
            <p:cNvSpPr>
              <a:spLocks/>
            </p:cNvSpPr>
            <p:nvPr/>
          </p:nvSpPr>
          <p:spPr bwMode="auto">
            <a:xfrm rot="10800000">
              <a:off x="544" y="1771"/>
              <a:ext cx="271" cy="407"/>
            </a:xfrm>
            <a:custGeom>
              <a:avLst/>
              <a:gdLst>
                <a:gd name="T0" fmla="*/ 0 w 26710"/>
                <a:gd name="T1" fmla="*/ 0 h 21600"/>
                <a:gd name="T2" fmla="*/ 0 w 26710"/>
                <a:gd name="T3" fmla="*/ 0 h 21600"/>
                <a:gd name="T4" fmla="*/ 0 w 26710"/>
                <a:gd name="T5" fmla="*/ 0 h 21600"/>
                <a:gd name="T6" fmla="*/ 0 60000 65536"/>
                <a:gd name="T7" fmla="*/ 0 60000 65536"/>
                <a:gd name="T8" fmla="*/ 0 60000 65536"/>
                <a:gd name="T9" fmla="*/ 0 w 26710"/>
                <a:gd name="T10" fmla="*/ 0 h 21600"/>
                <a:gd name="T11" fmla="*/ 26710 w 26710"/>
                <a:gd name="T12" fmla="*/ 21600 h 21600"/>
              </a:gdLst>
              <a:ahLst/>
              <a:cxnLst>
                <a:cxn ang="T6">
                  <a:pos x="T0" y="T1"/>
                </a:cxn>
                <a:cxn ang="T7">
                  <a:pos x="T2" y="T3"/>
                </a:cxn>
                <a:cxn ang="T8">
                  <a:pos x="T4" y="T5"/>
                </a:cxn>
              </a:cxnLst>
              <a:rect l="T9" t="T10" r="T11" b="T12"/>
              <a:pathLst>
                <a:path w="26710" h="21600" fill="none" extrusionOk="0">
                  <a:moveTo>
                    <a:pt x="26710" y="16863"/>
                  </a:moveTo>
                  <a:cubicBezTo>
                    <a:pt x="22879" y="19929"/>
                    <a:pt x="18118" y="21599"/>
                    <a:pt x="13212" y="21600"/>
                  </a:cubicBezTo>
                  <a:cubicBezTo>
                    <a:pt x="8429" y="21600"/>
                    <a:pt x="3783" y="20013"/>
                    <a:pt x="-1" y="17088"/>
                  </a:cubicBezTo>
                </a:path>
                <a:path w="26710" h="21600" stroke="0" extrusionOk="0">
                  <a:moveTo>
                    <a:pt x="26710" y="16863"/>
                  </a:moveTo>
                  <a:cubicBezTo>
                    <a:pt x="22879" y="19929"/>
                    <a:pt x="18118" y="21599"/>
                    <a:pt x="13212" y="21600"/>
                  </a:cubicBezTo>
                  <a:cubicBezTo>
                    <a:pt x="8429" y="21600"/>
                    <a:pt x="3783" y="20013"/>
                    <a:pt x="-1" y="17088"/>
                  </a:cubicBezTo>
                  <a:lnTo>
                    <a:pt x="13212" y="0"/>
                  </a:lnTo>
                  <a:lnTo>
                    <a:pt x="26710" y="16863"/>
                  </a:lnTo>
                  <a:close/>
                </a:path>
              </a:pathLst>
            </a:custGeom>
            <a:noFill/>
            <a:ln w="381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199" name="Freeform 44"/>
            <p:cNvSpPr>
              <a:spLocks/>
            </p:cNvSpPr>
            <p:nvPr/>
          </p:nvSpPr>
          <p:spPr bwMode="auto">
            <a:xfrm flipH="1" flipV="1">
              <a:off x="624" y="1440"/>
              <a:ext cx="192" cy="816"/>
            </a:xfrm>
            <a:custGeom>
              <a:avLst/>
              <a:gdLst>
                <a:gd name="T0" fmla="*/ 0 w 87"/>
                <a:gd name="T1" fmla="*/ 1917 h 718"/>
                <a:gd name="T2" fmla="*/ 2147483647 w 87"/>
                <a:gd name="T3" fmla="*/ 3 h 718"/>
                <a:gd name="T4" fmla="*/ 2147483647 w 87"/>
                <a:gd name="T5" fmla="*/ 0 h 718"/>
                <a:gd name="T6" fmla="*/ 2147483647 w 87"/>
                <a:gd name="T7" fmla="*/ 3 h 718"/>
                <a:gd name="T8" fmla="*/ 2147483647 w 87"/>
                <a:gd name="T9" fmla="*/ 2814 h 718"/>
                <a:gd name="T10" fmla="*/ 2147483647 w 87"/>
                <a:gd name="T11" fmla="*/ 5095 h 718"/>
                <a:gd name="T12" fmla="*/ 2147483647 w 87"/>
                <a:gd name="T13" fmla="*/ 8499 h 718"/>
                <a:gd name="T14" fmla="*/ 2147483647 w 87"/>
                <a:gd name="T15" fmla="*/ 11085 h 718"/>
                <a:gd name="T16" fmla="*/ 2147483647 w 87"/>
                <a:gd name="T17" fmla="*/ 13478 h 718"/>
                <a:gd name="T18" fmla="*/ 2147483647 w 87"/>
                <a:gd name="T19" fmla="*/ 13478 h 718"/>
                <a:gd name="T20" fmla="*/ 2147483647 w 87"/>
                <a:gd name="T21" fmla="*/ 11647 h 718"/>
                <a:gd name="T22" fmla="*/ 2147483647 w 87"/>
                <a:gd name="T23" fmla="*/ 8901 h 718"/>
                <a:gd name="T24" fmla="*/ 2147483647 w 87"/>
                <a:gd name="T25" fmla="*/ 6500 h 718"/>
                <a:gd name="T26" fmla="*/ 2147483647 w 87"/>
                <a:gd name="T27" fmla="*/ 3945 h 718"/>
                <a:gd name="T28" fmla="*/ 2147483647 w 87"/>
                <a:gd name="T29" fmla="*/ 1687 h 718"/>
                <a:gd name="T30" fmla="*/ 2147483647 w 87"/>
                <a:gd name="T31" fmla="*/ 0 h 718"/>
                <a:gd name="T32" fmla="*/ 2147483647 w 87"/>
                <a:gd name="T33" fmla="*/ 0 h 718"/>
                <a:gd name="T34" fmla="*/ 2147483647 w 87"/>
                <a:gd name="T35" fmla="*/ 1687 h 718"/>
                <a:gd name="T36" fmla="*/ 2147483647 w 87"/>
                <a:gd name="T37" fmla="*/ 3945 h 718"/>
                <a:gd name="T38" fmla="*/ 2147483647 w 87"/>
                <a:gd name="T39" fmla="*/ 6891 h 718"/>
                <a:gd name="T40" fmla="*/ 2147483647 w 87"/>
                <a:gd name="T41" fmla="*/ 10843 h 718"/>
                <a:gd name="T42" fmla="*/ 2147483647 w 87"/>
                <a:gd name="T43" fmla="*/ 13066 h 718"/>
                <a:gd name="T44" fmla="*/ 2147483647 w 87"/>
                <a:gd name="T45" fmla="*/ 13066 h 718"/>
                <a:gd name="T46" fmla="*/ 2147483647 w 87"/>
                <a:gd name="T47" fmla="*/ 10843 h 718"/>
                <a:gd name="T48" fmla="*/ 2147483647 w 87"/>
                <a:gd name="T49" fmla="*/ 7392 h 718"/>
                <a:gd name="T50" fmla="*/ 2147483647 w 87"/>
                <a:gd name="T51" fmla="*/ 4483 h 718"/>
                <a:gd name="T52" fmla="*/ 2147483647 w 87"/>
                <a:gd name="T53" fmla="*/ 2337 h 718"/>
                <a:gd name="T54" fmla="*/ 2147483647 w 87"/>
                <a:gd name="T55" fmla="*/ 1149 h 718"/>
                <a:gd name="T56" fmla="*/ 2147483647 w 87"/>
                <a:gd name="T57" fmla="*/ 1149 h 718"/>
                <a:gd name="T58" fmla="*/ 2147483647 w 87"/>
                <a:gd name="T59" fmla="*/ 2814 h 718"/>
                <a:gd name="T60" fmla="*/ 2147483647 w 87"/>
                <a:gd name="T61" fmla="*/ 5723 h 718"/>
                <a:gd name="T62" fmla="*/ 2147483647 w 87"/>
                <a:gd name="T63" fmla="*/ 8901 h 7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7"/>
                <a:gd name="T97" fmla="*/ 0 h 718"/>
                <a:gd name="T98" fmla="*/ 87 w 87"/>
                <a:gd name="T99" fmla="*/ 718 h 7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7" h="718">
                  <a:moveTo>
                    <a:pt x="0" y="687"/>
                  </a:moveTo>
                  <a:lnTo>
                    <a:pt x="0" y="10"/>
                  </a:lnTo>
                  <a:lnTo>
                    <a:pt x="3" y="3"/>
                  </a:lnTo>
                  <a:lnTo>
                    <a:pt x="7" y="3"/>
                  </a:lnTo>
                  <a:lnTo>
                    <a:pt x="11" y="0"/>
                  </a:lnTo>
                  <a:lnTo>
                    <a:pt x="15" y="0"/>
                  </a:lnTo>
                  <a:lnTo>
                    <a:pt x="20" y="0"/>
                  </a:lnTo>
                  <a:lnTo>
                    <a:pt x="24" y="3"/>
                  </a:lnTo>
                  <a:lnTo>
                    <a:pt x="28" y="6"/>
                  </a:lnTo>
                  <a:lnTo>
                    <a:pt x="31" y="15"/>
                  </a:lnTo>
                  <a:lnTo>
                    <a:pt x="34" y="21"/>
                  </a:lnTo>
                  <a:lnTo>
                    <a:pt x="36" y="27"/>
                  </a:lnTo>
                  <a:lnTo>
                    <a:pt x="37" y="36"/>
                  </a:lnTo>
                  <a:lnTo>
                    <a:pt x="39" y="45"/>
                  </a:lnTo>
                  <a:lnTo>
                    <a:pt x="39" y="51"/>
                  </a:lnTo>
                  <a:lnTo>
                    <a:pt x="39" y="59"/>
                  </a:lnTo>
                  <a:lnTo>
                    <a:pt x="39" y="68"/>
                  </a:lnTo>
                  <a:lnTo>
                    <a:pt x="34" y="71"/>
                  </a:lnTo>
                  <a:lnTo>
                    <a:pt x="31" y="71"/>
                  </a:lnTo>
                  <a:lnTo>
                    <a:pt x="26" y="71"/>
                  </a:lnTo>
                  <a:lnTo>
                    <a:pt x="21" y="68"/>
                  </a:lnTo>
                  <a:lnTo>
                    <a:pt x="21" y="62"/>
                  </a:lnTo>
                  <a:lnTo>
                    <a:pt x="20" y="53"/>
                  </a:lnTo>
                  <a:lnTo>
                    <a:pt x="18" y="47"/>
                  </a:lnTo>
                  <a:lnTo>
                    <a:pt x="18" y="39"/>
                  </a:lnTo>
                  <a:lnTo>
                    <a:pt x="18" y="33"/>
                  </a:lnTo>
                  <a:lnTo>
                    <a:pt x="18" y="24"/>
                  </a:lnTo>
                  <a:lnTo>
                    <a:pt x="21" y="21"/>
                  </a:lnTo>
                  <a:lnTo>
                    <a:pt x="26" y="12"/>
                  </a:lnTo>
                  <a:lnTo>
                    <a:pt x="29" y="9"/>
                  </a:lnTo>
                  <a:lnTo>
                    <a:pt x="34" y="3"/>
                  </a:lnTo>
                  <a:lnTo>
                    <a:pt x="39" y="0"/>
                  </a:lnTo>
                  <a:lnTo>
                    <a:pt x="42" y="0"/>
                  </a:lnTo>
                  <a:lnTo>
                    <a:pt x="47" y="0"/>
                  </a:lnTo>
                  <a:lnTo>
                    <a:pt x="50" y="3"/>
                  </a:lnTo>
                  <a:lnTo>
                    <a:pt x="57" y="9"/>
                  </a:lnTo>
                  <a:lnTo>
                    <a:pt x="60" y="18"/>
                  </a:lnTo>
                  <a:lnTo>
                    <a:pt x="63" y="21"/>
                  </a:lnTo>
                  <a:lnTo>
                    <a:pt x="63" y="27"/>
                  </a:lnTo>
                  <a:lnTo>
                    <a:pt x="65" y="36"/>
                  </a:lnTo>
                  <a:lnTo>
                    <a:pt x="65" y="42"/>
                  </a:lnTo>
                  <a:lnTo>
                    <a:pt x="65" y="56"/>
                  </a:lnTo>
                  <a:lnTo>
                    <a:pt x="63" y="65"/>
                  </a:lnTo>
                  <a:lnTo>
                    <a:pt x="60" y="68"/>
                  </a:lnTo>
                  <a:lnTo>
                    <a:pt x="55" y="68"/>
                  </a:lnTo>
                  <a:lnTo>
                    <a:pt x="52" y="68"/>
                  </a:lnTo>
                  <a:lnTo>
                    <a:pt x="49" y="62"/>
                  </a:lnTo>
                  <a:lnTo>
                    <a:pt x="45" y="56"/>
                  </a:lnTo>
                  <a:lnTo>
                    <a:pt x="45" y="47"/>
                  </a:lnTo>
                  <a:lnTo>
                    <a:pt x="45" y="39"/>
                  </a:lnTo>
                  <a:lnTo>
                    <a:pt x="45" y="33"/>
                  </a:lnTo>
                  <a:lnTo>
                    <a:pt x="47" y="24"/>
                  </a:lnTo>
                  <a:lnTo>
                    <a:pt x="50" y="18"/>
                  </a:lnTo>
                  <a:lnTo>
                    <a:pt x="55" y="12"/>
                  </a:lnTo>
                  <a:lnTo>
                    <a:pt x="60" y="9"/>
                  </a:lnTo>
                  <a:lnTo>
                    <a:pt x="63" y="6"/>
                  </a:lnTo>
                  <a:lnTo>
                    <a:pt x="68" y="6"/>
                  </a:lnTo>
                  <a:lnTo>
                    <a:pt x="73" y="6"/>
                  </a:lnTo>
                  <a:lnTo>
                    <a:pt x="76" y="9"/>
                  </a:lnTo>
                  <a:lnTo>
                    <a:pt x="78" y="15"/>
                  </a:lnTo>
                  <a:lnTo>
                    <a:pt x="81" y="24"/>
                  </a:lnTo>
                  <a:lnTo>
                    <a:pt x="83" y="30"/>
                  </a:lnTo>
                  <a:lnTo>
                    <a:pt x="85" y="39"/>
                  </a:lnTo>
                  <a:lnTo>
                    <a:pt x="86" y="47"/>
                  </a:lnTo>
                  <a:lnTo>
                    <a:pt x="85" y="717"/>
                  </a:lnTo>
                </a:path>
              </a:pathLst>
            </a:custGeom>
            <a:noFill/>
            <a:ln w="381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00" name="Line 49"/>
            <p:cNvSpPr>
              <a:spLocks noChangeShapeType="1"/>
            </p:cNvSpPr>
            <p:nvPr/>
          </p:nvSpPr>
          <p:spPr bwMode="auto">
            <a:xfrm>
              <a:off x="687" y="2704"/>
              <a:ext cx="676" cy="273"/>
            </a:xfrm>
            <a:prstGeom prst="line">
              <a:avLst/>
            </a:prstGeom>
            <a:noFill/>
            <a:ln w="381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1" name="Line 50"/>
            <p:cNvSpPr>
              <a:spLocks noChangeShapeType="1"/>
            </p:cNvSpPr>
            <p:nvPr/>
          </p:nvSpPr>
          <p:spPr bwMode="auto">
            <a:xfrm>
              <a:off x="732" y="2704"/>
              <a:ext cx="541" cy="0"/>
            </a:xfrm>
            <a:prstGeom prst="line">
              <a:avLst/>
            </a:prstGeom>
            <a:noFill/>
            <a:ln w="381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2" name="Line 51"/>
            <p:cNvSpPr>
              <a:spLocks noChangeShapeType="1"/>
            </p:cNvSpPr>
            <p:nvPr/>
          </p:nvSpPr>
          <p:spPr bwMode="auto">
            <a:xfrm>
              <a:off x="677" y="2719"/>
              <a:ext cx="596" cy="485"/>
            </a:xfrm>
            <a:prstGeom prst="line">
              <a:avLst/>
            </a:prstGeom>
            <a:noFill/>
            <a:ln w="381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3" name="Line 52"/>
            <p:cNvSpPr>
              <a:spLocks noChangeShapeType="1"/>
            </p:cNvSpPr>
            <p:nvPr/>
          </p:nvSpPr>
          <p:spPr bwMode="auto">
            <a:xfrm flipV="1">
              <a:off x="732" y="2477"/>
              <a:ext cx="631" cy="182"/>
            </a:xfrm>
            <a:prstGeom prst="line">
              <a:avLst/>
            </a:prstGeom>
            <a:noFill/>
            <a:ln w="381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4" name="Freeform 53"/>
            <p:cNvSpPr>
              <a:spLocks/>
            </p:cNvSpPr>
            <p:nvPr/>
          </p:nvSpPr>
          <p:spPr bwMode="auto">
            <a:xfrm flipV="1">
              <a:off x="528" y="2640"/>
              <a:ext cx="288" cy="1440"/>
            </a:xfrm>
            <a:custGeom>
              <a:avLst/>
              <a:gdLst>
                <a:gd name="T0" fmla="*/ 0 w 350"/>
                <a:gd name="T1" fmla="*/ 8124 h 1379"/>
                <a:gd name="T2" fmla="*/ 2 w 350"/>
                <a:gd name="T3" fmla="*/ 7986 h 1379"/>
                <a:gd name="T4" fmla="*/ 1 w 350"/>
                <a:gd name="T5" fmla="*/ 7897 h 1379"/>
                <a:gd name="T6" fmla="*/ 1 w 350"/>
                <a:gd name="T7" fmla="*/ 7803 h 1379"/>
                <a:gd name="T8" fmla="*/ 1 w 350"/>
                <a:gd name="T9" fmla="*/ 7733 h 1379"/>
                <a:gd name="T10" fmla="*/ 1 w 350"/>
                <a:gd name="T11" fmla="*/ 7627 h 1379"/>
                <a:gd name="T12" fmla="*/ 1 w 350"/>
                <a:gd name="T13" fmla="*/ 7584 h 1379"/>
                <a:gd name="T14" fmla="*/ 2 w 350"/>
                <a:gd name="T15" fmla="*/ 7472 h 1379"/>
                <a:gd name="T16" fmla="*/ 2 w 350"/>
                <a:gd name="T17" fmla="*/ 7378 h 1379"/>
                <a:gd name="T18" fmla="*/ 2 w 350"/>
                <a:gd name="T19" fmla="*/ 7301 h 1379"/>
                <a:gd name="T20" fmla="*/ 2 w 350"/>
                <a:gd name="T21" fmla="*/ 7182 h 1379"/>
                <a:gd name="T22" fmla="*/ 2 w 350"/>
                <a:gd name="T23" fmla="*/ 7080 h 1379"/>
                <a:gd name="T24" fmla="*/ 2 w 350"/>
                <a:gd name="T25" fmla="*/ 7014 h 1379"/>
                <a:gd name="T26" fmla="*/ 2 w 350"/>
                <a:gd name="T27" fmla="*/ 6916 h 1379"/>
                <a:gd name="T28" fmla="*/ 2 w 350"/>
                <a:gd name="T29" fmla="*/ 6852 h 1379"/>
                <a:gd name="T30" fmla="*/ 2 w 350"/>
                <a:gd name="T31" fmla="*/ 6796 h 1379"/>
                <a:gd name="T32" fmla="*/ 2 w 350"/>
                <a:gd name="T33" fmla="*/ 6717 h 1379"/>
                <a:gd name="T34" fmla="*/ 2 w 350"/>
                <a:gd name="T35" fmla="*/ 6621 h 1379"/>
                <a:gd name="T36" fmla="*/ 2 w 350"/>
                <a:gd name="T37" fmla="*/ 6519 h 1379"/>
                <a:gd name="T38" fmla="*/ 2 w 350"/>
                <a:gd name="T39" fmla="*/ 6467 h 1379"/>
                <a:gd name="T40" fmla="*/ 2 w 350"/>
                <a:gd name="T41" fmla="*/ 6378 h 1379"/>
                <a:gd name="T42" fmla="*/ 2 w 350"/>
                <a:gd name="T43" fmla="*/ 6308 h 1379"/>
                <a:gd name="T44" fmla="*/ 2 w 350"/>
                <a:gd name="T45" fmla="*/ 6208 h 1379"/>
                <a:gd name="T46" fmla="*/ 2 w 350"/>
                <a:gd name="T47" fmla="*/ 6134 h 1379"/>
                <a:gd name="T48" fmla="*/ 2 w 350"/>
                <a:gd name="T49" fmla="*/ 6041 h 1379"/>
                <a:gd name="T50" fmla="*/ 2 w 350"/>
                <a:gd name="T51" fmla="*/ 5952 h 1379"/>
                <a:gd name="T52" fmla="*/ 2 w 350"/>
                <a:gd name="T53" fmla="*/ 5874 h 1379"/>
                <a:gd name="T54" fmla="*/ 2 w 350"/>
                <a:gd name="T55" fmla="*/ 5785 h 1379"/>
                <a:gd name="T56" fmla="*/ 2 w 350"/>
                <a:gd name="T57" fmla="*/ 5721 h 1379"/>
                <a:gd name="T58" fmla="*/ 2 w 350"/>
                <a:gd name="T59" fmla="*/ 0 h 1379"/>
                <a:gd name="T60" fmla="*/ 2 w 350"/>
                <a:gd name="T61" fmla="*/ 0 h 1379"/>
                <a:gd name="T62" fmla="*/ 2 w 350"/>
                <a:gd name="T63" fmla="*/ 5410 h 1379"/>
                <a:gd name="T64" fmla="*/ 2 w 350"/>
                <a:gd name="T65" fmla="*/ 5483 h 1379"/>
                <a:gd name="T66" fmla="*/ 2 w 350"/>
                <a:gd name="T67" fmla="*/ 5555 h 1379"/>
                <a:gd name="T68" fmla="*/ 2 w 350"/>
                <a:gd name="T69" fmla="*/ 5648 h 1379"/>
                <a:gd name="T70" fmla="*/ 2 w 350"/>
                <a:gd name="T71" fmla="*/ 5747 h 1379"/>
                <a:gd name="T72" fmla="*/ 2 w 350"/>
                <a:gd name="T73" fmla="*/ 5816 h 1379"/>
                <a:gd name="T74" fmla="*/ 2 w 350"/>
                <a:gd name="T75" fmla="*/ 5899 h 1379"/>
                <a:gd name="T76" fmla="*/ 2 w 350"/>
                <a:gd name="T77" fmla="*/ 5977 h 1379"/>
                <a:gd name="T78" fmla="*/ 2 w 350"/>
                <a:gd name="T79" fmla="*/ 6073 h 1379"/>
                <a:gd name="T80" fmla="*/ 2 w 350"/>
                <a:gd name="T81" fmla="*/ 6160 h 1379"/>
                <a:gd name="T82" fmla="*/ 2 w 350"/>
                <a:gd name="T83" fmla="*/ 6239 h 1379"/>
                <a:gd name="T84" fmla="*/ 2 w 350"/>
                <a:gd name="T85" fmla="*/ 6337 h 1379"/>
                <a:gd name="T86" fmla="*/ 2 w 350"/>
                <a:gd name="T87" fmla="*/ 6400 h 1379"/>
                <a:gd name="T88" fmla="*/ 2 w 350"/>
                <a:gd name="T89" fmla="*/ 6503 h 1379"/>
                <a:gd name="T90" fmla="*/ 2 w 350"/>
                <a:gd name="T91" fmla="*/ 6596 h 1379"/>
                <a:gd name="T92" fmla="*/ 2 w 350"/>
                <a:gd name="T93" fmla="*/ 6688 h 1379"/>
                <a:gd name="T94" fmla="*/ 0 w 350"/>
                <a:gd name="T95" fmla="*/ 8124 h 137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0"/>
                <a:gd name="T145" fmla="*/ 0 h 1379"/>
                <a:gd name="T146" fmla="*/ 350 w 350"/>
                <a:gd name="T147" fmla="*/ 1379 h 137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0" h="1379">
                  <a:moveTo>
                    <a:pt x="0" y="1378"/>
                  </a:moveTo>
                  <a:lnTo>
                    <a:pt x="6" y="1355"/>
                  </a:lnTo>
                  <a:lnTo>
                    <a:pt x="1" y="1339"/>
                  </a:lnTo>
                  <a:lnTo>
                    <a:pt x="1" y="1323"/>
                  </a:lnTo>
                  <a:lnTo>
                    <a:pt x="1" y="1311"/>
                  </a:lnTo>
                  <a:lnTo>
                    <a:pt x="1" y="1295"/>
                  </a:lnTo>
                  <a:lnTo>
                    <a:pt x="1" y="1284"/>
                  </a:lnTo>
                  <a:lnTo>
                    <a:pt x="6" y="1267"/>
                  </a:lnTo>
                  <a:lnTo>
                    <a:pt x="6" y="1251"/>
                  </a:lnTo>
                  <a:lnTo>
                    <a:pt x="12" y="1239"/>
                  </a:lnTo>
                  <a:lnTo>
                    <a:pt x="17" y="1217"/>
                  </a:lnTo>
                  <a:lnTo>
                    <a:pt x="23" y="1201"/>
                  </a:lnTo>
                  <a:lnTo>
                    <a:pt x="29" y="1190"/>
                  </a:lnTo>
                  <a:lnTo>
                    <a:pt x="34" y="1174"/>
                  </a:lnTo>
                  <a:lnTo>
                    <a:pt x="39" y="1162"/>
                  </a:lnTo>
                  <a:lnTo>
                    <a:pt x="51" y="1152"/>
                  </a:lnTo>
                  <a:lnTo>
                    <a:pt x="51" y="1140"/>
                  </a:lnTo>
                  <a:lnTo>
                    <a:pt x="61" y="1123"/>
                  </a:lnTo>
                  <a:lnTo>
                    <a:pt x="67" y="1107"/>
                  </a:lnTo>
                  <a:lnTo>
                    <a:pt x="73" y="1096"/>
                  </a:lnTo>
                  <a:lnTo>
                    <a:pt x="84" y="1080"/>
                  </a:lnTo>
                  <a:lnTo>
                    <a:pt x="90" y="1069"/>
                  </a:lnTo>
                  <a:lnTo>
                    <a:pt x="95" y="1052"/>
                  </a:lnTo>
                  <a:lnTo>
                    <a:pt x="100" y="1041"/>
                  </a:lnTo>
                  <a:lnTo>
                    <a:pt x="100" y="1024"/>
                  </a:lnTo>
                  <a:lnTo>
                    <a:pt x="106" y="1008"/>
                  </a:lnTo>
                  <a:lnTo>
                    <a:pt x="106" y="997"/>
                  </a:lnTo>
                  <a:lnTo>
                    <a:pt x="111" y="981"/>
                  </a:lnTo>
                  <a:lnTo>
                    <a:pt x="111" y="969"/>
                  </a:lnTo>
                  <a:lnTo>
                    <a:pt x="115" y="0"/>
                  </a:lnTo>
                  <a:lnTo>
                    <a:pt x="230" y="0"/>
                  </a:lnTo>
                  <a:lnTo>
                    <a:pt x="230" y="919"/>
                  </a:lnTo>
                  <a:lnTo>
                    <a:pt x="227" y="931"/>
                  </a:lnTo>
                  <a:lnTo>
                    <a:pt x="239" y="942"/>
                  </a:lnTo>
                  <a:lnTo>
                    <a:pt x="244" y="959"/>
                  </a:lnTo>
                  <a:lnTo>
                    <a:pt x="255" y="975"/>
                  </a:lnTo>
                  <a:lnTo>
                    <a:pt x="261" y="986"/>
                  </a:lnTo>
                  <a:lnTo>
                    <a:pt x="277" y="1002"/>
                  </a:lnTo>
                  <a:lnTo>
                    <a:pt x="288" y="1014"/>
                  </a:lnTo>
                  <a:lnTo>
                    <a:pt x="305" y="1030"/>
                  </a:lnTo>
                  <a:lnTo>
                    <a:pt x="316" y="1046"/>
                  </a:lnTo>
                  <a:lnTo>
                    <a:pt x="321" y="1058"/>
                  </a:lnTo>
                  <a:lnTo>
                    <a:pt x="333" y="1074"/>
                  </a:lnTo>
                  <a:lnTo>
                    <a:pt x="333" y="1085"/>
                  </a:lnTo>
                  <a:lnTo>
                    <a:pt x="338" y="1102"/>
                  </a:lnTo>
                  <a:lnTo>
                    <a:pt x="343" y="1118"/>
                  </a:lnTo>
                  <a:lnTo>
                    <a:pt x="349" y="1135"/>
                  </a:lnTo>
                  <a:lnTo>
                    <a:pt x="0" y="1378"/>
                  </a:lnTo>
                </a:path>
              </a:pathLst>
            </a:custGeom>
            <a:solidFill>
              <a:srgbClr val="FFFF00"/>
            </a:solidFill>
            <a:ln w="38100" cap="rnd">
              <a:solidFill>
                <a:schemeClr val="tx1"/>
              </a:solidFill>
              <a:round/>
              <a:headEnd/>
              <a:tailEnd/>
            </a:ln>
          </p:spPr>
          <p:txBody>
            <a:bodyPr/>
            <a:lstStyle/>
            <a:p>
              <a:endParaRPr lang="zh-CN" altLang="en-US"/>
            </a:p>
          </p:txBody>
        </p:sp>
        <p:sp>
          <p:nvSpPr>
            <p:cNvPr id="93205" name="Rectangle 6"/>
            <p:cNvSpPr>
              <a:spLocks noChangeArrowheads="1"/>
            </p:cNvSpPr>
            <p:nvPr/>
          </p:nvSpPr>
          <p:spPr bwMode="auto">
            <a:xfrm>
              <a:off x="1142" y="960"/>
              <a:ext cx="96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en-US" altLang="zh-CN" b="1" i="0" dirty="0">
                  <a:solidFill>
                    <a:srgbClr val="FF00FF"/>
                  </a:solidFill>
                </a:rPr>
                <a:t>X</a:t>
              </a:r>
              <a:r>
                <a:rPr lang="en-US" altLang="zh-CN" b="1" i="0" dirty="0">
                  <a:solidFill>
                    <a:srgbClr val="FF00FF"/>
                  </a:solidFill>
                  <a:latin typeface="Bookman Old Style" panose="02050604050505020204" pitchFamily="18" charset="0"/>
                </a:rPr>
                <a:t> </a:t>
              </a:r>
              <a:r>
                <a:rPr lang="zh-CN" altLang="en-US" b="1" i="0" dirty="0">
                  <a:solidFill>
                    <a:srgbClr val="FF00FF"/>
                  </a:solidFill>
                  <a:latin typeface="楷体_GB2312" pitchFamily="49" charset="-122"/>
                </a:rPr>
                <a:t>射线源</a:t>
              </a:r>
              <a:endParaRPr lang="zh-CN" altLang="en-US" b="1" i="0" dirty="0">
                <a:solidFill>
                  <a:srgbClr val="FF00FF"/>
                </a:solidFill>
                <a:latin typeface="宋体" panose="02010600030101010101" pitchFamily="2" charset="-122"/>
              </a:endParaRPr>
            </a:p>
          </p:txBody>
        </p:sp>
        <p:sp>
          <p:nvSpPr>
            <p:cNvPr id="93206" name="Line 7"/>
            <p:cNvSpPr>
              <a:spLocks noChangeShapeType="1"/>
            </p:cNvSpPr>
            <p:nvPr/>
          </p:nvSpPr>
          <p:spPr bwMode="auto">
            <a:xfrm flipH="1">
              <a:off x="912" y="1287"/>
              <a:ext cx="672" cy="624"/>
            </a:xfrm>
            <a:prstGeom prst="line">
              <a:avLst/>
            </a:prstGeom>
            <a:noFill/>
            <a:ln w="381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3207" name="Group 70"/>
            <p:cNvGrpSpPr>
              <a:grpSpLocks/>
            </p:cNvGrpSpPr>
            <p:nvPr/>
          </p:nvGrpSpPr>
          <p:grpSpPr bwMode="auto">
            <a:xfrm>
              <a:off x="192" y="1770"/>
              <a:ext cx="1035" cy="2068"/>
              <a:chOff x="192" y="1722"/>
              <a:chExt cx="1035" cy="2068"/>
            </a:xfrm>
          </p:grpSpPr>
          <p:sp>
            <p:nvSpPr>
              <p:cNvPr id="93225" name="Arc 30"/>
              <p:cNvSpPr>
                <a:spLocks/>
              </p:cNvSpPr>
              <p:nvPr/>
            </p:nvSpPr>
            <p:spPr bwMode="auto">
              <a:xfrm rot="10800000">
                <a:off x="272" y="2460"/>
                <a:ext cx="415" cy="652"/>
              </a:xfrm>
              <a:custGeom>
                <a:avLst/>
                <a:gdLst>
                  <a:gd name="T0" fmla="*/ 0 w 21600"/>
                  <a:gd name="T1" fmla="*/ 0 h 33849"/>
                  <a:gd name="T2" fmla="*/ 0 w 21600"/>
                  <a:gd name="T3" fmla="*/ 0 h 33849"/>
                  <a:gd name="T4" fmla="*/ 0 w 21600"/>
                  <a:gd name="T5" fmla="*/ 0 h 33849"/>
                  <a:gd name="T6" fmla="*/ 0 60000 65536"/>
                  <a:gd name="T7" fmla="*/ 0 60000 65536"/>
                  <a:gd name="T8" fmla="*/ 0 60000 65536"/>
                  <a:gd name="T9" fmla="*/ 0 w 21600"/>
                  <a:gd name="T10" fmla="*/ 0 h 33849"/>
                  <a:gd name="T11" fmla="*/ 21600 w 21600"/>
                  <a:gd name="T12" fmla="*/ 33849 h 33849"/>
                </a:gdLst>
                <a:ahLst/>
                <a:cxnLst>
                  <a:cxn ang="T6">
                    <a:pos x="T0" y="T1"/>
                  </a:cxn>
                  <a:cxn ang="T7">
                    <a:pos x="T2" y="T3"/>
                  </a:cxn>
                  <a:cxn ang="T8">
                    <a:pos x="T4" y="T5"/>
                  </a:cxn>
                </a:cxnLst>
                <a:rect l="T9" t="T10" r="T11" b="T12"/>
                <a:pathLst>
                  <a:path w="21600" h="33849" fill="none" extrusionOk="0">
                    <a:moveTo>
                      <a:pt x="13519" y="-1"/>
                    </a:moveTo>
                    <a:cubicBezTo>
                      <a:pt x="18627" y="4099"/>
                      <a:pt x="21600" y="10295"/>
                      <a:pt x="21600" y="16846"/>
                    </a:cubicBezTo>
                    <a:cubicBezTo>
                      <a:pt x="21600" y="23484"/>
                      <a:pt x="18547" y="29754"/>
                      <a:pt x="13321" y="33849"/>
                    </a:cubicBezTo>
                  </a:path>
                  <a:path w="21600" h="33849" stroke="0" extrusionOk="0">
                    <a:moveTo>
                      <a:pt x="13519" y="-1"/>
                    </a:moveTo>
                    <a:cubicBezTo>
                      <a:pt x="18627" y="4099"/>
                      <a:pt x="21600" y="10295"/>
                      <a:pt x="21600" y="16846"/>
                    </a:cubicBezTo>
                    <a:cubicBezTo>
                      <a:pt x="21600" y="23484"/>
                      <a:pt x="18547" y="29754"/>
                      <a:pt x="13321" y="33849"/>
                    </a:cubicBezTo>
                    <a:lnTo>
                      <a:pt x="0" y="16846"/>
                    </a:lnTo>
                    <a:lnTo>
                      <a:pt x="13519" y="-1"/>
                    </a:lnTo>
                    <a:close/>
                  </a:path>
                </a:pathLst>
              </a:custGeom>
              <a:noFill/>
              <a:ln w="381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226" name="Arc 31"/>
              <p:cNvSpPr>
                <a:spLocks/>
              </p:cNvSpPr>
              <p:nvPr/>
            </p:nvSpPr>
            <p:spPr bwMode="auto">
              <a:xfrm>
                <a:off x="615" y="2467"/>
                <a:ext cx="441" cy="645"/>
              </a:xfrm>
              <a:custGeom>
                <a:avLst/>
                <a:gdLst>
                  <a:gd name="T0" fmla="*/ 0 w 21600"/>
                  <a:gd name="T1" fmla="*/ 0 h 29208"/>
                  <a:gd name="T2" fmla="*/ 0 w 21600"/>
                  <a:gd name="T3" fmla="*/ 0 h 29208"/>
                  <a:gd name="T4" fmla="*/ 0 w 21600"/>
                  <a:gd name="T5" fmla="*/ 0 h 29208"/>
                  <a:gd name="T6" fmla="*/ 0 60000 65536"/>
                  <a:gd name="T7" fmla="*/ 0 60000 65536"/>
                  <a:gd name="T8" fmla="*/ 0 60000 65536"/>
                  <a:gd name="T9" fmla="*/ 0 w 21600"/>
                  <a:gd name="T10" fmla="*/ 0 h 29208"/>
                  <a:gd name="T11" fmla="*/ 21600 w 21600"/>
                  <a:gd name="T12" fmla="*/ 29208 h 29208"/>
                </a:gdLst>
                <a:ahLst/>
                <a:cxnLst>
                  <a:cxn ang="T6">
                    <a:pos x="T0" y="T1"/>
                  </a:cxn>
                  <a:cxn ang="T7">
                    <a:pos x="T2" y="T3"/>
                  </a:cxn>
                  <a:cxn ang="T8">
                    <a:pos x="T4" y="T5"/>
                  </a:cxn>
                </a:cxnLst>
                <a:rect l="T9" t="T10" r="T11" b="T12"/>
                <a:pathLst>
                  <a:path w="21600" h="29208" fill="none" extrusionOk="0">
                    <a:moveTo>
                      <a:pt x="16051" y="-1"/>
                    </a:moveTo>
                    <a:cubicBezTo>
                      <a:pt x="19623" y="3966"/>
                      <a:pt x="21600" y="9115"/>
                      <a:pt x="21600" y="14454"/>
                    </a:cubicBezTo>
                    <a:cubicBezTo>
                      <a:pt x="21600" y="19932"/>
                      <a:pt x="19518" y="25206"/>
                      <a:pt x="15775" y="29207"/>
                    </a:cubicBezTo>
                  </a:path>
                  <a:path w="21600" h="29208" stroke="0" extrusionOk="0">
                    <a:moveTo>
                      <a:pt x="16051" y="-1"/>
                    </a:moveTo>
                    <a:cubicBezTo>
                      <a:pt x="19623" y="3966"/>
                      <a:pt x="21600" y="9115"/>
                      <a:pt x="21600" y="14454"/>
                    </a:cubicBezTo>
                    <a:cubicBezTo>
                      <a:pt x="21600" y="19932"/>
                      <a:pt x="19518" y="25206"/>
                      <a:pt x="15775" y="29207"/>
                    </a:cubicBezTo>
                    <a:lnTo>
                      <a:pt x="0" y="14454"/>
                    </a:lnTo>
                    <a:lnTo>
                      <a:pt x="16051" y="-1"/>
                    </a:lnTo>
                    <a:close/>
                  </a:path>
                </a:pathLst>
              </a:custGeom>
              <a:noFill/>
              <a:ln w="381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227" name="Arc 32"/>
              <p:cNvSpPr>
                <a:spLocks/>
              </p:cNvSpPr>
              <p:nvPr/>
            </p:nvSpPr>
            <p:spPr bwMode="auto">
              <a:xfrm rot="10800000">
                <a:off x="246" y="3106"/>
                <a:ext cx="271" cy="206"/>
              </a:xfrm>
              <a:custGeom>
                <a:avLst/>
                <a:gdLst>
                  <a:gd name="T0" fmla="*/ 0 w 21600"/>
                  <a:gd name="T1" fmla="*/ 0 h 16419"/>
                  <a:gd name="T2" fmla="*/ 0 w 21600"/>
                  <a:gd name="T3" fmla="*/ 0 h 16419"/>
                  <a:gd name="T4" fmla="*/ 0 w 21600"/>
                  <a:gd name="T5" fmla="*/ 0 h 16419"/>
                  <a:gd name="T6" fmla="*/ 0 60000 65536"/>
                  <a:gd name="T7" fmla="*/ 0 60000 65536"/>
                  <a:gd name="T8" fmla="*/ 0 60000 65536"/>
                  <a:gd name="T9" fmla="*/ 0 w 21600"/>
                  <a:gd name="T10" fmla="*/ 0 h 16419"/>
                  <a:gd name="T11" fmla="*/ 21600 w 21600"/>
                  <a:gd name="T12" fmla="*/ 16419 h 16419"/>
                </a:gdLst>
                <a:ahLst/>
                <a:cxnLst>
                  <a:cxn ang="T6">
                    <a:pos x="T0" y="T1"/>
                  </a:cxn>
                  <a:cxn ang="T7">
                    <a:pos x="T2" y="T3"/>
                  </a:cxn>
                  <a:cxn ang="T8">
                    <a:pos x="T4" y="T5"/>
                  </a:cxn>
                </a:cxnLst>
                <a:rect l="T9" t="T10" r="T11" b="T12"/>
                <a:pathLst>
                  <a:path w="21600" h="16419" fill="none" extrusionOk="0">
                    <a:moveTo>
                      <a:pt x="7565" y="16418"/>
                    </a:moveTo>
                    <a:cubicBezTo>
                      <a:pt x="2764" y="12315"/>
                      <a:pt x="0" y="6315"/>
                      <a:pt x="0" y="0"/>
                    </a:cubicBezTo>
                  </a:path>
                  <a:path w="21600" h="16419" stroke="0" extrusionOk="0">
                    <a:moveTo>
                      <a:pt x="7565" y="16418"/>
                    </a:moveTo>
                    <a:cubicBezTo>
                      <a:pt x="2764" y="12315"/>
                      <a:pt x="0" y="6315"/>
                      <a:pt x="0" y="0"/>
                    </a:cubicBezTo>
                    <a:lnTo>
                      <a:pt x="21600" y="0"/>
                    </a:lnTo>
                    <a:lnTo>
                      <a:pt x="7565" y="16418"/>
                    </a:lnTo>
                    <a:close/>
                  </a:path>
                </a:pathLst>
              </a:custGeom>
              <a:noFill/>
              <a:ln w="381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228" name="Arc 33"/>
              <p:cNvSpPr>
                <a:spLocks/>
              </p:cNvSpPr>
              <p:nvPr/>
            </p:nvSpPr>
            <p:spPr bwMode="auto">
              <a:xfrm rot="10800000">
                <a:off x="192" y="2266"/>
                <a:ext cx="325" cy="216"/>
              </a:xfrm>
              <a:custGeom>
                <a:avLst/>
                <a:gdLst>
                  <a:gd name="T0" fmla="*/ 0 w 21600"/>
                  <a:gd name="T1" fmla="*/ 0 h 15480"/>
                  <a:gd name="T2" fmla="*/ 0 w 21600"/>
                  <a:gd name="T3" fmla="*/ 0 h 15480"/>
                  <a:gd name="T4" fmla="*/ 0 w 21600"/>
                  <a:gd name="T5" fmla="*/ 0 h 15480"/>
                  <a:gd name="T6" fmla="*/ 0 60000 65536"/>
                  <a:gd name="T7" fmla="*/ 0 60000 65536"/>
                  <a:gd name="T8" fmla="*/ 0 60000 65536"/>
                  <a:gd name="T9" fmla="*/ 0 w 21600"/>
                  <a:gd name="T10" fmla="*/ 0 h 15480"/>
                  <a:gd name="T11" fmla="*/ 21600 w 21600"/>
                  <a:gd name="T12" fmla="*/ 15480 h 15480"/>
                </a:gdLst>
                <a:ahLst/>
                <a:cxnLst>
                  <a:cxn ang="T6">
                    <a:pos x="T0" y="T1"/>
                  </a:cxn>
                  <a:cxn ang="T7">
                    <a:pos x="T2" y="T3"/>
                  </a:cxn>
                  <a:cxn ang="T8">
                    <a:pos x="T4" y="T5"/>
                  </a:cxn>
                </a:cxnLst>
                <a:rect l="T9" t="T10" r="T11" b="T12"/>
                <a:pathLst>
                  <a:path w="21600" h="15480" fill="none" extrusionOk="0">
                    <a:moveTo>
                      <a:pt x="0" y="15480"/>
                    </a:moveTo>
                    <a:cubicBezTo>
                      <a:pt x="0" y="9649"/>
                      <a:pt x="2357" y="4066"/>
                      <a:pt x="6535" y="-1"/>
                    </a:cubicBezTo>
                  </a:path>
                  <a:path w="21600" h="15480" stroke="0" extrusionOk="0">
                    <a:moveTo>
                      <a:pt x="0" y="15480"/>
                    </a:moveTo>
                    <a:cubicBezTo>
                      <a:pt x="0" y="9649"/>
                      <a:pt x="2357" y="4066"/>
                      <a:pt x="6535" y="-1"/>
                    </a:cubicBezTo>
                    <a:lnTo>
                      <a:pt x="21600" y="15480"/>
                    </a:lnTo>
                    <a:lnTo>
                      <a:pt x="0" y="15480"/>
                    </a:lnTo>
                    <a:close/>
                  </a:path>
                </a:pathLst>
              </a:custGeom>
              <a:noFill/>
              <a:ln w="381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229" name="Arc 34"/>
              <p:cNvSpPr>
                <a:spLocks/>
              </p:cNvSpPr>
              <p:nvPr/>
            </p:nvSpPr>
            <p:spPr bwMode="auto">
              <a:xfrm rot="10800000">
                <a:off x="867" y="2266"/>
                <a:ext cx="298" cy="224"/>
              </a:xfrm>
              <a:custGeom>
                <a:avLst/>
                <a:gdLst>
                  <a:gd name="T0" fmla="*/ 0 w 21600"/>
                  <a:gd name="T1" fmla="*/ 0 h 14873"/>
                  <a:gd name="T2" fmla="*/ 0 w 21600"/>
                  <a:gd name="T3" fmla="*/ 0 h 14873"/>
                  <a:gd name="T4" fmla="*/ 0 w 21600"/>
                  <a:gd name="T5" fmla="*/ 0 h 14873"/>
                  <a:gd name="T6" fmla="*/ 0 60000 65536"/>
                  <a:gd name="T7" fmla="*/ 0 60000 65536"/>
                  <a:gd name="T8" fmla="*/ 0 60000 65536"/>
                  <a:gd name="T9" fmla="*/ 0 w 21600"/>
                  <a:gd name="T10" fmla="*/ 0 h 14873"/>
                  <a:gd name="T11" fmla="*/ 21600 w 21600"/>
                  <a:gd name="T12" fmla="*/ 14873 h 14873"/>
                </a:gdLst>
                <a:ahLst/>
                <a:cxnLst>
                  <a:cxn ang="T6">
                    <a:pos x="T0" y="T1"/>
                  </a:cxn>
                  <a:cxn ang="T7">
                    <a:pos x="T2" y="T3"/>
                  </a:cxn>
                  <a:cxn ang="T8">
                    <a:pos x="T4" y="T5"/>
                  </a:cxn>
                </a:cxnLst>
                <a:rect l="T9" t="T10" r="T11" b="T12"/>
                <a:pathLst>
                  <a:path w="21600" h="14873" fill="none" extrusionOk="0">
                    <a:moveTo>
                      <a:pt x="15663" y="-1"/>
                    </a:moveTo>
                    <a:cubicBezTo>
                      <a:pt x="19474" y="4013"/>
                      <a:pt x="21600" y="9337"/>
                      <a:pt x="21600" y="14873"/>
                    </a:cubicBezTo>
                  </a:path>
                  <a:path w="21600" h="14873" stroke="0" extrusionOk="0">
                    <a:moveTo>
                      <a:pt x="15663" y="-1"/>
                    </a:moveTo>
                    <a:cubicBezTo>
                      <a:pt x="19474" y="4013"/>
                      <a:pt x="21600" y="9337"/>
                      <a:pt x="21600" y="14873"/>
                    </a:cubicBezTo>
                    <a:lnTo>
                      <a:pt x="0" y="14873"/>
                    </a:lnTo>
                    <a:lnTo>
                      <a:pt x="15663" y="-1"/>
                    </a:lnTo>
                    <a:close/>
                  </a:path>
                </a:pathLst>
              </a:custGeom>
              <a:noFill/>
              <a:ln w="381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230" name="Arc 35"/>
              <p:cNvSpPr>
                <a:spLocks/>
              </p:cNvSpPr>
              <p:nvPr/>
            </p:nvSpPr>
            <p:spPr bwMode="auto">
              <a:xfrm rot="10800000">
                <a:off x="867" y="3097"/>
                <a:ext cx="360" cy="199"/>
              </a:xfrm>
              <a:custGeom>
                <a:avLst/>
                <a:gdLst>
                  <a:gd name="T0" fmla="*/ 0 w 21600"/>
                  <a:gd name="T1" fmla="*/ 0 h 13765"/>
                  <a:gd name="T2" fmla="*/ 0 w 21600"/>
                  <a:gd name="T3" fmla="*/ 0 h 13765"/>
                  <a:gd name="T4" fmla="*/ 0 w 21600"/>
                  <a:gd name="T5" fmla="*/ 0 h 13765"/>
                  <a:gd name="T6" fmla="*/ 0 60000 65536"/>
                  <a:gd name="T7" fmla="*/ 0 60000 65536"/>
                  <a:gd name="T8" fmla="*/ 0 60000 65536"/>
                  <a:gd name="T9" fmla="*/ 0 w 21600"/>
                  <a:gd name="T10" fmla="*/ 0 h 13765"/>
                  <a:gd name="T11" fmla="*/ 21600 w 21600"/>
                  <a:gd name="T12" fmla="*/ 13765 h 13765"/>
                </a:gdLst>
                <a:ahLst/>
                <a:cxnLst>
                  <a:cxn ang="T6">
                    <a:pos x="T0" y="T1"/>
                  </a:cxn>
                  <a:cxn ang="T7">
                    <a:pos x="T2" y="T3"/>
                  </a:cxn>
                  <a:cxn ang="T8">
                    <a:pos x="T4" y="T5"/>
                  </a:cxn>
                </a:cxnLst>
                <a:rect l="T9" t="T10" r="T11" b="T12"/>
                <a:pathLst>
                  <a:path w="21600" h="13765" fill="none" extrusionOk="0">
                    <a:moveTo>
                      <a:pt x="21600" y="0"/>
                    </a:moveTo>
                    <a:cubicBezTo>
                      <a:pt x="21600" y="5024"/>
                      <a:pt x="19848" y="9892"/>
                      <a:pt x="16645" y="13764"/>
                    </a:cubicBezTo>
                  </a:path>
                  <a:path w="21600" h="13765" stroke="0" extrusionOk="0">
                    <a:moveTo>
                      <a:pt x="21600" y="0"/>
                    </a:moveTo>
                    <a:cubicBezTo>
                      <a:pt x="21600" y="5024"/>
                      <a:pt x="19848" y="9892"/>
                      <a:pt x="16645" y="13764"/>
                    </a:cubicBezTo>
                    <a:lnTo>
                      <a:pt x="0" y="0"/>
                    </a:lnTo>
                    <a:lnTo>
                      <a:pt x="21600" y="0"/>
                    </a:lnTo>
                    <a:close/>
                  </a:path>
                </a:pathLst>
              </a:custGeom>
              <a:noFill/>
              <a:ln w="381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231" name="Arc 36"/>
              <p:cNvSpPr>
                <a:spLocks/>
              </p:cNvSpPr>
              <p:nvPr/>
            </p:nvSpPr>
            <p:spPr bwMode="auto">
              <a:xfrm rot="10800000">
                <a:off x="517" y="1722"/>
                <a:ext cx="351" cy="190"/>
              </a:xfrm>
              <a:custGeom>
                <a:avLst/>
                <a:gdLst>
                  <a:gd name="T0" fmla="*/ 0 w 43196"/>
                  <a:gd name="T1" fmla="*/ 0 h 21600"/>
                  <a:gd name="T2" fmla="*/ 0 w 43196"/>
                  <a:gd name="T3" fmla="*/ 0 h 21600"/>
                  <a:gd name="T4" fmla="*/ 0 w 43196"/>
                  <a:gd name="T5" fmla="*/ 0 h 21600"/>
                  <a:gd name="T6" fmla="*/ 0 60000 65536"/>
                  <a:gd name="T7" fmla="*/ 0 60000 65536"/>
                  <a:gd name="T8" fmla="*/ 0 60000 65536"/>
                  <a:gd name="T9" fmla="*/ 0 w 43196"/>
                  <a:gd name="T10" fmla="*/ 0 h 21600"/>
                  <a:gd name="T11" fmla="*/ 43196 w 43196"/>
                  <a:gd name="T12" fmla="*/ 21600 h 21600"/>
                </a:gdLst>
                <a:ahLst/>
                <a:cxnLst>
                  <a:cxn ang="T6">
                    <a:pos x="T0" y="T1"/>
                  </a:cxn>
                  <a:cxn ang="T7">
                    <a:pos x="T2" y="T3"/>
                  </a:cxn>
                  <a:cxn ang="T8">
                    <a:pos x="T4" y="T5"/>
                  </a:cxn>
                </a:cxnLst>
                <a:rect l="T9" t="T10" r="T11" b="T12"/>
                <a:pathLst>
                  <a:path w="43196" h="21600" fill="none" extrusionOk="0">
                    <a:moveTo>
                      <a:pt x="43196" y="0"/>
                    </a:moveTo>
                    <a:cubicBezTo>
                      <a:pt x="43196" y="11929"/>
                      <a:pt x="33525" y="21600"/>
                      <a:pt x="21596" y="21600"/>
                    </a:cubicBezTo>
                    <a:cubicBezTo>
                      <a:pt x="9834" y="21600"/>
                      <a:pt x="234" y="12189"/>
                      <a:pt x="0" y="429"/>
                    </a:cubicBezTo>
                  </a:path>
                  <a:path w="43196" h="21600" stroke="0" extrusionOk="0">
                    <a:moveTo>
                      <a:pt x="43196" y="0"/>
                    </a:moveTo>
                    <a:cubicBezTo>
                      <a:pt x="43196" y="11929"/>
                      <a:pt x="33525" y="21600"/>
                      <a:pt x="21596" y="21600"/>
                    </a:cubicBezTo>
                    <a:cubicBezTo>
                      <a:pt x="9834" y="21600"/>
                      <a:pt x="234" y="12189"/>
                      <a:pt x="0" y="429"/>
                    </a:cubicBezTo>
                    <a:lnTo>
                      <a:pt x="21596" y="0"/>
                    </a:lnTo>
                    <a:lnTo>
                      <a:pt x="43196" y="0"/>
                    </a:lnTo>
                    <a:close/>
                  </a:path>
                </a:pathLst>
              </a:custGeom>
              <a:noFill/>
              <a:ln w="381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232" name="Line 37"/>
              <p:cNvSpPr>
                <a:spLocks noChangeShapeType="1"/>
              </p:cNvSpPr>
              <p:nvPr/>
            </p:nvSpPr>
            <p:spPr bwMode="auto">
              <a:xfrm flipV="1">
                <a:off x="516" y="3295"/>
                <a:ext cx="0" cy="299"/>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3" name="Line 38"/>
              <p:cNvSpPr>
                <a:spLocks noChangeShapeType="1"/>
              </p:cNvSpPr>
              <p:nvPr/>
            </p:nvSpPr>
            <p:spPr bwMode="auto">
              <a:xfrm flipV="1">
                <a:off x="867" y="3295"/>
                <a:ext cx="0" cy="299"/>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4" name="Line 39"/>
              <p:cNvSpPr>
                <a:spLocks noChangeShapeType="1"/>
              </p:cNvSpPr>
              <p:nvPr/>
            </p:nvSpPr>
            <p:spPr bwMode="auto">
              <a:xfrm flipV="1">
                <a:off x="516" y="1911"/>
                <a:ext cx="0" cy="353"/>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5" name="Line 40"/>
              <p:cNvSpPr>
                <a:spLocks noChangeShapeType="1"/>
              </p:cNvSpPr>
              <p:nvPr/>
            </p:nvSpPr>
            <p:spPr bwMode="auto">
              <a:xfrm flipV="1">
                <a:off x="867" y="1911"/>
                <a:ext cx="0" cy="353"/>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6" name="Arc 54"/>
              <p:cNvSpPr>
                <a:spLocks/>
              </p:cNvSpPr>
              <p:nvPr/>
            </p:nvSpPr>
            <p:spPr bwMode="auto">
              <a:xfrm rot="10800000">
                <a:off x="513" y="3600"/>
                <a:ext cx="351" cy="190"/>
              </a:xfrm>
              <a:custGeom>
                <a:avLst/>
                <a:gdLst>
                  <a:gd name="T0" fmla="*/ 0 w 43193"/>
                  <a:gd name="T1" fmla="*/ 0 h 21600"/>
                  <a:gd name="T2" fmla="*/ 0 w 43193"/>
                  <a:gd name="T3" fmla="*/ 0 h 21600"/>
                  <a:gd name="T4" fmla="*/ 0 w 43193"/>
                  <a:gd name="T5" fmla="*/ 0 h 21600"/>
                  <a:gd name="T6" fmla="*/ 0 60000 65536"/>
                  <a:gd name="T7" fmla="*/ 0 60000 65536"/>
                  <a:gd name="T8" fmla="*/ 0 60000 65536"/>
                  <a:gd name="T9" fmla="*/ 0 w 43193"/>
                  <a:gd name="T10" fmla="*/ 0 h 21600"/>
                  <a:gd name="T11" fmla="*/ 43193 w 43193"/>
                  <a:gd name="T12" fmla="*/ 21600 h 21600"/>
                </a:gdLst>
                <a:ahLst/>
                <a:cxnLst>
                  <a:cxn ang="T6">
                    <a:pos x="T0" y="T1"/>
                  </a:cxn>
                  <a:cxn ang="T7">
                    <a:pos x="T2" y="T3"/>
                  </a:cxn>
                  <a:cxn ang="T8">
                    <a:pos x="T4" y="T5"/>
                  </a:cxn>
                </a:cxnLst>
                <a:rect l="T9" t="T10" r="T11" b="T12"/>
                <a:pathLst>
                  <a:path w="43193" h="21600" fill="none" extrusionOk="0">
                    <a:moveTo>
                      <a:pt x="-1" y="21062"/>
                    </a:moveTo>
                    <a:cubicBezTo>
                      <a:pt x="291" y="9346"/>
                      <a:pt x="9872" y="-1"/>
                      <a:pt x="21593" y="0"/>
                    </a:cubicBezTo>
                    <a:cubicBezTo>
                      <a:pt x="33522" y="0"/>
                      <a:pt x="43193" y="9670"/>
                      <a:pt x="43193" y="21600"/>
                    </a:cubicBezTo>
                  </a:path>
                  <a:path w="43193" h="21600" stroke="0" extrusionOk="0">
                    <a:moveTo>
                      <a:pt x="-1" y="21062"/>
                    </a:moveTo>
                    <a:cubicBezTo>
                      <a:pt x="291" y="9346"/>
                      <a:pt x="9872" y="-1"/>
                      <a:pt x="21593" y="0"/>
                    </a:cubicBezTo>
                    <a:cubicBezTo>
                      <a:pt x="33522" y="0"/>
                      <a:pt x="43193" y="9670"/>
                      <a:pt x="43193" y="21600"/>
                    </a:cubicBezTo>
                    <a:lnTo>
                      <a:pt x="21593" y="21600"/>
                    </a:lnTo>
                    <a:lnTo>
                      <a:pt x="-1" y="21062"/>
                    </a:lnTo>
                    <a:close/>
                  </a:path>
                </a:pathLst>
              </a:custGeom>
              <a:noFill/>
              <a:ln w="381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93208" name="Rectangle 55"/>
            <p:cNvSpPr>
              <a:spLocks noChangeArrowheads="1"/>
            </p:cNvSpPr>
            <p:nvPr/>
          </p:nvSpPr>
          <p:spPr bwMode="auto">
            <a:xfrm>
              <a:off x="3300" y="2341"/>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en-US" altLang="zh-CN" b="1" i="0" dirty="0">
                  <a:solidFill>
                    <a:srgbClr val="9900FF"/>
                  </a:solidFill>
                  <a:latin typeface="Symbol" panose="05050102010706020507" pitchFamily="18" charset="2"/>
                </a:rPr>
                <a:t>j</a:t>
              </a:r>
              <a:endParaRPr lang="en-US" altLang="zh-CN" b="1" i="0" dirty="0">
                <a:solidFill>
                  <a:srgbClr val="9900FF"/>
                </a:solidFill>
                <a:latin typeface="Bookman Old Style" panose="02050604050505020204" pitchFamily="18" charset="0"/>
              </a:endParaRPr>
            </a:p>
          </p:txBody>
        </p:sp>
        <p:sp>
          <p:nvSpPr>
            <p:cNvPr id="93209" name="Arc 61"/>
            <p:cNvSpPr>
              <a:spLocks/>
            </p:cNvSpPr>
            <p:nvPr/>
          </p:nvSpPr>
          <p:spPr bwMode="auto">
            <a:xfrm>
              <a:off x="2714" y="2094"/>
              <a:ext cx="1983" cy="1119"/>
            </a:xfrm>
            <a:custGeom>
              <a:avLst/>
              <a:gdLst>
                <a:gd name="T0" fmla="*/ 0 w 21600"/>
                <a:gd name="T1" fmla="*/ 0 h 12678"/>
                <a:gd name="T2" fmla="*/ 0 w 21600"/>
                <a:gd name="T3" fmla="*/ 0 h 12678"/>
                <a:gd name="T4" fmla="*/ 0 w 21600"/>
                <a:gd name="T5" fmla="*/ 0 h 12678"/>
                <a:gd name="T6" fmla="*/ 0 60000 65536"/>
                <a:gd name="T7" fmla="*/ 0 60000 65536"/>
                <a:gd name="T8" fmla="*/ 0 60000 65536"/>
                <a:gd name="T9" fmla="*/ 0 w 21600"/>
                <a:gd name="T10" fmla="*/ 0 h 12678"/>
                <a:gd name="T11" fmla="*/ 21600 w 21600"/>
                <a:gd name="T12" fmla="*/ 12678 h 12678"/>
              </a:gdLst>
              <a:ahLst/>
              <a:cxnLst>
                <a:cxn ang="T6">
                  <a:pos x="T0" y="T1"/>
                </a:cxn>
                <a:cxn ang="T7">
                  <a:pos x="T2" y="T3"/>
                </a:cxn>
                <a:cxn ang="T8">
                  <a:pos x="T4" y="T5"/>
                </a:cxn>
              </a:cxnLst>
              <a:rect l="T9" t="T10" r="T11" b="T12"/>
              <a:pathLst>
                <a:path w="21600" h="12678" fill="none" extrusionOk="0">
                  <a:moveTo>
                    <a:pt x="20423" y="0"/>
                  </a:moveTo>
                  <a:cubicBezTo>
                    <a:pt x="21202" y="2262"/>
                    <a:pt x="21600" y="4638"/>
                    <a:pt x="21600" y="7031"/>
                  </a:cubicBezTo>
                  <a:cubicBezTo>
                    <a:pt x="21600" y="8938"/>
                    <a:pt x="21347" y="10837"/>
                    <a:pt x="20848" y="12677"/>
                  </a:cubicBezTo>
                </a:path>
                <a:path w="21600" h="12678" stroke="0" extrusionOk="0">
                  <a:moveTo>
                    <a:pt x="20423" y="0"/>
                  </a:moveTo>
                  <a:cubicBezTo>
                    <a:pt x="21202" y="2262"/>
                    <a:pt x="21600" y="4638"/>
                    <a:pt x="21600" y="7031"/>
                  </a:cubicBezTo>
                  <a:cubicBezTo>
                    <a:pt x="21600" y="8938"/>
                    <a:pt x="21347" y="10837"/>
                    <a:pt x="20848" y="12677"/>
                  </a:cubicBezTo>
                  <a:lnTo>
                    <a:pt x="0" y="7031"/>
                  </a:lnTo>
                  <a:lnTo>
                    <a:pt x="20423" y="0"/>
                  </a:lnTo>
                  <a:close/>
                </a:path>
              </a:pathLst>
            </a:custGeom>
            <a:noFill/>
            <a:ln w="38100">
              <a:solidFill>
                <a:srgbClr val="00B05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210" name="Freeform 64"/>
            <p:cNvSpPr>
              <a:spLocks/>
            </p:cNvSpPr>
            <p:nvPr/>
          </p:nvSpPr>
          <p:spPr bwMode="auto">
            <a:xfrm rot="-6946689">
              <a:off x="3946" y="1431"/>
              <a:ext cx="289" cy="1036"/>
            </a:xfrm>
            <a:custGeom>
              <a:avLst/>
              <a:gdLst>
                <a:gd name="T0" fmla="*/ 1 w 432"/>
                <a:gd name="T1" fmla="*/ 0 h 1296"/>
                <a:gd name="T2" fmla="*/ 1 w 432"/>
                <a:gd name="T3" fmla="*/ 2 h 1296"/>
                <a:gd name="T4" fmla="*/ 1 w 432"/>
                <a:gd name="T5" fmla="*/ 2 h 1296"/>
                <a:gd name="T6" fmla="*/ 1 w 432"/>
                <a:gd name="T7" fmla="*/ 2 h 1296"/>
                <a:gd name="T8" fmla="*/ 0 w 432"/>
                <a:gd name="T9" fmla="*/ 2 h 1296"/>
                <a:gd name="T10" fmla="*/ 0 60000 65536"/>
                <a:gd name="T11" fmla="*/ 0 60000 65536"/>
                <a:gd name="T12" fmla="*/ 0 60000 65536"/>
                <a:gd name="T13" fmla="*/ 0 60000 65536"/>
                <a:gd name="T14" fmla="*/ 0 60000 65536"/>
                <a:gd name="T15" fmla="*/ 0 w 432"/>
                <a:gd name="T16" fmla="*/ 0 h 1296"/>
                <a:gd name="T17" fmla="*/ 432 w 432"/>
                <a:gd name="T18" fmla="*/ 1296 h 1296"/>
              </a:gdLst>
              <a:ahLst/>
              <a:cxnLst>
                <a:cxn ang="T10">
                  <a:pos x="T0" y="T1"/>
                </a:cxn>
                <a:cxn ang="T11">
                  <a:pos x="T2" y="T3"/>
                </a:cxn>
                <a:cxn ang="T12">
                  <a:pos x="T4" y="T5"/>
                </a:cxn>
                <a:cxn ang="T13">
                  <a:pos x="T6" y="T7"/>
                </a:cxn>
                <a:cxn ang="T14">
                  <a:pos x="T8" y="T9"/>
                </a:cxn>
              </a:cxnLst>
              <a:rect l="T15" t="T16" r="T17" b="T18"/>
              <a:pathLst>
                <a:path w="432" h="1296">
                  <a:moveTo>
                    <a:pt x="192" y="0"/>
                  </a:moveTo>
                  <a:lnTo>
                    <a:pt x="192" y="240"/>
                  </a:lnTo>
                  <a:lnTo>
                    <a:pt x="432" y="240"/>
                  </a:lnTo>
                  <a:lnTo>
                    <a:pt x="432" y="1296"/>
                  </a:lnTo>
                  <a:lnTo>
                    <a:pt x="0" y="1296"/>
                  </a:lnTo>
                </a:path>
              </a:pathLst>
            </a:custGeom>
            <a:noFill/>
            <a:ln w="38100">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211" name="Freeform 65"/>
            <p:cNvSpPr>
              <a:spLocks/>
            </p:cNvSpPr>
            <p:nvPr/>
          </p:nvSpPr>
          <p:spPr bwMode="auto">
            <a:xfrm rot="14653311" flipH="1">
              <a:off x="4030" y="1605"/>
              <a:ext cx="289" cy="1036"/>
            </a:xfrm>
            <a:custGeom>
              <a:avLst/>
              <a:gdLst>
                <a:gd name="T0" fmla="*/ 1 w 432"/>
                <a:gd name="T1" fmla="*/ 0 h 1296"/>
                <a:gd name="T2" fmla="*/ 1 w 432"/>
                <a:gd name="T3" fmla="*/ 2 h 1296"/>
                <a:gd name="T4" fmla="*/ 1 w 432"/>
                <a:gd name="T5" fmla="*/ 2 h 1296"/>
                <a:gd name="T6" fmla="*/ 1 w 432"/>
                <a:gd name="T7" fmla="*/ 2 h 1296"/>
                <a:gd name="T8" fmla="*/ 0 w 432"/>
                <a:gd name="T9" fmla="*/ 2 h 1296"/>
                <a:gd name="T10" fmla="*/ 0 60000 65536"/>
                <a:gd name="T11" fmla="*/ 0 60000 65536"/>
                <a:gd name="T12" fmla="*/ 0 60000 65536"/>
                <a:gd name="T13" fmla="*/ 0 60000 65536"/>
                <a:gd name="T14" fmla="*/ 0 60000 65536"/>
                <a:gd name="T15" fmla="*/ 0 w 432"/>
                <a:gd name="T16" fmla="*/ 0 h 1296"/>
                <a:gd name="T17" fmla="*/ 432 w 432"/>
                <a:gd name="T18" fmla="*/ 1296 h 1296"/>
              </a:gdLst>
              <a:ahLst/>
              <a:cxnLst>
                <a:cxn ang="T10">
                  <a:pos x="T0" y="T1"/>
                </a:cxn>
                <a:cxn ang="T11">
                  <a:pos x="T2" y="T3"/>
                </a:cxn>
                <a:cxn ang="T12">
                  <a:pos x="T4" y="T5"/>
                </a:cxn>
                <a:cxn ang="T13">
                  <a:pos x="T6" y="T7"/>
                </a:cxn>
                <a:cxn ang="T14">
                  <a:pos x="T8" y="T9"/>
                </a:cxn>
              </a:cxnLst>
              <a:rect l="T15" t="T16" r="T17" b="T18"/>
              <a:pathLst>
                <a:path w="432" h="1296">
                  <a:moveTo>
                    <a:pt x="192" y="0"/>
                  </a:moveTo>
                  <a:lnTo>
                    <a:pt x="192" y="240"/>
                  </a:lnTo>
                  <a:lnTo>
                    <a:pt x="432" y="240"/>
                  </a:lnTo>
                  <a:lnTo>
                    <a:pt x="432" y="1296"/>
                  </a:lnTo>
                  <a:lnTo>
                    <a:pt x="0" y="1296"/>
                  </a:lnTo>
                </a:path>
              </a:pathLst>
            </a:custGeom>
            <a:noFill/>
            <a:ln w="38100">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212" name="Rectangle 66"/>
            <p:cNvSpPr>
              <a:spLocks noChangeArrowheads="1"/>
            </p:cNvSpPr>
            <p:nvPr/>
          </p:nvSpPr>
          <p:spPr bwMode="auto">
            <a:xfrm>
              <a:off x="2016" y="2377"/>
              <a:ext cx="30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en-US" altLang="zh-CN" b="1" i="0">
                  <a:solidFill>
                    <a:srgbClr val="FF3300"/>
                  </a:solidFill>
                  <a:sym typeface="Symbol" panose="05050102010706020507" pitchFamily="18" charset="2"/>
                </a:rPr>
                <a:t></a:t>
              </a:r>
              <a:r>
                <a:rPr lang="en-US" altLang="zh-CN" b="1" i="0" baseline="-25000">
                  <a:solidFill>
                    <a:srgbClr val="FF3300"/>
                  </a:solidFill>
                  <a:sym typeface="Symbol" panose="05050102010706020507" pitchFamily="18" charset="2"/>
                </a:rPr>
                <a:t>0</a:t>
              </a:r>
            </a:p>
          </p:txBody>
        </p:sp>
        <p:sp>
          <p:nvSpPr>
            <p:cNvPr id="93213" name="Rectangle 67"/>
            <p:cNvSpPr>
              <a:spLocks noChangeArrowheads="1"/>
            </p:cNvSpPr>
            <p:nvPr/>
          </p:nvSpPr>
          <p:spPr bwMode="auto">
            <a:xfrm>
              <a:off x="2325" y="2007"/>
              <a:ext cx="13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2800" b="1" i="0" dirty="0">
                  <a:solidFill>
                    <a:srgbClr val="009900"/>
                  </a:solidFill>
                  <a:latin typeface="楷体_GB2312" pitchFamily="49" charset="-122"/>
                </a:rPr>
                <a:t>散射波长</a:t>
              </a:r>
              <a:r>
                <a:rPr lang="zh-CN" altLang="en-US" sz="2800" b="1" i="0" dirty="0">
                  <a:solidFill>
                    <a:srgbClr val="009900"/>
                  </a:solidFill>
                  <a:latin typeface="楷体_GB2312" pitchFamily="49" charset="-122"/>
                  <a:sym typeface="Symbol" panose="05050102010706020507" pitchFamily="18" charset="2"/>
                </a:rPr>
                <a:t></a:t>
              </a:r>
            </a:p>
          </p:txBody>
        </p:sp>
        <p:sp>
          <p:nvSpPr>
            <p:cNvPr id="93214" name="Rectangle 20"/>
            <p:cNvSpPr>
              <a:spLocks noChangeArrowheads="1"/>
            </p:cNvSpPr>
            <p:nvPr/>
          </p:nvSpPr>
          <p:spPr bwMode="auto">
            <a:xfrm>
              <a:off x="2400" y="2640"/>
              <a:ext cx="288" cy="310"/>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contourClr>
                <a:srgbClr val="969696"/>
              </a:contourClr>
            </a:sp3d>
          </p:spPr>
          <p:txBody>
            <a:bodyPr wrap="none" anchor="ctr">
              <a:flatTx/>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15" name="Line 17"/>
            <p:cNvSpPr>
              <a:spLocks noChangeShapeType="1"/>
            </p:cNvSpPr>
            <p:nvPr/>
          </p:nvSpPr>
          <p:spPr bwMode="auto">
            <a:xfrm flipV="1">
              <a:off x="2736" y="2736"/>
              <a:ext cx="1680" cy="0"/>
            </a:xfrm>
            <a:prstGeom prst="line">
              <a:avLst/>
            </a:prstGeom>
            <a:noFill/>
            <a:ln w="38100">
              <a:solidFill>
                <a:srgbClr val="FF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6" name="Rectangle 3"/>
            <p:cNvSpPr>
              <a:spLocks noChangeArrowheads="1"/>
            </p:cNvSpPr>
            <p:nvPr/>
          </p:nvSpPr>
          <p:spPr bwMode="auto">
            <a:xfrm>
              <a:off x="3360" y="1200"/>
              <a:ext cx="5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2075" tIns="46038" rIns="92075" bIns="46038">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2800" b="1" i="0" dirty="0">
                  <a:solidFill>
                    <a:srgbClr val="0070C0"/>
                  </a:solidFill>
                  <a:latin typeface="Arial" panose="020B0604020202020204" pitchFamily="34" charset="0"/>
                </a:rPr>
                <a:t>晶体</a:t>
              </a:r>
            </a:p>
          </p:txBody>
        </p:sp>
        <p:sp>
          <p:nvSpPr>
            <p:cNvPr id="93217" name="Rectangle 8"/>
            <p:cNvSpPr>
              <a:spLocks noChangeArrowheads="1"/>
            </p:cNvSpPr>
            <p:nvPr/>
          </p:nvSpPr>
          <p:spPr bwMode="auto">
            <a:xfrm>
              <a:off x="5184" y="2637"/>
              <a:ext cx="344"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2075" tIns="46038" rIns="92075" bIns="46038">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nSpc>
                  <a:spcPct val="80000"/>
                </a:lnSpc>
              </a:pPr>
              <a:r>
                <a:rPr lang="zh-CN" altLang="en-US" sz="2800" b="1" i="0" dirty="0">
                  <a:solidFill>
                    <a:srgbClr val="009900"/>
                  </a:solidFill>
                  <a:latin typeface="Arial" panose="020B0604020202020204" pitchFamily="34" charset="0"/>
                </a:rPr>
                <a:t>探</a:t>
              </a:r>
            </a:p>
            <a:p>
              <a:pPr>
                <a:lnSpc>
                  <a:spcPct val="80000"/>
                </a:lnSpc>
              </a:pPr>
              <a:r>
                <a:rPr lang="zh-CN" altLang="en-US" sz="2800" b="1" i="0" dirty="0">
                  <a:solidFill>
                    <a:srgbClr val="009900"/>
                  </a:solidFill>
                  <a:latin typeface="Arial" panose="020B0604020202020204" pitchFamily="34" charset="0"/>
                </a:rPr>
                <a:t>测</a:t>
              </a:r>
            </a:p>
            <a:p>
              <a:pPr>
                <a:lnSpc>
                  <a:spcPct val="80000"/>
                </a:lnSpc>
              </a:pPr>
              <a:r>
                <a:rPr lang="zh-CN" altLang="en-US" sz="2800" b="1" i="0" dirty="0">
                  <a:solidFill>
                    <a:srgbClr val="009900"/>
                  </a:solidFill>
                  <a:latin typeface="Arial" panose="020B0604020202020204" pitchFamily="34" charset="0"/>
                </a:rPr>
                <a:t>器</a:t>
              </a:r>
            </a:p>
          </p:txBody>
        </p:sp>
        <p:sp>
          <p:nvSpPr>
            <p:cNvPr id="93218" name="Line 23"/>
            <p:cNvSpPr>
              <a:spLocks noChangeShapeType="1"/>
            </p:cNvSpPr>
            <p:nvPr/>
          </p:nvSpPr>
          <p:spPr bwMode="auto">
            <a:xfrm>
              <a:off x="4156" y="2023"/>
              <a:ext cx="1127" cy="454"/>
            </a:xfrm>
            <a:prstGeom prst="line">
              <a:avLst/>
            </a:prstGeom>
            <a:noFill/>
            <a:ln w="381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9" name="Freeform 62"/>
            <p:cNvSpPr>
              <a:spLocks/>
            </p:cNvSpPr>
            <p:nvPr/>
          </p:nvSpPr>
          <p:spPr bwMode="auto">
            <a:xfrm rot="-4197832">
              <a:off x="5057" y="2297"/>
              <a:ext cx="227" cy="315"/>
            </a:xfrm>
            <a:custGeom>
              <a:avLst/>
              <a:gdLst>
                <a:gd name="T0" fmla="*/ 0 w 576"/>
                <a:gd name="T1" fmla="*/ 0 h 768"/>
                <a:gd name="T2" fmla="*/ 0 w 576"/>
                <a:gd name="T3" fmla="*/ 0 h 768"/>
                <a:gd name="T4" fmla="*/ 0 w 576"/>
                <a:gd name="T5" fmla="*/ 0 h 768"/>
                <a:gd name="T6" fmla="*/ 0 w 576"/>
                <a:gd name="T7" fmla="*/ 0 h 768"/>
                <a:gd name="T8" fmla="*/ 0 60000 65536"/>
                <a:gd name="T9" fmla="*/ 0 60000 65536"/>
                <a:gd name="T10" fmla="*/ 0 60000 65536"/>
                <a:gd name="T11" fmla="*/ 0 60000 65536"/>
                <a:gd name="T12" fmla="*/ 0 w 576"/>
                <a:gd name="T13" fmla="*/ 0 h 768"/>
                <a:gd name="T14" fmla="*/ 576 w 576"/>
                <a:gd name="T15" fmla="*/ 768 h 768"/>
              </a:gdLst>
              <a:ahLst/>
              <a:cxnLst>
                <a:cxn ang="T8">
                  <a:pos x="T0" y="T1"/>
                </a:cxn>
                <a:cxn ang="T9">
                  <a:pos x="T2" y="T3"/>
                </a:cxn>
                <a:cxn ang="T10">
                  <a:pos x="T4" y="T5"/>
                </a:cxn>
                <a:cxn ang="T11">
                  <a:pos x="T6" y="T7"/>
                </a:cxn>
              </a:cxnLst>
              <a:rect l="T12" t="T13" r="T14" b="T15"/>
              <a:pathLst>
                <a:path w="576" h="768">
                  <a:moveTo>
                    <a:pt x="0" y="0"/>
                  </a:moveTo>
                  <a:lnTo>
                    <a:pt x="0" y="768"/>
                  </a:lnTo>
                  <a:lnTo>
                    <a:pt x="576" y="768"/>
                  </a:lnTo>
                  <a:lnTo>
                    <a:pt x="576" y="0"/>
                  </a:lnTo>
                </a:path>
              </a:pathLst>
            </a:custGeom>
            <a:noFill/>
            <a:ln w="38100">
              <a:solidFill>
                <a:srgbClr val="3333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220" name="Line 21"/>
            <p:cNvSpPr>
              <a:spLocks noChangeShapeType="1"/>
            </p:cNvSpPr>
            <p:nvPr/>
          </p:nvSpPr>
          <p:spPr bwMode="auto">
            <a:xfrm flipV="1">
              <a:off x="3390" y="2023"/>
              <a:ext cx="766" cy="364"/>
            </a:xfrm>
            <a:prstGeom prst="line">
              <a:avLst/>
            </a:prstGeom>
            <a:noFill/>
            <a:ln w="381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1" name="Arc 60"/>
            <p:cNvSpPr>
              <a:spLocks/>
            </p:cNvSpPr>
            <p:nvPr/>
          </p:nvSpPr>
          <p:spPr bwMode="auto">
            <a:xfrm>
              <a:off x="2714" y="1152"/>
              <a:ext cx="1652" cy="1554"/>
            </a:xfrm>
            <a:custGeom>
              <a:avLst/>
              <a:gdLst>
                <a:gd name="T0" fmla="*/ 0 w 17992"/>
                <a:gd name="T1" fmla="*/ 0 h 17608"/>
                <a:gd name="T2" fmla="*/ 0 w 17992"/>
                <a:gd name="T3" fmla="*/ 0 h 17608"/>
                <a:gd name="T4" fmla="*/ 0 w 17992"/>
                <a:gd name="T5" fmla="*/ 0 h 17608"/>
                <a:gd name="T6" fmla="*/ 0 60000 65536"/>
                <a:gd name="T7" fmla="*/ 0 60000 65536"/>
                <a:gd name="T8" fmla="*/ 0 60000 65536"/>
                <a:gd name="T9" fmla="*/ 0 w 17992"/>
                <a:gd name="T10" fmla="*/ 0 h 17608"/>
                <a:gd name="T11" fmla="*/ 17992 w 17992"/>
                <a:gd name="T12" fmla="*/ 17608 h 17608"/>
              </a:gdLst>
              <a:ahLst/>
              <a:cxnLst>
                <a:cxn ang="T6">
                  <a:pos x="T0" y="T1"/>
                </a:cxn>
                <a:cxn ang="T7">
                  <a:pos x="T2" y="T3"/>
                </a:cxn>
                <a:cxn ang="T8">
                  <a:pos x="T4" y="T5"/>
                </a:cxn>
              </a:cxnLst>
              <a:rect l="T9" t="T10" r="T11" b="T12"/>
              <a:pathLst>
                <a:path w="17992" h="17608" fill="none" extrusionOk="0">
                  <a:moveTo>
                    <a:pt x="12510" y="0"/>
                  </a:moveTo>
                  <a:cubicBezTo>
                    <a:pt x="14669" y="1533"/>
                    <a:pt x="16527" y="3450"/>
                    <a:pt x="17991" y="5656"/>
                  </a:cubicBezTo>
                </a:path>
                <a:path w="17992" h="17608" stroke="0" extrusionOk="0">
                  <a:moveTo>
                    <a:pt x="12510" y="0"/>
                  </a:moveTo>
                  <a:cubicBezTo>
                    <a:pt x="14669" y="1533"/>
                    <a:pt x="16527" y="3450"/>
                    <a:pt x="17991" y="5656"/>
                  </a:cubicBezTo>
                  <a:lnTo>
                    <a:pt x="0" y="17608"/>
                  </a:lnTo>
                  <a:lnTo>
                    <a:pt x="12510" y="0"/>
                  </a:lnTo>
                  <a:close/>
                </a:path>
              </a:pathLst>
            </a:custGeom>
            <a:noFill/>
            <a:ln w="38100">
              <a:solidFill>
                <a:srgbClr val="00B05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222" name="Line 24"/>
            <p:cNvSpPr>
              <a:spLocks noChangeShapeType="1"/>
            </p:cNvSpPr>
            <p:nvPr/>
          </p:nvSpPr>
          <p:spPr bwMode="auto">
            <a:xfrm flipH="1">
              <a:off x="2736" y="2387"/>
              <a:ext cx="654" cy="301"/>
            </a:xfrm>
            <a:prstGeom prst="line">
              <a:avLst/>
            </a:prstGeom>
            <a:noFill/>
            <a:ln w="38100">
              <a:solidFill>
                <a:srgbClr val="C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3" name="Rectangle 22"/>
            <p:cNvSpPr>
              <a:spLocks noChangeArrowheads="1"/>
            </p:cNvSpPr>
            <p:nvPr/>
          </p:nvSpPr>
          <p:spPr bwMode="auto">
            <a:xfrm rot="-265823">
              <a:off x="3984" y="1968"/>
              <a:ext cx="353" cy="88"/>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24" name="Line 59"/>
            <p:cNvSpPr>
              <a:spLocks noChangeShapeType="1"/>
            </p:cNvSpPr>
            <p:nvPr/>
          </p:nvSpPr>
          <p:spPr bwMode="auto">
            <a:xfrm>
              <a:off x="3840" y="1536"/>
              <a:ext cx="315" cy="368"/>
            </a:xfrm>
            <a:prstGeom prst="line">
              <a:avLst/>
            </a:prstGeom>
            <a:noFill/>
            <a:ln w="381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3" name="矩形 8"/>
          <p:cNvSpPr>
            <a:spLocks noChangeArrowheads="1"/>
          </p:cNvSpPr>
          <p:nvPr/>
        </p:nvSpPr>
        <p:spPr bwMode="auto">
          <a:xfrm>
            <a:off x="6177434" y="271093"/>
            <a:ext cx="4671094"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0" dirty="0">
                <a:solidFill>
                  <a:srgbClr val="009900"/>
                </a:solidFill>
                <a:ea typeface="楷体_GB2312" pitchFamily="49" charset="-122"/>
              </a:rPr>
              <a:t>1923</a:t>
            </a:r>
            <a:r>
              <a:rPr lang="zh-CN" altLang="en-US" sz="2800" b="1" i="0" dirty="0">
                <a:solidFill>
                  <a:srgbClr val="009900"/>
                </a:solidFill>
                <a:ea typeface="楷体_GB2312" pitchFamily="49" charset="-122"/>
              </a:rPr>
              <a:t>年康普顿发现</a:t>
            </a:r>
            <a:r>
              <a:rPr lang="en-US" altLang="zh-CN" sz="2800" b="1" i="0" dirty="0">
                <a:solidFill>
                  <a:srgbClr val="009900"/>
                </a:solidFill>
                <a:ea typeface="楷体_GB2312" pitchFamily="49" charset="-122"/>
              </a:rPr>
              <a:t>X</a:t>
            </a:r>
            <a:r>
              <a:rPr lang="zh-CN" altLang="en-US" sz="2800" b="1" i="0" dirty="0">
                <a:solidFill>
                  <a:srgbClr val="009900"/>
                </a:solidFill>
                <a:ea typeface="楷体_GB2312" pitchFamily="49" charset="-122"/>
              </a:rPr>
              <a:t>射线经过物质散射时，散射线的波长发生变化（变长）的现象。</a:t>
            </a:r>
            <a:endParaRPr lang="zh-CN" altLang="en-US" i="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animEffect transition="in" filter="wipe(left)">
                                      <p:cBhvr>
                                        <p:cTn id="7" dur="500"/>
                                        <p:tgtEl>
                                          <p:spTgt spid="839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heel(1)">
                                      <p:cBhvr>
                                        <p:cTn id="17"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autoUpdateAnimBg="0"/>
      <p:bldP spid="53"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898650" y="3859214"/>
            <a:ext cx="8229600" cy="1190625"/>
            <a:chOff x="327" y="2205"/>
            <a:chExt cx="5184" cy="750"/>
          </a:xfrm>
        </p:grpSpPr>
        <p:sp>
          <p:nvSpPr>
            <p:cNvPr id="110602" name="Rectangle 5"/>
            <p:cNvSpPr>
              <a:spLocks noChangeArrowheads="1"/>
            </p:cNvSpPr>
            <p:nvPr/>
          </p:nvSpPr>
          <p:spPr bwMode="auto">
            <a:xfrm>
              <a:off x="327" y="2205"/>
              <a:ext cx="5184"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marL="457200" indent="-4572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Blip>
                  <a:blip r:embed="rId3"/>
                </a:buBlip>
              </a:pPr>
              <a:r>
                <a:rPr kumimoji="0" lang="zh-CN" altLang="en-US" sz="3000" b="1" i="0" dirty="0">
                  <a:solidFill>
                    <a:srgbClr val="009900"/>
                  </a:solidFill>
                </a:rPr>
                <a:t>若                 则             ，可见光观察不到康普顿效应。</a:t>
              </a:r>
              <a:endParaRPr kumimoji="0" lang="en-US" altLang="zh-CN" sz="3000" b="1" i="0" dirty="0">
                <a:solidFill>
                  <a:srgbClr val="009900"/>
                </a:solidFill>
              </a:endParaRPr>
            </a:p>
          </p:txBody>
        </p:sp>
        <p:graphicFrame>
          <p:nvGraphicFramePr>
            <p:cNvPr id="110603" name="Object 6"/>
            <p:cNvGraphicFramePr>
              <a:graphicFrameLocks noChangeAspect="1"/>
            </p:cNvGraphicFramePr>
            <p:nvPr/>
          </p:nvGraphicFramePr>
          <p:xfrm>
            <a:off x="930" y="2276"/>
            <a:ext cx="966" cy="338"/>
          </p:xfrm>
          <a:graphic>
            <a:graphicData uri="http://schemas.openxmlformats.org/presentationml/2006/ole">
              <mc:AlternateContent xmlns:mc="http://schemas.openxmlformats.org/markup-compatibility/2006">
                <mc:Choice xmlns:v="urn:schemas-microsoft-com:vml" Requires="v">
                  <p:oleObj spid="_x0000_s296665" name="公式" r:id="rId4" imgW="1079032" imgH="380835" progId="Equation.3">
                    <p:embed/>
                  </p:oleObj>
                </mc:Choice>
                <mc:Fallback>
                  <p:oleObj name="公式" r:id="rId4" imgW="1079032" imgH="380835"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 y="2276"/>
                          <a:ext cx="966"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04" name="Object 7"/>
            <p:cNvGraphicFramePr>
              <a:graphicFrameLocks noChangeAspect="1"/>
            </p:cNvGraphicFramePr>
            <p:nvPr/>
          </p:nvGraphicFramePr>
          <p:xfrm>
            <a:off x="2154" y="2282"/>
            <a:ext cx="843" cy="377"/>
          </p:xfrm>
          <a:graphic>
            <a:graphicData uri="http://schemas.openxmlformats.org/presentationml/2006/ole">
              <mc:AlternateContent xmlns:mc="http://schemas.openxmlformats.org/markup-compatibility/2006">
                <mc:Choice xmlns:v="urn:schemas-microsoft-com:vml" Requires="v">
                  <p:oleObj spid="_x0000_s296666" name="公式" r:id="rId6" imgW="419100" imgH="228600" progId="Equation.3">
                    <p:embed/>
                  </p:oleObj>
                </mc:Choice>
                <mc:Fallback>
                  <p:oleObj name="公式" r:id="rId6" imgW="419100" imgH="228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4" y="2282"/>
                          <a:ext cx="843" cy="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 name="Rectangle 8"/>
          <p:cNvSpPr>
            <a:spLocks noChangeArrowheads="1"/>
          </p:cNvSpPr>
          <p:nvPr/>
        </p:nvSpPr>
        <p:spPr bwMode="auto">
          <a:xfrm>
            <a:off x="1930400" y="1125538"/>
            <a:ext cx="8305800" cy="62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Blip>
                <a:blip r:embed="rId3"/>
              </a:buBlip>
            </a:pPr>
            <a:r>
              <a:rPr lang="zh-CN" altLang="en-US" sz="3200" b="1" i="0" dirty="0">
                <a:solidFill>
                  <a:srgbClr val="FF00FF"/>
                </a:solidFill>
              </a:rPr>
              <a:t>光具有波粒二象性</a:t>
            </a:r>
            <a:endParaRPr kumimoji="0" lang="zh-CN" altLang="en-US" sz="3200" b="1" i="0" dirty="0">
              <a:solidFill>
                <a:srgbClr val="FF00FF"/>
              </a:solidFill>
            </a:endParaRPr>
          </a:p>
        </p:txBody>
      </p:sp>
      <p:sp>
        <p:nvSpPr>
          <p:cNvPr id="7" name="Rectangle 9"/>
          <p:cNvSpPr>
            <a:spLocks noChangeArrowheads="1"/>
          </p:cNvSpPr>
          <p:nvPr/>
        </p:nvSpPr>
        <p:spPr bwMode="auto">
          <a:xfrm>
            <a:off x="1919288" y="1916113"/>
            <a:ext cx="8012112"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i="0" dirty="0">
                <a:solidFill>
                  <a:srgbClr val="0000FF"/>
                </a:solidFill>
              </a:rPr>
              <a:t>        </a:t>
            </a:r>
            <a:r>
              <a:rPr lang="zh-CN" altLang="en-US" sz="3200" b="1" i="0" dirty="0">
                <a:solidFill>
                  <a:srgbClr val="0000FF"/>
                </a:solidFill>
              </a:rPr>
              <a:t>一般而言，光在传递过程中，波动性较为显著；光与物质相互作用时，粒子性比较显著。</a:t>
            </a:r>
            <a:endParaRPr lang="en-US" altLang="zh-CN" sz="3200" b="1" i="0" dirty="0">
              <a:solidFill>
                <a:srgbClr val="0000FF"/>
              </a:solidFill>
            </a:endParaRPr>
          </a:p>
        </p:txBody>
      </p:sp>
      <p:grpSp>
        <p:nvGrpSpPr>
          <p:cNvPr id="3" name="Group 11"/>
          <p:cNvGrpSpPr>
            <a:grpSpLocks/>
          </p:cNvGrpSpPr>
          <p:nvPr/>
        </p:nvGrpSpPr>
        <p:grpSpPr bwMode="auto">
          <a:xfrm>
            <a:off x="1847850" y="5046664"/>
            <a:ext cx="8135938" cy="1190625"/>
            <a:chOff x="295" y="2908"/>
            <a:chExt cx="5125" cy="750"/>
          </a:xfrm>
        </p:grpSpPr>
        <p:sp>
          <p:nvSpPr>
            <p:cNvPr id="110599" name="Text Box 12"/>
            <p:cNvSpPr txBox="1">
              <a:spLocks noChangeArrowheads="1"/>
            </p:cNvSpPr>
            <p:nvPr/>
          </p:nvSpPr>
          <p:spPr bwMode="auto">
            <a:xfrm>
              <a:off x="295" y="2908"/>
              <a:ext cx="5125"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Blip>
                  <a:blip r:embed="rId3"/>
                </a:buBlip>
              </a:pPr>
              <a:r>
                <a:rPr kumimoji="0" lang="en-US" altLang="zh-CN" sz="3000" b="1" i="0"/>
                <a:t>           </a:t>
              </a:r>
              <a:r>
                <a:rPr kumimoji="0" lang="zh-CN" altLang="en-US" sz="3000" b="1" i="0">
                  <a:solidFill>
                    <a:srgbClr val="9900CC"/>
                  </a:solidFill>
                </a:rPr>
                <a:t>与      的关系</a:t>
              </a:r>
              <a:r>
                <a:rPr lang="zh-CN" altLang="en-US" sz="3000" b="1" i="0">
                  <a:solidFill>
                    <a:srgbClr val="9900CC"/>
                  </a:solidFill>
                </a:rPr>
                <a:t>与物质无关</a:t>
              </a:r>
              <a:r>
                <a:rPr kumimoji="0" lang="zh-CN" altLang="en-US" sz="3000" b="1" i="0">
                  <a:solidFill>
                    <a:srgbClr val="9900CC"/>
                  </a:solidFill>
                </a:rPr>
                <a:t>， 是光子与近自由电子间的相互作用。</a:t>
              </a:r>
              <a:endParaRPr kumimoji="0" lang="en-US" altLang="zh-CN" sz="3000" b="1" i="0">
                <a:solidFill>
                  <a:srgbClr val="9900CC"/>
                </a:solidFill>
              </a:endParaRPr>
            </a:p>
          </p:txBody>
        </p:sp>
        <p:graphicFrame>
          <p:nvGraphicFramePr>
            <p:cNvPr id="110600" name="Object 13"/>
            <p:cNvGraphicFramePr>
              <a:graphicFrameLocks noChangeAspect="1"/>
            </p:cNvGraphicFramePr>
            <p:nvPr/>
          </p:nvGraphicFramePr>
          <p:xfrm>
            <a:off x="631" y="2956"/>
            <a:ext cx="480" cy="354"/>
          </p:xfrm>
          <a:graphic>
            <a:graphicData uri="http://schemas.openxmlformats.org/presentationml/2006/ole">
              <mc:AlternateContent xmlns:mc="http://schemas.openxmlformats.org/markup-compatibility/2006">
                <mc:Choice xmlns:v="urn:schemas-microsoft-com:vml" Requires="v">
                  <p:oleObj spid="_x0000_s296667" name="公式" r:id="rId8" imgW="241091" imgH="177646" progId="Equation.3">
                    <p:embed/>
                  </p:oleObj>
                </mc:Choice>
                <mc:Fallback>
                  <p:oleObj name="公式" r:id="rId8" imgW="241091" imgH="177646"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1" y="2956"/>
                          <a:ext cx="480"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01" name="Object 14"/>
            <p:cNvGraphicFramePr>
              <a:graphicFrameLocks noChangeAspect="1"/>
            </p:cNvGraphicFramePr>
            <p:nvPr/>
          </p:nvGraphicFramePr>
          <p:xfrm>
            <a:off x="1460" y="2953"/>
            <a:ext cx="275" cy="387"/>
          </p:xfrm>
          <a:graphic>
            <a:graphicData uri="http://schemas.openxmlformats.org/presentationml/2006/ole">
              <mc:AlternateContent xmlns:mc="http://schemas.openxmlformats.org/markup-compatibility/2006">
                <mc:Choice xmlns:v="urn:schemas-microsoft-com:vml" Requires="v">
                  <p:oleObj spid="_x0000_s296668" name="公式" r:id="rId10" imgW="126725" imgH="177415" progId="Equation.3">
                    <p:embed/>
                  </p:oleObj>
                </mc:Choice>
                <mc:Fallback>
                  <p:oleObj name="公式" r:id="rId10" imgW="126725" imgH="177415"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60" y="2953"/>
                          <a:ext cx="275"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0598" name="矩形 12"/>
          <p:cNvSpPr>
            <a:spLocks noChangeArrowheads="1"/>
          </p:cNvSpPr>
          <p:nvPr/>
        </p:nvSpPr>
        <p:spPr bwMode="auto">
          <a:xfrm>
            <a:off x="2452688" y="500063"/>
            <a:ext cx="1008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i="0">
                <a:solidFill>
                  <a:srgbClr val="C00000"/>
                </a:solidFill>
                <a:ea typeface="黑体" panose="02010609060101010101" pitchFamily="49" charset="-122"/>
              </a:rPr>
              <a:t>结论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1618" name="Group 4"/>
          <p:cNvGrpSpPr>
            <a:grpSpLocks/>
          </p:cNvGrpSpPr>
          <p:nvPr/>
        </p:nvGrpSpPr>
        <p:grpSpPr bwMode="auto">
          <a:xfrm>
            <a:off x="2063750" y="549276"/>
            <a:ext cx="8077200" cy="1865313"/>
            <a:chOff x="384" y="572"/>
            <a:chExt cx="5088" cy="1175"/>
          </a:xfrm>
        </p:grpSpPr>
        <p:sp>
          <p:nvSpPr>
            <p:cNvPr id="111622" name="Text Box 5"/>
            <p:cNvSpPr txBox="1">
              <a:spLocks noChangeArrowheads="1"/>
            </p:cNvSpPr>
            <p:nvPr/>
          </p:nvSpPr>
          <p:spPr bwMode="auto">
            <a:xfrm>
              <a:off x="384" y="572"/>
              <a:ext cx="5088"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Blip>
                  <a:blip r:embed="rId3"/>
                </a:buBlip>
              </a:pPr>
              <a:r>
                <a:rPr kumimoji="0" lang="zh-CN" altLang="en-US" sz="3200" b="1" i="0" dirty="0">
                  <a:solidFill>
                    <a:srgbClr val="0000FF"/>
                  </a:solidFill>
                </a:rPr>
                <a:t>散射中              的散射光是因</a:t>
              </a:r>
              <a:r>
                <a:rPr lang="zh-CN" altLang="en-US" sz="3200" b="1" i="0" dirty="0">
                  <a:solidFill>
                    <a:srgbClr val="0000FF"/>
                  </a:solidFill>
                </a:rPr>
                <a:t>光子</a:t>
              </a:r>
              <a:r>
                <a:rPr kumimoji="0" lang="zh-CN" altLang="en-US" sz="3200" b="1" i="0" dirty="0">
                  <a:solidFill>
                    <a:srgbClr val="0000FF"/>
                  </a:solidFill>
                </a:rPr>
                <a:t>与</a:t>
              </a:r>
              <a:r>
                <a:rPr lang="zh-CN" altLang="en-US" sz="3200" b="1" i="0" dirty="0">
                  <a:solidFill>
                    <a:srgbClr val="0000FF"/>
                  </a:solidFill>
                </a:rPr>
                <a:t>紧束缚电子</a:t>
              </a:r>
              <a:r>
                <a:rPr kumimoji="0" lang="zh-CN" altLang="en-US" sz="3200" b="1" i="0" dirty="0">
                  <a:solidFill>
                    <a:srgbClr val="0000FF"/>
                  </a:solidFill>
                </a:rPr>
                <a:t>的作用。</a:t>
              </a:r>
              <a:r>
                <a:rPr kumimoji="0" lang="en-US" altLang="zh-CN" sz="3200" b="1" i="0" dirty="0">
                  <a:solidFill>
                    <a:srgbClr val="0000FF"/>
                  </a:solidFill>
                </a:rPr>
                <a:t> </a:t>
              </a:r>
              <a:r>
                <a:rPr lang="zh-CN" altLang="en-US" sz="3200" b="1" i="0" dirty="0">
                  <a:solidFill>
                    <a:srgbClr val="0000FF"/>
                  </a:solidFill>
                </a:rPr>
                <a:t>原子量大的物质，其电子束缚较强，因而康普顿效应不明显。</a:t>
              </a:r>
              <a:endParaRPr lang="en-US" altLang="zh-CN" sz="3200" b="1" i="0" dirty="0">
                <a:solidFill>
                  <a:srgbClr val="0000FF"/>
                </a:solidFill>
              </a:endParaRPr>
            </a:p>
          </p:txBody>
        </p:sp>
        <p:graphicFrame>
          <p:nvGraphicFramePr>
            <p:cNvPr id="111623" name="Object 6"/>
            <p:cNvGraphicFramePr>
              <a:graphicFrameLocks noChangeAspect="1"/>
            </p:cNvGraphicFramePr>
            <p:nvPr/>
          </p:nvGraphicFramePr>
          <p:xfrm>
            <a:off x="1474" y="600"/>
            <a:ext cx="787" cy="335"/>
          </p:xfrm>
          <a:graphic>
            <a:graphicData uri="http://schemas.openxmlformats.org/presentationml/2006/ole">
              <mc:AlternateContent xmlns:mc="http://schemas.openxmlformats.org/markup-compatibility/2006">
                <mc:Choice xmlns:v="urn:schemas-microsoft-com:vml" Requires="v">
                  <p:oleObj spid="_x0000_s112063" name="公式" r:id="rId4" imgW="457002" imgH="177723" progId="Equation.3">
                    <p:embed/>
                  </p:oleObj>
                </mc:Choice>
                <mc:Fallback>
                  <p:oleObj name="公式" r:id="rId4" imgW="457002" imgH="177723"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4" y="600"/>
                          <a:ext cx="787"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 name="Text Box 2"/>
          <p:cNvSpPr txBox="1">
            <a:spLocks noChangeArrowheads="1"/>
          </p:cNvSpPr>
          <p:nvPr/>
        </p:nvSpPr>
        <p:spPr bwMode="auto">
          <a:xfrm>
            <a:off x="2774117" y="2459038"/>
            <a:ext cx="453874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82880" tIns="91440" rIns="182880" bIns="91440">
            <a:spAutoFit/>
          </a:bodyPr>
          <a:lstStyle>
            <a:lvl1pPr defTabSz="18288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defTabSz="182880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3600" b="1" i="0" dirty="0">
                <a:solidFill>
                  <a:srgbClr val="FF0000"/>
                </a:solidFill>
                <a:ea typeface="楷体_GB2312" pitchFamily="49" charset="-122"/>
              </a:rPr>
              <a:t>康普顿效</a:t>
            </a:r>
            <a:r>
              <a:rPr lang="zh-CN" altLang="en-US" sz="3600" b="1" i="0" dirty="0">
                <a:solidFill>
                  <a:srgbClr val="FF3300"/>
                </a:solidFill>
                <a:ea typeface="楷体_GB2312" pitchFamily="49" charset="-122"/>
              </a:rPr>
              <a:t>应的意义：</a:t>
            </a:r>
            <a:endParaRPr lang="zh-CN" altLang="en-US" sz="3600" b="1" i="0" dirty="0">
              <a:solidFill>
                <a:srgbClr val="FF3300"/>
              </a:solidFill>
              <a:latin typeface="楷体_GB2312" pitchFamily="49" charset="-122"/>
              <a:ea typeface="楷体_GB2312" pitchFamily="49" charset="-122"/>
            </a:endParaRPr>
          </a:p>
        </p:txBody>
      </p:sp>
      <p:sp>
        <p:nvSpPr>
          <p:cNvPr id="9" name="矩形 8"/>
          <p:cNvSpPr/>
          <p:nvPr/>
        </p:nvSpPr>
        <p:spPr>
          <a:xfrm>
            <a:off x="2434155" y="5428518"/>
            <a:ext cx="8028384" cy="1077218"/>
          </a:xfrm>
          <a:prstGeom prst="rect">
            <a:avLst/>
          </a:prstGeom>
        </p:spPr>
        <p:txBody>
          <a:bodyPr wrap="square">
            <a:spAutoFit/>
          </a:bodyPr>
          <a:lstStyle/>
          <a:p>
            <a:r>
              <a:rPr lang="en-US" altLang="zh-CN" sz="3200" b="1" i="0" dirty="0">
                <a:solidFill>
                  <a:srgbClr val="0000FF"/>
                </a:solidFill>
                <a:ea typeface="楷体_GB2312" pitchFamily="49" charset="-122"/>
              </a:rPr>
              <a:t>2</a:t>
            </a:r>
            <a:r>
              <a:rPr lang="zh-CN" altLang="en-US" sz="3200" b="1" i="0" dirty="0">
                <a:solidFill>
                  <a:srgbClr val="0000FF"/>
                </a:solidFill>
                <a:ea typeface="楷体_GB2312" pitchFamily="49" charset="-122"/>
              </a:rPr>
              <a:t>、证实了在微观粒子的相互作用过 程中，能量守恒和动量守恒定律</a:t>
            </a:r>
            <a:r>
              <a:rPr lang="zh-CN" altLang="en-US" sz="3200" b="1" i="0" dirty="0">
                <a:solidFill>
                  <a:srgbClr val="FF33CC"/>
                </a:solidFill>
                <a:latin typeface="楷体_GB2312" pitchFamily="49" charset="-122"/>
                <a:ea typeface="楷体_GB2312" pitchFamily="49" charset="-122"/>
              </a:rPr>
              <a:t>仍然是成立的</a:t>
            </a:r>
            <a:r>
              <a:rPr lang="zh-CN" altLang="en-US" sz="3200" b="1" i="0" dirty="0">
                <a:solidFill>
                  <a:srgbClr val="0000FF"/>
                </a:solidFill>
                <a:ea typeface="楷体_GB2312" pitchFamily="49" charset="-122"/>
              </a:rPr>
              <a:t>。</a:t>
            </a:r>
            <a:endParaRPr lang="zh-CN" altLang="en-US" sz="3200" dirty="0">
              <a:solidFill>
                <a:srgbClr val="0000FF"/>
              </a:solidFill>
            </a:endParaRPr>
          </a:p>
        </p:txBody>
      </p:sp>
      <p:sp>
        <p:nvSpPr>
          <p:cNvPr id="10" name="Rectangle 3"/>
          <p:cNvSpPr>
            <a:spLocks noChangeArrowheads="1"/>
          </p:cNvSpPr>
          <p:nvPr/>
        </p:nvSpPr>
        <p:spPr bwMode="auto">
          <a:xfrm>
            <a:off x="2425824" y="3443053"/>
            <a:ext cx="7772400" cy="1718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6" tIns="46038" rIns="92076" bIns="46038">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nSpc>
                <a:spcPct val="110000"/>
              </a:lnSpc>
            </a:pPr>
            <a:r>
              <a:rPr lang="en-US" altLang="zh-CN" sz="3200" b="1" i="0" dirty="0">
                <a:latin typeface="楷体_GB2312" pitchFamily="49" charset="-122"/>
                <a:ea typeface="楷体_GB2312" pitchFamily="49" charset="-122"/>
              </a:rPr>
              <a:t>1</a:t>
            </a:r>
            <a:r>
              <a:rPr lang="zh-CN" altLang="en-US" sz="3200" b="1" i="0" dirty="0">
                <a:latin typeface="楷体_GB2312" pitchFamily="49" charset="-122"/>
                <a:ea typeface="楷体_GB2312" pitchFamily="49" charset="-122"/>
              </a:rPr>
              <a:t>、</a:t>
            </a:r>
            <a:r>
              <a:rPr lang="zh-CN" altLang="en-US" sz="3200" b="1" i="0" dirty="0">
                <a:ea typeface="楷体_GB2312" pitchFamily="49" charset="-122"/>
              </a:rPr>
              <a:t>证实了光子假说的正确，即</a:t>
            </a:r>
            <a:r>
              <a:rPr lang="en-US" altLang="zh-CN" sz="3200" b="1" i="0" dirty="0">
                <a:solidFill>
                  <a:srgbClr val="FF33CC"/>
                </a:solidFill>
                <a:latin typeface="楷体_GB2312" pitchFamily="49" charset="-122"/>
                <a:ea typeface="楷体_GB2312" pitchFamily="49" charset="-122"/>
              </a:rPr>
              <a:t>Plank-Einstein</a:t>
            </a:r>
            <a:r>
              <a:rPr lang="zh-CN" altLang="en-US" sz="3200" b="1" i="0" dirty="0">
                <a:solidFill>
                  <a:srgbClr val="FF33CC"/>
                </a:solidFill>
                <a:latin typeface="楷体_GB2312" pitchFamily="49" charset="-122"/>
                <a:ea typeface="楷体_GB2312" pitchFamily="49" charset="-122"/>
              </a:rPr>
              <a:t>关系在定量上是正确的</a:t>
            </a:r>
            <a:r>
              <a:rPr lang="en-US" altLang="zh-CN" sz="3200" b="1" i="0" dirty="0">
                <a:ea typeface="楷体_GB2312" pitchFamily="49" charset="-122"/>
              </a:rPr>
              <a:t>—</a:t>
            </a:r>
            <a:r>
              <a:rPr lang="zh-CN" altLang="en-US" sz="3200" b="1" i="0" dirty="0">
                <a:ea typeface="楷体_GB2312" pitchFamily="49" charset="-122"/>
              </a:rPr>
              <a:t>光具有波粒二象性。</a:t>
            </a:r>
            <a:r>
              <a:rPr lang="en-US" altLang="zh-CN" sz="3200" b="1" i="0" dirty="0">
                <a:solidFill>
                  <a:schemeClr val="accent2"/>
                </a:solidFill>
                <a:ea typeface="楷体_GB2312" pitchFamily="49" charset="-122"/>
              </a:rPr>
              <a:t>     </a:t>
            </a:r>
            <a:endParaRPr lang="zh-CN" altLang="en-US" sz="3200" b="1" i="0" dirty="0">
              <a:solidFill>
                <a:schemeClr val="accent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1809750" y="223839"/>
            <a:ext cx="47831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i="0" dirty="0">
                <a:solidFill>
                  <a:srgbClr val="FF0000"/>
                </a:solidFill>
              </a:rPr>
              <a:t>【</a:t>
            </a:r>
            <a:r>
              <a:rPr lang="zh-CN" altLang="en-US" sz="3200" b="1" i="0" dirty="0">
                <a:solidFill>
                  <a:srgbClr val="FF0000"/>
                </a:solidFill>
              </a:rPr>
              <a:t>例</a:t>
            </a:r>
            <a:r>
              <a:rPr lang="en-US" altLang="zh-CN" sz="3200" b="1" i="0" dirty="0">
                <a:solidFill>
                  <a:srgbClr val="FF0000"/>
                </a:solidFill>
              </a:rPr>
              <a:t>18-2 】  </a:t>
            </a:r>
            <a:r>
              <a:rPr lang="zh-CN" altLang="en-US" sz="3200" b="1" i="0" dirty="0">
                <a:solidFill>
                  <a:srgbClr val="0000CC"/>
                </a:solidFill>
              </a:rPr>
              <a:t>已知入射波长为</a:t>
            </a:r>
            <a:r>
              <a:rPr lang="en-US" altLang="zh-CN" sz="3200" b="1" dirty="0">
                <a:solidFill>
                  <a:srgbClr val="FF0000"/>
                </a:solidFill>
              </a:rPr>
              <a:t>λ</a:t>
            </a:r>
            <a:r>
              <a:rPr lang="en-US" altLang="zh-CN" sz="3200" b="1" i="0" baseline="-25000" dirty="0">
                <a:solidFill>
                  <a:srgbClr val="FF0000"/>
                </a:solidFill>
              </a:rPr>
              <a:t>0</a:t>
            </a:r>
            <a:r>
              <a:rPr lang="zh-CN" altLang="en-US" sz="3200" b="1" i="0" dirty="0">
                <a:solidFill>
                  <a:srgbClr val="0000CC"/>
                </a:solidFill>
              </a:rPr>
              <a:t>，</a:t>
            </a:r>
            <a:r>
              <a:rPr lang="en-US" altLang="zh-CN" sz="3200" b="1" i="0" dirty="0">
                <a:solidFill>
                  <a:srgbClr val="FF00FF"/>
                </a:solidFill>
              </a:rPr>
              <a:t>(1)</a:t>
            </a:r>
            <a:r>
              <a:rPr lang="zh-CN" altLang="en-US" sz="3200" b="1" i="0" dirty="0">
                <a:solidFill>
                  <a:srgbClr val="FF00FF"/>
                </a:solidFill>
              </a:rPr>
              <a:t>求在</a:t>
            </a:r>
            <a:r>
              <a:rPr lang="en-US" altLang="zh-CN" sz="3200" b="1" dirty="0"/>
              <a:t>θ</a:t>
            </a:r>
            <a:r>
              <a:rPr lang="zh-CN" altLang="en-US" sz="3200" b="1" i="0" dirty="0">
                <a:solidFill>
                  <a:srgbClr val="FF00FF"/>
                </a:solidFill>
              </a:rPr>
              <a:t>方向观测到的散射光波长</a:t>
            </a:r>
            <a:r>
              <a:rPr lang="zh-CN" altLang="en-US" sz="3200" b="1" i="0" dirty="0">
                <a:solidFill>
                  <a:srgbClr val="0000FF"/>
                </a:solidFill>
              </a:rPr>
              <a:t>；</a:t>
            </a:r>
            <a:r>
              <a:rPr lang="zh-CN" altLang="en-US" sz="3200" b="1" i="0" dirty="0">
                <a:solidFill>
                  <a:srgbClr val="009900"/>
                </a:solidFill>
              </a:rPr>
              <a:t>（</a:t>
            </a:r>
            <a:r>
              <a:rPr lang="en-US" altLang="zh-CN" sz="3200" b="1" i="0" dirty="0">
                <a:solidFill>
                  <a:srgbClr val="009900"/>
                </a:solidFill>
              </a:rPr>
              <a:t>2</a:t>
            </a:r>
            <a:r>
              <a:rPr lang="zh-CN" altLang="en-US" sz="3200" b="1" i="0" dirty="0">
                <a:solidFill>
                  <a:srgbClr val="009900"/>
                </a:solidFill>
              </a:rPr>
              <a:t>）计算相应康普顿散射反冲电子的动量与动能。</a:t>
            </a:r>
          </a:p>
        </p:txBody>
      </p:sp>
      <p:grpSp>
        <p:nvGrpSpPr>
          <p:cNvPr id="2" name="Group 41"/>
          <p:cNvGrpSpPr>
            <a:grpSpLocks/>
          </p:cNvGrpSpPr>
          <p:nvPr/>
        </p:nvGrpSpPr>
        <p:grpSpPr bwMode="auto">
          <a:xfrm>
            <a:off x="6669088" y="260351"/>
            <a:ext cx="3608388" cy="2855913"/>
            <a:chOff x="3253" y="176"/>
            <a:chExt cx="2273" cy="1799"/>
          </a:xfrm>
        </p:grpSpPr>
        <p:graphicFrame>
          <p:nvGraphicFramePr>
            <p:cNvPr id="112648" name="Object 13"/>
            <p:cNvGraphicFramePr>
              <a:graphicFrameLocks noChangeAspect="1"/>
            </p:cNvGraphicFramePr>
            <p:nvPr/>
          </p:nvGraphicFramePr>
          <p:xfrm>
            <a:off x="4302" y="176"/>
            <a:ext cx="472" cy="502"/>
          </p:xfrm>
          <a:graphic>
            <a:graphicData uri="http://schemas.openxmlformats.org/presentationml/2006/ole">
              <mc:AlternateContent xmlns:mc="http://schemas.openxmlformats.org/markup-compatibility/2006">
                <mc:Choice xmlns:v="urn:schemas-microsoft-com:vml" Requires="v">
                  <p:oleObj spid="_x0000_s445460" name="公式" r:id="rId3" imgW="800100" imgH="889000" progId="Equation.3">
                    <p:embed/>
                  </p:oleObj>
                </mc:Choice>
                <mc:Fallback>
                  <p:oleObj name="公式" r:id="rId3" imgW="800100" imgH="8890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 y="176"/>
                          <a:ext cx="472" cy="5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649" name="Group 40"/>
            <p:cNvGrpSpPr>
              <a:grpSpLocks/>
            </p:cNvGrpSpPr>
            <p:nvPr/>
          </p:nvGrpSpPr>
          <p:grpSpPr bwMode="auto">
            <a:xfrm>
              <a:off x="3253" y="252"/>
              <a:ext cx="2273" cy="1723"/>
              <a:chOff x="3253" y="252"/>
              <a:chExt cx="2273" cy="1723"/>
            </a:xfrm>
          </p:grpSpPr>
          <p:sp>
            <p:nvSpPr>
              <p:cNvPr id="112650" name="Line 6"/>
              <p:cNvSpPr>
                <a:spLocks noChangeShapeType="1"/>
              </p:cNvSpPr>
              <p:nvPr/>
            </p:nvSpPr>
            <p:spPr bwMode="auto">
              <a:xfrm>
                <a:off x="3253" y="1206"/>
                <a:ext cx="517"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51" name="Line 7"/>
              <p:cNvSpPr>
                <a:spLocks noChangeShapeType="1"/>
              </p:cNvSpPr>
              <p:nvPr/>
            </p:nvSpPr>
            <p:spPr bwMode="auto">
              <a:xfrm>
                <a:off x="3770" y="1209"/>
                <a:ext cx="1222" cy="0"/>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52" name="Line 8"/>
              <p:cNvSpPr>
                <a:spLocks noChangeShapeType="1"/>
              </p:cNvSpPr>
              <p:nvPr/>
            </p:nvSpPr>
            <p:spPr bwMode="auto">
              <a:xfrm flipV="1">
                <a:off x="3770" y="707"/>
                <a:ext cx="752" cy="502"/>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53" name="Line 9"/>
              <p:cNvSpPr>
                <a:spLocks noChangeShapeType="1"/>
              </p:cNvSpPr>
              <p:nvPr/>
            </p:nvSpPr>
            <p:spPr bwMode="auto">
              <a:xfrm>
                <a:off x="3770" y="1209"/>
                <a:ext cx="517" cy="50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54" name="Line 10"/>
              <p:cNvSpPr>
                <a:spLocks noChangeShapeType="1"/>
              </p:cNvSpPr>
              <p:nvPr/>
            </p:nvSpPr>
            <p:spPr bwMode="auto">
              <a:xfrm flipV="1">
                <a:off x="4272" y="1200"/>
                <a:ext cx="672" cy="480"/>
              </a:xfrm>
              <a:prstGeom prst="line">
                <a:avLst/>
              </a:prstGeom>
              <a:noFill/>
              <a:ln w="38100">
                <a:solidFill>
                  <a:srgbClr val="008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55" name="Line 11"/>
              <p:cNvSpPr>
                <a:spLocks noChangeShapeType="1"/>
              </p:cNvSpPr>
              <p:nvPr/>
            </p:nvSpPr>
            <p:spPr bwMode="auto">
              <a:xfrm>
                <a:off x="4512" y="720"/>
                <a:ext cx="432" cy="480"/>
              </a:xfrm>
              <a:prstGeom prst="line">
                <a:avLst/>
              </a:prstGeom>
              <a:noFill/>
              <a:ln w="38100">
                <a:solidFill>
                  <a:srgbClr val="008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56" name="Text Box 12"/>
              <p:cNvSpPr txBox="1">
                <a:spLocks noChangeArrowheads="1"/>
              </p:cNvSpPr>
              <p:nvPr/>
            </p:nvSpPr>
            <p:spPr bwMode="auto">
              <a:xfrm>
                <a:off x="3629" y="1163"/>
                <a:ext cx="18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0"/>
                  <a:t>e</a:t>
                </a:r>
              </a:p>
            </p:txBody>
          </p:sp>
          <p:graphicFrame>
            <p:nvGraphicFramePr>
              <p:cNvPr id="112657" name="Object 14"/>
              <p:cNvGraphicFramePr>
                <a:graphicFrameLocks noChangeAspect="1"/>
              </p:cNvGraphicFramePr>
              <p:nvPr/>
            </p:nvGraphicFramePr>
            <p:xfrm>
              <a:off x="5055" y="950"/>
              <a:ext cx="471" cy="468"/>
            </p:xfrm>
            <a:graphic>
              <a:graphicData uri="http://schemas.openxmlformats.org/presentationml/2006/ole">
                <mc:AlternateContent xmlns:mc="http://schemas.openxmlformats.org/markup-compatibility/2006">
                  <mc:Choice xmlns:v="urn:schemas-microsoft-com:vml" Requires="v">
                    <p:oleObj spid="_x0000_s445461" name="公式" r:id="rId5" imgW="1066800" imgH="889000" progId="Equation.3">
                      <p:embed/>
                    </p:oleObj>
                  </mc:Choice>
                  <mc:Fallback>
                    <p:oleObj name="公式" r:id="rId5" imgW="1066800" imgH="8890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5" y="950"/>
                            <a:ext cx="471"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58" name="Line 15"/>
              <p:cNvSpPr>
                <a:spLocks noChangeShapeType="1"/>
              </p:cNvSpPr>
              <p:nvPr/>
            </p:nvSpPr>
            <p:spPr bwMode="auto">
              <a:xfrm>
                <a:off x="3958" y="1072"/>
                <a:ext cx="47" cy="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59" name="Line 16"/>
              <p:cNvSpPr>
                <a:spLocks noChangeShapeType="1"/>
              </p:cNvSpPr>
              <p:nvPr/>
            </p:nvSpPr>
            <p:spPr bwMode="auto">
              <a:xfrm flipH="1">
                <a:off x="3911" y="1209"/>
                <a:ext cx="141"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2660" name="Object 17"/>
              <p:cNvGraphicFramePr>
                <a:graphicFrameLocks noChangeAspect="1"/>
              </p:cNvGraphicFramePr>
              <p:nvPr>
                <p:extLst>
                  <p:ext uri="{D42A27DB-BD31-4B8C-83A1-F6EECF244321}">
                    <p14:modId xmlns:p14="http://schemas.microsoft.com/office/powerpoint/2010/main" val="2125466277"/>
                  </p:ext>
                </p:extLst>
              </p:nvPr>
            </p:nvGraphicFramePr>
            <p:xfrm>
              <a:off x="4136" y="1639"/>
              <a:ext cx="366" cy="295"/>
            </p:xfrm>
            <a:graphic>
              <a:graphicData uri="http://schemas.openxmlformats.org/presentationml/2006/ole">
                <mc:AlternateContent xmlns:mc="http://schemas.openxmlformats.org/markup-compatibility/2006">
                  <mc:Choice xmlns:v="urn:schemas-microsoft-com:vml" Requires="v">
                    <p:oleObj spid="_x0000_s445462" name="Equation" r:id="rId7" imgW="241200" imgH="177480" progId="Equation.DSMT4">
                      <p:embed/>
                    </p:oleObj>
                  </mc:Choice>
                  <mc:Fallback>
                    <p:oleObj name="Equation" r:id="rId7" imgW="241200" imgH="177480" progId="Equation.DSMT4">
                      <p:embed/>
                      <p:pic>
                        <p:nvPicPr>
                          <p:cNvPr id="0" name="Object 17"/>
                          <p:cNvPicPr>
                            <a:picLocks noChangeAspect="1" noChangeArrowheads="1"/>
                          </p:cNvPicPr>
                          <p:nvPr/>
                        </p:nvPicPr>
                        <p:blipFill>
                          <a:blip r:embed="rId8"/>
                          <a:srcRect/>
                          <a:stretch>
                            <a:fillRect/>
                          </a:stretch>
                        </p:blipFill>
                        <p:spPr bwMode="auto">
                          <a:xfrm>
                            <a:off x="4136" y="1639"/>
                            <a:ext cx="366"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61" name="Text Box 18"/>
              <p:cNvSpPr txBox="1">
                <a:spLocks noChangeArrowheads="1"/>
              </p:cNvSpPr>
              <p:nvPr/>
            </p:nvSpPr>
            <p:spPr bwMode="auto">
              <a:xfrm>
                <a:off x="4099" y="898"/>
                <a:ext cx="28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0">
                    <a:sym typeface="Symbol" panose="05050102010706020507" pitchFamily="18" charset="2"/>
                  </a:rPr>
                  <a:t></a:t>
                </a:r>
                <a:endParaRPr lang="en-US" altLang="zh-CN" b="1" i="0"/>
              </a:p>
            </p:txBody>
          </p:sp>
          <p:sp>
            <p:nvSpPr>
              <p:cNvPr id="112662" name="Text Box 19"/>
              <p:cNvSpPr txBox="1">
                <a:spLocks noChangeArrowheads="1"/>
              </p:cNvSpPr>
              <p:nvPr/>
            </p:nvSpPr>
            <p:spPr bwMode="auto">
              <a:xfrm>
                <a:off x="4052" y="1209"/>
                <a:ext cx="28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0">
                    <a:sym typeface="Symbol" panose="05050102010706020507" pitchFamily="18" charset="2"/>
                  </a:rPr>
                  <a:t></a:t>
                </a:r>
              </a:p>
            </p:txBody>
          </p:sp>
          <p:graphicFrame>
            <p:nvGraphicFramePr>
              <p:cNvPr id="112663" name="Object 20"/>
              <p:cNvGraphicFramePr>
                <a:graphicFrameLocks noChangeAspect="1"/>
              </p:cNvGraphicFramePr>
              <p:nvPr/>
            </p:nvGraphicFramePr>
            <p:xfrm>
              <a:off x="4617" y="1616"/>
              <a:ext cx="534" cy="359"/>
            </p:xfrm>
            <a:graphic>
              <a:graphicData uri="http://schemas.openxmlformats.org/presentationml/2006/ole">
                <mc:AlternateContent xmlns:mc="http://schemas.openxmlformats.org/markup-compatibility/2006">
                  <mc:Choice xmlns:v="urn:schemas-microsoft-com:vml" Requires="v">
                    <p:oleObj spid="_x0000_s445463" name="公式" r:id="rId9" imgW="190578" imgH="104734" progId="Equation.3">
                      <p:embed/>
                    </p:oleObj>
                  </mc:Choice>
                  <mc:Fallback>
                    <p:oleObj name="公式" r:id="rId9" imgW="190578" imgH="104734" progId="Equation.3">
                      <p:embed/>
                      <p:pic>
                        <p:nvPicPr>
                          <p:cNvPr id="0" name="Object 20"/>
                          <p:cNvPicPr>
                            <a:picLocks noChangeAspect="1" noChangeArrowheads="1"/>
                          </p:cNvPicPr>
                          <p:nvPr/>
                        </p:nvPicPr>
                        <p:blipFill>
                          <a:blip r:embed="rId10">
                            <a:lum bright="-64000"/>
                            <a:extLst>
                              <a:ext uri="{28A0092B-C50C-407E-A947-70E740481C1C}">
                                <a14:useLocalDpi xmlns:a14="http://schemas.microsoft.com/office/drawing/2010/main" val="0"/>
                              </a:ext>
                            </a:extLst>
                          </a:blip>
                          <a:srcRect/>
                          <a:stretch>
                            <a:fillRect/>
                          </a:stretch>
                        </p:blipFill>
                        <p:spPr bwMode="auto">
                          <a:xfrm>
                            <a:off x="4617" y="1616"/>
                            <a:ext cx="534"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64" name="Line 21"/>
              <p:cNvSpPr>
                <a:spLocks noChangeShapeType="1"/>
              </p:cNvSpPr>
              <p:nvPr/>
            </p:nvSpPr>
            <p:spPr bwMode="auto">
              <a:xfrm flipV="1">
                <a:off x="3776" y="377"/>
                <a:ext cx="0" cy="8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65" name="Text Box 22"/>
              <p:cNvSpPr txBox="1">
                <a:spLocks noChangeArrowheads="1"/>
              </p:cNvSpPr>
              <p:nvPr/>
            </p:nvSpPr>
            <p:spPr bwMode="auto">
              <a:xfrm>
                <a:off x="3528" y="252"/>
                <a:ext cx="2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y</a:t>
                </a:r>
              </a:p>
            </p:txBody>
          </p:sp>
        </p:grpSp>
      </p:grpSp>
      <p:sp>
        <p:nvSpPr>
          <p:cNvPr id="94234" name="Rectangle 26"/>
          <p:cNvSpPr>
            <a:spLocks noChangeArrowheads="1"/>
          </p:cNvSpPr>
          <p:nvPr/>
        </p:nvSpPr>
        <p:spPr bwMode="auto">
          <a:xfrm>
            <a:off x="1809751" y="3140076"/>
            <a:ext cx="1000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i="0" dirty="0">
                <a:solidFill>
                  <a:srgbClr val="C00000"/>
                </a:solidFill>
              </a:rPr>
              <a:t>解：</a:t>
            </a:r>
          </a:p>
        </p:txBody>
      </p:sp>
      <p:sp>
        <p:nvSpPr>
          <p:cNvPr id="3" name="矩形 2"/>
          <p:cNvSpPr/>
          <p:nvPr/>
        </p:nvSpPr>
        <p:spPr>
          <a:xfrm>
            <a:off x="3106425" y="3309414"/>
            <a:ext cx="1988045" cy="523220"/>
          </a:xfrm>
          <a:prstGeom prst="rect">
            <a:avLst/>
          </a:prstGeom>
        </p:spPr>
        <p:txBody>
          <a:bodyPr wrap="none">
            <a:spAutoFit/>
          </a:bodyPr>
          <a:lstStyle/>
          <a:p>
            <a:pPr eaLnBrk="1" hangingPunct="1">
              <a:spcBef>
                <a:spcPct val="50000"/>
              </a:spcBef>
            </a:pPr>
            <a:r>
              <a:rPr kumimoji="0" lang="zh-CN" altLang="en-US" sz="2800" b="1" i="0" dirty="0">
                <a:solidFill>
                  <a:srgbClr val="9900FF"/>
                </a:solidFill>
              </a:rPr>
              <a:t>康普顿公式</a:t>
            </a:r>
          </a:p>
        </p:txBody>
      </p:sp>
      <p:graphicFrame>
        <p:nvGraphicFramePr>
          <p:cNvPr id="29" name="Object 44"/>
          <p:cNvGraphicFramePr>
            <a:graphicFrameLocks noChangeAspect="1"/>
          </p:cNvGraphicFramePr>
          <p:nvPr>
            <p:extLst>
              <p:ext uri="{D42A27DB-BD31-4B8C-83A1-F6EECF244321}">
                <p14:modId xmlns:p14="http://schemas.microsoft.com/office/powerpoint/2010/main" val="857027986"/>
              </p:ext>
            </p:extLst>
          </p:nvPr>
        </p:nvGraphicFramePr>
        <p:xfrm>
          <a:off x="5576094" y="3031682"/>
          <a:ext cx="4424362" cy="1143000"/>
        </p:xfrm>
        <a:graphic>
          <a:graphicData uri="http://schemas.openxmlformats.org/presentationml/2006/ole">
            <mc:AlternateContent xmlns:mc="http://schemas.openxmlformats.org/markup-compatibility/2006">
              <mc:Choice xmlns:v="urn:schemas-microsoft-com:vml" Requires="v">
                <p:oleObj spid="_x0000_s445464" name="公式" r:id="rId11" imgW="1524000" imgH="393700" progId="Equation.3">
                  <p:embed/>
                </p:oleObj>
              </mc:Choice>
              <mc:Fallback>
                <p:oleObj name="公式" r:id="rId11" imgW="1524000" imgH="3937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76094" y="3031682"/>
                        <a:ext cx="442436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42"/>
          <p:cNvGraphicFramePr>
            <a:graphicFrameLocks noChangeAspect="1"/>
          </p:cNvGraphicFramePr>
          <p:nvPr>
            <p:extLst>
              <p:ext uri="{D42A27DB-BD31-4B8C-83A1-F6EECF244321}">
                <p14:modId xmlns:p14="http://schemas.microsoft.com/office/powerpoint/2010/main" val="26094464"/>
              </p:ext>
            </p:extLst>
          </p:nvPr>
        </p:nvGraphicFramePr>
        <p:xfrm>
          <a:off x="3106425" y="3988939"/>
          <a:ext cx="5622925" cy="1143000"/>
        </p:xfrm>
        <a:graphic>
          <a:graphicData uri="http://schemas.openxmlformats.org/presentationml/2006/ole">
            <mc:AlternateContent xmlns:mc="http://schemas.openxmlformats.org/markup-compatibility/2006">
              <mc:Choice xmlns:v="urn:schemas-microsoft-com:vml" Requires="v">
                <p:oleObj spid="_x0000_s445465" name="公式" r:id="rId13" imgW="1562100" imgH="317500" progId="Equation.3">
                  <p:embed/>
                </p:oleObj>
              </mc:Choice>
              <mc:Fallback>
                <p:oleObj name="公式" r:id="rId13" imgW="1562100" imgH="3175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06425" y="3988939"/>
                        <a:ext cx="56229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AutoShape 8"/>
          <p:cNvSpPr>
            <a:spLocks noChangeArrowheads="1"/>
          </p:cNvSpPr>
          <p:nvPr/>
        </p:nvSpPr>
        <p:spPr bwMode="auto">
          <a:xfrm>
            <a:off x="2109733" y="5949434"/>
            <a:ext cx="700143" cy="241182"/>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2" name="Object 43"/>
          <p:cNvGraphicFramePr>
            <a:graphicFrameLocks noChangeAspect="1"/>
          </p:cNvGraphicFramePr>
          <p:nvPr>
            <p:extLst>
              <p:ext uri="{D42A27DB-BD31-4B8C-83A1-F6EECF244321}">
                <p14:modId xmlns:p14="http://schemas.microsoft.com/office/powerpoint/2010/main" val="587872819"/>
              </p:ext>
            </p:extLst>
          </p:nvPr>
        </p:nvGraphicFramePr>
        <p:xfrm>
          <a:off x="3496032" y="5444550"/>
          <a:ext cx="5730875" cy="1250950"/>
        </p:xfrm>
        <a:graphic>
          <a:graphicData uri="http://schemas.openxmlformats.org/presentationml/2006/ole">
            <mc:AlternateContent xmlns:mc="http://schemas.openxmlformats.org/markup-compatibility/2006">
              <mc:Choice xmlns:v="urn:schemas-microsoft-com:vml" Requires="v">
                <p:oleObj spid="_x0000_s445466" name="公式" r:id="rId15" imgW="1803400" imgH="393700" progId="Equation.3">
                  <p:embed/>
                </p:oleObj>
              </mc:Choice>
              <mc:Fallback>
                <p:oleObj name="公式" r:id="rId15" imgW="1803400" imgH="3937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6032" y="5444550"/>
                        <a:ext cx="5730875"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4210">
                                            <p:txEl>
                                              <p:pRg st="0" end="0"/>
                                            </p:txEl>
                                          </p:spTgt>
                                        </p:tgtEl>
                                        <p:attrNameLst>
                                          <p:attrName>style.visibility</p:attrName>
                                        </p:attrNameLst>
                                      </p:cBhvr>
                                      <p:to>
                                        <p:strVal val="visible"/>
                                      </p:to>
                                    </p:set>
                                    <p:animEffect transition="in" filter="wipe(left)">
                                      <p:cBhvr>
                                        <p:cTn id="7" dur="500"/>
                                        <p:tgtEl>
                                          <p:spTgt spid="942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234">
                                            <p:txEl>
                                              <p:pRg st="0" end="0"/>
                                            </p:txEl>
                                          </p:spTgt>
                                        </p:tgtEl>
                                        <p:attrNameLst>
                                          <p:attrName>style.visibility</p:attrName>
                                        </p:attrNameLst>
                                      </p:cBhvr>
                                      <p:to>
                                        <p:strVal val="visible"/>
                                      </p:to>
                                    </p:set>
                                    <p:animEffect transition="in" filter="wipe(left)">
                                      <p:cBhvr>
                                        <p:cTn id="17" dur="500"/>
                                        <p:tgtEl>
                                          <p:spTgt spid="9423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barn(inVertical)">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down)">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1000"/>
                                        <p:tgtEl>
                                          <p:spTgt spid="32"/>
                                        </p:tgtEl>
                                      </p:cBhvr>
                                    </p:animEffect>
                                    <p:anim calcmode="lin" valueType="num">
                                      <p:cBhvr>
                                        <p:cTn id="44" dur="1000" fill="hold"/>
                                        <p:tgtEl>
                                          <p:spTgt spid="32"/>
                                        </p:tgtEl>
                                        <p:attrNameLst>
                                          <p:attrName>ppt_x</p:attrName>
                                        </p:attrNameLst>
                                      </p:cBhvr>
                                      <p:tavLst>
                                        <p:tav tm="0">
                                          <p:val>
                                            <p:strVal val="#ppt_x"/>
                                          </p:val>
                                        </p:tav>
                                        <p:tav tm="100000">
                                          <p:val>
                                            <p:strVal val="#ppt_x"/>
                                          </p:val>
                                        </p:tav>
                                      </p:tavLst>
                                    </p:anim>
                                    <p:anim calcmode="lin" valueType="num">
                                      <p:cBhvr>
                                        <p:cTn id="4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build="p" autoUpdateAnimBg="0" advAuto="0"/>
      <p:bldP spid="94234" grpId="0" build="p" autoUpdateAnimBg="0"/>
      <p:bldP spid="3" grpId="0"/>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7"/>
          <p:cNvGrpSpPr>
            <a:grpSpLocks/>
          </p:cNvGrpSpPr>
          <p:nvPr/>
        </p:nvGrpSpPr>
        <p:grpSpPr bwMode="auto">
          <a:xfrm>
            <a:off x="6783388" y="228601"/>
            <a:ext cx="3608388" cy="2855913"/>
            <a:chOff x="3253" y="176"/>
            <a:chExt cx="2273" cy="1799"/>
          </a:xfrm>
        </p:grpSpPr>
        <p:graphicFrame>
          <p:nvGraphicFramePr>
            <p:cNvPr id="113670" name="Object 38"/>
            <p:cNvGraphicFramePr>
              <a:graphicFrameLocks noChangeAspect="1"/>
            </p:cNvGraphicFramePr>
            <p:nvPr/>
          </p:nvGraphicFramePr>
          <p:xfrm>
            <a:off x="4302" y="176"/>
            <a:ext cx="472" cy="502"/>
          </p:xfrm>
          <a:graphic>
            <a:graphicData uri="http://schemas.openxmlformats.org/presentationml/2006/ole">
              <mc:AlternateContent xmlns:mc="http://schemas.openxmlformats.org/markup-compatibility/2006">
                <mc:Choice xmlns:v="urn:schemas-microsoft-com:vml" Requires="v">
                  <p:oleObj spid="_x0000_s381875" name="公式" r:id="rId3" imgW="800100" imgH="889000" progId="Equation.3">
                    <p:embed/>
                  </p:oleObj>
                </mc:Choice>
                <mc:Fallback>
                  <p:oleObj name="公式" r:id="rId3" imgW="800100" imgH="889000" progId="Equation.3">
                    <p:embed/>
                    <p:pic>
                      <p:nvPicPr>
                        <p:cNvPr id="0" name="Object 38"/>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4302" y="176"/>
                          <a:ext cx="472" cy="5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3671" name="Group 39"/>
            <p:cNvGrpSpPr>
              <a:grpSpLocks/>
            </p:cNvGrpSpPr>
            <p:nvPr/>
          </p:nvGrpSpPr>
          <p:grpSpPr bwMode="auto">
            <a:xfrm>
              <a:off x="3253" y="252"/>
              <a:ext cx="2273" cy="1723"/>
              <a:chOff x="3253" y="252"/>
              <a:chExt cx="2273" cy="1723"/>
            </a:xfrm>
          </p:grpSpPr>
          <p:sp>
            <p:nvSpPr>
              <p:cNvPr id="113672" name="Line 40"/>
              <p:cNvSpPr>
                <a:spLocks noChangeShapeType="1"/>
              </p:cNvSpPr>
              <p:nvPr/>
            </p:nvSpPr>
            <p:spPr bwMode="auto">
              <a:xfrm>
                <a:off x="3253" y="1209"/>
                <a:ext cx="517"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3" name="Line 41"/>
              <p:cNvSpPr>
                <a:spLocks noChangeShapeType="1"/>
              </p:cNvSpPr>
              <p:nvPr/>
            </p:nvSpPr>
            <p:spPr bwMode="auto">
              <a:xfrm>
                <a:off x="3770" y="1209"/>
                <a:ext cx="1222" cy="0"/>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4" name="Line 42"/>
              <p:cNvSpPr>
                <a:spLocks noChangeShapeType="1"/>
              </p:cNvSpPr>
              <p:nvPr/>
            </p:nvSpPr>
            <p:spPr bwMode="auto">
              <a:xfrm flipV="1">
                <a:off x="3770" y="707"/>
                <a:ext cx="752" cy="502"/>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5" name="Line 43"/>
              <p:cNvSpPr>
                <a:spLocks noChangeShapeType="1"/>
              </p:cNvSpPr>
              <p:nvPr/>
            </p:nvSpPr>
            <p:spPr bwMode="auto">
              <a:xfrm>
                <a:off x="3770" y="1209"/>
                <a:ext cx="517" cy="50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6" name="Line 44"/>
              <p:cNvSpPr>
                <a:spLocks noChangeShapeType="1"/>
              </p:cNvSpPr>
              <p:nvPr/>
            </p:nvSpPr>
            <p:spPr bwMode="auto">
              <a:xfrm flipV="1">
                <a:off x="4272" y="1200"/>
                <a:ext cx="672" cy="480"/>
              </a:xfrm>
              <a:prstGeom prst="line">
                <a:avLst/>
              </a:prstGeom>
              <a:noFill/>
              <a:ln w="38100">
                <a:solidFill>
                  <a:srgbClr val="008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7" name="Line 45"/>
              <p:cNvSpPr>
                <a:spLocks noChangeShapeType="1"/>
              </p:cNvSpPr>
              <p:nvPr/>
            </p:nvSpPr>
            <p:spPr bwMode="auto">
              <a:xfrm>
                <a:off x="4512" y="720"/>
                <a:ext cx="432" cy="480"/>
              </a:xfrm>
              <a:prstGeom prst="line">
                <a:avLst/>
              </a:prstGeom>
              <a:noFill/>
              <a:ln w="38100">
                <a:solidFill>
                  <a:srgbClr val="008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8" name="Text Box 46"/>
              <p:cNvSpPr txBox="1">
                <a:spLocks noChangeArrowheads="1"/>
              </p:cNvSpPr>
              <p:nvPr/>
            </p:nvSpPr>
            <p:spPr bwMode="auto">
              <a:xfrm>
                <a:off x="3629" y="1163"/>
                <a:ext cx="18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0"/>
                  <a:t>e</a:t>
                </a:r>
              </a:p>
            </p:txBody>
          </p:sp>
          <p:graphicFrame>
            <p:nvGraphicFramePr>
              <p:cNvPr id="113679" name="Object 47"/>
              <p:cNvGraphicFramePr>
                <a:graphicFrameLocks noChangeAspect="1"/>
              </p:cNvGraphicFramePr>
              <p:nvPr/>
            </p:nvGraphicFramePr>
            <p:xfrm>
              <a:off x="5055" y="950"/>
              <a:ext cx="471" cy="468"/>
            </p:xfrm>
            <a:graphic>
              <a:graphicData uri="http://schemas.openxmlformats.org/presentationml/2006/ole">
                <mc:AlternateContent xmlns:mc="http://schemas.openxmlformats.org/markup-compatibility/2006">
                  <mc:Choice xmlns:v="urn:schemas-microsoft-com:vml" Requires="v">
                    <p:oleObj spid="_x0000_s381876" name="公式" r:id="rId5" imgW="1066800" imgH="889000" progId="Equation.3">
                      <p:embed/>
                    </p:oleObj>
                  </mc:Choice>
                  <mc:Fallback>
                    <p:oleObj name="公式" r:id="rId5" imgW="1066800" imgH="889000" progId="Equation.3">
                      <p:embed/>
                      <p:pic>
                        <p:nvPicPr>
                          <p:cNvPr id="0" name="Object 47"/>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5055" y="950"/>
                            <a:ext cx="471"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680" name="Line 48"/>
              <p:cNvSpPr>
                <a:spLocks noChangeShapeType="1"/>
              </p:cNvSpPr>
              <p:nvPr/>
            </p:nvSpPr>
            <p:spPr bwMode="auto">
              <a:xfrm>
                <a:off x="3958" y="1072"/>
                <a:ext cx="47" cy="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81" name="Line 49"/>
              <p:cNvSpPr>
                <a:spLocks noChangeShapeType="1"/>
              </p:cNvSpPr>
              <p:nvPr/>
            </p:nvSpPr>
            <p:spPr bwMode="auto">
              <a:xfrm flipH="1">
                <a:off x="3911" y="1209"/>
                <a:ext cx="141"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3682" name="Object 50"/>
              <p:cNvGraphicFramePr>
                <a:graphicFrameLocks noChangeAspect="1"/>
              </p:cNvGraphicFramePr>
              <p:nvPr>
                <p:extLst>
                  <p:ext uri="{D42A27DB-BD31-4B8C-83A1-F6EECF244321}">
                    <p14:modId xmlns:p14="http://schemas.microsoft.com/office/powerpoint/2010/main" val="3320973279"/>
                  </p:ext>
                </p:extLst>
              </p:nvPr>
            </p:nvGraphicFramePr>
            <p:xfrm>
              <a:off x="4136" y="1639"/>
              <a:ext cx="366" cy="295"/>
            </p:xfrm>
            <a:graphic>
              <a:graphicData uri="http://schemas.openxmlformats.org/presentationml/2006/ole">
                <mc:AlternateContent xmlns:mc="http://schemas.openxmlformats.org/markup-compatibility/2006">
                  <mc:Choice xmlns:v="urn:schemas-microsoft-com:vml" Requires="v">
                    <p:oleObj spid="_x0000_s381877" name="Equation" r:id="rId7" imgW="241200" imgH="177480" progId="Equation.DSMT4">
                      <p:embed/>
                    </p:oleObj>
                  </mc:Choice>
                  <mc:Fallback>
                    <p:oleObj name="Equation" r:id="rId7" imgW="241200" imgH="177480" progId="Equation.DSMT4">
                      <p:embed/>
                      <p:pic>
                        <p:nvPicPr>
                          <p:cNvPr id="0" name="Object 50"/>
                          <p:cNvPicPr>
                            <a:picLocks noChangeAspect="1" noChangeArrowheads="1"/>
                          </p:cNvPicPr>
                          <p:nvPr/>
                        </p:nvPicPr>
                        <p:blipFill>
                          <a:blip r:embed="rId8">
                            <a:lum bright="-100000"/>
                          </a:blip>
                          <a:srcRect/>
                          <a:stretch>
                            <a:fillRect/>
                          </a:stretch>
                        </p:blipFill>
                        <p:spPr bwMode="auto">
                          <a:xfrm>
                            <a:off x="4136" y="1639"/>
                            <a:ext cx="366"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683" name="Text Box 51"/>
              <p:cNvSpPr txBox="1">
                <a:spLocks noChangeArrowheads="1"/>
              </p:cNvSpPr>
              <p:nvPr/>
            </p:nvSpPr>
            <p:spPr bwMode="auto">
              <a:xfrm>
                <a:off x="4099" y="898"/>
                <a:ext cx="28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0">
                    <a:sym typeface="Symbol" panose="05050102010706020507" pitchFamily="18" charset="2"/>
                  </a:rPr>
                  <a:t></a:t>
                </a:r>
                <a:endParaRPr lang="en-US" altLang="zh-CN" b="1" i="0"/>
              </a:p>
            </p:txBody>
          </p:sp>
          <p:sp>
            <p:nvSpPr>
              <p:cNvPr id="113684" name="Text Box 52"/>
              <p:cNvSpPr txBox="1">
                <a:spLocks noChangeArrowheads="1"/>
              </p:cNvSpPr>
              <p:nvPr/>
            </p:nvSpPr>
            <p:spPr bwMode="auto">
              <a:xfrm>
                <a:off x="4052" y="1209"/>
                <a:ext cx="28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0">
                    <a:sym typeface="Symbol" panose="05050102010706020507" pitchFamily="18" charset="2"/>
                  </a:rPr>
                  <a:t></a:t>
                </a:r>
              </a:p>
            </p:txBody>
          </p:sp>
          <p:graphicFrame>
            <p:nvGraphicFramePr>
              <p:cNvPr id="113685" name="Object 53"/>
              <p:cNvGraphicFramePr>
                <a:graphicFrameLocks noChangeAspect="1"/>
              </p:cNvGraphicFramePr>
              <p:nvPr/>
            </p:nvGraphicFramePr>
            <p:xfrm>
              <a:off x="4617" y="1616"/>
              <a:ext cx="534" cy="359"/>
            </p:xfrm>
            <a:graphic>
              <a:graphicData uri="http://schemas.openxmlformats.org/presentationml/2006/ole">
                <mc:AlternateContent xmlns:mc="http://schemas.openxmlformats.org/markup-compatibility/2006">
                  <mc:Choice xmlns:v="urn:schemas-microsoft-com:vml" Requires="v">
                    <p:oleObj spid="_x0000_s381878" name="公式" r:id="rId9" imgW="190578" imgH="104734" progId="Equation.3">
                      <p:embed/>
                    </p:oleObj>
                  </mc:Choice>
                  <mc:Fallback>
                    <p:oleObj name="公式" r:id="rId9" imgW="190578" imgH="104734" progId="Equation.3">
                      <p:embed/>
                      <p:pic>
                        <p:nvPicPr>
                          <p:cNvPr id="0" name="Object 53"/>
                          <p:cNvPicPr>
                            <a:picLocks noChangeAspect="1" noChangeArrowheads="1"/>
                          </p:cNvPicPr>
                          <p:nvPr/>
                        </p:nvPicPr>
                        <p:blipFill>
                          <a:blip r:embed="rId10">
                            <a:lum bright="-82000"/>
                            <a:extLst>
                              <a:ext uri="{28A0092B-C50C-407E-A947-70E740481C1C}">
                                <a14:useLocalDpi xmlns:a14="http://schemas.microsoft.com/office/drawing/2010/main" val="0"/>
                              </a:ext>
                            </a:extLst>
                          </a:blip>
                          <a:srcRect/>
                          <a:stretch>
                            <a:fillRect/>
                          </a:stretch>
                        </p:blipFill>
                        <p:spPr bwMode="auto">
                          <a:xfrm>
                            <a:off x="4617" y="1616"/>
                            <a:ext cx="534"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686" name="Line 54"/>
              <p:cNvSpPr>
                <a:spLocks noChangeShapeType="1"/>
              </p:cNvSpPr>
              <p:nvPr/>
            </p:nvSpPr>
            <p:spPr bwMode="auto">
              <a:xfrm flipV="1">
                <a:off x="3776" y="377"/>
                <a:ext cx="0" cy="8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87" name="Text Box 55"/>
              <p:cNvSpPr txBox="1">
                <a:spLocks noChangeArrowheads="1"/>
              </p:cNvSpPr>
              <p:nvPr/>
            </p:nvSpPr>
            <p:spPr bwMode="auto">
              <a:xfrm>
                <a:off x="3528" y="252"/>
                <a:ext cx="2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y</a:t>
                </a:r>
              </a:p>
            </p:txBody>
          </p:sp>
        </p:grpSp>
      </p:grpSp>
      <p:graphicFrame>
        <p:nvGraphicFramePr>
          <p:cNvPr id="117763" name="Object 56"/>
          <p:cNvGraphicFramePr>
            <a:graphicFrameLocks noChangeAspect="1"/>
          </p:cNvGraphicFramePr>
          <p:nvPr>
            <p:extLst>
              <p:ext uri="{D42A27DB-BD31-4B8C-83A1-F6EECF244321}">
                <p14:modId xmlns:p14="http://schemas.microsoft.com/office/powerpoint/2010/main" val="1232816172"/>
              </p:ext>
            </p:extLst>
          </p:nvPr>
        </p:nvGraphicFramePr>
        <p:xfrm>
          <a:off x="3143850" y="3424240"/>
          <a:ext cx="2898775" cy="1214437"/>
        </p:xfrm>
        <a:graphic>
          <a:graphicData uri="http://schemas.openxmlformats.org/presentationml/2006/ole">
            <mc:AlternateContent xmlns:mc="http://schemas.openxmlformats.org/markup-compatibility/2006">
              <mc:Choice xmlns:v="urn:schemas-microsoft-com:vml" Requires="v">
                <p:oleObj spid="_x0000_s381879" name="公式" r:id="rId11" imgW="939600" imgH="393480" progId="Equation.3">
                  <p:embed/>
                </p:oleObj>
              </mc:Choice>
              <mc:Fallback>
                <p:oleObj name="公式" r:id="rId11" imgW="939600" imgH="393480" progId="Equation.3">
                  <p:embed/>
                  <p:pic>
                    <p:nvPicPr>
                      <p:cNvPr id="0" name="Object 56"/>
                      <p:cNvPicPr>
                        <a:picLocks noChangeAspect="1" noChangeArrowheads="1"/>
                      </p:cNvPicPr>
                      <p:nvPr/>
                    </p:nvPicPr>
                    <p:blipFill>
                      <a:blip r:embed="rId12"/>
                      <a:srcRect/>
                      <a:stretch>
                        <a:fillRect/>
                      </a:stretch>
                    </p:blipFill>
                    <p:spPr bwMode="auto">
                      <a:xfrm>
                        <a:off x="3143850" y="3424240"/>
                        <a:ext cx="2898775"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764" name="Object 57"/>
          <p:cNvGraphicFramePr>
            <a:graphicFrameLocks noChangeAspect="1"/>
          </p:cNvGraphicFramePr>
          <p:nvPr>
            <p:extLst>
              <p:ext uri="{D42A27DB-BD31-4B8C-83A1-F6EECF244321}">
                <p14:modId xmlns:p14="http://schemas.microsoft.com/office/powerpoint/2010/main" val="1361366686"/>
              </p:ext>
            </p:extLst>
          </p:nvPr>
        </p:nvGraphicFramePr>
        <p:xfrm>
          <a:off x="3700226" y="165388"/>
          <a:ext cx="2933700" cy="1057275"/>
        </p:xfrm>
        <a:graphic>
          <a:graphicData uri="http://schemas.openxmlformats.org/presentationml/2006/ole">
            <mc:AlternateContent xmlns:mc="http://schemas.openxmlformats.org/markup-compatibility/2006">
              <mc:Choice xmlns:v="urn:schemas-microsoft-com:vml" Requires="v">
                <p:oleObj spid="_x0000_s381880" name="公式" r:id="rId13" imgW="1091880" imgH="393480" progId="Equation.3">
                  <p:embed/>
                </p:oleObj>
              </mc:Choice>
              <mc:Fallback>
                <p:oleObj name="公式" r:id="rId13" imgW="1091880" imgH="393480" progId="Equation.3">
                  <p:embed/>
                  <p:pic>
                    <p:nvPicPr>
                      <p:cNvPr id="0" name="Object 57"/>
                      <p:cNvPicPr>
                        <a:picLocks noChangeAspect="1" noChangeArrowheads="1"/>
                      </p:cNvPicPr>
                      <p:nvPr/>
                    </p:nvPicPr>
                    <p:blipFill>
                      <a:blip r:embed="rId14"/>
                      <a:srcRect/>
                      <a:stretch>
                        <a:fillRect/>
                      </a:stretch>
                    </p:blipFill>
                    <p:spPr bwMode="auto">
                      <a:xfrm>
                        <a:off x="3700226" y="165388"/>
                        <a:ext cx="293370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765" name="Object 58"/>
          <p:cNvGraphicFramePr>
            <a:graphicFrameLocks noChangeAspect="1"/>
          </p:cNvGraphicFramePr>
          <p:nvPr>
            <p:extLst>
              <p:ext uri="{D42A27DB-BD31-4B8C-83A1-F6EECF244321}">
                <p14:modId xmlns:p14="http://schemas.microsoft.com/office/powerpoint/2010/main" val="4211477083"/>
              </p:ext>
            </p:extLst>
          </p:nvPr>
        </p:nvGraphicFramePr>
        <p:xfrm>
          <a:off x="4545613" y="4719639"/>
          <a:ext cx="2994025" cy="701675"/>
        </p:xfrm>
        <a:graphic>
          <a:graphicData uri="http://schemas.openxmlformats.org/presentationml/2006/ole">
            <mc:AlternateContent xmlns:mc="http://schemas.openxmlformats.org/markup-compatibility/2006">
              <mc:Choice xmlns:v="urn:schemas-microsoft-com:vml" Requires="v">
                <p:oleObj spid="_x0000_s381881" name="公式" r:id="rId15" imgW="1028520" imgH="241200" progId="Equation.3">
                  <p:embed/>
                </p:oleObj>
              </mc:Choice>
              <mc:Fallback>
                <p:oleObj name="公式" r:id="rId15" imgW="1028520" imgH="241200" progId="Equation.3">
                  <p:embed/>
                  <p:pic>
                    <p:nvPicPr>
                      <p:cNvPr id="0" name="Object 58"/>
                      <p:cNvPicPr>
                        <a:picLocks noChangeAspect="1" noChangeArrowheads="1"/>
                      </p:cNvPicPr>
                      <p:nvPr/>
                    </p:nvPicPr>
                    <p:blipFill>
                      <a:blip r:embed="rId16"/>
                      <a:srcRect/>
                      <a:stretch>
                        <a:fillRect/>
                      </a:stretch>
                    </p:blipFill>
                    <p:spPr bwMode="auto">
                      <a:xfrm>
                        <a:off x="4545613" y="4719639"/>
                        <a:ext cx="2994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669606818"/>
              </p:ext>
            </p:extLst>
          </p:nvPr>
        </p:nvGraphicFramePr>
        <p:xfrm>
          <a:off x="3011515" y="1470026"/>
          <a:ext cx="2959510" cy="955675"/>
        </p:xfrm>
        <a:graphic>
          <a:graphicData uri="http://schemas.openxmlformats.org/presentationml/2006/ole">
            <mc:AlternateContent xmlns:mc="http://schemas.openxmlformats.org/markup-compatibility/2006">
              <mc:Choice xmlns:v="urn:schemas-microsoft-com:vml" Requires="v">
                <p:oleObj spid="_x0000_s381882" name="公式" r:id="rId17" imgW="1218960" imgH="393480" progId="Equation.3">
                  <p:embed/>
                </p:oleObj>
              </mc:Choice>
              <mc:Fallback>
                <p:oleObj name="公式" r:id="rId17" imgW="1218960" imgH="393480" progId="Equation.3">
                  <p:embed/>
                  <p:pic>
                    <p:nvPicPr>
                      <p:cNvPr id="0" name=""/>
                      <p:cNvPicPr/>
                      <p:nvPr/>
                    </p:nvPicPr>
                    <p:blipFill>
                      <a:blip r:embed="rId18"/>
                      <a:stretch>
                        <a:fillRect/>
                      </a:stretch>
                    </p:blipFill>
                    <p:spPr>
                      <a:xfrm>
                        <a:off x="3011515" y="1470026"/>
                        <a:ext cx="2959510" cy="95567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543574231"/>
              </p:ext>
            </p:extLst>
          </p:nvPr>
        </p:nvGraphicFramePr>
        <p:xfrm>
          <a:off x="3313180" y="2432582"/>
          <a:ext cx="2060320" cy="1015230"/>
        </p:xfrm>
        <a:graphic>
          <a:graphicData uri="http://schemas.openxmlformats.org/presentationml/2006/ole">
            <mc:AlternateContent xmlns:mc="http://schemas.openxmlformats.org/markup-compatibility/2006">
              <mc:Choice xmlns:v="urn:schemas-microsoft-com:vml" Requires="v">
                <p:oleObj spid="_x0000_s381883" name="公式" r:id="rId19" imgW="876240" imgH="431640" progId="Equation.3">
                  <p:embed/>
                </p:oleObj>
              </mc:Choice>
              <mc:Fallback>
                <p:oleObj name="公式" r:id="rId19" imgW="876240" imgH="431640" progId="Equation.3">
                  <p:embed/>
                  <p:pic>
                    <p:nvPicPr>
                      <p:cNvPr id="0" name=""/>
                      <p:cNvPicPr/>
                      <p:nvPr/>
                    </p:nvPicPr>
                    <p:blipFill>
                      <a:blip r:embed="rId20"/>
                      <a:stretch>
                        <a:fillRect/>
                      </a:stretch>
                    </p:blipFill>
                    <p:spPr>
                      <a:xfrm>
                        <a:off x="3313180" y="2432582"/>
                        <a:ext cx="2060320" cy="1015230"/>
                      </a:xfrm>
                      <a:prstGeom prst="rect">
                        <a:avLst/>
                      </a:prstGeom>
                    </p:spPr>
                  </p:pic>
                </p:oleObj>
              </mc:Fallback>
            </mc:AlternateContent>
          </a:graphicData>
        </a:graphic>
      </p:graphicFrame>
      <p:sp>
        <p:nvSpPr>
          <p:cNvPr id="26" name="矩形 25"/>
          <p:cNvSpPr/>
          <p:nvPr/>
        </p:nvSpPr>
        <p:spPr>
          <a:xfrm>
            <a:off x="1952535" y="373664"/>
            <a:ext cx="1627369" cy="523220"/>
          </a:xfrm>
          <a:prstGeom prst="rect">
            <a:avLst/>
          </a:prstGeom>
        </p:spPr>
        <p:txBody>
          <a:bodyPr wrap="none">
            <a:spAutoFit/>
          </a:bodyPr>
          <a:lstStyle/>
          <a:p>
            <a:r>
              <a:rPr lang="zh-CN" altLang="en-US" sz="2800" b="1" i="0" dirty="0">
                <a:solidFill>
                  <a:srgbClr val="FF00FF"/>
                </a:solidFill>
              </a:rPr>
              <a:t>动量守恒</a:t>
            </a:r>
            <a:endParaRPr lang="zh-CN" altLang="en-US" dirty="0">
              <a:solidFill>
                <a:srgbClr val="FF00FF"/>
              </a:solidFill>
            </a:endParaRPr>
          </a:p>
        </p:txBody>
      </p:sp>
      <p:sp>
        <p:nvSpPr>
          <p:cNvPr id="27" name="矩形 26"/>
          <p:cNvSpPr/>
          <p:nvPr/>
        </p:nvSpPr>
        <p:spPr>
          <a:xfrm>
            <a:off x="2072858" y="4808251"/>
            <a:ext cx="1627369" cy="523220"/>
          </a:xfrm>
          <a:prstGeom prst="rect">
            <a:avLst/>
          </a:prstGeom>
        </p:spPr>
        <p:txBody>
          <a:bodyPr wrap="none">
            <a:spAutoFit/>
          </a:bodyPr>
          <a:lstStyle/>
          <a:p>
            <a:r>
              <a:rPr lang="zh-CN" altLang="en-US" sz="2800" b="1" i="0" dirty="0">
                <a:solidFill>
                  <a:srgbClr val="CC3300"/>
                </a:solidFill>
              </a:rPr>
              <a:t>能量守恒</a:t>
            </a:r>
            <a:endParaRPr lang="zh-CN" altLang="en-US" dirty="0">
              <a:solidFill>
                <a:srgbClr val="CC330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61294207"/>
              </p:ext>
            </p:extLst>
          </p:nvPr>
        </p:nvGraphicFramePr>
        <p:xfrm>
          <a:off x="5167077" y="5502276"/>
          <a:ext cx="2464057" cy="1337977"/>
        </p:xfrm>
        <a:graphic>
          <a:graphicData uri="http://schemas.openxmlformats.org/presentationml/2006/ole">
            <mc:AlternateContent xmlns:mc="http://schemas.openxmlformats.org/markup-compatibility/2006">
              <mc:Choice xmlns:v="urn:schemas-microsoft-com:vml" Requires="v">
                <p:oleObj spid="_x0000_s381884" name="公式" r:id="rId21" imgW="888840" imgH="482400" progId="Equation.3">
                  <p:embed/>
                </p:oleObj>
              </mc:Choice>
              <mc:Fallback>
                <p:oleObj name="公式" r:id="rId21" imgW="888840" imgH="482400" progId="Equation.3">
                  <p:embed/>
                  <p:pic>
                    <p:nvPicPr>
                      <p:cNvPr id="0" name=""/>
                      <p:cNvPicPr/>
                      <p:nvPr/>
                    </p:nvPicPr>
                    <p:blipFill>
                      <a:blip r:embed="rId22"/>
                      <a:stretch>
                        <a:fillRect/>
                      </a:stretch>
                    </p:blipFill>
                    <p:spPr>
                      <a:xfrm>
                        <a:off x="5167077" y="5502276"/>
                        <a:ext cx="2464057" cy="133797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293824000"/>
              </p:ext>
            </p:extLst>
          </p:nvPr>
        </p:nvGraphicFramePr>
        <p:xfrm>
          <a:off x="7847693" y="4719639"/>
          <a:ext cx="2047875" cy="722779"/>
        </p:xfrm>
        <a:graphic>
          <a:graphicData uri="http://schemas.openxmlformats.org/presentationml/2006/ole">
            <mc:AlternateContent xmlns:mc="http://schemas.openxmlformats.org/markup-compatibility/2006">
              <mc:Choice xmlns:v="urn:schemas-microsoft-com:vml" Requires="v">
                <p:oleObj spid="_x0000_s381885" name="公式" r:id="rId23" imgW="647640" imgH="228600" progId="Equation.3">
                  <p:embed/>
                </p:oleObj>
              </mc:Choice>
              <mc:Fallback>
                <p:oleObj name="公式" r:id="rId23" imgW="647640" imgH="228600" progId="Equation.3">
                  <p:embed/>
                  <p:pic>
                    <p:nvPicPr>
                      <p:cNvPr id="0" name=""/>
                      <p:cNvPicPr/>
                      <p:nvPr/>
                    </p:nvPicPr>
                    <p:blipFill>
                      <a:blip r:embed="rId24"/>
                      <a:stretch>
                        <a:fillRect/>
                      </a:stretch>
                    </p:blipFill>
                    <p:spPr>
                      <a:xfrm>
                        <a:off x="7847693" y="4719639"/>
                        <a:ext cx="2047875" cy="722779"/>
                      </a:xfrm>
                      <a:prstGeom prst="rect">
                        <a:avLst/>
                      </a:prstGeom>
                    </p:spPr>
                  </p:pic>
                </p:oleObj>
              </mc:Fallback>
            </mc:AlternateContent>
          </a:graphicData>
        </a:graphic>
      </p:graphicFrame>
      <p:sp>
        <p:nvSpPr>
          <p:cNvPr id="31" name="AutoShape 8"/>
          <p:cNvSpPr>
            <a:spLocks noChangeArrowheads="1"/>
          </p:cNvSpPr>
          <p:nvPr/>
        </p:nvSpPr>
        <p:spPr bwMode="auto">
          <a:xfrm>
            <a:off x="1962124" y="1887655"/>
            <a:ext cx="700143" cy="241182"/>
          </a:xfrm>
          <a:prstGeom prst="rightArrow">
            <a:avLst>
              <a:gd name="adj1" fmla="val 50000"/>
              <a:gd name="adj2" fmla="val 95879"/>
            </a:avLst>
          </a:prstGeom>
          <a:solidFill>
            <a:srgbClr val="FFFF00"/>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769273123"/>
              </p:ext>
            </p:extLst>
          </p:nvPr>
        </p:nvGraphicFramePr>
        <p:xfrm>
          <a:off x="5449701" y="2452252"/>
          <a:ext cx="1668463" cy="975893"/>
        </p:xfrm>
        <a:graphic>
          <a:graphicData uri="http://schemas.openxmlformats.org/presentationml/2006/ole">
            <mc:AlternateContent xmlns:mc="http://schemas.openxmlformats.org/markup-compatibility/2006">
              <mc:Choice xmlns:v="urn:schemas-microsoft-com:vml" Requires="v">
                <p:oleObj spid="_x0000_s381886" name="公式" r:id="rId25" imgW="672840" imgH="393480" progId="Equation.3">
                  <p:embed/>
                </p:oleObj>
              </mc:Choice>
              <mc:Fallback>
                <p:oleObj name="公式" r:id="rId25" imgW="672840" imgH="393480" progId="Equation.3">
                  <p:embed/>
                  <p:pic>
                    <p:nvPicPr>
                      <p:cNvPr id="0" name=""/>
                      <p:cNvPicPr/>
                      <p:nvPr/>
                    </p:nvPicPr>
                    <p:blipFill>
                      <a:blip r:embed="rId26"/>
                      <a:stretch>
                        <a:fillRect/>
                      </a:stretch>
                    </p:blipFill>
                    <p:spPr>
                      <a:xfrm>
                        <a:off x="5449701" y="2452252"/>
                        <a:ext cx="1668463" cy="975893"/>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down)">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7764"/>
                                        </p:tgtEl>
                                        <p:attrNameLst>
                                          <p:attrName>style.visibility</p:attrName>
                                        </p:attrNameLst>
                                      </p:cBhvr>
                                      <p:to>
                                        <p:strVal val="visible"/>
                                      </p:to>
                                    </p:set>
                                    <p:anim calcmode="lin" valueType="num">
                                      <p:cBhvr additive="base">
                                        <p:cTn id="18" dur="500" fill="hold"/>
                                        <p:tgtEl>
                                          <p:spTgt spid="117764"/>
                                        </p:tgtEl>
                                        <p:attrNameLst>
                                          <p:attrName>ppt_x</p:attrName>
                                        </p:attrNameLst>
                                      </p:cBhvr>
                                      <p:tavLst>
                                        <p:tav tm="0">
                                          <p:val>
                                            <p:strVal val="#ppt_x"/>
                                          </p:val>
                                        </p:tav>
                                        <p:tav tm="100000">
                                          <p:val>
                                            <p:strVal val="#ppt_x"/>
                                          </p:val>
                                        </p:tav>
                                      </p:tavLst>
                                    </p:anim>
                                    <p:anim calcmode="lin" valueType="num">
                                      <p:cBhvr additive="base">
                                        <p:cTn id="19" dur="500" fill="hold"/>
                                        <p:tgtEl>
                                          <p:spTgt spid="11776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down)">
                                      <p:cBhvr>
                                        <p:cTn id="24" dur="5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117763"/>
                                        </p:tgtEl>
                                        <p:attrNameLst>
                                          <p:attrName>style.visibility</p:attrName>
                                        </p:attrNameLst>
                                      </p:cBhvr>
                                      <p:to>
                                        <p:strVal val="visible"/>
                                      </p:to>
                                    </p:set>
                                    <p:anim calcmode="lin" valueType="num">
                                      <p:cBhvr>
                                        <p:cTn id="49" dur="1000" fill="hold"/>
                                        <p:tgtEl>
                                          <p:spTgt spid="117763"/>
                                        </p:tgtEl>
                                        <p:attrNameLst>
                                          <p:attrName>ppt_w</p:attrName>
                                        </p:attrNameLst>
                                      </p:cBhvr>
                                      <p:tavLst>
                                        <p:tav tm="0">
                                          <p:val>
                                            <p:fltVal val="0"/>
                                          </p:val>
                                        </p:tav>
                                        <p:tav tm="100000">
                                          <p:val>
                                            <p:strVal val="#ppt_w"/>
                                          </p:val>
                                        </p:tav>
                                      </p:tavLst>
                                    </p:anim>
                                    <p:anim calcmode="lin" valueType="num">
                                      <p:cBhvr>
                                        <p:cTn id="50" dur="1000" fill="hold"/>
                                        <p:tgtEl>
                                          <p:spTgt spid="117763"/>
                                        </p:tgtEl>
                                        <p:attrNameLst>
                                          <p:attrName>ppt_h</p:attrName>
                                        </p:attrNameLst>
                                      </p:cBhvr>
                                      <p:tavLst>
                                        <p:tav tm="0">
                                          <p:val>
                                            <p:fltVal val="0"/>
                                          </p:val>
                                        </p:tav>
                                        <p:tav tm="100000">
                                          <p:val>
                                            <p:strVal val="#ppt_h"/>
                                          </p:val>
                                        </p:tav>
                                      </p:tavLst>
                                    </p:anim>
                                    <p:anim calcmode="lin" valueType="num">
                                      <p:cBhvr>
                                        <p:cTn id="51" dur="1000" fill="hold"/>
                                        <p:tgtEl>
                                          <p:spTgt spid="117763"/>
                                        </p:tgtEl>
                                        <p:attrNameLst>
                                          <p:attrName>style.rotation</p:attrName>
                                        </p:attrNameLst>
                                      </p:cBhvr>
                                      <p:tavLst>
                                        <p:tav tm="0">
                                          <p:val>
                                            <p:fltVal val="90"/>
                                          </p:val>
                                        </p:tav>
                                        <p:tav tm="100000">
                                          <p:val>
                                            <p:fltVal val="0"/>
                                          </p:val>
                                        </p:tav>
                                      </p:tavLst>
                                    </p:anim>
                                    <p:animEffect transition="in" filter="fade">
                                      <p:cBhvr>
                                        <p:cTn id="52" dur="1000"/>
                                        <p:tgtEl>
                                          <p:spTgt spid="117763"/>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barn(inVertical)">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17765"/>
                                        </p:tgtEl>
                                        <p:attrNameLst>
                                          <p:attrName>style.visibility</p:attrName>
                                        </p:attrNameLst>
                                      </p:cBhvr>
                                      <p:to>
                                        <p:strVal val="visible"/>
                                      </p:to>
                                    </p:set>
                                    <p:anim calcmode="lin" valueType="num">
                                      <p:cBhvr additive="base">
                                        <p:cTn id="62" dur="500" fill="hold"/>
                                        <p:tgtEl>
                                          <p:spTgt spid="117765"/>
                                        </p:tgtEl>
                                        <p:attrNameLst>
                                          <p:attrName>ppt_x</p:attrName>
                                        </p:attrNameLst>
                                      </p:cBhvr>
                                      <p:tavLst>
                                        <p:tav tm="0">
                                          <p:val>
                                            <p:strVal val="#ppt_x"/>
                                          </p:val>
                                        </p:tav>
                                        <p:tav tm="100000">
                                          <p:val>
                                            <p:strVal val="#ppt_x"/>
                                          </p:val>
                                        </p:tav>
                                      </p:tavLst>
                                    </p:anim>
                                    <p:anim calcmode="lin" valueType="num">
                                      <p:cBhvr additive="base">
                                        <p:cTn id="63" dur="500" fill="hold"/>
                                        <p:tgtEl>
                                          <p:spTgt spid="117765"/>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1000"/>
                                        <p:tgtEl>
                                          <p:spTgt spid="7"/>
                                        </p:tgtEl>
                                      </p:cBhvr>
                                    </p:animEffect>
                                    <p:anim calcmode="lin" valueType="num">
                                      <p:cBhvr>
                                        <p:cTn id="69" dur="1000" fill="hold"/>
                                        <p:tgtEl>
                                          <p:spTgt spid="7"/>
                                        </p:tgtEl>
                                        <p:attrNameLst>
                                          <p:attrName>ppt_x</p:attrName>
                                        </p:attrNameLst>
                                      </p:cBhvr>
                                      <p:tavLst>
                                        <p:tav tm="0">
                                          <p:val>
                                            <p:strVal val="#ppt_x"/>
                                          </p:val>
                                        </p:tav>
                                        <p:tav tm="100000">
                                          <p:val>
                                            <p:strVal val="#ppt_x"/>
                                          </p:val>
                                        </p:tav>
                                      </p:tavLst>
                                    </p:anim>
                                    <p:anim calcmode="lin" valueType="num">
                                      <p:cBhvr>
                                        <p:cTn id="7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nodeType="click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p:cTn id="75" dur="1000" fill="hold"/>
                                        <p:tgtEl>
                                          <p:spTgt spid="5"/>
                                        </p:tgtEl>
                                        <p:attrNameLst>
                                          <p:attrName>ppt_w</p:attrName>
                                        </p:attrNameLst>
                                      </p:cBhvr>
                                      <p:tavLst>
                                        <p:tav tm="0">
                                          <p:val>
                                            <p:fltVal val="0"/>
                                          </p:val>
                                        </p:tav>
                                        <p:tav tm="100000">
                                          <p:val>
                                            <p:strVal val="#ppt_w"/>
                                          </p:val>
                                        </p:tav>
                                      </p:tavLst>
                                    </p:anim>
                                    <p:anim calcmode="lin" valueType="num">
                                      <p:cBhvr>
                                        <p:cTn id="76" dur="1000" fill="hold"/>
                                        <p:tgtEl>
                                          <p:spTgt spid="5"/>
                                        </p:tgtEl>
                                        <p:attrNameLst>
                                          <p:attrName>ppt_h</p:attrName>
                                        </p:attrNameLst>
                                      </p:cBhvr>
                                      <p:tavLst>
                                        <p:tav tm="0">
                                          <p:val>
                                            <p:fltVal val="0"/>
                                          </p:val>
                                        </p:tav>
                                        <p:tav tm="100000">
                                          <p:val>
                                            <p:strVal val="#ppt_h"/>
                                          </p:val>
                                        </p:tav>
                                      </p:tavLst>
                                    </p:anim>
                                    <p:anim calcmode="lin" valueType="num">
                                      <p:cBhvr>
                                        <p:cTn id="77" dur="1000" fill="hold"/>
                                        <p:tgtEl>
                                          <p:spTgt spid="5"/>
                                        </p:tgtEl>
                                        <p:attrNameLst>
                                          <p:attrName>style.rotation</p:attrName>
                                        </p:attrNameLst>
                                      </p:cBhvr>
                                      <p:tavLst>
                                        <p:tav tm="0">
                                          <p:val>
                                            <p:fltVal val="90"/>
                                          </p:val>
                                        </p:tav>
                                        <p:tav tm="100000">
                                          <p:val>
                                            <p:fltVal val="0"/>
                                          </p:val>
                                        </p:tav>
                                      </p:tavLst>
                                    </p:anim>
                                    <p:animEffect transition="in" filter="fade">
                                      <p:cBhvr>
                                        <p:cTn id="7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1"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898426" y="142028"/>
            <a:ext cx="84963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itchFamily="18" charset="0"/>
                <a:ea typeface="宋体" pitchFamily="2" charset="-122"/>
              </a:defRPr>
            </a:lvl1pPr>
            <a:lvl2pPr marL="742950" indent="-285750" eaLnBrk="0" hangingPunct="0">
              <a:defRPr kumimoji="1" sz="2600" i="1">
                <a:solidFill>
                  <a:schemeClr val="tx1"/>
                </a:solidFill>
                <a:latin typeface="Times New Roman" pitchFamily="18" charset="0"/>
                <a:ea typeface="宋体" pitchFamily="2" charset="-122"/>
              </a:defRPr>
            </a:lvl2pPr>
            <a:lvl3pPr marL="1143000" indent="-228600" eaLnBrk="0" hangingPunct="0">
              <a:defRPr kumimoji="1" sz="2600" i="1">
                <a:solidFill>
                  <a:schemeClr val="tx1"/>
                </a:solidFill>
                <a:latin typeface="Times New Roman" pitchFamily="18" charset="0"/>
                <a:ea typeface="宋体" pitchFamily="2" charset="-122"/>
              </a:defRPr>
            </a:lvl3pPr>
            <a:lvl4pPr marL="1600200" indent="-228600" eaLnBrk="0" hangingPunct="0">
              <a:defRPr kumimoji="1" sz="2600" i="1">
                <a:solidFill>
                  <a:schemeClr val="tx1"/>
                </a:solidFill>
                <a:latin typeface="Times New Roman" pitchFamily="18" charset="0"/>
                <a:ea typeface="宋体" pitchFamily="2" charset="-122"/>
              </a:defRPr>
            </a:lvl4pPr>
            <a:lvl5pPr marL="2057400" indent="-228600" eaLnBrk="0" hangingPunct="0">
              <a:defRPr kumimoji="1" sz="2600" i="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i="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i="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i="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i="1">
                <a:solidFill>
                  <a:schemeClr val="tx1"/>
                </a:solidFill>
                <a:latin typeface="Times New Roman" pitchFamily="18" charset="0"/>
                <a:ea typeface="宋体" pitchFamily="2" charset="-122"/>
              </a:defRPr>
            </a:lvl9pPr>
          </a:lstStyle>
          <a:p>
            <a:pPr eaLnBrk="1" hangingPunct="1">
              <a:spcBef>
                <a:spcPct val="50000"/>
              </a:spcBef>
              <a:defRPr/>
            </a:pPr>
            <a:r>
              <a:rPr lang="en-US" altLang="zh-CN" sz="2800" b="1" i="0" dirty="0">
                <a:solidFill>
                  <a:srgbClr val="FF0000"/>
                </a:solidFill>
              </a:rPr>
              <a:t>【</a:t>
            </a:r>
            <a:r>
              <a:rPr lang="zh-CN" altLang="en-US" sz="2800" b="1" i="0" dirty="0">
                <a:solidFill>
                  <a:srgbClr val="FF0000"/>
                </a:solidFill>
              </a:rPr>
              <a:t>例</a:t>
            </a:r>
            <a:r>
              <a:rPr lang="en-US" altLang="zh-CN" sz="2800" b="1" i="0" dirty="0">
                <a:solidFill>
                  <a:srgbClr val="FF0000"/>
                </a:solidFill>
              </a:rPr>
              <a:t>18-3 】  </a:t>
            </a:r>
            <a:r>
              <a:rPr lang="zh-CN" altLang="en-US" sz="2800" b="1" i="0" dirty="0">
                <a:solidFill>
                  <a:srgbClr val="0000FF"/>
                </a:solidFill>
              </a:rPr>
              <a:t>在康普顿效应中，入射光子的波长为</a:t>
            </a:r>
            <a:r>
              <a:rPr lang="en-US" altLang="zh-CN" sz="2800" b="1" i="0" dirty="0">
                <a:solidFill>
                  <a:srgbClr val="FF0000"/>
                </a:solidFill>
              </a:rPr>
              <a:t>3×10</a:t>
            </a:r>
            <a:r>
              <a:rPr lang="en-US" altLang="zh-CN" sz="2800" b="1" i="0" baseline="30000" dirty="0">
                <a:solidFill>
                  <a:srgbClr val="FF0000"/>
                </a:solidFill>
              </a:rPr>
              <a:t>-3 </a:t>
            </a:r>
            <a:r>
              <a:rPr lang="en-US" altLang="zh-CN" sz="2800" b="1" i="0" dirty="0">
                <a:solidFill>
                  <a:srgbClr val="FF0000"/>
                </a:solidFill>
              </a:rPr>
              <a:t>nm</a:t>
            </a:r>
            <a:r>
              <a:rPr lang="zh-CN" altLang="en-US" sz="2800" b="1" i="0" dirty="0">
                <a:solidFill>
                  <a:srgbClr val="0000FF"/>
                </a:solidFill>
              </a:rPr>
              <a:t>，反冲电子的速度为光速的 </a:t>
            </a:r>
            <a:r>
              <a:rPr lang="en-US" altLang="zh-CN" sz="2800" b="1" i="0" dirty="0">
                <a:solidFill>
                  <a:srgbClr val="FF0000"/>
                </a:solidFill>
              </a:rPr>
              <a:t>60%</a:t>
            </a:r>
            <a:r>
              <a:rPr lang="zh-CN" altLang="en-US" sz="2800" b="1" i="0" dirty="0">
                <a:solidFill>
                  <a:srgbClr val="0000CC"/>
                </a:solidFill>
              </a:rPr>
              <a:t>，</a:t>
            </a:r>
            <a:r>
              <a:rPr lang="zh-CN" altLang="en-US" sz="2800" b="1" i="0" dirty="0">
                <a:solidFill>
                  <a:srgbClr val="009900"/>
                </a:solidFill>
              </a:rPr>
              <a:t>求散射光子的波长和散射角。</a:t>
            </a:r>
          </a:p>
        </p:txBody>
      </p:sp>
      <p:sp>
        <p:nvSpPr>
          <p:cNvPr id="96259" name="Rectangle 3"/>
          <p:cNvSpPr>
            <a:spLocks noChangeArrowheads="1"/>
          </p:cNvSpPr>
          <p:nvPr/>
        </p:nvSpPr>
        <p:spPr bwMode="auto">
          <a:xfrm>
            <a:off x="1890097" y="1428809"/>
            <a:ext cx="1008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i="0" dirty="0">
                <a:solidFill>
                  <a:srgbClr val="C00000"/>
                </a:solidFill>
              </a:rPr>
              <a:t>解：</a:t>
            </a:r>
          </a:p>
        </p:txBody>
      </p:sp>
      <p:graphicFrame>
        <p:nvGraphicFramePr>
          <p:cNvPr id="96260" name="Object 4"/>
          <p:cNvGraphicFramePr>
            <a:graphicFrameLocks noChangeAspect="1"/>
          </p:cNvGraphicFramePr>
          <p:nvPr>
            <p:extLst>
              <p:ext uri="{D42A27DB-BD31-4B8C-83A1-F6EECF244321}">
                <p14:modId xmlns:p14="http://schemas.microsoft.com/office/powerpoint/2010/main" val="2858406606"/>
              </p:ext>
            </p:extLst>
          </p:nvPr>
        </p:nvGraphicFramePr>
        <p:xfrm>
          <a:off x="2288215" y="2045942"/>
          <a:ext cx="3857356" cy="662506"/>
        </p:xfrm>
        <a:graphic>
          <a:graphicData uri="http://schemas.openxmlformats.org/presentationml/2006/ole">
            <mc:AlternateContent xmlns:mc="http://schemas.openxmlformats.org/markup-compatibility/2006">
              <mc:Choice xmlns:v="urn:schemas-microsoft-com:vml" Requires="v">
                <p:oleObj spid="_x0000_s433486" name="公式" r:id="rId3" imgW="1314342" imgH="152512" progId="Equation.3">
                  <p:embed/>
                </p:oleObj>
              </mc:Choice>
              <mc:Fallback>
                <p:oleObj name="公式" r:id="rId3" imgW="1314342" imgH="1525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8215" y="2045942"/>
                        <a:ext cx="3857356" cy="662506"/>
                      </a:xfrm>
                      <a:prstGeom prst="rect">
                        <a:avLst/>
                      </a:prstGeom>
                      <a:noFill/>
                      <a:ln>
                        <a:noFill/>
                      </a:ln>
                      <a:effectLst/>
                      <a:extLst/>
                    </p:spPr>
                  </p:pic>
                </p:oleObj>
              </mc:Fallback>
            </mc:AlternateContent>
          </a:graphicData>
        </a:graphic>
      </p:graphicFrame>
      <p:sp>
        <p:nvSpPr>
          <p:cNvPr id="9" name="矩形 8"/>
          <p:cNvSpPr/>
          <p:nvPr/>
        </p:nvSpPr>
        <p:spPr>
          <a:xfrm>
            <a:off x="3225049" y="1486039"/>
            <a:ext cx="1627369" cy="523220"/>
          </a:xfrm>
          <a:prstGeom prst="rect">
            <a:avLst/>
          </a:prstGeom>
        </p:spPr>
        <p:txBody>
          <a:bodyPr wrap="none">
            <a:spAutoFit/>
          </a:bodyPr>
          <a:lstStyle/>
          <a:p>
            <a:r>
              <a:rPr lang="zh-CN" altLang="en-US" sz="2800" b="1" i="0" dirty="0">
                <a:solidFill>
                  <a:srgbClr val="FF00FF"/>
                </a:solidFill>
              </a:rPr>
              <a:t>能量守恒</a:t>
            </a:r>
            <a:endParaRPr lang="zh-CN" altLang="en-US" dirty="0">
              <a:solidFill>
                <a:srgbClr val="FF00FF"/>
              </a:solidFill>
            </a:endParaRPr>
          </a:p>
        </p:txBody>
      </p:sp>
      <p:graphicFrame>
        <p:nvGraphicFramePr>
          <p:cNvPr id="13" name="Object 5"/>
          <p:cNvGraphicFramePr>
            <a:graphicFrameLocks noChangeAspect="1"/>
          </p:cNvGraphicFramePr>
          <p:nvPr>
            <p:extLst>
              <p:ext uri="{D42A27DB-BD31-4B8C-83A1-F6EECF244321}">
                <p14:modId xmlns:p14="http://schemas.microsoft.com/office/powerpoint/2010/main" val="544989244"/>
              </p:ext>
            </p:extLst>
          </p:nvPr>
        </p:nvGraphicFramePr>
        <p:xfrm>
          <a:off x="1892300" y="2847975"/>
          <a:ext cx="4865688" cy="1422400"/>
        </p:xfrm>
        <a:graphic>
          <a:graphicData uri="http://schemas.openxmlformats.org/presentationml/2006/ole">
            <mc:AlternateContent xmlns:mc="http://schemas.openxmlformats.org/markup-compatibility/2006">
              <mc:Choice xmlns:v="urn:schemas-microsoft-com:vml" Requires="v">
                <p:oleObj spid="_x0000_s433487" name="Equation" r:id="rId5" imgW="1892160" imgH="469800" progId="Equation.DSMT4">
                  <p:embed/>
                </p:oleObj>
              </mc:Choice>
              <mc:Fallback>
                <p:oleObj name="Equation" r:id="rId5" imgW="1892160" imgH="469800" progId="Equation.DSMT4">
                  <p:embed/>
                  <p:pic>
                    <p:nvPicPr>
                      <p:cNvPr id="0" name=""/>
                      <p:cNvPicPr>
                        <a:picLocks noChangeAspect="1" noChangeArrowheads="1"/>
                      </p:cNvPicPr>
                      <p:nvPr/>
                    </p:nvPicPr>
                    <p:blipFill>
                      <a:blip r:embed="rId6"/>
                      <a:srcRect/>
                      <a:stretch>
                        <a:fillRect/>
                      </a:stretch>
                    </p:blipFill>
                    <p:spPr bwMode="auto">
                      <a:xfrm>
                        <a:off x="1892300" y="2847975"/>
                        <a:ext cx="4865688" cy="1422400"/>
                      </a:xfrm>
                      <a:prstGeom prst="rect">
                        <a:avLst/>
                      </a:prstGeom>
                      <a:noFill/>
                      <a:ln>
                        <a:noFill/>
                      </a:ln>
                      <a:effectLst/>
                      <a:extLst/>
                    </p:spPr>
                  </p:pic>
                </p:oleObj>
              </mc:Fallback>
            </mc:AlternateContent>
          </a:graphicData>
        </a:graphic>
      </p:graphicFrame>
      <p:graphicFrame>
        <p:nvGraphicFramePr>
          <p:cNvPr id="14" name="Object 6"/>
          <p:cNvGraphicFramePr>
            <a:graphicFrameLocks noChangeAspect="1"/>
          </p:cNvGraphicFramePr>
          <p:nvPr>
            <p:extLst>
              <p:ext uri="{D42A27DB-BD31-4B8C-83A1-F6EECF244321}">
                <p14:modId xmlns:p14="http://schemas.microsoft.com/office/powerpoint/2010/main" val="3658574310"/>
              </p:ext>
            </p:extLst>
          </p:nvPr>
        </p:nvGraphicFramePr>
        <p:xfrm>
          <a:off x="2716526" y="4204567"/>
          <a:ext cx="5033963" cy="1560512"/>
        </p:xfrm>
        <a:graphic>
          <a:graphicData uri="http://schemas.openxmlformats.org/presentationml/2006/ole">
            <mc:AlternateContent xmlns:mc="http://schemas.openxmlformats.org/markup-compatibility/2006">
              <mc:Choice xmlns:v="urn:schemas-microsoft-com:vml" Requires="v">
                <p:oleObj spid="_x0000_s433488" name="Equation" r:id="rId7" imgW="1777680" imgH="469800" progId="Equation.DSMT4">
                  <p:embed/>
                </p:oleObj>
              </mc:Choice>
              <mc:Fallback>
                <p:oleObj name="Equation" r:id="rId7" imgW="1777680" imgH="469800" progId="Equation.DSMT4">
                  <p:embed/>
                  <p:pic>
                    <p:nvPicPr>
                      <p:cNvPr id="0" name=""/>
                      <p:cNvPicPr>
                        <a:picLocks noChangeAspect="1" noChangeArrowheads="1"/>
                      </p:cNvPicPr>
                      <p:nvPr/>
                    </p:nvPicPr>
                    <p:blipFill>
                      <a:blip r:embed="rId8"/>
                      <a:srcRect/>
                      <a:stretch>
                        <a:fillRect/>
                      </a:stretch>
                    </p:blipFill>
                    <p:spPr bwMode="auto">
                      <a:xfrm>
                        <a:off x="2716526" y="4204567"/>
                        <a:ext cx="5033963" cy="1560512"/>
                      </a:xfrm>
                      <a:prstGeom prst="rect">
                        <a:avLst/>
                      </a:prstGeom>
                      <a:noFill/>
                      <a:ln>
                        <a:noFill/>
                      </a:ln>
                      <a:effectLst/>
                      <a:extLst/>
                    </p:spPr>
                  </p:pic>
                </p:oleObj>
              </mc:Fallback>
            </mc:AlternateContent>
          </a:graphicData>
        </a:graphic>
      </p:graphicFrame>
      <p:graphicFrame>
        <p:nvGraphicFramePr>
          <p:cNvPr id="15" name="Object 7"/>
          <p:cNvGraphicFramePr>
            <a:graphicFrameLocks noChangeAspect="1"/>
          </p:cNvGraphicFramePr>
          <p:nvPr>
            <p:extLst>
              <p:ext uri="{D42A27DB-BD31-4B8C-83A1-F6EECF244321}">
                <p14:modId xmlns:p14="http://schemas.microsoft.com/office/powerpoint/2010/main" val="1254040753"/>
              </p:ext>
            </p:extLst>
          </p:nvPr>
        </p:nvGraphicFramePr>
        <p:xfrm>
          <a:off x="2363779" y="5734239"/>
          <a:ext cx="1921811" cy="591331"/>
        </p:xfrm>
        <a:graphic>
          <a:graphicData uri="http://schemas.openxmlformats.org/presentationml/2006/ole">
            <mc:AlternateContent xmlns:mc="http://schemas.openxmlformats.org/markup-compatibility/2006">
              <mc:Choice xmlns:v="urn:schemas-microsoft-com:vml" Requires="v">
                <p:oleObj spid="_x0000_s433489" name="Equation" r:id="rId9" imgW="698400" imgH="177480" progId="Equation.DSMT4">
                  <p:embed/>
                </p:oleObj>
              </mc:Choice>
              <mc:Fallback>
                <p:oleObj name="Equation" r:id="rId9" imgW="698400" imgH="177480" progId="Equation.DSMT4">
                  <p:embed/>
                  <p:pic>
                    <p:nvPicPr>
                      <p:cNvPr id="0" name=""/>
                      <p:cNvPicPr>
                        <a:picLocks noChangeAspect="1" noChangeArrowheads="1"/>
                      </p:cNvPicPr>
                      <p:nvPr/>
                    </p:nvPicPr>
                    <p:blipFill>
                      <a:blip r:embed="rId10"/>
                      <a:srcRect/>
                      <a:stretch>
                        <a:fillRect/>
                      </a:stretch>
                    </p:blipFill>
                    <p:spPr bwMode="auto">
                      <a:xfrm>
                        <a:off x="2363779" y="5734239"/>
                        <a:ext cx="1921811" cy="591331"/>
                      </a:xfrm>
                      <a:prstGeom prst="rect">
                        <a:avLst/>
                      </a:prstGeom>
                      <a:noFill/>
                      <a:ln>
                        <a:noFill/>
                      </a:ln>
                      <a:effectLst/>
                      <a:extLst/>
                    </p:spPr>
                  </p:pic>
                </p:oleObj>
              </mc:Fallback>
            </mc:AlternateContent>
          </a:graphicData>
        </a:graphic>
      </p:graphicFrame>
      <p:graphicFrame>
        <p:nvGraphicFramePr>
          <p:cNvPr id="16" name="Object 8"/>
          <p:cNvGraphicFramePr>
            <a:graphicFrameLocks noChangeAspect="1"/>
          </p:cNvGraphicFramePr>
          <p:nvPr>
            <p:extLst>
              <p:ext uri="{D42A27DB-BD31-4B8C-83A1-F6EECF244321}">
                <p14:modId xmlns:p14="http://schemas.microsoft.com/office/powerpoint/2010/main" val="2926694377"/>
              </p:ext>
            </p:extLst>
          </p:nvPr>
        </p:nvGraphicFramePr>
        <p:xfrm>
          <a:off x="7514420" y="5221158"/>
          <a:ext cx="3576637" cy="1576388"/>
        </p:xfrm>
        <a:graphic>
          <a:graphicData uri="http://schemas.openxmlformats.org/presentationml/2006/ole">
            <mc:AlternateContent xmlns:mc="http://schemas.openxmlformats.org/markup-compatibility/2006">
              <mc:Choice xmlns:v="urn:schemas-microsoft-com:vml" Requires="v">
                <p:oleObj spid="_x0000_s433490" name="Equation" r:id="rId11" imgW="1218960" imgH="469800" progId="Equation.DSMT4">
                  <p:embed/>
                </p:oleObj>
              </mc:Choice>
              <mc:Fallback>
                <p:oleObj name="Equation" r:id="rId11" imgW="1218960" imgH="469800" progId="Equation.DSMT4">
                  <p:embed/>
                  <p:pic>
                    <p:nvPicPr>
                      <p:cNvPr id="0" name=""/>
                      <p:cNvPicPr>
                        <a:picLocks noChangeAspect="1" noChangeArrowheads="1"/>
                      </p:cNvPicPr>
                      <p:nvPr/>
                    </p:nvPicPr>
                    <p:blipFill>
                      <a:blip r:embed="rId12"/>
                      <a:srcRect/>
                      <a:stretch>
                        <a:fillRect/>
                      </a:stretch>
                    </p:blipFill>
                    <p:spPr bwMode="auto">
                      <a:xfrm>
                        <a:off x="7514420" y="5221158"/>
                        <a:ext cx="3576637" cy="157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AutoShape 8"/>
          <p:cNvSpPr>
            <a:spLocks noChangeArrowheads="1"/>
          </p:cNvSpPr>
          <p:nvPr/>
        </p:nvSpPr>
        <p:spPr bwMode="auto">
          <a:xfrm>
            <a:off x="953609" y="3325612"/>
            <a:ext cx="700143" cy="241182"/>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AutoShape 8"/>
          <p:cNvSpPr>
            <a:spLocks noChangeArrowheads="1"/>
          </p:cNvSpPr>
          <p:nvPr/>
        </p:nvSpPr>
        <p:spPr bwMode="auto">
          <a:xfrm>
            <a:off x="1588072" y="4808394"/>
            <a:ext cx="700143" cy="241182"/>
          </a:xfrm>
          <a:prstGeom prst="rightArrow">
            <a:avLst>
              <a:gd name="adj1" fmla="val 50000"/>
              <a:gd name="adj2" fmla="val 95879"/>
            </a:avLst>
          </a:prstGeom>
          <a:gradFill flip="none" rotWithShape="1">
            <a:gsLst>
              <a:gs pos="0">
                <a:srgbClr val="33CC33">
                  <a:tint val="66000"/>
                  <a:satMod val="160000"/>
                </a:srgbClr>
              </a:gs>
              <a:gs pos="50000">
                <a:srgbClr val="33CC33">
                  <a:tint val="44500"/>
                  <a:satMod val="160000"/>
                </a:srgbClr>
              </a:gs>
              <a:gs pos="100000">
                <a:srgbClr val="33CC33">
                  <a:tint val="23500"/>
                  <a:satMod val="160000"/>
                </a:srgbClr>
              </a:gs>
            </a:gsLst>
            <a:lin ang="5400000" scaled="1"/>
            <a:tileRect/>
          </a:gra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2" name="Group 4"/>
          <p:cNvGrpSpPr>
            <a:grpSpLocks/>
          </p:cNvGrpSpPr>
          <p:nvPr/>
        </p:nvGrpSpPr>
        <p:grpSpPr bwMode="auto">
          <a:xfrm>
            <a:off x="7245519" y="1428809"/>
            <a:ext cx="3733800" cy="2971800"/>
            <a:chOff x="2784" y="368"/>
            <a:chExt cx="2880" cy="2224"/>
          </a:xfrm>
        </p:grpSpPr>
        <p:sp>
          <p:nvSpPr>
            <p:cNvPr id="43" name="Rectangle 5"/>
            <p:cNvSpPr>
              <a:spLocks noChangeArrowheads="1"/>
            </p:cNvSpPr>
            <p:nvPr/>
          </p:nvSpPr>
          <p:spPr bwMode="auto">
            <a:xfrm>
              <a:off x="2784" y="528"/>
              <a:ext cx="2880" cy="2064"/>
            </a:xfrm>
            <a:prstGeom prst="rect">
              <a:avLst/>
            </a:prstGeom>
            <a:solidFill>
              <a:schemeClr val="bg1"/>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 name="Line 6"/>
            <p:cNvSpPr>
              <a:spLocks noChangeShapeType="1"/>
            </p:cNvSpPr>
            <p:nvPr/>
          </p:nvSpPr>
          <p:spPr bwMode="auto">
            <a:xfrm>
              <a:off x="5136" y="1680"/>
              <a:ext cx="432"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7"/>
            <p:cNvSpPr>
              <a:spLocks noChangeShapeType="1"/>
            </p:cNvSpPr>
            <p:nvPr/>
          </p:nvSpPr>
          <p:spPr bwMode="auto">
            <a:xfrm flipV="1">
              <a:off x="3840" y="768"/>
              <a:ext cx="0" cy="168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6" name="Object 8"/>
            <p:cNvGraphicFramePr>
              <a:graphicFrameLocks noChangeAspect="1"/>
            </p:cNvGraphicFramePr>
            <p:nvPr/>
          </p:nvGraphicFramePr>
          <p:xfrm>
            <a:off x="5232" y="1392"/>
            <a:ext cx="208" cy="226"/>
          </p:xfrm>
          <a:graphic>
            <a:graphicData uri="http://schemas.openxmlformats.org/presentationml/2006/ole">
              <mc:AlternateContent xmlns:mc="http://schemas.openxmlformats.org/markup-compatibility/2006">
                <mc:Choice xmlns:v="urn:schemas-microsoft-com:vml" Requires="v">
                  <p:oleObj spid="_x0000_s433491" name="公式" r:id="rId13" imgW="177646" imgH="190335" progId="Equation.3">
                    <p:embed/>
                  </p:oleObj>
                </mc:Choice>
                <mc:Fallback>
                  <p:oleObj name="公式" r:id="rId13" imgW="177646" imgH="190335" progId="Equation.3">
                    <p:embed/>
                    <p:pic>
                      <p:nvPicPr>
                        <p:cNvPr id="7"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32" y="1392"/>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9"/>
            <p:cNvGraphicFramePr>
              <a:graphicFrameLocks noChangeAspect="1"/>
            </p:cNvGraphicFramePr>
            <p:nvPr/>
          </p:nvGraphicFramePr>
          <p:xfrm>
            <a:off x="3840" y="768"/>
            <a:ext cx="225" cy="285"/>
          </p:xfrm>
          <a:graphic>
            <a:graphicData uri="http://schemas.openxmlformats.org/presentationml/2006/ole">
              <mc:AlternateContent xmlns:mc="http://schemas.openxmlformats.org/markup-compatibility/2006">
                <mc:Choice xmlns:v="urn:schemas-microsoft-com:vml" Requires="v">
                  <p:oleObj spid="_x0000_s433492" name="公式" r:id="rId15" imgW="190417" imgH="241195" progId="Equation.3">
                    <p:embed/>
                  </p:oleObj>
                </mc:Choice>
                <mc:Fallback>
                  <p:oleObj name="公式" r:id="rId15" imgW="190417" imgH="241195" progId="Equation.3">
                    <p:embed/>
                    <p:pic>
                      <p:nvPicPr>
                        <p:cNvPr id="8"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40" y="768"/>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 name="Line 10"/>
            <p:cNvSpPr>
              <a:spLocks noChangeShapeType="1"/>
            </p:cNvSpPr>
            <p:nvPr/>
          </p:nvSpPr>
          <p:spPr bwMode="auto">
            <a:xfrm flipV="1">
              <a:off x="4320" y="1680"/>
              <a:ext cx="816"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11"/>
            <p:cNvSpPr>
              <a:spLocks noChangeShapeType="1"/>
            </p:cNvSpPr>
            <p:nvPr/>
          </p:nvSpPr>
          <p:spPr bwMode="auto">
            <a:xfrm>
              <a:off x="4656" y="1104"/>
              <a:ext cx="480"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12"/>
            <p:cNvSpPr>
              <a:spLocks noChangeShapeType="1"/>
            </p:cNvSpPr>
            <p:nvPr/>
          </p:nvSpPr>
          <p:spPr bwMode="auto">
            <a:xfrm>
              <a:off x="3840" y="1680"/>
              <a:ext cx="1248" cy="0"/>
            </a:xfrm>
            <a:prstGeom prst="line">
              <a:avLst/>
            </a:prstGeom>
            <a:noFill/>
            <a:ln w="38100">
              <a:solidFill>
                <a:srgbClr val="FF0000"/>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1" name="Group 13"/>
            <p:cNvGrpSpPr>
              <a:grpSpLocks/>
            </p:cNvGrpSpPr>
            <p:nvPr/>
          </p:nvGrpSpPr>
          <p:grpSpPr bwMode="auto">
            <a:xfrm>
              <a:off x="2799" y="823"/>
              <a:ext cx="1041" cy="857"/>
              <a:chOff x="2799" y="823"/>
              <a:chExt cx="1041" cy="857"/>
            </a:xfrm>
          </p:grpSpPr>
          <p:sp>
            <p:nvSpPr>
              <p:cNvPr id="67" name="Line 14"/>
              <p:cNvSpPr>
                <a:spLocks noChangeShapeType="1"/>
              </p:cNvSpPr>
              <p:nvPr/>
            </p:nvSpPr>
            <p:spPr bwMode="auto">
              <a:xfrm>
                <a:off x="2976" y="1680"/>
                <a:ext cx="86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8" name="Object 15"/>
              <p:cNvGraphicFramePr>
                <a:graphicFrameLocks noChangeAspect="1"/>
              </p:cNvGraphicFramePr>
              <p:nvPr/>
            </p:nvGraphicFramePr>
            <p:xfrm>
              <a:off x="2799" y="823"/>
              <a:ext cx="784" cy="694"/>
            </p:xfrm>
            <a:graphic>
              <a:graphicData uri="http://schemas.openxmlformats.org/presentationml/2006/ole">
                <mc:AlternateContent xmlns:mc="http://schemas.openxmlformats.org/markup-compatibility/2006">
                  <mc:Choice xmlns:v="urn:schemas-microsoft-com:vml" Requires="v">
                    <p:oleObj spid="_x0000_s433493" name="公式" r:id="rId17" imgW="361991" imgH="304755" progId="Equation.3">
                      <p:embed/>
                    </p:oleObj>
                  </mc:Choice>
                  <mc:Fallback>
                    <p:oleObj name="公式" r:id="rId17" imgW="361991" imgH="304755" progId="Equation.3">
                      <p:embed/>
                      <p:pic>
                        <p:nvPicPr>
                          <p:cNvPr id="29"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99" y="823"/>
                            <a:ext cx="784" cy="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 name="Group 16"/>
            <p:cNvGrpSpPr>
              <a:grpSpLocks/>
            </p:cNvGrpSpPr>
            <p:nvPr/>
          </p:nvGrpSpPr>
          <p:grpSpPr bwMode="auto">
            <a:xfrm>
              <a:off x="3840" y="368"/>
              <a:ext cx="1162" cy="1312"/>
              <a:chOff x="3840" y="368"/>
              <a:chExt cx="1162" cy="1312"/>
            </a:xfrm>
          </p:grpSpPr>
          <p:sp>
            <p:nvSpPr>
              <p:cNvPr id="65" name="Line 17"/>
              <p:cNvSpPr>
                <a:spLocks noChangeShapeType="1"/>
              </p:cNvSpPr>
              <p:nvPr/>
            </p:nvSpPr>
            <p:spPr bwMode="auto">
              <a:xfrm flipV="1">
                <a:off x="3840" y="1104"/>
                <a:ext cx="816" cy="57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6" name="Object 18"/>
              <p:cNvGraphicFramePr>
                <a:graphicFrameLocks noChangeAspect="1"/>
              </p:cNvGraphicFramePr>
              <p:nvPr/>
            </p:nvGraphicFramePr>
            <p:xfrm>
              <a:off x="4286" y="368"/>
              <a:ext cx="716" cy="735"/>
            </p:xfrm>
            <a:graphic>
              <a:graphicData uri="http://schemas.openxmlformats.org/presentationml/2006/ole">
                <mc:AlternateContent xmlns:mc="http://schemas.openxmlformats.org/markup-compatibility/2006">
                  <mc:Choice xmlns:v="urn:schemas-microsoft-com:vml" Requires="v">
                    <p:oleObj spid="_x0000_s433494" name="公式" r:id="rId19" imgW="266702" imgH="304755" progId="Equation.3">
                      <p:embed/>
                    </p:oleObj>
                  </mc:Choice>
                  <mc:Fallback>
                    <p:oleObj name="公式" r:id="rId19" imgW="266702" imgH="304755" progId="Equation.3">
                      <p:embed/>
                      <p:pic>
                        <p:nvPicPr>
                          <p:cNvPr id="27"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86" y="368"/>
                            <a:ext cx="716" cy="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3" name="Group 19"/>
            <p:cNvGrpSpPr>
              <a:grpSpLocks/>
            </p:cNvGrpSpPr>
            <p:nvPr/>
          </p:nvGrpSpPr>
          <p:grpSpPr bwMode="auto">
            <a:xfrm>
              <a:off x="3840" y="1680"/>
              <a:ext cx="829" cy="886"/>
              <a:chOff x="3840" y="1680"/>
              <a:chExt cx="829" cy="886"/>
            </a:xfrm>
          </p:grpSpPr>
          <p:sp>
            <p:nvSpPr>
              <p:cNvPr id="63" name="Line 20"/>
              <p:cNvSpPr>
                <a:spLocks noChangeShapeType="1"/>
              </p:cNvSpPr>
              <p:nvPr/>
            </p:nvSpPr>
            <p:spPr bwMode="auto">
              <a:xfrm>
                <a:off x="3840" y="1680"/>
                <a:ext cx="480" cy="576"/>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4" name="Object 21"/>
              <p:cNvGraphicFramePr>
                <a:graphicFrameLocks noChangeAspect="1"/>
              </p:cNvGraphicFramePr>
              <p:nvPr>
                <p:extLst>
                  <p:ext uri="{D42A27DB-BD31-4B8C-83A1-F6EECF244321}">
                    <p14:modId xmlns:p14="http://schemas.microsoft.com/office/powerpoint/2010/main" val="2461087453"/>
                  </p:ext>
                </p:extLst>
              </p:nvPr>
            </p:nvGraphicFramePr>
            <p:xfrm>
              <a:off x="4072" y="2168"/>
              <a:ext cx="597" cy="398"/>
            </p:xfrm>
            <a:graphic>
              <a:graphicData uri="http://schemas.openxmlformats.org/presentationml/2006/ole">
                <mc:AlternateContent xmlns:mc="http://schemas.openxmlformats.org/markup-compatibility/2006">
                  <mc:Choice xmlns:v="urn:schemas-microsoft-com:vml" Requires="v">
                    <p:oleObj spid="_x0000_s433495" name="Equation" r:id="rId21" imgW="241200" imgH="177480" progId="Equation.DSMT4">
                      <p:embed/>
                    </p:oleObj>
                  </mc:Choice>
                  <mc:Fallback>
                    <p:oleObj name="Equation" r:id="rId21" imgW="241200" imgH="177480" progId="Equation.DSMT4">
                      <p:embed/>
                      <p:pic>
                        <p:nvPicPr>
                          <p:cNvPr id="25" name="Object 21"/>
                          <p:cNvPicPr>
                            <a:picLocks noChangeAspect="1" noChangeArrowheads="1"/>
                          </p:cNvPicPr>
                          <p:nvPr/>
                        </p:nvPicPr>
                        <p:blipFill>
                          <a:blip r:embed="rId22"/>
                          <a:srcRect/>
                          <a:stretch>
                            <a:fillRect/>
                          </a:stretch>
                        </p:blipFill>
                        <p:spPr bwMode="auto">
                          <a:xfrm>
                            <a:off x="4072" y="2168"/>
                            <a:ext cx="597" cy="398"/>
                          </a:xfrm>
                          <a:prstGeom prst="rect">
                            <a:avLst/>
                          </a:prstGeom>
                          <a:noFill/>
                          <a:ln>
                            <a:noFill/>
                          </a:ln>
                          <a:effectLst/>
                          <a:extLst/>
                        </p:spPr>
                      </p:pic>
                    </p:oleObj>
                  </mc:Fallback>
                </mc:AlternateContent>
              </a:graphicData>
            </a:graphic>
          </p:graphicFrame>
        </p:grpSp>
        <p:sp>
          <p:nvSpPr>
            <p:cNvPr id="54" name="Line 22"/>
            <p:cNvSpPr>
              <a:spLocks noChangeShapeType="1"/>
            </p:cNvSpPr>
            <p:nvPr/>
          </p:nvSpPr>
          <p:spPr bwMode="auto">
            <a:xfrm flipV="1">
              <a:off x="3840" y="1440"/>
              <a:ext cx="336" cy="24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5" name="Object 23"/>
            <p:cNvGraphicFramePr>
              <a:graphicFrameLocks noChangeAspect="1"/>
            </p:cNvGraphicFramePr>
            <p:nvPr>
              <p:extLst>
                <p:ext uri="{D42A27DB-BD31-4B8C-83A1-F6EECF244321}">
                  <p14:modId xmlns:p14="http://schemas.microsoft.com/office/powerpoint/2010/main" val="1628657672"/>
                </p:ext>
              </p:extLst>
            </p:nvPr>
          </p:nvGraphicFramePr>
          <p:xfrm>
            <a:off x="3926" y="1023"/>
            <a:ext cx="298" cy="417"/>
          </p:xfrm>
          <a:graphic>
            <a:graphicData uri="http://schemas.openxmlformats.org/presentationml/2006/ole">
              <mc:AlternateContent xmlns:mc="http://schemas.openxmlformats.org/markup-compatibility/2006">
                <mc:Choice xmlns:v="urn:schemas-microsoft-com:vml" Requires="v">
                  <p:oleObj spid="_x0000_s433496" name="公式" r:id="rId23" imgW="126725" imgH="177415" progId="Equation.3">
                    <p:embed/>
                  </p:oleObj>
                </mc:Choice>
                <mc:Fallback>
                  <p:oleObj name="公式" r:id="rId23" imgW="126725" imgH="177415" progId="Equation.3">
                    <p:embed/>
                    <p:pic>
                      <p:nvPicPr>
                        <p:cNvPr id="16"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26" y="1023"/>
                          <a:ext cx="298"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 name="Line 24"/>
            <p:cNvSpPr>
              <a:spLocks noChangeShapeType="1"/>
            </p:cNvSpPr>
            <p:nvPr/>
          </p:nvSpPr>
          <p:spPr bwMode="auto">
            <a:xfrm>
              <a:off x="2928" y="1680"/>
              <a:ext cx="336"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7" name="Object 25"/>
            <p:cNvGraphicFramePr>
              <a:graphicFrameLocks noChangeAspect="1"/>
            </p:cNvGraphicFramePr>
            <p:nvPr/>
          </p:nvGraphicFramePr>
          <p:xfrm>
            <a:off x="2979" y="1668"/>
            <a:ext cx="389" cy="541"/>
          </p:xfrm>
          <a:graphic>
            <a:graphicData uri="http://schemas.openxmlformats.org/presentationml/2006/ole">
              <mc:AlternateContent xmlns:mc="http://schemas.openxmlformats.org/markup-compatibility/2006">
                <mc:Choice xmlns:v="urn:schemas-microsoft-com:vml" Requires="v">
                  <p:oleObj spid="_x0000_s433497" name="公式" r:id="rId25" imgW="165028" imgH="228501" progId="Equation.3">
                    <p:embed/>
                  </p:oleObj>
                </mc:Choice>
                <mc:Fallback>
                  <p:oleObj name="公式" r:id="rId25" imgW="165028" imgH="228501" progId="Equation.3">
                    <p:embed/>
                    <p:pic>
                      <p:nvPicPr>
                        <p:cNvPr id="18" name="Object 2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79" y="1668"/>
                          <a:ext cx="389"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Oval 26"/>
            <p:cNvSpPr>
              <a:spLocks noChangeArrowheads="1"/>
            </p:cNvSpPr>
            <p:nvPr/>
          </p:nvSpPr>
          <p:spPr bwMode="auto">
            <a:xfrm>
              <a:off x="3768" y="1632"/>
              <a:ext cx="144" cy="144"/>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9" name="Object 27"/>
            <p:cNvGraphicFramePr>
              <a:graphicFrameLocks noChangeAspect="1"/>
            </p:cNvGraphicFramePr>
            <p:nvPr/>
          </p:nvGraphicFramePr>
          <p:xfrm>
            <a:off x="4416" y="1344"/>
            <a:ext cx="211" cy="288"/>
          </p:xfrm>
          <a:graphic>
            <a:graphicData uri="http://schemas.openxmlformats.org/presentationml/2006/ole">
              <mc:AlternateContent xmlns:mc="http://schemas.openxmlformats.org/markup-compatibility/2006">
                <mc:Choice xmlns:v="urn:schemas-microsoft-com:vml" Requires="v">
                  <p:oleObj spid="_x0000_s433498" name="公式" r:id="rId27" imgW="95289" imgH="152512" progId="Equation.3">
                    <p:embed/>
                  </p:oleObj>
                </mc:Choice>
                <mc:Fallback>
                  <p:oleObj name="公式" r:id="rId27" imgW="95289" imgH="152512" progId="Equation.3">
                    <p:embed/>
                    <p:pic>
                      <p:nvPicPr>
                        <p:cNvPr id="20" name="Object 2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16" y="1344"/>
                          <a:ext cx="2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 name="Arc 28"/>
            <p:cNvSpPr>
              <a:spLocks/>
            </p:cNvSpPr>
            <p:nvPr/>
          </p:nvSpPr>
          <p:spPr bwMode="auto">
            <a:xfrm flipV="1">
              <a:off x="4032" y="1681"/>
              <a:ext cx="192" cy="290"/>
            </a:xfrm>
            <a:custGeom>
              <a:avLst/>
              <a:gdLst>
                <a:gd name="T0" fmla="*/ 0 w 21600"/>
                <a:gd name="T1" fmla="*/ 0 h 26139"/>
                <a:gd name="T2" fmla="*/ 0 w 21600"/>
                <a:gd name="T3" fmla="*/ 0 h 26139"/>
                <a:gd name="T4" fmla="*/ 0 w 21600"/>
                <a:gd name="T5" fmla="*/ 0 h 26139"/>
                <a:gd name="T6" fmla="*/ 0 60000 65536"/>
                <a:gd name="T7" fmla="*/ 0 60000 65536"/>
                <a:gd name="T8" fmla="*/ 0 60000 65536"/>
                <a:gd name="T9" fmla="*/ 0 w 21600"/>
                <a:gd name="T10" fmla="*/ 0 h 26139"/>
                <a:gd name="T11" fmla="*/ 21600 w 21600"/>
                <a:gd name="T12" fmla="*/ 26139 h 26139"/>
              </a:gdLst>
              <a:ahLst/>
              <a:cxnLst>
                <a:cxn ang="T6">
                  <a:pos x="T0" y="T1"/>
                </a:cxn>
                <a:cxn ang="T7">
                  <a:pos x="T2" y="T3"/>
                </a:cxn>
                <a:cxn ang="T8">
                  <a:pos x="T4" y="T5"/>
                </a:cxn>
              </a:cxnLst>
              <a:rect l="T9" t="T10" r="T11" b="T12"/>
              <a:pathLst>
                <a:path w="21600" h="26139" fill="none" extrusionOk="0">
                  <a:moveTo>
                    <a:pt x="4760" y="0"/>
                  </a:moveTo>
                  <a:cubicBezTo>
                    <a:pt x="14607" y="2225"/>
                    <a:pt x="21600" y="10973"/>
                    <a:pt x="21600" y="21069"/>
                  </a:cubicBezTo>
                  <a:cubicBezTo>
                    <a:pt x="21600" y="22776"/>
                    <a:pt x="21397" y="24478"/>
                    <a:pt x="20996" y="26138"/>
                  </a:cubicBezTo>
                </a:path>
                <a:path w="21600" h="26139" stroke="0" extrusionOk="0">
                  <a:moveTo>
                    <a:pt x="4760" y="0"/>
                  </a:moveTo>
                  <a:cubicBezTo>
                    <a:pt x="14607" y="2225"/>
                    <a:pt x="21600" y="10973"/>
                    <a:pt x="21600" y="21069"/>
                  </a:cubicBezTo>
                  <a:cubicBezTo>
                    <a:pt x="21600" y="22776"/>
                    <a:pt x="21397" y="24478"/>
                    <a:pt x="20996" y="26138"/>
                  </a:cubicBezTo>
                  <a:lnTo>
                    <a:pt x="0" y="21069"/>
                  </a:lnTo>
                  <a:lnTo>
                    <a:pt x="4760" y="0"/>
                  </a:lnTo>
                  <a:close/>
                </a:path>
              </a:pathLst>
            </a:custGeom>
            <a:noFill/>
            <a:ln w="28575">
              <a:solidFill>
                <a:srgbClr val="CC00CC"/>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 name="Arc 29"/>
            <p:cNvSpPr>
              <a:spLocks/>
            </p:cNvSpPr>
            <p:nvPr/>
          </p:nvSpPr>
          <p:spPr bwMode="auto">
            <a:xfrm rot="20593036" flipV="1">
              <a:off x="4176" y="1392"/>
              <a:ext cx="192" cy="294"/>
            </a:xfrm>
            <a:custGeom>
              <a:avLst/>
              <a:gdLst>
                <a:gd name="T0" fmla="*/ 0 w 21600"/>
                <a:gd name="T1" fmla="*/ 0 h 30659"/>
                <a:gd name="T2" fmla="*/ 0 w 21600"/>
                <a:gd name="T3" fmla="*/ 0 h 30659"/>
                <a:gd name="T4" fmla="*/ 0 w 21600"/>
                <a:gd name="T5" fmla="*/ 0 h 30659"/>
                <a:gd name="T6" fmla="*/ 0 60000 65536"/>
                <a:gd name="T7" fmla="*/ 0 60000 65536"/>
                <a:gd name="T8" fmla="*/ 0 60000 65536"/>
                <a:gd name="T9" fmla="*/ 0 w 21600"/>
                <a:gd name="T10" fmla="*/ 0 h 30659"/>
                <a:gd name="T11" fmla="*/ 21600 w 21600"/>
                <a:gd name="T12" fmla="*/ 30659 h 30659"/>
              </a:gdLst>
              <a:ahLst/>
              <a:cxnLst>
                <a:cxn ang="T6">
                  <a:pos x="T0" y="T1"/>
                </a:cxn>
                <a:cxn ang="T7">
                  <a:pos x="T2" y="T3"/>
                </a:cxn>
                <a:cxn ang="T8">
                  <a:pos x="T4" y="T5"/>
                </a:cxn>
              </a:cxnLst>
              <a:rect l="T9" t="T10" r="T11" b="T12"/>
              <a:pathLst>
                <a:path w="21600" h="30659" fill="none" extrusionOk="0">
                  <a:moveTo>
                    <a:pt x="14791" y="-1"/>
                  </a:moveTo>
                  <a:cubicBezTo>
                    <a:pt x="19135" y="4082"/>
                    <a:pt x="21600" y="9779"/>
                    <a:pt x="21600" y="15741"/>
                  </a:cubicBezTo>
                  <a:cubicBezTo>
                    <a:pt x="21600" y="21297"/>
                    <a:pt x="19458" y="26640"/>
                    <a:pt x="15620" y="30658"/>
                  </a:cubicBezTo>
                </a:path>
                <a:path w="21600" h="30659" stroke="0" extrusionOk="0">
                  <a:moveTo>
                    <a:pt x="14791" y="-1"/>
                  </a:moveTo>
                  <a:cubicBezTo>
                    <a:pt x="19135" y="4082"/>
                    <a:pt x="21600" y="9779"/>
                    <a:pt x="21600" y="15741"/>
                  </a:cubicBezTo>
                  <a:cubicBezTo>
                    <a:pt x="21600" y="21297"/>
                    <a:pt x="19458" y="26640"/>
                    <a:pt x="15620" y="30658"/>
                  </a:cubicBezTo>
                  <a:lnTo>
                    <a:pt x="0" y="15741"/>
                  </a:lnTo>
                  <a:lnTo>
                    <a:pt x="14791" y="-1"/>
                  </a:lnTo>
                  <a:close/>
                </a:path>
              </a:pathLst>
            </a:custGeom>
            <a:noFill/>
            <a:ln w="28575">
              <a:solidFill>
                <a:srgbClr val="0099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62" name="Object 30"/>
            <p:cNvGraphicFramePr>
              <a:graphicFrameLocks noChangeAspect="1"/>
            </p:cNvGraphicFramePr>
            <p:nvPr/>
          </p:nvGraphicFramePr>
          <p:xfrm>
            <a:off x="4224" y="1728"/>
            <a:ext cx="280" cy="336"/>
          </p:xfrm>
          <a:graphic>
            <a:graphicData uri="http://schemas.openxmlformats.org/presentationml/2006/ole">
              <mc:AlternateContent xmlns:mc="http://schemas.openxmlformats.org/markup-compatibility/2006">
                <mc:Choice xmlns:v="urn:schemas-microsoft-com:vml" Requires="v">
                  <p:oleObj spid="_x0000_s433499" name="公式" r:id="rId29" imgW="114185" imgH="152512" progId="Equation.3">
                    <p:embed/>
                  </p:oleObj>
                </mc:Choice>
                <mc:Fallback>
                  <p:oleObj name="公式" r:id="rId29" imgW="114185" imgH="152512" progId="Equation.3">
                    <p:embed/>
                    <p:pic>
                      <p:nvPicPr>
                        <p:cNvPr id="23" name="Object 3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224" y="1728"/>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animEffect transition="in" filter="wipe(down)">
                                      <p:cBhvr>
                                        <p:cTn id="7" dur="500"/>
                                        <p:tgtEl>
                                          <p:spTgt spid="962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6260"/>
                                        </p:tgtEl>
                                        <p:attrNameLst>
                                          <p:attrName>style.visibility</p:attrName>
                                        </p:attrNameLst>
                                      </p:cBhvr>
                                      <p:to>
                                        <p:strVal val="visible"/>
                                      </p:to>
                                    </p:set>
                                    <p:anim calcmode="lin" valueType="num">
                                      <p:cBhvr additive="base">
                                        <p:cTn id="17" dur="500" fill="hold"/>
                                        <p:tgtEl>
                                          <p:spTgt spid="96260"/>
                                        </p:tgtEl>
                                        <p:attrNameLst>
                                          <p:attrName>ppt_x</p:attrName>
                                        </p:attrNameLst>
                                      </p:cBhvr>
                                      <p:tavLst>
                                        <p:tav tm="0">
                                          <p:val>
                                            <p:strVal val="#ppt_x"/>
                                          </p:val>
                                        </p:tav>
                                        <p:tav tm="100000">
                                          <p:val>
                                            <p:strVal val="#ppt_x"/>
                                          </p:val>
                                        </p:tav>
                                      </p:tavLst>
                                    </p:anim>
                                    <p:anim calcmode="lin" valueType="num">
                                      <p:cBhvr additive="base">
                                        <p:cTn id="18" dur="500" fill="hold"/>
                                        <p:tgtEl>
                                          <p:spTgt spid="9626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inVertical)">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p:cTn id="52" dur="1000" fill="hold"/>
                                        <p:tgtEl>
                                          <p:spTgt spid="16"/>
                                        </p:tgtEl>
                                        <p:attrNameLst>
                                          <p:attrName>ppt_w</p:attrName>
                                        </p:attrNameLst>
                                      </p:cBhvr>
                                      <p:tavLst>
                                        <p:tav tm="0">
                                          <p:val>
                                            <p:fltVal val="0"/>
                                          </p:val>
                                        </p:tav>
                                        <p:tav tm="100000">
                                          <p:val>
                                            <p:strVal val="#ppt_w"/>
                                          </p:val>
                                        </p:tav>
                                      </p:tavLst>
                                    </p:anim>
                                    <p:anim calcmode="lin" valueType="num">
                                      <p:cBhvr>
                                        <p:cTn id="53" dur="1000" fill="hold"/>
                                        <p:tgtEl>
                                          <p:spTgt spid="16"/>
                                        </p:tgtEl>
                                        <p:attrNameLst>
                                          <p:attrName>ppt_h</p:attrName>
                                        </p:attrNameLst>
                                      </p:cBhvr>
                                      <p:tavLst>
                                        <p:tav tm="0">
                                          <p:val>
                                            <p:fltVal val="0"/>
                                          </p:val>
                                        </p:tav>
                                        <p:tav tm="100000">
                                          <p:val>
                                            <p:strVal val="#ppt_h"/>
                                          </p:val>
                                        </p:tav>
                                      </p:tavLst>
                                    </p:anim>
                                    <p:anim calcmode="lin" valueType="num">
                                      <p:cBhvr>
                                        <p:cTn id="54" dur="1000" fill="hold"/>
                                        <p:tgtEl>
                                          <p:spTgt spid="16"/>
                                        </p:tgtEl>
                                        <p:attrNameLst>
                                          <p:attrName>style.rotation</p:attrName>
                                        </p:attrNameLst>
                                      </p:cBhvr>
                                      <p:tavLst>
                                        <p:tav tm="0">
                                          <p:val>
                                            <p:fltVal val="90"/>
                                          </p:val>
                                        </p:tav>
                                        <p:tav tm="100000">
                                          <p:val>
                                            <p:fltVal val="0"/>
                                          </p:val>
                                        </p:tav>
                                      </p:tavLst>
                                    </p:anim>
                                    <p:animEffect transition="in" filter="fade">
                                      <p:cBhvr>
                                        <p:cTn id="55"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p:bldP spid="9" grpId="0"/>
      <p:bldP spid="17"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Object 6"/>
          <p:cNvGraphicFramePr>
            <a:graphicFrameLocks noChangeAspect="1"/>
          </p:cNvGraphicFramePr>
          <p:nvPr>
            <p:extLst>
              <p:ext uri="{D42A27DB-BD31-4B8C-83A1-F6EECF244321}">
                <p14:modId xmlns:p14="http://schemas.microsoft.com/office/powerpoint/2010/main" val="585646976"/>
              </p:ext>
            </p:extLst>
          </p:nvPr>
        </p:nvGraphicFramePr>
        <p:xfrm>
          <a:off x="3187701" y="31750"/>
          <a:ext cx="4995863" cy="1549400"/>
        </p:xfrm>
        <a:graphic>
          <a:graphicData uri="http://schemas.openxmlformats.org/presentationml/2006/ole">
            <mc:AlternateContent xmlns:mc="http://schemas.openxmlformats.org/markup-compatibility/2006">
              <mc:Choice xmlns:v="urn:schemas-microsoft-com:vml" Requires="v">
                <p:oleObj spid="_x0000_s449547" name="Equation" r:id="rId3" imgW="1777680" imgH="469800" progId="Equation.DSMT4">
                  <p:embed/>
                </p:oleObj>
              </mc:Choice>
              <mc:Fallback>
                <p:oleObj name="Equation" r:id="rId3" imgW="1777680" imgH="469800" progId="Equation.DSMT4">
                  <p:embed/>
                  <p:pic>
                    <p:nvPicPr>
                      <p:cNvPr id="0" name=""/>
                      <p:cNvPicPr>
                        <a:picLocks noChangeAspect="1" noChangeArrowheads="1"/>
                      </p:cNvPicPr>
                      <p:nvPr/>
                    </p:nvPicPr>
                    <p:blipFill>
                      <a:blip r:embed="rId4"/>
                      <a:srcRect/>
                      <a:stretch>
                        <a:fillRect/>
                      </a:stretch>
                    </p:blipFill>
                    <p:spPr bwMode="auto">
                      <a:xfrm>
                        <a:off x="3187701" y="31750"/>
                        <a:ext cx="4995863" cy="1549400"/>
                      </a:xfrm>
                      <a:prstGeom prst="rect">
                        <a:avLst/>
                      </a:prstGeom>
                      <a:noFill/>
                      <a:ln>
                        <a:noFill/>
                      </a:ln>
                      <a:effectLs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327909253"/>
              </p:ext>
            </p:extLst>
          </p:nvPr>
        </p:nvGraphicFramePr>
        <p:xfrm>
          <a:off x="2307074" y="1440524"/>
          <a:ext cx="2617790" cy="1273623"/>
        </p:xfrm>
        <a:graphic>
          <a:graphicData uri="http://schemas.openxmlformats.org/presentationml/2006/ole">
            <mc:AlternateContent xmlns:mc="http://schemas.openxmlformats.org/markup-compatibility/2006">
              <mc:Choice xmlns:v="urn:schemas-microsoft-com:vml" Requires="v">
                <p:oleObj spid="_x0000_s449548" name="公式" r:id="rId5" imgW="1104840" imgH="469800" progId="Equation.3">
                  <p:embed/>
                </p:oleObj>
              </mc:Choice>
              <mc:Fallback>
                <p:oleObj name="公式" r:id="rId5" imgW="1104840" imgH="469800" progId="Equation.3">
                  <p:embed/>
                  <p:pic>
                    <p:nvPicPr>
                      <p:cNvPr id="0" name=""/>
                      <p:cNvPicPr>
                        <a:picLocks noChangeAspect="1" noChangeArrowheads="1"/>
                      </p:cNvPicPr>
                      <p:nvPr/>
                    </p:nvPicPr>
                    <p:blipFill>
                      <a:blip r:embed="rId6"/>
                      <a:srcRect/>
                      <a:stretch>
                        <a:fillRect/>
                      </a:stretch>
                    </p:blipFill>
                    <p:spPr bwMode="auto">
                      <a:xfrm>
                        <a:off x="2307074" y="1440524"/>
                        <a:ext cx="2617790" cy="1273623"/>
                      </a:xfrm>
                      <a:prstGeom prst="rect">
                        <a:avLst/>
                      </a:prstGeom>
                      <a:noFill/>
                      <a:ln>
                        <a:noFill/>
                      </a:ln>
                      <a:effectLst/>
                      <a:extLst/>
                    </p:spPr>
                  </p:pic>
                </p:oleObj>
              </mc:Fallback>
            </mc:AlternateContent>
          </a:graphicData>
        </a:graphic>
      </p:graphicFrame>
      <p:sp>
        <p:nvSpPr>
          <p:cNvPr id="10" name="AutoShape 8"/>
          <p:cNvSpPr>
            <a:spLocks noChangeArrowheads="1"/>
          </p:cNvSpPr>
          <p:nvPr/>
        </p:nvSpPr>
        <p:spPr bwMode="auto">
          <a:xfrm>
            <a:off x="5298167" y="1909412"/>
            <a:ext cx="700143" cy="241182"/>
          </a:xfrm>
          <a:prstGeom prst="rightArrow">
            <a:avLst>
              <a:gd name="adj1" fmla="val 50000"/>
              <a:gd name="adj2" fmla="val 95879"/>
            </a:avLst>
          </a:prstGeom>
          <a:gradFill flip="none" rotWithShape="1">
            <a:gsLst>
              <a:gs pos="0">
                <a:srgbClr val="33CC33">
                  <a:tint val="66000"/>
                  <a:satMod val="160000"/>
                </a:srgbClr>
              </a:gs>
              <a:gs pos="50000">
                <a:srgbClr val="33CC33">
                  <a:tint val="44500"/>
                  <a:satMod val="160000"/>
                </a:srgbClr>
              </a:gs>
              <a:gs pos="100000">
                <a:srgbClr val="33CC33">
                  <a:tint val="23500"/>
                  <a:satMod val="160000"/>
                </a:srgbClr>
              </a:gs>
            </a:gsLst>
            <a:path path="circle">
              <a:fillToRect l="100000" b="100000"/>
            </a:path>
            <a:tileRect t="-100000" r="-100000"/>
          </a:gradFill>
          <a:ln w="12700">
            <a:solidFill>
              <a:srgbClr val="FF00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3" name="Object 1057"/>
          <p:cNvGraphicFramePr>
            <a:graphicFrameLocks noChangeAspect="1"/>
          </p:cNvGraphicFramePr>
          <p:nvPr>
            <p:extLst>
              <p:ext uri="{D42A27DB-BD31-4B8C-83A1-F6EECF244321}">
                <p14:modId xmlns:p14="http://schemas.microsoft.com/office/powerpoint/2010/main" val="3249135076"/>
              </p:ext>
            </p:extLst>
          </p:nvPr>
        </p:nvGraphicFramePr>
        <p:xfrm>
          <a:off x="6440805" y="1693043"/>
          <a:ext cx="3414712" cy="609600"/>
        </p:xfrm>
        <a:graphic>
          <a:graphicData uri="http://schemas.openxmlformats.org/presentationml/2006/ole">
            <mc:AlternateContent xmlns:mc="http://schemas.openxmlformats.org/markup-compatibility/2006">
              <mc:Choice xmlns:v="urn:schemas-microsoft-com:vml" Requires="v">
                <p:oleObj spid="_x0000_s449549" name="公式" r:id="rId7" imgW="1047641" imgH="114182" progId="Equation.3">
                  <p:embed/>
                </p:oleObj>
              </mc:Choice>
              <mc:Fallback>
                <p:oleObj name="公式" r:id="rId7" imgW="1047641" imgH="11418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0805" y="1693043"/>
                        <a:ext cx="34147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矩形 13"/>
          <p:cNvSpPr/>
          <p:nvPr/>
        </p:nvSpPr>
        <p:spPr>
          <a:xfrm>
            <a:off x="2994651" y="2724295"/>
            <a:ext cx="1988045" cy="523220"/>
          </a:xfrm>
          <a:prstGeom prst="rect">
            <a:avLst/>
          </a:prstGeom>
        </p:spPr>
        <p:txBody>
          <a:bodyPr wrap="none">
            <a:spAutoFit/>
          </a:bodyPr>
          <a:lstStyle/>
          <a:p>
            <a:pPr eaLnBrk="1" hangingPunct="1">
              <a:spcBef>
                <a:spcPct val="50000"/>
              </a:spcBef>
            </a:pPr>
            <a:r>
              <a:rPr kumimoji="0" lang="zh-CN" altLang="en-US" sz="2800" b="1" i="0" dirty="0">
                <a:solidFill>
                  <a:srgbClr val="CC3300"/>
                </a:solidFill>
              </a:rPr>
              <a:t>康普顿公式</a:t>
            </a:r>
          </a:p>
        </p:txBody>
      </p:sp>
      <p:graphicFrame>
        <p:nvGraphicFramePr>
          <p:cNvPr id="15" name="Object 1053"/>
          <p:cNvGraphicFramePr>
            <a:graphicFrameLocks noChangeAspect="1"/>
          </p:cNvGraphicFramePr>
          <p:nvPr>
            <p:extLst>
              <p:ext uri="{D42A27DB-BD31-4B8C-83A1-F6EECF244321}">
                <p14:modId xmlns:p14="http://schemas.microsoft.com/office/powerpoint/2010/main" val="1395370213"/>
              </p:ext>
            </p:extLst>
          </p:nvPr>
        </p:nvGraphicFramePr>
        <p:xfrm>
          <a:off x="2220520" y="3388493"/>
          <a:ext cx="4253451" cy="1182724"/>
        </p:xfrm>
        <a:graphic>
          <a:graphicData uri="http://schemas.openxmlformats.org/presentationml/2006/ole">
            <mc:AlternateContent xmlns:mc="http://schemas.openxmlformats.org/markup-compatibility/2006">
              <mc:Choice xmlns:v="urn:schemas-microsoft-com:vml" Requires="v">
                <p:oleObj spid="_x0000_s449550" name="公式" r:id="rId9" imgW="1466859" imgH="342816" progId="Equation.3">
                  <p:embed/>
                </p:oleObj>
              </mc:Choice>
              <mc:Fallback>
                <p:oleObj name="公式" r:id="rId9" imgW="1466859" imgH="34281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20520" y="3388493"/>
                        <a:ext cx="4253451" cy="1182724"/>
                      </a:xfrm>
                      <a:prstGeom prst="rect">
                        <a:avLst/>
                      </a:prstGeom>
                      <a:noFill/>
                      <a:ln>
                        <a:noFill/>
                      </a:ln>
                      <a:effectLst/>
                      <a:extLst/>
                    </p:spPr>
                  </p:pic>
                </p:oleObj>
              </mc:Fallback>
            </mc:AlternateContent>
          </a:graphicData>
        </a:graphic>
      </p:graphicFrame>
      <p:sp>
        <p:nvSpPr>
          <p:cNvPr id="16" name="AutoShape 8"/>
          <p:cNvSpPr>
            <a:spLocks noChangeArrowheads="1"/>
          </p:cNvSpPr>
          <p:nvPr/>
        </p:nvSpPr>
        <p:spPr bwMode="auto">
          <a:xfrm>
            <a:off x="1818638" y="5063206"/>
            <a:ext cx="700143" cy="241182"/>
          </a:xfrm>
          <a:prstGeom prst="rightArrow">
            <a:avLst>
              <a:gd name="adj1" fmla="val 50000"/>
              <a:gd name="adj2" fmla="val 95879"/>
            </a:avLst>
          </a:prstGeom>
          <a:solidFill>
            <a:srgbClr val="66FF99"/>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7" name="Object 1054"/>
          <p:cNvGraphicFramePr>
            <a:graphicFrameLocks noChangeAspect="1"/>
          </p:cNvGraphicFramePr>
          <p:nvPr>
            <p:extLst>
              <p:ext uri="{D42A27DB-BD31-4B8C-83A1-F6EECF244321}">
                <p14:modId xmlns:p14="http://schemas.microsoft.com/office/powerpoint/2010/main" val="2664263845"/>
              </p:ext>
            </p:extLst>
          </p:nvPr>
        </p:nvGraphicFramePr>
        <p:xfrm>
          <a:off x="2627511" y="4582928"/>
          <a:ext cx="2851150" cy="1201738"/>
        </p:xfrm>
        <a:graphic>
          <a:graphicData uri="http://schemas.openxmlformats.org/presentationml/2006/ole">
            <mc:AlternateContent xmlns:mc="http://schemas.openxmlformats.org/markup-compatibility/2006">
              <mc:Choice xmlns:v="urn:schemas-microsoft-com:vml" Requires="v">
                <p:oleObj spid="_x0000_s449551" name="公式" r:id="rId11" imgW="971517" imgH="361981" progId="Equation.3">
                  <p:embed/>
                </p:oleObj>
              </mc:Choice>
              <mc:Fallback>
                <p:oleObj name="公式" r:id="rId11" imgW="971517" imgH="36198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7511" y="4582928"/>
                        <a:ext cx="2851150" cy="1201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055"/>
          <p:cNvGraphicFramePr>
            <a:graphicFrameLocks noChangeAspect="1"/>
          </p:cNvGraphicFramePr>
          <p:nvPr>
            <p:extLst>
              <p:ext uri="{D42A27DB-BD31-4B8C-83A1-F6EECF244321}">
                <p14:modId xmlns:p14="http://schemas.microsoft.com/office/powerpoint/2010/main" val="4143629021"/>
              </p:ext>
            </p:extLst>
          </p:nvPr>
        </p:nvGraphicFramePr>
        <p:xfrm>
          <a:off x="2994651" y="6161435"/>
          <a:ext cx="1528763" cy="530225"/>
        </p:xfrm>
        <a:graphic>
          <a:graphicData uri="http://schemas.openxmlformats.org/presentationml/2006/ole">
            <mc:AlternateContent xmlns:mc="http://schemas.openxmlformats.org/markup-compatibility/2006">
              <mc:Choice xmlns:v="urn:schemas-microsoft-com:vml" Requires="v">
                <p:oleObj spid="_x0000_s449552" name="公式" r:id="rId13" imgW="419218" imgH="95287" progId="Equation.3">
                  <p:embed/>
                </p:oleObj>
              </mc:Choice>
              <mc:Fallback>
                <p:oleObj name="公式" r:id="rId13" imgW="419218" imgH="9528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94651" y="6161435"/>
                        <a:ext cx="15287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AutoShape 8"/>
          <p:cNvSpPr>
            <a:spLocks noChangeArrowheads="1"/>
          </p:cNvSpPr>
          <p:nvPr/>
        </p:nvSpPr>
        <p:spPr bwMode="auto">
          <a:xfrm>
            <a:off x="4804021" y="6344849"/>
            <a:ext cx="700143" cy="241182"/>
          </a:xfrm>
          <a:prstGeom prst="rightArrow">
            <a:avLst>
              <a:gd name="adj1" fmla="val 50000"/>
              <a:gd name="adj2" fmla="val 95879"/>
            </a:avLst>
          </a:prstGeom>
          <a:solidFill>
            <a:srgbClr val="00FFFF"/>
          </a:solidFill>
          <a:ln w="12700">
            <a:solidFill>
              <a:srgbClr val="FF00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1" name="Object 1056"/>
          <p:cNvGraphicFramePr>
            <a:graphicFrameLocks noChangeAspect="1"/>
          </p:cNvGraphicFramePr>
          <p:nvPr>
            <p:extLst>
              <p:ext uri="{D42A27DB-BD31-4B8C-83A1-F6EECF244321}">
                <p14:modId xmlns:p14="http://schemas.microsoft.com/office/powerpoint/2010/main" val="548887176"/>
              </p:ext>
            </p:extLst>
          </p:nvPr>
        </p:nvGraphicFramePr>
        <p:xfrm>
          <a:off x="5818483" y="6164944"/>
          <a:ext cx="2083605" cy="600992"/>
        </p:xfrm>
        <a:graphic>
          <a:graphicData uri="http://schemas.openxmlformats.org/presentationml/2006/ole">
            <mc:AlternateContent xmlns:mc="http://schemas.openxmlformats.org/markup-compatibility/2006">
              <mc:Choice xmlns:v="urn:schemas-microsoft-com:vml" Requires="v">
                <p:oleObj spid="_x0000_s449553" name="公式" r:id="rId15" imgW="609480" imgH="177480" progId="Equation.3">
                  <p:embed/>
                </p:oleObj>
              </mc:Choice>
              <mc:Fallback>
                <p:oleObj name="公式" r:id="rId15" imgW="609480" imgH="177480" progId="Equation.3">
                  <p:embed/>
                  <p:pic>
                    <p:nvPicPr>
                      <p:cNvPr id="0" name=""/>
                      <p:cNvPicPr>
                        <a:picLocks noChangeAspect="1" noChangeArrowheads="1"/>
                      </p:cNvPicPr>
                      <p:nvPr/>
                    </p:nvPicPr>
                    <p:blipFill>
                      <a:blip r:embed="rId16"/>
                      <a:srcRect/>
                      <a:stretch>
                        <a:fillRect/>
                      </a:stretch>
                    </p:blipFill>
                    <p:spPr bwMode="auto">
                      <a:xfrm>
                        <a:off x="5818483" y="6164944"/>
                        <a:ext cx="2083605" cy="600992"/>
                      </a:xfrm>
                      <a:prstGeom prst="rect">
                        <a:avLst/>
                      </a:prstGeom>
                      <a:noFill/>
                      <a:ln>
                        <a:noFill/>
                      </a:ln>
                      <a:effectLst/>
                      <a:extLst/>
                    </p:spPr>
                  </p:pic>
                </p:oleObj>
              </mc:Fallback>
            </mc:AlternateContent>
          </a:graphicData>
        </a:graphic>
      </p:graphicFrame>
      <p:grpSp>
        <p:nvGrpSpPr>
          <p:cNvPr id="45" name="Group 4"/>
          <p:cNvGrpSpPr>
            <a:grpSpLocks/>
          </p:cNvGrpSpPr>
          <p:nvPr/>
        </p:nvGrpSpPr>
        <p:grpSpPr bwMode="auto">
          <a:xfrm>
            <a:off x="7176120" y="2714147"/>
            <a:ext cx="3733800" cy="2971800"/>
            <a:chOff x="2784" y="368"/>
            <a:chExt cx="2880" cy="2224"/>
          </a:xfrm>
        </p:grpSpPr>
        <p:sp>
          <p:nvSpPr>
            <p:cNvPr id="46" name="Rectangle 5"/>
            <p:cNvSpPr>
              <a:spLocks noChangeArrowheads="1"/>
            </p:cNvSpPr>
            <p:nvPr/>
          </p:nvSpPr>
          <p:spPr bwMode="auto">
            <a:xfrm>
              <a:off x="2784" y="528"/>
              <a:ext cx="2880" cy="2064"/>
            </a:xfrm>
            <a:prstGeom prst="rect">
              <a:avLst/>
            </a:prstGeom>
            <a:solidFill>
              <a:schemeClr val="bg1"/>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 name="Line 6"/>
            <p:cNvSpPr>
              <a:spLocks noChangeShapeType="1"/>
            </p:cNvSpPr>
            <p:nvPr/>
          </p:nvSpPr>
          <p:spPr bwMode="auto">
            <a:xfrm>
              <a:off x="5136" y="1680"/>
              <a:ext cx="432"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7"/>
            <p:cNvSpPr>
              <a:spLocks noChangeShapeType="1"/>
            </p:cNvSpPr>
            <p:nvPr/>
          </p:nvSpPr>
          <p:spPr bwMode="auto">
            <a:xfrm flipV="1">
              <a:off x="3840" y="768"/>
              <a:ext cx="0" cy="168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9" name="Object 8"/>
            <p:cNvGraphicFramePr>
              <a:graphicFrameLocks noChangeAspect="1"/>
            </p:cNvGraphicFramePr>
            <p:nvPr/>
          </p:nvGraphicFramePr>
          <p:xfrm>
            <a:off x="5232" y="1392"/>
            <a:ext cx="208" cy="226"/>
          </p:xfrm>
          <a:graphic>
            <a:graphicData uri="http://schemas.openxmlformats.org/presentationml/2006/ole">
              <mc:AlternateContent xmlns:mc="http://schemas.openxmlformats.org/markup-compatibility/2006">
                <mc:Choice xmlns:v="urn:schemas-microsoft-com:vml" Requires="v">
                  <p:oleObj spid="_x0000_s449554" name="公式" r:id="rId17" imgW="177646" imgH="190335" progId="Equation.3">
                    <p:embed/>
                  </p:oleObj>
                </mc:Choice>
                <mc:Fallback>
                  <p:oleObj name="公式" r:id="rId17" imgW="177646" imgH="190335" progId="Equation.3">
                    <p:embed/>
                    <p:pic>
                      <p:nvPicPr>
                        <p:cNvPr id="46"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32" y="1392"/>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9"/>
            <p:cNvGraphicFramePr>
              <a:graphicFrameLocks noChangeAspect="1"/>
            </p:cNvGraphicFramePr>
            <p:nvPr/>
          </p:nvGraphicFramePr>
          <p:xfrm>
            <a:off x="3840" y="768"/>
            <a:ext cx="225" cy="285"/>
          </p:xfrm>
          <a:graphic>
            <a:graphicData uri="http://schemas.openxmlformats.org/presentationml/2006/ole">
              <mc:AlternateContent xmlns:mc="http://schemas.openxmlformats.org/markup-compatibility/2006">
                <mc:Choice xmlns:v="urn:schemas-microsoft-com:vml" Requires="v">
                  <p:oleObj spid="_x0000_s449555" name="公式" r:id="rId19" imgW="190417" imgH="241195" progId="Equation.3">
                    <p:embed/>
                  </p:oleObj>
                </mc:Choice>
                <mc:Fallback>
                  <p:oleObj name="公式" r:id="rId19" imgW="190417" imgH="241195" progId="Equation.3">
                    <p:embed/>
                    <p:pic>
                      <p:nvPicPr>
                        <p:cNvPr id="47" name="Object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40" y="768"/>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Line 10"/>
            <p:cNvSpPr>
              <a:spLocks noChangeShapeType="1"/>
            </p:cNvSpPr>
            <p:nvPr/>
          </p:nvSpPr>
          <p:spPr bwMode="auto">
            <a:xfrm flipV="1">
              <a:off x="4320" y="1680"/>
              <a:ext cx="816"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11"/>
            <p:cNvSpPr>
              <a:spLocks noChangeShapeType="1"/>
            </p:cNvSpPr>
            <p:nvPr/>
          </p:nvSpPr>
          <p:spPr bwMode="auto">
            <a:xfrm>
              <a:off x="4656" y="1104"/>
              <a:ext cx="480"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12"/>
            <p:cNvSpPr>
              <a:spLocks noChangeShapeType="1"/>
            </p:cNvSpPr>
            <p:nvPr/>
          </p:nvSpPr>
          <p:spPr bwMode="auto">
            <a:xfrm>
              <a:off x="3840" y="1680"/>
              <a:ext cx="1248" cy="0"/>
            </a:xfrm>
            <a:prstGeom prst="line">
              <a:avLst/>
            </a:prstGeom>
            <a:noFill/>
            <a:ln w="38100">
              <a:solidFill>
                <a:srgbClr val="FF0000"/>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4" name="Group 13"/>
            <p:cNvGrpSpPr>
              <a:grpSpLocks/>
            </p:cNvGrpSpPr>
            <p:nvPr/>
          </p:nvGrpSpPr>
          <p:grpSpPr bwMode="auto">
            <a:xfrm>
              <a:off x="2799" y="823"/>
              <a:ext cx="1041" cy="857"/>
              <a:chOff x="2799" y="823"/>
              <a:chExt cx="1041" cy="857"/>
            </a:xfrm>
          </p:grpSpPr>
          <p:sp>
            <p:nvSpPr>
              <p:cNvPr id="70" name="Line 14"/>
              <p:cNvSpPr>
                <a:spLocks noChangeShapeType="1"/>
              </p:cNvSpPr>
              <p:nvPr/>
            </p:nvSpPr>
            <p:spPr bwMode="auto">
              <a:xfrm>
                <a:off x="2976" y="1680"/>
                <a:ext cx="86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1" name="Object 15"/>
              <p:cNvGraphicFramePr>
                <a:graphicFrameLocks noChangeAspect="1"/>
              </p:cNvGraphicFramePr>
              <p:nvPr/>
            </p:nvGraphicFramePr>
            <p:xfrm>
              <a:off x="2799" y="823"/>
              <a:ext cx="784" cy="694"/>
            </p:xfrm>
            <a:graphic>
              <a:graphicData uri="http://schemas.openxmlformats.org/presentationml/2006/ole">
                <mc:AlternateContent xmlns:mc="http://schemas.openxmlformats.org/markup-compatibility/2006">
                  <mc:Choice xmlns:v="urn:schemas-microsoft-com:vml" Requires="v">
                    <p:oleObj spid="_x0000_s449556" name="公式" r:id="rId21" imgW="361991" imgH="304755" progId="Equation.3">
                      <p:embed/>
                    </p:oleObj>
                  </mc:Choice>
                  <mc:Fallback>
                    <p:oleObj name="公式" r:id="rId21" imgW="361991" imgH="304755" progId="Equation.3">
                      <p:embed/>
                      <p:pic>
                        <p:nvPicPr>
                          <p:cNvPr id="68"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99" y="823"/>
                            <a:ext cx="784" cy="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5" name="Group 16"/>
            <p:cNvGrpSpPr>
              <a:grpSpLocks/>
            </p:cNvGrpSpPr>
            <p:nvPr/>
          </p:nvGrpSpPr>
          <p:grpSpPr bwMode="auto">
            <a:xfrm>
              <a:off x="3840" y="368"/>
              <a:ext cx="1162" cy="1312"/>
              <a:chOff x="3840" y="368"/>
              <a:chExt cx="1162" cy="1312"/>
            </a:xfrm>
          </p:grpSpPr>
          <p:sp>
            <p:nvSpPr>
              <p:cNvPr id="68" name="Line 17"/>
              <p:cNvSpPr>
                <a:spLocks noChangeShapeType="1"/>
              </p:cNvSpPr>
              <p:nvPr/>
            </p:nvSpPr>
            <p:spPr bwMode="auto">
              <a:xfrm flipV="1">
                <a:off x="3840" y="1104"/>
                <a:ext cx="816" cy="57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9" name="Object 18"/>
              <p:cNvGraphicFramePr>
                <a:graphicFrameLocks noChangeAspect="1"/>
              </p:cNvGraphicFramePr>
              <p:nvPr/>
            </p:nvGraphicFramePr>
            <p:xfrm>
              <a:off x="4286" y="368"/>
              <a:ext cx="716" cy="735"/>
            </p:xfrm>
            <a:graphic>
              <a:graphicData uri="http://schemas.openxmlformats.org/presentationml/2006/ole">
                <mc:AlternateContent xmlns:mc="http://schemas.openxmlformats.org/markup-compatibility/2006">
                  <mc:Choice xmlns:v="urn:schemas-microsoft-com:vml" Requires="v">
                    <p:oleObj spid="_x0000_s449557" name="公式" r:id="rId23" imgW="266702" imgH="304755" progId="Equation.3">
                      <p:embed/>
                    </p:oleObj>
                  </mc:Choice>
                  <mc:Fallback>
                    <p:oleObj name="公式" r:id="rId23" imgW="266702" imgH="304755" progId="Equation.3">
                      <p:embed/>
                      <p:pic>
                        <p:nvPicPr>
                          <p:cNvPr id="66" name="Object 1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86" y="368"/>
                            <a:ext cx="716" cy="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6" name="Group 19"/>
            <p:cNvGrpSpPr>
              <a:grpSpLocks/>
            </p:cNvGrpSpPr>
            <p:nvPr/>
          </p:nvGrpSpPr>
          <p:grpSpPr bwMode="auto">
            <a:xfrm>
              <a:off x="3840" y="1680"/>
              <a:ext cx="829" cy="886"/>
              <a:chOff x="3840" y="1680"/>
              <a:chExt cx="829" cy="886"/>
            </a:xfrm>
          </p:grpSpPr>
          <p:sp>
            <p:nvSpPr>
              <p:cNvPr id="66" name="Line 20"/>
              <p:cNvSpPr>
                <a:spLocks noChangeShapeType="1"/>
              </p:cNvSpPr>
              <p:nvPr/>
            </p:nvSpPr>
            <p:spPr bwMode="auto">
              <a:xfrm>
                <a:off x="3840" y="1680"/>
                <a:ext cx="480" cy="576"/>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7" name="Object 21"/>
              <p:cNvGraphicFramePr>
                <a:graphicFrameLocks noChangeAspect="1"/>
              </p:cNvGraphicFramePr>
              <p:nvPr>
                <p:extLst>
                  <p:ext uri="{D42A27DB-BD31-4B8C-83A1-F6EECF244321}">
                    <p14:modId xmlns:p14="http://schemas.microsoft.com/office/powerpoint/2010/main" val="2358498602"/>
                  </p:ext>
                </p:extLst>
              </p:nvPr>
            </p:nvGraphicFramePr>
            <p:xfrm>
              <a:off x="4072" y="2168"/>
              <a:ext cx="597" cy="398"/>
            </p:xfrm>
            <a:graphic>
              <a:graphicData uri="http://schemas.openxmlformats.org/presentationml/2006/ole">
                <mc:AlternateContent xmlns:mc="http://schemas.openxmlformats.org/markup-compatibility/2006">
                  <mc:Choice xmlns:v="urn:schemas-microsoft-com:vml" Requires="v">
                    <p:oleObj spid="_x0000_s449558" name="Equation" r:id="rId25" imgW="241200" imgH="177480" progId="Equation.DSMT4">
                      <p:embed/>
                    </p:oleObj>
                  </mc:Choice>
                  <mc:Fallback>
                    <p:oleObj name="Equation" r:id="rId25" imgW="241200" imgH="177480" progId="Equation.DSMT4">
                      <p:embed/>
                      <p:pic>
                        <p:nvPicPr>
                          <p:cNvPr id="64" name="Object 21"/>
                          <p:cNvPicPr>
                            <a:picLocks noChangeAspect="1" noChangeArrowheads="1"/>
                          </p:cNvPicPr>
                          <p:nvPr/>
                        </p:nvPicPr>
                        <p:blipFill>
                          <a:blip r:embed="rId26"/>
                          <a:srcRect/>
                          <a:stretch>
                            <a:fillRect/>
                          </a:stretch>
                        </p:blipFill>
                        <p:spPr bwMode="auto">
                          <a:xfrm>
                            <a:off x="4072" y="2168"/>
                            <a:ext cx="597" cy="398"/>
                          </a:xfrm>
                          <a:prstGeom prst="rect">
                            <a:avLst/>
                          </a:prstGeom>
                          <a:noFill/>
                          <a:ln>
                            <a:noFill/>
                          </a:ln>
                          <a:effectLst/>
                          <a:extLst/>
                        </p:spPr>
                      </p:pic>
                    </p:oleObj>
                  </mc:Fallback>
                </mc:AlternateContent>
              </a:graphicData>
            </a:graphic>
          </p:graphicFrame>
        </p:grpSp>
        <p:sp>
          <p:nvSpPr>
            <p:cNvPr id="57" name="Line 22"/>
            <p:cNvSpPr>
              <a:spLocks noChangeShapeType="1"/>
            </p:cNvSpPr>
            <p:nvPr/>
          </p:nvSpPr>
          <p:spPr bwMode="auto">
            <a:xfrm flipV="1">
              <a:off x="3840" y="1440"/>
              <a:ext cx="336" cy="24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8" name="Object 23"/>
            <p:cNvGraphicFramePr>
              <a:graphicFrameLocks noChangeAspect="1"/>
            </p:cNvGraphicFramePr>
            <p:nvPr>
              <p:extLst>
                <p:ext uri="{D42A27DB-BD31-4B8C-83A1-F6EECF244321}">
                  <p14:modId xmlns:p14="http://schemas.microsoft.com/office/powerpoint/2010/main" val="2852714348"/>
                </p:ext>
              </p:extLst>
            </p:nvPr>
          </p:nvGraphicFramePr>
          <p:xfrm>
            <a:off x="3926" y="1023"/>
            <a:ext cx="298" cy="417"/>
          </p:xfrm>
          <a:graphic>
            <a:graphicData uri="http://schemas.openxmlformats.org/presentationml/2006/ole">
              <mc:AlternateContent xmlns:mc="http://schemas.openxmlformats.org/markup-compatibility/2006">
                <mc:Choice xmlns:v="urn:schemas-microsoft-com:vml" Requires="v">
                  <p:oleObj spid="_x0000_s449559" name="公式" r:id="rId27" imgW="126725" imgH="177415" progId="Equation.3">
                    <p:embed/>
                  </p:oleObj>
                </mc:Choice>
                <mc:Fallback>
                  <p:oleObj name="公式" r:id="rId27" imgW="126725" imgH="177415" progId="Equation.3">
                    <p:embed/>
                    <p:pic>
                      <p:nvPicPr>
                        <p:cNvPr id="55" name="Object 2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926" y="1023"/>
                          <a:ext cx="298"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 name="Line 24"/>
            <p:cNvSpPr>
              <a:spLocks noChangeShapeType="1"/>
            </p:cNvSpPr>
            <p:nvPr/>
          </p:nvSpPr>
          <p:spPr bwMode="auto">
            <a:xfrm>
              <a:off x="2928" y="1680"/>
              <a:ext cx="336"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0" name="Object 25"/>
            <p:cNvGraphicFramePr>
              <a:graphicFrameLocks noChangeAspect="1"/>
            </p:cNvGraphicFramePr>
            <p:nvPr/>
          </p:nvGraphicFramePr>
          <p:xfrm>
            <a:off x="2979" y="1668"/>
            <a:ext cx="389" cy="541"/>
          </p:xfrm>
          <a:graphic>
            <a:graphicData uri="http://schemas.openxmlformats.org/presentationml/2006/ole">
              <mc:AlternateContent xmlns:mc="http://schemas.openxmlformats.org/markup-compatibility/2006">
                <mc:Choice xmlns:v="urn:schemas-microsoft-com:vml" Requires="v">
                  <p:oleObj spid="_x0000_s449560" name="公式" r:id="rId29" imgW="165028" imgH="228501" progId="Equation.3">
                    <p:embed/>
                  </p:oleObj>
                </mc:Choice>
                <mc:Fallback>
                  <p:oleObj name="公式" r:id="rId29" imgW="165028" imgH="228501" progId="Equation.3">
                    <p:embed/>
                    <p:pic>
                      <p:nvPicPr>
                        <p:cNvPr id="57" name="Object 2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979" y="1668"/>
                          <a:ext cx="389"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 name="Oval 26"/>
            <p:cNvSpPr>
              <a:spLocks noChangeArrowheads="1"/>
            </p:cNvSpPr>
            <p:nvPr/>
          </p:nvSpPr>
          <p:spPr bwMode="auto">
            <a:xfrm>
              <a:off x="3768" y="1632"/>
              <a:ext cx="144" cy="144"/>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2" name="Object 27"/>
            <p:cNvGraphicFramePr>
              <a:graphicFrameLocks noChangeAspect="1"/>
            </p:cNvGraphicFramePr>
            <p:nvPr/>
          </p:nvGraphicFramePr>
          <p:xfrm>
            <a:off x="4416" y="1344"/>
            <a:ext cx="211" cy="288"/>
          </p:xfrm>
          <a:graphic>
            <a:graphicData uri="http://schemas.openxmlformats.org/presentationml/2006/ole">
              <mc:AlternateContent xmlns:mc="http://schemas.openxmlformats.org/markup-compatibility/2006">
                <mc:Choice xmlns:v="urn:schemas-microsoft-com:vml" Requires="v">
                  <p:oleObj spid="_x0000_s449561" name="公式" r:id="rId31" imgW="95289" imgH="152512" progId="Equation.3">
                    <p:embed/>
                  </p:oleObj>
                </mc:Choice>
                <mc:Fallback>
                  <p:oleObj name="公式" r:id="rId31" imgW="95289" imgH="152512" progId="Equation.3">
                    <p:embed/>
                    <p:pic>
                      <p:nvPicPr>
                        <p:cNvPr id="59" name="Object 2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416" y="1344"/>
                          <a:ext cx="2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Arc 28"/>
            <p:cNvSpPr>
              <a:spLocks/>
            </p:cNvSpPr>
            <p:nvPr/>
          </p:nvSpPr>
          <p:spPr bwMode="auto">
            <a:xfrm flipV="1">
              <a:off x="4032" y="1681"/>
              <a:ext cx="192" cy="290"/>
            </a:xfrm>
            <a:custGeom>
              <a:avLst/>
              <a:gdLst>
                <a:gd name="T0" fmla="*/ 0 w 21600"/>
                <a:gd name="T1" fmla="*/ 0 h 26139"/>
                <a:gd name="T2" fmla="*/ 0 w 21600"/>
                <a:gd name="T3" fmla="*/ 0 h 26139"/>
                <a:gd name="T4" fmla="*/ 0 w 21600"/>
                <a:gd name="T5" fmla="*/ 0 h 26139"/>
                <a:gd name="T6" fmla="*/ 0 60000 65536"/>
                <a:gd name="T7" fmla="*/ 0 60000 65536"/>
                <a:gd name="T8" fmla="*/ 0 60000 65536"/>
                <a:gd name="T9" fmla="*/ 0 w 21600"/>
                <a:gd name="T10" fmla="*/ 0 h 26139"/>
                <a:gd name="T11" fmla="*/ 21600 w 21600"/>
                <a:gd name="T12" fmla="*/ 26139 h 26139"/>
              </a:gdLst>
              <a:ahLst/>
              <a:cxnLst>
                <a:cxn ang="T6">
                  <a:pos x="T0" y="T1"/>
                </a:cxn>
                <a:cxn ang="T7">
                  <a:pos x="T2" y="T3"/>
                </a:cxn>
                <a:cxn ang="T8">
                  <a:pos x="T4" y="T5"/>
                </a:cxn>
              </a:cxnLst>
              <a:rect l="T9" t="T10" r="T11" b="T12"/>
              <a:pathLst>
                <a:path w="21600" h="26139" fill="none" extrusionOk="0">
                  <a:moveTo>
                    <a:pt x="4760" y="0"/>
                  </a:moveTo>
                  <a:cubicBezTo>
                    <a:pt x="14607" y="2225"/>
                    <a:pt x="21600" y="10973"/>
                    <a:pt x="21600" y="21069"/>
                  </a:cubicBezTo>
                  <a:cubicBezTo>
                    <a:pt x="21600" y="22776"/>
                    <a:pt x="21397" y="24478"/>
                    <a:pt x="20996" y="26138"/>
                  </a:cubicBezTo>
                </a:path>
                <a:path w="21600" h="26139" stroke="0" extrusionOk="0">
                  <a:moveTo>
                    <a:pt x="4760" y="0"/>
                  </a:moveTo>
                  <a:cubicBezTo>
                    <a:pt x="14607" y="2225"/>
                    <a:pt x="21600" y="10973"/>
                    <a:pt x="21600" y="21069"/>
                  </a:cubicBezTo>
                  <a:cubicBezTo>
                    <a:pt x="21600" y="22776"/>
                    <a:pt x="21397" y="24478"/>
                    <a:pt x="20996" y="26138"/>
                  </a:cubicBezTo>
                  <a:lnTo>
                    <a:pt x="0" y="21069"/>
                  </a:lnTo>
                  <a:lnTo>
                    <a:pt x="4760" y="0"/>
                  </a:lnTo>
                  <a:close/>
                </a:path>
              </a:pathLst>
            </a:custGeom>
            <a:noFill/>
            <a:ln w="28575">
              <a:solidFill>
                <a:srgbClr val="CC00CC"/>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 name="Arc 29"/>
            <p:cNvSpPr>
              <a:spLocks/>
            </p:cNvSpPr>
            <p:nvPr/>
          </p:nvSpPr>
          <p:spPr bwMode="auto">
            <a:xfrm rot="20593036" flipV="1">
              <a:off x="4176" y="1392"/>
              <a:ext cx="192" cy="294"/>
            </a:xfrm>
            <a:custGeom>
              <a:avLst/>
              <a:gdLst>
                <a:gd name="T0" fmla="*/ 0 w 21600"/>
                <a:gd name="T1" fmla="*/ 0 h 30659"/>
                <a:gd name="T2" fmla="*/ 0 w 21600"/>
                <a:gd name="T3" fmla="*/ 0 h 30659"/>
                <a:gd name="T4" fmla="*/ 0 w 21600"/>
                <a:gd name="T5" fmla="*/ 0 h 30659"/>
                <a:gd name="T6" fmla="*/ 0 60000 65536"/>
                <a:gd name="T7" fmla="*/ 0 60000 65536"/>
                <a:gd name="T8" fmla="*/ 0 60000 65536"/>
                <a:gd name="T9" fmla="*/ 0 w 21600"/>
                <a:gd name="T10" fmla="*/ 0 h 30659"/>
                <a:gd name="T11" fmla="*/ 21600 w 21600"/>
                <a:gd name="T12" fmla="*/ 30659 h 30659"/>
              </a:gdLst>
              <a:ahLst/>
              <a:cxnLst>
                <a:cxn ang="T6">
                  <a:pos x="T0" y="T1"/>
                </a:cxn>
                <a:cxn ang="T7">
                  <a:pos x="T2" y="T3"/>
                </a:cxn>
                <a:cxn ang="T8">
                  <a:pos x="T4" y="T5"/>
                </a:cxn>
              </a:cxnLst>
              <a:rect l="T9" t="T10" r="T11" b="T12"/>
              <a:pathLst>
                <a:path w="21600" h="30659" fill="none" extrusionOk="0">
                  <a:moveTo>
                    <a:pt x="14791" y="-1"/>
                  </a:moveTo>
                  <a:cubicBezTo>
                    <a:pt x="19135" y="4082"/>
                    <a:pt x="21600" y="9779"/>
                    <a:pt x="21600" y="15741"/>
                  </a:cubicBezTo>
                  <a:cubicBezTo>
                    <a:pt x="21600" y="21297"/>
                    <a:pt x="19458" y="26640"/>
                    <a:pt x="15620" y="30658"/>
                  </a:cubicBezTo>
                </a:path>
                <a:path w="21600" h="30659" stroke="0" extrusionOk="0">
                  <a:moveTo>
                    <a:pt x="14791" y="-1"/>
                  </a:moveTo>
                  <a:cubicBezTo>
                    <a:pt x="19135" y="4082"/>
                    <a:pt x="21600" y="9779"/>
                    <a:pt x="21600" y="15741"/>
                  </a:cubicBezTo>
                  <a:cubicBezTo>
                    <a:pt x="21600" y="21297"/>
                    <a:pt x="19458" y="26640"/>
                    <a:pt x="15620" y="30658"/>
                  </a:cubicBezTo>
                  <a:lnTo>
                    <a:pt x="0" y="15741"/>
                  </a:lnTo>
                  <a:lnTo>
                    <a:pt x="14791" y="-1"/>
                  </a:lnTo>
                  <a:close/>
                </a:path>
              </a:pathLst>
            </a:custGeom>
            <a:noFill/>
            <a:ln w="28575">
              <a:solidFill>
                <a:srgbClr val="0099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65" name="Object 30"/>
            <p:cNvGraphicFramePr>
              <a:graphicFrameLocks noChangeAspect="1"/>
            </p:cNvGraphicFramePr>
            <p:nvPr/>
          </p:nvGraphicFramePr>
          <p:xfrm>
            <a:off x="4224" y="1728"/>
            <a:ext cx="280" cy="336"/>
          </p:xfrm>
          <a:graphic>
            <a:graphicData uri="http://schemas.openxmlformats.org/presentationml/2006/ole">
              <mc:AlternateContent xmlns:mc="http://schemas.openxmlformats.org/markup-compatibility/2006">
                <mc:Choice xmlns:v="urn:schemas-microsoft-com:vml" Requires="v">
                  <p:oleObj spid="_x0000_s449562" name="公式" r:id="rId33" imgW="114185" imgH="152512" progId="Equation.3">
                    <p:embed/>
                  </p:oleObj>
                </mc:Choice>
                <mc:Fallback>
                  <p:oleObj name="公式" r:id="rId33" imgW="114185" imgH="152512" progId="Equation.3">
                    <p:embed/>
                    <p:pic>
                      <p:nvPicPr>
                        <p:cNvPr id="62" name="Object 3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224" y="1728"/>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3"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strips(upRight)">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arn(inVertical)">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left)">
                                      <p:cBhvr>
                                        <p:cTn id="6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p:bldP spid="16"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91544" y="332657"/>
            <a:ext cx="7632848" cy="1384995"/>
          </a:xfrm>
          <a:prstGeom prst="rect">
            <a:avLst/>
          </a:prstGeom>
        </p:spPr>
        <p:txBody>
          <a:bodyPr wrap="square">
            <a:spAutoFit/>
          </a:bodyPr>
          <a:lstStyle/>
          <a:p>
            <a:r>
              <a:rPr lang="zh-CN" altLang="en-US" sz="2800" b="1" i="0" dirty="0">
                <a:solidFill>
                  <a:srgbClr val="FF0000"/>
                </a:solidFill>
              </a:rPr>
              <a:t>练习：</a:t>
            </a:r>
            <a:r>
              <a:rPr lang="zh-CN" altLang="zh-CN" sz="2800" b="1" i="0" kern="100" dirty="0">
                <a:solidFill>
                  <a:srgbClr val="9900CC"/>
                </a:solidFill>
                <a:cs typeface="Times New Roman" panose="02020603050405020304" pitchFamily="18" charset="0"/>
              </a:rPr>
              <a:t>在康普顿效应实验中，若散射光波长是入射光波长的</a:t>
            </a:r>
            <a:r>
              <a:rPr lang="en-US" altLang="zh-CN" sz="2800" b="1" i="0" kern="100" dirty="0">
                <a:solidFill>
                  <a:srgbClr val="9900CC"/>
                </a:solidFill>
              </a:rPr>
              <a:t> </a:t>
            </a:r>
            <a:r>
              <a:rPr lang="en-US" altLang="zh-CN" sz="2800" b="1" i="0" kern="100" dirty="0">
                <a:solidFill>
                  <a:srgbClr val="FF0000"/>
                </a:solidFill>
              </a:rPr>
              <a:t>n</a:t>
            </a:r>
            <a:r>
              <a:rPr lang="zh-CN" altLang="zh-CN" sz="2800" b="1" i="0" kern="100" dirty="0">
                <a:solidFill>
                  <a:srgbClr val="9900CC"/>
                </a:solidFill>
                <a:cs typeface="Times New Roman" panose="02020603050405020304" pitchFamily="18" charset="0"/>
              </a:rPr>
              <a:t>倍，则散射光光子能量</a:t>
            </a:r>
            <a:r>
              <a:rPr lang="en-US" altLang="zh-CN" sz="2800" b="1" i="0" kern="100" dirty="0">
                <a:solidFill>
                  <a:srgbClr val="FF0000"/>
                </a:solidFill>
                <a:latin typeface="Symbol" panose="05050102010706020507" pitchFamily="18" charset="2"/>
                <a:cs typeface="Times New Roman" panose="02020603050405020304" pitchFamily="18" charset="0"/>
              </a:rPr>
              <a:t>e </a:t>
            </a:r>
            <a:r>
              <a:rPr lang="zh-CN" altLang="zh-CN" sz="2800" b="1" i="0" kern="100" dirty="0">
                <a:solidFill>
                  <a:srgbClr val="9900CC"/>
                </a:solidFill>
                <a:cs typeface="Times New Roman" panose="02020603050405020304" pitchFamily="18" charset="0"/>
              </a:rPr>
              <a:t>与反冲电子动能</a:t>
            </a:r>
            <a:r>
              <a:rPr lang="en-US" altLang="zh-CN" sz="2800" b="1" i="0" kern="100" dirty="0">
                <a:solidFill>
                  <a:srgbClr val="FF0000"/>
                </a:solidFill>
              </a:rPr>
              <a:t>E</a:t>
            </a:r>
            <a:r>
              <a:rPr lang="en-US" altLang="zh-CN" sz="2800" b="1" i="0" kern="100" baseline="-25000" dirty="0">
                <a:solidFill>
                  <a:srgbClr val="FF0000"/>
                </a:solidFill>
              </a:rPr>
              <a:t>K</a:t>
            </a:r>
            <a:r>
              <a:rPr lang="zh-CN" altLang="zh-CN" sz="2800" b="1" i="0" kern="100" dirty="0">
                <a:solidFill>
                  <a:srgbClr val="9900CC"/>
                </a:solidFill>
                <a:cs typeface="Times New Roman" panose="02020603050405020304" pitchFamily="18" charset="0"/>
              </a:rPr>
              <a:t>之比</a:t>
            </a:r>
            <a:r>
              <a:rPr lang="en-US" altLang="zh-CN" sz="2800" b="1" i="0" kern="100" dirty="0">
                <a:solidFill>
                  <a:srgbClr val="FF0000"/>
                </a:solidFill>
                <a:latin typeface="Symbol" panose="05050102010706020507" pitchFamily="18" charset="2"/>
                <a:cs typeface="Times New Roman" panose="02020603050405020304" pitchFamily="18" charset="0"/>
              </a:rPr>
              <a:t>e/</a:t>
            </a:r>
            <a:r>
              <a:rPr lang="en-US" altLang="zh-CN" sz="2800" b="1" i="0" kern="100" dirty="0">
                <a:solidFill>
                  <a:srgbClr val="FF0000"/>
                </a:solidFill>
              </a:rPr>
              <a:t> E</a:t>
            </a:r>
            <a:r>
              <a:rPr lang="en-US" altLang="zh-CN" sz="2800" b="1" i="0" kern="100" baseline="-25000" dirty="0">
                <a:solidFill>
                  <a:srgbClr val="FF0000"/>
                </a:solidFill>
              </a:rPr>
              <a:t>K</a:t>
            </a:r>
            <a:r>
              <a:rPr lang="en-US" altLang="zh-CN" sz="2800" b="1" i="0" kern="100" dirty="0">
                <a:solidFill>
                  <a:srgbClr val="9900CC"/>
                </a:solidFill>
                <a:cs typeface="Times New Roman" panose="02020603050405020304" pitchFamily="18" charset="0"/>
              </a:rPr>
              <a:t>=</a:t>
            </a:r>
            <a:r>
              <a:rPr lang="en-US" altLang="zh-CN" sz="2800" b="1" i="0" kern="100" dirty="0">
                <a:solidFill>
                  <a:srgbClr val="9900CC"/>
                </a:solidFill>
              </a:rPr>
              <a:t>_________</a:t>
            </a:r>
            <a:r>
              <a:rPr lang="zh-CN" altLang="en-US" sz="2800" b="1" i="0" kern="100" dirty="0">
                <a:solidFill>
                  <a:srgbClr val="9900CC"/>
                </a:solidFill>
              </a:rPr>
              <a:t>。</a:t>
            </a:r>
            <a:endParaRPr lang="zh-CN" altLang="en-US" b="1" i="0" dirty="0">
              <a:solidFill>
                <a:srgbClr val="9900CC"/>
              </a:solidFill>
            </a:endParaRPr>
          </a:p>
        </p:txBody>
      </p:sp>
      <p:graphicFrame>
        <p:nvGraphicFramePr>
          <p:cNvPr id="4" name="Object 13"/>
          <p:cNvGraphicFramePr>
            <a:graphicFrameLocks noChangeAspect="1"/>
          </p:cNvGraphicFramePr>
          <p:nvPr>
            <p:extLst>
              <p:ext uri="{D42A27DB-BD31-4B8C-83A1-F6EECF244321}">
                <p14:modId xmlns:p14="http://schemas.microsoft.com/office/powerpoint/2010/main" val="3303954230"/>
              </p:ext>
            </p:extLst>
          </p:nvPr>
        </p:nvGraphicFramePr>
        <p:xfrm>
          <a:off x="1468226" y="1771386"/>
          <a:ext cx="1098550" cy="1106488"/>
        </p:xfrm>
        <a:graphic>
          <a:graphicData uri="http://schemas.openxmlformats.org/presentationml/2006/ole">
            <mc:AlternateContent xmlns:mc="http://schemas.openxmlformats.org/markup-compatibility/2006">
              <mc:Choice xmlns:v="urn:schemas-microsoft-com:vml" Requires="v">
                <p:oleObj spid="_x0000_s424439" name="公式" r:id="rId3" imgW="431640" imgH="431640" progId="Equation.3">
                  <p:embed/>
                </p:oleObj>
              </mc:Choice>
              <mc:Fallback>
                <p:oleObj name="公式" r:id="rId3" imgW="431640" imgH="431640" progId="Equation.3">
                  <p:embed/>
                  <p:pic>
                    <p:nvPicPr>
                      <p:cNvPr id="0" name=""/>
                      <p:cNvPicPr>
                        <a:picLocks noChangeAspect="1" noChangeArrowheads="1"/>
                      </p:cNvPicPr>
                      <p:nvPr/>
                    </p:nvPicPr>
                    <p:blipFill>
                      <a:blip r:embed="rId4"/>
                      <a:srcRect/>
                      <a:stretch>
                        <a:fillRect/>
                      </a:stretch>
                    </p:blipFill>
                    <p:spPr bwMode="auto">
                      <a:xfrm>
                        <a:off x="1468226" y="1771386"/>
                        <a:ext cx="1098550" cy="1106488"/>
                      </a:xfrm>
                      <a:prstGeom prst="rect">
                        <a:avLst/>
                      </a:prstGeom>
                      <a:noFill/>
                      <a:ln>
                        <a:noFill/>
                      </a:ln>
                      <a:effectLst/>
                      <a:extLst/>
                    </p:spPr>
                  </p:pic>
                </p:oleObj>
              </mc:Fallback>
            </mc:AlternateContent>
          </a:graphicData>
        </a:graphic>
      </p:graphicFrame>
      <p:graphicFrame>
        <p:nvGraphicFramePr>
          <p:cNvPr id="5" name="Object 13"/>
          <p:cNvGraphicFramePr>
            <a:graphicFrameLocks noChangeAspect="1"/>
          </p:cNvGraphicFramePr>
          <p:nvPr>
            <p:extLst>
              <p:ext uri="{D42A27DB-BD31-4B8C-83A1-F6EECF244321}">
                <p14:modId xmlns:p14="http://schemas.microsoft.com/office/powerpoint/2010/main" val="3327481210"/>
              </p:ext>
            </p:extLst>
          </p:nvPr>
        </p:nvGraphicFramePr>
        <p:xfrm>
          <a:off x="3257248" y="1806306"/>
          <a:ext cx="3141662" cy="1181100"/>
        </p:xfrm>
        <a:graphic>
          <a:graphicData uri="http://schemas.openxmlformats.org/presentationml/2006/ole">
            <mc:AlternateContent xmlns:mc="http://schemas.openxmlformats.org/markup-compatibility/2006">
              <mc:Choice xmlns:v="urn:schemas-microsoft-com:vml" Requires="v">
                <p:oleObj spid="_x0000_s424440" name="公式" r:id="rId5" imgW="1054080" imgH="393480" progId="Equation.3">
                  <p:embed/>
                </p:oleObj>
              </mc:Choice>
              <mc:Fallback>
                <p:oleObj name="公式" r:id="rId5" imgW="1054080" imgH="393480" progId="Equation.3">
                  <p:embed/>
                  <p:pic>
                    <p:nvPicPr>
                      <p:cNvPr id="0" name=""/>
                      <p:cNvPicPr>
                        <a:picLocks noChangeAspect="1" noChangeArrowheads="1"/>
                      </p:cNvPicPr>
                      <p:nvPr/>
                    </p:nvPicPr>
                    <p:blipFill>
                      <a:blip r:embed="rId6"/>
                      <a:srcRect/>
                      <a:stretch>
                        <a:fillRect/>
                      </a:stretch>
                    </p:blipFill>
                    <p:spPr bwMode="auto">
                      <a:xfrm>
                        <a:off x="3257248" y="1806306"/>
                        <a:ext cx="3141662" cy="1181100"/>
                      </a:xfrm>
                      <a:prstGeom prst="rect">
                        <a:avLst/>
                      </a:prstGeom>
                      <a:solidFill>
                        <a:srgbClr val="FFFF00"/>
                      </a:solidFill>
                      <a:ln>
                        <a:noFill/>
                      </a:ln>
                      <a:effectLst/>
                      <a:extLst/>
                    </p:spPr>
                  </p:pic>
                </p:oleObj>
              </mc:Fallback>
            </mc:AlternateContent>
          </a:graphicData>
        </a:graphic>
      </p:graphicFrame>
      <p:graphicFrame>
        <p:nvGraphicFramePr>
          <p:cNvPr id="6" name="Object 13"/>
          <p:cNvGraphicFramePr>
            <a:graphicFrameLocks noChangeAspect="1"/>
          </p:cNvGraphicFramePr>
          <p:nvPr>
            <p:extLst>
              <p:ext uri="{D42A27DB-BD31-4B8C-83A1-F6EECF244321}">
                <p14:modId xmlns:p14="http://schemas.microsoft.com/office/powerpoint/2010/main" val="2212638659"/>
              </p:ext>
            </p:extLst>
          </p:nvPr>
        </p:nvGraphicFramePr>
        <p:xfrm>
          <a:off x="972383" y="4114819"/>
          <a:ext cx="2497137" cy="1295400"/>
        </p:xfrm>
        <a:graphic>
          <a:graphicData uri="http://schemas.openxmlformats.org/presentationml/2006/ole">
            <mc:AlternateContent xmlns:mc="http://schemas.openxmlformats.org/markup-compatibility/2006">
              <mc:Choice xmlns:v="urn:schemas-microsoft-com:vml" Requires="v">
                <p:oleObj spid="_x0000_s424441" name="公式" r:id="rId7" imgW="838080" imgH="431640" progId="Equation.3">
                  <p:embed/>
                </p:oleObj>
              </mc:Choice>
              <mc:Fallback>
                <p:oleObj name="公式" r:id="rId7" imgW="838080" imgH="431640" progId="Equation.3">
                  <p:embed/>
                  <p:pic>
                    <p:nvPicPr>
                      <p:cNvPr id="0" name=""/>
                      <p:cNvPicPr>
                        <a:picLocks noChangeAspect="1" noChangeArrowheads="1"/>
                      </p:cNvPicPr>
                      <p:nvPr/>
                    </p:nvPicPr>
                    <p:blipFill>
                      <a:blip r:embed="rId8"/>
                      <a:srcRect/>
                      <a:stretch>
                        <a:fillRect/>
                      </a:stretch>
                    </p:blipFill>
                    <p:spPr bwMode="auto">
                      <a:xfrm>
                        <a:off x="972383" y="4114819"/>
                        <a:ext cx="2497137" cy="1295400"/>
                      </a:xfrm>
                      <a:prstGeom prst="rect">
                        <a:avLst/>
                      </a:prstGeom>
                      <a:noFill/>
                      <a:ln>
                        <a:noFill/>
                      </a:ln>
                      <a:effectLst/>
                      <a:extLst/>
                    </p:spPr>
                  </p:pic>
                </p:oleObj>
              </mc:Fallback>
            </mc:AlternateContent>
          </a:graphicData>
        </a:graphic>
      </p:graphicFrame>
      <p:graphicFrame>
        <p:nvGraphicFramePr>
          <p:cNvPr id="7" name="Object 13"/>
          <p:cNvGraphicFramePr>
            <a:graphicFrameLocks noChangeAspect="1"/>
          </p:cNvGraphicFramePr>
          <p:nvPr>
            <p:extLst>
              <p:ext uri="{D42A27DB-BD31-4B8C-83A1-F6EECF244321}">
                <p14:modId xmlns:p14="http://schemas.microsoft.com/office/powerpoint/2010/main" val="1216890782"/>
              </p:ext>
            </p:extLst>
          </p:nvPr>
        </p:nvGraphicFramePr>
        <p:xfrm>
          <a:off x="3610614" y="4420525"/>
          <a:ext cx="5561372" cy="2400300"/>
        </p:xfrm>
        <a:graphic>
          <a:graphicData uri="http://schemas.openxmlformats.org/presentationml/2006/ole">
            <mc:AlternateContent xmlns:mc="http://schemas.openxmlformats.org/markup-compatibility/2006">
              <mc:Choice xmlns:v="urn:schemas-microsoft-com:vml" Requires="v">
                <p:oleObj spid="_x0000_s424442" name="公式" r:id="rId9" imgW="1396800" imgH="799920" progId="Equation.3">
                  <p:embed/>
                </p:oleObj>
              </mc:Choice>
              <mc:Fallback>
                <p:oleObj name="公式" r:id="rId9" imgW="1396800" imgH="799920" progId="Equation.3">
                  <p:embed/>
                  <p:pic>
                    <p:nvPicPr>
                      <p:cNvPr id="0" name=""/>
                      <p:cNvPicPr>
                        <a:picLocks noChangeAspect="1" noChangeArrowheads="1"/>
                      </p:cNvPicPr>
                      <p:nvPr/>
                    </p:nvPicPr>
                    <p:blipFill>
                      <a:blip r:embed="rId10"/>
                      <a:srcRect/>
                      <a:stretch>
                        <a:fillRect/>
                      </a:stretch>
                    </p:blipFill>
                    <p:spPr bwMode="auto">
                      <a:xfrm>
                        <a:off x="3610614" y="4420525"/>
                        <a:ext cx="5561372" cy="2400300"/>
                      </a:xfrm>
                      <a:prstGeom prst="rect">
                        <a:avLst/>
                      </a:prstGeom>
                      <a:noFill/>
                      <a:ln>
                        <a:noFill/>
                      </a:ln>
                      <a:effectLs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884730550"/>
              </p:ext>
            </p:extLst>
          </p:nvPr>
        </p:nvGraphicFramePr>
        <p:xfrm>
          <a:off x="9193018" y="5048328"/>
          <a:ext cx="1255712" cy="1079500"/>
        </p:xfrm>
        <a:graphic>
          <a:graphicData uri="http://schemas.openxmlformats.org/presentationml/2006/ole">
            <mc:AlternateContent xmlns:mc="http://schemas.openxmlformats.org/markup-compatibility/2006">
              <mc:Choice xmlns:v="urn:schemas-microsoft-com:vml" Requires="v">
                <p:oleObj spid="_x0000_s424443" name="公式" r:id="rId11" imgW="457200" imgH="393480" progId="Equation.3">
                  <p:embed/>
                </p:oleObj>
              </mc:Choice>
              <mc:Fallback>
                <p:oleObj name="公式" r:id="rId11" imgW="457200" imgH="393480" progId="Equation.3">
                  <p:embed/>
                  <p:pic>
                    <p:nvPicPr>
                      <p:cNvPr id="0" name=""/>
                      <p:cNvPicPr/>
                      <p:nvPr/>
                    </p:nvPicPr>
                    <p:blipFill>
                      <a:blip r:embed="rId12"/>
                      <a:stretch>
                        <a:fillRect/>
                      </a:stretch>
                    </p:blipFill>
                    <p:spPr>
                      <a:xfrm>
                        <a:off x="9193018" y="5048328"/>
                        <a:ext cx="1255712" cy="1079500"/>
                      </a:xfrm>
                      <a:prstGeom prst="rect">
                        <a:avLst/>
                      </a:prstGeom>
                    </p:spPr>
                  </p:pic>
                </p:oleObj>
              </mc:Fallback>
            </mc:AlternateContent>
          </a:graphicData>
        </a:graphic>
      </p:graphicFrame>
      <p:grpSp>
        <p:nvGrpSpPr>
          <p:cNvPr id="33" name="Group 4"/>
          <p:cNvGrpSpPr>
            <a:grpSpLocks/>
          </p:cNvGrpSpPr>
          <p:nvPr/>
        </p:nvGrpSpPr>
        <p:grpSpPr bwMode="auto">
          <a:xfrm>
            <a:off x="7372550" y="1833562"/>
            <a:ext cx="3733800" cy="2971800"/>
            <a:chOff x="2784" y="368"/>
            <a:chExt cx="2880" cy="2224"/>
          </a:xfrm>
        </p:grpSpPr>
        <p:sp>
          <p:nvSpPr>
            <p:cNvPr id="34" name="Rectangle 5"/>
            <p:cNvSpPr>
              <a:spLocks noChangeArrowheads="1"/>
            </p:cNvSpPr>
            <p:nvPr/>
          </p:nvSpPr>
          <p:spPr bwMode="auto">
            <a:xfrm>
              <a:off x="2784" y="528"/>
              <a:ext cx="2880" cy="2064"/>
            </a:xfrm>
            <a:prstGeom prst="rect">
              <a:avLst/>
            </a:prstGeom>
            <a:solidFill>
              <a:schemeClr val="bg1"/>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Line 6"/>
            <p:cNvSpPr>
              <a:spLocks noChangeShapeType="1"/>
            </p:cNvSpPr>
            <p:nvPr/>
          </p:nvSpPr>
          <p:spPr bwMode="auto">
            <a:xfrm>
              <a:off x="5136" y="1680"/>
              <a:ext cx="432"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7"/>
            <p:cNvSpPr>
              <a:spLocks noChangeShapeType="1"/>
            </p:cNvSpPr>
            <p:nvPr/>
          </p:nvSpPr>
          <p:spPr bwMode="auto">
            <a:xfrm flipV="1">
              <a:off x="3840" y="768"/>
              <a:ext cx="0" cy="168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7" name="Object 8"/>
            <p:cNvGraphicFramePr>
              <a:graphicFrameLocks noChangeAspect="1"/>
            </p:cNvGraphicFramePr>
            <p:nvPr/>
          </p:nvGraphicFramePr>
          <p:xfrm>
            <a:off x="5232" y="1392"/>
            <a:ext cx="208" cy="226"/>
          </p:xfrm>
          <a:graphic>
            <a:graphicData uri="http://schemas.openxmlformats.org/presentationml/2006/ole">
              <mc:AlternateContent xmlns:mc="http://schemas.openxmlformats.org/markup-compatibility/2006">
                <mc:Choice xmlns:v="urn:schemas-microsoft-com:vml" Requires="v">
                  <p:oleObj spid="_x0000_s424444" name="公式" r:id="rId13" imgW="177646" imgH="190335" progId="Equation.3">
                    <p:embed/>
                  </p:oleObj>
                </mc:Choice>
                <mc:Fallback>
                  <p:oleObj name="公式" r:id="rId13" imgW="177646" imgH="190335" progId="Equation.3">
                    <p:embed/>
                    <p:pic>
                      <p:nvPicPr>
                        <p:cNvPr id="46"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32" y="1392"/>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9"/>
            <p:cNvGraphicFramePr>
              <a:graphicFrameLocks noChangeAspect="1"/>
            </p:cNvGraphicFramePr>
            <p:nvPr/>
          </p:nvGraphicFramePr>
          <p:xfrm>
            <a:off x="3840" y="768"/>
            <a:ext cx="225" cy="285"/>
          </p:xfrm>
          <a:graphic>
            <a:graphicData uri="http://schemas.openxmlformats.org/presentationml/2006/ole">
              <mc:AlternateContent xmlns:mc="http://schemas.openxmlformats.org/markup-compatibility/2006">
                <mc:Choice xmlns:v="urn:schemas-microsoft-com:vml" Requires="v">
                  <p:oleObj spid="_x0000_s424445" name="公式" r:id="rId15" imgW="190417" imgH="241195" progId="Equation.3">
                    <p:embed/>
                  </p:oleObj>
                </mc:Choice>
                <mc:Fallback>
                  <p:oleObj name="公式" r:id="rId15" imgW="190417" imgH="241195" progId="Equation.3">
                    <p:embed/>
                    <p:pic>
                      <p:nvPicPr>
                        <p:cNvPr id="47"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40" y="768"/>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Line 10"/>
            <p:cNvSpPr>
              <a:spLocks noChangeShapeType="1"/>
            </p:cNvSpPr>
            <p:nvPr/>
          </p:nvSpPr>
          <p:spPr bwMode="auto">
            <a:xfrm flipV="1">
              <a:off x="4320" y="1680"/>
              <a:ext cx="816"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11"/>
            <p:cNvSpPr>
              <a:spLocks noChangeShapeType="1"/>
            </p:cNvSpPr>
            <p:nvPr/>
          </p:nvSpPr>
          <p:spPr bwMode="auto">
            <a:xfrm>
              <a:off x="4656" y="1104"/>
              <a:ext cx="480"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12"/>
            <p:cNvSpPr>
              <a:spLocks noChangeShapeType="1"/>
            </p:cNvSpPr>
            <p:nvPr/>
          </p:nvSpPr>
          <p:spPr bwMode="auto">
            <a:xfrm>
              <a:off x="3840" y="1680"/>
              <a:ext cx="1248" cy="0"/>
            </a:xfrm>
            <a:prstGeom prst="line">
              <a:avLst/>
            </a:prstGeom>
            <a:noFill/>
            <a:ln w="38100">
              <a:solidFill>
                <a:srgbClr val="FF0000"/>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2" name="Group 13"/>
            <p:cNvGrpSpPr>
              <a:grpSpLocks/>
            </p:cNvGrpSpPr>
            <p:nvPr/>
          </p:nvGrpSpPr>
          <p:grpSpPr bwMode="auto">
            <a:xfrm>
              <a:off x="2799" y="823"/>
              <a:ext cx="1041" cy="857"/>
              <a:chOff x="2799" y="823"/>
              <a:chExt cx="1041" cy="857"/>
            </a:xfrm>
          </p:grpSpPr>
          <p:sp>
            <p:nvSpPr>
              <p:cNvPr id="58" name="Line 14"/>
              <p:cNvSpPr>
                <a:spLocks noChangeShapeType="1"/>
              </p:cNvSpPr>
              <p:nvPr/>
            </p:nvSpPr>
            <p:spPr bwMode="auto">
              <a:xfrm>
                <a:off x="2976" y="1680"/>
                <a:ext cx="86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9" name="Object 15"/>
              <p:cNvGraphicFramePr>
                <a:graphicFrameLocks noChangeAspect="1"/>
              </p:cNvGraphicFramePr>
              <p:nvPr/>
            </p:nvGraphicFramePr>
            <p:xfrm>
              <a:off x="2799" y="823"/>
              <a:ext cx="784" cy="694"/>
            </p:xfrm>
            <a:graphic>
              <a:graphicData uri="http://schemas.openxmlformats.org/presentationml/2006/ole">
                <mc:AlternateContent xmlns:mc="http://schemas.openxmlformats.org/markup-compatibility/2006">
                  <mc:Choice xmlns:v="urn:schemas-microsoft-com:vml" Requires="v">
                    <p:oleObj spid="_x0000_s424446" name="公式" r:id="rId17" imgW="361991" imgH="304755" progId="Equation.3">
                      <p:embed/>
                    </p:oleObj>
                  </mc:Choice>
                  <mc:Fallback>
                    <p:oleObj name="公式" r:id="rId17" imgW="361991" imgH="304755" progId="Equation.3">
                      <p:embed/>
                      <p:pic>
                        <p:nvPicPr>
                          <p:cNvPr id="68"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99" y="823"/>
                            <a:ext cx="784" cy="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3" name="Group 16"/>
            <p:cNvGrpSpPr>
              <a:grpSpLocks/>
            </p:cNvGrpSpPr>
            <p:nvPr/>
          </p:nvGrpSpPr>
          <p:grpSpPr bwMode="auto">
            <a:xfrm>
              <a:off x="3840" y="368"/>
              <a:ext cx="1162" cy="1312"/>
              <a:chOff x="3840" y="368"/>
              <a:chExt cx="1162" cy="1312"/>
            </a:xfrm>
          </p:grpSpPr>
          <p:sp>
            <p:nvSpPr>
              <p:cNvPr id="56" name="Line 17"/>
              <p:cNvSpPr>
                <a:spLocks noChangeShapeType="1"/>
              </p:cNvSpPr>
              <p:nvPr/>
            </p:nvSpPr>
            <p:spPr bwMode="auto">
              <a:xfrm flipV="1">
                <a:off x="3840" y="1104"/>
                <a:ext cx="816" cy="57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7" name="Object 18"/>
              <p:cNvGraphicFramePr>
                <a:graphicFrameLocks noChangeAspect="1"/>
              </p:cNvGraphicFramePr>
              <p:nvPr/>
            </p:nvGraphicFramePr>
            <p:xfrm>
              <a:off x="4286" y="368"/>
              <a:ext cx="716" cy="735"/>
            </p:xfrm>
            <a:graphic>
              <a:graphicData uri="http://schemas.openxmlformats.org/presentationml/2006/ole">
                <mc:AlternateContent xmlns:mc="http://schemas.openxmlformats.org/markup-compatibility/2006">
                  <mc:Choice xmlns:v="urn:schemas-microsoft-com:vml" Requires="v">
                    <p:oleObj spid="_x0000_s424447" name="公式" r:id="rId19" imgW="266702" imgH="304755" progId="Equation.3">
                      <p:embed/>
                    </p:oleObj>
                  </mc:Choice>
                  <mc:Fallback>
                    <p:oleObj name="公式" r:id="rId19" imgW="266702" imgH="304755" progId="Equation.3">
                      <p:embed/>
                      <p:pic>
                        <p:nvPicPr>
                          <p:cNvPr id="66"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86" y="368"/>
                            <a:ext cx="716" cy="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4" name="Group 19"/>
            <p:cNvGrpSpPr>
              <a:grpSpLocks/>
            </p:cNvGrpSpPr>
            <p:nvPr/>
          </p:nvGrpSpPr>
          <p:grpSpPr bwMode="auto">
            <a:xfrm>
              <a:off x="3840" y="1680"/>
              <a:ext cx="829" cy="886"/>
              <a:chOff x="3840" y="1680"/>
              <a:chExt cx="829" cy="886"/>
            </a:xfrm>
          </p:grpSpPr>
          <p:sp>
            <p:nvSpPr>
              <p:cNvPr id="54" name="Line 20"/>
              <p:cNvSpPr>
                <a:spLocks noChangeShapeType="1"/>
              </p:cNvSpPr>
              <p:nvPr/>
            </p:nvSpPr>
            <p:spPr bwMode="auto">
              <a:xfrm>
                <a:off x="3840" y="1680"/>
                <a:ext cx="480" cy="576"/>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5" name="Object 21"/>
              <p:cNvGraphicFramePr>
                <a:graphicFrameLocks noChangeAspect="1"/>
              </p:cNvGraphicFramePr>
              <p:nvPr>
                <p:extLst>
                  <p:ext uri="{D42A27DB-BD31-4B8C-83A1-F6EECF244321}">
                    <p14:modId xmlns:p14="http://schemas.microsoft.com/office/powerpoint/2010/main" val="2358498602"/>
                  </p:ext>
                </p:extLst>
              </p:nvPr>
            </p:nvGraphicFramePr>
            <p:xfrm>
              <a:off x="4072" y="2168"/>
              <a:ext cx="597" cy="398"/>
            </p:xfrm>
            <a:graphic>
              <a:graphicData uri="http://schemas.openxmlformats.org/presentationml/2006/ole">
                <mc:AlternateContent xmlns:mc="http://schemas.openxmlformats.org/markup-compatibility/2006">
                  <mc:Choice xmlns:v="urn:schemas-microsoft-com:vml" Requires="v">
                    <p:oleObj spid="_x0000_s424448" name="Equation" r:id="rId21" imgW="241200" imgH="177480" progId="Equation.DSMT4">
                      <p:embed/>
                    </p:oleObj>
                  </mc:Choice>
                  <mc:Fallback>
                    <p:oleObj name="Equation" r:id="rId21" imgW="241200" imgH="177480" progId="Equation.DSMT4">
                      <p:embed/>
                      <p:pic>
                        <p:nvPicPr>
                          <p:cNvPr id="64" name="Object 21"/>
                          <p:cNvPicPr>
                            <a:picLocks noChangeAspect="1" noChangeArrowheads="1"/>
                          </p:cNvPicPr>
                          <p:nvPr/>
                        </p:nvPicPr>
                        <p:blipFill>
                          <a:blip r:embed="rId22"/>
                          <a:srcRect/>
                          <a:stretch>
                            <a:fillRect/>
                          </a:stretch>
                        </p:blipFill>
                        <p:spPr bwMode="auto">
                          <a:xfrm>
                            <a:off x="4072" y="2168"/>
                            <a:ext cx="597" cy="398"/>
                          </a:xfrm>
                          <a:prstGeom prst="rect">
                            <a:avLst/>
                          </a:prstGeom>
                          <a:noFill/>
                          <a:ln>
                            <a:noFill/>
                          </a:ln>
                          <a:effectLst/>
                          <a:extLst/>
                        </p:spPr>
                      </p:pic>
                    </p:oleObj>
                  </mc:Fallback>
                </mc:AlternateContent>
              </a:graphicData>
            </a:graphic>
          </p:graphicFrame>
        </p:grpSp>
        <p:sp>
          <p:nvSpPr>
            <p:cNvPr id="45" name="Line 22"/>
            <p:cNvSpPr>
              <a:spLocks noChangeShapeType="1"/>
            </p:cNvSpPr>
            <p:nvPr/>
          </p:nvSpPr>
          <p:spPr bwMode="auto">
            <a:xfrm flipV="1">
              <a:off x="3840" y="1440"/>
              <a:ext cx="336" cy="24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6" name="Object 23"/>
            <p:cNvGraphicFramePr>
              <a:graphicFrameLocks noChangeAspect="1"/>
            </p:cNvGraphicFramePr>
            <p:nvPr>
              <p:extLst>
                <p:ext uri="{D42A27DB-BD31-4B8C-83A1-F6EECF244321}">
                  <p14:modId xmlns:p14="http://schemas.microsoft.com/office/powerpoint/2010/main" val="2852714348"/>
                </p:ext>
              </p:extLst>
            </p:nvPr>
          </p:nvGraphicFramePr>
          <p:xfrm>
            <a:off x="3926" y="1023"/>
            <a:ext cx="298" cy="417"/>
          </p:xfrm>
          <a:graphic>
            <a:graphicData uri="http://schemas.openxmlformats.org/presentationml/2006/ole">
              <mc:AlternateContent xmlns:mc="http://schemas.openxmlformats.org/markup-compatibility/2006">
                <mc:Choice xmlns:v="urn:schemas-microsoft-com:vml" Requires="v">
                  <p:oleObj spid="_x0000_s424449" name="公式" r:id="rId23" imgW="126725" imgH="177415" progId="Equation.3">
                    <p:embed/>
                  </p:oleObj>
                </mc:Choice>
                <mc:Fallback>
                  <p:oleObj name="公式" r:id="rId23" imgW="126725" imgH="177415" progId="Equation.3">
                    <p:embed/>
                    <p:pic>
                      <p:nvPicPr>
                        <p:cNvPr id="55"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26" y="1023"/>
                          <a:ext cx="298"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Line 24"/>
            <p:cNvSpPr>
              <a:spLocks noChangeShapeType="1"/>
            </p:cNvSpPr>
            <p:nvPr/>
          </p:nvSpPr>
          <p:spPr bwMode="auto">
            <a:xfrm>
              <a:off x="2928" y="1680"/>
              <a:ext cx="336"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8" name="Object 25"/>
            <p:cNvGraphicFramePr>
              <a:graphicFrameLocks noChangeAspect="1"/>
            </p:cNvGraphicFramePr>
            <p:nvPr/>
          </p:nvGraphicFramePr>
          <p:xfrm>
            <a:off x="2979" y="1668"/>
            <a:ext cx="389" cy="541"/>
          </p:xfrm>
          <a:graphic>
            <a:graphicData uri="http://schemas.openxmlformats.org/presentationml/2006/ole">
              <mc:AlternateContent xmlns:mc="http://schemas.openxmlformats.org/markup-compatibility/2006">
                <mc:Choice xmlns:v="urn:schemas-microsoft-com:vml" Requires="v">
                  <p:oleObj spid="_x0000_s424450" name="公式" r:id="rId25" imgW="165028" imgH="228501" progId="Equation.3">
                    <p:embed/>
                  </p:oleObj>
                </mc:Choice>
                <mc:Fallback>
                  <p:oleObj name="公式" r:id="rId25" imgW="165028" imgH="228501" progId="Equation.3">
                    <p:embed/>
                    <p:pic>
                      <p:nvPicPr>
                        <p:cNvPr id="57" name="Object 2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79" y="1668"/>
                          <a:ext cx="389"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Oval 26"/>
            <p:cNvSpPr>
              <a:spLocks noChangeArrowheads="1"/>
            </p:cNvSpPr>
            <p:nvPr/>
          </p:nvSpPr>
          <p:spPr bwMode="auto">
            <a:xfrm>
              <a:off x="3768" y="1632"/>
              <a:ext cx="144" cy="144"/>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0" name="Object 27"/>
            <p:cNvGraphicFramePr>
              <a:graphicFrameLocks noChangeAspect="1"/>
            </p:cNvGraphicFramePr>
            <p:nvPr/>
          </p:nvGraphicFramePr>
          <p:xfrm>
            <a:off x="4416" y="1344"/>
            <a:ext cx="211" cy="288"/>
          </p:xfrm>
          <a:graphic>
            <a:graphicData uri="http://schemas.openxmlformats.org/presentationml/2006/ole">
              <mc:AlternateContent xmlns:mc="http://schemas.openxmlformats.org/markup-compatibility/2006">
                <mc:Choice xmlns:v="urn:schemas-microsoft-com:vml" Requires="v">
                  <p:oleObj spid="_x0000_s424451" name="公式" r:id="rId27" imgW="95289" imgH="152512" progId="Equation.3">
                    <p:embed/>
                  </p:oleObj>
                </mc:Choice>
                <mc:Fallback>
                  <p:oleObj name="公式" r:id="rId27" imgW="95289" imgH="152512" progId="Equation.3">
                    <p:embed/>
                    <p:pic>
                      <p:nvPicPr>
                        <p:cNvPr id="59" name="Object 2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16" y="1344"/>
                          <a:ext cx="2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Arc 28"/>
            <p:cNvSpPr>
              <a:spLocks/>
            </p:cNvSpPr>
            <p:nvPr/>
          </p:nvSpPr>
          <p:spPr bwMode="auto">
            <a:xfrm flipV="1">
              <a:off x="4032" y="1681"/>
              <a:ext cx="192" cy="290"/>
            </a:xfrm>
            <a:custGeom>
              <a:avLst/>
              <a:gdLst>
                <a:gd name="T0" fmla="*/ 0 w 21600"/>
                <a:gd name="T1" fmla="*/ 0 h 26139"/>
                <a:gd name="T2" fmla="*/ 0 w 21600"/>
                <a:gd name="T3" fmla="*/ 0 h 26139"/>
                <a:gd name="T4" fmla="*/ 0 w 21600"/>
                <a:gd name="T5" fmla="*/ 0 h 26139"/>
                <a:gd name="T6" fmla="*/ 0 60000 65536"/>
                <a:gd name="T7" fmla="*/ 0 60000 65536"/>
                <a:gd name="T8" fmla="*/ 0 60000 65536"/>
                <a:gd name="T9" fmla="*/ 0 w 21600"/>
                <a:gd name="T10" fmla="*/ 0 h 26139"/>
                <a:gd name="T11" fmla="*/ 21600 w 21600"/>
                <a:gd name="T12" fmla="*/ 26139 h 26139"/>
              </a:gdLst>
              <a:ahLst/>
              <a:cxnLst>
                <a:cxn ang="T6">
                  <a:pos x="T0" y="T1"/>
                </a:cxn>
                <a:cxn ang="T7">
                  <a:pos x="T2" y="T3"/>
                </a:cxn>
                <a:cxn ang="T8">
                  <a:pos x="T4" y="T5"/>
                </a:cxn>
              </a:cxnLst>
              <a:rect l="T9" t="T10" r="T11" b="T12"/>
              <a:pathLst>
                <a:path w="21600" h="26139" fill="none" extrusionOk="0">
                  <a:moveTo>
                    <a:pt x="4760" y="0"/>
                  </a:moveTo>
                  <a:cubicBezTo>
                    <a:pt x="14607" y="2225"/>
                    <a:pt x="21600" y="10973"/>
                    <a:pt x="21600" y="21069"/>
                  </a:cubicBezTo>
                  <a:cubicBezTo>
                    <a:pt x="21600" y="22776"/>
                    <a:pt x="21397" y="24478"/>
                    <a:pt x="20996" y="26138"/>
                  </a:cubicBezTo>
                </a:path>
                <a:path w="21600" h="26139" stroke="0" extrusionOk="0">
                  <a:moveTo>
                    <a:pt x="4760" y="0"/>
                  </a:moveTo>
                  <a:cubicBezTo>
                    <a:pt x="14607" y="2225"/>
                    <a:pt x="21600" y="10973"/>
                    <a:pt x="21600" y="21069"/>
                  </a:cubicBezTo>
                  <a:cubicBezTo>
                    <a:pt x="21600" y="22776"/>
                    <a:pt x="21397" y="24478"/>
                    <a:pt x="20996" y="26138"/>
                  </a:cubicBezTo>
                  <a:lnTo>
                    <a:pt x="0" y="21069"/>
                  </a:lnTo>
                  <a:lnTo>
                    <a:pt x="4760" y="0"/>
                  </a:lnTo>
                  <a:close/>
                </a:path>
              </a:pathLst>
            </a:custGeom>
            <a:noFill/>
            <a:ln w="28575">
              <a:solidFill>
                <a:srgbClr val="CC00CC"/>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Arc 29"/>
            <p:cNvSpPr>
              <a:spLocks/>
            </p:cNvSpPr>
            <p:nvPr/>
          </p:nvSpPr>
          <p:spPr bwMode="auto">
            <a:xfrm rot="20593036" flipV="1">
              <a:off x="4176" y="1392"/>
              <a:ext cx="192" cy="294"/>
            </a:xfrm>
            <a:custGeom>
              <a:avLst/>
              <a:gdLst>
                <a:gd name="T0" fmla="*/ 0 w 21600"/>
                <a:gd name="T1" fmla="*/ 0 h 30659"/>
                <a:gd name="T2" fmla="*/ 0 w 21600"/>
                <a:gd name="T3" fmla="*/ 0 h 30659"/>
                <a:gd name="T4" fmla="*/ 0 w 21600"/>
                <a:gd name="T5" fmla="*/ 0 h 30659"/>
                <a:gd name="T6" fmla="*/ 0 60000 65536"/>
                <a:gd name="T7" fmla="*/ 0 60000 65536"/>
                <a:gd name="T8" fmla="*/ 0 60000 65536"/>
                <a:gd name="T9" fmla="*/ 0 w 21600"/>
                <a:gd name="T10" fmla="*/ 0 h 30659"/>
                <a:gd name="T11" fmla="*/ 21600 w 21600"/>
                <a:gd name="T12" fmla="*/ 30659 h 30659"/>
              </a:gdLst>
              <a:ahLst/>
              <a:cxnLst>
                <a:cxn ang="T6">
                  <a:pos x="T0" y="T1"/>
                </a:cxn>
                <a:cxn ang="T7">
                  <a:pos x="T2" y="T3"/>
                </a:cxn>
                <a:cxn ang="T8">
                  <a:pos x="T4" y="T5"/>
                </a:cxn>
              </a:cxnLst>
              <a:rect l="T9" t="T10" r="T11" b="T12"/>
              <a:pathLst>
                <a:path w="21600" h="30659" fill="none" extrusionOk="0">
                  <a:moveTo>
                    <a:pt x="14791" y="-1"/>
                  </a:moveTo>
                  <a:cubicBezTo>
                    <a:pt x="19135" y="4082"/>
                    <a:pt x="21600" y="9779"/>
                    <a:pt x="21600" y="15741"/>
                  </a:cubicBezTo>
                  <a:cubicBezTo>
                    <a:pt x="21600" y="21297"/>
                    <a:pt x="19458" y="26640"/>
                    <a:pt x="15620" y="30658"/>
                  </a:cubicBezTo>
                </a:path>
                <a:path w="21600" h="30659" stroke="0" extrusionOk="0">
                  <a:moveTo>
                    <a:pt x="14791" y="-1"/>
                  </a:moveTo>
                  <a:cubicBezTo>
                    <a:pt x="19135" y="4082"/>
                    <a:pt x="21600" y="9779"/>
                    <a:pt x="21600" y="15741"/>
                  </a:cubicBezTo>
                  <a:cubicBezTo>
                    <a:pt x="21600" y="21297"/>
                    <a:pt x="19458" y="26640"/>
                    <a:pt x="15620" y="30658"/>
                  </a:cubicBezTo>
                  <a:lnTo>
                    <a:pt x="0" y="15741"/>
                  </a:lnTo>
                  <a:lnTo>
                    <a:pt x="14791" y="-1"/>
                  </a:lnTo>
                  <a:close/>
                </a:path>
              </a:pathLst>
            </a:custGeom>
            <a:noFill/>
            <a:ln w="28575">
              <a:solidFill>
                <a:srgbClr val="0099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3" name="Object 30"/>
            <p:cNvGraphicFramePr>
              <a:graphicFrameLocks noChangeAspect="1"/>
            </p:cNvGraphicFramePr>
            <p:nvPr/>
          </p:nvGraphicFramePr>
          <p:xfrm>
            <a:off x="4224" y="1728"/>
            <a:ext cx="280" cy="336"/>
          </p:xfrm>
          <a:graphic>
            <a:graphicData uri="http://schemas.openxmlformats.org/presentationml/2006/ole">
              <mc:AlternateContent xmlns:mc="http://schemas.openxmlformats.org/markup-compatibility/2006">
                <mc:Choice xmlns:v="urn:schemas-microsoft-com:vml" Requires="v">
                  <p:oleObj spid="_x0000_s424452" name="公式" r:id="rId29" imgW="114185" imgH="152512" progId="Equation.3">
                    <p:embed/>
                  </p:oleObj>
                </mc:Choice>
                <mc:Fallback>
                  <p:oleObj name="公式" r:id="rId29" imgW="114185" imgH="152512" progId="Equation.3">
                    <p:embed/>
                    <p:pic>
                      <p:nvPicPr>
                        <p:cNvPr id="62" name="Object 3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224" y="1728"/>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0" name="矩形 59"/>
          <p:cNvSpPr/>
          <p:nvPr/>
        </p:nvSpPr>
        <p:spPr>
          <a:xfrm>
            <a:off x="1074474" y="3111955"/>
            <a:ext cx="4655071" cy="954107"/>
          </a:xfrm>
          <a:prstGeom prst="rect">
            <a:avLst/>
          </a:prstGeom>
        </p:spPr>
        <p:txBody>
          <a:bodyPr wrap="square">
            <a:spAutoFit/>
          </a:bodyPr>
          <a:lstStyle/>
          <a:p>
            <a:r>
              <a:rPr lang="zh-CN" altLang="en-US" sz="2800" b="1" i="0" dirty="0">
                <a:solidFill>
                  <a:srgbClr val="FF3300"/>
                </a:solidFill>
              </a:rPr>
              <a:t>能量守恒：</a:t>
            </a:r>
            <a:r>
              <a:rPr lang="zh-CN" altLang="en-US" sz="2800" b="1" i="0" dirty="0">
                <a:solidFill>
                  <a:srgbClr val="009900"/>
                </a:solidFill>
              </a:rPr>
              <a:t>电子</a:t>
            </a:r>
            <a:r>
              <a:rPr lang="zh-CN" altLang="zh-CN" sz="2800" b="1" i="0" kern="100" dirty="0">
                <a:solidFill>
                  <a:srgbClr val="009900"/>
                </a:solidFill>
                <a:cs typeface="Times New Roman" panose="02020603050405020304" pitchFamily="18" charset="0"/>
              </a:rPr>
              <a:t>反冲</a:t>
            </a:r>
            <a:r>
              <a:rPr lang="zh-CN" altLang="en-US" sz="2800" b="1" i="0" dirty="0">
                <a:solidFill>
                  <a:srgbClr val="009900"/>
                </a:solidFill>
              </a:rPr>
              <a:t>动能等于光子散射前后的能量之差</a:t>
            </a:r>
            <a:endParaRPr lang="zh-CN" altLang="en-US" sz="2800" dirty="0">
              <a:solidFill>
                <a:srgbClr val="009900"/>
              </a:solidFill>
            </a:endParaRPr>
          </a:p>
        </p:txBody>
      </p:sp>
    </p:spTree>
    <p:extLst>
      <p:ext uri="{BB962C8B-B14F-4D97-AF65-F5344CB8AC3E}">
        <p14:creationId xmlns:p14="http://schemas.microsoft.com/office/powerpoint/2010/main" val="42764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5855" y="215399"/>
            <a:ext cx="8675743" cy="1815882"/>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009900"/>
                </a:solidFill>
              </a:rPr>
              <a:t>康普顿散射中，</a:t>
            </a:r>
            <a:r>
              <a:rPr lang="zh-CN" altLang="en-US" sz="2800" b="1" i="0" dirty="0">
                <a:solidFill>
                  <a:srgbClr val="9900CC"/>
                </a:solidFill>
              </a:rPr>
              <a:t>波长为</a:t>
            </a:r>
            <a:r>
              <a:rPr lang="en-US" altLang="zh-CN" sz="2800" b="1" i="0" dirty="0">
                <a:solidFill>
                  <a:srgbClr val="FF0000"/>
                </a:solidFill>
              </a:rPr>
              <a:t>λ</a:t>
            </a:r>
            <a:r>
              <a:rPr lang="en-US" altLang="zh-CN" sz="2800" b="1" i="0" baseline="-25000" dirty="0">
                <a:solidFill>
                  <a:srgbClr val="FF0000"/>
                </a:solidFill>
                <a:cs typeface="Times New Roman" panose="02020603050405020304" pitchFamily="18" charset="0"/>
              </a:rPr>
              <a:t>0 </a:t>
            </a:r>
            <a:r>
              <a:rPr lang="zh-CN" altLang="en-US" sz="2800" b="1" i="0" dirty="0">
                <a:solidFill>
                  <a:srgbClr val="9900CC"/>
                </a:solidFill>
              </a:rPr>
              <a:t>的</a:t>
            </a:r>
            <a:r>
              <a:rPr lang="en-US" altLang="zh-CN" sz="2800" b="1" i="0" dirty="0">
                <a:solidFill>
                  <a:srgbClr val="9900CC"/>
                </a:solidFill>
              </a:rPr>
              <a:t>X</a:t>
            </a:r>
            <a:r>
              <a:rPr lang="zh-CN" altLang="en-US" sz="2800" b="1" i="0" dirty="0">
                <a:solidFill>
                  <a:srgbClr val="9900CC"/>
                </a:solidFill>
              </a:rPr>
              <a:t>射线经物体散射后沿与入射方向成</a:t>
            </a:r>
            <a:r>
              <a:rPr lang="en-US" altLang="zh-CN" sz="2800" b="1" i="0" dirty="0">
                <a:solidFill>
                  <a:srgbClr val="FF0000"/>
                </a:solidFill>
                <a:sym typeface="Symbol" panose="05050102010706020507" pitchFamily="18" charset="2"/>
              </a:rPr>
              <a:t>/2</a:t>
            </a:r>
            <a:r>
              <a:rPr lang="en-US" altLang="zh-CN" sz="2800" b="1" i="0" dirty="0">
                <a:solidFill>
                  <a:srgbClr val="FF0000"/>
                </a:solidFill>
              </a:rPr>
              <a:t> </a:t>
            </a:r>
            <a:r>
              <a:rPr lang="zh-CN" altLang="en-US" sz="2800" b="1" i="0" dirty="0">
                <a:solidFill>
                  <a:srgbClr val="9900CC"/>
                </a:solidFill>
              </a:rPr>
              <a:t>角方向散射。</a:t>
            </a:r>
            <a:r>
              <a:rPr lang="zh-CN" altLang="en-US" sz="2800" b="1" i="0" dirty="0">
                <a:solidFill>
                  <a:srgbClr val="009900"/>
                </a:solidFill>
              </a:rPr>
              <a:t>已知</a:t>
            </a:r>
            <a:r>
              <a:rPr kumimoji="0" lang="zh-CN" altLang="en-US" sz="2800" b="1" i="0" dirty="0">
                <a:solidFill>
                  <a:srgbClr val="009900"/>
                </a:solidFill>
              </a:rPr>
              <a:t>康普顿波长为</a:t>
            </a:r>
            <a:r>
              <a:rPr lang="en-US" altLang="zh-CN" sz="2800" b="1" i="0" dirty="0" err="1">
                <a:solidFill>
                  <a:srgbClr val="FF0000"/>
                </a:solidFill>
              </a:rPr>
              <a:t>λ</a:t>
            </a:r>
            <a:r>
              <a:rPr lang="en-US" altLang="zh-CN" sz="2800" b="1" i="0" baseline="-25000" dirty="0" err="1">
                <a:solidFill>
                  <a:srgbClr val="FF0000"/>
                </a:solidFill>
                <a:cs typeface="Times New Roman" panose="02020603050405020304" pitchFamily="18" charset="0"/>
              </a:rPr>
              <a:t>c</a:t>
            </a:r>
            <a:r>
              <a:rPr lang="en-US" altLang="zh-CN" sz="2800" b="1" i="0" baseline="-25000" dirty="0">
                <a:solidFill>
                  <a:srgbClr val="FF0000"/>
                </a:solidFill>
                <a:cs typeface="Times New Roman" panose="02020603050405020304" pitchFamily="18" charset="0"/>
              </a:rPr>
              <a:t> </a:t>
            </a:r>
            <a:r>
              <a:rPr lang="zh-CN" altLang="en-US" sz="2800" b="1" i="0" dirty="0">
                <a:solidFill>
                  <a:srgbClr val="9900CC"/>
                </a:solidFill>
              </a:rPr>
              <a:t>，</a:t>
            </a:r>
            <a:r>
              <a:rPr kumimoji="0" lang="zh-CN" altLang="en-US" sz="2800" b="1" i="0" dirty="0">
                <a:solidFill>
                  <a:srgbClr val="0000FF"/>
                </a:solidFill>
              </a:rPr>
              <a:t>那么</a:t>
            </a:r>
            <a:r>
              <a:rPr lang="zh-CN" altLang="en-US" sz="2800" b="1" i="0" dirty="0">
                <a:solidFill>
                  <a:srgbClr val="0000FF"/>
                </a:solidFill>
              </a:rPr>
              <a:t>散射光的波长</a:t>
            </a:r>
            <a:r>
              <a:rPr lang="en-US" altLang="zh-CN" sz="2800" b="1" i="0" dirty="0">
                <a:solidFill>
                  <a:srgbClr val="FF0000"/>
                </a:solidFill>
              </a:rPr>
              <a:t>λ</a:t>
            </a:r>
            <a:r>
              <a:rPr lang="en-US" altLang="zh-CN" sz="2800" b="1" i="0" dirty="0">
                <a:solidFill>
                  <a:srgbClr val="0000FF"/>
                </a:solidFill>
              </a:rPr>
              <a:t> = ____ </a:t>
            </a:r>
            <a:r>
              <a:rPr lang="zh-CN" altLang="en-US" sz="2800" b="1" i="0" dirty="0">
                <a:solidFill>
                  <a:srgbClr val="0000FF"/>
                </a:solidFill>
              </a:rPr>
              <a:t>， </a:t>
            </a:r>
            <a:r>
              <a:rPr lang="zh-CN" altLang="en-US" sz="2800" b="1" i="0" dirty="0">
                <a:solidFill>
                  <a:srgbClr val="9900CC"/>
                </a:solidFill>
              </a:rPr>
              <a:t>频率的改变</a:t>
            </a:r>
            <a:r>
              <a:rPr lang="en-US" altLang="zh-CN" sz="2800" b="1" i="0" dirty="0" err="1">
                <a:solidFill>
                  <a:srgbClr val="FF0000"/>
                </a:solidFill>
              </a:rPr>
              <a:t>Δν</a:t>
            </a:r>
            <a:r>
              <a:rPr lang="en-US" altLang="zh-CN" sz="2800" b="1" i="0" dirty="0">
                <a:solidFill>
                  <a:srgbClr val="9900CC"/>
                </a:solidFill>
              </a:rPr>
              <a:t>= _____ </a:t>
            </a:r>
            <a:r>
              <a:rPr lang="zh-CN" altLang="en-US" sz="2800" b="1" i="0" dirty="0">
                <a:solidFill>
                  <a:srgbClr val="9900CC"/>
                </a:solidFill>
              </a:rPr>
              <a:t>，</a:t>
            </a:r>
            <a:r>
              <a:rPr lang="zh-CN" altLang="en-US" sz="2800" b="1" i="0" dirty="0">
                <a:solidFill>
                  <a:srgbClr val="009900"/>
                </a:solidFill>
              </a:rPr>
              <a:t>电子</a:t>
            </a:r>
            <a:r>
              <a:rPr lang="zh-CN" altLang="zh-CN" sz="2800" b="1" i="0" kern="100" dirty="0">
                <a:solidFill>
                  <a:srgbClr val="009900"/>
                </a:solidFill>
                <a:cs typeface="Times New Roman" panose="02020603050405020304" pitchFamily="18" charset="0"/>
              </a:rPr>
              <a:t>反冲</a:t>
            </a:r>
            <a:r>
              <a:rPr lang="zh-CN" altLang="en-US" sz="2800" b="1" i="0" dirty="0">
                <a:solidFill>
                  <a:srgbClr val="009900"/>
                </a:solidFill>
              </a:rPr>
              <a:t>动能</a:t>
            </a:r>
            <a:r>
              <a:rPr lang="en-US" altLang="zh-CN" sz="2800" b="1" i="0" dirty="0">
                <a:solidFill>
                  <a:srgbClr val="009900"/>
                </a:solidFill>
              </a:rPr>
              <a:t> =_____</a:t>
            </a:r>
            <a:r>
              <a:rPr lang="zh-CN" altLang="en-US" sz="2800" b="1" i="0" dirty="0">
                <a:solidFill>
                  <a:srgbClr val="009900"/>
                </a:solidFill>
              </a:rPr>
              <a:t>。</a:t>
            </a:r>
          </a:p>
        </p:txBody>
      </p:sp>
      <p:graphicFrame>
        <p:nvGraphicFramePr>
          <p:cNvPr id="3" name="Object 2074"/>
          <p:cNvGraphicFramePr>
            <a:graphicFrameLocks noChangeAspect="1"/>
          </p:cNvGraphicFramePr>
          <p:nvPr>
            <p:extLst>
              <p:ext uri="{D42A27DB-BD31-4B8C-83A1-F6EECF244321}">
                <p14:modId xmlns:p14="http://schemas.microsoft.com/office/powerpoint/2010/main" val="2412687571"/>
              </p:ext>
            </p:extLst>
          </p:nvPr>
        </p:nvGraphicFramePr>
        <p:xfrm>
          <a:off x="1902847" y="3295819"/>
          <a:ext cx="4657725" cy="1093787"/>
        </p:xfrm>
        <a:graphic>
          <a:graphicData uri="http://schemas.openxmlformats.org/presentationml/2006/ole">
            <mc:AlternateContent xmlns:mc="http://schemas.openxmlformats.org/markup-compatibility/2006">
              <mc:Choice xmlns:v="urn:schemas-microsoft-com:vml" Requires="v">
                <p:oleObj spid="_x0000_s405235" name="公式" r:id="rId3" imgW="1676160" imgH="393480" progId="Equation.3">
                  <p:embed/>
                </p:oleObj>
              </mc:Choice>
              <mc:Fallback>
                <p:oleObj name="公式" r:id="rId3" imgW="1676160" imgH="393480" progId="Equation.3">
                  <p:embed/>
                  <p:pic>
                    <p:nvPicPr>
                      <p:cNvPr id="0" name=""/>
                      <p:cNvPicPr>
                        <a:picLocks noChangeAspect="1" noChangeArrowheads="1"/>
                      </p:cNvPicPr>
                      <p:nvPr/>
                    </p:nvPicPr>
                    <p:blipFill>
                      <a:blip r:embed="rId4"/>
                      <a:srcRect/>
                      <a:stretch>
                        <a:fillRect/>
                      </a:stretch>
                    </p:blipFill>
                    <p:spPr bwMode="auto">
                      <a:xfrm>
                        <a:off x="1902847" y="3295819"/>
                        <a:ext cx="4657725" cy="1093787"/>
                      </a:xfrm>
                      <a:prstGeom prst="rect">
                        <a:avLst/>
                      </a:prstGeom>
                      <a:noFill/>
                      <a:ln>
                        <a:noFill/>
                      </a:ln>
                      <a:effectLs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093265805"/>
              </p:ext>
            </p:extLst>
          </p:nvPr>
        </p:nvGraphicFramePr>
        <p:xfrm>
          <a:off x="3689376" y="4507363"/>
          <a:ext cx="2882900" cy="1165225"/>
        </p:xfrm>
        <a:graphic>
          <a:graphicData uri="http://schemas.openxmlformats.org/presentationml/2006/ole">
            <mc:AlternateContent xmlns:mc="http://schemas.openxmlformats.org/markup-compatibility/2006">
              <mc:Choice xmlns:v="urn:schemas-microsoft-com:vml" Requires="v">
                <p:oleObj spid="_x0000_s405236" name="公式" r:id="rId5" imgW="1066680" imgH="431640" progId="Equation.3">
                  <p:embed/>
                </p:oleObj>
              </mc:Choice>
              <mc:Fallback>
                <p:oleObj name="公式" r:id="rId5" imgW="1066680" imgH="431640" progId="Equation.3">
                  <p:embed/>
                  <p:pic>
                    <p:nvPicPr>
                      <p:cNvPr id="0" name=""/>
                      <p:cNvPicPr/>
                      <p:nvPr/>
                    </p:nvPicPr>
                    <p:blipFill>
                      <a:blip r:embed="rId6"/>
                      <a:stretch>
                        <a:fillRect/>
                      </a:stretch>
                    </p:blipFill>
                    <p:spPr>
                      <a:xfrm>
                        <a:off x="3689376" y="4507363"/>
                        <a:ext cx="2882900" cy="1165225"/>
                      </a:xfrm>
                      <a:prstGeom prst="rect">
                        <a:avLst/>
                      </a:prstGeom>
                    </p:spPr>
                  </p:pic>
                </p:oleObj>
              </mc:Fallback>
            </mc:AlternateContent>
          </a:graphicData>
        </a:graphic>
      </p:graphicFrame>
      <p:graphicFrame>
        <p:nvGraphicFramePr>
          <p:cNvPr id="6" name="Object 2074"/>
          <p:cNvGraphicFramePr>
            <a:graphicFrameLocks noChangeAspect="1"/>
          </p:cNvGraphicFramePr>
          <p:nvPr>
            <p:extLst>
              <p:ext uri="{D42A27DB-BD31-4B8C-83A1-F6EECF244321}">
                <p14:modId xmlns:p14="http://schemas.microsoft.com/office/powerpoint/2010/main" val="98787664"/>
              </p:ext>
            </p:extLst>
          </p:nvPr>
        </p:nvGraphicFramePr>
        <p:xfrm>
          <a:off x="1862415" y="2083323"/>
          <a:ext cx="4023124" cy="1094739"/>
        </p:xfrm>
        <a:graphic>
          <a:graphicData uri="http://schemas.openxmlformats.org/presentationml/2006/ole">
            <mc:AlternateContent xmlns:mc="http://schemas.openxmlformats.org/markup-compatibility/2006">
              <mc:Choice xmlns:v="urn:schemas-microsoft-com:vml" Requires="v">
                <p:oleObj spid="_x0000_s405237" name="公式" r:id="rId7" imgW="1447560" imgH="393480" progId="Equation.3">
                  <p:embed/>
                </p:oleObj>
              </mc:Choice>
              <mc:Fallback>
                <p:oleObj name="公式" r:id="rId7" imgW="1447560" imgH="393480" progId="Equation.3">
                  <p:embed/>
                  <p:pic>
                    <p:nvPicPr>
                      <p:cNvPr id="0" name=""/>
                      <p:cNvPicPr>
                        <a:picLocks noChangeAspect="1" noChangeArrowheads="1"/>
                      </p:cNvPicPr>
                      <p:nvPr/>
                    </p:nvPicPr>
                    <p:blipFill>
                      <a:blip r:embed="rId8"/>
                      <a:srcRect/>
                      <a:stretch>
                        <a:fillRect/>
                      </a:stretch>
                    </p:blipFill>
                    <p:spPr bwMode="auto">
                      <a:xfrm>
                        <a:off x="1862415" y="2083323"/>
                        <a:ext cx="4023124" cy="1094739"/>
                      </a:xfrm>
                      <a:prstGeom prst="rect">
                        <a:avLst/>
                      </a:prstGeom>
                      <a:solidFill>
                        <a:srgbClr val="FFFF00"/>
                      </a:solidFill>
                      <a:ln>
                        <a:noFill/>
                      </a:ln>
                      <a:effectLst/>
                      <a:extLst/>
                    </p:spPr>
                  </p:pic>
                </p:oleObj>
              </mc:Fallback>
            </mc:AlternateContent>
          </a:graphicData>
        </a:graphic>
      </p:graphicFrame>
      <p:grpSp>
        <p:nvGrpSpPr>
          <p:cNvPr id="7" name="Group 12"/>
          <p:cNvGrpSpPr>
            <a:grpSpLocks/>
          </p:cNvGrpSpPr>
          <p:nvPr/>
        </p:nvGrpSpPr>
        <p:grpSpPr bwMode="auto">
          <a:xfrm>
            <a:off x="6694172" y="2146920"/>
            <a:ext cx="3810000" cy="2948384"/>
            <a:chOff x="2804" y="2078"/>
            <a:chExt cx="2688" cy="1955"/>
          </a:xfrm>
        </p:grpSpPr>
        <p:sp>
          <p:nvSpPr>
            <p:cNvPr id="8" name="Rectangle 13"/>
            <p:cNvSpPr>
              <a:spLocks noChangeArrowheads="1"/>
            </p:cNvSpPr>
            <p:nvPr/>
          </p:nvSpPr>
          <p:spPr bwMode="auto">
            <a:xfrm>
              <a:off x="2804" y="2078"/>
              <a:ext cx="2688" cy="1920"/>
            </a:xfrm>
            <a:prstGeom prst="rect">
              <a:avLst/>
            </a:prstGeom>
            <a:solidFill>
              <a:schemeClr val="bg1"/>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9" name="Line 14"/>
            <p:cNvSpPr>
              <a:spLocks noChangeShapeType="1"/>
            </p:cNvSpPr>
            <p:nvPr/>
          </p:nvSpPr>
          <p:spPr bwMode="auto">
            <a:xfrm>
              <a:off x="3832" y="3148"/>
              <a:ext cx="1512" cy="15"/>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5"/>
            <p:cNvSpPr>
              <a:spLocks noChangeShapeType="1"/>
            </p:cNvSpPr>
            <p:nvPr/>
          </p:nvSpPr>
          <p:spPr bwMode="auto">
            <a:xfrm flipV="1">
              <a:off x="3840" y="2256"/>
              <a:ext cx="0" cy="168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 name="Object 16"/>
            <p:cNvGraphicFramePr>
              <a:graphicFrameLocks noChangeAspect="1"/>
            </p:cNvGraphicFramePr>
            <p:nvPr/>
          </p:nvGraphicFramePr>
          <p:xfrm>
            <a:off x="5136" y="2894"/>
            <a:ext cx="208" cy="226"/>
          </p:xfrm>
          <a:graphic>
            <a:graphicData uri="http://schemas.openxmlformats.org/presentationml/2006/ole">
              <mc:AlternateContent xmlns:mc="http://schemas.openxmlformats.org/markup-compatibility/2006">
                <mc:Choice xmlns:v="urn:schemas-microsoft-com:vml" Requires="v">
                  <p:oleObj spid="_x0000_s405238" name="公式" r:id="rId9" imgW="177646" imgH="190335" progId="Equation.3">
                    <p:embed/>
                  </p:oleObj>
                </mc:Choice>
                <mc:Fallback>
                  <p:oleObj name="公式" r:id="rId9" imgW="177646" imgH="19033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36" y="2894"/>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7"/>
            <p:cNvGraphicFramePr>
              <a:graphicFrameLocks noChangeAspect="1"/>
            </p:cNvGraphicFramePr>
            <p:nvPr>
              <p:extLst>
                <p:ext uri="{D42A27DB-BD31-4B8C-83A1-F6EECF244321}">
                  <p14:modId xmlns:p14="http://schemas.microsoft.com/office/powerpoint/2010/main" val="2958345579"/>
                </p:ext>
              </p:extLst>
            </p:nvPr>
          </p:nvGraphicFramePr>
          <p:xfrm>
            <a:off x="3395" y="2256"/>
            <a:ext cx="225" cy="285"/>
          </p:xfrm>
          <a:graphic>
            <a:graphicData uri="http://schemas.openxmlformats.org/presentationml/2006/ole">
              <mc:AlternateContent xmlns:mc="http://schemas.openxmlformats.org/markup-compatibility/2006">
                <mc:Choice xmlns:v="urn:schemas-microsoft-com:vml" Requires="v">
                  <p:oleObj spid="_x0000_s405239" name="公式" r:id="rId11" imgW="190417" imgH="241195" progId="Equation.3">
                    <p:embed/>
                  </p:oleObj>
                </mc:Choice>
                <mc:Fallback>
                  <p:oleObj name="公式" r:id="rId11" imgW="190417" imgH="24119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95" y="2256"/>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Line 18"/>
            <p:cNvSpPr>
              <a:spLocks noChangeShapeType="1"/>
            </p:cNvSpPr>
            <p:nvPr/>
          </p:nvSpPr>
          <p:spPr bwMode="auto">
            <a:xfrm>
              <a:off x="3840" y="3168"/>
              <a:ext cx="600" cy="563"/>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9"/>
            <p:cNvSpPr>
              <a:spLocks noChangeShapeType="1"/>
            </p:cNvSpPr>
            <p:nvPr/>
          </p:nvSpPr>
          <p:spPr bwMode="auto">
            <a:xfrm flipH="1" flipV="1">
              <a:off x="3840" y="2610"/>
              <a:ext cx="0" cy="558"/>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20"/>
            <p:cNvSpPr>
              <a:spLocks noChangeShapeType="1"/>
            </p:cNvSpPr>
            <p:nvPr/>
          </p:nvSpPr>
          <p:spPr bwMode="auto">
            <a:xfrm>
              <a:off x="2976" y="3168"/>
              <a:ext cx="86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21"/>
            <p:cNvSpPr>
              <a:spLocks noChangeShapeType="1"/>
            </p:cNvSpPr>
            <p:nvPr/>
          </p:nvSpPr>
          <p:spPr bwMode="auto">
            <a:xfrm flipH="1" flipV="1">
              <a:off x="4408" y="3151"/>
              <a:ext cx="19" cy="525"/>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2"/>
            <p:cNvSpPr>
              <a:spLocks noChangeShapeType="1"/>
            </p:cNvSpPr>
            <p:nvPr/>
          </p:nvSpPr>
          <p:spPr bwMode="auto">
            <a:xfrm>
              <a:off x="3832" y="2575"/>
              <a:ext cx="585" cy="598"/>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23"/>
            <p:cNvSpPr>
              <a:spLocks noChangeShapeType="1"/>
            </p:cNvSpPr>
            <p:nvPr/>
          </p:nvSpPr>
          <p:spPr bwMode="auto">
            <a:xfrm flipV="1">
              <a:off x="3840" y="3165"/>
              <a:ext cx="585" cy="3"/>
            </a:xfrm>
            <a:prstGeom prst="line">
              <a:avLst/>
            </a:prstGeom>
            <a:noFill/>
            <a:ln w="38100">
              <a:solidFill>
                <a:srgbClr val="FF0000"/>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9" name="Object 24"/>
            <p:cNvGraphicFramePr>
              <a:graphicFrameLocks noChangeAspect="1"/>
            </p:cNvGraphicFramePr>
            <p:nvPr>
              <p:extLst>
                <p:ext uri="{D42A27DB-BD31-4B8C-83A1-F6EECF244321}">
                  <p14:modId xmlns:p14="http://schemas.microsoft.com/office/powerpoint/2010/main" val="939205537"/>
                </p:ext>
              </p:extLst>
            </p:nvPr>
          </p:nvGraphicFramePr>
          <p:xfrm>
            <a:off x="2917" y="2541"/>
            <a:ext cx="625" cy="612"/>
          </p:xfrm>
          <a:graphic>
            <a:graphicData uri="http://schemas.openxmlformats.org/presentationml/2006/ole">
              <mc:AlternateContent xmlns:mc="http://schemas.openxmlformats.org/markup-compatibility/2006">
                <mc:Choice xmlns:v="urn:schemas-microsoft-com:vml" Requires="v">
                  <p:oleObj spid="_x0000_s405240" name="Equation" r:id="rId13" imgW="406080" imgH="393480" progId="Equation.DSMT4">
                    <p:embed/>
                  </p:oleObj>
                </mc:Choice>
                <mc:Fallback>
                  <p:oleObj name="Equation" r:id="rId13" imgW="406080" imgH="393480" progId="Equation.DSMT4">
                    <p:embed/>
                    <p:pic>
                      <p:nvPicPr>
                        <p:cNvPr id="0" name=""/>
                        <p:cNvPicPr>
                          <a:picLocks noChangeAspect="1" noChangeArrowheads="1"/>
                        </p:cNvPicPr>
                        <p:nvPr/>
                      </p:nvPicPr>
                      <p:blipFill>
                        <a:blip r:embed="rId14"/>
                        <a:srcRect/>
                        <a:stretch>
                          <a:fillRect/>
                        </a:stretch>
                      </p:blipFill>
                      <p:spPr bwMode="auto">
                        <a:xfrm>
                          <a:off x="2917" y="2541"/>
                          <a:ext cx="625" cy="612"/>
                        </a:xfrm>
                        <a:prstGeom prst="rect">
                          <a:avLst/>
                        </a:prstGeom>
                        <a:noFill/>
                        <a:ln>
                          <a:noFill/>
                        </a:ln>
                        <a:effectLst/>
                        <a:extLst/>
                      </p:spPr>
                    </p:pic>
                  </p:oleObj>
                </mc:Fallback>
              </mc:AlternateContent>
            </a:graphicData>
          </a:graphic>
        </p:graphicFrame>
        <p:graphicFrame>
          <p:nvGraphicFramePr>
            <p:cNvPr id="20" name="Object 25"/>
            <p:cNvGraphicFramePr>
              <a:graphicFrameLocks noChangeAspect="1"/>
            </p:cNvGraphicFramePr>
            <p:nvPr>
              <p:extLst>
                <p:ext uri="{D42A27DB-BD31-4B8C-83A1-F6EECF244321}">
                  <p14:modId xmlns:p14="http://schemas.microsoft.com/office/powerpoint/2010/main" val="1212526962"/>
                </p:ext>
              </p:extLst>
            </p:nvPr>
          </p:nvGraphicFramePr>
          <p:xfrm>
            <a:off x="3945" y="2078"/>
            <a:ext cx="557" cy="626"/>
          </p:xfrm>
          <a:graphic>
            <a:graphicData uri="http://schemas.openxmlformats.org/presentationml/2006/ole">
              <mc:AlternateContent xmlns:mc="http://schemas.openxmlformats.org/markup-compatibility/2006">
                <mc:Choice xmlns:v="urn:schemas-microsoft-com:vml" Requires="v">
                  <p:oleObj spid="_x0000_s405241" name="Equation" r:id="rId15" imgW="317160" imgH="393480" progId="Equation.DSMT4">
                    <p:embed/>
                  </p:oleObj>
                </mc:Choice>
                <mc:Fallback>
                  <p:oleObj name="Equation" r:id="rId15" imgW="317160" imgH="393480" progId="Equation.DSMT4">
                    <p:embed/>
                    <p:pic>
                      <p:nvPicPr>
                        <p:cNvPr id="0" name=""/>
                        <p:cNvPicPr>
                          <a:picLocks noChangeAspect="1" noChangeArrowheads="1"/>
                        </p:cNvPicPr>
                        <p:nvPr/>
                      </p:nvPicPr>
                      <p:blipFill>
                        <a:blip r:embed="rId16"/>
                        <a:srcRect/>
                        <a:stretch>
                          <a:fillRect/>
                        </a:stretch>
                      </p:blipFill>
                      <p:spPr bwMode="auto">
                        <a:xfrm>
                          <a:off x="3945" y="2078"/>
                          <a:ext cx="557" cy="626"/>
                        </a:xfrm>
                        <a:prstGeom prst="rect">
                          <a:avLst/>
                        </a:prstGeom>
                        <a:noFill/>
                        <a:ln>
                          <a:noFill/>
                        </a:ln>
                        <a:effectLst/>
                        <a:extLst/>
                      </p:spPr>
                    </p:pic>
                  </p:oleObj>
                </mc:Fallback>
              </mc:AlternateContent>
            </a:graphicData>
          </a:graphic>
        </p:graphicFrame>
        <p:graphicFrame>
          <p:nvGraphicFramePr>
            <p:cNvPr id="21" name="Object 26"/>
            <p:cNvGraphicFramePr>
              <a:graphicFrameLocks noChangeAspect="1"/>
            </p:cNvGraphicFramePr>
            <p:nvPr>
              <p:extLst>
                <p:ext uri="{D42A27DB-BD31-4B8C-83A1-F6EECF244321}">
                  <p14:modId xmlns:p14="http://schemas.microsoft.com/office/powerpoint/2010/main" val="1250793914"/>
                </p:ext>
              </p:extLst>
            </p:nvPr>
          </p:nvGraphicFramePr>
          <p:xfrm>
            <a:off x="4388" y="3650"/>
            <a:ext cx="590" cy="383"/>
          </p:xfrm>
          <a:graphic>
            <a:graphicData uri="http://schemas.openxmlformats.org/presentationml/2006/ole">
              <mc:AlternateContent xmlns:mc="http://schemas.openxmlformats.org/markup-compatibility/2006">
                <mc:Choice xmlns:v="urn:schemas-microsoft-com:vml" Requires="v">
                  <p:oleObj spid="_x0000_s405242" name="Equation" r:id="rId17" imgW="241200" imgH="177480" progId="Equation.DSMT4">
                    <p:embed/>
                  </p:oleObj>
                </mc:Choice>
                <mc:Fallback>
                  <p:oleObj name="Equation" r:id="rId17" imgW="241200" imgH="177480" progId="Equation.DSMT4">
                    <p:embed/>
                    <p:pic>
                      <p:nvPicPr>
                        <p:cNvPr id="0" name=""/>
                        <p:cNvPicPr>
                          <a:picLocks noChangeAspect="1" noChangeArrowheads="1"/>
                        </p:cNvPicPr>
                        <p:nvPr/>
                      </p:nvPicPr>
                      <p:blipFill>
                        <a:blip r:embed="rId18"/>
                        <a:srcRect/>
                        <a:stretch>
                          <a:fillRect/>
                        </a:stretch>
                      </p:blipFill>
                      <p:spPr bwMode="auto">
                        <a:xfrm>
                          <a:off x="4388" y="3650"/>
                          <a:ext cx="590" cy="383"/>
                        </a:xfrm>
                        <a:prstGeom prst="rect">
                          <a:avLst/>
                        </a:prstGeom>
                        <a:noFill/>
                        <a:ln>
                          <a:noFill/>
                        </a:ln>
                        <a:effectLst/>
                        <a:extLst/>
                      </p:spPr>
                    </p:pic>
                  </p:oleObj>
                </mc:Fallback>
              </mc:AlternateContent>
            </a:graphicData>
          </a:graphic>
        </p:graphicFrame>
        <p:sp>
          <p:nvSpPr>
            <p:cNvPr id="22" name="Line 27"/>
            <p:cNvSpPr>
              <a:spLocks noChangeShapeType="1"/>
            </p:cNvSpPr>
            <p:nvPr/>
          </p:nvSpPr>
          <p:spPr bwMode="auto">
            <a:xfrm flipH="1" flipV="1">
              <a:off x="3834" y="2853"/>
              <a:ext cx="6" cy="315"/>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 name="Object 28"/>
            <p:cNvGraphicFramePr>
              <a:graphicFrameLocks noChangeAspect="1"/>
            </p:cNvGraphicFramePr>
            <p:nvPr>
              <p:extLst>
                <p:ext uri="{D42A27DB-BD31-4B8C-83A1-F6EECF244321}">
                  <p14:modId xmlns:p14="http://schemas.microsoft.com/office/powerpoint/2010/main" val="1422029008"/>
                </p:ext>
              </p:extLst>
            </p:nvPr>
          </p:nvGraphicFramePr>
          <p:xfrm>
            <a:off x="3542" y="2785"/>
            <a:ext cx="259" cy="362"/>
          </p:xfrm>
          <a:graphic>
            <a:graphicData uri="http://schemas.openxmlformats.org/presentationml/2006/ole">
              <mc:AlternateContent xmlns:mc="http://schemas.openxmlformats.org/markup-compatibility/2006">
                <mc:Choice xmlns:v="urn:schemas-microsoft-com:vml" Requires="v">
                  <p:oleObj spid="_x0000_s405243" name="Equation" r:id="rId19" imgW="126720" imgH="177480" progId="Equation.DSMT4">
                    <p:embed/>
                  </p:oleObj>
                </mc:Choice>
                <mc:Fallback>
                  <p:oleObj name="Equation" r:id="rId19" imgW="126720" imgH="177480" progId="Equation.DSMT4">
                    <p:embed/>
                    <p:pic>
                      <p:nvPicPr>
                        <p:cNvPr id="0" name=""/>
                        <p:cNvPicPr>
                          <a:picLocks noChangeAspect="1" noChangeArrowheads="1"/>
                        </p:cNvPicPr>
                        <p:nvPr/>
                      </p:nvPicPr>
                      <p:blipFill>
                        <a:blip r:embed="rId20"/>
                        <a:srcRect/>
                        <a:stretch>
                          <a:fillRect/>
                        </a:stretch>
                      </p:blipFill>
                      <p:spPr bwMode="auto">
                        <a:xfrm>
                          <a:off x="3542" y="2785"/>
                          <a:ext cx="259" cy="362"/>
                        </a:xfrm>
                        <a:prstGeom prst="rect">
                          <a:avLst/>
                        </a:prstGeom>
                        <a:noFill/>
                        <a:ln>
                          <a:noFill/>
                        </a:ln>
                        <a:effectLst/>
                        <a:extLst/>
                      </p:spPr>
                    </p:pic>
                  </p:oleObj>
                </mc:Fallback>
              </mc:AlternateContent>
            </a:graphicData>
          </a:graphic>
        </p:graphicFrame>
        <p:sp>
          <p:nvSpPr>
            <p:cNvPr id="24" name="Line 29"/>
            <p:cNvSpPr>
              <a:spLocks noChangeShapeType="1"/>
            </p:cNvSpPr>
            <p:nvPr/>
          </p:nvSpPr>
          <p:spPr bwMode="auto">
            <a:xfrm>
              <a:off x="2928" y="3168"/>
              <a:ext cx="336"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 name="Object 30"/>
            <p:cNvGraphicFramePr>
              <a:graphicFrameLocks noChangeAspect="1"/>
            </p:cNvGraphicFramePr>
            <p:nvPr>
              <p:extLst>
                <p:ext uri="{D42A27DB-BD31-4B8C-83A1-F6EECF244321}">
                  <p14:modId xmlns:p14="http://schemas.microsoft.com/office/powerpoint/2010/main" val="3764295351"/>
                </p:ext>
              </p:extLst>
            </p:nvPr>
          </p:nvGraphicFramePr>
          <p:xfrm>
            <a:off x="2979" y="3155"/>
            <a:ext cx="388" cy="540"/>
          </p:xfrm>
          <a:graphic>
            <a:graphicData uri="http://schemas.openxmlformats.org/presentationml/2006/ole">
              <mc:AlternateContent xmlns:mc="http://schemas.openxmlformats.org/markup-compatibility/2006">
                <mc:Choice xmlns:v="urn:schemas-microsoft-com:vml" Requires="v">
                  <p:oleObj spid="_x0000_s405244" name="Equation" r:id="rId21" imgW="164880" imgH="228600" progId="Equation.DSMT4">
                    <p:embed/>
                  </p:oleObj>
                </mc:Choice>
                <mc:Fallback>
                  <p:oleObj name="Equation" r:id="rId21" imgW="164880" imgH="228600" progId="Equation.DSMT4">
                    <p:embed/>
                    <p:pic>
                      <p:nvPicPr>
                        <p:cNvPr id="0" name=""/>
                        <p:cNvPicPr>
                          <a:picLocks noChangeAspect="1" noChangeArrowheads="1"/>
                        </p:cNvPicPr>
                        <p:nvPr/>
                      </p:nvPicPr>
                      <p:blipFill>
                        <a:blip r:embed="rId22"/>
                        <a:srcRect/>
                        <a:stretch>
                          <a:fillRect/>
                        </a:stretch>
                      </p:blipFill>
                      <p:spPr bwMode="auto">
                        <a:xfrm>
                          <a:off x="2979" y="3155"/>
                          <a:ext cx="388"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Oval 31"/>
            <p:cNvSpPr>
              <a:spLocks noChangeArrowheads="1"/>
            </p:cNvSpPr>
            <p:nvPr/>
          </p:nvSpPr>
          <p:spPr bwMode="auto">
            <a:xfrm>
              <a:off x="3768" y="3120"/>
              <a:ext cx="144" cy="144"/>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graphicFrame>
          <p:nvGraphicFramePr>
            <p:cNvPr id="27" name="Object 32"/>
            <p:cNvGraphicFramePr>
              <a:graphicFrameLocks noChangeAspect="1"/>
            </p:cNvGraphicFramePr>
            <p:nvPr>
              <p:extLst>
                <p:ext uri="{D42A27DB-BD31-4B8C-83A1-F6EECF244321}">
                  <p14:modId xmlns:p14="http://schemas.microsoft.com/office/powerpoint/2010/main" val="3084382988"/>
                </p:ext>
              </p:extLst>
            </p:nvPr>
          </p:nvGraphicFramePr>
          <p:xfrm>
            <a:off x="4313" y="2583"/>
            <a:ext cx="711" cy="605"/>
          </p:xfrm>
          <a:graphic>
            <a:graphicData uri="http://schemas.openxmlformats.org/presentationml/2006/ole">
              <mc:AlternateContent xmlns:mc="http://schemas.openxmlformats.org/markup-compatibility/2006">
                <mc:Choice xmlns:v="urn:schemas-microsoft-com:vml" Requires="v">
                  <p:oleObj spid="_x0000_s405245" name="公式" r:id="rId23" imgW="393480" imgH="393480" progId="Equation.3">
                    <p:embed/>
                  </p:oleObj>
                </mc:Choice>
                <mc:Fallback>
                  <p:oleObj name="公式" r:id="rId23" imgW="393480" imgH="393480" progId="Equation.3">
                    <p:embed/>
                    <p:pic>
                      <p:nvPicPr>
                        <p:cNvPr id="0" name=""/>
                        <p:cNvPicPr>
                          <a:picLocks noChangeAspect="1" noChangeArrowheads="1"/>
                        </p:cNvPicPr>
                        <p:nvPr/>
                      </p:nvPicPr>
                      <p:blipFill>
                        <a:blip r:embed="rId24"/>
                        <a:srcRect/>
                        <a:stretch>
                          <a:fillRect/>
                        </a:stretch>
                      </p:blipFill>
                      <p:spPr bwMode="auto">
                        <a:xfrm>
                          <a:off x="4313" y="2583"/>
                          <a:ext cx="711" cy="605"/>
                        </a:xfrm>
                        <a:prstGeom prst="rect">
                          <a:avLst/>
                        </a:prstGeom>
                        <a:noFill/>
                        <a:ln>
                          <a:noFill/>
                        </a:ln>
                        <a:effectLst/>
                        <a:extLst/>
                      </p:spPr>
                    </p:pic>
                  </p:oleObj>
                </mc:Fallback>
              </mc:AlternateContent>
            </a:graphicData>
          </a:graphic>
        </p:graphicFrame>
        <p:sp>
          <p:nvSpPr>
            <p:cNvPr id="28" name="Arc 33"/>
            <p:cNvSpPr>
              <a:spLocks/>
            </p:cNvSpPr>
            <p:nvPr/>
          </p:nvSpPr>
          <p:spPr bwMode="auto">
            <a:xfrm flipV="1">
              <a:off x="3970" y="3165"/>
              <a:ext cx="144" cy="185"/>
            </a:xfrm>
            <a:custGeom>
              <a:avLst/>
              <a:gdLst>
                <a:gd name="T0" fmla="*/ 0 w 21600"/>
                <a:gd name="T1" fmla="*/ 0 h 26139"/>
                <a:gd name="T2" fmla="*/ 0 w 21600"/>
                <a:gd name="T3" fmla="*/ 0 h 26139"/>
                <a:gd name="T4" fmla="*/ 0 w 21600"/>
                <a:gd name="T5" fmla="*/ 0 h 26139"/>
                <a:gd name="T6" fmla="*/ 0 60000 65536"/>
                <a:gd name="T7" fmla="*/ 0 60000 65536"/>
                <a:gd name="T8" fmla="*/ 0 60000 65536"/>
                <a:gd name="T9" fmla="*/ 0 w 21600"/>
                <a:gd name="T10" fmla="*/ 0 h 26139"/>
                <a:gd name="T11" fmla="*/ 21600 w 21600"/>
                <a:gd name="T12" fmla="*/ 26139 h 26139"/>
              </a:gdLst>
              <a:ahLst/>
              <a:cxnLst>
                <a:cxn ang="T6">
                  <a:pos x="T0" y="T1"/>
                </a:cxn>
                <a:cxn ang="T7">
                  <a:pos x="T2" y="T3"/>
                </a:cxn>
                <a:cxn ang="T8">
                  <a:pos x="T4" y="T5"/>
                </a:cxn>
              </a:cxnLst>
              <a:rect l="T9" t="T10" r="T11" b="T12"/>
              <a:pathLst>
                <a:path w="21600" h="26139" fill="none" extrusionOk="0">
                  <a:moveTo>
                    <a:pt x="4760" y="0"/>
                  </a:moveTo>
                  <a:cubicBezTo>
                    <a:pt x="14607" y="2225"/>
                    <a:pt x="21600" y="10973"/>
                    <a:pt x="21600" y="21069"/>
                  </a:cubicBezTo>
                  <a:cubicBezTo>
                    <a:pt x="21600" y="22776"/>
                    <a:pt x="21397" y="24478"/>
                    <a:pt x="20996" y="26138"/>
                  </a:cubicBezTo>
                </a:path>
                <a:path w="21600" h="26139" stroke="0" extrusionOk="0">
                  <a:moveTo>
                    <a:pt x="4760" y="0"/>
                  </a:moveTo>
                  <a:cubicBezTo>
                    <a:pt x="14607" y="2225"/>
                    <a:pt x="21600" y="10973"/>
                    <a:pt x="21600" y="21069"/>
                  </a:cubicBezTo>
                  <a:cubicBezTo>
                    <a:pt x="21600" y="22776"/>
                    <a:pt x="21397" y="24478"/>
                    <a:pt x="20996" y="26138"/>
                  </a:cubicBezTo>
                  <a:lnTo>
                    <a:pt x="0" y="21069"/>
                  </a:lnTo>
                  <a:lnTo>
                    <a:pt x="4760" y="0"/>
                  </a:lnTo>
                  <a:close/>
                </a:path>
              </a:pathLst>
            </a:custGeom>
            <a:noFill/>
            <a:ln w="38100">
              <a:solidFill>
                <a:srgbClr val="CC00CC"/>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0" name="Object 35"/>
            <p:cNvGraphicFramePr>
              <a:graphicFrameLocks noChangeAspect="1"/>
            </p:cNvGraphicFramePr>
            <p:nvPr>
              <p:extLst>
                <p:ext uri="{D42A27DB-BD31-4B8C-83A1-F6EECF244321}">
                  <p14:modId xmlns:p14="http://schemas.microsoft.com/office/powerpoint/2010/main" val="1415261289"/>
                </p:ext>
              </p:extLst>
            </p:nvPr>
          </p:nvGraphicFramePr>
          <p:xfrm>
            <a:off x="4132" y="3223"/>
            <a:ext cx="280" cy="336"/>
          </p:xfrm>
          <a:graphic>
            <a:graphicData uri="http://schemas.openxmlformats.org/presentationml/2006/ole">
              <mc:AlternateContent xmlns:mc="http://schemas.openxmlformats.org/markup-compatibility/2006">
                <mc:Choice xmlns:v="urn:schemas-microsoft-com:vml" Requires="v">
                  <p:oleObj spid="_x0000_s405246" name="公式" r:id="rId25" imgW="114185" imgH="152512" progId="Equation.3">
                    <p:embed/>
                  </p:oleObj>
                </mc:Choice>
                <mc:Fallback>
                  <p:oleObj name="公式" r:id="rId25" imgW="114185" imgH="152512"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32" y="3223"/>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 name="矩形 30"/>
          <p:cNvSpPr/>
          <p:nvPr/>
        </p:nvSpPr>
        <p:spPr>
          <a:xfrm>
            <a:off x="1925373" y="6018277"/>
            <a:ext cx="2348720" cy="523220"/>
          </a:xfrm>
          <a:prstGeom prst="rect">
            <a:avLst/>
          </a:prstGeom>
        </p:spPr>
        <p:txBody>
          <a:bodyPr wrap="none">
            <a:spAutoFit/>
          </a:bodyPr>
          <a:lstStyle/>
          <a:p>
            <a:r>
              <a:rPr lang="zh-CN" altLang="en-US" sz="2800" b="1" i="0" dirty="0">
                <a:solidFill>
                  <a:srgbClr val="0000FF"/>
                </a:solidFill>
              </a:rPr>
              <a:t>电子</a:t>
            </a:r>
            <a:r>
              <a:rPr lang="zh-CN" altLang="zh-CN" sz="2800" b="1" i="0" kern="100" dirty="0">
                <a:solidFill>
                  <a:srgbClr val="9900CC"/>
                </a:solidFill>
                <a:cs typeface="Times New Roman" panose="02020603050405020304" pitchFamily="18" charset="0"/>
              </a:rPr>
              <a:t>反冲</a:t>
            </a:r>
            <a:r>
              <a:rPr lang="zh-CN" altLang="en-US" sz="2800" b="1" i="0" dirty="0">
                <a:solidFill>
                  <a:srgbClr val="9900CC"/>
                </a:solidFill>
              </a:rPr>
              <a:t>动能</a:t>
            </a:r>
            <a:endParaRPr lang="zh-CN" altLang="en-US" sz="2800" dirty="0"/>
          </a:p>
        </p:txBody>
      </p:sp>
      <p:sp>
        <p:nvSpPr>
          <p:cNvPr id="33" name="Line 40"/>
          <p:cNvSpPr>
            <a:spLocks noChangeShapeType="1"/>
          </p:cNvSpPr>
          <p:nvPr/>
        </p:nvSpPr>
        <p:spPr bwMode="auto">
          <a:xfrm>
            <a:off x="8187416" y="3594641"/>
            <a:ext cx="231038" cy="4497"/>
          </a:xfrm>
          <a:prstGeom prst="line">
            <a:avLst/>
          </a:prstGeom>
          <a:noFill/>
          <a:ln w="28575">
            <a:solidFill>
              <a:srgbClr val="CC33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40"/>
          <p:cNvSpPr>
            <a:spLocks noChangeShapeType="1"/>
          </p:cNvSpPr>
          <p:nvPr/>
        </p:nvSpPr>
        <p:spPr bwMode="auto">
          <a:xfrm flipH="1" flipV="1">
            <a:off x="8386427" y="3582667"/>
            <a:ext cx="0" cy="215650"/>
          </a:xfrm>
          <a:prstGeom prst="line">
            <a:avLst/>
          </a:prstGeom>
          <a:noFill/>
          <a:ln w="28575">
            <a:solidFill>
              <a:srgbClr val="CC33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6" name="对象 35"/>
          <p:cNvGraphicFramePr>
            <a:graphicFrameLocks noChangeAspect="1"/>
          </p:cNvGraphicFramePr>
          <p:nvPr>
            <p:extLst>
              <p:ext uri="{D42A27DB-BD31-4B8C-83A1-F6EECF244321}">
                <p14:modId xmlns:p14="http://schemas.microsoft.com/office/powerpoint/2010/main" val="3252865118"/>
              </p:ext>
            </p:extLst>
          </p:nvPr>
        </p:nvGraphicFramePr>
        <p:xfrm>
          <a:off x="4594638" y="6018277"/>
          <a:ext cx="1589088" cy="596900"/>
        </p:xfrm>
        <a:graphic>
          <a:graphicData uri="http://schemas.openxmlformats.org/presentationml/2006/ole">
            <mc:AlternateContent xmlns:mc="http://schemas.openxmlformats.org/markup-compatibility/2006">
              <mc:Choice xmlns:v="urn:schemas-microsoft-com:vml" Requires="v">
                <p:oleObj spid="_x0000_s405247" name="公式" r:id="rId27" imgW="672840" imgH="253800" progId="Equation.3">
                  <p:embed/>
                </p:oleObj>
              </mc:Choice>
              <mc:Fallback>
                <p:oleObj name="公式" r:id="rId27" imgW="672840" imgH="253800" progId="Equation.3">
                  <p:embed/>
                  <p:pic>
                    <p:nvPicPr>
                      <p:cNvPr id="0" name=""/>
                      <p:cNvPicPr/>
                      <p:nvPr/>
                    </p:nvPicPr>
                    <p:blipFill>
                      <a:blip r:embed="rId28"/>
                      <a:stretch>
                        <a:fillRect/>
                      </a:stretch>
                    </p:blipFill>
                    <p:spPr>
                      <a:xfrm>
                        <a:off x="4594638" y="6018277"/>
                        <a:ext cx="1589088" cy="596900"/>
                      </a:xfrm>
                      <a:prstGeom prst="rect">
                        <a:avLst/>
                      </a:prstGeom>
                    </p:spPr>
                  </p:pic>
                </p:oleObj>
              </mc:Fallback>
            </mc:AlternateContent>
          </a:graphicData>
        </a:graphic>
      </p:graphicFrame>
      <p:sp>
        <p:nvSpPr>
          <p:cNvPr id="29" name="矩形 28"/>
          <p:cNvSpPr/>
          <p:nvPr/>
        </p:nvSpPr>
        <p:spPr>
          <a:xfrm>
            <a:off x="6841529" y="5412011"/>
            <a:ext cx="4655071" cy="954107"/>
          </a:xfrm>
          <a:prstGeom prst="rect">
            <a:avLst/>
          </a:prstGeom>
        </p:spPr>
        <p:txBody>
          <a:bodyPr wrap="square">
            <a:spAutoFit/>
          </a:bodyPr>
          <a:lstStyle/>
          <a:p>
            <a:r>
              <a:rPr lang="zh-CN" altLang="en-US" sz="2800" b="1" i="0" dirty="0">
                <a:solidFill>
                  <a:srgbClr val="FF3300"/>
                </a:solidFill>
              </a:rPr>
              <a:t>能量守恒：</a:t>
            </a:r>
            <a:r>
              <a:rPr lang="zh-CN" altLang="en-US" sz="2800" b="1" i="0" dirty="0">
                <a:solidFill>
                  <a:srgbClr val="009900"/>
                </a:solidFill>
              </a:rPr>
              <a:t>电子</a:t>
            </a:r>
            <a:r>
              <a:rPr lang="zh-CN" altLang="zh-CN" sz="2800" b="1" i="0" kern="100" dirty="0">
                <a:solidFill>
                  <a:srgbClr val="009900"/>
                </a:solidFill>
                <a:cs typeface="Times New Roman" panose="02020603050405020304" pitchFamily="18" charset="0"/>
              </a:rPr>
              <a:t>反冲</a:t>
            </a:r>
            <a:r>
              <a:rPr lang="zh-CN" altLang="en-US" sz="2800" b="1" i="0" dirty="0">
                <a:solidFill>
                  <a:srgbClr val="009900"/>
                </a:solidFill>
              </a:rPr>
              <a:t>动能等于光子散射前后的能量之差</a:t>
            </a:r>
            <a:endParaRPr lang="zh-CN" altLang="en-US" sz="2800" dirty="0">
              <a:solidFill>
                <a:srgbClr val="009900"/>
              </a:solidFill>
            </a:endParaRPr>
          </a:p>
        </p:txBody>
      </p:sp>
      <p:graphicFrame>
        <p:nvGraphicFramePr>
          <p:cNvPr id="35" name="Object 13"/>
          <p:cNvGraphicFramePr>
            <a:graphicFrameLocks noChangeAspect="1"/>
          </p:cNvGraphicFramePr>
          <p:nvPr>
            <p:extLst>
              <p:ext uri="{D42A27DB-BD31-4B8C-83A1-F6EECF244321}">
                <p14:modId xmlns:p14="http://schemas.microsoft.com/office/powerpoint/2010/main" val="688451132"/>
              </p:ext>
            </p:extLst>
          </p:nvPr>
        </p:nvGraphicFramePr>
        <p:xfrm>
          <a:off x="391799" y="4380453"/>
          <a:ext cx="3141662" cy="1181100"/>
        </p:xfrm>
        <a:graphic>
          <a:graphicData uri="http://schemas.openxmlformats.org/presentationml/2006/ole">
            <mc:AlternateContent xmlns:mc="http://schemas.openxmlformats.org/markup-compatibility/2006">
              <mc:Choice xmlns:v="urn:schemas-microsoft-com:vml" Requires="v">
                <p:oleObj spid="_x0000_s405248" name="公式" r:id="rId29" imgW="1054080" imgH="393480" progId="Equation.3">
                  <p:embed/>
                </p:oleObj>
              </mc:Choice>
              <mc:Fallback>
                <p:oleObj name="公式" r:id="rId29" imgW="1054080" imgH="393480" progId="Equation.3">
                  <p:embed/>
                  <p:pic>
                    <p:nvPicPr>
                      <p:cNvPr id="5" name="Object 13"/>
                      <p:cNvPicPr>
                        <a:picLocks noChangeAspect="1" noChangeArrowheads="1"/>
                      </p:cNvPicPr>
                      <p:nvPr/>
                    </p:nvPicPr>
                    <p:blipFill>
                      <a:blip r:embed="rId30"/>
                      <a:srcRect/>
                      <a:stretch>
                        <a:fillRect/>
                      </a:stretch>
                    </p:blipFill>
                    <p:spPr bwMode="auto">
                      <a:xfrm>
                        <a:off x="391799" y="4380453"/>
                        <a:ext cx="3141662" cy="1181100"/>
                      </a:xfrm>
                      <a:prstGeom prst="rect">
                        <a:avLst/>
                      </a:prstGeom>
                      <a:solidFill>
                        <a:srgbClr val="FFFF00"/>
                      </a:solidFill>
                      <a:ln>
                        <a:noFill/>
                      </a:ln>
                      <a:effectLst/>
                      <a:extLst/>
                    </p:spPr>
                  </p:pic>
                </p:oleObj>
              </mc:Fallback>
            </mc:AlternateContent>
          </a:graphicData>
        </a:graphic>
      </p:graphicFrame>
    </p:spTree>
    <p:extLst>
      <p:ext uri="{BB962C8B-B14F-4D97-AF65-F5344CB8AC3E}">
        <p14:creationId xmlns:p14="http://schemas.microsoft.com/office/powerpoint/2010/main" val="38728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heel(1)">
                                      <p:cBhvr>
                                        <p:cTn id="19" dur="20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p:cTn id="24" dur="1000" fill="hold"/>
                                        <p:tgtEl>
                                          <p:spTgt spid="36"/>
                                        </p:tgtEl>
                                        <p:attrNameLst>
                                          <p:attrName>ppt_w</p:attrName>
                                        </p:attrNameLst>
                                      </p:cBhvr>
                                      <p:tavLst>
                                        <p:tav tm="0">
                                          <p:val>
                                            <p:fltVal val="0"/>
                                          </p:val>
                                        </p:tav>
                                        <p:tav tm="100000">
                                          <p:val>
                                            <p:strVal val="#ppt_w"/>
                                          </p:val>
                                        </p:tav>
                                      </p:tavLst>
                                    </p:anim>
                                    <p:anim calcmode="lin" valueType="num">
                                      <p:cBhvr>
                                        <p:cTn id="25" dur="1000" fill="hold"/>
                                        <p:tgtEl>
                                          <p:spTgt spid="36"/>
                                        </p:tgtEl>
                                        <p:attrNameLst>
                                          <p:attrName>ppt_h</p:attrName>
                                        </p:attrNameLst>
                                      </p:cBhvr>
                                      <p:tavLst>
                                        <p:tav tm="0">
                                          <p:val>
                                            <p:fltVal val="0"/>
                                          </p:val>
                                        </p:tav>
                                        <p:tav tm="100000">
                                          <p:val>
                                            <p:strVal val="#ppt_h"/>
                                          </p:val>
                                        </p:tav>
                                      </p:tavLst>
                                    </p:anim>
                                    <p:anim calcmode="lin" valueType="num">
                                      <p:cBhvr>
                                        <p:cTn id="26" dur="1000" fill="hold"/>
                                        <p:tgtEl>
                                          <p:spTgt spid="36"/>
                                        </p:tgtEl>
                                        <p:attrNameLst>
                                          <p:attrName>style.rotation</p:attrName>
                                        </p:attrNameLst>
                                      </p:cBhvr>
                                      <p:tavLst>
                                        <p:tav tm="0">
                                          <p:val>
                                            <p:fltVal val="90"/>
                                          </p:val>
                                        </p:tav>
                                        <p:tav tm="100000">
                                          <p:val>
                                            <p:fltVal val="0"/>
                                          </p:val>
                                        </p:tav>
                                      </p:tavLst>
                                    </p:anim>
                                    <p:animEffect transition="in" filter="fade">
                                      <p:cBhvr>
                                        <p:cTn id="2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8C7098C-0DCA-4762-B928-E97F69E689FB}"/>
              </a:ext>
            </a:extLst>
          </p:cNvPr>
          <p:cNvSpPr/>
          <p:nvPr/>
        </p:nvSpPr>
        <p:spPr>
          <a:xfrm>
            <a:off x="911424" y="404664"/>
            <a:ext cx="10297144" cy="954107"/>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9900CC"/>
                </a:solidFill>
              </a:rPr>
              <a:t>已知一个</a:t>
            </a:r>
            <a:r>
              <a:rPr lang="zh-CN" altLang="zh-CN" sz="2800" b="1" i="0" dirty="0">
                <a:solidFill>
                  <a:srgbClr val="9900CC"/>
                </a:solidFill>
              </a:rPr>
              <a:t>光子</a:t>
            </a:r>
            <a:r>
              <a:rPr lang="zh-CN" altLang="en-US" sz="2800" b="1" i="0" dirty="0">
                <a:solidFill>
                  <a:srgbClr val="9900CC"/>
                </a:solidFill>
              </a:rPr>
              <a:t>的</a:t>
            </a:r>
            <a:r>
              <a:rPr kumimoji="0" lang="zh-CN" altLang="en-US" sz="2800" b="1" i="0" dirty="0">
                <a:solidFill>
                  <a:srgbClr val="009900"/>
                </a:solidFill>
              </a:rPr>
              <a:t>波长为</a:t>
            </a:r>
            <a:r>
              <a:rPr kumimoji="0" lang="en-US" altLang="zh-CN" sz="2800" b="1" i="0" dirty="0">
                <a:solidFill>
                  <a:srgbClr val="FF0000"/>
                </a:solidFill>
              </a:rPr>
              <a:t>3</a:t>
            </a:r>
            <a:r>
              <a:rPr lang="en-US" altLang="zh-CN" sz="2800" b="1" i="0" dirty="0">
                <a:solidFill>
                  <a:srgbClr val="FF0000"/>
                </a:solidFill>
              </a:rPr>
              <a:t>λ</a:t>
            </a:r>
            <a:r>
              <a:rPr lang="en-US" altLang="zh-CN" sz="2800" b="1" i="0" baseline="-25000" dirty="0">
                <a:solidFill>
                  <a:srgbClr val="FF0000"/>
                </a:solidFill>
                <a:cs typeface="Times New Roman" panose="02020603050405020304" pitchFamily="18" charset="0"/>
              </a:rPr>
              <a:t>c </a:t>
            </a:r>
            <a:r>
              <a:rPr kumimoji="0" lang="zh-CN" altLang="en-US" sz="2800" b="1" i="0" dirty="0">
                <a:solidFill>
                  <a:srgbClr val="009900"/>
                </a:solidFill>
              </a:rPr>
              <a:t>。</a:t>
            </a:r>
            <a:r>
              <a:rPr lang="en-US" altLang="zh-CN" sz="2800" b="1" i="0" dirty="0">
                <a:solidFill>
                  <a:srgbClr val="FF0000"/>
                </a:solidFill>
              </a:rPr>
              <a:t> </a:t>
            </a:r>
            <a:r>
              <a:rPr lang="zh-CN" altLang="en-US" sz="2800" b="1" i="0" dirty="0">
                <a:solidFill>
                  <a:srgbClr val="0000FF"/>
                </a:solidFill>
              </a:rPr>
              <a:t>这里</a:t>
            </a:r>
            <a:r>
              <a:rPr lang="en-US" altLang="zh-CN" sz="2800" b="1" i="0" dirty="0" err="1">
                <a:solidFill>
                  <a:srgbClr val="FF0000"/>
                </a:solidFill>
              </a:rPr>
              <a:t>λ</a:t>
            </a:r>
            <a:r>
              <a:rPr lang="en-US" altLang="zh-CN" sz="2800" b="1" i="0" baseline="-25000" dirty="0" err="1">
                <a:solidFill>
                  <a:srgbClr val="FF0000"/>
                </a:solidFill>
                <a:cs typeface="Times New Roman" panose="02020603050405020304" pitchFamily="18" charset="0"/>
              </a:rPr>
              <a:t>c</a:t>
            </a:r>
            <a:r>
              <a:rPr kumimoji="0" lang="zh-CN" altLang="en-US" sz="2800" b="1" i="0" dirty="0">
                <a:solidFill>
                  <a:srgbClr val="009900"/>
                </a:solidFill>
              </a:rPr>
              <a:t>为康普顿波长</a:t>
            </a:r>
            <a:r>
              <a:rPr lang="en-US" altLang="zh-CN" sz="2800" b="1" i="0" dirty="0">
                <a:solidFill>
                  <a:srgbClr val="FF0000"/>
                </a:solidFill>
              </a:rPr>
              <a:t> </a:t>
            </a:r>
            <a:r>
              <a:rPr lang="zh-CN" altLang="en-US" sz="2800" b="1" i="0" dirty="0">
                <a:solidFill>
                  <a:srgbClr val="0000FF"/>
                </a:solidFill>
              </a:rPr>
              <a:t>，电子静止质量为</a:t>
            </a:r>
            <a:r>
              <a:rPr lang="en-US" altLang="zh-CN" sz="2800" b="1" i="0" dirty="0">
                <a:solidFill>
                  <a:srgbClr val="FF0000"/>
                </a:solidFill>
              </a:rPr>
              <a:t>m</a:t>
            </a:r>
            <a:r>
              <a:rPr lang="en-US" altLang="zh-CN" sz="2800" b="1" i="0" baseline="-25000" dirty="0">
                <a:solidFill>
                  <a:srgbClr val="FF0000"/>
                </a:solidFill>
                <a:cs typeface="Times New Roman" panose="02020603050405020304" pitchFamily="18" charset="0"/>
              </a:rPr>
              <a:t>0 </a:t>
            </a:r>
            <a:r>
              <a:rPr lang="zh-CN" altLang="en-US" sz="2800" b="1" i="0" dirty="0">
                <a:solidFill>
                  <a:srgbClr val="009900"/>
                </a:solidFill>
              </a:rPr>
              <a:t>。</a:t>
            </a:r>
            <a:r>
              <a:rPr lang="zh-CN" altLang="zh-CN" sz="2800" b="1" i="0" dirty="0">
                <a:solidFill>
                  <a:srgbClr val="009900"/>
                </a:solidFill>
              </a:rPr>
              <a:t>光子</a:t>
            </a:r>
            <a:r>
              <a:rPr lang="zh-CN" altLang="en-US" sz="2800" b="1" i="0" dirty="0">
                <a:solidFill>
                  <a:srgbClr val="009900"/>
                </a:solidFill>
              </a:rPr>
              <a:t>的能量</a:t>
            </a:r>
            <a:r>
              <a:rPr lang="en-US" altLang="zh-CN" sz="2800" b="1" i="0" dirty="0">
                <a:solidFill>
                  <a:srgbClr val="C00000"/>
                </a:solidFill>
                <a:sym typeface="Symbol" panose="05050102010706020507" pitchFamily="18" charset="2"/>
              </a:rPr>
              <a:t>=_____</a:t>
            </a:r>
            <a:r>
              <a:rPr lang="zh-CN" altLang="en-US" sz="2800" b="1" i="0" dirty="0">
                <a:solidFill>
                  <a:srgbClr val="C00000"/>
                </a:solidFill>
                <a:sym typeface="Symbol" panose="05050102010706020507" pitchFamily="18" charset="2"/>
              </a:rPr>
              <a:t>，</a:t>
            </a:r>
            <a:r>
              <a:rPr lang="zh-CN" altLang="en-US" sz="2800" b="1" i="0" dirty="0">
                <a:solidFill>
                  <a:srgbClr val="FF00FF"/>
                </a:solidFill>
                <a:sym typeface="Symbol" panose="05050102010706020507" pitchFamily="18" charset="2"/>
              </a:rPr>
              <a:t>动质</a:t>
            </a:r>
            <a:r>
              <a:rPr lang="zh-CN" altLang="en-US" sz="2800" b="1" i="0" dirty="0">
                <a:solidFill>
                  <a:srgbClr val="FF00FF"/>
                </a:solidFill>
              </a:rPr>
              <a:t>量</a:t>
            </a:r>
            <a:r>
              <a:rPr lang="en-US" altLang="zh-CN" sz="2800" b="1" i="0" dirty="0">
                <a:solidFill>
                  <a:srgbClr val="C00000"/>
                </a:solidFill>
                <a:sym typeface="Symbol" panose="05050102010706020507" pitchFamily="18" charset="2"/>
              </a:rPr>
              <a:t>=_____ </a:t>
            </a:r>
            <a:r>
              <a:rPr lang="zh-CN" altLang="en-US" sz="2800" b="1" i="0" dirty="0">
                <a:solidFill>
                  <a:srgbClr val="C00000"/>
                </a:solidFill>
                <a:sym typeface="Symbol" panose="05050102010706020507" pitchFamily="18" charset="2"/>
              </a:rPr>
              <a:t>。 </a:t>
            </a:r>
            <a:endParaRPr lang="zh-CN" altLang="en-US" sz="2800" b="1" i="0" dirty="0">
              <a:solidFill>
                <a:srgbClr val="C00000"/>
              </a:solidFill>
            </a:endParaRPr>
          </a:p>
        </p:txBody>
      </p:sp>
      <p:graphicFrame>
        <p:nvGraphicFramePr>
          <p:cNvPr id="3" name="Object 13">
            <a:extLst>
              <a:ext uri="{FF2B5EF4-FFF2-40B4-BE49-F238E27FC236}">
                <a16:creationId xmlns:a16="http://schemas.microsoft.com/office/drawing/2014/main" id="{EDAED384-D211-44F1-B68F-7F185313125E}"/>
              </a:ext>
            </a:extLst>
          </p:cNvPr>
          <p:cNvGraphicFramePr>
            <a:graphicFrameLocks noChangeAspect="1"/>
          </p:cNvGraphicFramePr>
          <p:nvPr>
            <p:extLst>
              <p:ext uri="{D42A27DB-BD31-4B8C-83A1-F6EECF244321}">
                <p14:modId xmlns:p14="http://schemas.microsoft.com/office/powerpoint/2010/main" val="2683774511"/>
              </p:ext>
            </p:extLst>
          </p:nvPr>
        </p:nvGraphicFramePr>
        <p:xfrm>
          <a:off x="1506138" y="1605098"/>
          <a:ext cx="3141662" cy="1181100"/>
        </p:xfrm>
        <a:graphic>
          <a:graphicData uri="http://schemas.openxmlformats.org/presentationml/2006/ole">
            <mc:AlternateContent xmlns:mc="http://schemas.openxmlformats.org/markup-compatibility/2006">
              <mc:Choice xmlns:v="urn:schemas-microsoft-com:vml" Requires="v">
                <p:oleObj spid="_x0000_s450569" name="公式" r:id="rId3" imgW="1054080" imgH="393480" progId="Equation.3">
                  <p:embed/>
                </p:oleObj>
              </mc:Choice>
              <mc:Fallback>
                <p:oleObj name="公式" r:id="rId3" imgW="1054080" imgH="393480" progId="Equation.3">
                  <p:embed/>
                  <p:pic>
                    <p:nvPicPr>
                      <p:cNvPr id="4" name="Object 13">
                        <a:extLst>
                          <a:ext uri="{FF2B5EF4-FFF2-40B4-BE49-F238E27FC236}">
                            <a16:creationId xmlns:a16="http://schemas.microsoft.com/office/drawing/2014/main" id="{A7324E4C-9769-43E3-9104-1C16178A3B62}"/>
                          </a:ext>
                        </a:extLst>
                      </p:cNvPr>
                      <p:cNvPicPr>
                        <a:picLocks noChangeAspect="1" noChangeArrowheads="1"/>
                      </p:cNvPicPr>
                      <p:nvPr/>
                    </p:nvPicPr>
                    <p:blipFill>
                      <a:blip r:embed="rId4"/>
                      <a:srcRect/>
                      <a:stretch>
                        <a:fillRect/>
                      </a:stretch>
                    </p:blipFill>
                    <p:spPr bwMode="auto">
                      <a:xfrm>
                        <a:off x="1506138" y="1605098"/>
                        <a:ext cx="3141662" cy="1181100"/>
                      </a:xfrm>
                      <a:prstGeom prst="rect">
                        <a:avLst/>
                      </a:prstGeom>
                      <a:solidFill>
                        <a:srgbClr val="FFFF00"/>
                      </a:solidFill>
                      <a:ln>
                        <a:noFill/>
                      </a:ln>
                      <a:effectLst/>
                      <a:extLst/>
                    </p:spPr>
                  </p:pic>
                </p:oleObj>
              </mc:Fallback>
            </mc:AlternateContent>
          </a:graphicData>
        </a:graphic>
      </p:graphicFrame>
      <p:graphicFrame>
        <p:nvGraphicFramePr>
          <p:cNvPr id="4" name="Object 2073">
            <a:extLst>
              <a:ext uri="{FF2B5EF4-FFF2-40B4-BE49-F238E27FC236}">
                <a16:creationId xmlns:a16="http://schemas.microsoft.com/office/drawing/2014/main" id="{6702E581-2408-4900-89BE-2D16E6F978A4}"/>
              </a:ext>
            </a:extLst>
          </p:cNvPr>
          <p:cNvGraphicFramePr>
            <a:graphicFrameLocks noChangeAspect="1"/>
          </p:cNvGraphicFramePr>
          <p:nvPr>
            <p:extLst>
              <p:ext uri="{D42A27DB-BD31-4B8C-83A1-F6EECF244321}">
                <p14:modId xmlns:p14="http://schemas.microsoft.com/office/powerpoint/2010/main" val="834365091"/>
              </p:ext>
            </p:extLst>
          </p:nvPr>
        </p:nvGraphicFramePr>
        <p:xfrm>
          <a:off x="7175500" y="1871663"/>
          <a:ext cx="2049463" cy="647700"/>
        </p:xfrm>
        <a:graphic>
          <a:graphicData uri="http://schemas.openxmlformats.org/presentationml/2006/ole">
            <mc:AlternateContent xmlns:mc="http://schemas.openxmlformats.org/markup-compatibility/2006">
              <mc:Choice xmlns:v="urn:schemas-microsoft-com:vml" Requires="v">
                <p:oleObj spid="_x0000_s450570" name="Equation" r:id="rId5" imgW="723600" imgH="228600" progId="Equation.DSMT4">
                  <p:embed/>
                </p:oleObj>
              </mc:Choice>
              <mc:Fallback>
                <p:oleObj name="Equation" r:id="rId5" imgW="723600" imgH="228600" progId="Equation.DSMT4">
                  <p:embed/>
                  <p:pic>
                    <p:nvPicPr>
                      <p:cNvPr id="5" name="Object 2073">
                        <a:extLst>
                          <a:ext uri="{FF2B5EF4-FFF2-40B4-BE49-F238E27FC236}">
                            <a16:creationId xmlns:a16="http://schemas.microsoft.com/office/drawing/2014/main" id="{4F3CA100-47B1-4AB4-A591-6220B3BBA94D}"/>
                          </a:ext>
                        </a:extLst>
                      </p:cNvPr>
                      <p:cNvPicPr>
                        <a:picLocks noChangeAspect="1" noChangeArrowheads="1"/>
                      </p:cNvPicPr>
                      <p:nvPr/>
                    </p:nvPicPr>
                    <p:blipFill>
                      <a:blip r:embed="rId6"/>
                      <a:srcRect/>
                      <a:stretch>
                        <a:fillRect/>
                      </a:stretch>
                    </p:blipFill>
                    <p:spPr bwMode="auto">
                      <a:xfrm>
                        <a:off x="7175500" y="1871663"/>
                        <a:ext cx="2049463" cy="647700"/>
                      </a:xfrm>
                      <a:prstGeom prst="rect">
                        <a:avLst/>
                      </a:prstGeom>
                      <a:solidFill>
                        <a:srgbClr val="00FFFF"/>
                      </a:solidFill>
                      <a:ln>
                        <a:noFill/>
                      </a:ln>
                      <a:effectLst/>
                      <a:extLst/>
                    </p:spPr>
                  </p:pic>
                </p:oleObj>
              </mc:Fallback>
            </mc:AlternateContent>
          </a:graphicData>
        </a:graphic>
      </p:graphicFrame>
      <p:graphicFrame>
        <p:nvGraphicFramePr>
          <p:cNvPr id="5" name="Object 13">
            <a:extLst>
              <a:ext uri="{FF2B5EF4-FFF2-40B4-BE49-F238E27FC236}">
                <a16:creationId xmlns:a16="http://schemas.microsoft.com/office/drawing/2014/main" id="{D61E64D6-3C15-4B38-BCF5-B710BD2286A9}"/>
              </a:ext>
            </a:extLst>
          </p:cNvPr>
          <p:cNvGraphicFramePr>
            <a:graphicFrameLocks noChangeAspect="1"/>
          </p:cNvGraphicFramePr>
          <p:nvPr>
            <p:extLst>
              <p:ext uri="{D42A27DB-BD31-4B8C-83A1-F6EECF244321}">
                <p14:modId xmlns:p14="http://schemas.microsoft.com/office/powerpoint/2010/main" val="3417684007"/>
              </p:ext>
            </p:extLst>
          </p:nvPr>
        </p:nvGraphicFramePr>
        <p:xfrm>
          <a:off x="1109663" y="3081338"/>
          <a:ext cx="2538412" cy="1181100"/>
        </p:xfrm>
        <a:graphic>
          <a:graphicData uri="http://schemas.openxmlformats.org/presentationml/2006/ole">
            <mc:AlternateContent xmlns:mc="http://schemas.openxmlformats.org/markup-compatibility/2006">
              <mc:Choice xmlns:v="urn:schemas-microsoft-com:vml" Requires="v">
                <p:oleObj spid="_x0000_s450571" name="Equation" r:id="rId7" imgW="850680" imgH="393480" progId="Equation.DSMT4">
                  <p:embed/>
                </p:oleObj>
              </mc:Choice>
              <mc:Fallback>
                <p:oleObj name="Equation" r:id="rId7" imgW="850680" imgH="393480" progId="Equation.DSMT4">
                  <p:embed/>
                  <p:pic>
                    <p:nvPicPr>
                      <p:cNvPr id="6" name="Object 13">
                        <a:extLst>
                          <a:ext uri="{FF2B5EF4-FFF2-40B4-BE49-F238E27FC236}">
                            <a16:creationId xmlns:a16="http://schemas.microsoft.com/office/drawing/2014/main" id="{58D01288-3F2C-4CC5-A11F-8964AB585774}"/>
                          </a:ext>
                        </a:extLst>
                      </p:cNvPr>
                      <p:cNvPicPr>
                        <a:picLocks noChangeAspect="1" noChangeArrowheads="1"/>
                      </p:cNvPicPr>
                      <p:nvPr/>
                    </p:nvPicPr>
                    <p:blipFill>
                      <a:blip r:embed="rId8"/>
                      <a:srcRect/>
                      <a:stretch>
                        <a:fillRect/>
                      </a:stretch>
                    </p:blipFill>
                    <p:spPr bwMode="auto">
                      <a:xfrm>
                        <a:off x="1109663" y="3081338"/>
                        <a:ext cx="2538412" cy="1181100"/>
                      </a:xfrm>
                      <a:prstGeom prst="rect">
                        <a:avLst/>
                      </a:prstGeom>
                      <a:noFill/>
                      <a:ln>
                        <a:noFill/>
                      </a:ln>
                      <a:effectLst/>
                      <a:extLst/>
                    </p:spPr>
                  </p:pic>
                </p:oleObj>
              </mc:Fallback>
            </mc:AlternateContent>
          </a:graphicData>
        </a:graphic>
      </p:graphicFrame>
      <p:graphicFrame>
        <p:nvGraphicFramePr>
          <p:cNvPr id="6" name="Object 13">
            <a:extLst>
              <a:ext uri="{FF2B5EF4-FFF2-40B4-BE49-F238E27FC236}">
                <a16:creationId xmlns:a16="http://schemas.microsoft.com/office/drawing/2014/main" id="{A4148FA7-66B8-4916-B0DB-86A4915071F1}"/>
              </a:ext>
            </a:extLst>
          </p:cNvPr>
          <p:cNvGraphicFramePr>
            <a:graphicFrameLocks noChangeAspect="1"/>
          </p:cNvGraphicFramePr>
          <p:nvPr>
            <p:extLst>
              <p:ext uri="{D42A27DB-BD31-4B8C-83A1-F6EECF244321}">
                <p14:modId xmlns:p14="http://schemas.microsoft.com/office/powerpoint/2010/main" val="684885404"/>
              </p:ext>
            </p:extLst>
          </p:nvPr>
        </p:nvGraphicFramePr>
        <p:xfrm>
          <a:off x="3848849" y="3081338"/>
          <a:ext cx="1173162" cy="1295400"/>
        </p:xfrm>
        <a:graphic>
          <a:graphicData uri="http://schemas.openxmlformats.org/presentationml/2006/ole">
            <mc:AlternateContent xmlns:mc="http://schemas.openxmlformats.org/markup-compatibility/2006">
              <mc:Choice xmlns:v="urn:schemas-microsoft-com:vml" Requires="v">
                <p:oleObj spid="_x0000_s450572" name="Equation" r:id="rId9" imgW="393480" imgH="431640" progId="Equation.DSMT4">
                  <p:embed/>
                </p:oleObj>
              </mc:Choice>
              <mc:Fallback>
                <p:oleObj name="Equation" r:id="rId9" imgW="393480" imgH="431640" progId="Equation.DSMT4">
                  <p:embed/>
                  <p:pic>
                    <p:nvPicPr>
                      <p:cNvPr id="7" name="Object 13">
                        <a:extLst>
                          <a:ext uri="{FF2B5EF4-FFF2-40B4-BE49-F238E27FC236}">
                            <a16:creationId xmlns:a16="http://schemas.microsoft.com/office/drawing/2014/main" id="{C2F9C307-E2DA-4581-883C-BFD622EBCF10}"/>
                          </a:ext>
                        </a:extLst>
                      </p:cNvPr>
                      <p:cNvPicPr>
                        <a:picLocks noChangeAspect="1" noChangeArrowheads="1"/>
                      </p:cNvPicPr>
                      <p:nvPr/>
                    </p:nvPicPr>
                    <p:blipFill>
                      <a:blip r:embed="rId10"/>
                      <a:srcRect/>
                      <a:stretch>
                        <a:fillRect/>
                      </a:stretch>
                    </p:blipFill>
                    <p:spPr bwMode="auto">
                      <a:xfrm>
                        <a:off x="3848849" y="3081338"/>
                        <a:ext cx="1173162" cy="1295400"/>
                      </a:xfrm>
                      <a:prstGeom prst="rect">
                        <a:avLst/>
                      </a:prstGeom>
                      <a:noFill/>
                      <a:ln>
                        <a:noFill/>
                      </a:ln>
                      <a:effectLst/>
                      <a:extLst/>
                    </p:spPr>
                  </p:pic>
                </p:oleObj>
              </mc:Fallback>
            </mc:AlternateContent>
          </a:graphicData>
        </a:graphic>
      </p:graphicFrame>
      <p:graphicFrame>
        <p:nvGraphicFramePr>
          <p:cNvPr id="7" name="Object 13">
            <a:extLst>
              <a:ext uri="{FF2B5EF4-FFF2-40B4-BE49-F238E27FC236}">
                <a16:creationId xmlns:a16="http://schemas.microsoft.com/office/drawing/2014/main" id="{864A1F70-CAE8-43E4-99CD-170072B21CB7}"/>
              </a:ext>
            </a:extLst>
          </p:cNvPr>
          <p:cNvGraphicFramePr>
            <a:graphicFrameLocks noChangeAspect="1"/>
          </p:cNvGraphicFramePr>
          <p:nvPr>
            <p:extLst>
              <p:ext uri="{D42A27DB-BD31-4B8C-83A1-F6EECF244321}">
                <p14:modId xmlns:p14="http://schemas.microsoft.com/office/powerpoint/2010/main" val="1960139663"/>
              </p:ext>
            </p:extLst>
          </p:nvPr>
        </p:nvGraphicFramePr>
        <p:xfrm>
          <a:off x="5325181" y="3131674"/>
          <a:ext cx="1741487" cy="1181100"/>
        </p:xfrm>
        <a:graphic>
          <a:graphicData uri="http://schemas.openxmlformats.org/presentationml/2006/ole">
            <mc:AlternateContent xmlns:mc="http://schemas.openxmlformats.org/markup-compatibility/2006">
              <mc:Choice xmlns:v="urn:schemas-microsoft-com:vml" Requires="v">
                <p:oleObj spid="_x0000_s450573" name="Equation" r:id="rId11" imgW="583920" imgH="393480" progId="Equation.DSMT4">
                  <p:embed/>
                </p:oleObj>
              </mc:Choice>
              <mc:Fallback>
                <p:oleObj name="Equation" r:id="rId11" imgW="583920" imgH="393480" progId="Equation.DSMT4">
                  <p:embed/>
                  <p:pic>
                    <p:nvPicPr>
                      <p:cNvPr id="8" name="Object 13">
                        <a:extLst>
                          <a:ext uri="{FF2B5EF4-FFF2-40B4-BE49-F238E27FC236}">
                            <a16:creationId xmlns:a16="http://schemas.microsoft.com/office/drawing/2014/main" id="{39659988-927A-446C-B83B-C0748A2CE08B}"/>
                          </a:ext>
                        </a:extLst>
                      </p:cNvPr>
                      <p:cNvPicPr>
                        <a:picLocks noChangeAspect="1" noChangeArrowheads="1"/>
                      </p:cNvPicPr>
                      <p:nvPr/>
                    </p:nvPicPr>
                    <p:blipFill>
                      <a:blip r:embed="rId12"/>
                      <a:srcRect/>
                      <a:stretch>
                        <a:fillRect/>
                      </a:stretch>
                    </p:blipFill>
                    <p:spPr bwMode="auto">
                      <a:xfrm>
                        <a:off x="5325181" y="3131674"/>
                        <a:ext cx="1741487" cy="1181100"/>
                      </a:xfrm>
                      <a:prstGeom prst="rect">
                        <a:avLst/>
                      </a:prstGeom>
                      <a:noFill/>
                      <a:ln>
                        <a:noFill/>
                      </a:ln>
                      <a:effectLst/>
                      <a:extLst/>
                    </p:spPr>
                  </p:pic>
                </p:oleObj>
              </mc:Fallback>
            </mc:AlternateContent>
          </a:graphicData>
        </a:graphic>
      </p:graphicFrame>
      <p:graphicFrame>
        <p:nvGraphicFramePr>
          <p:cNvPr id="8" name="Object 13">
            <a:extLst>
              <a:ext uri="{FF2B5EF4-FFF2-40B4-BE49-F238E27FC236}">
                <a16:creationId xmlns:a16="http://schemas.microsoft.com/office/drawing/2014/main" id="{4CDFB922-D67E-49D9-A03E-7D6241C2FBF2}"/>
              </a:ext>
            </a:extLst>
          </p:cNvPr>
          <p:cNvGraphicFramePr>
            <a:graphicFrameLocks noChangeAspect="1"/>
          </p:cNvGraphicFramePr>
          <p:nvPr>
            <p:extLst>
              <p:ext uri="{D42A27DB-BD31-4B8C-83A1-F6EECF244321}">
                <p14:modId xmlns:p14="http://schemas.microsoft.com/office/powerpoint/2010/main" val="111062447"/>
              </p:ext>
            </p:extLst>
          </p:nvPr>
        </p:nvGraphicFramePr>
        <p:xfrm>
          <a:off x="7175500" y="3108369"/>
          <a:ext cx="1665288" cy="1181100"/>
        </p:xfrm>
        <a:graphic>
          <a:graphicData uri="http://schemas.openxmlformats.org/presentationml/2006/ole">
            <mc:AlternateContent xmlns:mc="http://schemas.openxmlformats.org/markup-compatibility/2006">
              <mc:Choice xmlns:v="urn:schemas-microsoft-com:vml" Requires="v">
                <p:oleObj spid="_x0000_s450574" name="Equation" r:id="rId13" imgW="558720" imgH="393480" progId="Equation.DSMT4">
                  <p:embed/>
                </p:oleObj>
              </mc:Choice>
              <mc:Fallback>
                <p:oleObj name="Equation" r:id="rId13" imgW="558720" imgH="393480" progId="Equation.DSMT4">
                  <p:embed/>
                  <p:pic>
                    <p:nvPicPr>
                      <p:cNvPr id="9" name="Object 13">
                        <a:extLst>
                          <a:ext uri="{FF2B5EF4-FFF2-40B4-BE49-F238E27FC236}">
                            <a16:creationId xmlns:a16="http://schemas.microsoft.com/office/drawing/2014/main" id="{D77E6131-0DB9-4607-90BA-35DBB81645BC}"/>
                          </a:ext>
                        </a:extLst>
                      </p:cNvPr>
                      <p:cNvPicPr>
                        <a:picLocks noChangeAspect="1" noChangeArrowheads="1"/>
                      </p:cNvPicPr>
                      <p:nvPr/>
                    </p:nvPicPr>
                    <p:blipFill>
                      <a:blip r:embed="rId14"/>
                      <a:srcRect/>
                      <a:stretch>
                        <a:fillRect/>
                      </a:stretch>
                    </p:blipFill>
                    <p:spPr bwMode="auto">
                      <a:xfrm>
                        <a:off x="7175500" y="3108369"/>
                        <a:ext cx="1665288" cy="1181100"/>
                      </a:xfrm>
                      <a:prstGeom prst="rect">
                        <a:avLst/>
                      </a:prstGeom>
                      <a:noFill/>
                      <a:ln>
                        <a:noFill/>
                      </a:ln>
                      <a:effectLst/>
                      <a:extLst/>
                    </p:spPr>
                  </p:pic>
                </p:oleObj>
              </mc:Fallback>
            </mc:AlternateContent>
          </a:graphicData>
        </a:graphic>
      </p:graphicFrame>
      <p:graphicFrame>
        <p:nvGraphicFramePr>
          <p:cNvPr id="9" name="Object 13">
            <a:extLst>
              <a:ext uri="{FF2B5EF4-FFF2-40B4-BE49-F238E27FC236}">
                <a16:creationId xmlns:a16="http://schemas.microsoft.com/office/drawing/2014/main" id="{120B7ABD-5C25-40A3-8722-B827F3523241}"/>
              </a:ext>
            </a:extLst>
          </p:cNvPr>
          <p:cNvGraphicFramePr>
            <a:graphicFrameLocks noChangeAspect="1"/>
          </p:cNvGraphicFramePr>
          <p:nvPr>
            <p:extLst>
              <p:ext uri="{D42A27DB-BD31-4B8C-83A1-F6EECF244321}">
                <p14:modId xmlns:p14="http://schemas.microsoft.com/office/powerpoint/2010/main" val="1489243621"/>
              </p:ext>
            </p:extLst>
          </p:nvPr>
        </p:nvGraphicFramePr>
        <p:xfrm>
          <a:off x="2360613" y="4679950"/>
          <a:ext cx="1703387" cy="1181100"/>
        </p:xfrm>
        <a:graphic>
          <a:graphicData uri="http://schemas.openxmlformats.org/presentationml/2006/ole">
            <mc:AlternateContent xmlns:mc="http://schemas.openxmlformats.org/markup-compatibility/2006">
              <mc:Choice xmlns:v="urn:schemas-microsoft-com:vml" Requires="v">
                <p:oleObj spid="_x0000_s450575" name="Equation" r:id="rId15" imgW="571320" imgH="393480" progId="Equation.DSMT4">
                  <p:embed/>
                </p:oleObj>
              </mc:Choice>
              <mc:Fallback>
                <p:oleObj name="Equation" r:id="rId15" imgW="571320" imgH="393480" progId="Equation.DSMT4">
                  <p:embed/>
                  <p:pic>
                    <p:nvPicPr>
                      <p:cNvPr id="10" name="Object 13">
                        <a:extLst>
                          <a:ext uri="{FF2B5EF4-FFF2-40B4-BE49-F238E27FC236}">
                            <a16:creationId xmlns:a16="http://schemas.microsoft.com/office/drawing/2014/main" id="{42E58128-C7B6-419D-9DCA-E5FDE29F59A5}"/>
                          </a:ext>
                        </a:extLst>
                      </p:cNvPr>
                      <p:cNvPicPr>
                        <a:picLocks noChangeAspect="1" noChangeArrowheads="1"/>
                      </p:cNvPicPr>
                      <p:nvPr/>
                    </p:nvPicPr>
                    <p:blipFill>
                      <a:blip r:embed="rId16"/>
                      <a:srcRect/>
                      <a:stretch>
                        <a:fillRect/>
                      </a:stretch>
                    </p:blipFill>
                    <p:spPr bwMode="auto">
                      <a:xfrm>
                        <a:off x="2360613" y="4679950"/>
                        <a:ext cx="1703387" cy="11811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36640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ircle(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style.rotation</p:attrName>
                                        </p:attrNameLst>
                                      </p:cBhvr>
                                      <p:tavLst>
                                        <p:tav tm="0">
                                          <p:val>
                                            <p:fltVal val="90"/>
                                          </p:val>
                                        </p:tav>
                                        <p:tav tm="100000">
                                          <p:val>
                                            <p:fltVal val="0"/>
                                          </p:val>
                                        </p:tav>
                                      </p:tavLst>
                                    </p:anim>
                                    <p:animEffect transition="in" filter="fade">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style.rotation</p:attrName>
                                        </p:attrNameLst>
                                      </p:cBhvr>
                                      <p:tavLst>
                                        <p:tav tm="0">
                                          <p:val>
                                            <p:fltVal val="90"/>
                                          </p:val>
                                        </p:tav>
                                        <p:tav tm="100000">
                                          <p:val>
                                            <p:fltVal val="0"/>
                                          </p:val>
                                        </p:tav>
                                      </p:tavLst>
                                    </p:anim>
                                    <p:animEffect transition="in" filter="fade">
                                      <p:cBhvr>
                                        <p:cTn id="3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C6CC547-4658-4E21-9E1A-9F6B385FCA29}"/>
              </a:ext>
            </a:extLst>
          </p:cNvPr>
          <p:cNvSpPr/>
          <p:nvPr/>
        </p:nvSpPr>
        <p:spPr>
          <a:xfrm>
            <a:off x="1199456" y="278250"/>
            <a:ext cx="10010785" cy="1384995"/>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9900CC"/>
                </a:solidFill>
              </a:rPr>
              <a:t>已知</a:t>
            </a:r>
            <a:r>
              <a:rPr kumimoji="0" lang="zh-CN" altLang="en-US" sz="2800" b="1" i="0" dirty="0">
                <a:solidFill>
                  <a:srgbClr val="009900"/>
                </a:solidFill>
              </a:rPr>
              <a:t>康普顿波长为</a:t>
            </a:r>
            <a:r>
              <a:rPr lang="en-US" altLang="zh-CN" sz="2800" b="1" i="0" dirty="0" err="1">
                <a:solidFill>
                  <a:srgbClr val="FF0000"/>
                </a:solidFill>
              </a:rPr>
              <a:t>λ</a:t>
            </a:r>
            <a:r>
              <a:rPr lang="en-US" altLang="zh-CN" sz="2800" b="1" i="0" baseline="-25000" dirty="0" err="1">
                <a:solidFill>
                  <a:srgbClr val="FF0000"/>
                </a:solidFill>
                <a:cs typeface="Times New Roman" panose="02020603050405020304" pitchFamily="18" charset="0"/>
              </a:rPr>
              <a:t>c</a:t>
            </a:r>
            <a:r>
              <a:rPr lang="en-US" altLang="zh-CN" sz="2800" b="1" i="0" baseline="-25000" dirty="0">
                <a:solidFill>
                  <a:srgbClr val="FF0000"/>
                </a:solidFill>
                <a:cs typeface="Times New Roman" panose="02020603050405020304" pitchFamily="18" charset="0"/>
              </a:rPr>
              <a:t> </a:t>
            </a:r>
            <a:r>
              <a:rPr lang="zh-CN" altLang="en-US" sz="2800" b="1" i="0" dirty="0">
                <a:solidFill>
                  <a:srgbClr val="0000FF"/>
                </a:solidFill>
              </a:rPr>
              <a:t> ，电子静止质量为</a:t>
            </a:r>
            <a:r>
              <a:rPr lang="en-US" altLang="zh-CN" sz="2800" b="1" i="0" dirty="0">
                <a:solidFill>
                  <a:srgbClr val="FF0000"/>
                </a:solidFill>
              </a:rPr>
              <a:t>m</a:t>
            </a:r>
            <a:r>
              <a:rPr lang="en-US" altLang="zh-CN" sz="2800" b="1" i="0" baseline="-25000" dirty="0">
                <a:solidFill>
                  <a:srgbClr val="FF0000"/>
                </a:solidFill>
                <a:cs typeface="Times New Roman" panose="02020603050405020304" pitchFamily="18" charset="0"/>
              </a:rPr>
              <a:t>0 </a:t>
            </a:r>
            <a:r>
              <a:rPr lang="zh-CN" altLang="en-US" sz="2800" b="1" i="0" dirty="0">
                <a:solidFill>
                  <a:srgbClr val="009900"/>
                </a:solidFill>
              </a:rPr>
              <a:t>。康普顿散射中，</a:t>
            </a:r>
            <a:r>
              <a:rPr lang="zh-CN" altLang="en-US" sz="2800" b="1" i="0" dirty="0">
                <a:solidFill>
                  <a:srgbClr val="9900CC"/>
                </a:solidFill>
              </a:rPr>
              <a:t>波长为</a:t>
            </a:r>
            <a:r>
              <a:rPr lang="en-US" altLang="zh-CN" sz="2800" b="1" i="0" dirty="0" err="1">
                <a:solidFill>
                  <a:srgbClr val="FF0000"/>
                </a:solidFill>
              </a:rPr>
              <a:t>λ</a:t>
            </a:r>
            <a:r>
              <a:rPr lang="en-US" altLang="zh-CN" sz="2800" b="1" i="0" baseline="-25000" dirty="0" err="1">
                <a:solidFill>
                  <a:srgbClr val="FF0000"/>
                </a:solidFill>
                <a:cs typeface="Times New Roman" panose="02020603050405020304" pitchFamily="18" charset="0"/>
              </a:rPr>
              <a:t>c</a:t>
            </a:r>
            <a:r>
              <a:rPr lang="en-US" altLang="zh-CN" sz="2800" b="1" i="0" baseline="-25000" dirty="0">
                <a:solidFill>
                  <a:srgbClr val="FF0000"/>
                </a:solidFill>
                <a:cs typeface="Times New Roman" panose="02020603050405020304" pitchFamily="18" charset="0"/>
              </a:rPr>
              <a:t> </a:t>
            </a:r>
            <a:r>
              <a:rPr lang="zh-CN" altLang="en-US" sz="2800" b="1" i="0" dirty="0">
                <a:solidFill>
                  <a:srgbClr val="9900CC"/>
                </a:solidFill>
              </a:rPr>
              <a:t>的</a:t>
            </a:r>
            <a:r>
              <a:rPr lang="en-US" altLang="zh-CN" sz="2800" b="1" i="0" dirty="0">
                <a:solidFill>
                  <a:srgbClr val="9900CC"/>
                </a:solidFill>
              </a:rPr>
              <a:t>X</a:t>
            </a:r>
            <a:r>
              <a:rPr lang="zh-CN" altLang="en-US" sz="2800" b="1" i="0" dirty="0">
                <a:solidFill>
                  <a:srgbClr val="9900CC"/>
                </a:solidFill>
              </a:rPr>
              <a:t>射线经物体散射后沿与入射方向成</a:t>
            </a:r>
            <a:r>
              <a:rPr lang="en-US" altLang="zh-CN" sz="2800" b="1" i="0" dirty="0">
                <a:solidFill>
                  <a:srgbClr val="FF0000"/>
                </a:solidFill>
                <a:sym typeface="Symbol" panose="05050102010706020507" pitchFamily="18" charset="2"/>
              </a:rPr>
              <a:t>/3</a:t>
            </a:r>
            <a:r>
              <a:rPr lang="en-US" altLang="zh-CN" sz="2800" b="1" i="0" dirty="0">
                <a:solidFill>
                  <a:srgbClr val="FF0000"/>
                </a:solidFill>
              </a:rPr>
              <a:t> </a:t>
            </a:r>
            <a:r>
              <a:rPr lang="zh-CN" altLang="en-US" sz="2800" b="1" i="0" dirty="0">
                <a:solidFill>
                  <a:srgbClr val="9900CC"/>
                </a:solidFill>
              </a:rPr>
              <a:t>角方向散射。</a:t>
            </a:r>
            <a:r>
              <a:rPr kumimoji="0" lang="zh-CN" altLang="en-US" sz="2800" b="1" i="0" dirty="0">
                <a:solidFill>
                  <a:srgbClr val="009900"/>
                </a:solidFill>
              </a:rPr>
              <a:t>那么</a:t>
            </a:r>
            <a:r>
              <a:rPr lang="zh-CN" altLang="en-US" sz="2800" b="1" i="0" dirty="0">
                <a:solidFill>
                  <a:srgbClr val="9900CC"/>
                </a:solidFill>
              </a:rPr>
              <a:t>散射光</a:t>
            </a:r>
            <a:r>
              <a:rPr lang="zh-CN" altLang="en-US" sz="2800" b="1" i="0" dirty="0">
                <a:solidFill>
                  <a:srgbClr val="009900"/>
                </a:solidFill>
              </a:rPr>
              <a:t>子的质量</a:t>
            </a:r>
            <a:r>
              <a:rPr lang="en-US" altLang="zh-CN" sz="2800" b="1" i="0" dirty="0">
                <a:solidFill>
                  <a:srgbClr val="009900"/>
                </a:solidFill>
              </a:rPr>
              <a:t>=</a:t>
            </a:r>
            <a:r>
              <a:rPr lang="en-US" altLang="zh-CN" sz="2800" b="1" i="0" dirty="0">
                <a:solidFill>
                  <a:srgbClr val="009900"/>
                </a:solidFill>
                <a:sym typeface="Symbol" panose="05050102010706020507" pitchFamily="18" charset="2"/>
              </a:rPr>
              <a:t> ___</a:t>
            </a:r>
            <a:r>
              <a:rPr lang="zh-CN" altLang="en-US" sz="2800" b="1" i="0" dirty="0">
                <a:solidFill>
                  <a:srgbClr val="009900"/>
                </a:solidFill>
                <a:sym typeface="Symbol" panose="05050102010706020507" pitchFamily="18" charset="2"/>
              </a:rPr>
              <a:t>。</a:t>
            </a:r>
            <a:endParaRPr lang="zh-CN" altLang="en-US" sz="2800" b="1" i="0" dirty="0">
              <a:solidFill>
                <a:srgbClr val="009900"/>
              </a:solidFill>
            </a:endParaRPr>
          </a:p>
        </p:txBody>
      </p:sp>
      <p:graphicFrame>
        <p:nvGraphicFramePr>
          <p:cNvPr id="3" name="Object 2074">
            <a:extLst>
              <a:ext uri="{FF2B5EF4-FFF2-40B4-BE49-F238E27FC236}">
                <a16:creationId xmlns:a16="http://schemas.microsoft.com/office/drawing/2014/main" id="{3523F3E6-AFB6-4823-8D42-1AC61F83A721}"/>
              </a:ext>
            </a:extLst>
          </p:cNvPr>
          <p:cNvGraphicFramePr>
            <a:graphicFrameLocks noChangeAspect="1"/>
          </p:cNvGraphicFramePr>
          <p:nvPr>
            <p:extLst>
              <p:ext uri="{D42A27DB-BD31-4B8C-83A1-F6EECF244321}">
                <p14:modId xmlns:p14="http://schemas.microsoft.com/office/powerpoint/2010/main" val="1471052291"/>
              </p:ext>
            </p:extLst>
          </p:nvPr>
        </p:nvGraphicFramePr>
        <p:xfrm>
          <a:off x="833438" y="2935288"/>
          <a:ext cx="4232275" cy="1093787"/>
        </p:xfrm>
        <a:graphic>
          <a:graphicData uri="http://schemas.openxmlformats.org/presentationml/2006/ole">
            <mc:AlternateContent xmlns:mc="http://schemas.openxmlformats.org/markup-compatibility/2006">
              <mc:Choice xmlns:v="urn:schemas-microsoft-com:vml" Requires="v">
                <p:oleObj spid="_x0000_s451640" name="Equation" r:id="rId3" imgW="1523880" imgH="393480" progId="Equation.DSMT4">
                  <p:embed/>
                </p:oleObj>
              </mc:Choice>
              <mc:Fallback>
                <p:oleObj name="Equation" r:id="rId3" imgW="1523880" imgH="393480" progId="Equation.DSMT4">
                  <p:embed/>
                  <p:pic>
                    <p:nvPicPr>
                      <p:cNvPr id="3" name="Object 2074"/>
                      <p:cNvPicPr>
                        <a:picLocks noChangeAspect="1" noChangeArrowheads="1"/>
                      </p:cNvPicPr>
                      <p:nvPr/>
                    </p:nvPicPr>
                    <p:blipFill>
                      <a:blip r:embed="rId4"/>
                      <a:srcRect/>
                      <a:stretch>
                        <a:fillRect/>
                      </a:stretch>
                    </p:blipFill>
                    <p:spPr bwMode="auto">
                      <a:xfrm>
                        <a:off x="833438" y="2935288"/>
                        <a:ext cx="4232275" cy="1093787"/>
                      </a:xfrm>
                      <a:prstGeom prst="rect">
                        <a:avLst/>
                      </a:prstGeom>
                      <a:noFill/>
                      <a:ln>
                        <a:noFill/>
                      </a:ln>
                      <a:effectLst/>
                      <a:extLst/>
                    </p:spPr>
                  </p:pic>
                </p:oleObj>
              </mc:Fallback>
            </mc:AlternateContent>
          </a:graphicData>
        </a:graphic>
      </p:graphicFrame>
      <p:graphicFrame>
        <p:nvGraphicFramePr>
          <p:cNvPr id="4" name="Object 2074">
            <a:extLst>
              <a:ext uri="{FF2B5EF4-FFF2-40B4-BE49-F238E27FC236}">
                <a16:creationId xmlns:a16="http://schemas.microsoft.com/office/drawing/2014/main" id="{DAA43A2A-4FCE-4213-9624-AE123540CB9C}"/>
              </a:ext>
            </a:extLst>
          </p:cNvPr>
          <p:cNvGraphicFramePr>
            <a:graphicFrameLocks noChangeAspect="1"/>
          </p:cNvGraphicFramePr>
          <p:nvPr>
            <p:extLst>
              <p:ext uri="{D42A27DB-BD31-4B8C-83A1-F6EECF244321}">
                <p14:modId xmlns:p14="http://schemas.microsoft.com/office/powerpoint/2010/main" val="3493588233"/>
              </p:ext>
            </p:extLst>
          </p:nvPr>
        </p:nvGraphicFramePr>
        <p:xfrm>
          <a:off x="1312967" y="1790848"/>
          <a:ext cx="4023124" cy="1094739"/>
        </p:xfrm>
        <a:graphic>
          <a:graphicData uri="http://schemas.openxmlformats.org/presentationml/2006/ole">
            <mc:AlternateContent xmlns:mc="http://schemas.openxmlformats.org/markup-compatibility/2006">
              <mc:Choice xmlns:v="urn:schemas-microsoft-com:vml" Requires="v">
                <p:oleObj spid="_x0000_s451641" name="公式" r:id="rId5" imgW="1447560" imgH="393480" progId="Equation.3">
                  <p:embed/>
                </p:oleObj>
              </mc:Choice>
              <mc:Fallback>
                <p:oleObj name="公式" r:id="rId5" imgW="1447560" imgH="393480" progId="Equation.3">
                  <p:embed/>
                  <p:pic>
                    <p:nvPicPr>
                      <p:cNvPr id="5" name="Object 2074"/>
                      <p:cNvPicPr>
                        <a:picLocks noChangeAspect="1" noChangeArrowheads="1"/>
                      </p:cNvPicPr>
                      <p:nvPr/>
                    </p:nvPicPr>
                    <p:blipFill>
                      <a:blip r:embed="rId6"/>
                      <a:srcRect/>
                      <a:stretch>
                        <a:fillRect/>
                      </a:stretch>
                    </p:blipFill>
                    <p:spPr bwMode="auto">
                      <a:xfrm>
                        <a:off x="1312967" y="1790848"/>
                        <a:ext cx="4023124" cy="1094739"/>
                      </a:xfrm>
                      <a:prstGeom prst="rect">
                        <a:avLst/>
                      </a:prstGeom>
                      <a:solidFill>
                        <a:srgbClr val="FFFF00"/>
                      </a:solidFill>
                      <a:ln>
                        <a:noFill/>
                      </a:ln>
                      <a:effectLst/>
                      <a:extLst/>
                    </p:spPr>
                  </p:pic>
                </p:oleObj>
              </mc:Fallback>
            </mc:AlternateContent>
          </a:graphicData>
        </a:graphic>
      </p:graphicFrame>
      <p:graphicFrame>
        <p:nvGraphicFramePr>
          <p:cNvPr id="30" name="Object 13">
            <a:extLst>
              <a:ext uri="{FF2B5EF4-FFF2-40B4-BE49-F238E27FC236}">
                <a16:creationId xmlns:a16="http://schemas.microsoft.com/office/drawing/2014/main" id="{80D3382B-4EC7-4270-8579-480D32B44CD7}"/>
              </a:ext>
            </a:extLst>
          </p:cNvPr>
          <p:cNvGraphicFramePr>
            <a:graphicFrameLocks noChangeAspect="1"/>
          </p:cNvGraphicFramePr>
          <p:nvPr>
            <p:extLst>
              <p:ext uri="{D42A27DB-BD31-4B8C-83A1-F6EECF244321}">
                <p14:modId xmlns:p14="http://schemas.microsoft.com/office/powerpoint/2010/main" val="1189632155"/>
              </p:ext>
            </p:extLst>
          </p:nvPr>
        </p:nvGraphicFramePr>
        <p:xfrm>
          <a:off x="785359" y="4161021"/>
          <a:ext cx="3141662" cy="1181100"/>
        </p:xfrm>
        <a:graphic>
          <a:graphicData uri="http://schemas.openxmlformats.org/presentationml/2006/ole">
            <mc:AlternateContent xmlns:mc="http://schemas.openxmlformats.org/markup-compatibility/2006">
              <mc:Choice xmlns:v="urn:schemas-microsoft-com:vml" Requires="v">
                <p:oleObj spid="_x0000_s451642" name="公式" r:id="rId7" imgW="1054080" imgH="393480" progId="Equation.3">
                  <p:embed/>
                </p:oleObj>
              </mc:Choice>
              <mc:Fallback>
                <p:oleObj name="公式" r:id="rId7" imgW="1054080" imgH="393480" progId="Equation.3">
                  <p:embed/>
                  <p:pic>
                    <p:nvPicPr>
                      <p:cNvPr id="34" name="Object 13"/>
                      <p:cNvPicPr>
                        <a:picLocks noChangeAspect="1" noChangeArrowheads="1"/>
                      </p:cNvPicPr>
                      <p:nvPr/>
                    </p:nvPicPr>
                    <p:blipFill>
                      <a:blip r:embed="rId8"/>
                      <a:srcRect/>
                      <a:stretch>
                        <a:fillRect/>
                      </a:stretch>
                    </p:blipFill>
                    <p:spPr bwMode="auto">
                      <a:xfrm>
                        <a:off x="785359" y="4161021"/>
                        <a:ext cx="3141662" cy="1181100"/>
                      </a:xfrm>
                      <a:prstGeom prst="rect">
                        <a:avLst/>
                      </a:prstGeom>
                      <a:solidFill>
                        <a:srgbClr val="FFFF00"/>
                      </a:solidFill>
                      <a:ln>
                        <a:noFill/>
                      </a:ln>
                      <a:effectLst/>
                      <a:extLst/>
                    </p:spPr>
                  </p:pic>
                </p:oleObj>
              </mc:Fallback>
            </mc:AlternateContent>
          </a:graphicData>
        </a:graphic>
      </p:graphicFrame>
      <p:graphicFrame>
        <p:nvGraphicFramePr>
          <p:cNvPr id="33" name="Object 2073">
            <a:extLst>
              <a:ext uri="{FF2B5EF4-FFF2-40B4-BE49-F238E27FC236}">
                <a16:creationId xmlns:a16="http://schemas.microsoft.com/office/drawing/2014/main" id="{673D14DE-D285-4D6C-A3AA-168F235D0842}"/>
              </a:ext>
            </a:extLst>
          </p:cNvPr>
          <p:cNvGraphicFramePr>
            <a:graphicFrameLocks noChangeAspect="1"/>
          </p:cNvGraphicFramePr>
          <p:nvPr>
            <p:extLst>
              <p:ext uri="{D42A27DB-BD31-4B8C-83A1-F6EECF244321}">
                <p14:modId xmlns:p14="http://schemas.microsoft.com/office/powerpoint/2010/main" val="3641265426"/>
              </p:ext>
            </p:extLst>
          </p:nvPr>
        </p:nvGraphicFramePr>
        <p:xfrm>
          <a:off x="4318080" y="4380453"/>
          <a:ext cx="2190668" cy="744290"/>
        </p:xfrm>
        <a:graphic>
          <a:graphicData uri="http://schemas.openxmlformats.org/presentationml/2006/ole">
            <mc:AlternateContent xmlns:mc="http://schemas.openxmlformats.org/markup-compatibility/2006">
              <mc:Choice xmlns:v="urn:schemas-microsoft-com:vml" Requires="v">
                <p:oleObj spid="_x0000_s451643" name="公式" r:id="rId9" imgW="672840" imgH="228600" progId="Equation.3">
                  <p:embed/>
                </p:oleObj>
              </mc:Choice>
              <mc:Fallback>
                <p:oleObj name="公式" r:id="rId9" imgW="672840" imgH="228600" progId="Equation.3">
                  <p:embed/>
                  <p:pic>
                    <p:nvPicPr>
                      <p:cNvPr id="37" name="Object 2073"/>
                      <p:cNvPicPr>
                        <a:picLocks noChangeAspect="1" noChangeArrowheads="1"/>
                      </p:cNvPicPr>
                      <p:nvPr/>
                    </p:nvPicPr>
                    <p:blipFill>
                      <a:blip r:embed="rId10"/>
                      <a:srcRect/>
                      <a:stretch>
                        <a:fillRect/>
                      </a:stretch>
                    </p:blipFill>
                    <p:spPr bwMode="auto">
                      <a:xfrm>
                        <a:off x="4318080" y="4380453"/>
                        <a:ext cx="2190668" cy="744290"/>
                      </a:xfrm>
                      <a:prstGeom prst="rect">
                        <a:avLst/>
                      </a:prstGeom>
                      <a:solidFill>
                        <a:srgbClr val="00FF00"/>
                      </a:solidFill>
                      <a:ln>
                        <a:noFill/>
                      </a:ln>
                      <a:effectLst/>
                      <a:extLst/>
                    </p:spPr>
                  </p:pic>
                </p:oleObj>
              </mc:Fallback>
            </mc:AlternateContent>
          </a:graphicData>
        </a:graphic>
      </p:graphicFrame>
      <p:grpSp>
        <p:nvGrpSpPr>
          <p:cNvPr id="34" name="Group 4">
            <a:extLst>
              <a:ext uri="{FF2B5EF4-FFF2-40B4-BE49-F238E27FC236}">
                <a16:creationId xmlns:a16="http://schemas.microsoft.com/office/drawing/2014/main" id="{AF125DC9-B362-4C46-A85B-3A120F2FB321}"/>
              </a:ext>
            </a:extLst>
          </p:cNvPr>
          <p:cNvGrpSpPr>
            <a:grpSpLocks/>
          </p:cNvGrpSpPr>
          <p:nvPr/>
        </p:nvGrpSpPr>
        <p:grpSpPr bwMode="auto">
          <a:xfrm>
            <a:off x="7173187" y="1667263"/>
            <a:ext cx="3733800" cy="2971800"/>
            <a:chOff x="2784" y="368"/>
            <a:chExt cx="2880" cy="2224"/>
          </a:xfrm>
        </p:grpSpPr>
        <p:sp>
          <p:nvSpPr>
            <p:cNvPr id="35" name="Rectangle 5">
              <a:extLst>
                <a:ext uri="{FF2B5EF4-FFF2-40B4-BE49-F238E27FC236}">
                  <a16:creationId xmlns:a16="http://schemas.microsoft.com/office/drawing/2014/main" id="{D3827461-7AB9-45D0-BE8E-F67ADC3EC302}"/>
                </a:ext>
              </a:extLst>
            </p:cNvPr>
            <p:cNvSpPr>
              <a:spLocks noChangeArrowheads="1"/>
            </p:cNvSpPr>
            <p:nvPr/>
          </p:nvSpPr>
          <p:spPr bwMode="auto">
            <a:xfrm>
              <a:off x="2784" y="528"/>
              <a:ext cx="2880" cy="2064"/>
            </a:xfrm>
            <a:prstGeom prst="rect">
              <a:avLst/>
            </a:prstGeom>
            <a:solidFill>
              <a:schemeClr val="bg1"/>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Line 6">
              <a:extLst>
                <a:ext uri="{FF2B5EF4-FFF2-40B4-BE49-F238E27FC236}">
                  <a16:creationId xmlns:a16="http://schemas.microsoft.com/office/drawing/2014/main" id="{77CFF60C-963F-4F0C-8E28-7551B705D194}"/>
                </a:ext>
              </a:extLst>
            </p:cNvPr>
            <p:cNvSpPr>
              <a:spLocks noChangeShapeType="1"/>
            </p:cNvSpPr>
            <p:nvPr/>
          </p:nvSpPr>
          <p:spPr bwMode="auto">
            <a:xfrm>
              <a:off x="5136" y="1680"/>
              <a:ext cx="432"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7">
              <a:extLst>
                <a:ext uri="{FF2B5EF4-FFF2-40B4-BE49-F238E27FC236}">
                  <a16:creationId xmlns:a16="http://schemas.microsoft.com/office/drawing/2014/main" id="{A90D87D7-7ADC-4893-A517-AE3BA3860E7F}"/>
                </a:ext>
              </a:extLst>
            </p:cNvPr>
            <p:cNvSpPr>
              <a:spLocks noChangeShapeType="1"/>
            </p:cNvSpPr>
            <p:nvPr/>
          </p:nvSpPr>
          <p:spPr bwMode="auto">
            <a:xfrm flipV="1">
              <a:off x="3840" y="768"/>
              <a:ext cx="0" cy="168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8" name="Object 8">
              <a:extLst>
                <a:ext uri="{FF2B5EF4-FFF2-40B4-BE49-F238E27FC236}">
                  <a16:creationId xmlns:a16="http://schemas.microsoft.com/office/drawing/2014/main" id="{8CFE8A3A-AF7B-4503-9BA3-CBE60B5083DB}"/>
                </a:ext>
              </a:extLst>
            </p:cNvPr>
            <p:cNvGraphicFramePr>
              <a:graphicFrameLocks noChangeAspect="1"/>
            </p:cNvGraphicFramePr>
            <p:nvPr/>
          </p:nvGraphicFramePr>
          <p:xfrm>
            <a:off x="5232" y="1392"/>
            <a:ext cx="208" cy="226"/>
          </p:xfrm>
          <a:graphic>
            <a:graphicData uri="http://schemas.openxmlformats.org/presentationml/2006/ole">
              <mc:AlternateContent xmlns:mc="http://schemas.openxmlformats.org/markup-compatibility/2006">
                <mc:Choice xmlns:v="urn:schemas-microsoft-com:vml" Requires="v">
                  <p:oleObj spid="_x0000_s451644" name="公式" r:id="rId11" imgW="177646" imgH="190335" progId="Equation.3">
                    <p:embed/>
                  </p:oleObj>
                </mc:Choice>
                <mc:Fallback>
                  <p:oleObj name="公式" r:id="rId11" imgW="177646" imgH="190335" progId="Equation.3">
                    <p:embed/>
                    <p:pic>
                      <p:nvPicPr>
                        <p:cNvPr id="49"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32" y="1392"/>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9">
              <a:extLst>
                <a:ext uri="{FF2B5EF4-FFF2-40B4-BE49-F238E27FC236}">
                  <a16:creationId xmlns:a16="http://schemas.microsoft.com/office/drawing/2014/main" id="{394342E1-50B5-4EB7-A2DC-04051154E760}"/>
                </a:ext>
              </a:extLst>
            </p:cNvPr>
            <p:cNvGraphicFramePr>
              <a:graphicFrameLocks noChangeAspect="1"/>
            </p:cNvGraphicFramePr>
            <p:nvPr/>
          </p:nvGraphicFramePr>
          <p:xfrm>
            <a:off x="3840" y="768"/>
            <a:ext cx="225" cy="285"/>
          </p:xfrm>
          <a:graphic>
            <a:graphicData uri="http://schemas.openxmlformats.org/presentationml/2006/ole">
              <mc:AlternateContent xmlns:mc="http://schemas.openxmlformats.org/markup-compatibility/2006">
                <mc:Choice xmlns:v="urn:schemas-microsoft-com:vml" Requires="v">
                  <p:oleObj spid="_x0000_s451645" name="公式" r:id="rId13" imgW="190417" imgH="241195" progId="Equation.3">
                    <p:embed/>
                  </p:oleObj>
                </mc:Choice>
                <mc:Fallback>
                  <p:oleObj name="公式" r:id="rId13" imgW="190417" imgH="241195" progId="Equation.3">
                    <p:embed/>
                    <p:pic>
                      <p:nvPicPr>
                        <p:cNvPr id="5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40" y="768"/>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Line 10">
              <a:extLst>
                <a:ext uri="{FF2B5EF4-FFF2-40B4-BE49-F238E27FC236}">
                  <a16:creationId xmlns:a16="http://schemas.microsoft.com/office/drawing/2014/main" id="{82B310CE-354E-4A9B-B652-DCB847B72455}"/>
                </a:ext>
              </a:extLst>
            </p:cNvPr>
            <p:cNvSpPr>
              <a:spLocks noChangeShapeType="1"/>
            </p:cNvSpPr>
            <p:nvPr/>
          </p:nvSpPr>
          <p:spPr bwMode="auto">
            <a:xfrm flipV="1">
              <a:off x="4320" y="1680"/>
              <a:ext cx="816"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11">
              <a:extLst>
                <a:ext uri="{FF2B5EF4-FFF2-40B4-BE49-F238E27FC236}">
                  <a16:creationId xmlns:a16="http://schemas.microsoft.com/office/drawing/2014/main" id="{0FDE68BA-0131-4897-8F91-49C6979A8CE2}"/>
                </a:ext>
              </a:extLst>
            </p:cNvPr>
            <p:cNvSpPr>
              <a:spLocks noChangeShapeType="1"/>
            </p:cNvSpPr>
            <p:nvPr/>
          </p:nvSpPr>
          <p:spPr bwMode="auto">
            <a:xfrm>
              <a:off x="4656" y="1104"/>
              <a:ext cx="480"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12">
              <a:extLst>
                <a:ext uri="{FF2B5EF4-FFF2-40B4-BE49-F238E27FC236}">
                  <a16:creationId xmlns:a16="http://schemas.microsoft.com/office/drawing/2014/main" id="{D2F806C7-E7D7-4E32-A100-93136E320B3A}"/>
                </a:ext>
              </a:extLst>
            </p:cNvPr>
            <p:cNvSpPr>
              <a:spLocks noChangeShapeType="1"/>
            </p:cNvSpPr>
            <p:nvPr/>
          </p:nvSpPr>
          <p:spPr bwMode="auto">
            <a:xfrm>
              <a:off x="3840" y="1680"/>
              <a:ext cx="1248" cy="0"/>
            </a:xfrm>
            <a:prstGeom prst="line">
              <a:avLst/>
            </a:prstGeom>
            <a:noFill/>
            <a:ln w="38100">
              <a:solidFill>
                <a:srgbClr val="FF0000"/>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3" name="Group 13">
              <a:extLst>
                <a:ext uri="{FF2B5EF4-FFF2-40B4-BE49-F238E27FC236}">
                  <a16:creationId xmlns:a16="http://schemas.microsoft.com/office/drawing/2014/main" id="{5E9E62C2-72DB-499C-BA30-499515009994}"/>
                </a:ext>
              </a:extLst>
            </p:cNvPr>
            <p:cNvGrpSpPr>
              <a:grpSpLocks/>
            </p:cNvGrpSpPr>
            <p:nvPr/>
          </p:nvGrpSpPr>
          <p:grpSpPr bwMode="auto">
            <a:xfrm>
              <a:off x="2799" y="823"/>
              <a:ext cx="1041" cy="857"/>
              <a:chOff x="2799" y="823"/>
              <a:chExt cx="1041" cy="857"/>
            </a:xfrm>
          </p:grpSpPr>
          <p:sp>
            <p:nvSpPr>
              <p:cNvPr id="59" name="Line 14">
                <a:extLst>
                  <a:ext uri="{FF2B5EF4-FFF2-40B4-BE49-F238E27FC236}">
                    <a16:creationId xmlns:a16="http://schemas.microsoft.com/office/drawing/2014/main" id="{72E14372-20F0-448E-A613-13B3656D0416}"/>
                  </a:ext>
                </a:extLst>
              </p:cNvPr>
              <p:cNvSpPr>
                <a:spLocks noChangeShapeType="1"/>
              </p:cNvSpPr>
              <p:nvPr/>
            </p:nvSpPr>
            <p:spPr bwMode="auto">
              <a:xfrm>
                <a:off x="2976" y="1680"/>
                <a:ext cx="86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0" name="Object 15">
                <a:extLst>
                  <a:ext uri="{FF2B5EF4-FFF2-40B4-BE49-F238E27FC236}">
                    <a16:creationId xmlns:a16="http://schemas.microsoft.com/office/drawing/2014/main" id="{7972F9FE-1D7B-4145-97B4-D890DFE97A38}"/>
                  </a:ext>
                </a:extLst>
              </p:cNvPr>
              <p:cNvGraphicFramePr>
                <a:graphicFrameLocks noChangeAspect="1"/>
              </p:cNvGraphicFramePr>
              <p:nvPr/>
            </p:nvGraphicFramePr>
            <p:xfrm>
              <a:off x="2799" y="823"/>
              <a:ext cx="784" cy="694"/>
            </p:xfrm>
            <a:graphic>
              <a:graphicData uri="http://schemas.openxmlformats.org/presentationml/2006/ole">
                <mc:AlternateContent xmlns:mc="http://schemas.openxmlformats.org/markup-compatibility/2006">
                  <mc:Choice xmlns:v="urn:schemas-microsoft-com:vml" Requires="v">
                    <p:oleObj spid="_x0000_s451646" name="公式" r:id="rId15" imgW="361991" imgH="304755" progId="Equation.3">
                      <p:embed/>
                    </p:oleObj>
                  </mc:Choice>
                  <mc:Fallback>
                    <p:oleObj name="公式" r:id="rId15" imgW="361991" imgH="304755" progId="Equation.3">
                      <p:embed/>
                      <p:pic>
                        <p:nvPicPr>
                          <p:cNvPr id="71"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99" y="823"/>
                            <a:ext cx="784" cy="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4" name="Group 16">
              <a:extLst>
                <a:ext uri="{FF2B5EF4-FFF2-40B4-BE49-F238E27FC236}">
                  <a16:creationId xmlns:a16="http://schemas.microsoft.com/office/drawing/2014/main" id="{AF81203B-B904-4A36-966D-CFACBB7A942E}"/>
                </a:ext>
              </a:extLst>
            </p:cNvPr>
            <p:cNvGrpSpPr>
              <a:grpSpLocks/>
            </p:cNvGrpSpPr>
            <p:nvPr/>
          </p:nvGrpSpPr>
          <p:grpSpPr bwMode="auto">
            <a:xfrm>
              <a:off x="3840" y="368"/>
              <a:ext cx="1162" cy="1312"/>
              <a:chOff x="3840" y="368"/>
              <a:chExt cx="1162" cy="1312"/>
            </a:xfrm>
          </p:grpSpPr>
          <p:sp>
            <p:nvSpPr>
              <p:cNvPr id="57" name="Line 17">
                <a:extLst>
                  <a:ext uri="{FF2B5EF4-FFF2-40B4-BE49-F238E27FC236}">
                    <a16:creationId xmlns:a16="http://schemas.microsoft.com/office/drawing/2014/main" id="{E3B08A2A-75E1-4BC6-95E8-04CAD0CDD881}"/>
                  </a:ext>
                </a:extLst>
              </p:cNvPr>
              <p:cNvSpPr>
                <a:spLocks noChangeShapeType="1"/>
              </p:cNvSpPr>
              <p:nvPr/>
            </p:nvSpPr>
            <p:spPr bwMode="auto">
              <a:xfrm flipV="1">
                <a:off x="3840" y="1104"/>
                <a:ext cx="816" cy="57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8" name="Object 18">
                <a:extLst>
                  <a:ext uri="{FF2B5EF4-FFF2-40B4-BE49-F238E27FC236}">
                    <a16:creationId xmlns:a16="http://schemas.microsoft.com/office/drawing/2014/main" id="{26D0DCF3-2FAB-46AD-89E8-102B7BEC83AC}"/>
                  </a:ext>
                </a:extLst>
              </p:cNvPr>
              <p:cNvGraphicFramePr>
                <a:graphicFrameLocks noChangeAspect="1"/>
              </p:cNvGraphicFramePr>
              <p:nvPr/>
            </p:nvGraphicFramePr>
            <p:xfrm>
              <a:off x="4286" y="368"/>
              <a:ext cx="716" cy="735"/>
            </p:xfrm>
            <a:graphic>
              <a:graphicData uri="http://schemas.openxmlformats.org/presentationml/2006/ole">
                <mc:AlternateContent xmlns:mc="http://schemas.openxmlformats.org/markup-compatibility/2006">
                  <mc:Choice xmlns:v="urn:schemas-microsoft-com:vml" Requires="v">
                    <p:oleObj spid="_x0000_s451647" name="公式" r:id="rId17" imgW="266702" imgH="304755" progId="Equation.3">
                      <p:embed/>
                    </p:oleObj>
                  </mc:Choice>
                  <mc:Fallback>
                    <p:oleObj name="公式" r:id="rId17" imgW="266702" imgH="304755" progId="Equation.3">
                      <p:embed/>
                      <p:pic>
                        <p:nvPicPr>
                          <p:cNvPr id="69"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6" y="368"/>
                            <a:ext cx="716" cy="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5" name="Group 19">
              <a:extLst>
                <a:ext uri="{FF2B5EF4-FFF2-40B4-BE49-F238E27FC236}">
                  <a16:creationId xmlns:a16="http://schemas.microsoft.com/office/drawing/2014/main" id="{682777FD-A53A-4E4A-9855-76AE18FF3B2D}"/>
                </a:ext>
              </a:extLst>
            </p:cNvPr>
            <p:cNvGrpSpPr>
              <a:grpSpLocks/>
            </p:cNvGrpSpPr>
            <p:nvPr/>
          </p:nvGrpSpPr>
          <p:grpSpPr bwMode="auto">
            <a:xfrm>
              <a:off x="3840" y="1680"/>
              <a:ext cx="829" cy="886"/>
              <a:chOff x="3840" y="1680"/>
              <a:chExt cx="829" cy="886"/>
            </a:xfrm>
          </p:grpSpPr>
          <p:sp>
            <p:nvSpPr>
              <p:cNvPr id="55" name="Line 20">
                <a:extLst>
                  <a:ext uri="{FF2B5EF4-FFF2-40B4-BE49-F238E27FC236}">
                    <a16:creationId xmlns:a16="http://schemas.microsoft.com/office/drawing/2014/main" id="{72CEF73C-3044-4153-A6FF-470520BFBF59}"/>
                  </a:ext>
                </a:extLst>
              </p:cNvPr>
              <p:cNvSpPr>
                <a:spLocks noChangeShapeType="1"/>
              </p:cNvSpPr>
              <p:nvPr/>
            </p:nvSpPr>
            <p:spPr bwMode="auto">
              <a:xfrm>
                <a:off x="3840" y="1680"/>
                <a:ext cx="480" cy="576"/>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6" name="Object 21">
                <a:extLst>
                  <a:ext uri="{FF2B5EF4-FFF2-40B4-BE49-F238E27FC236}">
                    <a16:creationId xmlns:a16="http://schemas.microsoft.com/office/drawing/2014/main" id="{DBD8914A-C148-4EA0-9BDD-553AA09ABC54}"/>
                  </a:ext>
                </a:extLst>
              </p:cNvPr>
              <p:cNvGraphicFramePr>
                <a:graphicFrameLocks noChangeAspect="1"/>
              </p:cNvGraphicFramePr>
              <p:nvPr>
                <p:extLst>
                  <p:ext uri="{D42A27DB-BD31-4B8C-83A1-F6EECF244321}">
                    <p14:modId xmlns:p14="http://schemas.microsoft.com/office/powerpoint/2010/main" val="1629762152"/>
                  </p:ext>
                </p:extLst>
              </p:nvPr>
            </p:nvGraphicFramePr>
            <p:xfrm>
              <a:off x="4072" y="2168"/>
              <a:ext cx="597" cy="398"/>
            </p:xfrm>
            <a:graphic>
              <a:graphicData uri="http://schemas.openxmlformats.org/presentationml/2006/ole">
                <mc:AlternateContent xmlns:mc="http://schemas.openxmlformats.org/markup-compatibility/2006">
                  <mc:Choice xmlns:v="urn:schemas-microsoft-com:vml" Requires="v">
                    <p:oleObj spid="_x0000_s451648" name="Equation" r:id="rId19" imgW="241200" imgH="177480" progId="Equation.DSMT4">
                      <p:embed/>
                    </p:oleObj>
                  </mc:Choice>
                  <mc:Fallback>
                    <p:oleObj name="Equation" r:id="rId19" imgW="241200" imgH="177480" progId="Equation.DSMT4">
                      <p:embed/>
                      <p:pic>
                        <p:nvPicPr>
                          <p:cNvPr id="67" name="Object 21"/>
                          <p:cNvPicPr>
                            <a:picLocks noChangeAspect="1" noChangeArrowheads="1"/>
                          </p:cNvPicPr>
                          <p:nvPr/>
                        </p:nvPicPr>
                        <p:blipFill>
                          <a:blip r:embed="rId20"/>
                          <a:srcRect/>
                          <a:stretch>
                            <a:fillRect/>
                          </a:stretch>
                        </p:blipFill>
                        <p:spPr bwMode="auto">
                          <a:xfrm>
                            <a:off x="4072" y="2168"/>
                            <a:ext cx="597" cy="398"/>
                          </a:xfrm>
                          <a:prstGeom prst="rect">
                            <a:avLst/>
                          </a:prstGeom>
                          <a:noFill/>
                          <a:ln>
                            <a:noFill/>
                          </a:ln>
                          <a:effectLst/>
                          <a:extLst/>
                        </p:spPr>
                      </p:pic>
                    </p:oleObj>
                  </mc:Fallback>
                </mc:AlternateContent>
              </a:graphicData>
            </a:graphic>
          </p:graphicFrame>
        </p:grpSp>
        <p:sp>
          <p:nvSpPr>
            <p:cNvPr id="46" name="Line 22">
              <a:extLst>
                <a:ext uri="{FF2B5EF4-FFF2-40B4-BE49-F238E27FC236}">
                  <a16:creationId xmlns:a16="http://schemas.microsoft.com/office/drawing/2014/main" id="{92049E87-EA23-40B5-AE79-A663CF07F2EE}"/>
                </a:ext>
              </a:extLst>
            </p:cNvPr>
            <p:cNvSpPr>
              <a:spLocks noChangeShapeType="1"/>
            </p:cNvSpPr>
            <p:nvPr/>
          </p:nvSpPr>
          <p:spPr bwMode="auto">
            <a:xfrm flipV="1">
              <a:off x="3840" y="1440"/>
              <a:ext cx="336" cy="24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7" name="Object 23">
              <a:extLst>
                <a:ext uri="{FF2B5EF4-FFF2-40B4-BE49-F238E27FC236}">
                  <a16:creationId xmlns:a16="http://schemas.microsoft.com/office/drawing/2014/main" id="{A4AE0F98-14AF-41AC-BD09-C30F425EFFFA}"/>
                </a:ext>
              </a:extLst>
            </p:cNvPr>
            <p:cNvGraphicFramePr>
              <a:graphicFrameLocks noChangeAspect="1"/>
            </p:cNvGraphicFramePr>
            <p:nvPr>
              <p:extLst>
                <p:ext uri="{D42A27DB-BD31-4B8C-83A1-F6EECF244321}">
                  <p14:modId xmlns:p14="http://schemas.microsoft.com/office/powerpoint/2010/main" val="4236634633"/>
                </p:ext>
              </p:extLst>
            </p:nvPr>
          </p:nvGraphicFramePr>
          <p:xfrm>
            <a:off x="3926" y="1023"/>
            <a:ext cx="298" cy="417"/>
          </p:xfrm>
          <a:graphic>
            <a:graphicData uri="http://schemas.openxmlformats.org/presentationml/2006/ole">
              <mc:AlternateContent xmlns:mc="http://schemas.openxmlformats.org/markup-compatibility/2006">
                <mc:Choice xmlns:v="urn:schemas-microsoft-com:vml" Requires="v">
                  <p:oleObj spid="_x0000_s451649" name="公式" r:id="rId21" imgW="126725" imgH="177415" progId="Equation.3">
                    <p:embed/>
                  </p:oleObj>
                </mc:Choice>
                <mc:Fallback>
                  <p:oleObj name="公式" r:id="rId21" imgW="126725" imgH="177415" progId="Equation.3">
                    <p:embed/>
                    <p:pic>
                      <p:nvPicPr>
                        <p:cNvPr id="58"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26" y="1023"/>
                          <a:ext cx="298"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 name="Line 24">
              <a:extLst>
                <a:ext uri="{FF2B5EF4-FFF2-40B4-BE49-F238E27FC236}">
                  <a16:creationId xmlns:a16="http://schemas.microsoft.com/office/drawing/2014/main" id="{3A963FC5-8B46-42FB-A759-6936FE98A376}"/>
                </a:ext>
              </a:extLst>
            </p:cNvPr>
            <p:cNvSpPr>
              <a:spLocks noChangeShapeType="1"/>
            </p:cNvSpPr>
            <p:nvPr/>
          </p:nvSpPr>
          <p:spPr bwMode="auto">
            <a:xfrm>
              <a:off x="2928" y="1680"/>
              <a:ext cx="336"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9" name="Object 25">
              <a:extLst>
                <a:ext uri="{FF2B5EF4-FFF2-40B4-BE49-F238E27FC236}">
                  <a16:creationId xmlns:a16="http://schemas.microsoft.com/office/drawing/2014/main" id="{B837BE5C-195B-48C0-82D1-604217328DD4}"/>
                </a:ext>
              </a:extLst>
            </p:cNvPr>
            <p:cNvGraphicFramePr>
              <a:graphicFrameLocks noChangeAspect="1"/>
            </p:cNvGraphicFramePr>
            <p:nvPr/>
          </p:nvGraphicFramePr>
          <p:xfrm>
            <a:off x="2979" y="1668"/>
            <a:ext cx="389" cy="541"/>
          </p:xfrm>
          <a:graphic>
            <a:graphicData uri="http://schemas.openxmlformats.org/presentationml/2006/ole">
              <mc:AlternateContent xmlns:mc="http://schemas.openxmlformats.org/markup-compatibility/2006">
                <mc:Choice xmlns:v="urn:schemas-microsoft-com:vml" Requires="v">
                  <p:oleObj spid="_x0000_s451650" name="公式" r:id="rId23" imgW="165028" imgH="228501" progId="Equation.3">
                    <p:embed/>
                  </p:oleObj>
                </mc:Choice>
                <mc:Fallback>
                  <p:oleObj name="公式" r:id="rId23" imgW="165028" imgH="228501" progId="Equation.3">
                    <p:embed/>
                    <p:pic>
                      <p:nvPicPr>
                        <p:cNvPr id="60" name="Object 2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79" y="1668"/>
                          <a:ext cx="389"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Oval 26">
              <a:extLst>
                <a:ext uri="{FF2B5EF4-FFF2-40B4-BE49-F238E27FC236}">
                  <a16:creationId xmlns:a16="http://schemas.microsoft.com/office/drawing/2014/main" id="{4F5BDE92-8707-4F67-9088-9B09B0D14F35}"/>
                </a:ext>
              </a:extLst>
            </p:cNvPr>
            <p:cNvSpPr>
              <a:spLocks noChangeArrowheads="1"/>
            </p:cNvSpPr>
            <p:nvPr/>
          </p:nvSpPr>
          <p:spPr bwMode="auto">
            <a:xfrm>
              <a:off x="3768" y="1632"/>
              <a:ext cx="144" cy="144"/>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1" name="Object 27">
              <a:extLst>
                <a:ext uri="{FF2B5EF4-FFF2-40B4-BE49-F238E27FC236}">
                  <a16:creationId xmlns:a16="http://schemas.microsoft.com/office/drawing/2014/main" id="{4AFFACE0-CF5C-40D8-9A6D-1A4F58673209}"/>
                </a:ext>
              </a:extLst>
            </p:cNvPr>
            <p:cNvGraphicFramePr>
              <a:graphicFrameLocks noChangeAspect="1"/>
            </p:cNvGraphicFramePr>
            <p:nvPr/>
          </p:nvGraphicFramePr>
          <p:xfrm>
            <a:off x="4416" y="1344"/>
            <a:ext cx="211" cy="288"/>
          </p:xfrm>
          <a:graphic>
            <a:graphicData uri="http://schemas.openxmlformats.org/presentationml/2006/ole">
              <mc:AlternateContent xmlns:mc="http://schemas.openxmlformats.org/markup-compatibility/2006">
                <mc:Choice xmlns:v="urn:schemas-microsoft-com:vml" Requires="v">
                  <p:oleObj spid="_x0000_s451651" name="公式" r:id="rId25" imgW="95289" imgH="152512" progId="Equation.3">
                    <p:embed/>
                  </p:oleObj>
                </mc:Choice>
                <mc:Fallback>
                  <p:oleObj name="公式" r:id="rId25" imgW="95289" imgH="152512" progId="Equation.3">
                    <p:embed/>
                    <p:pic>
                      <p:nvPicPr>
                        <p:cNvPr id="62" name="Object 2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16" y="1344"/>
                          <a:ext cx="2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 name="Arc 28">
              <a:extLst>
                <a:ext uri="{FF2B5EF4-FFF2-40B4-BE49-F238E27FC236}">
                  <a16:creationId xmlns:a16="http://schemas.microsoft.com/office/drawing/2014/main" id="{FD20E820-43C5-491B-BF22-97F8C5C54C4B}"/>
                </a:ext>
              </a:extLst>
            </p:cNvPr>
            <p:cNvSpPr>
              <a:spLocks/>
            </p:cNvSpPr>
            <p:nvPr/>
          </p:nvSpPr>
          <p:spPr bwMode="auto">
            <a:xfrm flipV="1">
              <a:off x="4032" y="1681"/>
              <a:ext cx="192" cy="290"/>
            </a:xfrm>
            <a:custGeom>
              <a:avLst/>
              <a:gdLst>
                <a:gd name="T0" fmla="*/ 0 w 21600"/>
                <a:gd name="T1" fmla="*/ 0 h 26139"/>
                <a:gd name="T2" fmla="*/ 0 w 21600"/>
                <a:gd name="T3" fmla="*/ 0 h 26139"/>
                <a:gd name="T4" fmla="*/ 0 w 21600"/>
                <a:gd name="T5" fmla="*/ 0 h 26139"/>
                <a:gd name="T6" fmla="*/ 0 60000 65536"/>
                <a:gd name="T7" fmla="*/ 0 60000 65536"/>
                <a:gd name="T8" fmla="*/ 0 60000 65536"/>
                <a:gd name="T9" fmla="*/ 0 w 21600"/>
                <a:gd name="T10" fmla="*/ 0 h 26139"/>
                <a:gd name="T11" fmla="*/ 21600 w 21600"/>
                <a:gd name="T12" fmla="*/ 26139 h 26139"/>
              </a:gdLst>
              <a:ahLst/>
              <a:cxnLst>
                <a:cxn ang="T6">
                  <a:pos x="T0" y="T1"/>
                </a:cxn>
                <a:cxn ang="T7">
                  <a:pos x="T2" y="T3"/>
                </a:cxn>
                <a:cxn ang="T8">
                  <a:pos x="T4" y="T5"/>
                </a:cxn>
              </a:cxnLst>
              <a:rect l="T9" t="T10" r="T11" b="T12"/>
              <a:pathLst>
                <a:path w="21600" h="26139" fill="none" extrusionOk="0">
                  <a:moveTo>
                    <a:pt x="4760" y="0"/>
                  </a:moveTo>
                  <a:cubicBezTo>
                    <a:pt x="14607" y="2225"/>
                    <a:pt x="21600" y="10973"/>
                    <a:pt x="21600" y="21069"/>
                  </a:cubicBezTo>
                  <a:cubicBezTo>
                    <a:pt x="21600" y="22776"/>
                    <a:pt x="21397" y="24478"/>
                    <a:pt x="20996" y="26138"/>
                  </a:cubicBezTo>
                </a:path>
                <a:path w="21600" h="26139" stroke="0" extrusionOk="0">
                  <a:moveTo>
                    <a:pt x="4760" y="0"/>
                  </a:moveTo>
                  <a:cubicBezTo>
                    <a:pt x="14607" y="2225"/>
                    <a:pt x="21600" y="10973"/>
                    <a:pt x="21600" y="21069"/>
                  </a:cubicBezTo>
                  <a:cubicBezTo>
                    <a:pt x="21600" y="22776"/>
                    <a:pt x="21397" y="24478"/>
                    <a:pt x="20996" y="26138"/>
                  </a:cubicBezTo>
                  <a:lnTo>
                    <a:pt x="0" y="21069"/>
                  </a:lnTo>
                  <a:lnTo>
                    <a:pt x="4760" y="0"/>
                  </a:lnTo>
                  <a:close/>
                </a:path>
              </a:pathLst>
            </a:custGeom>
            <a:noFill/>
            <a:ln w="28575">
              <a:solidFill>
                <a:srgbClr val="CC00CC"/>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Arc 29">
              <a:extLst>
                <a:ext uri="{FF2B5EF4-FFF2-40B4-BE49-F238E27FC236}">
                  <a16:creationId xmlns:a16="http://schemas.microsoft.com/office/drawing/2014/main" id="{48512991-6457-41A0-84B0-0D733E8F6703}"/>
                </a:ext>
              </a:extLst>
            </p:cNvPr>
            <p:cNvSpPr>
              <a:spLocks/>
            </p:cNvSpPr>
            <p:nvPr/>
          </p:nvSpPr>
          <p:spPr bwMode="auto">
            <a:xfrm rot="20593036" flipV="1">
              <a:off x="4176" y="1392"/>
              <a:ext cx="192" cy="294"/>
            </a:xfrm>
            <a:custGeom>
              <a:avLst/>
              <a:gdLst>
                <a:gd name="T0" fmla="*/ 0 w 21600"/>
                <a:gd name="T1" fmla="*/ 0 h 30659"/>
                <a:gd name="T2" fmla="*/ 0 w 21600"/>
                <a:gd name="T3" fmla="*/ 0 h 30659"/>
                <a:gd name="T4" fmla="*/ 0 w 21600"/>
                <a:gd name="T5" fmla="*/ 0 h 30659"/>
                <a:gd name="T6" fmla="*/ 0 60000 65536"/>
                <a:gd name="T7" fmla="*/ 0 60000 65536"/>
                <a:gd name="T8" fmla="*/ 0 60000 65536"/>
                <a:gd name="T9" fmla="*/ 0 w 21600"/>
                <a:gd name="T10" fmla="*/ 0 h 30659"/>
                <a:gd name="T11" fmla="*/ 21600 w 21600"/>
                <a:gd name="T12" fmla="*/ 30659 h 30659"/>
              </a:gdLst>
              <a:ahLst/>
              <a:cxnLst>
                <a:cxn ang="T6">
                  <a:pos x="T0" y="T1"/>
                </a:cxn>
                <a:cxn ang="T7">
                  <a:pos x="T2" y="T3"/>
                </a:cxn>
                <a:cxn ang="T8">
                  <a:pos x="T4" y="T5"/>
                </a:cxn>
              </a:cxnLst>
              <a:rect l="T9" t="T10" r="T11" b="T12"/>
              <a:pathLst>
                <a:path w="21600" h="30659" fill="none" extrusionOk="0">
                  <a:moveTo>
                    <a:pt x="14791" y="-1"/>
                  </a:moveTo>
                  <a:cubicBezTo>
                    <a:pt x="19135" y="4082"/>
                    <a:pt x="21600" y="9779"/>
                    <a:pt x="21600" y="15741"/>
                  </a:cubicBezTo>
                  <a:cubicBezTo>
                    <a:pt x="21600" y="21297"/>
                    <a:pt x="19458" y="26640"/>
                    <a:pt x="15620" y="30658"/>
                  </a:cubicBezTo>
                </a:path>
                <a:path w="21600" h="30659" stroke="0" extrusionOk="0">
                  <a:moveTo>
                    <a:pt x="14791" y="-1"/>
                  </a:moveTo>
                  <a:cubicBezTo>
                    <a:pt x="19135" y="4082"/>
                    <a:pt x="21600" y="9779"/>
                    <a:pt x="21600" y="15741"/>
                  </a:cubicBezTo>
                  <a:cubicBezTo>
                    <a:pt x="21600" y="21297"/>
                    <a:pt x="19458" y="26640"/>
                    <a:pt x="15620" y="30658"/>
                  </a:cubicBezTo>
                  <a:lnTo>
                    <a:pt x="0" y="15741"/>
                  </a:lnTo>
                  <a:lnTo>
                    <a:pt x="14791" y="-1"/>
                  </a:lnTo>
                  <a:close/>
                </a:path>
              </a:pathLst>
            </a:custGeom>
            <a:noFill/>
            <a:ln w="28575">
              <a:solidFill>
                <a:srgbClr val="0099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4" name="Object 30">
              <a:extLst>
                <a:ext uri="{FF2B5EF4-FFF2-40B4-BE49-F238E27FC236}">
                  <a16:creationId xmlns:a16="http://schemas.microsoft.com/office/drawing/2014/main" id="{E4DB36CA-E8AA-40AF-BA86-785728247FC8}"/>
                </a:ext>
              </a:extLst>
            </p:cNvPr>
            <p:cNvGraphicFramePr>
              <a:graphicFrameLocks noChangeAspect="1"/>
            </p:cNvGraphicFramePr>
            <p:nvPr/>
          </p:nvGraphicFramePr>
          <p:xfrm>
            <a:off x="4224" y="1728"/>
            <a:ext cx="280" cy="336"/>
          </p:xfrm>
          <a:graphic>
            <a:graphicData uri="http://schemas.openxmlformats.org/presentationml/2006/ole">
              <mc:AlternateContent xmlns:mc="http://schemas.openxmlformats.org/markup-compatibility/2006">
                <mc:Choice xmlns:v="urn:schemas-microsoft-com:vml" Requires="v">
                  <p:oleObj spid="_x0000_s451652" name="公式" r:id="rId27" imgW="114185" imgH="152512" progId="Equation.3">
                    <p:embed/>
                  </p:oleObj>
                </mc:Choice>
                <mc:Fallback>
                  <p:oleObj name="公式" r:id="rId27" imgW="114185" imgH="152512" progId="Equation.3">
                    <p:embed/>
                    <p:pic>
                      <p:nvPicPr>
                        <p:cNvPr id="65" name="Object 3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24" y="1728"/>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1" name="Object 13">
            <a:extLst>
              <a:ext uri="{FF2B5EF4-FFF2-40B4-BE49-F238E27FC236}">
                <a16:creationId xmlns:a16="http://schemas.microsoft.com/office/drawing/2014/main" id="{61A6D881-F8ED-4A16-8B3F-93D9C71CEBF7}"/>
              </a:ext>
            </a:extLst>
          </p:cNvPr>
          <p:cNvGraphicFramePr>
            <a:graphicFrameLocks noChangeAspect="1"/>
          </p:cNvGraphicFramePr>
          <p:nvPr>
            <p:extLst>
              <p:ext uri="{D42A27DB-BD31-4B8C-83A1-F6EECF244321}">
                <p14:modId xmlns:p14="http://schemas.microsoft.com/office/powerpoint/2010/main" val="2044464346"/>
              </p:ext>
            </p:extLst>
          </p:nvPr>
        </p:nvGraphicFramePr>
        <p:xfrm>
          <a:off x="1415011" y="5442892"/>
          <a:ext cx="2538412" cy="1181100"/>
        </p:xfrm>
        <a:graphic>
          <a:graphicData uri="http://schemas.openxmlformats.org/presentationml/2006/ole">
            <mc:AlternateContent xmlns:mc="http://schemas.openxmlformats.org/markup-compatibility/2006">
              <mc:Choice xmlns:v="urn:schemas-microsoft-com:vml" Requires="v">
                <p:oleObj spid="_x0000_s451653" name="Equation" r:id="rId29" imgW="850680" imgH="393480" progId="Equation.DSMT4">
                  <p:embed/>
                </p:oleObj>
              </mc:Choice>
              <mc:Fallback>
                <p:oleObj name="Equation" r:id="rId29" imgW="850680" imgH="393480" progId="Equation.DSMT4">
                  <p:embed/>
                  <p:pic>
                    <p:nvPicPr>
                      <p:cNvPr id="5" name="Object 13">
                        <a:extLst>
                          <a:ext uri="{FF2B5EF4-FFF2-40B4-BE49-F238E27FC236}">
                            <a16:creationId xmlns:a16="http://schemas.microsoft.com/office/drawing/2014/main" id="{D61E64D6-3C15-4B38-BCF5-B710BD2286A9}"/>
                          </a:ext>
                        </a:extLst>
                      </p:cNvPr>
                      <p:cNvPicPr>
                        <a:picLocks noChangeAspect="1" noChangeArrowheads="1"/>
                      </p:cNvPicPr>
                      <p:nvPr/>
                    </p:nvPicPr>
                    <p:blipFill>
                      <a:blip r:embed="rId30"/>
                      <a:srcRect/>
                      <a:stretch>
                        <a:fillRect/>
                      </a:stretch>
                    </p:blipFill>
                    <p:spPr bwMode="auto">
                      <a:xfrm>
                        <a:off x="1415011" y="5442892"/>
                        <a:ext cx="2538412" cy="1181100"/>
                      </a:xfrm>
                      <a:prstGeom prst="rect">
                        <a:avLst/>
                      </a:prstGeom>
                      <a:noFill/>
                      <a:ln>
                        <a:noFill/>
                      </a:ln>
                      <a:effectLst/>
                      <a:extLst/>
                    </p:spPr>
                  </p:pic>
                </p:oleObj>
              </mc:Fallback>
            </mc:AlternateContent>
          </a:graphicData>
        </a:graphic>
      </p:graphicFrame>
      <p:graphicFrame>
        <p:nvGraphicFramePr>
          <p:cNvPr id="62" name="Object 13">
            <a:extLst>
              <a:ext uri="{FF2B5EF4-FFF2-40B4-BE49-F238E27FC236}">
                <a16:creationId xmlns:a16="http://schemas.microsoft.com/office/drawing/2014/main" id="{6785D25C-E32F-4886-B980-A377701BC36E}"/>
              </a:ext>
            </a:extLst>
          </p:cNvPr>
          <p:cNvGraphicFramePr>
            <a:graphicFrameLocks noChangeAspect="1"/>
          </p:cNvGraphicFramePr>
          <p:nvPr>
            <p:extLst>
              <p:ext uri="{D42A27DB-BD31-4B8C-83A1-F6EECF244321}">
                <p14:modId xmlns:p14="http://schemas.microsoft.com/office/powerpoint/2010/main" val="3391835785"/>
              </p:ext>
            </p:extLst>
          </p:nvPr>
        </p:nvGraphicFramePr>
        <p:xfrm>
          <a:off x="3919538" y="5476875"/>
          <a:ext cx="1211262" cy="1295400"/>
        </p:xfrm>
        <a:graphic>
          <a:graphicData uri="http://schemas.openxmlformats.org/presentationml/2006/ole">
            <mc:AlternateContent xmlns:mc="http://schemas.openxmlformats.org/markup-compatibility/2006">
              <mc:Choice xmlns:v="urn:schemas-microsoft-com:vml" Requires="v">
                <p:oleObj spid="_x0000_s451654" name="Equation" r:id="rId31" imgW="406080" imgH="431640" progId="Equation.DSMT4">
                  <p:embed/>
                </p:oleObj>
              </mc:Choice>
              <mc:Fallback>
                <p:oleObj name="Equation" r:id="rId31" imgW="406080" imgH="431640" progId="Equation.DSMT4">
                  <p:embed/>
                  <p:pic>
                    <p:nvPicPr>
                      <p:cNvPr id="6" name="Object 13">
                        <a:extLst>
                          <a:ext uri="{FF2B5EF4-FFF2-40B4-BE49-F238E27FC236}">
                            <a16:creationId xmlns:a16="http://schemas.microsoft.com/office/drawing/2014/main" id="{A4148FA7-66B8-4916-B0DB-86A4915071F1}"/>
                          </a:ext>
                        </a:extLst>
                      </p:cNvPr>
                      <p:cNvPicPr>
                        <a:picLocks noChangeAspect="1" noChangeArrowheads="1"/>
                      </p:cNvPicPr>
                      <p:nvPr/>
                    </p:nvPicPr>
                    <p:blipFill>
                      <a:blip r:embed="rId32"/>
                      <a:srcRect/>
                      <a:stretch>
                        <a:fillRect/>
                      </a:stretch>
                    </p:blipFill>
                    <p:spPr bwMode="auto">
                      <a:xfrm>
                        <a:off x="3919538" y="5476875"/>
                        <a:ext cx="1211262" cy="1295400"/>
                      </a:xfrm>
                      <a:prstGeom prst="rect">
                        <a:avLst/>
                      </a:prstGeom>
                      <a:noFill/>
                      <a:ln>
                        <a:noFill/>
                      </a:ln>
                      <a:effectLst/>
                      <a:extLst/>
                    </p:spPr>
                  </p:pic>
                </p:oleObj>
              </mc:Fallback>
            </mc:AlternateContent>
          </a:graphicData>
        </a:graphic>
      </p:graphicFrame>
      <p:graphicFrame>
        <p:nvGraphicFramePr>
          <p:cNvPr id="63" name="Object 13">
            <a:extLst>
              <a:ext uri="{FF2B5EF4-FFF2-40B4-BE49-F238E27FC236}">
                <a16:creationId xmlns:a16="http://schemas.microsoft.com/office/drawing/2014/main" id="{71D717A4-5B3E-4CAD-A42D-C717D21352E9}"/>
              </a:ext>
            </a:extLst>
          </p:cNvPr>
          <p:cNvGraphicFramePr>
            <a:graphicFrameLocks noChangeAspect="1"/>
          </p:cNvGraphicFramePr>
          <p:nvPr>
            <p:extLst>
              <p:ext uri="{D42A27DB-BD31-4B8C-83A1-F6EECF244321}">
                <p14:modId xmlns:p14="http://schemas.microsoft.com/office/powerpoint/2010/main" val="3706059369"/>
              </p:ext>
            </p:extLst>
          </p:nvPr>
        </p:nvGraphicFramePr>
        <p:xfrm>
          <a:off x="5159375" y="5476875"/>
          <a:ext cx="1779588" cy="1181100"/>
        </p:xfrm>
        <a:graphic>
          <a:graphicData uri="http://schemas.openxmlformats.org/presentationml/2006/ole">
            <mc:AlternateContent xmlns:mc="http://schemas.openxmlformats.org/markup-compatibility/2006">
              <mc:Choice xmlns:v="urn:schemas-microsoft-com:vml" Requires="v">
                <p:oleObj spid="_x0000_s451655" name="Equation" r:id="rId33" imgW="596880" imgH="393480" progId="Equation.DSMT4">
                  <p:embed/>
                </p:oleObj>
              </mc:Choice>
              <mc:Fallback>
                <p:oleObj name="Equation" r:id="rId33" imgW="596880" imgH="393480" progId="Equation.DSMT4">
                  <p:embed/>
                  <p:pic>
                    <p:nvPicPr>
                      <p:cNvPr id="7" name="Object 13">
                        <a:extLst>
                          <a:ext uri="{FF2B5EF4-FFF2-40B4-BE49-F238E27FC236}">
                            <a16:creationId xmlns:a16="http://schemas.microsoft.com/office/drawing/2014/main" id="{864A1F70-CAE8-43E4-99CD-170072B21CB7}"/>
                          </a:ext>
                        </a:extLst>
                      </p:cNvPr>
                      <p:cNvPicPr>
                        <a:picLocks noChangeAspect="1" noChangeArrowheads="1"/>
                      </p:cNvPicPr>
                      <p:nvPr/>
                    </p:nvPicPr>
                    <p:blipFill>
                      <a:blip r:embed="rId34"/>
                      <a:srcRect/>
                      <a:stretch>
                        <a:fillRect/>
                      </a:stretch>
                    </p:blipFill>
                    <p:spPr bwMode="auto">
                      <a:xfrm>
                        <a:off x="5159375" y="5476875"/>
                        <a:ext cx="1779588" cy="1181100"/>
                      </a:xfrm>
                      <a:prstGeom prst="rect">
                        <a:avLst/>
                      </a:prstGeom>
                      <a:noFill/>
                      <a:ln>
                        <a:noFill/>
                      </a:ln>
                      <a:effectLst/>
                      <a:extLst/>
                    </p:spPr>
                  </p:pic>
                </p:oleObj>
              </mc:Fallback>
            </mc:AlternateContent>
          </a:graphicData>
        </a:graphic>
      </p:graphicFrame>
      <p:graphicFrame>
        <p:nvGraphicFramePr>
          <p:cNvPr id="64" name="Object 13">
            <a:extLst>
              <a:ext uri="{FF2B5EF4-FFF2-40B4-BE49-F238E27FC236}">
                <a16:creationId xmlns:a16="http://schemas.microsoft.com/office/drawing/2014/main" id="{CD702DE8-5DCB-44EA-B04E-64C0B3E442B3}"/>
              </a:ext>
            </a:extLst>
          </p:cNvPr>
          <p:cNvGraphicFramePr>
            <a:graphicFrameLocks noChangeAspect="1"/>
          </p:cNvGraphicFramePr>
          <p:nvPr>
            <p:extLst>
              <p:ext uri="{D42A27DB-BD31-4B8C-83A1-F6EECF244321}">
                <p14:modId xmlns:p14="http://schemas.microsoft.com/office/powerpoint/2010/main" val="87684741"/>
              </p:ext>
            </p:extLst>
          </p:nvPr>
        </p:nvGraphicFramePr>
        <p:xfrm>
          <a:off x="7022810" y="5476121"/>
          <a:ext cx="1665288" cy="1181100"/>
        </p:xfrm>
        <a:graphic>
          <a:graphicData uri="http://schemas.openxmlformats.org/presentationml/2006/ole">
            <mc:AlternateContent xmlns:mc="http://schemas.openxmlformats.org/markup-compatibility/2006">
              <mc:Choice xmlns:v="urn:schemas-microsoft-com:vml" Requires="v">
                <p:oleObj spid="_x0000_s451656" name="Equation" r:id="rId35" imgW="558720" imgH="393480" progId="Equation.DSMT4">
                  <p:embed/>
                </p:oleObj>
              </mc:Choice>
              <mc:Fallback>
                <p:oleObj name="Equation" r:id="rId35" imgW="558720" imgH="393480" progId="Equation.DSMT4">
                  <p:embed/>
                  <p:pic>
                    <p:nvPicPr>
                      <p:cNvPr id="8" name="Object 13">
                        <a:extLst>
                          <a:ext uri="{FF2B5EF4-FFF2-40B4-BE49-F238E27FC236}">
                            <a16:creationId xmlns:a16="http://schemas.microsoft.com/office/drawing/2014/main" id="{4CDFB922-D67E-49D9-A03E-7D6241C2FBF2}"/>
                          </a:ext>
                        </a:extLst>
                      </p:cNvPr>
                      <p:cNvPicPr>
                        <a:picLocks noChangeAspect="1" noChangeArrowheads="1"/>
                      </p:cNvPicPr>
                      <p:nvPr/>
                    </p:nvPicPr>
                    <p:blipFill>
                      <a:blip r:embed="rId36"/>
                      <a:srcRect/>
                      <a:stretch>
                        <a:fillRect/>
                      </a:stretch>
                    </p:blipFill>
                    <p:spPr bwMode="auto">
                      <a:xfrm>
                        <a:off x="7022810" y="5476121"/>
                        <a:ext cx="1665288" cy="1181100"/>
                      </a:xfrm>
                      <a:prstGeom prst="rect">
                        <a:avLst/>
                      </a:prstGeom>
                      <a:noFill/>
                      <a:ln>
                        <a:noFill/>
                      </a:ln>
                      <a:effectLst/>
                      <a:extLst/>
                    </p:spPr>
                  </p:pic>
                </p:oleObj>
              </mc:Fallback>
            </mc:AlternateContent>
          </a:graphicData>
        </a:graphic>
      </p:graphicFrame>
      <p:graphicFrame>
        <p:nvGraphicFramePr>
          <p:cNvPr id="65" name="Object 13">
            <a:extLst>
              <a:ext uri="{FF2B5EF4-FFF2-40B4-BE49-F238E27FC236}">
                <a16:creationId xmlns:a16="http://schemas.microsoft.com/office/drawing/2014/main" id="{5B10B0BC-DC92-48F2-958E-41C1EC92552A}"/>
              </a:ext>
            </a:extLst>
          </p:cNvPr>
          <p:cNvGraphicFramePr>
            <a:graphicFrameLocks noChangeAspect="1"/>
          </p:cNvGraphicFramePr>
          <p:nvPr>
            <p:extLst>
              <p:ext uri="{D42A27DB-BD31-4B8C-83A1-F6EECF244321}">
                <p14:modId xmlns:p14="http://schemas.microsoft.com/office/powerpoint/2010/main" val="1352883422"/>
              </p:ext>
            </p:extLst>
          </p:nvPr>
        </p:nvGraphicFramePr>
        <p:xfrm>
          <a:off x="9882188" y="5408613"/>
          <a:ext cx="1739900" cy="1181100"/>
        </p:xfrm>
        <a:graphic>
          <a:graphicData uri="http://schemas.openxmlformats.org/presentationml/2006/ole">
            <mc:AlternateContent xmlns:mc="http://schemas.openxmlformats.org/markup-compatibility/2006">
              <mc:Choice xmlns:v="urn:schemas-microsoft-com:vml" Requires="v">
                <p:oleObj spid="_x0000_s451657" name="Equation" r:id="rId37" imgW="583920" imgH="393480" progId="Equation.DSMT4">
                  <p:embed/>
                </p:oleObj>
              </mc:Choice>
              <mc:Fallback>
                <p:oleObj name="Equation" r:id="rId37" imgW="583920" imgH="393480" progId="Equation.DSMT4">
                  <p:embed/>
                  <p:pic>
                    <p:nvPicPr>
                      <p:cNvPr id="9" name="Object 13">
                        <a:extLst>
                          <a:ext uri="{FF2B5EF4-FFF2-40B4-BE49-F238E27FC236}">
                            <a16:creationId xmlns:a16="http://schemas.microsoft.com/office/drawing/2014/main" id="{120B7ABD-5C25-40A3-8722-B827F3523241}"/>
                          </a:ext>
                        </a:extLst>
                      </p:cNvPr>
                      <p:cNvPicPr>
                        <a:picLocks noChangeAspect="1" noChangeArrowheads="1"/>
                      </p:cNvPicPr>
                      <p:nvPr/>
                    </p:nvPicPr>
                    <p:blipFill>
                      <a:blip r:embed="rId38"/>
                      <a:srcRect/>
                      <a:stretch>
                        <a:fillRect/>
                      </a:stretch>
                    </p:blipFill>
                    <p:spPr bwMode="auto">
                      <a:xfrm>
                        <a:off x="9882188" y="5408613"/>
                        <a:ext cx="1739900" cy="11811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00048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fill="hold"/>
                                        <p:tgtEl>
                                          <p:spTgt spid="61"/>
                                        </p:tgtEl>
                                        <p:attrNameLst>
                                          <p:attrName>ppt_x</p:attrName>
                                        </p:attrNameLst>
                                      </p:cBhvr>
                                      <p:tavLst>
                                        <p:tav tm="0">
                                          <p:val>
                                            <p:strVal val="#ppt_x"/>
                                          </p:val>
                                        </p:tav>
                                        <p:tav tm="100000">
                                          <p:val>
                                            <p:strVal val="#ppt_x"/>
                                          </p:val>
                                        </p:tav>
                                      </p:tavLst>
                                    </p:anim>
                                    <p:anim calcmode="lin" valueType="num">
                                      <p:cBhvr additive="base">
                                        <p:cTn id="14"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circle(in)">
                                      <p:cBhvr>
                                        <p:cTn id="19" dur="2000"/>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circle(in)">
                                      <p:cBhvr>
                                        <p:cTn id="24" dur="2000"/>
                                        <p:tgtEl>
                                          <p:spTgt spid="63"/>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anim calcmode="lin" valueType="num">
                                      <p:cBhvr>
                                        <p:cTn id="29" dur="1000" fill="hold"/>
                                        <p:tgtEl>
                                          <p:spTgt spid="64"/>
                                        </p:tgtEl>
                                        <p:attrNameLst>
                                          <p:attrName>ppt_w</p:attrName>
                                        </p:attrNameLst>
                                      </p:cBhvr>
                                      <p:tavLst>
                                        <p:tav tm="0">
                                          <p:val>
                                            <p:fltVal val="0"/>
                                          </p:val>
                                        </p:tav>
                                        <p:tav tm="100000">
                                          <p:val>
                                            <p:strVal val="#ppt_w"/>
                                          </p:val>
                                        </p:tav>
                                      </p:tavLst>
                                    </p:anim>
                                    <p:anim calcmode="lin" valueType="num">
                                      <p:cBhvr>
                                        <p:cTn id="30" dur="1000" fill="hold"/>
                                        <p:tgtEl>
                                          <p:spTgt spid="64"/>
                                        </p:tgtEl>
                                        <p:attrNameLst>
                                          <p:attrName>ppt_h</p:attrName>
                                        </p:attrNameLst>
                                      </p:cBhvr>
                                      <p:tavLst>
                                        <p:tav tm="0">
                                          <p:val>
                                            <p:fltVal val="0"/>
                                          </p:val>
                                        </p:tav>
                                        <p:tav tm="100000">
                                          <p:val>
                                            <p:strVal val="#ppt_h"/>
                                          </p:val>
                                        </p:tav>
                                      </p:tavLst>
                                    </p:anim>
                                    <p:anim calcmode="lin" valueType="num">
                                      <p:cBhvr>
                                        <p:cTn id="31" dur="1000" fill="hold"/>
                                        <p:tgtEl>
                                          <p:spTgt spid="64"/>
                                        </p:tgtEl>
                                        <p:attrNameLst>
                                          <p:attrName>style.rotation</p:attrName>
                                        </p:attrNameLst>
                                      </p:cBhvr>
                                      <p:tavLst>
                                        <p:tav tm="0">
                                          <p:val>
                                            <p:fltVal val="90"/>
                                          </p:val>
                                        </p:tav>
                                        <p:tav tm="100000">
                                          <p:val>
                                            <p:fltVal val="0"/>
                                          </p:val>
                                        </p:tav>
                                      </p:tavLst>
                                    </p:anim>
                                    <p:animEffect transition="in" filter="fade">
                                      <p:cBhvr>
                                        <p:cTn id="32" dur="10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p:cTn id="37" dur="1000" fill="hold"/>
                                        <p:tgtEl>
                                          <p:spTgt spid="65"/>
                                        </p:tgtEl>
                                        <p:attrNameLst>
                                          <p:attrName>ppt_w</p:attrName>
                                        </p:attrNameLst>
                                      </p:cBhvr>
                                      <p:tavLst>
                                        <p:tav tm="0">
                                          <p:val>
                                            <p:fltVal val="0"/>
                                          </p:val>
                                        </p:tav>
                                        <p:tav tm="100000">
                                          <p:val>
                                            <p:strVal val="#ppt_w"/>
                                          </p:val>
                                        </p:tav>
                                      </p:tavLst>
                                    </p:anim>
                                    <p:anim calcmode="lin" valueType="num">
                                      <p:cBhvr>
                                        <p:cTn id="38" dur="1000" fill="hold"/>
                                        <p:tgtEl>
                                          <p:spTgt spid="65"/>
                                        </p:tgtEl>
                                        <p:attrNameLst>
                                          <p:attrName>ppt_h</p:attrName>
                                        </p:attrNameLst>
                                      </p:cBhvr>
                                      <p:tavLst>
                                        <p:tav tm="0">
                                          <p:val>
                                            <p:fltVal val="0"/>
                                          </p:val>
                                        </p:tav>
                                        <p:tav tm="100000">
                                          <p:val>
                                            <p:strVal val="#ppt_h"/>
                                          </p:val>
                                        </p:tav>
                                      </p:tavLst>
                                    </p:anim>
                                    <p:anim calcmode="lin" valueType="num">
                                      <p:cBhvr>
                                        <p:cTn id="39" dur="1000" fill="hold"/>
                                        <p:tgtEl>
                                          <p:spTgt spid="65"/>
                                        </p:tgtEl>
                                        <p:attrNameLst>
                                          <p:attrName>style.rotation</p:attrName>
                                        </p:attrNameLst>
                                      </p:cBhvr>
                                      <p:tavLst>
                                        <p:tav tm="0">
                                          <p:val>
                                            <p:fltVal val="90"/>
                                          </p:val>
                                        </p:tav>
                                        <p:tav tm="100000">
                                          <p:val>
                                            <p:fltVal val="0"/>
                                          </p:val>
                                        </p:tav>
                                      </p:tavLst>
                                    </p:anim>
                                    <p:animEffect transition="in" filter="fade">
                                      <p:cBhvr>
                                        <p:cTn id="40" dur="1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8" name="Text Box 1026"/>
          <p:cNvSpPr txBox="1">
            <a:spLocks noChangeArrowheads="1"/>
          </p:cNvSpPr>
          <p:nvPr/>
        </p:nvSpPr>
        <p:spPr bwMode="auto">
          <a:xfrm>
            <a:off x="1768475" y="457201"/>
            <a:ext cx="274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a:solidFill>
                  <a:srgbClr val="C00000"/>
                </a:solidFill>
                <a:latin typeface="Symbol" panose="05050102010706020507" pitchFamily="18" charset="2"/>
              </a:rPr>
              <a:t>二、 实验规律</a:t>
            </a:r>
          </a:p>
        </p:txBody>
      </p:sp>
      <p:sp>
        <p:nvSpPr>
          <p:cNvPr id="183299" name="Text Box 1027"/>
          <p:cNvSpPr txBox="1">
            <a:spLocks noChangeArrowheads="1"/>
          </p:cNvSpPr>
          <p:nvPr/>
        </p:nvSpPr>
        <p:spPr bwMode="auto">
          <a:xfrm>
            <a:off x="1828800" y="1196752"/>
            <a:ext cx="3733800" cy="1868717"/>
          </a:xfrm>
          <a:prstGeom prst="rect">
            <a:avLst/>
          </a:prstGeom>
          <a:noFill/>
          <a:ln w="9525">
            <a:noFill/>
            <a:miter lim="800000"/>
            <a:headEnd/>
            <a:tailEnd/>
          </a:ln>
          <a:effectLst/>
        </p:spPr>
        <p:txBody>
          <a:bodyPr>
            <a:spAutoFit/>
          </a:bodyPr>
          <a:lstStyle/>
          <a:p>
            <a:pPr marL="752475" indent="-752475" algn="just" eaLnBrk="0" hangingPunct="0">
              <a:lnSpc>
                <a:spcPct val="105000"/>
              </a:lnSpc>
              <a:defRPr/>
            </a:pPr>
            <a:r>
              <a:rPr lang="en-US" altLang="zh-CN" sz="2800" b="1" i="0" dirty="0">
                <a:solidFill>
                  <a:srgbClr val="0000CC"/>
                </a:solidFill>
                <a:effectLst>
                  <a:outerShdw blurRad="38100" dist="38100" dir="2700000" algn="tl">
                    <a:srgbClr val="FFFFFF"/>
                  </a:outerShdw>
                </a:effectLst>
              </a:rPr>
              <a:t>    1. </a:t>
            </a:r>
            <a:r>
              <a:rPr lang="zh-CN" altLang="en-US" sz="2800" b="1" i="0" dirty="0">
                <a:solidFill>
                  <a:srgbClr val="0000CC"/>
                </a:solidFill>
                <a:effectLst>
                  <a:outerShdw blurRad="38100" dist="38100" dir="2700000" algn="tl">
                    <a:srgbClr val="FFFFFF"/>
                  </a:outerShdw>
                </a:effectLst>
              </a:rPr>
              <a:t>散射光除原波长</a:t>
            </a:r>
            <a:r>
              <a:rPr lang="zh-CN" altLang="en-US" sz="2800" b="1" i="0" dirty="0">
                <a:solidFill>
                  <a:srgbClr val="FF0000"/>
                </a:solidFill>
                <a:effectLst>
                  <a:outerShdw blurRad="38100" dist="38100" dir="2700000" algn="tl">
                    <a:srgbClr val="FFFFFF"/>
                  </a:outerShdw>
                </a:effectLst>
                <a:sym typeface="Symbol" pitchFamily="18" charset="2"/>
              </a:rPr>
              <a:t></a:t>
            </a:r>
            <a:r>
              <a:rPr lang="en-US" altLang="zh-CN" sz="2800" b="1" i="0" baseline="-25000" dirty="0">
                <a:solidFill>
                  <a:srgbClr val="FF0000"/>
                </a:solidFill>
                <a:effectLst>
                  <a:outerShdw blurRad="38100" dist="38100" dir="2700000" algn="tl">
                    <a:srgbClr val="FFFFFF"/>
                  </a:outerShdw>
                </a:effectLst>
                <a:sym typeface="Symbol" pitchFamily="18" charset="2"/>
              </a:rPr>
              <a:t>0</a:t>
            </a:r>
            <a:r>
              <a:rPr lang="zh-CN" altLang="en-US" sz="2800" b="1" i="0" dirty="0">
                <a:solidFill>
                  <a:srgbClr val="0000CC"/>
                </a:solidFill>
                <a:effectLst>
                  <a:outerShdw blurRad="38100" dist="38100" dir="2700000" algn="tl">
                    <a:srgbClr val="FFFFFF"/>
                  </a:outerShdw>
                </a:effectLst>
              </a:rPr>
              <a:t>外，还出现了波长大于</a:t>
            </a:r>
            <a:r>
              <a:rPr lang="zh-CN" altLang="en-US" sz="2800" b="1" i="0" dirty="0">
                <a:solidFill>
                  <a:srgbClr val="FF0000"/>
                </a:solidFill>
                <a:effectLst>
                  <a:outerShdw blurRad="38100" dist="38100" dir="2700000" algn="tl">
                    <a:srgbClr val="FFFFFF"/>
                  </a:outerShdw>
                </a:effectLst>
                <a:sym typeface="Symbol" pitchFamily="18" charset="2"/>
              </a:rPr>
              <a:t></a:t>
            </a:r>
            <a:r>
              <a:rPr lang="en-US" altLang="zh-CN" sz="2800" b="1" i="0" baseline="-25000" dirty="0">
                <a:solidFill>
                  <a:srgbClr val="FF0000"/>
                </a:solidFill>
                <a:effectLst>
                  <a:outerShdw blurRad="38100" dist="38100" dir="2700000" algn="tl">
                    <a:srgbClr val="FFFFFF"/>
                  </a:outerShdw>
                </a:effectLst>
                <a:sym typeface="Symbol" pitchFamily="18" charset="2"/>
              </a:rPr>
              <a:t>0</a:t>
            </a:r>
            <a:r>
              <a:rPr lang="zh-CN" altLang="en-US" sz="2800" b="1" i="0" dirty="0">
                <a:solidFill>
                  <a:srgbClr val="0000CC"/>
                </a:solidFill>
                <a:effectLst>
                  <a:outerShdw blurRad="38100" dist="38100" dir="2700000" algn="tl">
                    <a:srgbClr val="FFFFFF"/>
                  </a:outerShdw>
                </a:effectLst>
              </a:rPr>
              <a:t>的新的散射波长</a:t>
            </a:r>
            <a:r>
              <a:rPr lang="zh-CN" altLang="en-US" sz="2800" b="1" i="0" dirty="0">
                <a:solidFill>
                  <a:srgbClr val="FF0000"/>
                </a:solidFill>
                <a:effectLst>
                  <a:outerShdw blurRad="38100" dist="38100" dir="2700000" algn="tl">
                    <a:srgbClr val="FFFFFF"/>
                  </a:outerShdw>
                </a:effectLst>
                <a:sym typeface="Symbol" pitchFamily="18" charset="2"/>
              </a:rPr>
              <a:t></a:t>
            </a:r>
            <a:r>
              <a:rPr lang="zh-CN" altLang="en-US" sz="2800" b="1" i="0" dirty="0">
                <a:solidFill>
                  <a:srgbClr val="FF0000"/>
                </a:solidFill>
                <a:effectLst>
                  <a:outerShdw blurRad="38100" dist="38100" dir="2700000" algn="tl">
                    <a:srgbClr val="FFFFFF"/>
                  </a:outerShdw>
                </a:effectLst>
              </a:rPr>
              <a:t> </a:t>
            </a:r>
            <a:r>
              <a:rPr lang="zh-CN" altLang="en-US" sz="2800" b="1" i="0" dirty="0">
                <a:solidFill>
                  <a:srgbClr val="0000CC"/>
                </a:solidFill>
                <a:effectLst>
                  <a:outerShdw blurRad="38100" dist="38100" dir="2700000" algn="tl">
                    <a:srgbClr val="FFFFFF"/>
                  </a:outerShdw>
                </a:effectLst>
              </a:rPr>
              <a:t>。</a:t>
            </a:r>
          </a:p>
        </p:txBody>
      </p:sp>
      <p:sp>
        <p:nvSpPr>
          <p:cNvPr id="183300" name="Text Box 1028"/>
          <p:cNvSpPr txBox="1">
            <a:spLocks noChangeArrowheads="1"/>
          </p:cNvSpPr>
          <p:nvPr/>
        </p:nvSpPr>
        <p:spPr bwMode="auto">
          <a:xfrm>
            <a:off x="1828800" y="3048001"/>
            <a:ext cx="3810000" cy="1416285"/>
          </a:xfrm>
          <a:prstGeom prst="rect">
            <a:avLst/>
          </a:prstGeom>
          <a:noFill/>
          <a:ln w="9525">
            <a:noFill/>
            <a:miter lim="800000"/>
            <a:headEnd/>
            <a:tailEnd/>
          </a:ln>
          <a:effectLst/>
        </p:spPr>
        <p:txBody>
          <a:bodyPr>
            <a:spAutoFit/>
          </a:bodyPr>
          <a:lstStyle/>
          <a:p>
            <a:pPr marL="752475" indent="-752475" eaLnBrk="0" hangingPunct="0">
              <a:lnSpc>
                <a:spcPct val="105000"/>
              </a:lnSpc>
              <a:spcBef>
                <a:spcPct val="50000"/>
              </a:spcBef>
              <a:defRPr/>
            </a:pPr>
            <a:r>
              <a:rPr lang="en-US" altLang="zh-CN" sz="2800" b="1" i="0" dirty="0">
                <a:solidFill>
                  <a:srgbClr val="9900CC"/>
                </a:solidFill>
                <a:effectLst>
                  <a:outerShdw blurRad="38100" dist="38100" dir="2700000" algn="tl">
                    <a:srgbClr val="FFFFFF"/>
                  </a:outerShdw>
                </a:effectLst>
              </a:rPr>
              <a:t>    2.  </a:t>
            </a:r>
            <a:r>
              <a:rPr lang="zh-CN" altLang="en-US" sz="2800" b="1" i="0" dirty="0">
                <a:solidFill>
                  <a:srgbClr val="9900CC"/>
                </a:solidFill>
                <a:effectLst>
                  <a:outerShdw blurRad="38100" dist="38100" dir="2700000" algn="tl">
                    <a:srgbClr val="FFFFFF"/>
                  </a:outerShdw>
                </a:effectLst>
              </a:rPr>
              <a:t>波长差</a:t>
            </a:r>
            <a:r>
              <a:rPr lang="en-US" altLang="zh-CN" sz="2800" b="1" dirty="0">
                <a:solidFill>
                  <a:srgbClr val="FF0000"/>
                </a:solidFill>
                <a:effectLst>
                  <a:outerShdw blurRad="38100" dist="38100" dir="2700000" algn="tl">
                    <a:srgbClr val="FFFFFF"/>
                  </a:outerShdw>
                </a:effectLst>
              </a:rPr>
              <a:t>Δ</a:t>
            </a:r>
            <a:r>
              <a:rPr lang="en-US" altLang="zh-CN" sz="2800" b="1" dirty="0">
                <a:solidFill>
                  <a:srgbClr val="FF0000"/>
                </a:solidFill>
                <a:effectLst>
                  <a:outerShdw blurRad="38100" dist="38100" dir="2700000" algn="tl">
                    <a:srgbClr val="FFFFFF"/>
                  </a:outerShdw>
                </a:effectLst>
                <a:sym typeface="Symbol" pitchFamily="18" charset="2"/>
              </a:rPr>
              <a:t> = - </a:t>
            </a:r>
            <a:r>
              <a:rPr lang="en-US" altLang="zh-CN" sz="2800" b="1" i="0" baseline="-25000" dirty="0">
                <a:solidFill>
                  <a:srgbClr val="FF0000"/>
                </a:solidFill>
                <a:effectLst>
                  <a:outerShdw blurRad="38100" dist="38100" dir="2700000" algn="tl">
                    <a:srgbClr val="FFFFFF"/>
                  </a:outerShdw>
                </a:effectLst>
                <a:sym typeface="Symbol" pitchFamily="18" charset="2"/>
              </a:rPr>
              <a:t>0</a:t>
            </a:r>
            <a:r>
              <a:rPr lang="en-US" altLang="zh-CN" sz="2800" b="1" baseline="-25000" dirty="0">
                <a:solidFill>
                  <a:srgbClr val="FF0000"/>
                </a:solidFill>
                <a:effectLst>
                  <a:outerShdw blurRad="38100" dist="38100" dir="2700000" algn="tl">
                    <a:srgbClr val="FFFFFF"/>
                  </a:outerShdw>
                </a:effectLst>
                <a:sym typeface="Symbol" pitchFamily="18" charset="2"/>
              </a:rPr>
              <a:t> </a:t>
            </a:r>
            <a:r>
              <a:rPr lang="zh-CN" altLang="en-US" sz="2800" b="1" i="0" dirty="0">
                <a:solidFill>
                  <a:srgbClr val="9900CC"/>
                </a:solidFill>
                <a:effectLst>
                  <a:outerShdw blurRad="38100" dist="38100" dir="2700000" algn="tl">
                    <a:srgbClr val="FFFFFF"/>
                  </a:outerShdw>
                </a:effectLst>
              </a:rPr>
              <a:t>随散射角的增大而增大。</a:t>
            </a:r>
          </a:p>
        </p:txBody>
      </p:sp>
      <p:sp>
        <p:nvSpPr>
          <p:cNvPr id="183301" name="Text Box 1029"/>
          <p:cNvSpPr txBox="1">
            <a:spLocks noChangeArrowheads="1"/>
          </p:cNvSpPr>
          <p:nvPr/>
        </p:nvSpPr>
        <p:spPr bwMode="auto">
          <a:xfrm>
            <a:off x="1828800" y="4648201"/>
            <a:ext cx="4411216" cy="1868717"/>
          </a:xfrm>
          <a:prstGeom prst="rect">
            <a:avLst/>
          </a:prstGeom>
          <a:noFill/>
          <a:ln w="9525">
            <a:noFill/>
            <a:miter lim="800000"/>
            <a:headEnd/>
            <a:tailEnd/>
          </a:ln>
          <a:effectLst/>
        </p:spPr>
        <p:txBody>
          <a:bodyPr wrap="square">
            <a:spAutoFit/>
          </a:bodyPr>
          <a:lstStyle/>
          <a:p>
            <a:pPr marL="863600" indent="-863600" algn="just" eaLnBrk="0" hangingPunct="0">
              <a:lnSpc>
                <a:spcPct val="105000"/>
              </a:lnSpc>
              <a:defRPr/>
            </a:pPr>
            <a:r>
              <a:rPr lang="en-US" altLang="zh-CN" sz="2800" b="1" i="0" dirty="0">
                <a:solidFill>
                  <a:srgbClr val="009900"/>
                </a:solidFill>
                <a:effectLst>
                  <a:outerShdw blurRad="38100" dist="38100" dir="2700000" algn="tl">
                    <a:srgbClr val="FFFFFF"/>
                  </a:outerShdw>
                </a:effectLst>
              </a:rPr>
              <a:t>    3. </a:t>
            </a:r>
            <a:r>
              <a:rPr lang="zh-CN" altLang="en-US" sz="2800" b="1" i="0" dirty="0">
                <a:solidFill>
                  <a:srgbClr val="009900"/>
                </a:solidFill>
                <a:effectLst>
                  <a:outerShdw blurRad="38100" dist="38100" dir="2700000" algn="tl">
                    <a:srgbClr val="FFFFFF"/>
                  </a:outerShdw>
                </a:effectLst>
                <a:sym typeface="Symbol" pitchFamily="18" charset="2"/>
              </a:rPr>
              <a:t>新</a:t>
            </a:r>
            <a:r>
              <a:rPr lang="zh-CN" altLang="en-US" sz="2800" b="1" i="0" dirty="0">
                <a:solidFill>
                  <a:srgbClr val="009900"/>
                </a:solidFill>
                <a:effectLst>
                  <a:outerShdw blurRad="38100" dist="38100" dir="2700000" algn="tl">
                    <a:srgbClr val="FFFFFF"/>
                  </a:outerShdw>
                </a:effectLst>
              </a:rPr>
              <a:t>波长</a:t>
            </a:r>
            <a:r>
              <a:rPr lang="zh-CN" altLang="en-US" sz="2800" b="1" i="0" dirty="0">
                <a:solidFill>
                  <a:srgbClr val="009900"/>
                </a:solidFill>
                <a:effectLst>
                  <a:outerShdw blurRad="38100" dist="38100" dir="2700000" algn="tl">
                    <a:srgbClr val="FFFFFF"/>
                  </a:outerShdw>
                </a:effectLst>
                <a:sym typeface="Symbol" pitchFamily="18" charset="2"/>
              </a:rPr>
              <a:t>的</a:t>
            </a:r>
            <a:r>
              <a:rPr lang="zh-CN" altLang="en-US" sz="2800" b="1" i="0" dirty="0">
                <a:solidFill>
                  <a:srgbClr val="009900"/>
                </a:solidFill>
                <a:effectLst>
                  <a:outerShdw blurRad="38100" dist="38100" dir="2700000" algn="tl">
                    <a:srgbClr val="FFFFFF"/>
                  </a:outerShdw>
                </a:effectLst>
              </a:rPr>
              <a:t>谱线</a:t>
            </a:r>
            <a:r>
              <a:rPr lang="zh-CN" altLang="en-US" sz="2800" b="1" i="0" dirty="0">
                <a:solidFill>
                  <a:srgbClr val="009900"/>
                </a:solidFill>
                <a:effectLst>
                  <a:outerShdw blurRad="38100" dist="38100" dir="2700000" algn="tl">
                    <a:srgbClr val="FFFFFF"/>
                  </a:outerShdw>
                </a:effectLst>
                <a:sym typeface="Symbol" pitchFamily="18" charset="2"/>
              </a:rPr>
              <a:t>强度随</a:t>
            </a:r>
            <a:r>
              <a:rPr lang="zh-CN" altLang="en-US" sz="2800" b="1" i="0" dirty="0">
                <a:solidFill>
                  <a:srgbClr val="009900"/>
                </a:solidFill>
                <a:effectLst>
                  <a:outerShdw blurRad="38100" dist="38100" dir="2700000" algn="tl">
                    <a:srgbClr val="FFFFFF"/>
                  </a:outerShdw>
                </a:effectLst>
              </a:rPr>
              <a:t>散射角</a:t>
            </a:r>
            <a:r>
              <a:rPr lang="zh-CN" altLang="en-US" sz="2800" b="1" dirty="0">
                <a:solidFill>
                  <a:srgbClr val="FF0000"/>
                </a:solidFill>
                <a:effectLst>
                  <a:outerShdw blurRad="38100" dist="38100" dir="2700000" algn="tl">
                    <a:srgbClr val="FFFFFF"/>
                  </a:outerShdw>
                </a:effectLst>
                <a:sym typeface="Symbol" pitchFamily="18" charset="2"/>
              </a:rPr>
              <a:t> </a:t>
            </a:r>
            <a:r>
              <a:rPr lang="zh-CN" altLang="en-US" sz="2800" b="1" i="0" dirty="0">
                <a:solidFill>
                  <a:srgbClr val="009900"/>
                </a:solidFill>
                <a:effectLst>
                  <a:outerShdw blurRad="38100" dist="38100" dir="2700000" algn="tl">
                    <a:srgbClr val="FFFFFF"/>
                  </a:outerShdw>
                </a:effectLst>
                <a:sym typeface="Symbol" pitchFamily="18" charset="2"/>
              </a:rPr>
              <a:t>的增加而增加，但</a:t>
            </a:r>
            <a:r>
              <a:rPr lang="zh-CN" altLang="en-US" sz="2800" b="1" i="0" dirty="0">
                <a:solidFill>
                  <a:srgbClr val="009900"/>
                </a:solidFill>
                <a:effectLst>
                  <a:outerShdw blurRad="38100" dist="38100" dir="2700000" algn="tl">
                    <a:srgbClr val="FFFFFF"/>
                  </a:outerShdw>
                </a:effectLst>
              </a:rPr>
              <a:t>原波长的谱线强度降低</a:t>
            </a:r>
            <a:r>
              <a:rPr lang="zh-CN" altLang="en-US" sz="2800" b="1" i="0" dirty="0">
                <a:solidFill>
                  <a:srgbClr val="009900"/>
                </a:solidFill>
                <a:effectLst>
                  <a:outerShdw blurRad="38100" dist="38100" dir="2700000" algn="tl">
                    <a:srgbClr val="FFFFFF"/>
                  </a:outerShdw>
                </a:effectLst>
                <a:sym typeface="Symbol" pitchFamily="18" charset="2"/>
              </a:rPr>
              <a:t>。</a:t>
            </a:r>
            <a:endParaRPr lang="zh-CN" altLang="en-US" sz="2800" b="1" i="0" dirty="0">
              <a:solidFill>
                <a:srgbClr val="009900"/>
              </a:solidFill>
              <a:effectLst>
                <a:outerShdw blurRad="38100" dist="38100" dir="2700000" algn="tl">
                  <a:srgbClr val="FFFFFF"/>
                </a:outerShdw>
              </a:effectLst>
            </a:endParaRPr>
          </a:p>
        </p:txBody>
      </p:sp>
      <p:pic>
        <p:nvPicPr>
          <p:cNvPr id="183303" name="Picture 1031" descr="未定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0000">
            <a:off x="6181725" y="133350"/>
            <a:ext cx="43434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3298"/>
                                        </p:tgtEl>
                                        <p:attrNameLst>
                                          <p:attrName>style.visibility</p:attrName>
                                        </p:attrNameLst>
                                      </p:cBhvr>
                                      <p:to>
                                        <p:strVal val="visible"/>
                                      </p:to>
                                    </p:set>
                                    <p:animEffect transition="in" filter="wipe(left)">
                                      <p:cBhvr>
                                        <p:cTn id="7" dur="500"/>
                                        <p:tgtEl>
                                          <p:spTgt spid="183298"/>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83303"/>
                                        </p:tgtEl>
                                        <p:attrNameLst>
                                          <p:attrName>style.visibility</p:attrName>
                                        </p:attrNameLst>
                                      </p:cBhvr>
                                      <p:to>
                                        <p:strVal val="visible"/>
                                      </p:to>
                                    </p:set>
                                    <p:animEffect transition="in" filter="wipe(up)">
                                      <p:cBhvr>
                                        <p:cTn id="11" dur="500"/>
                                        <p:tgtEl>
                                          <p:spTgt spid="18330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83299"/>
                                        </p:tgtEl>
                                        <p:attrNameLst>
                                          <p:attrName>style.visibility</p:attrName>
                                        </p:attrNameLst>
                                      </p:cBhvr>
                                      <p:to>
                                        <p:strVal val="visible"/>
                                      </p:to>
                                    </p:set>
                                    <p:anim calcmode="lin" valueType="num">
                                      <p:cBhvr additive="base">
                                        <p:cTn id="16" dur="500" fill="hold"/>
                                        <p:tgtEl>
                                          <p:spTgt spid="183299"/>
                                        </p:tgtEl>
                                        <p:attrNameLst>
                                          <p:attrName>ppt_x</p:attrName>
                                        </p:attrNameLst>
                                      </p:cBhvr>
                                      <p:tavLst>
                                        <p:tav tm="0">
                                          <p:val>
                                            <p:strVal val="#ppt_x"/>
                                          </p:val>
                                        </p:tav>
                                        <p:tav tm="100000">
                                          <p:val>
                                            <p:strVal val="#ppt_x"/>
                                          </p:val>
                                        </p:tav>
                                      </p:tavLst>
                                    </p:anim>
                                    <p:anim calcmode="lin" valueType="num">
                                      <p:cBhvr additive="base">
                                        <p:cTn id="17" dur="500" fill="hold"/>
                                        <p:tgtEl>
                                          <p:spTgt spid="183299"/>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83300"/>
                                        </p:tgtEl>
                                        <p:attrNameLst>
                                          <p:attrName>style.visibility</p:attrName>
                                        </p:attrNameLst>
                                      </p:cBhvr>
                                      <p:to>
                                        <p:strVal val="visible"/>
                                      </p:to>
                                    </p:set>
                                    <p:animEffect transition="in" filter="wheel(1)">
                                      <p:cBhvr>
                                        <p:cTn id="22" dur="2000"/>
                                        <p:tgtEl>
                                          <p:spTgt spid="18330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83301"/>
                                        </p:tgtEl>
                                        <p:attrNameLst>
                                          <p:attrName>style.visibility</p:attrName>
                                        </p:attrNameLst>
                                      </p:cBhvr>
                                      <p:to>
                                        <p:strVal val="visible"/>
                                      </p:to>
                                    </p:set>
                                    <p:animEffect transition="in" filter="circle(in)">
                                      <p:cBhvr>
                                        <p:cTn id="27" dur="2000"/>
                                        <p:tgtEl>
                                          <p:spTgt spid="183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utoUpdateAnimBg="0"/>
      <p:bldP spid="183299" grpId="0"/>
      <p:bldP spid="183300" grpId="0"/>
      <p:bldP spid="18330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B865223-2010-49E3-87D6-32178E20B72E}"/>
              </a:ext>
            </a:extLst>
          </p:cNvPr>
          <p:cNvSpPr/>
          <p:nvPr/>
        </p:nvSpPr>
        <p:spPr>
          <a:xfrm>
            <a:off x="1199456" y="278250"/>
            <a:ext cx="10010785" cy="1384995"/>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9900CC"/>
                </a:solidFill>
              </a:rPr>
              <a:t>已知</a:t>
            </a:r>
            <a:r>
              <a:rPr kumimoji="0" lang="zh-CN" altLang="en-US" sz="2800" b="1" i="0" dirty="0">
                <a:solidFill>
                  <a:srgbClr val="009900"/>
                </a:solidFill>
              </a:rPr>
              <a:t>康普顿波长为</a:t>
            </a:r>
            <a:r>
              <a:rPr lang="en-US" altLang="zh-CN" sz="2800" b="1" i="0" dirty="0" err="1">
                <a:solidFill>
                  <a:srgbClr val="FF0000"/>
                </a:solidFill>
              </a:rPr>
              <a:t>λ</a:t>
            </a:r>
            <a:r>
              <a:rPr lang="en-US" altLang="zh-CN" sz="2800" b="1" i="0" baseline="-25000" dirty="0" err="1">
                <a:solidFill>
                  <a:srgbClr val="FF0000"/>
                </a:solidFill>
                <a:cs typeface="Times New Roman" panose="02020603050405020304" pitchFamily="18" charset="0"/>
              </a:rPr>
              <a:t>c</a:t>
            </a:r>
            <a:r>
              <a:rPr lang="en-US" altLang="zh-CN" sz="2800" b="1" i="0" baseline="-25000" dirty="0">
                <a:solidFill>
                  <a:srgbClr val="FF0000"/>
                </a:solidFill>
                <a:cs typeface="Times New Roman" panose="02020603050405020304" pitchFamily="18" charset="0"/>
              </a:rPr>
              <a:t> </a:t>
            </a:r>
            <a:r>
              <a:rPr lang="zh-CN" altLang="en-US" sz="2800" b="1" i="0" dirty="0">
                <a:solidFill>
                  <a:srgbClr val="0000FF"/>
                </a:solidFill>
              </a:rPr>
              <a:t> ，电子静止质量为</a:t>
            </a:r>
            <a:r>
              <a:rPr lang="en-US" altLang="zh-CN" sz="2800" b="1" i="0" dirty="0">
                <a:solidFill>
                  <a:srgbClr val="FF0000"/>
                </a:solidFill>
              </a:rPr>
              <a:t>m</a:t>
            </a:r>
            <a:r>
              <a:rPr lang="en-US" altLang="zh-CN" sz="2800" b="1" i="0" baseline="-25000" dirty="0">
                <a:solidFill>
                  <a:srgbClr val="FF0000"/>
                </a:solidFill>
                <a:cs typeface="Times New Roman" panose="02020603050405020304" pitchFamily="18" charset="0"/>
              </a:rPr>
              <a:t>0 </a:t>
            </a:r>
            <a:r>
              <a:rPr lang="zh-CN" altLang="en-US" sz="2800" b="1" i="0" dirty="0">
                <a:solidFill>
                  <a:srgbClr val="009900"/>
                </a:solidFill>
              </a:rPr>
              <a:t>。康普顿散射中，</a:t>
            </a:r>
            <a:r>
              <a:rPr lang="zh-CN" altLang="en-US" sz="2800" b="1" i="0" dirty="0">
                <a:solidFill>
                  <a:srgbClr val="9900CC"/>
                </a:solidFill>
              </a:rPr>
              <a:t>波长为</a:t>
            </a:r>
            <a:r>
              <a:rPr lang="en-US" altLang="zh-CN" sz="2800" b="1" i="0" dirty="0" err="1">
                <a:solidFill>
                  <a:srgbClr val="FF0000"/>
                </a:solidFill>
              </a:rPr>
              <a:t>λ</a:t>
            </a:r>
            <a:r>
              <a:rPr lang="en-US" altLang="zh-CN" sz="2800" b="1" i="0" baseline="-25000" dirty="0" err="1">
                <a:solidFill>
                  <a:srgbClr val="FF0000"/>
                </a:solidFill>
                <a:cs typeface="Times New Roman" panose="02020603050405020304" pitchFamily="18" charset="0"/>
              </a:rPr>
              <a:t>c</a:t>
            </a:r>
            <a:r>
              <a:rPr lang="en-US" altLang="zh-CN" sz="2800" b="1" i="0" baseline="-25000" dirty="0">
                <a:solidFill>
                  <a:srgbClr val="FF0000"/>
                </a:solidFill>
                <a:cs typeface="Times New Roman" panose="02020603050405020304" pitchFamily="18" charset="0"/>
              </a:rPr>
              <a:t> </a:t>
            </a:r>
            <a:r>
              <a:rPr lang="zh-CN" altLang="en-US" sz="2800" b="1" i="0" dirty="0">
                <a:solidFill>
                  <a:srgbClr val="9900CC"/>
                </a:solidFill>
              </a:rPr>
              <a:t>的</a:t>
            </a:r>
            <a:r>
              <a:rPr lang="en-US" altLang="zh-CN" sz="2800" b="1" i="0" dirty="0">
                <a:solidFill>
                  <a:srgbClr val="9900CC"/>
                </a:solidFill>
              </a:rPr>
              <a:t>X</a:t>
            </a:r>
            <a:r>
              <a:rPr lang="zh-CN" altLang="en-US" sz="2800" b="1" i="0" dirty="0">
                <a:solidFill>
                  <a:srgbClr val="9900CC"/>
                </a:solidFill>
              </a:rPr>
              <a:t>射线经物体散射后沿与入射方向成</a:t>
            </a:r>
            <a:r>
              <a:rPr lang="en-US" altLang="zh-CN" sz="2800" b="1" i="0" dirty="0">
                <a:solidFill>
                  <a:srgbClr val="FF0000"/>
                </a:solidFill>
                <a:sym typeface="Symbol" panose="05050102010706020507" pitchFamily="18" charset="2"/>
              </a:rPr>
              <a:t>/3</a:t>
            </a:r>
            <a:r>
              <a:rPr lang="en-US" altLang="zh-CN" sz="2800" b="1" i="0" dirty="0">
                <a:solidFill>
                  <a:srgbClr val="FF0000"/>
                </a:solidFill>
              </a:rPr>
              <a:t> </a:t>
            </a:r>
            <a:r>
              <a:rPr lang="zh-CN" altLang="en-US" sz="2800" b="1" i="0" dirty="0">
                <a:solidFill>
                  <a:srgbClr val="9900CC"/>
                </a:solidFill>
              </a:rPr>
              <a:t>角方向散射。</a:t>
            </a:r>
            <a:r>
              <a:rPr kumimoji="0" lang="zh-CN" altLang="en-US" sz="2800" b="1" i="0" dirty="0">
                <a:solidFill>
                  <a:srgbClr val="009900"/>
                </a:solidFill>
              </a:rPr>
              <a:t>那么</a:t>
            </a:r>
            <a:r>
              <a:rPr lang="zh-CN" altLang="zh-CN" sz="2800" b="1" i="0" kern="100" dirty="0">
                <a:solidFill>
                  <a:srgbClr val="FF0000"/>
                </a:solidFill>
                <a:cs typeface="Times New Roman" panose="02020603050405020304" pitchFamily="18" charset="0"/>
              </a:rPr>
              <a:t>反冲</a:t>
            </a:r>
            <a:r>
              <a:rPr lang="zh-CN" altLang="en-US" sz="2800" b="1" i="0" dirty="0">
                <a:solidFill>
                  <a:srgbClr val="009900"/>
                </a:solidFill>
              </a:rPr>
              <a:t>电子的质量</a:t>
            </a:r>
            <a:r>
              <a:rPr lang="en-US" altLang="zh-CN" sz="2800" b="1" i="0" dirty="0">
                <a:solidFill>
                  <a:srgbClr val="009900"/>
                </a:solidFill>
              </a:rPr>
              <a:t>=</a:t>
            </a:r>
            <a:r>
              <a:rPr lang="en-US" altLang="zh-CN" sz="2800" b="1" i="0" dirty="0">
                <a:solidFill>
                  <a:srgbClr val="009900"/>
                </a:solidFill>
                <a:sym typeface="Symbol" panose="05050102010706020507" pitchFamily="18" charset="2"/>
              </a:rPr>
              <a:t> ___</a:t>
            </a:r>
            <a:r>
              <a:rPr lang="zh-CN" altLang="en-US" sz="2800" b="1" i="0" dirty="0">
                <a:solidFill>
                  <a:srgbClr val="009900"/>
                </a:solidFill>
                <a:sym typeface="Symbol" panose="05050102010706020507" pitchFamily="18" charset="2"/>
              </a:rPr>
              <a:t>。</a:t>
            </a:r>
            <a:endParaRPr lang="zh-CN" altLang="en-US" sz="2800" b="1" i="0" dirty="0">
              <a:solidFill>
                <a:srgbClr val="009900"/>
              </a:solidFill>
            </a:endParaRPr>
          </a:p>
        </p:txBody>
      </p:sp>
      <p:graphicFrame>
        <p:nvGraphicFramePr>
          <p:cNvPr id="3" name="Object 2074">
            <a:extLst>
              <a:ext uri="{FF2B5EF4-FFF2-40B4-BE49-F238E27FC236}">
                <a16:creationId xmlns:a16="http://schemas.microsoft.com/office/drawing/2014/main" id="{371BAC3C-B9C8-4717-9665-7617A6240181}"/>
              </a:ext>
            </a:extLst>
          </p:cNvPr>
          <p:cNvGraphicFramePr>
            <a:graphicFrameLocks noChangeAspect="1"/>
          </p:cNvGraphicFramePr>
          <p:nvPr>
            <p:extLst>
              <p:ext uri="{D42A27DB-BD31-4B8C-83A1-F6EECF244321}">
                <p14:modId xmlns:p14="http://schemas.microsoft.com/office/powerpoint/2010/main" val="3779169548"/>
              </p:ext>
            </p:extLst>
          </p:nvPr>
        </p:nvGraphicFramePr>
        <p:xfrm>
          <a:off x="833438" y="2935288"/>
          <a:ext cx="4232275" cy="1093787"/>
        </p:xfrm>
        <a:graphic>
          <a:graphicData uri="http://schemas.openxmlformats.org/presentationml/2006/ole">
            <mc:AlternateContent xmlns:mc="http://schemas.openxmlformats.org/markup-compatibility/2006">
              <mc:Choice xmlns:v="urn:schemas-microsoft-com:vml" Requires="v">
                <p:oleObj spid="_x0000_s453649" name="Equation" r:id="rId3" imgW="1523880" imgH="393480" progId="Equation.DSMT4">
                  <p:embed/>
                </p:oleObj>
              </mc:Choice>
              <mc:Fallback>
                <p:oleObj name="Equation" r:id="rId3" imgW="1523880" imgH="393480" progId="Equation.DSMT4">
                  <p:embed/>
                  <p:pic>
                    <p:nvPicPr>
                      <p:cNvPr id="3" name="Object 2074">
                        <a:extLst>
                          <a:ext uri="{FF2B5EF4-FFF2-40B4-BE49-F238E27FC236}">
                            <a16:creationId xmlns:a16="http://schemas.microsoft.com/office/drawing/2014/main" id="{3523F3E6-AFB6-4823-8D42-1AC61F83A721}"/>
                          </a:ext>
                        </a:extLst>
                      </p:cNvPr>
                      <p:cNvPicPr>
                        <a:picLocks noChangeAspect="1" noChangeArrowheads="1"/>
                      </p:cNvPicPr>
                      <p:nvPr/>
                    </p:nvPicPr>
                    <p:blipFill>
                      <a:blip r:embed="rId4"/>
                      <a:srcRect/>
                      <a:stretch>
                        <a:fillRect/>
                      </a:stretch>
                    </p:blipFill>
                    <p:spPr bwMode="auto">
                      <a:xfrm>
                        <a:off x="833438" y="2935288"/>
                        <a:ext cx="4232275" cy="1093787"/>
                      </a:xfrm>
                      <a:prstGeom prst="rect">
                        <a:avLst/>
                      </a:prstGeom>
                      <a:noFill/>
                      <a:ln>
                        <a:noFill/>
                      </a:ln>
                      <a:effectLst/>
                      <a:extLst/>
                    </p:spPr>
                  </p:pic>
                </p:oleObj>
              </mc:Fallback>
            </mc:AlternateContent>
          </a:graphicData>
        </a:graphic>
      </p:graphicFrame>
      <p:graphicFrame>
        <p:nvGraphicFramePr>
          <p:cNvPr id="4" name="Object 2074">
            <a:extLst>
              <a:ext uri="{FF2B5EF4-FFF2-40B4-BE49-F238E27FC236}">
                <a16:creationId xmlns:a16="http://schemas.microsoft.com/office/drawing/2014/main" id="{D40A4837-AC3D-4C1B-8AF7-F1C1F57A597A}"/>
              </a:ext>
            </a:extLst>
          </p:cNvPr>
          <p:cNvGraphicFramePr>
            <a:graphicFrameLocks noChangeAspect="1"/>
          </p:cNvGraphicFramePr>
          <p:nvPr>
            <p:extLst>
              <p:ext uri="{D42A27DB-BD31-4B8C-83A1-F6EECF244321}">
                <p14:modId xmlns:p14="http://schemas.microsoft.com/office/powerpoint/2010/main" val="2011391849"/>
              </p:ext>
            </p:extLst>
          </p:nvPr>
        </p:nvGraphicFramePr>
        <p:xfrm>
          <a:off x="1312967" y="1790848"/>
          <a:ext cx="4023124" cy="1094739"/>
        </p:xfrm>
        <a:graphic>
          <a:graphicData uri="http://schemas.openxmlformats.org/presentationml/2006/ole">
            <mc:AlternateContent xmlns:mc="http://schemas.openxmlformats.org/markup-compatibility/2006">
              <mc:Choice xmlns:v="urn:schemas-microsoft-com:vml" Requires="v">
                <p:oleObj spid="_x0000_s453650" name="公式" r:id="rId5" imgW="1447560" imgH="393480" progId="Equation.3">
                  <p:embed/>
                </p:oleObj>
              </mc:Choice>
              <mc:Fallback>
                <p:oleObj name="公式" r:id="rId5" imgW="1447560" imgH="393480" progId="Equation.3">
                  <p:embed/>
                  <p:pic>
                    <p:nvPicPr>
                      <p:cNvPr id="4" name="Object 2074">
                        <a:extLst>
                          <a:ext uri="{FF2B5EF4-FFF2-40B4-BE49-F238E27FC236}">
                            <a16:creationId xmlns:a16="http://schemas.microsoft.com/office/drawing/2014/main" id="{DAA43A2A-4FCE-4213-9624-AE123540CB9C}"/>
                          </a:ext>
                        </a:extLst>
                      </p:cNvPr>
                      <p:cNvPicPr>
                        <a:picLocks noChangeAspect="1" noChangeArrowheads="1"/>
                      </p:cNvPicPr>
                      <p:nvPr/>
                    </p:nvPicPr>
                    <p:blipFill>
                      <a:blip r:embed="rId6"/>
                      <a:srcRect/>
                      <a:stretch>
                        <a:fillRect/>
                      </a:stretch>
                    </p:blipFill>
                    <p:spPr bwMode="auto">
                      <a:xfrm>
                        <a:off x="1312967" y="1790848"/>
                        <a:ext cx="4023124" cy="1094739"/>
                      </a:xfrm>
                      <a:prstGeom prst="rect">
                        <a:avLst/>
                      </a:prstGeom>
                      <a:solidFill>
                        <a:srgbClr val="FFFF00"/>
                      </a:solidFill>
                      <a:ln>
                        <a:noFill/>
                      </a:ln>
                      <a:effectLst/>
                      <a:extLst/>
                    </p:spPr>
                  </p:pic>
                </p:oleObj>
              </mc:Fallback>
            </mc:AlternateContent>
          </a:graphicData>
        </a:graphic>
      </p:graphicFrame>
      <p:graphicFrame>
        <p:nvGraphicFramePr>
          <p:cNvPr id="5" name="Object 13">
            <a:extLst>
              <a:ext uri="{FF2B5EF4-FFF2-40B4-BE49-F238E27FC236}">
                <a16:creationId xmlns:a16="http://schemas.microsoft.com/office/drawing/2014/main" id="{CA5A82EB-C644-444D-A6A1-9414AB1DA763}"/>
              </a:ext>
            </a:extLst>
          </p:cNvPr>
          <p:cNvGraphicFramePr>
            <a:graphicFrameLocks noChangeAspect="1"/>
          </p:cNvGraphicFramePr>
          <p:nvPr>
            <p:extLst>
              <p:ext uri="{D42A27DB-BD31-4B8C-83A1-F6EECF244321}">
                <p14:modId xmlns:p14="http://schemas.microsoft.com/office/powerpoint/2010/main" val="851118772"/>
              </p:ext>
            </p:extLst>
          </p:nvPr>
        </p:nvGraphicFramePr>
        <p:xfrm>
          <a:off x="491786" y="4162048"/>
          <a:ext cx="3141662" cy="1181100"/>
        </p:xfrm>
        <a:graphic>
          <a:graphicData uri="http://schemas.openxmlformats.org/presentationml/2006/ole">
            <mc:AlternateContent xmlns:mc="http://schemas.openxmlformats.org/markup-compatibility/2006">
              <mc:Choice xmlns:v="urn:schemas-microsoft-com:vml" Requires="v">
                <p:oleObj spid="_x0000_s453651" name="Equation" r:id="rId7" imgW="1054080" imgH="393480" progId="Equation.DSMT4">
                  <p:embed/>
                </p:oleObj>
              </mc:Choice>
              <mc:Fallback>
                <p:oleObj name="Equation" r:id="rId7" imgW="1054080" imgH="393480" progId="Equation.DSMT4">
                  <p:embed/>
                  <p:pic>
                    <p:nvPicPr>
                      <p:cNvPr id="30" name="Object 13">
                        <a:extLst>
                          <a:ext uri="{FF2B5EF4-FFF2-40B4-BE49-F238E27FC236}">
                            <a16:creationId xmlns:a16="http://schemas.microsoft.com/office/drawing/2014/main" id="{80D3382B-4EC7-4270-8579-480D32B44CD7}"/>
                          </a:ext>
                        </a:extLst>
                      </p:cNvPr>
                      <p:cNvPicPr>
                        <a:picLocks noChangeAspect="1" noChangeArrowheads="1"/>
                      </p:cNvPicPr>
                      <p:nvPr/>
                    </p:nvPicPr>
                    <p:blipFill>
                      <a:blip r:embed="rId8"/>
                      <a:srcRect/>
                      <a:stretch>
                        <a:fillRect/>
                      </a:stretch>
                    </p:blipFill>
                    <p:spPr bwMode="auto">
                      <a:xfrm>
                        <a:off x="491786" y="4162048"/>
                        <a:ext cx="3141662" cy="1181100"/>
                      </a:xfrm>
                      <a:prstGeom prst="rect">
                        <a:avLst/>
                      </a:prstGeom>
                      <a:solidFill>
                        <a:srgbClr val="FFFF00"/>
                      </a:solidFill>
                      <a:ln>
                        <a:noFill/>
                      </a:ln>
                      <a:effectLst/>
                      <a:extLst/>
                    </p:spPr>
                  </p:pic>
                </p:oleObj>
              </mc:Fallback>
            </mc:AlternateContent>
          </a:graphicData>
        </a:graphic>
      </p:graphicFrame>
      <p:graphicFrame>
        <p:nvGraphicFramePr>
          <p:cNvPr id="6" name="Object 2073">
            <a:extLst>
              <a:ext uri="{FF2B5EF4-FFF2-40B4-BE49-F238E27FC236}">
                <a16:creationId xmlns:a16="http://schemas.microsoft.com/office/drawing/2014/main" id="{D11B2909-7A8B-4B67-89D3-F435F8F5911F}"/>
              </a:ext>
            </a:extLst>
          </p:cNvPr>
          <p:cNvGraphicFramePr>
            <a:graphicFrameLocks noChangeAspect="1"/>
          </p:cNvGraphicFramePr>
          <p:nvPr>
            <p:extLst>
              <p:ext uri="{D42A27DB-BD31-4B8C-83A1-F6EECF244321}">
                <p14:modId xmlns:p14="http://schemas.microsoft.com/office/powerpoint/2010/main" val="1401936924"/>
              </p:ext>
            </p:extLst>
          </p:nvPr>
        </p:nvGraphicFramePr>
        <p:xfrm>
          <a:off x="4356102" y="4446644"/>
          <a:ext cx="2190668" cy="744290"/>
        </p:xfrm>
        <a:graphic>
          <a:graphicData uri="http://schemas.openxmlformats.org/presentationml/2006/ole">
            <mc:AlternateContent xmlns:mc="http://schemas.openxmlformats.org/markup-compatibility/2006">
              <mc:Choice xmlns:v="urn:schemas-microsoft-com:vml" Requires="v">
                <p:oleObj spid="_x0000_s453652" name="公式" r:id="rId9" imgW="672840" imgH="228600" progId="Equation.3">
                  <p:embed/>
                </p:oleObj>
              </mc:Choice>
              <mc:Fallback>
                <p:oleObj name="公式" r:id="rId9" imgW="672840" imgH="228600" progId="Equation.3">
                  <p:embed/>
                  <p:pic>
                    <p:nvPicPr>
                      <p:cNvPr id="33" name="Object 2073">
                        <a:extLst>
                          <a:ext uri="{FF2B5EF4-FFF2-40B4-BE49-F238E27FC236}">
                            <a16:creationId xmlns:a16="http://schemas.microsoft.com/office/drawing/2014/main" id="{673D14DE-D285-4D6C-A3AA-168F235D0842}"/>
                          </a:ext>
                        </a:extLst>
                      </p:cNvPr>
                      <p:cNvPicPr>
                        <a:picLocks noChangeAspect="1" noChangeArrowheads="1"/>
                      </p:cNvPicPr>
                      <p:nvPr/>
                    </p:nvPicPr>
                    <p:blipFill>
                      <a:blip r:embed="rId10"/>
                      <a:srcRect/>
                      <a:stretch>
                        <a:fillRect/>
                      </a:stretch>
                    </p:blipFill>
                    <p:spPr bwMode="auto">
                      <a:xfrm>
                        <a:off x="4356102" y="4446644"/>
                        <a:ext cx="2190668" cy="744290"/>
                      </a:xfrm>
                      <a:prstGeom prst="rect">
                        <a:avLst/>
                      </a:prstGeom>
                      <a:solidFill>
                        <a:srgbClr val="00FF00"/>
                      </a:solidFill>
                      <a:ln>
                        <a:noFill/>
                      </a:ln>
                      <a:effectLst/>
                      <a:extLst/>
                    </p:spPr>
                  </p:pic>
                </p:oleObj>
              </mc:Fallback>
            </mc:AlternateContent>
          </a:graphicData>
        </a:graphic>
      </p:graphicFrame>
      <p:grpSp>
        <p:nvGrpSpPr>
          <p:cNvPr id="7" name="Group 4">
            <a:extLst>
              <a:ext uri="{FF2B5EF4-FFF2-40B4-BE49-F238E27FC236}">
                <a16:creationId xmlns:a16="http://schemas.microsoft.com/office/drawing/2014/main" id="{98CEA925-04B7-43F4-B643-425D89D76563}"/>
              </a:ext>
            </a:extLst>
          </p:cNvPr>
          <p:cNvGrpSpPr>
            <a:grpSpLocks/>
          </p:cNvGrpSpPr>
          <p:nvPr/>
        </p:nvGrpSpPr>
        <p:grpSpPr bwMode="auto">
          <a:xfrm>
            <a:off x="7173187" y="1667263"/>
            <a:ext cx="3733800" cy="2971800"/>
            <a:chOff x="2784" y="368"/>
            <a:chExt cx="2880" cy="2224"/>
          </a:xfrm>
        </p:grpSpPr>
        <p:sp>
          <p:nvSpPr>
            <p:cNvPr id="8" name="Rectangle 5">
              <a:extLst>
                <a:ext uri="{FF2B5EF4-FFF2-40B4-BE49-F238E27FC236}">
                  <a16:creationId xmlns:a16="http://schemas.microsoft.com/office/drawing/2014/main" id="{70570345-5CD0-48F8-B97D-5C3F73060FFB}"/>
                </a:ext>
              </a:extLst>
            </p:cNvPr>
            <p:cNvSpPr>
              <a:spLocks noChangeArrowheads="1"/>
            </p:cNvSpPr>
            <p:nvPr/>
          </p:nvSpPr>
          <p:spPr bwMode="auto">
            <a:xfrm>
              <a:off x="2784" y="528"/>
              <a:ext cx="2880" cy="2064"/>
            </a:xfrm>
            <a:prstGeom prst="rect">
              <a:avLst/>
            </a:prstGeom>
            <a:solidFill>
              <a:schemeClr val="bg1"/>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 name="Line 6">
              <a:extLst>
                <a:ext uri="{FF2B5EF4-FFF2-40B4-BE49-F238E27FC236}">
                  <a16:creationId xmlns:a16="http://schemas.microsoft.com/office/drawing/2014/main" id="{229A6B9B-2D9E-49EA-BECE-79CAAF30F74B}"/>
                </a:ext>
              </a:extLst>
            </p:cNvPr>
            <p:cNvSpPr>
              <a:spLocks noChangeShapeType="1"/>
            </p:cNvSpPr>
            <p:nvPr/>
          </p:nvSpPr>
          <p:spPr bwMode="auto">
            <a:xfrm>
              <a:off x="5136" y="1680"/>
              <a:ext cx="432"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7">
              <a:extLst>
                <a:ext uri="{FF2B5EF4-FFF2-40B4-BE49-F238E27FC236}">
                  <a16:creationId xmlns:a16="http://schemas.microsoft.com/office/drawing/2014/main" id="{D70DE47F-7C4B-49FE-A649-DED474B5205C}"/>
                </a:ext>
              </a:extLst>
            </p:cNvPr>
            <p:cNvSpPr>
              <a:spLocks noChangeShapeType="1"/>
            </p:cNvSpPr>
            <p:nvPr/>
          </p:nvSpPr>
          <p:spPr bwMode="auto">
            <a:xfrm flipV="1">
              <a:off x="3840" y="768"/>
              <a:ext cx="0" cy="168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 name="Object 8">
              <a:extLst>
                <a:ext uri="{FF2B5EF4-FFF2-40B4-BE49-F238E27FC236}">
                  <a16:creationId xmlns:a16="http://schemas.microsoft.com/office/drawing/2014/main" id="{1EB1CAC0-8AB3-4AC0-AD2F-84EE44CCFAB9}"/>
                </a:ext>
              </a:extLst>
            </p:cNvPr>
            <p:cNvGraphicFramePr>
              <a:graphicFrameLocks noChangeAspect="1"/>
            </p:cNvGraphicFramePr>
            <p:nvPr/>
          </p:nvGraphicFramePr>
          <p:xfrm>
            <a:off x="5232" y="1392"/>
            <a:ext cx="208" cy="226"/>
          </p:xfrm>
          <a:graphic>
            <a:graphicData uri="http://schemas.openxmlformats.org/presentationml/2006/ole">
              <mc:AlternateContent xmlns:mc="http://schemas.openxmlformats.org/markup-compatibility/2006">
                <mc:Choice xmlns:v="urn:schemas-microsoft-com:vml" Requires="v">
                  <p:oleObj spid="_x0000_s453653" name="公式" r:id="rId11" imgW="177646" imgH="190335" progId="Equation.3">
                    <p:embed/>
                  </p:oleObj>
                </mc:Choice>
                <mc:Fallback>
                  <p:oleObj name="公式" r:id="rId11" imgW="177646" imgH="190335" progId="Equation.3">
                    <p:embed/>
                    <p:pic>
                      <p:nvPicPr>
                        <p:cNvPr id="38" name="Object 8">
                          <a:extLst>
                            <a:ext uri="{FF2B5EF4-FFF2-40B4-BE49-F238E27FC236}">
                              <a16:creationId xmlns:a16="http://schemas.microsoft.com/office/drawing/2014/main" id="{8CFE8A3A-AF7B-4503-9BA3-CBE60B5083D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32" y="1392"/>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9">
              <a:extLst>
                <a:ext uri="{FF2B5EF4-FFF2-40B4-BE49-F238E27FC236}">
                  <a16:creationId xmlns:a16="http://schemas.microsoft.com/office/drawing/2014/main" id="{4ADC08AE-ECAB-4C02-96B7-8DBEF725A970}"/>
                </a:ext>
              </a:extLst>
            </p:cNvPr>
            <p:cNvGraphicFramePr>
              <a:graphicFrameLocks noChangeAspect="1"/>
            </p:cNvGraphicFramePr>
            <p:nvPr/>
          </p:nvGraphicFramePr>
          <p:xfrm>
            <a:off x="3840" y="768"/>
            <a:ext cx="225" cy="285"/>
          </p:xfrm>
          <a:graphic>
            <a:graphicData uri="http://schemas.openxmlformats.org/presentationml/2006/ole">
              <mc:AlternateContent xmlns:mc="http://schemas.openxmlformats.org/markup-compatibility/2006">
                <mc:Choice xmlns:v="urn:schemas-microsoft-com:vml" Requires="v">
                  <p:oleObj spid="_x0000_s453654" name="公式" r:id="rId13" imgW="190417" imgH="241195" progId="Equation.3">
                    <p:embed/>
                  </p:oleObj>
                </mc:Choice>
                <mc:Fallback>
                  <p:oleObj name="公式" r:id="rId13" imgW="190417" imgH="241195" progId="Equation.3">
                    <p:embed/>
                    <p:pic>
                      <p:nvPicPr>
                        <p:cNvPr id="39" name="Object 9">
                          <a:extLst>
                            <a:ext uri="{FF2B5EF4-FFF2-40B4-BE49-F238E27FC236}">
                              <a16:creationId xmlns:a16="http://schemas.microsoft.com/office/drawing/2014/main" id="{394342E1-50B5-4EB7-A2DC-04051154E76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40" y="768"/>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Line 10">
              <a:extLst>
                <a:ext uri="{FF2B5EF4-FFF2-40B4-BE49-F238E27FC236}">
                  <a16:creationId xmlns:a16="http://schemas.microsoft.com/office/drawing/2014/main" id="{F3A3E02A-E738-4C38-8D65-AE93783362FC}"/>
                </a:ext>
              </a:extLst>
            </p:cNvPr>
            <p:cNvSpPr>
              <a:spLocks noChangeShapeType="1"/>
            </p:cNvSpPr>
            <p:nvPr/>
          </p:nvSpPr>
          <p:spPr bwMode="auto">
            <a:xfrm flipV="1">
              <a:off x="4320" y="1680"/>
              <a:ext cx="816"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1">
              <a:extLst>
                <a:ext uri="{FF2B5EF4-FFF2-40B4-BE49-F238E27FC236}">
                  <a16:creationId xmlns:a16="http://schemas.microsoft.com/office/drawing/2014/main" id="{562410C0-C843-43CD-885F-E4A569FD2B96}"/>
                </a:ext>
              </a:extLst>
            </p:cNvPr>
            <p:cNvSpPr>
              <a:spLocks noChangeShapeType="1"/>
            </p:cNvSpPr>
            <p:nvPr/>
          </p:nvSpPr>
          <p:spPr bwMode="auto">
            <a:xfrm>
              <a:off x="4656" y="1104"/>
              <a:ext cx="480"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2">
              <a:extLst>
                <a:ext uri="{FF2B5EF4-FFF2-40B4-BE49-F238E27FC236}">
                  <a16:creationId xmlns:a16="http://schemas.microsoft.com/office/drawing/2014/main" id="{28635032-1197-441F-AC81-ABCE54037A12}"/>
                </a:ext>
              </a:extLst>
            </p:cNvPr>
            <p:cNvSpPr>
              <a:spLocks noChangeShapeType="1"/>
            </p:cNvSpPr>
            <p:nvPr/>
          </p:nvSpPr>
          <p:spPr bwMode="auto">
            <a:xfrm>
              <a:off x="3840" y="1680"/>
              <a:ext cx="1248" cy="0"/>
            </a:xfrm>
            <a:prstGeom prst="line">
              <a:avLst/>
            </a:prstGeom>
            <a:noFill/>
            <a:ln w="38100">
              <a:solidFill>
                <a:srgbClr val="FF0000"/>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 name="Group 13">
              <a:extLst>
                <a:ext uri="{FF2B5EF4-FFF2-40B4-BE49-F238E27FC236}">
                  <a16:creationId xmlns:a16="http://schemas.microsoft.com/office/drawing/2014/main" id="{F54D90B6-F1DC-4483-B984-32EA36FA0EAD}"/>
                </a:ext>
              </a:extLst>
            </p:cNvPr>
            <p:cNvGrpSpPr>
              <a:grpSpLocks/>
            </p:cNvGrpSpPr>
            <p:nvPr/>
          </p:nvGrpSpPr>
          <p:grpSpPr bwMode="auto">
            <a:xfrm>
              <a:off x="2799" y="823"/>
              <a:ext cx="1041" cy="857"/>
              <a:chOff x="2799" y="823"/>
              <a:chExt cx="1041" cy="857"/>
            </a:xfrm>
          </p:grpSpPr>
          <p:sp>
            <p:nvSpPr>
              <p:cNvPr id="32" name="Line 14">
                <a:extLst>
                  <a:ext uri="{FF2B5EF4-FFF2-40B4-BE49-F238E27FC236}">
                    <a16:creationId xmlns:a16="http://schemas.microsoft.com/office/drawing/2014/main" id="{1842EEF0-1280-444E-A91C-0B2DAD6B7B23}"/>
                  </a:ext>
                </a:extLst>
              </p:cNvPr>
              <p:cNvSpPr>
                <a:spLocks noChangeShapeType="1"/>
              </p:cNvSpPr>
              <p:nvPr/>
            </p:nvSpPr>
            <p:spPr bwMode="auto">
              <a:xfrm>
                <a:off x="2976" y="1680"/>
                <a:ext cx="86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3" name="Object 15">
                <a:extLst>
                  <a:ext uri="{FF2B5EF4-FFF2-40B4-BE49-F238E27FC236}">
                    <a16:creationId xmlns:a16="http://schemas.microsoft.com/office/drawing/2014/main" id="{738D91F1-7936-4475-BD6F-911B7B845FCA}"/>
                  </a:ext>
                </a:extLst>
              </p:cNvPr>
              <p:cNvGraphicFramePr>
                <a:graphicFrameLocks noChangeAspect="1"/>
              </p:cNvGraphicFramePr>
              <p:nvPr/>
            </p:nvGraphicFramePr>
            <p:xfrm>
              <a:off x="2799" y="823"/>
              <a:ext cx="784" cy="694"/>
            </p:xfrm>
            <a:graphic>
              <a:graphicData uri="http://schemas.openxmlformats.org/presentationml/2006/ole">
                <mc:AlternateContent xmlns:mc="http://schemas.openxmlformats.org/markup-compatibility/2006">
                  <mc:Choice xmlns:v="urn:schemas-microsoft-com:vml" Requires="v">
                    <p:oleObj spid="_x0000_s453655" name="公式" r:id="rId15" imgW="361991" imgH="304755" progId="Equation.3">
                      <p:embed/>
                    </p:oleObj>
                  </mc:Choice>
                  <mc:Fallback>
                    <p:oleObj name="公式" r:id="rId15" imgW="361991" imgH="304755" progId="Equation.3">
                      <p:embed/>
                      <p:pic>
                        <p:nvPicPr>
                          <p:cNvPr id="60" name="Object 15">
                            <a:extLst>
                              <a:ext uri="{FF2B5EF4-FFF2-40B4-BE49-F238E27FC236}">
                                <a16:creationId xmlns:a16="http://schemas.microsoft.com/office/drawing/2014/main" id="{7972F9FE-1D7B-4145-97B4-D890DFE97A3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99" y="823"/>
                            <a:ext cx="784" cy="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 name="Group 16">
              <a:extLst>
                <a:ext uri="{FF2B5EF4-FFF2-40B4-BE49-F238E27FC236}">
                  <a16:creationId xmlns:a16="http://schemas.microsoft.com/office/drawing/2014/main" id="{AAA6E298-A393-4C4B-B6B3-315378C4ABEC}"/>
                </a:ext>
              </a:extLst>
            </p:cNvPr>
            <p:cNvGrpSpPr>
              <a:grpSpLocks/>
            </p:cNvGrpSpPr>
            <p:nvPr/>
          </p:nvGrpSpPr>
          <p:grpSpPr bwMode="auto">
            <a:xfrm>
              <a:off x="3840" y="368"/>
              <a:ext cx="1162" cy="1312"/>
              <a:chOff x="3840" y="368"/>
              <a:chExt cx="1162" cy="1312"/>
            </a:xfrm>
          </p:grpSpPr>
          <p:sp>
            <p:nvSpPr>
              <p:cNvPr id="30" name="Line 17">
                <a:extLst>
                  <a:ext uri="{FF2B5EF4-FFF2-40B4-BE49-F238E27FC236}">
                    <a16:creationId xmlns:a16="http://schemas.microsoft.com/office/drawing/2014/main" id="{AFD526A3-B7F0-46C0-8C8A-91EBCA5F6C83}"/>
                  </a:ext>
                </a:extLst>
              </p:cNvPr>
              <p:cNvSpPr>
                <a:spLocks noChangeShapeType="1"/>
              </p:cNvSpPr>
              <p:nvPr/>
            </p:nvSpPr>
            <p:spPr bwMode="auto">
              <a:xfrm flipV="1">
                <a:off x="3840" y="1104"/>
                <a:ext cx="816" cy="57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1" name="Object 18">
                <a:extLst>
                  <a:ext uri="{FF2B5EF4-FFF2-40B4-BE49-F238E27FC236}">
                    <a16:creationId xmlns:a16="http://schemas.microsoft.com/office/drawing/2014/main" id="{560F47E9-B85C-45DF-BD8B-220F33521AEC}"/>
                  </a:ext>
                </a:extLst>
              </p:cNvPr>
              <p:cNvGraphicFramePr>
                <a:graphicFrameLocks noChangeAspect="1"/>
              </p:cNvGraphicFramePr>
              <p:nvPr/>
            </p:nvGraphicFramePr>
            <p:xfrm>
              <a:off x="4286" y="368"/>
              <a:ext cx="716" cy="735"/>
            </p:xfrm>
            <a:graphic>
              <a:graphicData uri="http://schemas.openxmlformats.org/presentationml/2006/ole">
                <mc:AlternateContent xmlns:mc="http://schemas.openxmlformats.org/markup-compatibility/2006">
                  <mc:Choice xmlns:v="urn:schemas-microsoft-com:vml" Requires="v">
                    <p:oleObj spid="_x0000_s453656" name="公式" r:id="rId17" imgW="266702" imgH="304755" progId="Equation.3">
                      <p:embed/>
                    </p:oleObj>
                  </mc:Choice>
                  <mc:Fallback>
                    <p:oleObj name="公式" r:id="rId17" imgW="266702" imgH="304755" progId="Equation.3">
                      <p:embed/>
                      <p:pic>
                        <p:nvPicPr>
                          <p:cNvPr id="58" name="Object 18">
                            <a:extLst>
                              <a:ext uri="{FF2B5EF4-FFF2-40B4-BE49-F238E27FC236}">
                                <a16:creationId xmlns:a16="http://schemas.microsoft.com/office/drawing/2014/main" id="{26D0DCF3-2FAB-46AD-89E8-102B7BEC83A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6" y="368"/>
                            <a:ext cx="716" cy="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 name="Group 19">
              <a:extLst>
                <a:ext uri="{FF2B5EF4-FFF2-40B4-BE49-F238E27FC236}">
                  <a16:creationId xmlns:a16="http://schemas.microsoft.com/office/drawing/2014/main" id="{917E6C11-2E1B-4665-90D8-F548158258C5}"/>
                </a:ext>
              </a:extLst>
            </p:cNvPr>
            <p:cNvGrpSpPr>
              <a:grpSpLocks/>
            </p:cNvGrpSpPr>
            <p:nvPr/>
          </p:nvGrpSpPr>
          <p:grpSpPr bwMode="auto">
            <a:xfrm>
              <a:off x="3840" y="1680"/>
              <a:ext cx="829" cy="886"/>
              <a:chOff x="3840" y="1680"/>
              <a:chExt cx="829" cy="886"/>
            </a:xfrm>
          </p:grpSpPr>
          <p:sp>
            <p:nvSpPr>
              <p:cNvPr id="28" name="Line 20">
                <a:extLst>
                  <a:ext uri="{FF2B5EF4-FFF2-40B4-BE49-F238E27FC236}">
                    <a16:creationId xmlns:a16="http://schemas.microsoft.com/office/drawing/2014/main" id="{A618BF9E-5904-4815-A5F3-2E7688DE013E}"/>
                  </a:ext>
                </a:extLst>
              </p:cNvPr>
              <p:cNvSpPr>
                <a:spLocks noChangeShapeType="1"/>
              </p:cNvSpPr>
              <p:nvPr/>
            </p:nvSpPr>
            <p:spPr bwMode="auto">
              <a:xfrm>
                <a:off x="3840" y="1680"/>
                <a:ext cx="480" cy="576"/>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9" name="Object 21">
                <a:extLst>
                  <a:ext uri="{FF2B5EF4-FFF2-40B4-BE49-F238E27FC236}">
                    <a16:creationId xmlns:a16="http://schemas.microsoft.com/office/drawing/2014/main" id="{C3F0EE9B-A758-4524-97CE-4F4C81E4366B}"/>
                  </a:ext>
                </a:extLst>
              </p:cNvPr>
              <p:cNvGraphicFramePr>
                <a:graphicFrameLocks noChangeAspect="1"/>
              </p:cNvGraphicFramePr>
              <p:nvPr>
                <p:extLst>
                  <p:ext uri="{D42A27DB-BD31-4B8C-83A1-F6EECF244321}">
                    <p14:modId xmlns:p14="http://schemas.microsoft.com/office/powerpoint/2010/main" val="376826344"/>
                  </p:ext>
                </p:extLst>
              </p:nvPr>
            </p:nvGraphicFramePr>
            <p:xfrm>
              <a:off x="4072" y="2168"/>
              <a:ext cx="597" cy="398"/>
            </p:xfrm>
            <a:graphic>
              <a:graphicData uri="http://schemas.openxmlformats.org/presentationml/2006/ole">
                <mc:AlternateContent xmlns:mc="http://schemas.openxmlformats.org/markup-compatibility/2006">
                  <mc:Choice xmlns:v="urn:schemas-microsoft-com:vml" Requires="v">
                    <p:oleObj spid="_x0000_s453657" name="Equation" r:id="rId19" imgW="241200" imgH="177480" progId="Equation.DSMT4">
                      <p:embed/>
                    </p:oleObj>
                  </mc:Choice>
                  <mc:Fallback>
                    <p:oleObj name="Equation" r:id="rId19" imgW="241200" imgH="177480" progId="Equation.DSMT4">
                      <p:embed/>
                      <p:pic>
                        <p:nvPicPr>
                          <p:cNvPr id="56" name="Object 21">
                            <a:extLst>
                              <a:ext uri="{FF2B5EF4-FFF2-40B4-BE49-F238E27FC236}">
                                <a16:creationId xmlns:a16="http://schemas.microsoft.com/office/drawing/2014/main" id="{DBD8914A-C148-4EA0-9BDD-553AA09ABC54}"/>
                              </a:ext>
                            </a:extLst>
                          </p:cNvPr>
                          <p:cNvPicPr>
                            <a:picLocks noChangeAspect="1" noChangeArrowheads="1"/>
                          </p:cNvPicPr>
                          <p:nvPr/>
                        </p:nvPicPr>
                        <p:blipFill>
                          <a:blip r:embed="rId20"/>
                          <a:srcRect/>
                          <a:stretch>
                            <a:fillRect/>
                          </a:stretch>
                        </p:blipFill>
                        <p:spPr bwMode="auto">
                          <a:xfrm>
                            <a:off x="4072" y="2168"/>
                            <a:ext cx="597" cy="398"/>
                          </a:xfrm>
                          <a:prstGeom prst="rect">
                            <a:avLst/>
                          </a:prstGeom>
                          <a:noFill/>
                          <a:ln>
                            <a:noFill/>
                          </a:ln>
                          <a:effectLst/>
                          <a:extLst/>
                        </p:spPr>
                      </p:pic>
                    </p:oleObj>
                  </mc:Fallback>
                </mc:AlternateContent>
              </a:graphicData>
            </a:graphic>
          </p:graphicFrame>
        </p:grpSp>
        <p:sp>
          <p:nvSpPr>
            <p:cNvPr id="19" name="Line 22">
              <a:extLst>
                <a:ext uri="{FF2B5EF4-FFF2-40B4-BE49-F238E27FC236}">
                  <a16:creationId xmlns:a16="http://schemas.microsoft.com/office/drawing/2014/main" id="{00C7C9B8-102F-4711-AA45-442D7BB96328}"/>
                </a:ext>
              </a:extLst>
            </p:cNvPr>
            <p:cNvSpPr>
              <a:spLocks noChangeShapeType="1"/>
            </p:cNvSpPr>
            <p:nvPr/>
          </p:nvSpPr>
          <p:spPr bwMode="auto">
            <a:xfrm flipV="1">
              <a:off x="3840" y="1440"/>
              <a:ext cx="336" cy="24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0" name="Object 23">
              <a:extLst>
                <a:ext uri="{FF2B5EF4-FFF2-40B4-BE49-F238E27FC236}">
                  <a16:creationId xmlns:a16="http://schemas.microsoft.com/office/drawing/2014/main" id="{261997B8-23DA-42B5-942E-96A9E993DD0A}"/>
                </a:ext>
              </a:extLst>
            </p:cNvPr>
            <p:cNvGraphicFramePr>
              <a:graphicFrameLocks noChangeAspect="1"/>
            </p:cNvGraphicFramePr>
            <p:nvPr>
              <p:extLst>
                <p:ext uri="{D42A27DB-BD31-4B8C-83A1-F6EECF244321}">
                  <p14:modId xmlns:p14="http://schemas.microsoft.com/office/powerpoint/2010/main" val="588303841"/>
                </p:ext>
              </p:extLst>
            </p:nvPr>
          </p:nvGraphicFramePr>
          <p:xfrm>
            <a:off x="3926" y="1023"/>
            <a:ext cx="298" cy="417"/>
          </p:xfrm>
          <a:graphic>
            <a:graphicData uri="http://schemas.openxmlformats.org/presentationml/2006/ole">
              <mc:AlternateContent xmlns:mc="http://schemas.openxmlformats.org/markup-compatibility/2006">
                <mc:Choice xmlns:v="urn:schemas-microsoft-com:vml" Requires="v">
                  <p:oleObj spid="_x0000_s453658" name="公式" r:id="rId21" imgW="126725" imgH="177415" progId="Equation.3">
                    <p:embed/>
                  </p:oleObj>
                </mc:Choice>
                <mc:Fallback>
                  <p:oleObj name="公式" r:id="rId21" imgW="126725" imgH="177415" progId="Equation.3">
                    <p:embed/>
                    <p:pic>
                      <p:nvPicPr>
                        <p:cNvPr id="47" name="Object 23">
                          <a:extLst>
                            <a:ext uri="{FF2B5EF4-FFF2-40B4-BE49-F238E27FC236}">
                              <a16:creationId xmlns:a16="http://schemas.microsoft.com/office/drawing/2014/main" id="{A4AE0F98-14AF-41AC-BD09-C30F425EFFF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26" y="1023"/>
                          <a:ext cx="298"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Line 24">
              <a:extLst>
                <a:ext uri="{FF2B5EF4-FFF2-40B4-BE49-F238E27FC236}">
                  <a16:creationId xmlns:a16="http://schemas.microsoft.com/office/drawing/2014/main" id="{7005AB8C-90D2-4EE3-9398-052F80632D57}"/>
                </a:ext>
              </a:extLst>
            </p:cNvPr>
            <p:cNvSpPr>
              <a:spLocks noChangeShapeType="1"/>
            </p:cNvSpPr>
            <p:nvPr/>
          </p:nvSpPr>
          <p:spPr bwMode="auto">
            <a:xfrm>
              <a:off x="2928" y="1680"/>
              <a:ext cx="336"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2" name="Object 25">
              <a:extLst>
                <a:ext uri="{FF2B5EF4-FFF2-40B4-BE49-F238E27FC236}">
                  <a16:creationId xmlns:a16="http://schemas.microsoft.com/office/drawing/2014/main" id="{04429457-DEBC-4D61-957B-27B77AD8AE38}"/>
                </a:ext>
              </a:extLst>
            </p:cNvPr>
            <p:cNvGraphicFramePr>
              <a:graphicFrameLocks noChangeAspect="1"/>
            </p:cNvGraphicFramePr>
            <p:nvPr/>
          </p:nvGraphicFramePr>
          <p:xfrm>
            <a:off x="2979" y="1668"/>
            <a:ext cx="389" cy="541"/>
          </p:xfrm>
          <a:graphic>
            <a:graphicData uri="http://schemas.openxmlformats.org/presentationml/2006/ole">
              <mc:AlternateContent xmlns:mc="http://schemas.openxmlformats.org/markup-compatibility/2006">
                <mc:Choice xmlns:v="urn:schemas-microsoft-com:vml" Requires="v">
                  <p:oleObj spid="_x0000_s453659" name="公式" r:id="rId23" imgW="165028" imgH="228501" progId="Equation.3">
                    <p:embed/>
                  </p:oleObj>
                </mc:Choice>
                <mc:Fallback>
                  <p:oleObj name="公式" r:id="rId23" imgW="165028" imgH="228501" progId="Equation.3">
                    <p:embed/>
                    <p:pic>
                      <p:nvPicPr>
                        <p:cNvPr id="49" name="Object 25">
                          <a:extLst>
                            <a:ext uri="{FF2B5EF4-FFF2-40B4-BE49-F238E27FC236}">
                              <a16:creationId xmlns:a16="http://schemas.microsoft.com/office/drawing/2014/main" id="{B837BE5C-195B-48C0-82D1-604217328DD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79" y="1668"/>
                          <a:ext cx="389"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Oval 26">
              <a:extLst>
                <a:ext uri="{FF2B5EF4-FFF2-40B4-BE49-F238E27FC236}">
                  <a16:creationId xmlns:a16="http://schemas.microsoft.com/office/drawing/2014/main" id="{3091F906-9E9C-4D6E-9725-632141EFC323}"/>
                </a:ext>
              </a:extLst>
            </p:cNvPr>
            <p:cNvSpPr>
              <a:spLocks noChangeArrowheads="1"/>
            </p:cNvSpPr>
            <p:nvPr/>
          </p:nvSpPr>
          <p:spPr bwMode="auto">
            <a:xfrm>
              <a:off x="3768" y="1632"/>
              <a:ext cx="144" cy="144"/>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4" name="Object 27">
              <a:extLst>
                <a:ext uri="{FF2B5EF4-FFF2-40B4-BE49-F238E27FC236}">
                  <a16:creationId xmlns:a16="http://schemas.microsoft.com/office/drawing/2014/main" id="{233634C9-2632-4D94-A340-6ABE7EC982AA}"/>
                </a:ext>
              </a:extLst>
            </p:cNvPr>
            <p:cNvGraphicFramePr>
              <a:graphicFrameLocks noChangeAspect="1"/>
            </p:cNvGraphicFramePr>
            <p:nvPr/>
          </p:nvGraphicFramePr>
          <p:xfrm>
            <a:off x="4416" y="1344"/>
            <a:ext cx="211" cy="288"/>
          </p:xfrm>
          <a:graphic>
            <a:graphicData uri="http://schemas.openxmlformats.org/presentationml/2006/ole">
              <mc:AlternateContent xmlns:mc="http://schemas.openxmlformats.org/markup-compatibility/2006">
                <mc:Choice xmlns:v="urn:schemas-microsoft-com:vml" Requires="v">
                  <p:oleObj spid="_x0000_s453660" name="公式" r:id="rId25" imgW="95289" imgH="152512" progId="Equation.3">
                    <p:embed/>
                  </p:oleObj>
                </mc:Choice>
                <mc:Fallback>
                  <p:oleObj name="公式" r:id="rId25" imgW="95289" imgH="152512" progId="Equation.3">
                    <p:embed/>
                    <p:pic>
                      <p:nvPicPr>
                        <p:cNvPr id="51" name="Object 27">
                          <a:extLst>
                            <a:ext uri="{FF2B5EF4-FFF2-40B4-BE49-F238E27FC236}">
                              <a16:creationId xmlns:a16="http://schemas.microsoft.com/office/drawing/2014/main" id="{4AFFACE0-CF5C-40D8-9A6D-1A4F58673209}"/>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16" y="1344"/>
                          <a:ext cx="2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Arc 28">
              <a:extLst>
                <a:ext uri="{FF2B5EF4-FFF2-40B4-BE49-F238E27FC236}">
                  <a16:creationId xmlns:a16="http://schemas.microsoft.com/office/drawing/2014/main" id="{4CBA895D-C402-48DC-AA9E-FA80A07B0395}"/>
                </a:ext>
              </a:extLst>
            </p:cNvPr>
            <p:cNvSpPr>
              <a:spLocks/>
            </p:cNvSpPr>
            <p:nvPr/>
          </p:nvSpPr>
          <p:spPr bwMode="auto">
            <a:xfrm flipV="1">
              <a:off x="4032" y="1681"/>
              <a:ext cx="192" cy="290"/>
            </a:xfrm>
            <a:custGeom>
              <a:avLst/>
              <a:gdLst>
                <a:gd name="T0" fmla="*/ 0 w 21600"/>
                <a:gd name="T1" fmla="*/ 0 h 26139"/>
                <a:gd name="T2" fmla="*/ 0 w 21600"/>
                <a:gd name="T3" fmla="*/ 0 h 26139"/>
                <a:gd name="T4" fmla="*/ 0 w 21600"/>
                <a:gd name="T5" fmla="*/ 0 h 26139"/>
                <a:gd name="T6" fmla="*/ 0 60000 65536"/>
                <a:gd name="T7" fmla="*/ 0 60000 65536"/>
                <a:gd name="T8" fmla="*/ 0 60000 65536"/>
                <a:gd name="T9" fmla="*/ 0 w 21600"/>
                <a:gd name="T10" fmla="*/ 0 h 26139"/>
                <a:gd name="T11" fmla="*/ 21600 w 21600"/>
                <a:gd name="T12" fmla="*/ 26139 h 26139"/>
              </a:gdLst>
              <a:ahLst/>
              <a:cxnLst>
                <a:cxn ang="T6">
                  <a:pos x="T0" y="T1"/>
                </a:cxn>
                <a:cxn ang="T7">
                  <a:pos x="T2" y="T3"/>
                </a:cxn>
                <a:cxn ang="T8">
                  <a:pos x="T4" y="T5"/>
                </a:cxn>
              </a:cxnLst>
              <a:rect l="T9" t="T10" r="T11" b="T12"/>
              <a:pathLst>
                <a:path w="21600" h="26139" fill="none" extrusionOk="0">
                  <a:moveTo>
                    <a:pt x="4760" y="0"/>
                  </a:moveTo>
                  <a:cubicBezTo>
                    <a:pt x="14607" y="2225"/>
                    <a:pt x="21600" y="10973"/>
                    <a:pt x="21600" y="21069"/>
                  </a:cubicBezTo>
                  <a:cubicBezTo>
                    <a:pt x="21600" y="22776"/>
                    <a:pt x="21397" y="24478"/>
                    <a:pt x="20996" y="26138"/>
                  </a:cubicBezTo>
                </a:path>
                <a:path w="21600" h="26139" stroke="0" extrusionOk="0">
                  <a:moveTo>
                    <a:pt x="4760" y="0"/>
                  </a:moveTo>
                  <a:cubicBezTo>
                    <a:pt x="14607" y="2225"/>
                    <a:pt x="21600" y="10973"/>
                    <a:pt x="21600" y="21069"/>
                  </a:cubicBezTo>
                  <a:cubicBezTo>
                    <a:pt x="21600" y="22776"/>
                    <a:pt x="21397" y="24478"/>
                    <a:pt x="20996" y="26138"/>
                  </a:cubicBezTo>
                  <a:lnTo>
                    <a:pt x="0" y="21069"/>
                  </a:lnTo>
                  <a:lnTo>
                    <a:pt x="4760" y="0"/>
                  </a:lnTo>
                  <a:close/>
                </a:path>
              </a:pathLst>
            </a:custGeom>
            <a:noFill/>
            <a:ln w="28575">
              <a:solidFill>
                <a:srgbClr val="CC00CC"/>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Arc 29">
              <a:extLst>
                <a:ext uri="{FF2B5EF4-FFF2-40B4-BE49-F238E27FC236}">
                  <a16:creationId xmlns:a16="http://schemas.microsoft.com/office/drawing/2014/main" id="{6D8FB82B-FC15-4EF4-90DB-80752E6E6B94}"/>
                </a:ext>
              </a:extLst>
            </p:cNvPr>
            <p:cNvSpPr>
              <a:spLocks/>
            </p:cNvSpPr>
            <p:nvPr/>
          </p:nvSpPr>
          <p:spPr bwMode="auto">
            <a:xfrm rot="20593036" flipV="1">
              <a:off x="4176" y="1392"/>
              <a:ext cx="192" cy="294"/>
            </a:xfrm>
            <a:custGeom>
              <a:avLst/>
              <a:gdLst>
                <a:gd name="T0" fmla="*/ 0 w 21600"/>
                <a:gd name="T1" fmla="*/ 0 h 30659"/>
                <a:gd name="T2" fmla="*/ 0 w 21600"/>
                <a:gd name="T3" fmla="*/ 0 h 30659"/>
                <a:gd name="T4" fmla="*/ 0 w 21600"/>
                <a:gd name="T5" fmla="*/ 0 h 30659"/>
                <a:gd name="T6" fmla="*/ 0 60000 65536"/>
                <a:gd name="T7" fmla="*/ 0 60000 65536"/>
                <a:gd name="T8" fmla="*/ 0 60000 65536"/>
                <a:gd name="T9" fmla="*/ 0 w 21600"/>
                <a:gd name="T10" fmla="*/ 0 h 30659"/>
                <a:gd name="T11" fmla="*/ 21600 w 21600"/>
                <a:gd name="T12" fmla="*/ 30659 h 30659"/>
              </a:gdLst>
              <a:ahLst/>
              <a:cxnLst>
                <a:cxn ang="T6">
                  <a:pos x="T0" y="T1"/>
                </a:cxn>
                <a:cxn ang="T7">
                  <a:pos x="T2" y="T3"/>
                </a:cxn>
                <a:cxn ang="T8">
                  <a:pos x="T4" y="T5"/>
                </a:cxn>
              </a:cxnLst>
              <a:rect l="T9" t="T10" r="T11" b="T12"/>
              <a:pathLst>
                <a:path w="21600" h="30659" fill="none" extrusionOk="0">
                  <a:moveTo>
                    <a:pt x="14791" y="-1"/>
                  </a:moveTo>
                  <a:cubicBezTo>
                    <a:pt x="19135" y="4082"/>
                    <a:pt x="21600" y="9779"/>
                    <a:pt x="21600" y="15741"/>
                  </a:cubicBezTo>
                  <a:cubicBezTo>
                    <a:pt x="21600" y="21297"/>
                    <a:pt x="19458" y="26640"/>
                    <a:pt x="15620" y="30658"/>
                  </a:cubicBezTo>
                </a:path>
                <a:path w="21600" h="30659" stroke="0" extrusionOk="0">
                  <a:moveTo>
                    <a:pt x="14791" y="-1"/>
                  </a:moveTo>
                  <a:cubicBezTo>
                    <a:pt x="19135" y="4082"/>
                    <a:pt x="21600" y="9779"/>
                    <a:pt x="21600" y="15741"/>
                  </a:cubicBezTo>
                  <a:cubicBezTo>
                    <a:pt x="21600" y="21297"/>
                    <a:pt x="19458" y="26640"/>
                    <a:pt x="15620" y="30658"/>
                  </a:cubicBezTo>
                  <a:lnTo>
                    <a:pt x="0" y="15741"/>
                  </a:lnTo>
                  <a:lnTo>
                    <a:pt x="14791" y="-1"/>
                  </a:lnTo>
                  <a:close/>
                </a:path>
              </a:pathLst>
            </a:custGeom>
            <a:noFill/>
            <a:ln w="28575">
              <a:solidFill>
                <a:srgbClr val="0099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7" name="Object 30">
              <a:extLst>
                <a:ext uri="{FF2B5EF4-FFF2-40B4-BE49-F238E27FC236}">
                  <a16:creationId xmlns:a16="http://schemas.microsoft.com/office/drawing/2014/main" id="{D7CA6AD7-E424-48B0-8A52-8F9F068F66B3}"/>
                </a:ext>
              </a:extLst>
            </p:cNvPr>
            <p:cNvGraphicFramePr>
              <a:graphicFrameLocks noChangeAspect="1"/>
            </p:cNvGraphicFramePr>
            <p:nvPr/>
          </p:nvGraphicFramePr>
          <p:xfrm>
            <a:off x="4224" y="1728"/>
            <a:ext cx="280" cy="336"/>
          </p:xfrm>
          <a:graphic>
            <a:graphicData uri="http://schemas.openxmlformats.org/presentationml/2006/ole">
              <mc:AlternateContent xmlns:mc="http://schemas.openxmlformats.org/markup-compatibility/2006">
                <mc:Choice xmlns:v="urn:schemas-microsoft-com:vml" Requires="v">
                  <p:oleObj spid="_x0000_s453661" name="公式" r:id="rId27" imgW="114185" imgH="152512" progId="Equation.3">
                    <p:embed/>
                  </p:oleObj>
                </mc:Choice>
                <mc:Fallback>
                  <p:oleObj name="公式" r:id="rId27" imgW="114185" imgH="152512" progId="Equation.3">
                    <p:embed/>
                    <p:pic>
                      <p:nvPicPr>
                        <p:cNvPr id="54" name="Object 30">
                          <a:extLst>
                            <a:ext uri="{FF2B5EF4-FFF2-40B4-BE49-F238E27FC236}">
                              <a16:creationId xmlns:a16="http://schemas.microsoft.com/office/drawing/2014/main" id="{E4DB36CA-E8AA-40AF-BA86-785728247FC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24" y="1728"/>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4" name="Object 13">
            <a:extLst>
              <a:ext uri="{FF2B5EF4-FFF2-40B4-BE49-F238E27FC236}">
                <a16:creationId xmlns:a16="http://schemas.microsoft.com/office/drawing/2014/main" id="{D3388FFB-4F9C-4C97-AA9E-16D74E7AF762}"/>
              </a:ext>
            </a:extLst>
          </p:cNvPr>
          <p:cNvGraphicFramePr>
            <a:graphicFrameLocks noChangeAspect="1"/>
          </p:cNvGraphicFramePr>
          <p:nvPr>
            <p:extLst>
              <p:ext uri="{D42A27DB-BD31-4B8C-83A1-F6EECF244321}">
                <p14:modId xmlns:p14="http://schemas.microsoft.com/office/powerpoint/2010/main" val="1072882045"/>
              </p:ext>
            </p:extLst>
          </p:nvPr>
        </p:nvGraphicFramePr>
        <p:xfrm>
          <a:off x="1066771" y="5425413"/>
          <a:ext cx="3968750" cy="1295400"/>
        </p:xfrm>
        <a:graphic>
          <a:graphicData uri="http://schemas.openxmlformats.org/presentationml/2006/ole">
            <mc:AlternateContent xmlns:mc="http://schemas.openxmlformats.org/markup-compatibility/2006">
              <mc:Choice xmlns:v="urn:schemas-microsoft-com:vml" Requires="v">
                <p:oleObj spid="_x0000_s453662" name="Equation" r:id="rId29" imgW="1333440" imgH="431640" progId="Equation.DSMT4">
                  <p:embed/>
                </p:oleObj>
              </mc:Choice>
              <mc:Fallback>
                <p:oleObj name="Equation" r:id="rId29" imgW="1333440" imgH="431640" progId="Equation.DSMT4">
                  <p:embed/>
                  <p:pic>
                    <p:nvPicPr>
                      <p:cNvPr id="35" name="Object 13"/>
                      <p:cNvPicPr>
                        <a:picLocks noChangeAspect="1" noChangeArrowheads="1"/>
                      </p:cNvPicPr>
                      <p:nvPr/>
                    </p:nvPicPr>
                    <p:blipFill>
                      <a:blip r:embed="rId30"/>
                      <a:srcRect/>
                      <a:stretch>
                        <a:fillRect/>
                      </a:stretch>
                    </p:blipFill>
                    <p:spPr bwMode="auto">
                      <a:xfrm>
                        <a:off x="1066771" y="5425413"/>
                        <a:ext cx="3968750" cy="1295400"/>
                      </a:xfrm>
                      <a:prstGeom prst="rect">
                        <a:avLst/>
                      </a:prstGeom>
                      <a:noFill/>
                      <a:ln>
                        <a:noFill/>
                      </a:ln>
                      <a:effectLst/>
                      <a:extLst/>
                    </p:spPr>
                  </p:pic>
                </p:oleObj>
              </mc:Fallback>
            </mc:AlternateContent>
          </a:graphicData>
        </a:graphic>
      </p:graphicFrame>
      <p:graphicFrame>
        <p:nvGraphicFramePr>
          <p:cNvPr id="45" name="Object 13">
            <a:extLst>
              <a:ext uri="{FF2B5EF4-FFF2-40B4-BE49-F238E27FC236}">
                <a16:creationId xmlns:a16="http://schemas.microsoft.com/office/drawing/2014/main" id="{4D671A5F-F2D3-4639-B7FA-AE84A99FF254}"/>
              </a:ext>
            </a:extLst>
          </p:cNvPr>
          <p:cNvGraphicFramePr>
            <a:graphicFrameLocks noChangeAspect="1"/>
          </p:cNvGraphicFramePr>
          <p:nvPr>
            <p:extLst>
              <p:ext uri="{D42A27DB-BD31-4B8C-83A1-F6EECF244321}">
                <p14:modId xmlns:p14="http://schemas.microsoft.com/office/powerpoint/2010/main" val="761236297"/>
              </p:ext>
            </p:extLst>
          </p:nvPr>
        </p:nvGraphicFramePr>
        <p:xfrm>
          <a:off x="5067665" y="5529326"/>
          <a:ext cx="5345112" cy="1158875"/>
        </p:xfrm>
        <a:graphic>
          <a:graphicData uri="http://schemas.openxmlformats.org/presentationml/2006/ole">
            <mc:AlternateContent xmlns:mc="http://schemas.openxmlformats.org/markup-compatibility/2006">
              <mc:Choice xmlns:v="urn:schemas-microsoft-com:vml" Requires="v">
                <p:oleObj spid="_x0000_s453663" name="Equation" r:id="rId31" imgW="2006280" imgH="431640" progId="Equation.DSMT4">
                  <p:embed/>
                </p:oleObj>
              </mc:Choice>
              <mc:Fallback>
                <p:oleObj name="Equation" r:id="rId31" imgW="2006280" imgH="431640" progId="Equation.DSMT4">
                  <p:embed/>
                  <p:pic>
                    <p:nvPicPr>
                      <p:cNvPr id="36" name="Object 13"/>
                      <p:cNvPicPr>
                        <a:picLocks noChangeAspect="1" noChangeArrowheads="1"/>
                      </p:cNvPicPr>
                      <p:nvPr/>
                    </p:nvPicPr>
                    <p:blipFill>
                      <a:blip r:embed="rId32"/>
                      <a:srcRect/>
                      <a:stretch>
                        <a:fillRect/>
                      </a:stretch>
                    </p:blipFill>
                    <p:spPr bwMode="auto">
                      <a:xfrm>
                        <a:off x="5067665" y="5529326"/>
                        <a:ext cx="5345112" cy="115887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39515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9456" y="278250"/>
            <a:ext cx="10010785" cy="1384995"/>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9900CC"/>
                </a:solidFill>
              </a:rPr>
              <a:t>已知</a:t>
            </a:r>
            <a:r>
              <a:rPr kumimoji="0" lang="zh-CN" altLang="en-US" sz="2800" b="1" i="0" dirty="0">
                <a:solidFill>
                  <a:srgbClr val="009900"/>
                </a:solidFill>
              </a:rPr>
              <a:t>康普顿波长为</a:t>
            </a:r>
            <a:r>
              <a:rPr lang="en-US" altLang="zh-CN" sz="2800" b="1" i="0" dirty="0" err="1">
                <a:solidFill>
                  <a:srgbClr val="FF0000"/>
                </a:solidFill>
              </a:rPr>
              <a:t>λ</a:t>
            </a:r>
            <a:r>
              <a:rPr lang="en-US" altLang="zh-CN" sz="2800" b="1" i="0" baseline="-25000" dirty="0" err="1">
                <a:solidFill>
                  <a:srgbClr val="FF0000"/>
                </a:solidFill>
                <a:cs typeface="Times New Roman" panose="02020603050405020304" pitchFamily="18" charset="0"/>
              </a:rPr>
              <a:t>c</a:t>
            </a:r>
            <a:r>
              <a:rPr lang="en-US" altLang="zh-CN" sz="2800" b="1" i="0" baseline="-25000" dirty="0">
                <a:solidFill>
                  <a:srgbClr val="FF0000"/>
                </a:solidFill>
                <a:cs typeface="Times New Roman" panose="02020603050405020304" pitchFamily="18" charset="0"/>
              </a:rPr>
              <a:t> </a:t>
            </a:r>
            <a:r>
              <a:rPr lang="zh-CN" altLang="en-US" sz="2800" b="1" i="0" dirty="0">
                <a:solidFill>
                  <a:srgbClr val="FF0000"/>
                </a:solidFill>
              </a:rPr>
              <a:t>。</a:t>
            </a:r>
            <a:r>
              <a:rPr lang="zh-CN" altLang="en-US" sz="2800" b="1" i="0" dirty="0">
                <a:solidFill>
                  <a:srgbClr val="009900"/>
                </a:solidFill>
              </a:rPr>
              <a:t>康普顿散射中，</a:t>
            </a:r>
            <a:r>
              <a:rPr lang="zh-CN" altLang="en-US" sz="2800" b="1" i="0" dirty="0">
                <a:solidFill>
                  <a:srgbClr val="9900CC"/>
                </a:solidFill>
              </a:rPr>
              <a:t>波长为</a:t>
            </a:r>
            <a:r>
              <a:rPr lang="en-US" altLang="zh-CN" sz="2800" b="1" i="0" dirty="0" err="1">
                <a:solidFill>
                  <a:srgbClr val="FF0000"/>
                </a:solidFill>
              </a:rPr>
              <a:t>λ</a:t>
            </a:r>
            <a:r>
              <a:rPr lang="en-US" altLang="zh-CN" sz="2800" b="1" i="0" baseline="-25000" dirty="0" err="1">
                <a:solidFill>
                  <a:srgbClr val="FF0000"/>
                </a:solidFill>
                <a:cs typeface="Times New Roman" panose="02020603050405020304" pitchFamily="18" charset="0"/>
              </a:rPr>
              <a:t>c</a:t>
            </a:r>
            <a:r>
              <a:rPr lang="en-US" altLang="zh-CN" sz="2800" b="1" i="0" baseline="-25000" dirty="0">
                <a:solidFill>
                  <a:srgbClr val="FF0000"/>
                </a:solidFill>
                <a:cs typeface="Times New Roman" panose="02020603050405020304" pitchFamily="18" charset="0"/>
              </a:rPr>
              <a:t> </a:t>
            </a:r>
            <a:r>
              <a:rPr lang="zh-CN" altLang="en-US" sz="2800" b="1" i="0" dirty="0">
                <a:solidFill>
                  <a:srgbClr val="9900CC"/>
                </a:solidFill>
              </a:rPr>
              <a:t>的</a:t>
            </a:r>
            <a:r>
              <a:rPr lang="en-US" altLang="zh-CN" sz="2800" b="1" i="0" dirty="0">
                <a:solidFill>
                  <a:srgbClr val="9900CC"/>
                </a:solidFill>
              </a:rPr>
              <a:t>X</a:t>
            </a:r>
            <a:r>
              <a:rPr lang="zh-CN" altLang="en-US" sz="2800" b="1" i="0" dirty="0">
                <a:solidFill>
                  <a:srgbClr val="9900CC"/>
                </a:solidFill>
              </a:rPr>
              <a:t>射线经物体散射后沿与入射方向成</a:t>
            </a:r>
            <a:r>
              <a:rPr lang="en-US" altLang="zh-CN" sz="2800" b="1" i="0" dirty="0">
                <a:solidFill>
                  <a:srgbClr val="FF0000"/>
                </a:solidFill>
                <a:sym typeface="Symbol" panose="05050102010706020507" pitchFamily="18" charset="2"/>
              </a:rPr>
              <a:t>/2</a:t>
            </a:r>
            <a:r>
              <a:rPr lang="en-US" altLang="zh-CN" sz="2800" b="1" i="0" dirty="0">
                <a:solidFill>
                  <a:srgbClr val="FF0000"/>
                </a:solidFill>
              </a:rPr>
              <a:t> </a:t>
            </a:r>
            <a:r>
              <a:rPr lang="zh-CN" altLang="en-US" sz="2800" b="1" i="0" dirty="0">
                <a:solidFill>
                  <a:srgbClr val="9900CC"/>
                </a:solidFill>
              </a:rPr>
              <a:t>角方向散射。</a:t>
            </a:r>
            <a:r>
              <a:rPr kumimoji="0" lang="zh-CN" altLang="en-US" sz="2800" b="1" i="0" dirty="0">
                <a:solidFill>
                  <a:srgbClr val="009900"/>
                </a:solidFill>
              </a:rPr>
              <a:t>那么</a:t>
            </a:r>
            <a:r>
              <a:rPr lang="zh-CN" altLang="en-US" sz="2800" b="1" i="0" dirty="0">
                <a:solidFill>
                  <a:srgbClr val="9900CC"/>
                </a:solidFill>
              </a:rPr>
              <a:t>散射光的波长</a:t>
            </a:r>
            <a:r>
              <a:rPr lang="en-US" altLang="zh-CN" sz="2800" b="1" i="0" dirty="0">
                <a:solidFill>
                  <a:srgbClr val="FF0000"/>
                </a:solidFill>
              </a:rPr>
              <a:t>λ</a:t>
            </a:r>
            <a:r>
              <a:rPr lang="en-US" altLang="zh-CN" sz="2800" b="1" i="0" dirty="0">
                <a:solidFill>
                  <a:srgbClr val="9900CC"/>
                </a:solidFill>
              </a:rPr>
              <a:t> = ____</a:t>
            </a:r>
            <a:r>
              <a:rPr lang="zh-CN" altLang="en-US" sz="2800" b="1" i="0" dirty="0">
                <a:solidFill>
                  <a:srgbClr val="9900CC"/>
                </a:solidFill>
              </a:rPr>
              <a:t>，</a:t>
            </a:r>
            <a:r>
              <a:rPr lang="zh-CN" altLang="zh-CN" sz="2800" b="1" i="0" kern="100" dirty="0">
                <a:solidFill>
                  <a:srgbClr val="009900"/>
                </a:solidFill>
                <a:cs typeface="Times New Roman" panose="02020603050405020304" pitchFamily="18" charset="0"/>
              </a:rPr>
              <a:t>反冲</a:t>
            </a:r>
            <a:r>
              <a:rPr lang="zh-CN" altLang="en-US" sz="2800" b="1" i="0" dirty="0">
                <a:solidFill>
                  <a:srgbClr val="009900"/>
                </a:solidFill>
              </a:rPr>
              <a:t>电子的质量与其静止质量的比值</a:t>
            </a:r>
            <a:r>
              <a:rPr lang="en-US" altLang="zh-CN" sz="2800" b="1" i="0" dirty="0">
                <a:solidFill>
                  <a:srgbClr val="009900"/>
                </a:solidFill>
              </a:rPr>
              <a:t>=</a:t>
            </a:r>
            <a:r>
              <a:rPr lang="en-US" altLang="zh-CN" sz="2800" b="1" i="0" dirty="0">
                <a:solidFill>
                  <a:srgbClr val="009900"/>
                </a:solidFill>
                <a:sym typeface="Symbol" panose="05050102010706020507" pitchFamily="18" charset="2"/>
              </a:rPr>
              <a:t> ___</a:t>
            </a:r>
            <a:r>
              <a:rPr lang="zh-CN" altLang="en-US" sz="2800" b="1" i="0" dirty="0">
                <a:solidFill>
                  <a:srgbClr val="009900"/>
                </a:solidFill>
                <a:sym typeface="Symbol" panose="05050102010706020507" pitchFamily="18" charset="2"/>
              </a:rPr>
              <a:t>。</a:t>
            </a:r>
            <a:endParaRPr lang="zh-CN" altLang="en-US" sz="2800" b="1" i="0" dirty="0">
              <a:solidFill>
                <a:srgbClr val="009900"/>
              </a:solidFill>
            </a:endParaRPr>
          </a:p>
        </p:txBody>
      </p:sp>
      <p:graphicFrame>
        <p:nvGraphicFramePr>
          <p:cNvPr id="3" name="Object 2074"/>
          <p:cNvGraphicFramePr>
            <a:graphicFrameLocks noChangeAspect="1"/>
          </p:cNvGraphicFramePr>
          <p:nvPr>
            <p:extLst>
              <p:ext uri="{D42A27DB-BD31-4B8C-83A1-F6EECF244321}">
                <p14:modId xmlns:p14="http://schemas.microsoft.com/office/powerpoint/2010/main" val="1269892597"/>
              </p:ext>
            </p:extLst>
          </p:nvPr>
        </p:nvGraphicFramePr>
        <p:xfrm>
          <a:off x="833803" y="2934593"/>
          <a:ext cx="4233862" cy="1093787"/>
        </p:xfrm>
        <a:graphic>
          <a:graphicData uri="http://schemas.openxmlformats.org/presentationml/2006/ole">
            <mc:AlternateContent xmlns:mc="http://schemas.openxmlformats.org/markup-compatibility/2006">
              <mc:Choice xmlns:v="urn:schemas-microsoft-com:vml" Requires="v">
                <p:oleObj spid="_x0000_s446506" name="Equation" r:id="rId3" imgW="1523880" imgH="393480" progId="Equation.DSMT4">
                  <p:embed/>
                </p:oleObj>
              </mc:Choice>
              <mc:Fallback>
                <p:oleObj name="Equation" r:id="rId3" imgW="1523880" imgH="393480" progId="Equation.DSMT4">
                  <p:embed/>
                  <p:pic>
                    <p:nvPicPr>
                      <p:cNvPr id="3" name="Object 2074"/>
                      <p:cNvPicPr>
                        <a:picLocks noChangeAspect="1" noChangeArrowheads="1"/>
                      </p:cNvPicPr>
                      <p:nvPr/>
                    </p:nvPicPr>
                    <p:blipFill>
                      <a:blip r:embed="rId4"/>
                      <a:srcRect/>
                      <a:stretch>
                        <a:fillRect/>
                      </a:stretch>
                    </p:blipFill>
                    <p:spPr bwMode="auto">
                      <a:xfrm>
                        <a:off x="833803" y="2934593"/>
                        <a:ext cx="4233862" cy="1093787"/>
                      </a:xfrm>
                      <a:prstGeom prst="rect">
                        <a:avLst/>
                      </a:prstGeom>
                      <a:noFill/>
                      <a:ln>
                        <a:noFill/>
                      </a:ln>
                      <a:effectLst/>
                      <a:extLst/>
                    </p:spPr>
                  </p:pic>
                </p:oleObj>
              </mc:Fallback>
            </mc:AlternateContent>
          </a:graphicData>
        </a:graphic>
      </p:graphicFrame>
      <p:graphicFrame>
        <p:nvGraphicFramePr>
          <p:cNvPr id="5" name="Object 2074"/>
          <p:cNvGraphicFramePr>
            <a:graphicFrameLocks noChangeAspect="1"/>
          </p:cNvGraphicFramePr>
          <p:nvPr>
            <p:extLst>
              <p:ext uri="{D42A27DB-BD31-4B8C-83A1-F6EECF244321}">
                <p14:modId xmlns:p14="http://schemas.microsoft.com/office/powerpoint/2010/main" val="312857892"/>
              </p:ext>
            </p:extLst>
          </p:nvPr>
        </p:nvGraphicFramePr>
        <p:xfrm>
          <a:off x="1312967" y="1790848"/>
          <a:ext cx="4023124" cy="1094739"/>
        </p:xfrm>
        <a:graphic>
          <a:graphicData uri="http://schemas.openxmlformats.org/presentationml/2006/ole">
            <mc:AlternateContent xmlns:mc="http://schemas.openxmlformats.org/markup-compatibility/2006">
              <mc:Choice xmlns:v="urn:schemas-microsoft-com:vml" Requires="v">
                <p:oleObj spid="_x0000_s446507" name="公式" r:id="rId5" imgW="1447560" imgH="393480" progId="Equation.3">
                  <p:embed/>
                </p:oleObj>
              </mc:Choice>
              <mc:Fallback>
                <p:oleObj name="公式" r:id="rId5" imgW="1447560" imgH="393480" progId="Equation.3">
                  <p:embed/>
                  <p:pic>
                    <p:nvPicPr>
                      <p:cNvPr id="6" name="Object 2074"/>
                      <p:cNvPicPr>
                        <a:picLocks noChangeAspect="1" noChangeArrowheads="1"/>
                      </p:cNvPicPr>
                      <p:nvPr/>
                    </p:nvPicPr>
                    <p:blipFill>
                      <a:blip r:embed="rId6"/>
                      <a:srcRect/>
                      <a:stretch>
                        <a:fillRect/>
                      </a:stretch>
                    </p:blipFill>
                    <p:spPr bwMode="auto">
                      <a:xfrm>
                        <a:off x="1312967" y="1790848"/>
                        <a:ext cx="4023124" cy="1094739"/>
                      </a:xfrm>
                      <a:prstGeom prst="rect">
                        <a:avLst/>
                      </a:prstGeom>
                      <a:solidFill>
                        <a:srgbClr val="FFFF00"/>
                      </a:solidFill>
                      <a:ln>
                        <a:noFill/>
                      </a:ln>
                      <a:effectLst/>
                      <a:extLst/>
                    </p:spPr>
                  </p:pic>
                </p:oleObj>
              </mc:Fallback>
            </mc:AlternateContent>
          </a:graphicData>
        </a:graphic>
      </p:graphicFrame>
      <p:grpSp>
        <p:nvGrpSpPr>
          <p:cNvPr id="6" name="Group 12"/>
          <p:cNvGrpSpPr>
            <a:grpSpLocks/>
          </p:cNvGrpSpPr>
          <p:nvPr/>
        </p:nvGrpSpPr>
        <p:grpSpPr bwMode="auto">
          <a:xfrm>
            <a:off x="6694172" y="2146920"/>
            <a:ext cx="3810000" cy="2948384"/>
            <a:chOff x="2804" y="2078"/>
            <a:chExt cx="2688" cy="1955"/>
          </a:xfrm>
        </p:grpSpPr>
        <p:sp>
          <p:nvSpPr>
            <p:cNvPr id="7" name="Rectangle 13"/>
            <p:cNvSpPr>
              <a:spLocks noChangeArrowheads="1"/>
            </p:cNvSpPr>
            <p:nvPr/>
          </p:nvSpPr>
          <p:spPr bwMode="auto">
            <a:xfrm>
              <a:off x="2804" y="2078"/>
              <a:ext cx="2688" cy="1920"/>
            </a:xfrm>
            <a:prstGeom prst="rect">
              <a:avLst/>
            </a:prstGeom>
            <a:solidFill>
              <a:schemeClr val="bg1"/>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8" name="Line 14"/>
            <p:cNvSpPr>
              <a:spLocks noChangeShapeType="1"/>
            </p:cNvSpPr>
            <p:nvPr/>
          </p:nvSpPr>
          <p:spPr bwMode="auto">
            <a:xfrm>
              <a:off x="3832" y="3148"/>
              <a:ext cx="1512" cy="15"/>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5"/>
            <p:cNvSpPr>
              <a:spLocks noChangeShapeType="1"/>
            </p:cNvSpPr>
            <p:nvPr/>
          </p:nvSpPr>
          <p:spPr bwMode="auto">
            <a:xfrm flipV="1">
              <a:off x="3840" y="2256"/>
              <a:ext cx="0" cy="168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 name="Object 16"/>
            <p:cNvGraphicFramePr>
              <a:graphicFrameLocks noChangeAspect="1"/>
            </p:cNvGraphicFramePr>
            <p:nvPr/>
          </p:nvGraphicFramePr>
          <p:xfrm>
            <a:off x="5136" y="2894"/>
            <a:ext cx="208" cy="226"/>
          </p:xfrm>
          <a:graphic>
            <a:graphicData uri="http://schemas.openxmlformats.org/presentationml/2006/ole">
              <mc:AlternateContent xmlns:mc="http://schemas.openxmlformats.org/markup-compatibility/2006">
                <mc:Choice xmlns:v="urn:schemas-microsoft-com:vml" Requires="v">
                  <p:oleObj spid="_x0000_s446508" name="公式" r:id="rId7" imgW="177646" imgH="190335" progId="Equation.3">
                    <p:embed/>
                  </p:oleObj>
                </mc:Choice>
                <mc:Fallback>
                  <p:oleObj name="公式" r:id="rId7" imgW="177646" imgH="190335" progId="Equation.3">
                    <p:embed/>
                    <p:pic>
                      <p:nvPicPr>
                        <p:cNvPr id="11"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6" y="2894"/>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7"/>
            <p:cNvGraphicFramePr>
              <a:graphicFrameLocks noChangeAspect="1"/>
            </p:cNvGraphicFramePr>
            <p:nvPr>
              <p:extLst>
                <p:ext uri="{D42A27DB-BD31-4B8C-83A1-F6EECF244321}">
                  <p14:modId xmlns:p14="http://schemas.microsoft.com/office/powerpoint/2010/main" val="1374842437"/>
                </p:ext>
              </p:extLst>
            </p:nvPr>
          </p:nvGraphicFramePr>
          <p:xfrm>
            <a:off x="3395" y="2256"/>
            <a:ext cx="225" cy="285"/>
          </p:xfrm>
          <a:graphic>
            <a:graphicData uri="http://schemas.openxmlformats.org/presentationml/2006/ole">
              <mc:AlternateContent xmlns:mc="http://schemas.openxmlformats.org/markup-compatibility/2006">
                <mc:Choice xmlns:v="urn:schemas-microsoft-com:vml" Requires="v">
                  <p:oleObj spid="_x0000_s446509" name="公式" r:id="rId9" imgW="190417" imgH="241195" progId="Equation.3">
                    <p:embed/>
                  </p:oleObj>
                </mc:Choice>
                <mc:Fallback>
                  <p:oleObj name="公式" r:id="rId9" imgW="190417" imgH="241195" progId="Equation.3">
                    <p:embed/>
                    <p:pic>
                      <p:nvPicPr>
                        <p:cNvPr id="12"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95" y="2256"/>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Line 18"/>
            <p:cNvSpPr>
              <a:spLocks noChangeShapeType="1"/>
            </p:cNvSpPr>
            <p:nvPr/>
          </p:nvSpPr>
          <p:spPr bwMode="auto">
            <a:xfrm>
              <a:off x="3840" y="3168"/>
              <a:ext cx="600" cy="563"/>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9"/>
            <p:cNvSpPr>
              <a:spLocks noChangeShapeType="1"/>
            </p:cNvSpPr>
            <p:nvPr/>
          </p:nvSpPr>
          <p:spPr bwMode="auto">
            <a:xfrm flipH="1" flipV="1">
              <a:off x="3840" y="2610"/>
              <a:ext cx="0" cy="558"/>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20"/>
            <p:cNvSpPr>
              <a:spLocks noChangeShapeType="1"/>
            </p:cNvSpPr>
            <p:nvPr/>
          </p:nvSpPr>
          <p:spPr bwMode="auto">
            <a:xfrm>
              <a:off x="2976" y="3168"/>
              <a:ext cx="86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21"/>
            <p:cNvSpPr>
              <a:spLocks noChangeShapeType="1"/>
            </p:cNvSpPr>
            <p:nvPr/>
          </p:nvSpPr>
          <p:spPr bwMode="auto">
            <a:xfrm flipH="1" flipV="1">
              <a:off x="4408" y="3151"/>
              <a:ext cx="19" cy="525"/>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22"/>
            <p:cNvSpPr>
              <a:spLocks noChangeShapeType="1"/>
            </p:cNvSpPr>
            <p:nvPr/>
          </p:nvSpPr>
          <p:spPr bwMode="auto">
            <a:xfrm>
              <a:off x="3832" y="2575"/>
              <a:ext cx="585" cy="598"/>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3"/>
            <p:cNvSpPr>
              <a:spLocks noChangeShapeType="1"/>
            </p:cNvSpPr>
            <p:nvPr/>
          </p:nvSpPr>
          <p:spPr bwMode="auto">
            <a:xfrm flipV="1">
              <a:off x="3840" y="3165"/>
              <a:ext cx="585" cy="3"/>
            </a:xfrm>
            <a:prstGeom prst="line">
              <a:avLst/>
            </a:prstGeom>
            <a:noFill/>
            <a:ln w="38100">
              <a:solidFill>
                <a:srgbClr val="FF0000"/>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 name="Object 24"/>
            <p:cNvGraphicFramePr>
              <a:graphicFrameLocks noChangeAspect="1"/>
            </p:cNvGraphicFramePr>
            <p:nvPr>
              <p:extLst>
                <p:ext uri="{D42A27DB-BD31-4B8C-83A1-F6EECF244321}">
                  <p14:modId xmlns:p14="http://schemas.microsoft.com/office/powerpoint/2010/main" val="4166984463"/>
                </p:ext>
              </p:extLst>
            </p:nvPr>
          </p:nvGraphicFramePr>
          <p:xfrm>
            <a:off x="2917" y="2541"/>
            <a:ext cx="625" cy="612"/>
          </p:xfrm>
          <a:graphic>
            <a:graphicData uri="http://schemas.openxmlformats.org/presentationml/2006/ole">
              <mc:AlternateContent xmlns:mc="http://schemas.openxmlformats.org/markup-compatibility/2006">
                <mc:Choice xmlns:v="urn:schemas-microsoft-com:vml" Requires="v">
                  <p:oleObj spid="_x0000_s446510" name="Equation" r:id="rId11" imgW="406080" imgH="393480" progId="Equation.DSMT4">
                    <p:embed/>
                  </p:oleObj>
                </mc:Choice>
                <mc:Fallback>
                  <p:oleObj name="Equation" r:id="rId11" imgW="406080" imgH="393480" progId="Equation.DSMT4">
                    <p:embed/>
                    <p:pic>
                      <p:nvPicPr>
                        <p:cNvPr id="19" name="Object 24"/>
                        <p:cNvPicPr>
                          <a:picLocks noChangeAspect="1" noChangeArrowheads="1"/>
                        </p:cNvPicPr>
                        <p:nvPr/>
                      </p:nvPicPr>
                      <p:blipFill>
                        <a:blip r:embed="rId12"/>
                        <a:srcRect/>
                        <a:stretch>
                          <a:fillRect/>
                        </a:stretch>
                      </p:blipFill>
                      <p:spPr bwMode="auto">
                        <a:xfrm>
                          <a:off x="2917" y="2541"/>
                          <a:ext cx="625" cy="612"/>
                        </a:xfrm>
                        <a:prstGeom prst="rect">
                          <a:avLst/>
                        </a:prstGeom>
                        <a:noFill/>
                        <a:ln>
                          <a:noFill/>
                        </a:ln>
                        <a:effectLst/>
                        <a:extLst/>
                      </p:spPr>
                    </p:pic>
                  </p:oleObj>
                </mc:Fallback>
              </mc:AlternateContent>
            </a:graphicData>
          </a:graphic>
        </p:graphicFrame>
        <p:graphicFrame>
          <p:nvGraphicFramePr>
            <p:cNvPr id="19" name="Object 25"/>
            <p:cNvGraphicFramePr>
              <a:graphicFrameLocks noChangeAspect="1"/>
            </p:cNvGraphicFramePr>
            <p:nvPr>
              <p:extLst>
                <p:ext uri="{D42A27DB-BD31-4B8C-83A1-F6EECF244321}">
                  <p14:modId xmlns:p14="http://schemas.microsoft.com/office/powerpoint/2010/main" val="1350729577"/>
                </p:ext>
              </p:extLst>
            </p:nvPr>
          </p:nvGraphicFramePr>
          <p:xfrm>
            <a:off x="3945" y="2078"/>
            <a:ext cx="557" cy="626"/>
          </p:xfrm>
          <a:graphic>
            <a:graphicData uri="http://schemas.openxmlformats.org/presentationml/2006/ole">
              <mc:AlternateContent xmlns:mc="http://schemas.openxmlformats.org/markup-compatibility/2006">
                <mc:Choice xmlns:v="urn:schemas-microsoft-com:vml" Requires="v">
                  <p:oleObj spid="_x0000_s446511" name="Equation" r:id="rId13" imgW="317160" imgH="393480" progId="Equation.DSMT4">
                    <p:embed/>
                  </p:oleObj>
                </mc:Choice>
                <mc:Fallback>
                  <p:oleObj name="Equation" r:id="rId13" imgW="317160" imgH="393480" progId="Equation.DSMT4">
                    <p:embed/>
                    <p:pic>
                      <p:nvPicPr>
                        <p:cNvPr id="20" name="Object 25"/>
                        <p:cNvPicPr>
                          <a:picLocks noChangeAspect="1" noChangeArrowheads="1"/>
                        </p:cNvPicPr>
                        <p:nvPr/>
                      </p:nvPicPr>
                      <p:blipFill>
                        <a:blip r:embed="rId14"/>
                        <a:srcRect/>
                        <a:stretch>
                          <a:fillRect/>
                        </a:stretch>
                      </p:blipFill>
                      <p:spPr bwMode="auto">
                        <a:xfrm>
                          <a:off x="3945" y="2078"/>
                          <a:ext cx="557" cy="626"/>
                        </a:xfrm>
                        <a:prstGeom prst="rect">
                          <a:avLst/>
                        </a:prstGeom>
                        <a:noFill/>
                        <a:ln>
                          <a:noFill/>
                        </a:ln>
                        <a:effectLst/>
                        <a:extLst/>
                      </p:spPr>
                    </p:pic>
                  </p:oleObj>
                </mc:Fallback>
              </mc:AlternateContent>
            </a:graphicData>
          </a:graphic>
        </p:graphicFrame>
        <p:graphicFrame>
          <p:nvGraphicFramePr>
            <p:cNvPr id="20" name="Object 26"/>
            <p:cNvGraphicFramePr>
              <a:graphicFrameLocks noChangeAspect="1"/>
            </p:cNvGraphicFramePr>
            <p:nvPr>
              <p:extLst>
                <p:ext uri="{D42A27DB-BD31-4B8C-83A1-F6EECF244321}">
                  <p14:modId xmlns:p14="http://schemas.microsoft.com/office/powerpoint/2010/main" val="2328037830"/>
                </p:ext>
              </p:extLst>
            </p:nvPr>
          </p:nvGraphicFramePr>
          <p:xfrm>
            <a:off x="4388" y="3650"/>
            <a:ext cx="590" cy="383"/>
          </p:xfrm>
          <a:graphic>
            <a:graphicData uri="http://schemas.openxmlformats.org/presentationml/2006/ole">
              <mc:AlternateContent xmlns:mc="http://schemas.openxmlformats.org/markup-compatibility/2006">
                <mc:Choice xmlns:v="urn:schemas-microsoft-com:vml" Requires="v">
                  <p:oleObj spid="_x0000_s446512" name="Equation" r:id="rId15" imgW="241200" imgH="177480" progId="Equation.DSMT4">
                    <p:embed/>
                  </p:oleObj>
                </mc:Choice>
                <mc:Fallback>
                  <p:oleObj name="Equation" r:id="rId15" imgW="241200" imgH="177480" progId="Equation.DSMT4">
                    <p:embed/>
                    <p:pic>
                      <p:nvPicPr>
                        <p:cNvPr id="21" name="Object 26"/>
                        <p:cNvPicPr>
                          <a:picLocks noChangeAspect="1" noChangeArrowheads="1"/>
                        </p:cNvPicPr>
                        <p:nvPr/>
                      </p:nvPicPr>
                      <p:blipFill>
                        <a:blip r:embed="rId16"/>
                        <a:srcRect/>
                        <a:stretch>
                          <a:fillRect/>
                        </a:stretch>
                      </p:blipFill>
                      <p:spPr bwMode="auto">
                        <a:xfrm>
                          <a:off x="4388" y="3650"/>
                          <a:ext cx="590" cy="383"/>
                        </a:xfrm>
                        <a:prstGeom prst="rect">
                          <a:avLst/>
                        </a:prstGeom>
                        <a:noFill/>
                        <a:ln>
                          <a:noFill/>
                        </a:ln>
                        <a:effectLst/>
                        <a:extLst/>
                      </p:spPr>
                    </p:pic>
                  </p:oleObj>
                </mc:Fallback>
              </mc:AlternateContent>
            </a:graphicData>
          </a:graphic>
        </p:graphicFrame>
        <p:sp>
          <p:nvSpPr>
            <p:cNvPr id="21" name="Line 27"/>
            <p:cNvSpPr>
              <a:spLocks noChangeShapeType="1"/>
            </p:cNvSpPr>
            <p:nvPr/>
          </p:nvSpPr>
          <p:spPr bwMode="auto">
            <a:xfrm flipH="1" flipV="1">
              <a:off x="3834" y="2853"/>
              <a:ext cx="6" cy="315"/>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2" name="Object 28"/>
            <p:cNvGraphicFramePr>
              <a:graphicFrameLocks noChangeAspect="1"/>
            </p:cNvGraphicFramePr>
            <p:nvPr>
              <p:extLst>
                <p:ext uri="{D42A27DB-BD31-4B8C-83A1-F6EECF244321}">
                  <p14:modId xmlns:p14="http://schemas.microsoft.com/office/powerpoint/2010/main" val="678738280"/>
                </p:ext>
              </p:extLst>
            </p:nvPr>
          </p:nvGraphicFramePr>
          <p:xfrm>
            <a:off x="3542" y="2785"/>
            <a:ext cx="259" cy="362"/>
          </p:xfrm>
          <a:graphic>
            <a:graphicData uri="http://schemas.openxmlformats.org/presentationml/2006/ole">
              <mc:AlternateContent xmlns:mc="http://schemas.openxmlformats.org/markup-compatibility/2006">
                <mc:Choice xmlns:v="urn:schemas-microsoft-com:vml" Requires="v">
                  <p:oleObj spid="_x0000_s446513" name="Equation" r:id="rId17" imgW="126720" imgH="177480" progId="Equation.DSMT4">
                    <p:embed/>
                  </p:oleObj>
                </mc:Choice>
                <mc:Fallback>
                  <p:oleObj name="Equation" r:id="rId17" imgW="126720" imgH="177480" progId="Equation.DSMT4">
                    <p:embed/>
                    <p:pic>
                      <p:nvPicPr>
                        <p:cNvPr id="23" name="Object 28"/>
                        <p:cNvPicPr>
                          <a:picLocks noChangeAspect="1" noChangeArrowheads="1"/>
                        </p:cNvPicPr>
                        <p:nvPr/>
                      </p:nvPicPr>
                      <p:blipFill>
                        <a:blip r:embed="rId18"/>
                        <a:srcRect/>
                        <a:stretch>
                          <a:fillRect/>
                        </a:stretch>
                      </p:blipFill>
                      <p:spPr bwMode="auto">
                        <a:xfrm>
                          <a:off x="3542" y="2785"/>
                          <a:ext cx="259" cy="362"/>
                        </a:xfrm>
                        <a:prstGeom prst="rect">
                          <a:avLst/>
                        </a:prstGeom>
                        <a:noFill/>
                        <a:ln>
                          <a:noFill/>
                        </a:ln>
                        <a:effectLst/>
                        <a:extLst/>
                      </p:spPr>
                    </p:pic>
                  </p:oleObj>
                </mc:Fallback>
              </mc:AlternateContent>
            </a:graphicData>
          </a:graphic>
        </p:graphicFrame>
        <p:sp>
          <p:nvSpPr>
            <p:cNvPr id="23" name="Line 29"/>
            <p:cNvSpPr>
              <a:spLocks noChangeShapeType="1"/>
            </p:cNvSpPr>
            <p:nvPr/>
          </p:nvSpPr>
          <p:spPr bwMode="auto">
            <a:xfrm>
              <a:off x="2928" y="3168"/>
              <a:ext cx="336"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4" name="Object 30"/>
            <p:cNvGraphicFramePr>
              <a:graphicFrameLocks noChangeAspect="1"/>
            </p:cNvGraphicFramePr>
            <p:nvPr>
              <p:extLst>
                <p:ext uri="{D42A27DB-BD31-4B8C-83A1-F6EECF244321}">
                  <p14:modId xmlns:p14="http://schemas.microsoft.com/office/powerpoint/2010/main" val="1423800725"/>
                </p:ext>
              </p:extLst>
            </p:nvPr>
          </p:nvGraphicFramePr>
          <p:xfrm>
            <a:off x="2979" y="3155"/>
            <a:ext cx="388" cy="540"/>
          </p:xfrm>
          <a:graphic>
            <a:graphicData uri="http://schemas.openxmlformats.org/presentationml/2006/ole">
              <mc:AlternateContent xmlns:mc="http://schemas.openxmlformats.org/markup-compatibility/2006">
                <mc:Choice xmlns:v="urn:schemas-microsoft-com:vml" Requires="v">
                  <p:oleObj spid="_x0000_s446514" name="Equation" r:id="rId19" imgW="164880" imgH="228600" progId="Equation.DSMT4">
                    <p:embed/>
                  </p:oleObj>
                </mc:Choice>
                <mc:Fallback>
                  <p:oleObj name="Equation" r:id="rId19" imgW="164880" imgH="228600" progId="Equation.DSMT4">
                    <p:embed/>
                    <p:pic>
                      <p:nvPicPr>
                        <p:cNvPr id="25" name="Object 30"/>
                        <p:cNvPicPr>
                          <a:picLocks noChangeAspect="1" noChangeArrowheads="1"/>
                        </p:cNvPicPr>
                        <p:nvPr/>
                      </p:nvPicPr>
                      <p:blipFill>
                        <a:blip r:embed="rId20"/>
                        <a:srcRect/>
                        <a:stretch>
                          <a:fillRect/>
                        </a:stretch>
                      </p:blipFill>
                      <p:spPr bwMode="auto">
                        <a:xfrm>
                          <a:off x="2979" y="3155"/>
                          <a:ext cx="388"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Oval 31"/>
            <p:cNvSpPr>
              <a:spLocks noChangeArrowheads="1"/>
            </p:cNvSpPr>
            <p:nvPr/>
          </p:nvSpPr>
          <p:spPr bwMode="auto">
            <a:xfrm>
              <a:off x="3768" y="3120"/>
              <a:ext cx="144" cy="144"/>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graphicFrame>
          <p:nvGraphicFramePr>
            <p:cNvPr id="26" name="Object 32"/>
            <p:cNvGraphicFramePr>
              <a:graphicFrameLocks noChangeAspect="1"/>
            </p:cNvGraphicFramePr>
            <p:nvPr>
              <p:extLst>
                <p:ext uri="{D42A27DB-BD31-4B8C-83A1-F6EECF244321}">
                  <p14:modId xmlns:p14="http://schemas.microsoft.com/office/powerpoint/2010/main" val="2724433054"/>
                </p:ext>
              </p:extLst>
            </p:nvPr>
          </p:nvGraphicFramePr>
          <p:xfrm>
            <a:off x="4313" y="2583"/>
            <a:ext cx="711" cy="605"/>
          </p:xfrm>
          <a:graphic>
            <a:graphicData uri="http://schemas.openxmlformats.org/presentationml/2006/ole">
              <mc:AlternateContent xmlns:mc="http://schemas.openxmlformats.org/markup-compatibility/2006">
                <mc:Choice xmlns:v="urn:schemas-microsoft-com:vml" Requires="v">
                  <p:oleObj spid="_x0000_s446515" name="公式" r:id="rId21" imgW="393480" imgH="393480" progId="Equation.3">
                    <p:embed/>
                  </p:oleObj>
                </mc:Choice>
                <mc:Fallback>
                  <p:oleObj name="公式" r:id="rId21" imgW="393480" imgH="393480" progId="Equation.3">
                    <p:embed/>
                    <p:pic>
                      <p:nvPicPr>
                        <p:cNvPr id="27" name="Object 32"/>
                        <p:cNvPicPr>
                          <a:picLocks noChangeAspect="1" noChangeArrowheads="1"/>
                        </p:cNvPicPr>
                        <p:nvPr/>
                      </p:nvPicPr>
                      <p:blipFill>
                        <a:blip r:embed="rId22"/>
                        <a:srcRect/>
                        <a:stretch>
                          <a:fillRect/>
                        </a:stretch>
                      </p:blipFill>
                      <p:spPr bwMode="auto">
                        <a:xfrm>
                          <a:off x="4313" y="2583"/>
                          <a:ext cx="711" cy="605"/>
                        </a:xfrm>
                        <a:prstGeom prst="rect">
                          <a:avLst/>
                        </a:prstGeom>
                        <a:noFill/>
                        <a:ln>
                          <a:noFill/>
                        </a:ln>
                        <a:effectLst/>
                        <a:extLst/>
                      </p:spPr>
                    </p:pic>
                  </p:oleObj>
                </mc:Fallback>
              </mc:AlternateContent>
            </a:graphicData>
          </a:graphic>
        </p:graphicFrame>
        <p:sp>
          <p:nvSpPr>
            <p:cNvPr id="27" name="Arc 33"/>
            <p:cNvSpPr>
              <a:spLocks/>
            </p:cNvSpPr>
            <p:nvPr/>
          </p:nvSpPr>
          <p:spPr bwMode="auto">
            <a:xfrm flipV="1">
              <a:off x="3970" y="3165"/>
              <a:ext cx="144" cy="185"/>
            </a:xfrm>
            <a:custGeom>
              <a:avLst/>
              <a:gdLst>
                <a:gd name="T0" fmla="*/ 0 w 21600"/>
                <a:gd name="T1" fmla="*/ 0 h 26139"/>
                <a:gd name="T2" fmla="*/ 0 w 21600"/>
                <a:gd name="T3" fmla="*/ 0 h 26139"/>
                <a:gd name="T4" fmla="*/ 0 w 21600"/>
                <a:gd name="T5" fmla="*/ 0 h 26139"/>
                <a:gd name="T6" fmla="*/ 0 60000 65536"/>
                <a:gd name="T7" fmla="*/ 0 60000 65536"/>
                <a:gd name="T8" fmla="*/ 0 60000 65536"/>
                <a:gd name="T9" fmla="*/ 0 w 21600"/>
                <a:gd name="T10" fmla="*/ 0 h 26139"/>
                <a:gd name="T11" fmla="*/ 21600 w 21600"/>
                <a:gd name="T12" fmla="*/ 26139 h 26139"/>
              </a:gdLst>
              <a:ahLst/>
              <a:cxnLst>
                <a:cxn ang="T6">
                  <a:pos x="T0" y="T1"/>
                </a:cxn>
                <a:cxn ang="T7">
                  <a:pos x="T2" y="T3"/>
                </a:cxn>
                <a:cxn ang="T8">
                  <a:pos x="T4" y="T5"/>
                </a:cxn>
              </a:cxnLst>
              <a:rect l="T9" t="T10" r="T11" b="T12"/>
              <a:pathLst>
                <a:path w="21600" h="26139" fill="none" extrusionOk="0">
                  <a:moveTo>
                    <a:pt x="4760" y="0"/>
                  </a:moveTo>
                  <a:cubicBezTo>
                    <a:pt x="14607" y="2225"/>
                    <a:pt x="21600" y="10973"/>
                    <a:pt x="21600" y="21069"/>
                  </a:cubicBezTo>
                  <a:cubicBezTo>
                    <a:pt x="21600" y="22776"/>
                    <a:pt x="21397" y="24478"/>
                    <a:pt x="20996" y="26138"/>
                  </a:cubicBezTo>
                </a:path>
                <a:path w="21600" h="26139" stroke="0" extrusionOk="0">
                  <a:moveTo>
                    <a:pt x="4760" y="0"/>
                  </a:moveTo>
                  <a:cubicBezTo>
                    <a:pt x="14607" y="2225"/>
                    <a:pt x="21600" y="10973"/>
                    <a:pt x="21600" y="21069"/>
                  </a:cubicBezTo>
                  <a:cubicBezTo>
                    <a:pt x="21600" y="22776"/>
                    <a:pt x="21397" y="24478"/>
                    <a:pt x="20996" y="26138"/>
                  </a:cubicBezTo>
                  <a:lnTo>
                    <a:pt x="0" y="21069"/>
                  </a:lnTo>
                  <a:lnTo>
                    <a:pt x="4760" y="0"/>
                  </a:lnTo>
                  <a:close/>
                </a:path>
              </a:pathLst>
            </a:custGeom>
            <a:noFill/>
            <a:ln w="38100">
              <a:solidFill>
                <a:srgbClr val="CC00CC"/>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8" name="Object 35"/>
            <p:cNvGraphicFramePr>
              <a:graphicFrameLocks noChangeAspect="1"/>
            </p:cNvGraphicFramePr>
            <p:nvPr>
              <p:extLst>
                <p:ext uri="{D42A27DB-BD31-4B8C-83A1-F6EECF244321}">
                  <p14:modId xmlns:p14="http://schemas.microsoft.com/office/powerpoint/2010/main" val="1024740594"/>
                </p:ext>
              </p:extLst>
            </p:nvPr>
          </p:nvGraphicFramePr>
          <p:xfrm>
            <a:off x="4132" y="3223"/>
            <a:ext cx="280" cy="336"/>
          </p:xfrm>
          <a:graphic>
            <a:graphicData uri="http://schemas.openxmlformats.org/presentationml/2006/ole">
              <mc:AlternateContent xmlns:mc="http://schemas.openxmlformats.org/markup-compatibility/2006">
                <mc:Choice xmlns:v="urn:schemas-microsoft-com:vml" Requires="v">
                  <p:oleObj spid="_x0000_s446516" name="公式" r:id="rId23" imgW="114185" imgH="152512" progId="Equation.3">
                    <p:embed/>
                  </p:oleObj>
                </mc:Choice>
                <mc:Fallback>
                  <p:oleObj name="公式" r:id="rId23" imgW="114185" imgH="152512" progId="Equation.3">
                    <p:embed/>
                    <p:pic>
                      <p:nvPicPr>
                        <p:cNvPr id="30"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32" y="3223"/>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 name="Line 40"/>
          <p:cNvSpPr>
            <a:spLocks noChangeShapeType="1"/>
          </p:cNvSpPr>
          <p:nvPr/>
        </p:nvSpPr>
        <p:spPr bwMode="auto">
          <a:xfrm>
            <a:off x="8187416" y="3594641"/>
            <a:ext cx="231038" cy="4497"/>
          </a:xfrm>
          <a:prstGeom prst="line">
            <a:avLst/>
          </a:prstGeom>
          <a:noFill/>
          <a:ln w="28575">
            <a:solidFill>
              <a:srgbClr val="CC33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40"/>
          <p:cNvSpPr>
            <a:spLocks noChangeShapeType="1"/>
          </p:cNvSpPr>
          <p:nvPr/>
        </p:nvSpPr>
        <p:spPr bwMode="auto">
          <a:xfrm flipH="1" flipV="1">
            <a:off x="8386427" y="3582667"/>
            <a:ext cx="0" cy="215650"/>
          </a:xfrm>
          <a:prstGeom prst="line">
            <a:avLst/>
          </a:prstGeom>
          <a:noFill/>
          <a:ln w="28575">
            <a:solidFill>
              <a:srgbClr val="CC33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4" name="Object 13"/>
          <p:cNvGraphicFramePr>
            <a:graphicFrameLocks noChangeAspect="1"/>
          </p:cNvGraphicFramePr>
          <p:nvPr>
            <p:extLst>
              <p:ext uri="{D42A27DB-BD31-4B8C-83A1-F6EECF244321}">
                <p14:modId xmlns:p14="http://schemas.microsoft.com/office/powerpoint/2010/main" val="3569430847"/>
              </p:ext>
            </p:extLst>
          </p:nvPr>
        </p:nvGraphicFramePr>
        <p:xfrm>
          <a:off x="785359" y="4161021"/>
          <a:ext cx="3141662" cy="1181100"/>
        </p:xfrm>
        <a:graphic>
          <a:graphicData uri="http://schemas.openxmlformats.org/presentationml/2006/ole">
            <mc:AlternateContent xmlns:mc="http://schemas.openxmlformats.org/markup-compatibility/2006">
              <mc:Choice xmlns:v="urn:schemas-microsoft-com:vml" Requires="v">
                <p:oleObj spid="_x0000_s446517" name="公式" r:id="rId25" imgW="1054080" imgH="393480" progId="Equation.3">
                  <p:embed/>
                </p:oleObj>
              </mc:Choice>
              <mc:Fallback>
                <p:oleObj name="公式" r:id="rId25" imgW="1054080" imgH="393480" progId="Equation.3">
                  <p:embed/>
                  <p:pic>
                    <p:nvPicPr>
                      <p:cNvPr id="35" name="Object 13"/>
                      <p:cNvPicPr>
                        <a:picLocks noChangeAspect="1" noChangeArrowheads="1"/>
                      </p:cNvPicPr>
                      <p:nvPr/>
                    </p:nvPicPr>
                    <p:blipFill>
                      <a:blip r:embed="rId26"/>
                      <a:srcRect/>
                      <a:stretch>
                        <a:fillRect/>
                      </a:stretch>
                    </p:blipFill>
                    <p:spPr bwMode="auto">
                      <a:xfrm>
                        <a:off x="785359" y="4161021"/>
                        <a:ext cx="3141662" cy="1181100"/>
                      </a:xfrm>
                      <a:prstGeom prst="rect">
                        <a:avLst/>
                      </a:prstGeom>
                      <a:solidFill>
                        <a:srgbClr val="FFFF00"/>
                      </a:solidFill>
                      <a:ln>
                        <a:noFill/>
                      </a:ln>
                      <a:effectLst/>
                      <a:extLst/>
                    </p:spPr>
                  </p:pic>
                </p:oleObj>
              </mc:Fallback>
            </mc:AlternateContent>
          </a:graphicData>
        </a:graphic>
      </p:graphicFrame>
      <p:graphicFrame>
        <p:nvGraphicFramePr>
          <p:cNvPr id="35" name="Object 13"/>
          <p:cNvGraphicFramePr>
            <a:graphicFrameLocks noChangeAspect="1"/>
          </p:cNvGraphicFramePr>
          <p:nvPr>
            <p:extLst>
              <p:ext uri="{D42A27DB-BD31-4B8C-83A1-F6EECF244321}">
                <p14:modId xmlns:p14="http://schemas.microsoft.com/office/powerpoint/2010/main" val="3087801610"/>
              </p:ext>
            </p:extLst>
          </p:nvPr>
        </p:nvGraphicFramePr>
        <p:xfrm>
          <a:off x="1066771" y="5425413"/>
          <a:ext cx="3968750" cy="1295400"/>
        </p:xfrm>
        <a:graphic>
          <a:graphicData uri="http://schemas.openxmlformats.org/presentationml/2006/ole">
            <mc:AlternateContent xmlns:mc="http://schemas.openxmlformats.org/markup-compatibility/2006">
              <mc:Choice xmlns:v="urn:schemas-microsoft-com:vml" Requires="v">
                <p:oleObj spid="_x0000_s446518" name="Equation" r:id="rId27" imgW="1333440" imgH="431640" progId="Equation.DSMT4">
                  <p:embed/>
                </p:oleObj>
              </mc:Choice>
              <mc:Fallback>
                <p:oleObj name="Equation" r:id="rId27" imgW="1333440" imgH="431640" progId="Equation.DSMT4">
                  <p:embed/>
                  <p:pic>
                    <p:nvPicPr>
                      <p:cNvPr id="26" name="Object 13"/>
                      <p:cNvPicPr>
                        <a:picLocks noChangeAspect="1" noChangeArrowheads="1"/>
                      </p:cNvPicPr>
                      <p:nvPr/>
                    </p:nvPicPr>
                    <p:blipFill>
                      <a:blip r:embed="rId28"/>
                      <a:srcRect/>
                      <a:stretch>
                        <a:fillRect/>
                      </a:stretch>
                    </p:blipFill>
                    <p:spPr bwMode="auto">
                      <a:xfrm>
                        <a:off x="1066771" y="5425413"/>
                        <a:ext cx="3968750" cy="1295400"/>
                      </a:xfrm>
                      <a:prstGeom prst="rect">
                        <a:avLst/>
                      </a:prstGeom>
                      <a:noFill/>
                      <a:ln>
                        <a:noFill/>
                      </a:ln>
                      <a:effectLst/>
                      <a:extLst/>
                    </p:spPr>
                  </p:pic>
                </p:oleObj>
              </mc:Fallback>
            </mc:AlternateContent>
          </a:graphicData>
        </a:graphic>
      </p:graphicFrame>
      <p:graphicFrame>
        <p:nvGraphicFramePr>
          <p:cNvPr id="36" name="Object 13"/>
          <p:cNvGraphicFramePr>
            <a:graphicFrameLocks noChangeAspect="1"/>
          </p:cNvGraphicFramePr>
          <p:nvPr>
            <p:extLst>
              <p:ext uri="{D42A27DB-BD31-4B8C-83A1-F6EECF244321}">
                <p14:modId xmlns:p14="http://schemas.microsoft.com/office/powerpoint/2010/main" val="2743803162"/>
              </p:ext>
            </p:extLst>
          </p:nvPr>
        </p:nvGraphicFramePr>
        <p:xfrm>
          <a:off x="5067665" y="5529326"/>
          <a:ext cx="5345112" cy="1158875"/>
        </p:xfrm>
        <a:graphic>
          <a:graphicData uri="http://schemas.openxmlformats.org/presentationml/2006/ole">
            <mc:AlternateContent xmlns:mc="http://schemas.openxmlformats.org/markup-compatibility/2006">
              <mc:Choice xmlns:v="urn:schemas-microsoft-com:vml" Requires="v">
                <p:oleObj spid="_x0000_s446519" name="Equation" r:id="rId29" imgW="2006280" imgH="431640" progId="Equation.DSMT4">
                  <p:embed/>
                </p:oleObj>
              </mc:Choice>
              <mc:Fallback>
                <p:oleObj name="Equation" r:id="rId29" imgW="2006280" imgH="431640" progId="Equation.DSMT4">
                  <p:embed/>
                  <p:pic>
                    <p:nvPicPr>
                      <p:cNvPr id="26" name="Object 13"/>
                      <p:cNvPicPr>
                        <a:picLocks noChangeAspect="1" noChangeArrowheads="1"/>
                      </p:cNvPicPr>
                      <p:nvPr/>
                    </p:nvPicPr>
                    <p:blipFill>
                      <a:blip r:embed="rId30"/>
                      <a:srcRect/>
                      <a:stretch>
                        <a:fillRect/>
                      </a:stretch>
                    </p:blipFill>
                    <p:spPr bwMode="auto">
                      <a:xfrm>
                        <a:off x="5067665" y="5529326"/>
                        <a:ext cx="5345112" cy="1158875"/>
                      </a:xfrm>
                      <a:prstGeom prst="rect">
                        <a:avLst/>
                      </a:prstGeom>
                      <a:noFill/>
                      <a:ln>
                        <a:noFill/>
                      </a:ln>
                      <a:effectLst/>
                      <a:extLst/>
                    </p:spPr>
                  </p:pic>
                </p:oleObj>
              </mc:Fallback>
            </mc:AlternateContent>
          </a:graphicData>
        </a:graphic>
      </p:graphicFrame>
      <p:graphicFrame>
        <p:nvGraphicFramePr>
          <p:cNvPr id="37" name="Object 2073"/>
          <p:cNvGraphicFramePr>
            <a:graphicFrameLocks noChangeAspect="1"/>
          </p:cNvGraphicFramePr>
          <p:nvPr>
            <p:extLst>
              <p:ext uri="{D42A27DB-BD31-4B8C-83A1-F6EECF244321}">
                <p14:modId xmlns:p14="http://schemas.microsoft.com/office/powerpoint/2010/main" val="2749507592"/>
              </p:ext>
            </p:extLst>
          </p:nvPr>
        </p:nvGraphicFramePr>
        <p:xfrm>
          <a:off x="4318080" y="4380453"/>
          <a:ext cx="2190668" cy="744290"/>
        </p:xfrm>
        <a:graphic>
          <a:graphicData uri="http://schemas.openxmlformats.org/presentationml/2006/ole">
            <mc:AlternateContent xmlns:mc="http://schemas.openxmlformats.org/markup-compatibility/2006">
              <mc:Choice xmlns:v="urn:schemas-microsoft-com:vml" Requires="v">
                <p:oleObj spid="_x0000_s446520" name="公式" r:id="rId31" imgW="672840" imgH="228600" progId="Equation.3">
                  <p:embed/>
                </p:oleObj>
              </mc:Choice>
              <mc:Fallback>
                <p:oleObj name="公式" r:id="rId31" imgW="672840" imgH="228600" progId="Equation.3">
                  <p:embed/>
                  <p:pic>
                    <p:nvPicPr>
                      <p:cNvPr id="28" name="Object 2073"/>
                      <p:cNvPicPr>
                        <a:picLocks noChangeAspect="1" noChangeArrowheads="1"/>
                      </p:cNvPicPr>
                      <p:nvPr/>
                    </p:nvPicPr>
                    <p:blipFill>
                      <a:blip r:embed="rId32"/>
                      <a:srcRect/>
                      <a:stretch>
                        <a:fillRect/>
                      </a:stretch>
                    </p:blipFill>
                    <p:spPr bwMode="auto">
                      <a:xfrm>
                        <a:off x="4318080" y="4380453"/>
                        <a:ext cx="2190668" cy="744290"/>
                      </a:xfrm>
                      <a:prstGeom prst="rect">
                        <a:avLst/>
                      </a:prstGeom>
                      <a:solidFill>
                        <a:srgbClr val="00FF00"/>
                      </a:solidFill>
                      <a:ln>
                        <a:noFill/>
                      </a:ln>
                      <a:effectLst/>
                      <a:extLst/>
                    </p:spPr>
                  </p:pic>
                </p:oleObj>
              </mc:Fallback>
            </mc:AlternateContent>
          </a:graphicData>
        </a:graphic>
      </p:graphicFrame>
    </p:spTree>
    <p:extLst>
      <p:ext uri="{BB962C8B-B14F-4D97-AF65-F5344CB8AC3E}">
        <p14:creationId xmlns:p14="http://schemas.microsoft.com/office/powerpoint/2010/main" val="13557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5855" y="215400"/>
            <a:ext cx="8675743" cy="1384995"/>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009900"/>
                </a:solidFill>
              </a:rPr>
              <a:t>康普顿散射中，</a:t>
            </a:r>
            <a:r>
              <a:rPr lang="zh-CN" altLang="en-US" sz="2800" b="1" i="0" dirty="0">
                <a:solidFill>
                  <a:srgbClr val="9900CC"/>
                </a:solidFill>
              </a:rPr>
              <a:t>波长为</a:t>
            </a:r>
            <a:r>
              <a:rPr lang="en-US" altLang="zh-CN" sz="2800" b="1" i="0" dirty="0">
                <a:solidFill>
                  <a:srgbClr val="FF0000"/>
                </a:solidFill>
              </a:rPr>
              <a:t>λ</a:t>
            </a:r>
            <a:r>
              <a:rPr lang="en-US" altLang="zh-CN" sz="2800" b="1" i="0" baseline="-25000" dirty="0">
                <a:solidFill>
                  <a:srgbClr val="FF0000"/>
                </a:solidFill>
                <a:cs typeface="Times New Roman" panose="02020603050405020304" pitchFamily="18" charset="0"/>
              </a:rPr>
              <a:t>0 </a:t>
            </a:r>
            <a:r>
              <a:rPr lang="zh-CN" altLang="en-US" sz="2800" b="1" i="0" dirty="0">
                <a:solidFill>
                  <a:srgbClr val="9900CC"/>
                </a:solidFill>
              </a:rPr>
              <a:t>的</a:t>
            </a:r>
            <a:r>
              <a:rPr lang="en-US" altLang="zh-CN" sz="2800" b="1" i="0" dirty="0">
                <a:solidFill>
                  <a:srgbClr val="9900CC"/>
                </a:solidFill>
              </a:rPr>
              <a:t>X</a:t>
            </a:r>
            <a:r>
              <a:rPr lang="zh-CN" altLang="en-US" sz="2800" b="1" i="0" dirty="0">
                <a:solidFill>
                  <a:srgbClr val="9900CC"/>
                </a:solidFill>
              </a:rPr>
              <a:t>射线经物体散射后沿与入射方向成</a:t>
            </a:r>
            <a:r>
              <a:rPr lang="en-US" altLang="zh-CN" sz="2800" b="1" i="0" dirty="0">
                <a:solidFill>
                  <a:srgbClr val="FF0000"/>
                </a:solidFill>
                <a:sym typeface="Symbol" panose="05050102010706020507" pitchFamily="18" charset="2"/>
              </a:rPr>
              <a:t>/2</a:t>
            </a:r>
            <a:r>
              <a:rPr lang="en-US" altLang="zh-CN" sz="2800" b="1" i="0" dirty="0">
                <a:solidFill>
                  <a:srgbClr val="FF0000"/>
                </a:solidFill>
              </a:rPr>
              <a:t> </a:t>
            </a:r>
            <a:r>
              <a:rPr lang="zh-CN" altLang="en-US" sz="2800" b="1" i="0" dirty="0">
                <a:solidFill>
                  <a:srgbClr val="9900CC"/>
                </a:solidFill>
              </a:rPr>
              <a:t>角方向散射。已知</a:t>
            </a:r>
            <a:r>
              <a:rPr kumimoji="0" lang="zh-CN" altLang="en-US" sz="2800" b="1" i="0" dirty="0">
                <a:solidFill>
                  <a:srgbClr val="009900"/>
                </a:solidFill>
              </a:rPr>
              <a:t>康普顿波长为</a:t>
            </a:r>
            <a:r>
              <a:rPr lang="en-US" altLang="zh-CN" sz="2800" b="1" i="0" dirty="0" err="1">
                <a:solidFill>
                  <a:srgbClr val="FF0000"/>
                </a:solidFill>
              </a:rPr>
              <a:t>λ</a:t>
            </a:r>
            <a:r>
              <a:rPr lang="en-US" altLang="zh-CN" sz="2800" b="1" i="0" baseline="-25000" dirty="0" err="1">
                <a:solidFill>
                  <a:srgbClr val="FF0000"/>
                </a:solidFill>
                <a:cs typeface="Times New Roman" panose="02020603050405020304" pitchFamily="18" charset="0"/>
              </a:rPr>
              <a:t>c</a:t>
            </a:r>
            <a:r>
              <a:rPr lang="en-US" altLang="zh-CN" sz="2800" b="1" i="0" baseline="-25000" dirty="0">
                <a:solidFill>
                  <a:srgbClr val="FF0000"/>
                </a:solidFill>
                <a:cs typeface="Times New Roman" panose="02020603050405020304" pitchFamily="18" charset="0"/>
              </a:rPr>
              <a:t> </a:t>
            </a:r>
            <a:r>
              <a:rPr lang="zh-CN" altLang="en-US" sz="2800" b="1" i="0" dirty="0">
                <a:solidFill>
                  <a:srgbClr val="9900CC"/>
                </a:solidFill>
              </a:rPr>
              <a:t>，</a:t>
            </a:r>
            <a:r>
              <a:rPr kumimoji="0" lang="zh-CN" altLang="en-US" sz="2800" b="1" i="0" dirty="0">
                <a:solidFill>
                  <a:srgbClr val="009900"/>
                </a:solidFill>
              </a:rPr>
              <a:t>那么</a:t>
            </a:r>
            <a:r>
              <a:rPr lang="zh-CN" altLang="en-US" sz="2800" b="1" i="0" dirty="0">
                <a:solidFill>
                  <a:srgbClr val="FF0000"/>
                </a:solidFill>
                <a:sym typeface="Symbol" panose="05050102010706020507" pitchFamily="18" charset="2"/>
              </a:rPr>
              <a:t></a:t>
            </a:r>
            <a:r>
              <a:rPr lang="en-US" altLang="zh-CN" sz="2800" b="1" i="0" dirty="0">
                <a:solidFill>
                  <a:srgbClr val="9900CC"/>
                </a:solidFill>
                <a:sym typeface="Symbol" panose="05050102010706020507" pitchFamily="18" charset="2"/>
              </a:rPr>
              <a:t>=_____</a:t>
            </a:r>
            <a:r>
              <a:rPr lang="zh-CN" altLang="en-US" sz="2800" b="1" i="0" dirty="0">
                <a:solidFill>
                  <a:srgbClr val="9900CC"/>
                </a:solidFill>
                <a:sym typeface="Symbol" panose="05050102010706020507" pitchFamily="18" charset="2"/>
              </a:rPr>
              <a:t>。</a:t>
            </a:r>
            <a:endParaRPr lang="zh-CN" altLang="en-US" sz="2800" b="1" i="0" dirty="0">
              <a:solidFill>
                <a:srgbClr val="9900CC"/>
              </a:solidFill>
            </a:endParaRPr>
          </a:p>
        </p:txBody>
      </p:sp>
      <p:grpSp>
        <p:nvGrpSpPr>
          <p:cNvPr id="7" name="Group 12"/>
          <p:cNvGrpSpPr>
            <a:grpSpLocks/>
          </p:cNvGrpSpPr>
          <p:nvPr/>
        </p:nvGrpSpPr>
        <p:grpSpPr bwMode="auto">
          <a:xfrm>
            <a:off x="7104112" y="2493357"/>
            <a:ext cx="3810000" cy="2933303"/>
            <a:chOff x="2784" y="2053"/>
            <a:chExt cx="2688" cy="1945"/>
          </a:xfrm>
        </p:grpSpPr>
        <p:sp>
          <p:nvSpPr>
            <p:cNvPr id="8" name="Rectangle 13"/>
            <p:cNvSpPr>
              <a:spLocks noChangeArrowheads="1"/>
            </p:cNvSpPr>
            <p:nvPr/>
          </p:nvSpPr>
          <p:spPr bwMode="auto">
            <a:xfrm>
              <a:off x="2784" y="2053"/>
              <a:ext cx="2688" cy="1920"/>
            </a:xfrm>
            <a:prstGeom prst="rect">
              <a:avLst/>
            </a:prstGeom>
            <a:solidFill>
              <a:schemeClr val="bg1"/>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9" name="Line 14"/>
            <p:cNvSpPr>
              <a:spLocks noChangeShapeType="1"/>
            </p:cNvSpPr>
            <p:nvPr/>
          </p:nvSpPr>
          <p:spPr bwMode="auto">
            <a:xfrm>
              <a:off x="3858" y="3165"/>
              <a:ext cx="1566" cy="3"/>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5"/>
            <p:cNvSpPr>
              <a:spLocks noChangeShapeType="1"/>
            </p:cNvSpPr>
            <p:nvPr/>
          </p:nvSpPr>
          <p:spPr bwMode="auto">
            <a:xfrm flipV="1">
              <a:off x="3840" y="2256"/>
              <a:ext cx="0" cy="168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 name="Object 16"/>
            <p:cNvGraphicFramePr>
              <a:graphicFrameLocks noChangeAspect="1"/>
            </p:cNvGraphicFramePr>
            <p:nvPr/>
          </p:nvGraphicFramePr>
          <p:xfrm>
            <a:off x="5136" y="2894"/>
            <a:ext cx="208" cy="226"/>
          </p:xfrm>
          <a:graphic>
            <a:graphicData uri="http://schemas.openxmlformats.org/presentationml/2006/ole">
              <mc:AlternateContent xmlns:mc="http://schemas.openxmlformats.org/markup-compatibility/2006">
                <mc:Choice xmlns:v="urn:schemas-microsoft-com:vml" Requires="v">
                  <p:oleObj spid="_x0000_s414378" name="公式" r:id="rId3" imgW="177646" imgH="190335" progId="Equation.3">
                    <p:embed/>
                  </p:oleObj>
                </mc:Choice>
                <mc:Fallback>
                  <p:oleObj name="公式" r:id="rId3" imgW="177646"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 y="2894"/>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7"/>
            <p:cNvGraphicFramePr>
              <a:graphicFrameLocks noChangeAspect="1"/>
            </p:cNvGraphicFramePr>
            <p:nvPr>
              <p:extLst>
                <p:ext uri="{D42A27DB-BD31-4B8C-83A1-F6EECF244321}">
                  <p14:modId xmlns:p14="http://schemas.microsoft.com/office/powerpoint/2010/main" val="712126831"/>
                </p:ext>
              </p:extLst>
            </p:nvPr>
          </p:nvGraphicFramePr>
          <p:xfrm>
            <a:off x="3513" y="2208"/>
            <a:ext cx="225" cy="285"/>
          </p:xfrm>
          <a:graphic>
            <a:graphicData uri="http://schemas.openxmlformats.org/presentationml/2006/ole">
              <mc:AlternateContent xmlns:mc="http://schemas.openxmlformats.org/markup-compatibility/2006">
                <mc:Choice xmlns:v="urn:schemas-microsoft-com:vml" Requires="v">
                  <p:oleObj spid="_x0000_s414379" name="公式" r:id="rId5" imgW="190417" imgH="241195" progId="Equation.3">
                    <p:embed/>
                  </p:oleObj>
                </mc:Choice>
                <mc:Fallback>
                  <p:oleObj name="公式" r:id="rId5" imgW="190417"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3" y="2208"/>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Line 18"/>
            <p:cNvSpPr>
              <a:spLocks noChangeShapeType="1"/>
            </p:cNvSpPr>
            <p:nvPr/>
          </p:nvSpPr>
          <p:spPr bwMode="auto">
            <a:xfrm>
              <a:off x="3840" y="3168"/>
              <a:ext cx="600" cy="563"/>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9"/>
            <p:cNvSpPr>
              <a:spLocks noChangeShapeType="1"/>
            </p:cNvSpPr>
            <p:nvPr/>
          </p:nvSpPr>
          <p:spPr bwMode="auto">
            <a:xfrm flipH="1" flipV="1">
              <a:off x="3840" y="2610"/>
              <a:ext cx="0" cy="558"/>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20"/>
            <p:cNvSpPr>
              <a:spLocks noChangeShapeType="1"/>
            </p:cNvSpPr>
            <p:nvPr/>
          </p:nvSpPr>
          <p:spPr bwMode="auto">
            <a:xfrm>
              <a:off x="2976" y="3168"/>
              <a:ext cx="86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21"/>
            <p:cNvSpPr>
              <a:spLocks noChangeShapeType="1"/>
            </p:cNvSpPr>
            <p:nvPr/>
          </p:nvSpPr>
          <p:spPr bwMode="auto">
            <a:xfrm flipH="1" flipV="1">
              <a:off x="4408" y="3151"/>
              <a:ext cx="19" cy="525"/>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2"/>
            <p:cNvSpPr>
              <a:spLocks noChangeShapeType="1"/>
            </p:cNvSpPr>
            <p:nvPr/>
          </p:nvSpPr>
          <p:spPr bwMode="auto">
            <a:xfrm>
              <a:off x="3832" y="2575"/>
              <a:ext cx="585" cy="598"/>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23"/>
            <p:cNvSpPr>
              <a:spLocks noChangeShapeType="1"/>
            </p:cNvSpPr>
            <p:nvPr/>
          </p:nvSpPr>
          <p:spPr bwMode="auto">
            <a:xfrm>
              <a:off x="3840" y="3168"/>
              <a:ext cx="585" cy="3"/>
            </a:xfrm>
            <a:prstGeom prst="line">
              <a:avLst/>
            </a:prstGeom>
            <a:noFill/>
            <a:ln w="38100">
              <a:solidFill>
                <a:srgbClr val="FF0000"/>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9" name="Object 24"/>
            <p:cNvGraphicFramePr>
              <a:graphicFrameLocks noChangeAspect="1"/>
            </p:cNvGraphicFramePr>
            <p:nvPr>
              <p:extLst>
                <p:ext uri="{D42A27DB-BD31-4B8C-83A1-F6EECF244321}">
                  <p14:modId xmlns:p14="http://schemas.microsoft.com/office/powerpoint/2010/main" val="3006390349"/>
                </p:ext>
              </p:extLst>
            </p:nvPr>
          </p:nvGraphicFramePr>
          <p:xfrm>
            <a:off x="2887" y="2478"/>
            <a:ext cx="611" cy="597"/>
          </p:xfrm>
          <a:graphic>
            <a:graphicData uri="http://schemas.openxmlformats.org/presentationml/2006/ole">
              <mc:AlternateContent xmlns:mc="http://schemas.openxmlformats.org/markup-compatibility/2006">
                <mc:Choice xmlns:v="urn:schemas-microsoft-com:vml" Requires="v">
                  <p:oleObj spid="_x0000_s414380" name="Equation" r:id="rId7" imgW="406080" imgH="393480" progId="Equation.DSMT4">
                    <p:embed/>
                  </p:oleObj>
                </mc:Choice>
                <mc:Fallback>
                  <p:oleObj name="Equation" r:id="rId7" imgW="406080" imgH="393480" progId="Equation.DSMT4">
                    <p:embed/>
                    <p:pic>
                      <p:nvPicPr>
                        <p:cNvPr id="0" name=""/>
                        <p:cNvPicPr>
                          <a:picLocks noChangeAspect="1" noChangeArrowheads="1"/>
                        </p:cNvPicPr>
                        <p:nvPr/>
                      </p:nvPicPr>
                      <p:blipFill>
                        <a:blip r:embed="rId8"/>
                        <a:srcRect/>
                        <a:stretch>
                          <a:fillRect/>
                        </a:stretch>
                      </p:blipFill>
                      <p:spPr bwMode="auto">
                        <a:xfrm>
                          <a:off x="2887" y="2478"/>
                          <a:ext cx="611" cy="597"/>
                        </a:xfrm>
                        <a:prstGeom prst="rect">
                          <a:avLst/>
                        </a:prstGeom>
                        <a:noFill/>
                        <a:ln>
                          <a:noFill/>
                        </a:ln>
                        <a:effectLst/>
                        <a:extLst/>
                      </p:spPr>
                    </p:pic>
                  </p:oleObj>
                </mc:Fallback>
              </mc:AlternateContent>
            </a:graphicData>
          </a:graphic>
        </p:graphicFrame>
        <p:graphicFrame>
          <p:nvGraphicFramePr>
            <p:cNvPr id="20" name="Object 25"/>
            <p:cNvGraphicFramePr>
              <a:graphicFrameLocks noChangeAspect="1"/>
            </p:cNvGraphicFramePr>
            <p:nvPr>
              <p:extLst>
                <p:ext uri="{D42A27DB-BD31-4B8C-83A1-F6EECF244321}">
                  <p14:modId xmlns:p14="http://schemas.microsoft.com/office/powerpoint/2010/main" val="1849747470"/>
                </p:ext>
              </p:extLst>
            </p:nvPr>
          </p:nvGraphicFramePr>
          <p:xfrm>
            <a:off x="3968" y="2108"/>
            <a:ext cx="507" cy="570"/>
          </p:xfrm>
          <a:graphic>
            <a:graphicData uri="http://schemas.openxmlformats.org/presentationml/2006/ole">
              <mc:AlternateContent xmlns:mc="http://schemas.openxmlformats.org/markup-compatibility/2006">
                <mc:Choice xmlns:v="urn:schemas-microsoft-com:vml" Requires="v">
                  <p:oleObj spid="_x0000_s414381" name="Equation" r:id="rId9" imgW="317160" imgH="393480" progId="Equation.DSMT4">
                    <p:embed/>
                  </p:oleObj>
                </mc:Choice>
                <mc:Fallback>
                  <p:oleObj name="Equation" r:id="rId9" imgW="317160" imgH="393480" progId="Equation.DSMT4">
                    <p:embed/>
                    <p:pic>
                      <p:nvPicPr>
                        <p:cNvPr id="0" name=""/>
                        <p:cNvPicPr>
                          <a:picLocks noChangeAspect="1" noChangeArrowheads="1"/>
                        </p:cNvPicPr>
                        <p:nvPr/>
                      </p:nvPicPr>
                      <p:blipFill>
                        <a:blip r:embed="rId10"/>
                        <a:srcRect/>
                        <a:stretch>
                          <a:fillRect/>
                        </a:stretch>
                      </p:blipFill>
                      <p:spPr bwMode="auto">
                        <a:xfrm>
                          <a:off x="3968" y="2108"/>
                          <a:ext cx="507" cy="570"/>
                        </a:xfrm>
                        <a:prstGeom prst="rect">
                          <a:avLst/>
                        </a:prstGeom>
                        <a:noFill/>
                        <a:ln>
                          <a:noFill/>
                        </a:ln>
                        <a:effectLst/>
                        <a:extLst/>
                      </p:spPr>
                    </p:pic>
                  </p:oleObj>
                </mc:Fallback>
              </mc:AlternateContent>
            </a:graphicData>
          </a:graphic>
        </p:graphicFrame>
        <p:graphicFrame>
          <p:nvGraphicFramePr>
            <p:cNvPr id="21" name="Object 26"/>
            <p:cNvGraphicFramePr>
              <a:graphicFrameLocks noChangeAspect="1"/>
            </p:cNvGraphicFramePr>
            <p:nvPr>
              <p:extLst>
                <p:ext uri="{D42A27DB-BD31-4B8C-83A1-F6EECF244321}">
                  <p14:modId xmlns:p14="http://schemas.microsoft.com/office/powerpoint/2010/main" val="1465594352"/>
                </p:ext>
              </p:extLst>
            </p:nvPr>
          </p:nvGraphicFramePr>
          <p:xfrm>
            <a:off x="4533" y="3569"/>
            <a:ext cx="603" cy="429"/>
          </p:xfrm>
          <a:graphic>
            <a:graphicData uri="http://schemas.openxmlformats.org/presentationml/2006/ole">
              <mc:AlternateContent xmlns:mc="http://schemas.openxmlformats.org/markup-compatibility/2006">
                <mc:Choice xmlns:v="urn:schemas-microsoft-com:vml" Requires="v">
                  <p:oleObj spid="_x0000_s414382" name="Equation" r:id="rId11" imgW="241200" imgH="177480" progId="Equation.DSMT4">
                    <p:embed/>
                  </p:oleObj>
                </mc:Choice>
                <mc:Fallback>
                  <p:oleObj name="Equation" r:id="rId11" imgW="241200" imgH="177480" progId="Equation.DSMT4">
                    <p:embed/>
                    <p:pic>
                      <p:nvPicPr>
                        <p:cNvPr id="0" name=""/>
                        <p:cNvPicPr>
                          <a:picLocks noChangeAspect="1" noChangeArrowheads="1"/>
                        </p:cNvPicPr>
                        <p:nvPr/>
                      </p:nvPicPr>
                      <p:blipFill>
                        <a:blip r:embed="rId12"/>
                        <a:srcRect/>
                        <a:stretch>
                          <a:fillRect/>
                        </a:stretch>
                      </p:blipFill>
                      <p:spPr bwMode="auto">
                        <a:xfrm>
                          <a:off x="4533" y="3569"/>
                          <a:ext cx="603" cy="429"/>
                        </a:xfrm>
                        <a:prstGeom prst="rect">
                          <a:avLst/>
                        </a:prstGeom>
                        <a:noFill/>
                        <a:ln>
                          <a:noFill/>
                        </a:ln>
                        <a:effectLst/>
                        <a:extLst/>
                      </p:spPr>
                    </p:pic>
                  </p:oleObj>
                </mc:Fallback>
              </mc:AlternateContent>
            </a:graphicData>
          </a:graphic>
        </p:graphicFrame>
        <p:sp>
          <p:nvSpPr>
            <p:cNvPr id="22" name="Line 27"/>
            <p:cNvSpPr>
              <a:spLocks noChangeShapeType="1"/>
            </p:cNvSpPr>
            <p:nvPr/>
          </p:nvSpPr>
          <p:spPr bwMode="auto">
            <a:xfrm flipV="1">
              <a:off x="3840" y="2892"/>
              <a:ext cx="8" cy="276"/>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 name="Object 28"/>
            <p:cNvGraphicFramePr>
              <a:graphicFrameLocks noChangeAspect="1"/>
            </p:cNvGraphicFramePr>
            <p:nvPr>
              <p:extLst>
                <p:ext uri="{D42A27DB-BD31-4B8C-83A1-F6EECF244321}">
                  <p14:modId xmlns:p14="http://schemas.microsoft.com/office/powerpoint/2010/main" val="1374419531"/>
                </p:ext>
              </p:extLst>
            </p:nvPr>
          </p:nvGraphicFramePr>
          <p:xfrm>
            <a:off x="3521" y="2729"/>
            <a:ext cx="298" cy="417"/>
          </p:xfrm>
          <a:graphic>
            <a:graphicData uri="http://schemas.openxmlformats.org/presentationml/2006/ole">
              <mc:AlternateContent xmlns:mc="http://schemas.openxmlformats.org/markup-compatibility/2006">
                <mc:Choice xmlns:v="urn:schemas-microsoft-com:vml" Requires="v">
                  <p:oleObj spid="_x0000_s414383" name="Equation" r:id="rId13" imgW="126720" imgH="177480" progId="Equation.DSMT4">
                    <p:embed/>
                  </p:oleObj>
                </mc:Choice>
                <mc:Fallback>
                  <p:oleObj name="Equation" r:id="rId13" imgW="126720" imgH="177480" progId="Equation.DSMT4">
                    <p:embed/>
                    <p:pic>
                      <p:nvPicPr>
                        <p:cNvPr id="0" name=""/>
                        <p:cNvPicPr>
                          <a:picLocks noChangeAspect="1" noChangeArrowheads="1"/>
                        </p:cNvPicPr>
                        <p:nvPr/>
                      </p:nvPicPr>
                      <p:blipFill>
                        <a:blip r:embed="rId14"/>
                        <a:srcRect/>
                        <a:stretch>
                          <a:fillRect/>
                        </a:stretch>
                      </p:blipFill>
                      <p:spPr bwMode="auto">
                        <a:xfrm>
                          <a:off x="3521" y="2729"/>
                          <a:ext cx="298"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Line 29"/>
            <p:cNvSpPr>
              <a:spLocks noChangeShapeType="1"/>
            </p:cNvSpPr>
            <p:nvPr/>
          </p:nvSpPr>
          <p:spPr bwMode="auto">
            <a:xfrm>
              <a:off x="2928" y="3168"/>
              <a:ext cx="336"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 name="Object 30"/>
            <p:cNvGraphicFramePr>
              <a:graphicFrameLocks noChangeAspect="1"/>
            </p:cNvGraphicFramePr>
            <p:nvPr>
              <p:extLst>
                <p:ext uri="{D42A27DB-BD31-4B8C-83A1-F6EECF244321}">
                  <p14:modId xmlns:p14="http://schemas.microsoft.com/office/powerpoint/2010/main" val="3202692564"/>
                </p:ext>
              </p:extLst>
            </p:nvPr>
          </p:nvGraphicFramePr>
          <p:xfrm>
            <a:off x="2979" y="3155"/>
            <a:ext cx="388" cy="540"/>
          </p:xfrm>
          <a:graphic>
            <a:graphicData uri="http://schemas.openxmlformats.org/presentationml/2006/ole">
              <mc:AlternateContent xmlns:mc="http://schemas.openxmlformats.org/markup-compatibility/2006">
                <mc:Choice xmlns:v="urn:schemas-microsoft-com:vml" Requires="v">
                  <p:oleObj spid="_x0000_s414384" name="Equation" r:id="rId15" imgW="164880" imgH="228600" progId="Equation.DSMT4">
                    <p:embed/>
                  </p:oleObj>
                </mc:Choice>
                <mc:Fallback>
                  <p:oleObj name="Equation" r:id="rId15" imgW="164880" imgH="228600" progId="Equation.DSMT4">
                    <p:embed/>
                    <p:pic>
                      <p:nvPicPr>
                        <p:cNvPr id="0" name=""/>
                        <p:cNvPicPr>
                          <a:picLocks noChangeAspect="1" noChangeArrowheads="1"/>
                        </p:cNvPicPr>
                        <p:nvPr/>
                      </p:nvPicPr>
                      <p:blipFill>
                        <a:blip r:embed="rId16"/>
                        <a:srcRect/>
                        <a:stretch>
                          <a:fillRect/>
                        </a:stretch>
                      </p:blipFill>
                      <p:spPr bwMode="auto">
                        <a:xfrm>
                          <a:off x="2979" y="3155"/>
                          <a:ext cx="388"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Oval 31"/>
            <p:cNvSpPr>
              <a:spLocks noChangeArrowheads="1"/>
            </p:cNvSpPr>
            <p:nvPr/>
          </p:nvSpPr>
          <p:spPr bwMode="auto">
            <a:xfrm>
              <a:off x="3768" y="3120"/>
              <a:ext cx="144" cy="144"/>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graphicFrame>
          <p:nvGraphicFramePr>
            <p:cNvPr id="27" name="Object 32"/>
            <p:cNvGraphicFramePr>
              <a:graphicFrameLocks noChangeAspect="1"/>
            </p:cNvGraphicFramePr>
            <p:nvPr>
              <p:extLst>
                <p:ext uri="{D42A27DB-BD31-4B8C-83A1-F6EECF244321}">
                  <p14:modId xmlns:p14="http://schemas.microsoft.com/office/powerpoint/2010/main" val="312593824"/>
                </p:ext>
              </p:extLst>
            </p:nvPr>
          </p:nvGraphicFramePr>
          <p:xfrm>
            <a:off x="4267" y="2575"/>
            <a:ext cx="711" cy="605"/>
          </p:xfrm>
          <a:graphic>
            <a:graphicData uri="http://schemas.openxmlformats.org/presentationml/2006/ole">
              <mc:AlternateContent xmlns:mc="http://schemas.openxmlformats.org/markup-compatibility/2006">
                <mc:Choice xmlns:v="urn:schemas-microsoft-com:vml" Requires="v">
                  <p:oleObj spid="_x0000_s414385" name="公式" r:id="rId17" imgW="393480" imgH="393480" progId="Equation.3">
                    <p:embed/>
                  </p:oleObj>
                </mc:Choice>
                <mc:Fallback>
                  <p:oleObj name="公式" r:id="rId17" imgW="393480" imgH="393480" progId="Equation.3">
                    <p:embed/>
                    <p:pic>
                      <p:nvPicPr>
                        <p:cNvPr id="0" name=""/>
                        <p:cNvPicPr>
                          <a:picLocks noChangeAspect="1" noChangeArrowheads="1"/>
                        </p:cNvPicPr>
                        <p:nvPr/>
                      </p:nvPicPr>
                      <p:blipFill>
                        <a:blip r:embed="rId18"/>
                        <a:srcRect/>
                        <a:stretch>
                          <a:fillRect/>
                        </a:stretch>
                      </p:blipFill>
                      <p:spPr bwMode="auto">
                        <a:xfrm>
                          <a:off x="4267" y="2575"/>
                          <a:ext cx="711" cy="605"/>
                        </a:xfrm>
                        <a:prstGeom prst="rect">
                          <a:avLst/>
                        </a:prstGeom>
                        <a:noFill/>
                        <a:ln>
                          <a:noFill/>
                        </a:ln>
                        <a:effectLst/>
                        <a:extLst/>
                      </p:spPr>
                    </p:pic>
                  </p:oleObj>
                </mc:Fallback>
              </mc:AlternateContent>
            </a:graphicData>
          </a:graphic>
        </p:graphicFrame>
        <p:sp>
          <p:nvSpPr>
            <p:cNvPr id="28" name="Arc 33"/>
            <p:cNvSpPr>
              <a:spLocks/>
            </p:cNvSpPr>
            <p:nvPr/>
          </p:nvSpPr>
          <p:spPr bwMode="auto">
            <a:xfrm flipV="1">
              <a:off x="3970" y="3165"/>
              <a:ext cx="144" cy="185"/>
            </a:xfrm>
            <a:custGeom>
              <a:avLst/>
              <a:gdLst>
                <a:gd name="T0" fmla="*/ 0 w 21600"/>
                <a:gd name="T1" fmla="*/ 0 h 26139"/>
                <a:gd name="T2" fmla="*/ 0 w 21600"/>
                <a:gd name="T3" fmla="*/ 0 h 26139"/>
                <a:gd name="T4" fmla="*/ 0 w 21600"/>
                <a:gd name="T5" fmla="*/ 0 h 26139"/>
                <a:gd name="T6" fmla="*/ 0 60000 65536"/>
                <a:gd name="T7" fmla="*/ 0 60000 65536"/>
                <a:gd name="T8" fmla="*/ 0 60000 65536"/>
                <a:gd name="T9" fmla="*/ 0 w 21600"/>
                <a:gd name="T10" fmla="*/ 0 h 26139"/>
                <a:gd name="T11" fmla="*/ 21600 w 21600"/>
                <a:gd name="T12" fmla="*/ 26139 h 26139"/>
              </a:gdLst>
              <a:ahLst/>
              <a:cxnLst>
                <a:cxn ang="T6">
                  <a:pos x="T0" y="T1"/>
                </a:cxn>
                <a:cxn ang="T7">
                  <a:pos x="T2" y="T3"/>
                </a:cxn>
                <a:cxn ang="T8">
                  <a:pos x="T4" y="T5"/>
                </a:cxn>
              </a:cxnLst>
              <a:rect l="T9" t="T10" r="T11" b="T12"/>
              <a:pathLst>
                <a:path w="21600" h="26139" fill="none" extrusionOk="0">
                  <a:moveTo>
                    <a:pt x="4760" y="0"/>
                  </a:moveTo>
                  <a:cubicBezTo>
                    <a:pt x="14607" y="2225"/>
                    <a:pt x="21600" y="10973"/>
                    <a:pt x="21600" y="21069"/>
                  </a:cubicBezTo>
                  <a:cubicBezTo>
                    <a:pt x="21600" y="22776"/>
                    <a:pt x="21397" y="24478"/>
                    <a:pt x="20996" y="26138"/>
                  </a:cubicBezTo>
                </a:path>
                <a:path w="21600" h="26139" stroke="0" extrusionOk="0">
                  <a:moveTo>
                    <a:pt x="4760" y="0"/>
                  </a:moveTo>
                  <a:cubicBezTo>
                    <a:pt x="14607" y="2225"/>
                    <a:pt x="21600" y="10973"/>
                    <a:pt x="21600" y="21069"/>
                  </a:cubicBezTo>
                  <a:cubicBezTo>
                    <a:pt x="21600" y="22776"/>
                    <a:pt x="21397" y="24478"/>
                    <a:pt x="20996" y="26138"/>
                  </a:cubicBezTo>
                  <a:lnTo>
                    <a:pt x="0" y="21069"/>
                  </a:lnTo>
                  <a:lnTo>
                    <a:pt x="4760" y="0"/>
                  </a:lnTo>
                  <a:close/>
                </a:path>
              </a:pathLst>
            </a:custGeom>
            <a:noFill/>
            <a:ln w="38100">
              <a:solidFill>
                <a:srgbClr val="CC00CC"/>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9" name="Object 35"/>
            <p:cNvGraphicFramePr>
              <a:graphicFrameLocks noChangeAspect="1"/>
            </p:cNvGraphicFramePr>
            <p:nvPr>
              <p:extLst>
                <p:ext uri="{D42A27DB-BD31-4B8C-83A1-F6EECF244321}">
                  <p14:modId xmlns:p14="http://schemas.microsoft.com/office/powerpoint/2010/main" val="3078435179"/>
                </p:ext>
              </p:extLst>
            </p:nvPr>
          </p:nvGraphicFramePr>
          <p:xfrm>
            <a:off x="4116" y="3156"/>
            <a:ext cx="280" cy="336"/>
          </p:xfrm>
          <a:graphic>
            <a:graphicData uri="http://schemas.openxmlformats.org/presentationml/2006/ole">
              <mc:AlternateContent xmlns:mc="http://schemas.openxmlformats.org/markup-compatibility/2006">
                <mc:Choice xmlns:v="urn:schemas-microsoft-com:vml" Requires="v">
                  <p:oleObj spid="_x0000_s414386" name="公式" r:id="rId19" imgW="114185" imgH="152512" progId="Equation.3">
                    <p:embed/>
                  </p:oleObj>
                </mc:Choice>
                <mc:Fallback>
                  <p:oleObj name="公式" r:id="rId19" imgW="114185" imgH="152512"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16" y="3156"/>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 name="Line 40"/>
          <p:cNvSpPr>
            <a:spLocks noChangeShapeType="1"/>
          </p:cNvSpPr>
          <p:nvPr/>
        </p:nvSpPr>
        <p:spPr bwMode="auto">
          <a:xfrm>
            <a:off x="8625704" y="3978780"/>
            <a:ext cx="231038" cy="4497"/>
          </a:xfrm>
          <a:prstGeom prst="line">
            <a:avLst/>
          </a:prstGeom>
          <a:noFill/>
          <a:ln w="28575">
            <a:solidFill>
              <a:srgbClr val="CC33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0"/>
          <p:cNvSpPr>
            <a:spLocks noChangeShapeType="1"/>
          </p:cNvSpPr>
          <p:nvPr/>
        </p:nvSpPr>
        <p:spPr bwMode="auto">
          <a:xfrm flipH="1" flipV="1">
            <a:off x="8824715" y="3966806"/>
            <a:ext cx="0" cy="215650"/>
          </a:xfrm>
          <a:prstGeom prst="line">
            <a:avLst/>
          </a:prstGeom>
          <a:noFill/>
          <a:ln w="28575">
            <a:solidFill>
              <a:srgbClr val="CC33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1" name="Object 2074"/>
          <p:cNvGraphicFramePr>
            <a:graphicFrameLocks noChangeAspect="1"/>
          </p:cNvGraphicFramePr>
          <p:nvPr>
            <p:extLst>
              <p:ext uri="{D42A27DB-BD31-4B8C-83A1-F6EECF244321}">
                <p14:modId xmlns:p14="http://schemas.microsoft.com/office/powerpoint/2010/main" val="957233149"/>
              </p:ext>
            </p:extLst>
          </p:nvPr>
        </p:nvGraphicFramePr>
        <p:xfrm>
          <a:off x="2018076" y="1735690"/>
          <a:ext cx="4023124" cy="1094739"/>
        </p:xfrm>
        <a:graphic>
          <a:graphicData uri="http://schemas.openxmlformats.org/presentationml/2006/ole">
            <mc:AlternateContent xmlns:mc="http://schemas.openxmlformats.org/markup-compatibility/2006">
              <mc:Choice xmlns:v="urn:schemas-microsoft-com:vml" Requires="v">
                <p:oleObj spid="_x0000_s414387" name="公式" r:id="rId21" imgW="1447560" imgH="393480" progId="Equation.3">
                  <p:embed/>
                </p:oleObj>
              </mc:Choice>
              <mc:Fallback>
                <p:oleObj name="公式" r:id="rId21" imgW="1447560" imgH="393480" progId="Equation.3">
                  <p:embed/>
                  <p:pic>
                    <p:nvPicPr>
                      <p:cNvPr id="0" name=""/>
                      <p:cNvPicPr>
                        <a:picLocks noChangeAspect="1" noChangeArrowheads="1"/>
                      </p:cNvPicPr>
                      <p:nvPr/>
                    </p:nvPicPr>
                    <p:blipFill>
                      <a:blip r:embed="rId22"/>
                      <a:srcRect/>
                      <a:stretch>
                        <a:fillRect/>
                      </a:stretch>
                    </p:blipFill>
                    <p:spPr bwMode="auto">
                      <a:xfrm>
                        <a:off x="2018076" y="1735690"/>
                        <a:ext cx="4023124" cy="1094739"/>
                      </a:xfrm>
                      <a:prstGeom prst="rect">
                        <a:avLst/>
                      </a:prstGeom>
                      <a:solidFill>
                        <a:srgbClr val="00FFFF"/>
                      </a:solidFill>
                      <a:ln>
                        <a:noFill/>
                      </a:ln>
                      <a:effectLst/>
                      <a:extLst/>
                    </p:spPr>
                  </p:pic>
                </p:oleObj>
              </mc:Fallback>
            </mc:AlternateContent>
          </a:graphicData>
        </a:graphic>
      </p:graphicFrame>
      <p:sp>
        <p:nvSpPr>
          <p:cNvPr id="46" name="AutoShape 8"/>
          <p:cNvSpPr>
            <a:spLocks noChangeArrowheads="1"/>
          </p:cNvSpPr>
          <p:nvPr/>
        </p:nvSpPr>
        <p:spPr bwMode="auto">
          <a:xfrm>
            <a:off x="1089080" y="3477205"/>
            <a:ext cx="700143" cy="241182"/>
          </a:xfrm>
          <a:prstGeom prst="rightArrow">
            <a:avLst>
              <a:gd name="adj1" fmla="val 50000"/>
              <a:gd name="adj2" fmla="val 95879"/>
            </a:avLst>
          </a:prstGeom>
          <a:solidFill>
            <a:srgbClr val="33CC33"/>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7" name="Object 2074"/>
          <p:cNvGraphicFramePr>
            <a:graphicFrameLocks noChangeAspect="1"/>
          </p:cNvGraphicFramePr>
          <p:nvPr>
            <p:extLst>
              <p:ext uri="{D42A27DB-BD31-4B8C-83A1-F6EECF244321}">
                <p14:modId xmlns:p14="http://schemas.microsoft.com/office/powerpoint/2010/main" val="2954412644"/>
              </p:ext>
            </p:extLst>
          </p:nvPr>
        </p:nvGraphicFramePr>
        <p:xfrm>
          <a:off x="1850105" y="2999817"/>
          <a:ext cx="4657725" cy="1093787"/>
        </p:xfrm>
        <a:graphic>
          <a:graphicData uri="http://schemas.openxmlformats.org/presentationml/2006/ole">
            <mc:AlternateContent xmlns:mc="http://schemas.openxmlformats.org/markup-compatibility/2006">
              <mc:Choice xmlns:v="urn:schemas-microsoft-com:vml" Requires="v">
                <p:oleObj spid="_x0000_s414388" name="公式" r:id="rId23" imgW="1676160" imgH="393480" progId="Equation.3">
                  <p:embed/>
                </p:oleObj>
              </mc:Choice>
              <mc:Fallback>
                <p:oleObj name="公式" r:id="rId23" imgW="1676160" imgH="393480" progId="Equation.3">
                  <p:embed/>
                  <p:pic>
                    <p:nvPicPr>
                      <p:cNvPr id="0" name=""/>
                      <p:cNvPicPr>
                        <a:picLocks noChangeAspect="1" noChangeArrowheads="1"/>
                      </p:cNvPicPr>
                      <p:nvPr/>
                    </p:nvPicPr>
                    <p:blipFill>
                      <a:blip r:embed="rId24"/>
                      <a:srcRect/>
                      <a:stretch>
                        <a:fillRect/>
                      </a:stretch>
                    </p:blipFill>
                    <p:spPr bwMode="auto">
                      <a:xfrm>
                        <a:off x="1850105" y="2999817"/>
                        <a:ext cx="4657725" cy="1093787"/>
                      </a:xfrm>
                      <a:prstGeom prst="rect">
                        <a:avLst/>
                      </a:prstGeom>
                      <a:noFill/>
                      <a:ln>
                        <a:noFill/>
                      </a:ln>
                      <a:effectLst/>
                      <a:extLst/>
                    </p:spPr>
                  </p:pic>
                </p:oleObj>
              </mc:Fallback>
            </mc:AlternateContent>
          </a:graphicData>
        </a:graphic>
      </p:graphicFrame>
      <p:graphicFrame>
        <p:nvGraphicFramePr>
          <p:cNvPr id="49" name="Object 69"/>
          <p:cNvGraphicFramePr>
            <a:graphicFrameLocks noChangeAspect="1"/>
          </p:cNvGraphicFramePr>
          <p:nvPr>
            <p:extLst>
              <p:ext uri="{D42A27DB-BD31-4B8C-83A1-F6EECF244321}">
                <p14:modId xmlns:p14="http://schemas.microsoft.com/office/powerpoint/2010/main" val="3251848488"/>
              </p:ext>
            </p:extLst>
          </p:nvPr>
        </p:nvGraphicFramePr>
        <p:xfrm>
          <a:off x="2919842" y="4281354"/>
          <a:ext cx="2313977" cy="1113934"/>
        </p:xfrm>
        <a:graphic>
          <a:graphicData uri="http://schemas.openxmlformats.org/presentationml/2006/ole">
            <mc:AlternateContent xmlns:mc="http://schemas.openxmlformats.org/markup-compatibility/2006">
              <mc:Choice xmlns:v="urn:schemas-microsoft-com:vml" Requires="v">
                <p:oleObj spid="_x0000_s414389" name="Equation" r:id="rId25" imgW="850680" imgH="431640" progId="Equation.DSMT4">
                  <p:embed/>
                </p:oleObj>
              </mc:Choice>
              <mc:Fallback>
                <p:oleObj name="Equation" r:id="rId25" imgW="850680" imgH="431640" progId="Equation.DSMT4">
                  <p:embed/>
                  <p:pic>
                    <p:nvPicPr>
                      <p:cNvPr id="0" name=""/>
                      <p:cNvPicPr>
                        <a:picLocks noChangeAspect="1" noChangeArrowheads="1"/>
                      </p:cNvPicPr>
                      <p:nvPr/>
                    </p:nvPicPr>
                    <p:blipFill>
                      <a:blip r:embed="rId26"/>
                      <a:srcRect/>
                      <a:stretch>
                        <a:fillRect/>
                      </a:stretch>
                    </p:blipFill>
                    <p:spPr bwMode="auto">
                      <a:xfrm>
                        <a:off x="2919842" y="4281354"/>
                        <a:ext cx="2313977" cy="1113934"/>
                      </a:xfrm>
                      <a:prstGeom prst="rect">
                        <a:avLst/>
                      </a:prstGeom>
                      <a:noFill/>
                      <a:ln>
                        <a:noFill/>
                      </a:ln>
                      <a:effectLst/>
                      <a:extLst/>
                    </p:spPr>
                  </p:pic>
                </p:oleObj>
              </mc:Fallback>
            </mc:AlternateContent>
          </a:graphicData>
        </a:graphic>
      </p:graphicFrame>
      <p:graphicFrame>
        <p:nvGraphicFramePr>
          <p:cNvPr id="50" name="Object 69"/>
          <p:cNvGraphicFramePr>
            <a:graphicFrameLocks noChangeAspect="1"/>
          </p:cNvGraphicFramePr>
          <p:nvPr>
            <p:extLst>
              <p:ext uri="{D42A27DB-BD31-4B8C-83A1-F6EECF244321}">
                <p14:modId xmlns:p14="http://schemas.microsoft.com/office/powerpoint/2010/main" val="3123298531"/>
              </p:ext>
            </p:extLst>
          </p:nvPr>
        </p:nvGraphicFramePr>
        <p:xfrm>
          <a:off x="3027442" y="5517745"/>
          <a:ext cx="2303050" cy="1093406"/>
        </p:xfrm>
        <a:graphic>
          <a:graphicData uri="http://schemas.openxmlformats.org/presentationml/2006/ole">
            <mc:AlternateContent xmlns:mc="http://schemas.openxmlformats.org/markup-compatibility/2006">
              <mc:Choice xmlns:v="urn:schemas-microsoft-com:vml" Requires="v">
                <p:oleObj spid="_x0000_s414390" name="Equation" r:id="rId27" imgW="787320" imgH="393480" progId="Equation.DSMT4">
                  <p:embed/>
                </p:oleObj>
              </mc:Choice>
              <mc:Fallback>
                <p:oleObj name="Equation" r:id="rId27" imgW="787320" imgH="393480" progId="Equation.DSMT4">
                  <p:embed/>
                  <p:pic>
                    <p:nvPicPr>
                      <p:cNvPr id="0" name=""/>
                      <p:cNvPicPr>
                        <a:picLocks noChangeAspect="1" noChangeArrowheads="1"/>
                      </p:cNvPicPr>
                      <p:nvPr/>
                    </p:nvPicPr>
                    <p:blipFill>
                      <a:blip r:embed="rId28"/>
                      <a:srcRect/>
                      <a:stretch>
                        <a:fillRect/>
                      </a:stretch>
                    </p:blipFill>
                    <p:spPr bwMode="auto">
                      <a:xfrm>
                        <a:off x="3027442" y="5517745"/>
                        <a:ext cx="2303050" cy="1093406"/>
                      </a:xfrm>
                      <a:prstGeom prst="rect">
                        <a:avLst/>
                      </a:prstGeom>
                      <a:noFill/>
                      <a:ln>
                        <a:noFill/>
                      </a:ln>
                      <a:effectLst/>
                      <a:extLst/>
                    </p:spPr>
                  </p:pic>
                </p:oleObj>
              </mc:Fallback>
            </mc:AlternateContent>
          </a:graphicData>
        </a:graphic>
      </p:graphicFrame>
      <p:sp>
        <p:nvSpPr>
          <p:cNvPr id="51" name="AutoShape 8"/>
          <p:cNvSpPr>
            <a:spLocks noChangeArrowheads="1"/>
          </p:cNvSpPr>
          <p:nvPr/>
        </p:nvSpPr>
        <p:spPr bwMode="auto">
          <a:xfrm>
            <a:off x="5996444" y="5947153"/>
            <a:ext cx="700143" cy="241182"/>
          </a:xfrm>
          <a:prstGeom prst="rightArrow">
            <a:avLst>
              <a:gd name="adj1" fmla="val 50000"/>
              <a:gd name="adj2" fmla="val 95879"/>
            </a:avLst>
          </a:prstGeom>
          <a:solidFill>
            <a:srgbClr val="00FF00"/>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2" name="Object 69"/>
          <p:cNvGraphicFramePr>
            <a:graphicFrameLocks noChangeAspect="1"/>
          </p:cNvGraphicFramePr>
          <p:nvPr>
            <p:extLst>
              <p:ext uri="{D42A27DB-BD31-4B8C-83A1-F6EECF244321}">
                <p14:modId xmlns:p14="http://schemas.microsoft.com/office/powerpoint/2010/main" val="2390072005"/>
              </p:ext>
            </p:extLst>
          </p:nvPr>
        </p:nvGraphicFramePr>
        <p:xfrm>
          <a:off x="6900694" y="5564768"/>
          <a:ext cx="1741836" cy="1005952"/>
        </p:xfrm>
        <a:graphic>
          <a:graphicData uri="http://schemas.openxmlformats.org/presentationml/2006/ole">
            <mc:AlternateContent xmlns:mc="http://schemas.openxmlformats.org/markup-compatibility/2006">
              <mc:Choice xmlns:v="urn:schemas-microsoft-com:vml" Requires="v">
                <p:oleObj spid="_x0000_s414391" name="公式" r:id="rId29" imgW="647640" imgH="393480" progId="Equation.3">
                  <p:embed/>
                </p:oleObj>
              </mc:Choice>
              <mc:Fallback>
                <p:oleObj name="公式" r:id="rId29" imgW="647640" imgH="393480" progId="Equation.3">
                  <p:embed/>
                  <p:pic>
                    <p:nvPicPr>
                      <p:cNvPr id="0" name=""/>
                      <p:cNvPicPr>
                        <a:picLocks noChangeAspect="1" noChangeArrowheads="1"/>
                      </p:cNvPicPr>
                      <p:nvPr/>
                    </p:nvPicPr>
                    <p:blipFill>
                      <a:blip r:embed="rId30"/>
                      <a:srcRect/>
                      <a:stretch>
                        <a:fillRect/>
                      </a:stretch>
                    </p:blipFill>
                    <p:spPr bwMode="auto">
                      <a:xfrm>
                        <a:off x="6900694" y="5564768"/>
                        <a:ext cx="1741836" cy="1005952"/>
                      </a:xfrm>
                      <a:prstGeom prst="rect">
                        <a:avLst/>
                      </a:prstGeom>
                      <a:noFill/>
                      <a:ln>
                        <a:noFill/>
                      </a:ln>
                      <a:effectLst/>
                      <a:extLst/>
                    </p:spPr>
                  </p:pic>
                </p:oleObj>
              </mc:Fallback>
            </mc:AlternateContent>
          </a:graphicData>
        </a:graphic>
      </p:graphicFrame>
      <p:graphicFrame>
        <p:nvGraphicFramePr>
          <p:cNvPr id="53" name="Object 69"/>
          <p:cNvGraphicFramePr>
            <a:graphicFrameLocks noChangeAspect="1"/>
          </p:cNvGraphicFramePr>
          <p:nvPr>
            <p:extLst>
              <p:ext uri="{D42A27DB-BD31-4B8C-83A1-F6EECF244321}">
                <p14:modId xmlns:p14="http://schemas.microsoft.com/office/powerpoint/2010/main" val="2962181598"/>
              </p:ext>
            </p:extLst>
          </p:nvPr>
        </p:nvGraphicFramePr>
        <p:xfrm>
          <a:off x="8753533" y="5589252"/>
          <a:ext cx="1571625" cy="1103313"/>
        </p:xfrm>
        <a:graphic>
          <a:graphicData uri="http://schemas.openxmlformats.org/presentationml/2006/ole">
            <mc:AlternateContent xmlns:mc="http://schemas.openxmlformats.org/markup-compatibility/2006">
              <mc:Choice xmlns:v="urn:schemas-microsoft-com:vml" Requires="v">
                <p:oleObj spid="_x0000_s414392" name="公式" r:id="rId31" imgW="583920" imgH="431640" progId="Equation.3">
                  <p:embed/>
                </p:oleObj>
              </mc:Choice>
              <mc:Fallback>
                <p:oleObj name="公式" r:id="rId31" imgW="583920" imgH="431640" progId="Equation.3">
                  <p:embed/>
                  <p:pic>
                    <p:nvPicPr>
                      <p:cNvPr id="0" name=""/>
                      <p:cNvPicPr>
                        <a:picLocks noChangeAspect="1" noChangeArrowheads="1"/>
                      </p:cNvPicPr>
                      <p:nvPr/>
                    </p:nvPicPr>
                    <p:blipFill>
                      <a:blip r:embed="rId32"/>
                      <a:srcRect/>
                      <a:stretch>
                        <a:fillRect/>
                      </a:stretch>
                    </p:blipFill>
                    <p:spPr bwMode="auto">
                      <a:xfrm>
                        <a:off x="8753533" y="5589252"/>
                        <a:ext cx="1571625" cy="1103313"/>
                      </a:xfrm>
                      <a:prstGeom prst="rect">
                        <a:avLst/>
                      </a:prstGeom>
                      <a:noFill/>
                      <a:ln>
                        <a:noFill/>
                      </a:ln>
                      <a:effectLst/>
                      <a:extLst/>
                    </p:spPr>
                  </p:pic>
                </p:oleObj>
              </mc:Fallback>
            </mc:AlternateContent>
          </a:graphicData>
        </a:graphic>
      </p:graphicFrame>
      <p:sp>
        <p:nvSpPr>
          <p:cNvPr id="36" name="矩形 35"/>
          <p:cNvSpPr/>
          <p:nvPr/>
        </p:nvSpPr>
        <p:spPr>
          <a:xfrm>
            <a:off x="573768" y="4378241"/>
            <a:ext cx="1909012" cy="523220"/>
          </a:xfrm>
          <a:prstGeom prst="rect">
            <a:avLst/>
          </a:prstGeom>
        </p:spPr>
        <p:txBody>
          <a:bodyPr wrap="square">
            <a:spAutoFit/>
          </a:bodyPr>
          <a:lstStyle/>
          <a:p>
            <a:r>
              <a:rPr lang="zh-CN" altLang="en-US" sz="2800" b="1" i="0" dirty="0">
                <a:solidFill>
                  <a:srgbClr val="FF3300"/>
                </a:solidFill>
              </a:rPr>
              <a:t>动量守恒</a:t>
            </a:r>
            <a:endParaRPr lang="zh-CN" altLang="en-US" sz="2800" dirty="0">
              <a:solidFill>
                <a:srgbClr val="009900"/>
              </a:solidFill>
            </a:endParaRPr>
          </a:p>
        </p:txBody>
      </p:sp>
      <p:graphicFrame>
        <p:nvGraphicFramePr>
          <p:cNvPr id="37" name="Object 13"/>
          <p:cNvGraphicFramePr>
            <a:graphicFrameLocks noChangeAspect="1"/>
          </p:cNvGraphicFramePr>
          <p:nvPr>
            <p:extLst>
              <p:ext uri="{D42A27DB-BD31-4B8C-83A1-F6EECF244321}">
                <p14:modId xmlns:p14="http://schemas.microsoft.com/office/powerpoint/2010/main" val="3083464362"/>
              </p:ext>
            </p:extLst>
          </p:nvPr>
        </p:nvGraphicFramePr>
        <p:xfrm>
          <a:off x="6992713" y="1213091"/>
          <a:ext cx="3141662" cy="1181100"/>
        </p:xfrm>
        <a:graphic>
          <a:graphicData uri="http://schemas.openxmlformats.org/presentationml/2006/ole">
            <mc:AlternateContent xmlns:mc="http://schemas.openxmlformats.org/markup-compatibility/2006">
              <mc:Choice xmlns:v="urn:schemas-microsoft-com:vml" Requires="v">
                <p:oleObj spid="_x0000_s414393" name="公式" r:id="rId33" imgW="1054080" imgH="393480" progId="Equation.3">
                  <p:embed/>
                </p:oleObj>
              </mc:Choice>
              <mc:Fallback>
                <p:oleObj name="公式" r:id="rId33" imgW="1054080" imgH="393480" progId="Equation.3">
                  <p:embed/>
                  <p:pic>
                    <p:nvPicPr>
                      <p:cNvPr id="35" name="Object 13"/>
                      <p:cNvPicPr>
                        <a:picLocks noChangeAspect="1" noChangeArrowheads="1"/>
                      </p:cNvPicPr>
                      <p:nvPr/>
                    </p:nvPicPr>
                    <p:blipFill>
                      <a:blip r:embed="rId34"/>
                      <a:srcRect/>
                      <a:stretch>
                        <a:fillRect/>
                      </a:stretch>
                    </p:blipFill>
                    <p:spPr bwMode="auto">
                      <a:xfrm>
                        <a:off x="6992713" y="1213091"/>
                        <a:ext cx="3141662" cy="1181100"/>
                      </a:xfrm>
                      <a:prstGeom prst="rect">
                        <a:avLst/>
                      </a:prstGeom>
                      <a:solidFill>
                        <a:srgbClr val="FFFF00"/>
                      </a:solidFill>
                      <a:ln>
                        <a:noFill/>
                      </a:ln>
                      <a:effectLst/>
                      <a:extLst/>
                    </p:spPr>
                  </p:pic>
                </p:oleObj>
              </mc:Fallback>
            </mc:AlternateContent>
          </a:graphicData>
        </a:graphic>
      </p:graphicFrame>
    </p:spTree>
    <p:extLst>
      <p:ext uri="{BB962C8B-B14F-4D97-AF65-F5344CB8AC3E}">
        <p14:creationId xmlns:p14="http://schemas.microsoft.com/office/powerpoint/2010/main" val="14201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additive="base">
                                        <p:cTn id="12" dur="500" fill="hold"/>
                                        <p:tgtEl>
                                          <p:spTgt spid="47"/>
                                        </p:tgtEl>
                                        <p:attrNameLst>
                                          <p:attrName>ppt_x</p:attrName>
                                        </p:attrNameLst>
                                      </p:cBhvr>
                                      <p:tavLst>
                                        <p:tav tm="0">
                                          <p:val>
                                            <p:strVal val="#ppt_x"/>
                                          </p:val>
                                        </p:tav>
                                        <p:tav tm="100000">
                                          <p:val>
                                            <p:strVal val="#ppt_x"/>
                                          </p:val>
                                        </p:tav>
                                      </p:tavLst>
                                    </p:anim>
                                    <p:anim calcmode="lin" valueType="num">
                                      <p:cBhvr additive="base">
                                        <p:cTn id="13"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9"/>
                                        </p:tgtEl>
                                        <p:attrNameLst>
                                          <p:attrName>style.visibility</p:attrName>
                                        </p:attrNameLst>
                                      </p:cBhvr>
                                      <p:to>
                                        <p:strVal val="visible"/>
                                      </p:to>
                                    </p:set>
                                    <p:anim calcmode="lin" valueType="num">
                                      <p:cBhvr additive="base">
                                        <p:cTn id="18" dur="500" fill="hold"/>
                                        <p:tgtEl>
                                          <p:spTgt spid="49"/>
                                        </p:tgtEl>
                                        <p:attrNameLst>
                                          <p:attrName>ppt_x</p:attrName>
                                        </p:attrNameLst>
                                      </p:cBhvr>
                                      <p:tavLst>
                                        <p:tav tm="0">
                                          <p:val>
                                            <p:strVal val="#ppt_x"/>
                                          </p:val>
                                        </p:tav>
                                        <p:tav tm="100000">
                                          <p:val>
                                            <p:strVal val="#ppt_x"/>
                                          </p:val>
                                        </p:tav>
                                      </p:tavLst>
                                    </p:anim>
                                    <p:anim calcmode="lin" valueType="num">
                                      <p:cBhvr additive="base">
                                        <p:cTn id="19"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0"/>
                                        </p:tgtEl>
                                        <p:attrNameLst>
                                          <p:attrName>style.visibility</p:attrName>
                                        </p:attrNameLst>
                                      </p:cBhvr>
                                      <p:to>
                                        <p:strVal val="visible"/>
                                      </p:to>
                                    </p:set>
                                    <p:anim calcmode="lin" valueType="num">
                                      <p:cBhvr additive="base">
                                        <p:cTn id="24" dur="500" fill="hold"/>
                                        <p:tgtEl>
                                          <p:spTgt spid="50"/>
                                        </p:tgtEl>
                                        <p:attrNameLst>
                                          <p:attrName>ppt_x</p:attrName>
                                        </p:attrNameLst>
                                      </p:cBhvr>
                                      <p:tavLst>
                                        <p:tav tm="0">
                                          <p:val>
                                            <p:strVal val="#ppt_x"/>
                                          </p:val>
                                        </p:tav>
                                        <p:tav tm="100000">
                                          <p:val>
                                            <p:strVal val="#ppt_x"/>
                                          </p:val>
                                        </p:tav>
                                      </p:tavLst>
                                    </p:anim>
                                    <p:anim calcmode="lin" valueType="num">
                                      <p:cBhvr additive="base">
                                        <p:cTn id="25"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barn(inVertical)">
                                      <p:cBhvr>
                                        <p:cTn id="30" dur="500"/>
                                        <p:tgtEl>
                                          <p:spTgt spid="5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fill="hold"/>
                                        <p:tgtEl>
                                          <p:spTgt spid="52"/>
                                        </p:tgtEl>
                                        <p:attrNameLst>
                                          <p:attrName>ppt_x</p:attrName>
                                        </p:attrNameLst>
                                      </p:cBhvr>
                                      <p:tavLst>
                                        <p:tav tm="0">
                                          <p:val>
                                            <p:strVal val="#ppt_x"/>
                                          </p:val>
                                        </p:tav>
                                        <p:tav tm="100000">
                                          <p:val>
                                            <p:strVal val="#ppt_x"/>
                                          </p:val>
                                        </p:tav>
                                      </p:tavLst>
                                    </p:anim>
                                    <p:anim calcmode="lin" valueType="num">
                                      <p:cBhvr additive="base">
                                        <p:cTn id="3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additive="base">
                                        <p:cTn id="41" dur="500" fill="hold"/>
                                        <p:tgtEl>
                                          <p:spTgt spid="53"/>
                                        </p:tgtEl>
                                        <p:attrNameLst>
                                          <p:attrName>ppt_x</p:attrName>
                                        </p:attrNameLst>
                                      </p:cBhvr>
                                      <p:tavLst>
                                        <p:tav tm="0">
                                          <p:val>
                                            <p:strVal val="#ppt_x"/>
                                          </p:val>
                                        </p:tav>
                                        <p:tav tm="100000">
                                          <p:val>
                                            <p:strVal val="#ppt_x"/>
                                          </p:val>
                                        </p:tav>
                                      </p:tavLst>
                                    </p:anim>
                                    <p:anim calcmode="lin" valueType="num">
                                      <p:cBhvr additive="base">
                                        <p:cTn id="4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1424" y="215400"/>
            <a:ext cx="9498632" cy="1384995"/>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9900CC"/>
                </a:solidFill>
              </a:rPr>
              <a:t>已知</a:t>
            </a:r>
            <a:r>
              <a:rPr lang="en-US" altLang="zh-CN" sz="2800" b="1" i="0" dirty="0" err="1">
                <a:solidFill>
                  <a:srgbClr val="FF0000"/>
                </a:solidFill>
              </a:rPr>
              <a:t>c</a:t>
            </a:r>
            <a:r>
              <a:rPr lang="en-US" altLang="zh-CN" sz="2800" b="1" i="0" dirty="0" err="1">
                <a:solidFill>
                  <a:srgbClr val="9900CC"/>
                </a:solidFill>
              </a:rPr>
              <a:t>,</a:t>
            </a:r>
            <a:r>
              <a:rPr lang="en-US" altLang="zh-CN" sz="2800" b="1" i="0" dirty="0" err="1">
                <a:solidFill>
                  <a:srgbClr val="FF0000"/>
                </a:solidFill>
              </a:rPr>
              <a:t>h</a:t>
            </a:r>
            <a:r>
              <a:rPr lang="en-US" altLang="zh-CN" sz="2800" b="1" i="0" dirty="0">
                <a:solidFill>
                  <a:srgbClr val="9900CC"/>
                </a:solidFill>
              </a:rPr>
              <a:t>,</a:t>
            </a:r>
            <a:r>
              <a:rPr kumimoji="0" lang="zh-CN" altLang="en-US" sz="2800" b="1" i="0" dirty="0">
                <a:solidFill>
                  <a:srgbClr val="009900"/>
                </a:solidFill>
              </a:rPr>
              <a:t>康普顿波长为</a:t>
            </a:r>
            <a:r>
              <a:rPr lang="en-US" altLang="zh-CN" sz="2800" b="1" i="0" dirty="0" err="1">
                <a:solidFill>
                  <a:srgbClr val="FF0000"/>
                </a:solidFill>
              </a:rPr>
              <a:t>λ</a:t>
            </a:r>
            <a:r>
              <a:rPr lang="en-US" altLang="zh-CN" sz="2800" b="1" i="0" baseline="-25000" dirty="0" err="1">
                <a:solidFill>
                  <a:srgbClr val="FF0000"/>
                </a:solidFill>
                <a:cs typeface="Times New Roman" panose="02020603050405020304" pitchFamily="18" charset="0"/>
              </a:rPr>
              <a:t>c</a:t>
            </a:r>
            <a:r>
              <a:rPr lang="en-US" altLang="zh-CN" sz="2800" b="1" i="0" baseline="-25000" dirty="0">
                <a:solidFill>
                  <a:srgbClr val="FF0000"/>
                </a:solidFill>
                <a:cs typeface="Times New Roman" panose="02020603050405020304" pitchFamily="18" charset="0"/>
              </a:rPr>
              <a:t> </a:t>
            </a:r>
            <a:r>
              <a:rPr lang="zh-CN" altLang="en-US" sz="2800" b="1" i="0" dirty="0">
                <a:solidFill>
                  <a:srgbClr val="9900CC"/>
                </a:solidFill>
              </a:rPr>
              <a:t>。</a:t>
            </a:r>
            <a:r>
              <a:rPr lang="zh-CN" altLang="en-US" sz="2800" b="1" i="0" dirty="0">
                <a:solidFill>
                  <a:srgbClr val="009900"/>
                </a:solidFill>
              </a:rPr>
              <a:t>康普顿散射中，</a:t>
            </a:r>
            <a:r>
              <a:rPr lang="zh-CN" altLang="zh-CN" sz="2800" b="1" i="0" dirty="0">
                <a:solidFill>
                  <a:srgbClr val="9900CC"/>
                </a:solidFill>
              </a:rPr>
              <a:t>一个静止电子</a:t>
            </a:r>
            <a:r>
              <a:rPr lang="zh-CN" altLang="en-US" sz="2800" b="1" i="0" dirty="0">
                <a:solidFill>
                  <a:srgbClr val="9900CC"/>
                </a:solidFill>
              </a:rPr>
              <a:t>（静止质量为</a:t>
            </a:r>
            <a:r>
              <a:rPr lang="en-US" altLang="zh-CN" sz="2800" b="1" i="0" dirty="0">
                <a:solidFill>
                  <a:srgbClr val="FF0000"/>
                </a:solidFill>
              </a:rPr>
              <a:t>m</a:t>
            </a:r>
            <a:r>
              <a:rPr lang="en-US" altLang="zh-CN" sz="2800" b="1" i="0" baseline="-25000" dirty="0">
                <a:solidFill>
                  <a:srgbClr val="FF0000"/>
                </a:solidFill>
                <a:cs typeface="Times New Roman" panose="02020603050405020304" pitchFamily="18" charset="0"/>
              </a:rPr>
              <a:t>0 </a:t>
            </a:r>
            <a:r>
              <a:rPr lang="zh-CN" altLang="en-US" sz="2800" b="1" i="0" dirty="0">
                <a:solidFill>
                  <a:srgbClr val="9900CC"/>
                </a:solidFill>
              </a:rPr>
              <a:t>）</a:t>
            </a:r>
            <a:r>
              <a:rPr lang="zh-CN" altLang="zh-CN" sz="2800" b="1" i="0" dirty="0">
                <a:solidFill>
                  <a:srgbClr val="9900CC"/>
                </a:solidFill>
              </a:rPr>
              <a:t>与一</a:t>
            </a:r>
            <a:r>
              <a:rPr lang="zh-CN" altLang="en-US" sz="2800" b="1" i="0" dirty="0">
                <a:solidFill>
                  <a:srgbClr val="9900CC"/>
                </a:solidFill>
              </a:rPr>
              <a:t>波长为</a:t>
            </a:r>
            <a:r>
              <a:rPr lang="en-US" altLang="zh-CN" sz="2800" b="1" i="0" dirty="0">
                <a:solidFill>
                  <a:srgbClr val="FF0000"/>
                </a:solidFill>
              </a:rPr>
              <a:t>λ</a:t>
            </a:r>
            <a:r>
              <a:rPr lang="en-US" altLang="zh-CN" sz="2800" b="1" i="0" baseline="-25000" dirty="0">
                <a:solidFill>
                  <a:srgbClr val="FF0000"/>
                </a:solidFill>
                <a:cs typeface="Times New Roman" panose="02020603050405020304" pitchFamily="18" charset="0"/>
              </a:rPr>
              <a:t>0</a:t>
            </a:r>
            <a:r>
              <a:rPr lang="zh-CN" altLang="zh-CN" sz="2800" b="1" i="0" dirty="0">
                <a:solidFill>
                  <a:srgbClr val="9900CC"/>
                </a:solidFill>
              </a:rPr>
              <a:t>的光子碰撞后，它的最大能量</a:t>
            </a:r>
            <a:r>
              <a:rPr lang="zh-CN" altLang="en-US" sz="2800" b="1" i="0" dirty="0">
                <a:solidFill>
                  <a:srgbClr val="9900CC"/>
                </a:solidFill>
              </a:rPr>
              <a:t>为</a:t>
            </a:r>
            <a:r>
              <a:rPr lang="en-US" altLang="zh-CN" sz="2800" b="1" i="0" dirty="0">
                <a:solidFill>
                  <a:srgbClr val="9900CC"/>
                </a:solidFill>
                <a:sym typeface="Symbol" panose="05050102010706020507" pitchFamily="18" charset="2"/>
              </a:rPr>
              <a:t>_____</a:t>
            </a:r>
            <a:r>
              <a:rPr lang="zh-CN" altLang="en-US" sz="2800" b="1" i="0" dirty="0">
                <a:solidFill>
                  <a:srgbClr val="9900CC"/>
                </a:solidFill>
                <a:sym typeface="Symbol" panose="05050102010706020507" pitchFamily="18" charset="2"/>
              </a:rPr>
              <a:t>，此时</a:t>
            </a:r>
            <a:r>
              <a:rPr lang="el-GR" altLang="zh-CN" sz="2800" b="1" i="0" dirty="0">
                <a:solidFill>
                  <a:srgbClr val="FF0000"/>
                </a:solidFill>
              </a:rPr>
              <a:t> θ</a:t>
            </a:r>
            <a:r>
              <a:rPr lang="en-US" altLang="zh-CN" sz="2800" b="1" i="0" dirty="0">
                <a:solidFill>
                  <a:srgbClr val="009900"/>
                </a:solidFill>
              </a:rPr>
              <a:t>=</a:t>
            </a:r>
            <a:r>
              <a:rPr lang="en-US" altLang="zh-CN" sz="2800" b="1" i="0" dirty="0">
                <a:solidFill>
                  <a:srgbClr val="9900CC"/>
                </a:solidFill>
                <a:sym typeface="Symbol" panose="05050102010706020507" pitchFamily="18" charset="2"/>
              </a:rPr>
              <a:t> _____</a:t>
            </a:r>
            <a:r>
              <a:rPr lang="en-US" altLang="zh-CN" sz="2800" b="1" i="0" dirty="0">
                <a:solidFill>
                  <a:srgbClr val="009900"/>
                </a:solidFill>
              </a:rPr>
              <a:t> </a:t>
            </a:r>
            <a:r>
              <a:rPr lang="zh-CN" altLang="en-US" sz="2800" b="1" i="0" dirty="0">
                <a:solidFill>
                  <a:srgbClr val="009900"/>
                </a:solidFill>
              </a:rPr>
              <a:t>，</a:t>
            </a:r>
            <a:r>
              <a:rPr lang="zh-CN" altLang="zh-CN" sz="2800" b="1" i="0" dirty="0">
                <a:solidFill>
                  <a:srgbClr val="FF3300"/>
                </a:solidFill>
              </a:rPr>
              <a:t>光子</a:t>
            </a:r>
            <a:r>
              <a:rPr lang="zh-CN" altLang="en-US" sz="2800" b="1" i="0" dirty="0">
                <a:solidFill>
                  <a:srgbClr val="FF3300"/>
                </a:solidFill>
              </a:rPr>
              <a:t>波长为</a:t>
            </a:r>
            <a:r>
              <a:rPr lang="en-US" altLang="zh-CN" sz="2800" b="1" i="0" dirty="0">
                <a:solidFill>
                  <a:srgbClr val="FF3300"/>
                </a:solidFill>
                <a:sym typeface="Symbol" panose="05050102010706020507" pitchFamily="18" charset="2"/>
              </a:rPr>
              <a:t> _____ </a:t>
            </a:r>
            <a:r>
              <a:rPr lang="zh-CN" altLang="en-US" sz="2800" b="1" i="0" dirty="0">
                <a:solidFill>
                  <a:srgbClr val="FF3300"/>
                </a:solidFill>
                <a:sym typeface="Symbol" panose="05050102010706020507" pitchFamily="18" charset="2"/>
              </a:rPr>
              <a:t>。</a:t>
            </a:r>
            <a:endParaRPr lang="zh-CN" altLang="en-US" sz="2800" b="1" i="0" dirty="0">
              <a:solidFill>
                <a:srgbClr val="FF3300"/>
              </a:solidFill>
            </a:endParaRPr>
          </a:p>
        </p:txBody>
      </p:sp>
      <p:grpSp>
        <p:nvGrpSpPr>
          <p:cNvPr id="3" name="Group 12"/>
          <p:cNvGrpSpPr>
            <a:grpSpLocks/>
          </p:cNvGrpSpPr>
          <p:nvPr/>
        </p:nvGrpSpPr>
        <p:grpSpPr bwMode="auto">
          <a:xfrm>
            <a:off x="7521726" y="3573016"/>
            <a:ext cx="3810000" cy="2895600"/>
            <a:chOff x="2784" y="2053"/>
            <a:chExt cx="2688" cy="1920"/>
          </a:xfrm>
        </p:grpSpPr>
        <p:sp>
          <p:nvSpPr>
            <p:cNvPr id="4" name="Rectangle 13"/>
            <p:cNvSpPr>
              <a:spLocks noChangeArrowheads="1"/>
            </p:cNvSpPr>
            <p:nvPr/>
          </p:nvSpPr>
          <p:spPr bwMode="auto">
            <a:xfrm>
              <a:off x="2784" y="2053"/>
              <a:ext cx="2688" cy="1920"/>
            </a:xfrm>
            <a:prstGeom prst="rect">
              <a:avLst/>
            </a:prstGeom>
            <a:solidFill>
              <a:schemeClr val="bg1"/>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5" name="Line 14"/>
            <p:cNvSpPr>
              <a:spLocks noChangeShapeType="1"/>
            </p:cNvSpPr>
            <p:nvPr/>
          </p:nvSpPr>
          <p:spPr bwMode="auto">
            <a:xfrm>
              <a:off x="3858" y="3165"/>
              <a:ext cx="1566" cy="3"/>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15"/>
            <p:cNvSpPr>
              <a:spLocks noChangeShapeType="1"/>
            </p:cNvSpPr>
            <p:nvPr/>
          </p:nvSpPr>
          <p:spPr bwMode="auto">
            <a:xfrm flipV="1">
              <a:off x="3840" y="2256"/>
              <a:ext cx="0" cy="168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 name="Object 16"/>
            <p:cNvGraphicFramePr>
              <a:graphicFrameLocks noChangeAspect="1"/>
            </p:cNvGraphicFramePr>
            <p:nvPr/>
          </p:nvGraphicFramePr>
          <p:xfrm>
            <a:off x="5136" y="2894"/>
            <a:ext cx="208" cy="226"/>
          </p:xfrm>
          <a:graphic>
            <a:graphicData uri="http://schemas.openxmlformats.org/presentationml/2006/ole">
              <mc:AlternateContent xmlns:mc="http://schemas.openxmlformats.org/markup-compatibility/2006">
                <mc:Choice xmlns:v="urn:schemas-microsoft-com:vml" Requires="v">
                  <p:oleObj spid="_x0000_s394966" name="公式" r:id="rId3" imgW="177646" imgH="190335" progId="Equation.3">
                    <p:embed/>
                  </p:oleObj>
                </mc:Choice>
                <mc:Fallback>
                  <p:oleObj name="公式" r:id="rId3" imgW="177646" imgH="190335" progId="Equation.3">
                    <p:embed/>
                    <p:pic>
                      <p:nvPicPr>
                        <p:cNvPr id="7"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 y="2894"/>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7"/>
            <p:cNvGraphicFramePr>
              <a:graphicFrameLocks noChangeAspect="1"/>
            </p:cNvGraphicFramePr>
            <p:nvPr>
              <p:extLst>
                <p:ext uri="{D42A27DB-BD31-4B8C-83A1-F6EECF244321}">
                  <p14:modId xmlns:p14="http://schemas.microsoft.com/office/powerpoint/2010/main" val="125943613"/>
                </p:ext>
              </p:extLst>
            </p:nvPr>
          </p:nvGraphicFramePr>
          <p:xfrm>
            <a:off x="3395" y="2256"/>
            <a:ext cx="225" cy="285"/>
          </p:xfrm>
          <a:graphic>
            <a:graphicData uri="http://schemas.openxmlformats.org/presentationml/2006/ole">
              <mc:AlternateContent xmlns:mc="http://schemas.openxmlformats.org/markup-compatibility/2006">
                <mc:Choice xmlns:v="urn:schemas-microsoft-com:vml" Requires="v">
                  <p:oleObj spid="_x0000_s394967" name="公式" r:id="rId5" imgW="190417" imgH="241195" progId="Equation.3">
                    <p:embed/>
                  </p:oleObj>
                </mc:Choice>
                <mc:Fallback>
                  <p:oleObj name="公式" r:id="rId5" imgW="190417" imgH="241195" progId="Equation.3">
                    <p:embed/>
                    <p:pic>
                      <p:nvPicPr>
                        <p:cNvPr id="8"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5" y="2256"/>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Line 18"/>
            <p:cNvSpPr>
              <a:spLocks noChangeShapeType="1"/>
            </p:cNvSpPr>
            <p:nvPr/>
          </p:nvSpPr>
          <p:spPr bwMode="auto">
            <a:xfrm>
              <a:off x="3840" y="3168"/>
              <a:ext cx="887" cy="5"/>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9"/>
            <p:cNvSpPr>
              <a:spLocks noChangeShapeType="1"/>
            </p:cNvSpPr>
            <p:nvPr/>
          </p:nvSpPr>
          <p:spPr bwMode="auto">
            <a:xfrm flipH="1" flipV="1">
              <a:off x="3241" y="3151"/>
              <a:ext cx="599" cy="17"/>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20"/>
            <p:cNvSpPr>
              <a:spLocks noChangeShapeType="1"/>
            </p:cNvSpPr>
            <p:nvPr/>
          </p:nvSpPr>
          <p:spPr bwMode="auto">
            <a:xfrm>
              <a:off x="2953" y="3254"/>
              <a:ext cx="86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2" name="Object 24"/>
            <p:cNvGraphicFramePr>
              <a:graphicFrameLocks noChangeAspect="1"/>
            </p:cNvGraphicFramePr>
            <p:nvPr>
              <p:extLst>
                <p:ext uri="{D42A27DB-BD31-4B8C-83A1-F6EECF244321}">
                  <p14:modId xmlns:p14="http://schemas.microsoft.com/office/powerpoint/2010/main" val="789936340"/>
                </p:ext>
              </p:extLst>
            </p:nvPr>
          </p:nvGraphicFramePr>
          <p:xfrm>
            <a:off x="3262" y="3324"/>
            <a:ext cx="592" cy="578"/>
          </p:xfrm>
          <a:graphic>
            <a:graphicData uri="http://schemas.openxmlformats.org/presentationml/2006/ole">
              <mc:AlternateContent xmlns:mc="http://schemas.openxmlformats.org/markup-compatibility/2006">
                <mc:Choice xmlns:v="urn:schemas-microsoft-com:vml" Requires="v">
                  <p:oleObj spid="_x0000_s394968" name="Equation" r:id="rId7" imgW="406080" imgH="393480" progId="Equation.DSMT4">
                    <p:embed/>
                  </p:oleObj>
                </mc:Choice>
                <mc:Fallback>
                  <p:oleObj name="Equation" r:id="rId7" imgW="406080" imgH="393480" progId="Equation.DSMT4">
                    <p:embed/>
                    <p:pic>
                      <p:nvPicPr>
                        <p:cNvPr id="12" name="Object 24"/>
                        <p:cNvPicPr>
                          <a:picLocks noChangeAspect="1" noChangeArrowheads="1"/>
                        </p:cNvPicPr>
                        <p:nvPr/>
                      </p:nvPicPr>
                      <p:blipFill>
                        <a:blip r:embed="rId8"/>
                        <a:srcRect/>
                        <a:stretch>
                          <a:fillRect/>
                        </a:stretch>
                      </p:blipFill>
                      <p:spPr bwMode="auto">
                        <a:xfrm>
                          <a:off x="3262" y="3324"/>
                          <a:ext cx="592" cy="578"/>
                        </a:xfrm>
                        <a:prstGeom prst="rect">
                          <a:avLst/>
                        </a:prstGeom>
                        <a:noFill/>
                        <a:ln>
                          <a:noFill/>
                        </a:ln>
                        <a:effectLst/>
                        <a:extLst/>
                      </p:spPr>
                    </p:pic>
                  </p:oleObj>
                </mc:Fallback>
              </mc:AlternateContent>
            </a:graphicData>
          </a:graphic>
        </p:graphicFrame>
        <p:graphicFrame>
          <p:nvGraphicFramePr>
            <p:cNvPr id="13" name="Object 25"/>
            <p:cNvGraphicFramePr>
              <a:graphicFrameLocks noChangeAspect="1"/>
            </p:cNvGraphicFramePr>
            <p:nvPr>
              <p:extLst>
                <p:ext uri="{D42A27DB-BD31-4B8C-83A1-F6EECF244321}">
                  <p14:modId xmlns:p14="http://schemas.microsoft.com/office/powerpoint/2010/main" val="315113099"/>
                </p:ext>
              </p:extLst>
            </p:nvPr>
          </p:nvGraphicFramePr>
          <p:xfrm>
            <a:off x="2934" y="2404"/>
            <a:ext cx="567" cy="636"/>
          </p:xfrm>
          <a:graphic>
            <a:graphicData uri="http://schemas.openxmlformats.org/presentationml/2006/ole">
              <mc:AlternateContent xmlns:mc="http://schemas.openxmlformats.org/markup-compatibility/2006">
                <mc:Choice xmlns:v="urn:schemas-microsoft-com:vml" Requires="v">
                  <p:oleObj spid="_x0000_s394969" name="Equation" r:id="rId9" imgW="317160" imgH="393480" progId="Equation.DSMT4">
                    <p:embed/>
                  </p:oleObj>
                </mc:Choice>
                <mc:Fallback>
                  <p:oleObj name="Equation" r:id="rId9" imgW="317160" imgH="393480" progId="Equation.DSMT4">
                    <p:embed/>
                    <p:pic>
                      <p:nvPicPr>
                        <p:cNvPr id="13" name="Object 25"/>
                        <p:cNvPicPr>
                          <a:picLocks noChangeAspect="1" noChangeArrowheads="1"/>
                        </p:cNvPicPr>
                        <p:nvPr/>
                      </p:nvPicPr>
                      <p:blipFill>
                        <a:blip r:embed="rId10"/>
                        <a:srcRect/>
                        <a:stretch>
                          <a:fillRect/>
                        </a:stretch>
                      </p:blipFill>
                      <p:spPr bwMode="auto">
                        <a:xfrm>
                          <a:off x="2934" y="2404"/>
                          <a:ext cx="567" cy="636"/>
                        </a:xfrm>
                        <a:prstGeom prst="rect">
                          <a:avLst/>
                        </a:prstGeom>
                        <a:noFill/>
                        <a:ln>
                          <a:noFill/>
                        </a:ln>
                        <a:effectLst/>
                        <a:extLst/>
                      </p:spPr>
                    </p:pic>
                  </p:oleObj>
                </mc:Fallback>
              </mc:AlternateContent>
            </a:graphicData>
          </a:graphic>
        </p:graphicFrame>
        <p:graphicFrame>
          <p:nvGraphicFramePr>
            <p:cNvPr id="14" name="Object 26"/>
            <p:cNvGraphicFramePr>
              <a:graphicFrameLocks noChangeAspect="1"/>
            </p:cNvGraphicFramePr>
            <p:nvPr>
              <p:extLst>
                <p:ext uri="{D42A27DB-BD31-4B8C-83A1-F6EECF244321}">
                  <p14:modId xmlns:p14="http://schemas.microsoft.com/office/powerpoint/2010/main" val="3674307446"/>
                </p:ext>
              </p:extLst>
            </p:nvPr>
          </p:nvGraphicFramePr>
          <p:xfrm>
            <a:off x="4239" y="3211"/>
            <a:ext cx="668" cy="462"/>
          </p:xfrm>
          <a:graphic>
            <a:graphicData uri="http://schemas.openxmlformats.org/presentationml/2006/ole">
              <mc:AlternateContent xmlns:mc="http://schemas.openxmlformats.org/markup-compatibility/2006">
                <mc:Choice xmlns:v="urn:schemas-microsoft-com:vml" Requires="v">
                  <p:oleObj spid="_x0000_s394970" name="Equation" r:id="rId11" imgW="241200" imgH="177480" progId="Equation.DSMT4">
                    <p:embed/>
                  </p:oleObj>
                </mc:Choice>
                <mc:Fallback>
                  <p:oleObj name="Equation" r:id="rId11" imgW="241200" imgH="177480" progId="Equation.DSMT4">
                    <p:embed/>
                    <p:pic>
                      <p:nvPicPr>
                        <p:cNvPr id="14" name="Object 26"/>
                        <p:cNvPicPr>
                          <a:picLocks noChangeAspect="1" noChangeArrowheads="1"/>
                        </p:cNvPicPr>
                        <p:nvPr/>
                      </p:nvPicPr>
                      <p:blipFill>
                        <a:blip r:embed="rId12"/>
                        <a:srcRect/>
                        <a:stretch>
                          <a:fillRect/>
                        </a:stretch>
                      </p:blipFill>
                      <p:spPr bwMode="auto">
                        <a:xfrm>
                          <a:off x="4239" y="3211"/>
                          <a:ext cx="668" cy="462"/>
                        </a:xfrm>
                        <a:prstGeom prst="rect">
                          <a:avLst/>
                        </a:prstGeom>
                        <a:noFill/>
                        <a:ln>
                          <a:noFill/>
                        </a:ln>
                        <a:effectLst/>
                        <a:extLst/>
                      </p:spPr>
                    </p:pic>
                  </p:oleObj>
                </mc:Fallback>
              </mc:AlternateContent>
            </a:graphicData>
          </a:graphic>
        </p:graphicFrame>
        <p:sp>
          <p:nvSpPr>
            <p:cNvPr id="15" name="Line 27"/>
            <p:cNvSpPr>
              <a:spLocks noChangeShapeType="1"/>
            </p:cNvSpPr>
            <p:nvPr/>
          </p:nvSpPr>
          <p:spPr bwMode="auto">
            <a:xfrm flipH="1" flipV="1">
              <a:off x="3524" y="3146"/>
              <a:ext cx="316" cy="22"/>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6" name="Object 28"/>
            <p:cNvGraphicFramePr>
              <a:graphicFrameLocks noChangeAspect="1"/>
            </p:cNvGraphicFramePr>
            <p:nvPr>
              <p:extLst>
                <p:ext uri="{D42A27DB-BD31-4B8C-83A1-F6EECF244321}">
                  <p14:modId xmlns:p14="http://schemas.microsoft.com/office/powerpoint/2010/main" val="1480870417"/>
                </p:ext>
              </p:extLst>
            </p:nvPr>
          </p:nvGraphicFramePr>
          <p:xfrm>
            <a:off x="3515" y="2799"/>
            <a:ext cx="298" cy="417"/>
          </p:xfrm>
          <a:graphic>
            <a:graphicData uri="http://schemas.openxmlformats.org/presentationml/2006/ole">
              <mc:AlternateContent xmlns:mc="http://schemas.openxmlformats.org/markup-compatibility/2006">
                <mc:Choice xmlns:v="urn:schemas-microsoft-com:vml" Requires="v">
                  <p:oleObj spid="_x0000_s394971" name="Equation" r:id="rId13" imgW="126720" imgH="177480" progId="Equation.DSMT4">
                    <p:embed/>
                  </p:oleObj>
                </mc:Choice>
                <mc:Fallback>
                  <p:oleObj name="Equation" r:id="rId13" imgW="126720" imgH="177480" progId="Equation.DSMT4">
                    <p:embed/>
                    <p:pic>
                      <p:nvPicPr>
                        <p:cNvPr id="16" name="Object 28"/>
                        <p:cNvPicPr>
                          <a:picLocks noChangeAspect="1" noChangeArrowheads="1"/>
                        </p:cNvPicPr>
                        <p:nvPr/>
                      </p:nvPicPr>
                      <p:blipFill>
                        <a:blip r:embed="rId14"/>
                        <a:srcRect/>
                        <a:stretch>
                          <a:fillRect/>
                        </a:stretch>
                      </p:blipFill>
                      <p:spPr bwMode="auto">
                        <a:xfrm>
                          <a:off x="3515" y="2799"/>
                          <a:ext cx="298"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Line 29"/>
            <p:cNvSpPr>
              <a:spLocks noChangeShapeType="1"/>
            </p:cNvSpPr>
            <p:nvPr/>
          </p:nvSpPr>
          <p:spPr bwMode="auto">
            <a:xfrm>
              <a:off x="3015" y="3254"/>
              <a:ext cx="336"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 name="Object 30"/>
            <p:cNvGraphicFramePr>
              <a:graphicFrameLocks noChangeAspect="1"/>
            </p:cNvGraphicFramePr>
            <p:nvPr>
              <p:extLst>
                <p:ext uri="{D42A27DB-BD31-4B8C-83A1-F6EECF244321}">
                  <p14:modId xmlns:p14="http://schemas.microsoft.com/office/powerpoint/2010/main" val="322390843"/>
                </p:ext>
              </p:extLst>
            </p:nvPr>
          </p:nvGraphicFramePr>
          <p:xfrm>
            <a:off x="2897" y="3236"/>
            <a:ext cx="314" cy="437"/>
          </p:xfrm>
          <a:graphic>
            <a:graphicData uri="http://schemas.openxmlformats.org/presentationml/2006/ole">
              <mc:AlternateContent xmlns:mc="http://schemas.openxmlformats.org/markup-compatibility/2006">
                <mc:Choice xmlns:v="urn:schemas-microsoft-com:vml" Requires="v">
                  <p:oleObj spid="_x0000_s394972" name="Equation" r:id="rId15" imgW="164880" imgH="228600" progId="Equation.DSMT4">
                    <p:embed/>
                  </p:oleObj>
                </mc:Choice>
                <mc:Fallback>
                  <p:oleObj name="Equation" r:id="rId15" imgW="164880" imgH="228600" progId="Equation.DSMT4">
                    <p:embed/>
                    <p:pic>
                      <p:nvPicPr>
                        <p:cNvPr id="18" name="Object 30"/>
                        <p:cNvPicPr>
                          <a:picLocks noChangeAspect="1" noChangeArrowheads="1"/>
                        </p:cNvPicPr>
                        <p:nvPr/>
                      </p:nvPicPr>
                      <p:blipFill>
                        <a:blip r:embed="rId16"/>
                        <a:srcRect/>
                        <a:stretch>
                          <a:fillRect/>
                        </a:stretch>
                      </p:blipFill>
                      <p:spPr bwMode="auto">
                        <a:xfrm>
                          <a:off x="2897" y="3236"/>
                          <a:ext cx="314" cy="437"/>
                        </a:xfrm>
                        <a:prstGeom prst="rect">
                          <a:avLst/>
                        </a:prstGeom>
                        <a:noFill/>
                        <a:ln>
                          <a:noFill/>
                        </a:ln>
                        <a:effectLst/>
                        <a:extLst/>
                      </p:spPr>
                    </p:pic>
                  </p:oleObj>
                </mc:Fallback>
              </mc:AlternateContent>
            </a:graphicData>
          </a:graphic>
        </p:graphicFrame>
        <p:sp>
          <p:nvSpPr>
            <p:cNvPr id="19" name="Oval 31"/>
            <p:cNvSpPr>
              <a:spLocks noChangeArrowheads="1"/>
            </p:cNvSpPr>
            <p:nvPr/>
          </p:nvSpPr>
          <p:spPr bwMode="auto">
            <a:xfrm>
              <a:off x="3768" y="3120"/>
              <a:ext cx="144" cy="144"/>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grpSp>
      <p:graphicFrame>
        <p:nvGraphicFramePr>
          <p:cNvPr id="20" name="Object 2074"/>
          <p:cNvGraphicFramePr>
            <a:graphicFrameLocks noChangeAspect="1"/>
          </p:cNvGraphicFramePr>
          <p:nvPr>
            <p:extLst>
              <p:ext uri="{D42A27DB-BD31-4B8C-83A1-F6EECF244321}">
                <p14:modId xmlns:p14="http://schemas.microsoft.com/office/powerpoint/2010/main" val="3662187142"/>
              </p:ext>
            </p:extLst>
          </p:nvPr>
        </p:nvGraphicFramePr>
        <p:xfrm>
          <a:off x="1492278" y="1643586"/>
          <a:ext cx="3938906" cy="1071822"/>
        </p:xfrm>
        <a:graphic>
          <a:graphicData uri="http://schemas.openxmlformats.org/presentationml/2006/ole">
            <mc:AlternateContent xmlns:mc="http://schemas.openxmlformats.org/markup-compatibility/2006">
              <mc:Choice xmlns:v="urn:schemas-microsoft-com:vml" Requires="v">
                <p:oleObj spid="_x0000_s394973" name="公式" r:id="rId17" imgW="1447560" imgH="393480" progId="Equation.3">
                  <p:embed/>
                </p:oleObj>
              </mc:Choice>
              <mc:Fallback>
                <p:oleObj name="公式" r:id="rId17" imgW="1447560" imgH="393480" progId="Equation.3">
                  <p:embed/>
                  <p:pic>
                    <p:nvPicPr>
                      <p:cNvPr id="20" name="Object 2074"/>
                      <p:cNvPicPr>
                        <a:picLocks noChangeAspect="1" noChangeArrowheads="1"/>
                      </p:cNvPicPr>
                      <p:nvPr/>
                    </p:nvPicPr>
                    <p:blipFill>
                      <a:blip r:embed="rId18"/>
                      <a:srcRect/>
                      <a:stretch>
                        <a:fillRect/>
                      </a:stretch>
                    </p:blipFill>
                    <p:spPr bwMode="auto">
                      <a:xfrm>
                        <a:off x="1492278" y="1643586"/>
                        <a:ext cx="3938906" cy="1071822"/>
                      </a:xfrm>
                      <a:prstGeom prst="rect">
                        <a:avLst/>
                      </a:prstGeom>
                      <a:solidFill>
                        <a:srgbClr val="66FF33"/>
                      </a:solidFill>
                      <a:ln>
                        <a:noFill/>
                      </a:ln>
                      <a:effectLst/>
                      <a:extLst/>
                    </p:spPr>
                  </p:pic>
                </p:oleObj>
              </mc:Fallback>
            </mc:AlternateContent>
          </a:graphicData>
        </a:graphic>
      </p:graphicFrame>
      <p:graphicFrame>
        <p:nvGraphicFramePr>
          <p:cNvPr id="21" name="Object 69"/>
          <p:cNvGraphicFramePr>
            <a:graphicFrameLocks noChangeAspect="1"/>
          </p:cNvGraphicFramePr>
          <p:nvPr>
            <p:extLst>
              <p:ext uri="{D42A27DB-BD31-4B8C-83A1-F6EECF244321}">
                <p14:modId xmlns:p14="http://schemas.microsoft.com/office/powerpoint/2010/main" val="3881699048"/>
              </p:ext>
            </p:extLst>
          </p:nvPr>
        </p:nvGraphicFramePr>
        <p:xfrm>
          <a:off x="2027291" y="2753952"/>
          <a:ext cx="3520803" cy="1086349"/>
        </p:xfrm>
        <a:graphic>
          <a:graphicData uri="http://schemas.openxmlformats.org/presentationml/2006/ole">
            <mc:AlternateContent xmlns:mc="http://schemas.openxmlformats.org/markup-compatibility/2006">
              <mc:Choice xmlns:v="urn:schemas-microsoft-com:vml" Requires="v">
                <p:oleObj spid="_x0000_s394974" name="Equation" r:id="rId19" imgW="1320480" imgH="431640" progId="Equation.DSMT4">
                  <p:embed/>
                </p:oleObj>
              </mc:Choice>
              <mc:Fallback>
                <p:oleObj name="Equation" r:id="rId19" imgW="1320480" imgH="431640" progId="Equation.DSMT4">
                  <p:embed/>
                  <p:pic>
                    <p:nvPicPr>
                      <p:cNvPr id="21" name="Object 69"/>
                      <p:cNvPicPr>
                        <a:picLocks noChangeAspect="1" noChangeArrowheads="1"/>
                      </p:cNvPicPr>
                      <p:nvPr/>
                    </p:nvPicPr>
                    <p:blipFill>
                      <a:blip r:embed="rId20"/>
                      <a:srcRect/>
                      <a:stretch>
                        <a:fillRect/>
                      </a:stretch>
                    </p:blipFill>
                    <p:spPr bwMode="auto">
                      <a:xfrm>
                        <a:off x="2027291" y="2753952"/>
                        <a:ext cx="3520803" cy="1086349"/>
                      </a:xfrm>
                      <a:prstGeom prst="rect">
                        <a:avLst/>
                      </a:prstGeom>
                      <a:solidFill>
                        <a:srgbClr val="00FFFF"/>
                      </a:solidFill>
                      <a:ln>
                        <a:noFill/>
                      </a:ln>
                      <a:effectLst/>
                      <a:extLst/>
                    </p:spPr>
                  </p:pic>
                </p:oleObj>
              </mc:Fallback>
            </mc:AlternateContent>
          </a:graphicData>
        </a:graphic>
      </p:graphicFrame>
      <p:sp>
        <p:nvSpPr>
          <p:cNvPr id="22" name="矩形 21"/>
          <p:cNvSpPr/>
          <p:nvPr/>
        </p:nvSpPr>
        <p:spPr>
          <a:xfrm>
            <a:off x="2803084" y="3769127"/>
            <a:ext cx="2279791" cy="584775"/>
          </a:xfrm>
          <a:prstGeom prst="rect">
            <a:avLst/>
          </a:prstGeom>
        </p:spPr>
        <p:txBody>
          <a:bodyPr wrap="none">
            <a:spAutoFit/>
          </a:bodyPr>
          <a:lstStyle/>
          <a:p>
            <a:r>
              <a:rPr lang="en-US" altLang="zh-CN" sz="3200" b="1" i="0" dirty="0">
                <a:solidFill>
                  <a:srgbClr val="FF0000"/>
                </a:solidFill>
              </a:rPr>
              <a:t>λ</a:t>
            </a:r>
            <a:r>
              <a:rPr lang="zh-CN" altLang="en-US" sz="3200" b="1" i="0" dirty="0">
                <a:solidFill>
                  <a:srgbClr val="9900CC"/>
                </a:solidFill>
              </a:rPr>
              <a:t> ↑ ，</a:t>
            </a:r>
            <a:r>
              <a:rPr lang="en-US" altLang="zh-CN" sz="3200" b="1" i="0" dirty="0">
                <a:solidFill>
                  <a:srgbClr val="FF0000"/>
                </a:solidFill>
              </a:rPr>
              <a:t>mc</a:t>
            </a:r>
            <a:r>
              <a:rPr lang="en-US" altLang="zh-CN" sz="3200" b="1" i="0" baseline="30000" dirty="0">
                <a:solidFill>
                  <a:srgbClr val="FF0000"/>
                </a:solidFill>
              </a:rPr>
              <a:t>2</a:t>
            </a:r>
            <a:r>
              <a:rPr lang="zh-CN" altLang="en-US" sz="3200" b="1" i="0" dirty="0">
                <a:solidFill>
                  <a:srgbClr val="9900CC"/>
                </a:solidFill>
              </a:rPr>
              <a:t> ↑ </a:t>
            </a:r>
            <a:endParaRPr lang="zh-CN" altLang="en-US" sz="3200" dirty="0"/>
          </a:p>
        </p:txBody>
      </p:sp>
      <p:sp>
        <p:nvSpPr>
          <p:cNvPr id="23" name="矩形 22"/>
          <p:cNvSpPr/>
          <p:nvPr/>
        </p:nvSpPr>
        <p:spPr>
          <a:xfrm>
            <a:off x="1492278" y="4272587"/>
            <a:ext cx="4926349" cy="584775"/>
          </a:xfrm>
          <a:prstGeom prst="rect">
            <a:avLst/>
          </a:prstGeom>
        </p:spPr>
        <p:txBody>
          <a:bodyPr wrap="none">
            <a:spAutoFit/>
          </a:bodyPr>
          <a:lstStyle/>
          <a:p>
            <a:r>
              <a:rPr lang="el-GR" altLang="zh-CN" sz="3200" b="1" i="0" dirty="0">
                <a:solidFill>
                  <a:srgbClr val="FF0000"/>
                </a:solidFill>
              </a:rPr>
              <a:t>θ</a:t>
            </a:r>
            <a:r>
              <a:rPr lang="en-US" altLang="zh-CN" sz="3200" b="1" i="0" dirty="0">
                <a:solidFill>
                  <a:srgbClr val="009900"/>
                </a:solidFill>
              </a:rPr>
              <a:t>=</a:t>
            </a:r>
            <a:r>
              <a:rPr lang="el-GR" altLang="zh-CN" sz="3200" b="1" i="0" dirty="0">
                <a:solidFill>
                  <a:srgbClr val="009900"/>
                </a:solidFill>
              </a:rPr>
              <a:t>π</a:t>
            </a:r>
            <a:r>
              <a:rPr lang="zh-CN" altLang="en-US" sz="3200" b="1" i="0" dirty="0">
                <a:solidFill>
                  <a:srgbClr val="009900"/>
                </a:solidFill>
              </a:rPr>
              <a:t>，</a:t>
            </a:r>
            <a:r>
              <a:rPr lang="en-US" altLang="zh-CN" sz="3200" b="1" i="0" dirty="0">
                <a:solidFill>
                  <a:srgbClr val="FF0000"/>
                </a:solidFill>
              </a:rPr>
              <a:t>λ</a:t>
            </a:r>
            <a:r>
              <a:rPr lang="zh-CN" altLang="en-US" sz="3200" b="1" i="0" dirty="0">
                <a:solidFill>
                  <a:srgbClr val="9900CC"/>
                </a:solidFill>
              </a:rPr>
              <a:t> </a:t>
            </a:r>
            <a:r>
              <a:rPr lang="en-US" altLang="zh-CN" sz="3200" b="1" i="0" dirty="0">
                <a:solidFill>
                  <a:srgbClr val="0070C0"/>
                </a:solidFill>
              </a:rPr>
              <a:t>=max</a:t>
            </a:r>
            <a:r>
              <a:rPr lang="zh-CN" altLang="en-US" sz="3200" b="1" i="0" dirty="0">
                <a:solidFill>
                  <a:srgbClr val="0070C0"/>
                </a:solidFill>
              </a:rPr>
              <a:t> ，</a:t>
            </a:r>
            <a:r>
              <a:rPr lang="en-US" altLang="zh-CN" sz="3200" b="1" i="0" dirty="0">
                <a:solidFill>
                  <a:srgbClr val="FF0000"/>
                </a:solidFill>
              </a:rPr>
              <a:t>mc</a:t>
            </a:r>
            <a:r>
              <a:rPr lang="en-US" altLang="zh-CN" sz="3200" b="1" i="0" baseline="30000" dirty="0">
                <a:solidFill>
                  <a:srgbClr val="FF0000"/>
                </a:solidFill>
              </a:rPr>
              <a:t>2</a:t>
            </a:r>
            <a:r>
              <a:rPr lang="zh-CN" altLang="en-US" sz="3200" b="1" i="0" dirty="0">
                <a:solidFill>
                  <a:srgbClr val="9900CC"/>
                </a:solidFill>
              </a:rPr>
              <a:t> </a:t>
            </a:r>
            <a:r>
              <a:rPr lang="en-US" altLang="zh-CN" sz="3200" b="1" i="0" dirty="0">
                <a:solidFill>
                  <a:srgbClr val="9900CC"/>
                </a:solidFill>
              </a:rPr>
              <a:t>=max</a:t>
            </a:r>
            <a:r>
              <a:rPr lang="zh-CN" altLang="en-US" sz="3200" b="1" i="0" dirty="0">
                <a:solidFill>
                  <a:srgbClr val="9900CC"/>
                </a:solidFill>
              </a:rPr>
              <a:t> </a:t>
            </a:r>
            <a:endParaRPr lang="zh-CN" altLang="en-US" sz="3200" dirty="0"/>
          </a:p>
        </p:txBody>
      </p:sp>
      <p:sp>
        <p:nvSpPr>
          <p:cNvPr id="24" name="AutoShape 8"/>
          <p:cNvSpPr>
            <a:spLocks noChangeArrowheads="1"/>
          </p:cNvSpPr>
          <p:nvPr/>
        </p:nvSpPr>
        <p:spPr bwMode="auto">
          <a:xfrm>
            <a:off x="1622439" y="4012959"/>
            <a:ext cx="700143" cy="241182"/>
          </a:xfrm>
          <a:prstGeom prst="rightArrow">
            <a:avLst>
              <a:gd name="adj1" fmla="val 50000"/>
              <a:gd name="adj2" fmla="val 95879"/>
            </a:avLst>
          </a:prstGeom>
          <a:solidFill>
            <a:srgbClr val="FFFF00"/>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5" name="Object 2074"/>
          <p:cNvGraphicFramePr>
            <a:graphicFrameLocks noChangeAspect="1"/>
          </p:cNvGraphicFramePr>
          <p:nvPr>
            <p:extLst>
              <p:ext uri="{D42A27DB-BD31-4B8C-83A1-F6EECF244321}">
                <p14:modId xmlns:p14="http://schemas.microsoft.com/office/powerpoint/2010/main" val="1581039925"/>
              </p:ext>
            </p:extLst>
          </p:nvPr>
        </p:nvGraphicFramePr>
        <p:xfrm>
          <a:off x="2169889" y="4934451"/>
          <a:ext cx="2611438" cy="635000"/>
        </p:xfrm>
        <a:graphic>
          <a:graphicData uri="http://schemas.openxmlformats.org/presentationml/2006/ole">
            <mc:AlternateContent xmlns:mc="http://schemas.openxmlformats.org/markup-compatibility/2006">
              <mc:Choice xmlns:v="urn:schemas-microsoft-com:vml" Requires="v">
                <p:oleObj spid="_x0000_s394975" name="Equation" r:id="rId21" imgW="939600" imgH="228600" progId="Equation.DSMT4">
                  <p:embed/>
                </p:oleObj>
              </mc:Choice>
              <mc:Fallback>
                <p:oleObj name="Equation" r:id="rId21" imgW="939600" imgH="228600" progId="Equation.DSMT4">
                  <p:embed/>
                  <p:pic>
                    <p:nvPicPr>
                      <p:cNvPr id="25" name="Object 2074"/>
                      <p:cNvPicPr>
                        <a:picLocks noChangeAspect="1" noChangeArrowheads="1"/>
                      </p:cNvPicPr>
                      <p:nvPr/>
                    </p:nvPicPr>
                    <p:blipFill>
                      <a:blip r:embed="rId22"/>
                      <a:srcRect/>
                      <a:stretch>
                        <a:fillRect/>
                      </a:stretch>
                    </p:blipFill>
                    <p:spPr bwMode="auto">
                      <a:xfrm>
                        <a:off x="2169889" y="4934451"/>
                        <a:ext cx="2611438" cy="635000"/>
                      </a:xfrm>
                      <a:prstGeom prst="rect">
                        <a:avLst/>
                      </a:prstGeom>
                      <a:noFill/>
                      <a:ln>
                        <a:noFill/>
                      </a:ln>
                      <a:effectLst/>
                      <a:extLst/>
                    </p:spPr>
                  </p:pic>
                </p:oleObj>
              </mc:Fallback>
            </mc:AlternateContent>
          </a:graphicData>
        </a:graphic>
      </p:graphicFrame>
      <p:graphicFrame>
        <p:nvGraphicFramePr>
          <p:cNvPr id="26" name="Object 13"/>
          <p:cNvGraphicFramePr>
            <a:graphicFrameLocks noChangeAspect="1"/>
          </p:cNvGraphicFramePr>
          <p:nvPr>
            <p:extLst>
              <p:ext uri="{D42A27DB-BD31-4B8C-83A1-F6EECF244321}">
                <p14:modId xmlns:p14="http://schemas.microsoft.com/office/powerpoint/2010/main" val="710079921"/>
              </p:ext>
            </p:extLst>
          </p:nvPr>
        </p:nvGraphicFramePr>
        <p:xfrm>
          <a:off x="1628006" y="5620727"/>
          <a:ext cx="4951413" cy="1295400"/>
        </p:xfrm>
        <a:graphic>
          <a:graphicData uri="http://schemas.openxmlformats.org/presentationml/2006/ole">
            <mc:AlternateContent xmlns:mc="http://schemas.openxmlformats.org/markup-compatibility/2006">
              <mc:Choice xmlns:v="urn:schemas-microsoft-com:vml" Requires="v">
                <p:oleObj spid="_x0000_s394976" name="Equation" r:id="rId23" imgW="1663560" imgH="431640" progId="Equation.DSMT4">
                  <p:embed/>
                </p:oleObj>
              </mc:Choice>
              <mc:Fallback>
                <p:oleObj name="Equation" r:id="rId23" imgW="1663560" imgH="431640" progId="Equation.DSMT4">
                  <p:embed/>
                  <p:pic>
                    <p:nvPicPr>
                      <p:cNvPr id="26" name="Object 13"/>
                      <p:cNvPicPr>
                        <a:picLocks noChangeAspect="1" noChangeArrowheads="1"/>
                      </p:cNvPicPr>
                      <p:nvPr/>
                    </p:nvPicPr>
                    <p:blipFill>
                      <a:blip r:embed="rId24"/>
                      <a:srcRect/>
                      <a:stretch>
                        <a:fillRect/>
                      </a:stretch>
                    </p:blipFill>
                    <p:spPr bwMode="auto">
                      <a:xfrm>
                        <a:off x="1628006" y="5620727"/>
                        <a:ext cx="4951413" cy="1295400"/>
                      </a:xfrm>
                      <a:prstGeom prst="rect">
                        <a:avLst/>
                      </a:prstGeom>
                      <a:noFill/>
                      <a:ln>
                        <a:noFill/>
                      </a:ln>
                      <a:effectLst/>
                      <a:extLst/>
                    </p:spPr>
                  </p:pic>
                </p:oleObj>
              </mc:Fallback>
            </mc:AlternateContent>
          </a:graphicData>
        </a:graphic>
      </p:graphicFrame>
      <p:graphicFrame>
        <p:nvGraphicFramePr>
          <p:cNvPr id="27" name="Object 13"/>
          <p:cNvGraphicFramePr>
            <a:graphicFrameLocks noChangeAspect="1"/>
          </p:cNvGraphicFramePr>
          <p:nvPr>
            <p:extLst>
              <p:ext uri="{D42A27DB-BD31-4B8C-83A1-F6EECF244321}">
                <p14:modId xmlns:p14="http://schemas.microsoft.com/office/powerpoint/2010/main" val="2241431273"/>
              </p:ext>
            </p:extLst>
          </p:nvPr>
        </p:nvGraphicFramePr>
        <p:xfrm>
          <a:off x="7135850" y="1838230"/>
          <a:ext cx="3141662" cy="1181100"/>
        </p:xfrm>
        <a:graphic>
          <a:graphicData uri="http://schemas.openxmlformats.org/presentationml/2006/ole">
            <mc:AlternateContent xmlns:mc="http://schemas.openxmlformats.org/markup-compatibility/2006">
              <mc:Choice xmlns:v="urn:schemas-microsoft-com:vml" Requires="v">
                <p:oleObj spid="_x0000_s394977" name="公式" r:id="rId25" imgW="1054080" imgH="393480" progId="Equation.3">
                  <p:embed/>
                </p:oleObj>
              </mc:Choice>
              <mc:Fallback>
                <p:oleObj name="公式" r:id="rId25" imgW="1054080" imgH="393480" progId="Equation.3">
                  <p:embed/>
                  <p:pic>
                    <p:nvPicPr>
                      <p:cNvPr id="25" name="Object 13"/>
                      <p:cNvPicPr>
                        <a:picLocks noChangeAspect="1" noChangeArrowheads="1"/>
                      </p:cNvPicPr>
                      <p:nvPr/>
                    </p:nvPicPr>
                    <p:blipFill>
                      <a:blip r:embed="rId26"/>
                      <a:srcRect/>
                      <a:stretch>
                        <a:fillRect/>
                      </a:stretch>
                    </p:blipFill>
                    <p:spPr bwMode="auto">
                      <a:xfrm>
                        <a:off x="7135850" y="1838230"/>
                        <a:ext cx="3141662" cy="1181100"/>
                      </a:xfrm>
                      <a:prstGeom prst="rect">
                        <a:avLst/>
                      </a:prstGeom>
                      <a:solidFill>
                        <a:srgbClr val="FFFF00"/>
                      </a:solidFill>
                      <a:ln>
                        <a:noFill/>
                      </a:ln>
                      <a:effectLst/>
                      <a:extLst/>
                    </p:spPr>
                  </p:pic>
                </p:oleObj>
              </mc:Fallback>
            </mc:AlternateContent>
          </a:graphicData>
        </a:graphic>
      </p:graphicFrame>
    </p:spTree>
    <p:extLst>
      <p:ext uri="{BB962C8B-B14F-4D97-AF65-F5344CB8AC3E}">
        <p14:creationId xmlns:p14="http://schemas.microsoft.com/office/powerpoint/2010/main" val="149173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circle(in)">
                                      <p:cBhvr>
                                        <p:cTn id="12" dur="20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fill="hold"/>
                                        <p:tgtEl>
                                          <p:spTgt spid="26"/>
                                        </p:tgtEl>
                                        <p:attrNameLst>
                                          <p:attrName>ppt_x</p:attrName>
                                        </p:attrNameLst>
                                      </p:cBhvr>
                                      <p:tavLst>
                                        <p:tav tm="0">
                                          <p:val>
                                            <p:strVal val="#ppt_x"/>
                                          </p:val>
                                        </p:tav>
                                        <p:tav tm="100000">
                                          <p:val>
                                            <p:strVal val="#ppt_x"/>
                                          </p:val>
                                        </p:tav>
                                      </p:tavLst>
                                    </p:anim>
                                    <p:anim calcmode="lin" valueType="num">
                                      <p:cBhvr additive="base">
                                        <p:cTn id="3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1424" y="215400"/>
            <a:ext cx="10873208" cy="1384995"/>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9900CC"/>
                </a:solidFill>
              </a:rPr>
              <a:t>已知</a:t>
            </a:r>
            <a:r>
              <a:rPr lang="en-US" altLang="zh-CN" sz="2800" b="1" i="0" dirty="0" err="1">
                <a:solidFill>
                  <a:srgbClr val="FF0000"/>
                </a:solidFill>
              </a:rPr>
              <a:t>c</a:t>
            </a:r>
            <a:r>
              <a:rPr lang="en-US" altLang="zh-CN" sz="2800" b="1" i="0" dirty="0" err="1">
                <a:solidFill>
                  <a:srgbClr val="9900CC"/>
                </a:solidFill>
              </a:rPr>
              <a:t>,</a:t>
            </a:r>
            <a:r>
              <a:rPr lang="en-US" altLang="zh-CN" sz="2800" b="1" i="0" dirty="0" err="1">
                <a:solidFill>
                  <a:srgbClr val="FF0000"/>
                </a:solidFill>
              </a:rPr>
              <a:t>h</a:t>
            </a:r>
            <a:r>
              <a:rPr lang="en-US" altLang="zh-CN" sz="2800" b="1" i="0" dirty="0">
                <a:solidFill>
                  <a:srgbClr val="9900CC"/>
                </a:solidFill>
              </a:rPr>
              <a:t>,</a:t>
            </a:r>
            <a:r>
              <a:rPr kumimoji="0" lang="zh-CN" altLang="en-US" sz="2800" b="1" i="0" dirty="0">
                <a:solidFill>
                  <a:srgbClr val="009900"/>
                </a:solidFill>
              </a:rPr>
              <a:t>康普顿波长为</a:t>
            </a:r>
            <a:r>
              <a:rPr lang="en-US" altLang="zh-CN" sz="2800" b="1" i="0" dirty="0" err="1">
                <a:solidFill>
                  <a:srgbClr val="FF0000"/>
                </a:solidFill>
              </a:rPr>
              <a:t>λ</a:t>
            </a:r>
            <a:r>
              <a:rPr lang="en-US" altLang="zh-CN" sz="2800" b="1" i="0" baseline="-25000" dirty="0" err="1">
                <a:solidFill>
                  <a:srgbClr val="FF0000"/>
                </a:solidFill>
                <a:cs typeface="Times New Roman" panose="02020603050405020304" pitchFamily="18" charset="0"/>
              </a:rPr>
              <a:t>c</a:t>
            </a:r>
            <a:r>
              <a:rPr lang="en-US" altLang="zh-CN" sz="2800" b="1" i="0" baseline="-25000" dirty="0">
                <a:solidFill>
                  <a:srgbClr val="FF0000"/>
                </a:solidFill>
                <a:cs typeface="Times New Roman" panose="02020603050405020304" pitchFamily="18" charset="0"/>
              </a:rPr>
              <a:t> </a:t>
            </a:r>
            <a:r>
              <a:rPr lang="zh-CN" altLang="en-US" sz="2800" b="1" i="0" dirty="0">
                <a:solidFill>
                  <a:srgbClr val="9900CC"/>
                </a:solidFill>
              </a:rPr>
              <a:t>。</a:t>
            </a:r>
            <a:r>
              <a:rPr lang="zh-CN" altLang="en-US" sz="2800" b="1" i="0" dirty="0">
                <a:solidFill>
                  <a:srgbClr val="009900"/>
                </a:solidFill>
              </a:rPr>
              <a:t>康普顿散射中，</a:t>
            </a:r>
            <a:r>
              <a:rPr lang="zh-CN" altLang="zh-CN" sz="2800" b="1" i="0" dirty="0">
                <a:solidFill>
                  <a:srgbClr val="9900CC"/>
                </a:solidFill>
              </a:rPr>
              <a:t>一个静止电子</a:t>
            </a:r>
            <a:r>
              <a:rPr lang="zh-CN" altLang="en-US" sz="2800" b="1" i="0" dirty="0">
                <a:solidFill>
                  <a:srgbClr val="9900CC"/>
                </a:solidFill>
              </a:rPr>
              <a:t>（静止质量为</a:t>
            </a:r>
            <a:r>
              <a:rPr lang="en-US" altLang="zh-CN" sz="2800" b="1" i="0" dirty="0">
                <a:solidFill>
                  <a:srgbClr val="FF0000"/>
                </a:solidFill>
              </a:rPr>
              <a:t>m</a:t>
            </a:r>
            <a:r>
              <a:rPr lang="en-US" altLang="zh-CN" sz="2800" b="1" i="0" baseline="-25000" dirty="0">
                <a:solidFill>
                  <a:srgbClr val="FF0000"/>
                </a:solidFill>
                <a:cs typeface="Times New Roman" panose="02020603050405020304" pitchFamily="18" charset="0"/>
              </a:rPr>
              <a:t>0 </a:t>
            </a:r>
            <a:r>
              <a:rPr lang="zh-CN" altLang="en-US" sz="2800" b="1" i="0" dirty="0">
                <a:solidFill>
                  <a:srgbClr val="9900CC"/>
                </a:solidFill>
              </a:rPr>
              <a:t>）</a:t>
            </a:r>
            <a:r>
              <a:rPr lang="zh-CN" altLang="zh-CN" sz="2800" b="1" i="0" dirty="0">
                <a:solidFill>
                  <a:srgbClr val="9900CC"/>
                </a:solidFill>
              </a:rPr>
              <a:t>与一</a:t>
            </a:r>
            <a:r>
              <a:rPr lang="zh-CN" altLang="en-US" sz="2800" b="1" i="0" dirty="0">
                <a:solidFill>
                  <a:srgbClr val="9900CC"/>
                </a:solidFill>
              </a:rPr>
              <a:t>波长为</a:t>
            </a:r>
            <a:r>
              <a:rPr lang="en-US" altLang="zh-CN" sz="2800" b="1" i="0" dirty="0" err="1">
                <a:solidFill>
                  <a:srgbClr val="FF0000"/>
                </a:solidFill>
              </a:rPr>
              <a:t>λ</a:t>
            </a:r>
            <a:r>
              <a:rPr lang="en-US" altLang="zh-CN" sz="2800" b="1" i="0" baseline="-25000" dirty="0" err="1">
                <a:solidFill>
                  <a:srgbClr val="FF0000"/>
                </a:solidFill>
                <a:cs typeface="Times New Roman" panose="02020603050405020304" pitchFamily="18" charset="0"/>
              </a:rPr>
              <a:t>c</a:t>
            </a:r>
            <a:r>
              <a:rPr lang="zh-CN" altLang="zh-CN" sz="2800" b="1" i="0" dirty="0">
                <a:solidFill>
                  <a:srgbClr val="9900CC"/>
                </a:solidFill>
              </a:rPr>
              <a:t>的光子碰撞后，它的最大能量</a:t>
            </a:r>
            <a:r>
              <a:rPr lang="zh-CN" altLang="en-US" sz="2800" b="1" i="0" dirty="0">
                <a:solidFill>
                  <a:srgbClr val="9900CC"/>
                </a:solidFill>
              </a:rPr>
              <a:t>为</a:t>
            </a:r>
            <a:r>
              <a:rPr lang="en-US" altLang="zh-CN" sz="2800" b="1" i="0" dirty="0">
                <a:solidFill>
                  <a:srgbClr val="9900CC"/>
                </a:solidFill>
                <a:sym typeface="Symbol" panose="05050102010706020507" pitchFamily="18" charset="2"/>
              </a:rPr>
              <a:t>_____</a:t>
            </a:r>
            <a:r>
              <a:rPr lang="zh-CN" altLang="en-US" sz="2800" b="1" i="0" dirty="0">
                <a:solidFill>
                  <a:srgbClr val="9900CC"/>
                </a:solidFill>
              </a:rPr>
              <a:t>，</a:t>
            </a:r>
            <a:r>
              <a:rPr lang="zh-CN" altLang="en-US" sz="2800" b="1" i="0" dirty="0">
                <a:solidFill>
                  <a:srgbClr val="9900CC"/>
                </a:solidFill>
                <a:sym typeface="Symbol" panose="05050102010706020507" pitchFamily="18" charset="2"/>
              </a:rPr>
              <a:t>此时</a:t>
            </a:r>
            <a:r>
              <a:rPr lang="el-GR" altLang="zh-CN" sz="2800" b="1" i="0" dirty="0">
                <a:solidFill>
                  <a:srgbClr val="FF0000"/>
                </a:solidFill>
              </a:rPr>
              <a:t>θ</a:t>
            </a:r>
            <a:r>
              <a:rPr lang="en-US" altLang="zh-CN" sz="2800" b="1" i="0" dirty="0">
                <a:solidFill>
                  <a:srgbClr val="009900"/>
                </a:solidFill>
              </a:rPr>
              <a:t>=</a:t>
            </a:r>
            <a:r>
              <a:rPr lang="en-US" altLang="zh-CN" sz="2800" b="1" i="0" dirty="0">
                <a:solidFill>
                  <a:srgbClr val="9900CC"/>
                </a:solidFill>
                <a:sym typeface="Symbol" panose="05050102010706020507" pitchFamily="18" charset="2"/>
              </a:rPr>
              <a:t> _____</a:t>
            </a:r>
            <a:r>
              <a:rPr lang="zh-CN" altLang="en-US" sz="2800" b="1" i="0" dirty="0">
                <a:solidFill>
                  <a:srgbClr val="9900CC"/>
                </a:solidFill>
                <a:sym typeface="Symbol" panose="05050102010706020507" pitchFamily="18" charset="2"/>
              </a:rPr>
              <a:t>，</a:t>
            </a:r>
            <a:r>
              <a:rPr lang="zh-CN" altLang="zh-CN" sz="2800" b="1" i="0" dirty="0">
                <a:solidFill>
                  <a:srgbClr val="FF3300"/>
                </a:solidFill>
              </a:rPr>
              <a:t>光子</a:t>
            </a:r>
            <a:r>
              <a:rPr lang="zh-CN" altLang="en-US" sz="2800" b="1" i="0" dirty="0">
                <a:solidFill>
                  <a:srgbClr val="FF3300"/>
                </a:solidFill>
              </a:rPr>
              <a:t>波长为</a:t>
            </a:r>
            <a:r>
              <a:rPr lang="en-US" altLang="zh-CN" sz="2800" b="1" i="0" dirty="0">
                <a:solidFill>
                  <a:srgbClr val="FF3300"/>
                </a:solidFill>
                <a:sym typeface="Symbol" panose="05050102010706020507" pitchFamily="18" charset="2"/>
              </a:rPr>
              <a:t> _____ </a:t>
            </a:r>
            <a:r>
              <a:rPr lang="zh-CN" altLang="en-US" sz="2800" b="1" i="0" dirty="0">
                <a:solidFill>
                  <a:srgbClr val="FF3300"/>
                </a:solidFill>
                <a:sym typeface="Symbol" panose="05050102010706020507" pitchFamily="18" charset="2"/>
              </a:rPr>
              <a:t>。</a:t>
            </a:r>
            <a:endParaRPr lang="zh-CN" altLang="en-US" sz="2800" b="1" i="0" dirty="0">
              <a:solidFill>
                <a:srgbClr val="FF3300"/>
              </a:solidFill>
            </a:endParaRPr>
          </a:p>
        </p:txBody>
      </p:sp>
      <p:grpSp>
        <p:nvGrpSpPr>
          <p:cNvPr id="3" name="Group 12"/>
          <p:cNvGrpSpPr>
            <a:grpSpLocks/>
          </p:cNvGrpSpPr>
          <p:nvPr/>
        </p:nvGrpSpPr>
        <p:grpSpPr bwMode="auto">
          <a:xfrm>
            <a:off x="7521726" y="3573016"/>
            <a:ext cx="3810000" cy="2895600"/>
            <a:chOff x="2784" y="2053"/>
            <a:chExt cx="2688" cy="1920"/>
          </a:xfrm>
        </p:grpSpPr>
        <p:sp>
          <p:nvSpPr>
            <p:cNvPr id="4" name="Rectangle 13"/>
            <p:cNvSpPr>
              <a:spLocks noChangeArrowheads="1"/>
            </p:cNvSpPr>
            <p:nvPr/>
          </p:nvSpPr>
          <p:spPr bwMode="auto">
            <a:xfrm>
              <a:off x="2784" y="2053"/>
              <a:ext cx="2688" cy="1920"/>
            </a:xfrm>
            <a:prstGeom prst="rect">
              <a:avLst/>
            </a:prstGeom>
            <a:solidFill>
              <a:schemeClr val="bg1"/>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5" name="Line 14"/>
            <p:cNvSpPr>
              <a:spLocks noChangeShapeType="1"/>
            </p:cNvSpPr>
            <p:nvPr/>
          </p:nvSpPr>
          <p:spPr bwMode="auto">
            <a:xfrm>
              <a:off x="3858" y="3165"/>
              <a:ext cx="1566" cy="3"/>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15"/>
            <p:cNvSpPr>
              <a:spLocks noChangeShapeType="1"/>
            </p:cNvSpPr>
            <p:nvPr/>
          </p:nvSpPr>
          <p:spPr bwMode="auto">
            <a:xfrm flipV="1">
              <a:off x="3840" y="2256"/>
              <a:ext cx="0" cy="168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 name="Object 16"/>
            <p:cNvGraphicFramePr>
              <a:graphicFrameLocks noChangeAspect="1"/>
            </p:cNvGraphicFramePr>
            <p:nvPr/>
          </p:nvGraphicFramePr>
          <p:xfrm>
            <a:off x="5136" y="2894"/>
            <a:ext cx="208" cy="226"/>
          </p:xfrm>
          <a:graphic>
            <a:graphicData uri="http://schemas.openxmlformats.org/presentationml/2006/ole">
              <mc:AlternateContent xmlns:mc="http://schemas.openxmlformats.org/markup-compatibility/2006">
                <mc:Choice xmlns:v="urn:schemas-microsoft-com:vml" Requires="v">
                  <p:oleObj spid="_x0000_s386986" name="公式" r:id="rId3" imgW="177646" imgH="190335" progId="Equation.3">
                    <p:embed/>
                  </p:oleObj>
                </mc:Choice>
                <mc:Fallback>
                  <p:oleObj name="公式" r:id="rId3" imgW="177646" imgH="190335" progId="Equation.3">
                    <p:embed/>
                    <p:pic>
                      <p:nvPicPr>
                        <p:cNvPr id="7"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 y="2894"/>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7"/>
            <p:cNvGraphicFramePr>
              <a:graphicFrameLocks noChangeAspect="1"/>
            </p:cNvGraphicFramePr>
            <p:nvPr>
              <p:extLst>
                <p:ext uri="{D42A27DB-BD31-4B8C-83A1-F6EECF244321}">
                  <p14:modId xmlns:p14="http://schemas.microsoft.com/office/powerpoint/2010/main" val="804407291"/>
                </p:ext>
              </p:extLst>
            </p:nvPr>
          </p:nvGraphicFramePr>
          <p:xfrm>
            <a:off x="3395" y="2256"/>
            <a:ext cx="225" cy="285"/>
          </p:xfrm>
          <a:graphic>
            <a:graphicData uri="http://schemas.openxmlformats.org/presentationml/2006/ole">
              <mc:AlternateContent xmlns:mc="http://schemas.openxmlformats.org/markup-compatibility/2006">
                <mc:Choice xmlns:v="urn:schemas-microsoft-com:vml" Requires="v">
                  <p:oleObj spid="_x0000_s386987" name="公式" r:id="rId5" imgW="190417" imgH="241195" progId="Equation.3">
                    <p:embed/>
                  </p:oleObj>
                </mc:Choice>
                <mc:Fallback>
                  <p:oleObj name="公式" r:id="rId5" imgW="190417" imgH="241195" progId="Equation.3">
                    <p:embed/>
                    <p:pic>
                      <p:nvPicPr>
                        <p:cNvPr id="8"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5" y="2256"/>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Line 18"/>
            <p:cNvSpPr>
              <a:spLocks noChangeShapeType="1"/>
            </p:cNvSpPr>
            <p:nvPr/>
          </p:nvSpPr>
          <p:spPr bwMode="auto">
            <a:xfrm>
              <a:off x="3840" y="3168"/>
              <a:ext cx="887" cy="5"/>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9"/>
            <p:cNvSpPr>
              <a:spLocks noChangeShapeType="1"/>
            </p:cNvSpPr>
            <p:nvPr/>
          </p:nvSpPr>
          <p:spPr bwMode="auto">
            <a:xfrm flipH="1" flipV="1">
              <a:off x="3241" y="3151"/>
              <a:ext cx="599" cy="17"/>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20"/>
            <p:cNvSpPr>
              <a:spLocks noChangeShapeType="1"/>
            </p:cNvSpPr>
            <p:nvPr/>
          </p:nvSpPr>
          <p:spPr bwMode="auto">
            <a:xfrm>
              <a:off x="2953" y="3254"/>
              <a:ext cx="86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2" name="Object 24"/>
            <p:cNvGraphicFramePr>
              <a:graphicFrameLocks noChangeAspect="1"/>
            </p:cNvGraphicFramePr>
            <p:nvPr>
              <p:extLst>
                <p:ext uri="{D42A27DB-BD31-4B8C-83A1-F6EECF244321}">
                  <p14:modId xmlns:p14="http://schemas.microsoft.com/office/powerpoint/2010/main" val="815360082"/>
                </p:ext>
              </p:extLst>
            </p:nvPr>
          </p:nvGraphicFramePr>
          <p:xfrm>
            <a:off x="3262" y="3324"/>
            <a:ext cx="592" cy="578"/>
          </p:xfrm>
          <a:graphic>
            <a:graphicData uri="http://schemas.openxmlformats.org/presentationml/2006/ole">
              <mc:AlternateContent xmlns:mc="http://schemas.openxmlformats.org/markup-compatibility/2006">
                <mc:Choice xmlns:v="urn:schemas-microsoft-com:vml" Requires="v">
                  <p:oleObj spid="_x0000_s386988" name="Equation" r:id="rId7" imgW="406080" imgH="393480" progId="Equation.DSMT4">
                    <p:embed/>
                  </p:oleObj>
                </mc:Choice>
                <mc:Fallback>
                  <p:oleObj name="Equation" r:id="rId7" imgW="406080" imgH="393480" progId="Equation.DSMT4">
                    <p:embed/>
                    <p:pic>
                      <p:nvPicPr>
                        <p:cNvPr id="12" name="Object 24"/>
                        <p:cNvPicPr>
                          <a:picLocks noChangeAspect="1" noChangeArrowheads="1"/>
                        </p:cNvPicPr>
                        <p:nvPr/>
                      </p:nvPicPr>
                      <p:blipFill>
                        <a:blip r:embed="rId8"/>
                        <a:srcRect/>
                        <a:stretch>
                          <a:fillRect/>
                        </a:stretch>
                      </p:blipFill>
                      <p:spPr bwMode="auto">
                        <a:xfrm>
                          <a:off x="3262" y="3324"/>
                          <a:ext cx="592" cy="578"/>
                        </a:xfrm>
                        <a:prstGeom prst="rect">
                          <a:avLst/>
                        </a:prstGeom>
                        <a:noFill/>
                        <a:ln>
                          <a:noFill/>
                        </a:ln>
                        <a:effectLst/>
                        <a:extLst/>
                      </p:spPr>
                    </p:pic>
                  </p:oleObj>
                </mc:Fallback>
              </mc:AlternateContent>
            </a:graphicData>
          </a:graphic>
        </p:graphicFrame>
        <p:graphicFrame>
          <p:nvGraphicFramePr>
            <p:cNvPr id="13" name="Object 25"/>
            <p:cNvGraphicFramePr>
              <a:graphicFrameLocks noChangeAspect="1"/>
            </p:cNvGraphicFramePr>
            <p:nvPr>
              <p:extLst>
                <p:ext uri="{D42A27DB-BD31-4B8C-83A1-F6EECF244321}">
                  <p14:modId xmlns:p14="http://schemas.microsoft.com/office/powerpoint/2010/main" val="471145286"/>
                </p:ext>
              </p:extLst>
            </p:nvPr>
          </p:nvGraphicFramePr>
          <p:xfrm>
            <a:off x="2934" y="2404"/>
            <a:ext cx="567" cy="636"/>
          </p:xfrm>
          <a:graphic>
            <a:graphicData uri="http://schemas.openxmlformats.org/presentationml/2006/ole">
              <mc:AlternateContent xmlns:mc="http://schemas.openxmlformats.org/markup-compatibility/2006">
                <mc:Choice xmlns:v="urn:schemas-microsoft-com:vml" Requires="v">
                  <p:oleObj spid="_x0000_s386989" name="Equation" r:id="rId9" imgW="317160" imgH="393480" progId="Equation.DSMT4">
                    <p:embed/>
                  </p:oleObj>
                </mc:Choice>
                <mc:Fallback>
                  <p:oleObj name="Equation" r:id="rId9" imgW="317160" imgH="393480" progId="Equation.DSMT4">
                    <p:embed/>
                    <p:pic>
                      <p:nvPicPr>
                        <p:cNvPr id="13" name="Object 25"/>
                        <p:cNvPicPr>
                          <a:picLocks noChangeAspect="1" noChangeArrowheads="1"/>
                        </p:cNvPicPr>
                        <p:nvPr/>
                      </p:nvPicPr>
                      <p:blipFill>
                        <a:blip r:embed="rId10"/>
                        <a:srcRect/>
                        <a:stretch>
                          <a:fillRect/>
                        </a:stretch>
                      </p:blipFill>
                      <p:spPr bwMode="auto">
                        <a:xfrm>
                          <a:off x="2934" y="2404"/>
                          <a:ext cx="567" cy="636"/>
                        </a:xfrm>
                        <a:prstGeom prst="rect">
                          <a:avLst/>
                        </a:prstGeom>
                        <a:noFill/>
                        <a:ln>
                          <a:noFill/>
                        </a:ln>
                        <a:effectLst/>
                        <a:extLst/>
                      </p:spPr>
                    </p:pic>
                  </p:oleObj>
                </mc:Fallback>
              </mc:AlternateContent>
            </a:graphicData>
          </a:graphic>
        </p:graphicFrame>
        <p:graphicFrame>
          <p:nvGraphicFramePr>
            <p:cNvPr id="14" name="Object 26"/>
            <p:cNvGraphicFramePr>
              <a:graphicFrameLocks noChangeAspect="1"/>
            </p:cNvGraphicFramePr>
            <p:nvPr>
              <p:extLst>
                <p:ext uri="{D42A27DB-BD31-4B8C-83A1-F6EECF244321}">
                  <p14:modId xmlns:p14="http://schemas.microsoft.com/office/powerpoint/2010/main" val="3957665627"/>
                </p:ext>
              </p:extLst>
            </p:nvPr>
          </p:nvGraphicFramePr>
          <p:xfrm>
            <a:off x="4239" y="3211"/>
            <a:ext cx="668" cy="462"/>
          </p:xfrm>
          <a:graphic>
            <a:graphicData uri="http://schemas.openxmlformats.org/presentationml/2006/ole">
              <mc:AlternateContent xmlns:mc="http://schemas.openxmlformats.org/markup-compatibility/2006">
                <mc:Choice xmlns:v="urn:schemas-microsoft-com:vml" Requires="v">
                  <p:oleObj spid="_x0000_s386990" name="Equation" r:id="rId11" imgW="241200" imgH="177480" progId="Equation.DSMT4">
                    <p:embed/>
                  </p:oleObj>
                </mc:Choice>
                <mc:Fallback>
                  <p:oleObj name="Equation" r:id="rId11" imgW="241200" imgH="177480" progId="Equation.DSMT4">
                    <p:embed/>
                    <p:pic>
                      <p:nvPicPr>
                        <p:cNvPr id="14" name="Object 26"/>
                        <p:cNvPicPr>
                          <a:picLocks noChangeAspect="1" noChangeArrowheads="1"/>
                        </p:cNvPicPr>
                        <p:nvPr/>
                      </p:nvPicPr>
                      <p:blipFill>
                        <a:blip r:embed="rId12"/>
                        <a:srcRect/>
                        <a:stretch>
                          <a:fillRect/>
                        </a:stretch>
                      </p:blipFill>
                      <p:spPr bwMode="auto">
                        <a:xfrm>
                          <a:off x="4239" y="3211"/>
                          <a:ext cx="668" cy="462"/>
                        </a:xfrm>
                        <a:prstGeom prst="rect">
                          <a:avLst/>
                        </a:prstGeom>
                        <a:noFill/>
                        <a:ln>
                          <a:noFill/>
                        </a:ln>
                        <a:effectLst/>
                        <a:extLst/>
                      </p:spPr>
                    </p:pic>
                  </p:oleObj>
                </mc:Fallback>
              </mc:AlternateContent>
            </a:graphicData>
          </a:graphic>
        </p:graphicFrame>
        <p:sp>
          <p:nvSpPr>
            <p:cNvPr id="15" name="Line 27"/>
            <p:cNvSpPr>
              <a:spLocks noChangeShapeType="1"/>
            </p:cNvSpPr>
            <p:nvPr/>
          </p:nvSpPr>
          <p:spPr bwMode="auto">
            <a:xfrm flipH="1" flipV="1">
              <a:off x="3524" y="3146"/>
              <a:ext cx="316" cy="22"/>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6" name="Object 28"/>
            <p:cNvGraphicFramePr>
              <a:graphicFrameLocks noChangeAspect="1"/>
            </p:cNvGraphicFramePr>
            <p:nvPr>
              <p:extLst>
                <p:ext uri="{D42A27DB-BD31-4B8C-83A1-F6EECF244321}">
                  <p14:modId xmlns:p14="http://schemas.microsoft.com/office/powerpoint/2010/main" val="3815769382"/>
                </p:ext>
              </p:extLst>
            </p:nvPr>
          </p:nvGraphicFramePr>
          <p:xfrm>
            <a:off x="3515" y="2799"/>
            <a:ext cx="298" cy="417"/>
          </p:xfrm>
          <a:graphic>
            <a:graphicData uri="http://schemas.openxmlformats.org/presentationml/2006/ole">
              <mc:AlternateContent xmlns:mc="http://schemas.openxmlformats.org/markup-compatibility/2006">
                <mc:Choice xmlns:v="urn:schemas-microsoft-com:vml" Requires="v">
                  <p:oleObj spid="_x0000_s386991" name="Equation" r:id="rId13" imgW="126720" imgH="177480" progId="Equation.DSMT4">
                    <p:embed/>
                  </p:oleObj>
                </mc:Choice>
                <mc:Fallback>
                  <p:oleObj name="Equation" r:id="rId13" imgW="126720" imgH="177480" progId="Equation.DSMT4">
                    <p:embed/>
                    <p:pic>
                      <p:nvPicPr>
                        <p:cNvPr id="16" name="Object 28"/>
                        <p:cNvPicPr>
                          <a:picLocks noChangeAspect="1" noChangeArrowheads="1"/>
                        </p:cNvPicPr>
                        <p:nvPr/>
                      </p:nvPicPr>
                      <p:blipFill>
                        <a:blip r:embed="rId14"/>
                        <a:srcRect/>
                        <a:stretch>
                          <a:fillRect/>
                        </a:stretch>
                      </p:blipFill>
                      <p:spPr bwMode="auto">
                        <a:xfrm>
                          <a:off x="3515" y="2799"/>
                          <a:ext cx="298"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Line 29"/>
            <p:cNvSpPr>
              <a:spLocks noChangeShapeType="1"/>
            </p:cNvSpPr>
            <p:nvPr/>
          </p:nvSpPr>
          <p:spPr bwMode="auto">
            <a:xfrm>
              <a:off x="3015" y="3254"/>
              <a:ext cx="336"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 name="Object 30"/>
            <p:cNvGraphicFramePr>
              <a:graphicFrameLocks noChangeAspect="1"/>
            </p:cNvGraphicFramePr>
            <p:nvPr>
              <p:extLst>
                <p:ext uri="{D42A27DB-BD31-4B8C-83A1-F6EECF244321}">
                  <p14:modId xmlns:p14="http://schemas.microsoft.com/office/powerpoint/2010/main" val="403621610"/>
                </p:ext>
              </p:extLst>
            </p:nvPr>
          </p:nvGraphicFramePr>
          <p:xfrm>
            <a:off x="2897" y="3236"/>
            <a:ext cx="314" cy="437"/>
          </p:xfrm>
          <a:graphic>
            <a:graphicData uri="http://schemas.openxmlformats.org/presentationml/2006/ole">
              <mc:AlternateContent xmlns:mc="http://schemas.openxmlformats.org/markup-compatibility/2006">
                <mc:Choice xmlns:v="urn:schemas-microsoft-com:vml" Requires="v">
                  <p:oleObj spid="_x0000_s386992" name="Equation" r:id="rId15" imgW="164880" imgH="228600" progId="Equation.DSMT4">
                    <p:embed/>
                  </p:oleObj>
                </mc:Choice>
                <mc:Fallback>
                  <p:oleObj name="Equation" r:id="rId15" imgW="164880" imgH="228600" progId="Equation.DSMT4">
                    <p:embed/>
                    <p:pic>
                      <p:nvPicPr>
                        <p:cNvPr id="18" name="Object 30"/>
                        <p:cNvPicPr>
                          <a:picLocks noChangeAspect="1" noChangeArrowheads="1"/>
                        </p:cNvPicPr>
                        <p:nvPr/>
                      </p:nvPicPr>
                      <p:blipFill>
                        <a:blip r:embed="rId16"/>
                        <a:srcRect/>
                        <a:stretch>
                          <a:fillRect/>
                        </a:stretch>
                      </p:blipFill>
                      <p:spPr bwMode="auto">
                        <a:xfrm>
                          <a:off x="2897" y="3236"/>
                          <a:ext cx="314" cy="437"/>
                        </a:xfrm>
                        <a:prstGeom prst="rect">
                          <a:avLst/>
                        </a:prstGeom>
                        <a:noFill/>
                        <a:ln>
                          <a:noFill/>
                        </a:ln>
                        <a:effectLst/>
                        <a:extLst/>
                      </p:spPr>
                    </p:pic>
                  </p:oleObj>
                </mc:Fallback>
              </mc:AlternateContent>
            </a:graphicData>
          </a:graphic>
        </p:graphicFrame>
        <p:sp>
          <p:nvSpPr>
            <p:cNvPr id="19" name="Oval 31"/>
            <p:cNvSpPr>
              <a:spLocks noChangeArrowheads="1"/>
            </p:cNvSpPr>
            <p:nvPr/>
          </p:nvSpPr>
          <p:spPr bwMode="auto">
            <a:xfrm>
              <a:off x="3768" y="3120"/>
              <a:ext cx="144" cy="144"/>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grpSp>
      <p:graphicFrame>
        <p:nvGraphicFramePr>
          <p:cNvPr id="20" name="Object 2074"/>
          <p:cNvGraphicFramePr>
            <a:graphicFrameLocks noChangeAspect="1"/>
          </p:cNvGraphicFramePr>
          <p:nvPr>
            <p:extLst>
              <p:ext uri="{D42A27DB-BD31-4B8C-83A1-F6EECF244321}">
                <p14:modId xmlns:p14="http://schemas.microsoft.com/office/powerpoint/2010/main" val="2829442620"/>
              </p:ext>
            </p:extLst>
          </p:nvPr>
        </p:nvGraphicFramePr>
        <p:xfrm>
          <a:off x="4368236" y="1628213"/>
          <a:ext cx="3938906" cy="1071822"/>
        </p:xfrm>
        <a:graphic>
          <a:graphicData uri="http://schemas.openxmlformats.org/presentationml/2006/ole">
            <mc:AlternateContent xmlns:mc="http://schemas.openxmlformats.org/markup-compatibility/2006">
              <mc:Choice xmlns:v="urn:schemas-microsoft-com:vml" Requires="v">
                <p:oleObj spid="_x0000_s386993" name="公式" r:id="rId17" imgW="1447560" imgH="393480" progId="Equation.3">
                  <p:embed/>
                </p:oleObj>
              </mc:Choice>
              <mc:Fallback>
                <p:oleObj name="公式" r:id="rId17" imgW="1447560" imgH="393480" progId="Equation.3">
                  <p:embed/>
                  <p:pic>
                    <p:nvPicPr>
                      <p:cNvPr id="20" name="Object 2074"/>
                      <p:cNvPicPr>
                        <a:picLocks noChangeAspect="1" noChangeArrowheads="1"/>
                      </p:cNvPicPr>
                      <p:nvPr/>
                    </p:nvPicPr>
                    <p:blipFill>
                      <a:blip r:embed="rId18"/>
                      <a:srcRect/>
                      <a:stretch>
                        <a:fillRect/>
                      </a:stretch>
                    </p:blipFill>
                    <p:spPr bwMode="auto">
                      <a:xfrm>
                        <a:off x="4368236" y="1628213"/>
                        <a:ext cx="3938906" cy="1071822"/>
                      </a:xfrm>
                      <a:prstGeom prst="rect">
                        <a:avLst/>
                      </a:prstGeom>
                      <a:solidFill>
                        <a:srgbClr val="66FF33"/>
                      </a:solidFill>
                      <a:ln>
                        <a:noFill/>
                      </a:ln>
                      <a:effectLst/>
                      <a:extLst/>
                    </p:spPr>
                  </p:pic>
                </p:oleObj>
              </mc:Fallback>
            </mc:AlternateContent>
          </a:graphicData>
        </a:graphic>
      </p:graphicFrame>
      <p:graphicFrame>
        <p:nvGraphicFramePr>
          <p:cNvPr id="21" name="Object 69"/>
          <p:cNvGraphicFramePr>
            <a:graphicFrameLocks noChangeAspect="1"/>
          </p:cNvGraphicFramePr>
          <p:nvPr>
            <p:extLst>
              <p:ext uri="{D42A27DB-BD31-4B8C-83A1-F6EECF244321}">
                <p14:modId xmlns:p14="http://schemas.microsoft.com/office/powerpoint/2010/main" val="1866394416"/>
              </p:ext>
            </p:extLst>
          </p:nvPr>
        </p:nvGraphicFramePr>
        <p:xfrm>
          <a:off x="653055" y="2349775"/>
          <a:ext cx="3520803" cy="1086349"/>
        </p:xfrm>
        <a:graphic>
          <a:graphicData uri="http://schemas.openxmlformats.org/presentationml/2006/ole">
            <mc:AlternateContent xmlns:mc="http://schemas.openxmlformats.org/markup-compatibility/2006">
              <mc:Choice xmlns:v="urn:schemas-microsoft-com:vml" Requires="v">
                <p:oleObj spid="_x0000_s386994" name="Equation" r:id="rId19" imgW="1320480" imgH="431640" progId="Equation.DSMT4">
                  <p:embed/>
                </p:oleObj>
              </mc:Choice>
              <mc:Fallback>
                <p:oleObj name="Equation" r:id="rId19" imgW="1320480" imgH="431640" progId="Equation.DSMT4">
                  <p:embed/>
                  <p:pic>
                    <p:nvPicPr>
                      <p:cNvPr id="21" name="Object 69"/>
                      <p:cNvPicPr>
                        <a:picLocks noChangeAspect="1" noChangeArrowheads="1"/>
                      </p:cNvPicPr>
                      <p:nvPr/>
                    </p:nvPicPr>
                    <p:blipFill>
                      <a:blip r:embed="rId20"/>
                      <a:srcRect/>
                      <a:stretch>
                        <a:fillRect/>
                      </a:stretch>
                    </p:blipFill>
                    <p:spPr bwMode="auto">
                      <a:xfrm>
                        <a:off x="653055" y="2349775"/>
                        <a:ext cx="3520803" cy="1086349"/>
                      </a:xfrm>
                      <a:prstGeom prst="rect">
                        <a:avLst/>
                      </a:prstGeom>
                      <a:solidFill>
                        <a:srgbClr val="00FFFF"/>
                      </a:solidFill>
                      <a:ln>
                        <a:noFill/>
                      </a:ln>
                      <a:effectLst/>
                      <a:extLst/>
                    </p:spPr>
                  </p:pic>
                </p:oleObj>
              </mc:Fallback>
            </mc:AlternateContent>
          </a:graphicData>
        </a:graphic>
      </p:graphicFrame>
      <p:sp>
        <p:nvSpPr>
          <p:cNvPr id="22" name="矩形 21"/>
          <p:cNvSpPr/>
          <p:nvPr/>
        </p:nvSpPr>
        <p:spPr>
          <a:xfrm>
            <a:off x="2803084" y="3961753"/>
            <a:ext cx="2279791" cy="584775"/>
          </a:xfrm>
          <a:prstGeom prst="rect">
            <a:avLst/>
          </a:prstGeom>
        </p:spPr>
        <p:txBody>
          <a:bodyPr wrap="none">
            <a:spAutoFit/>
          </a:bodyPr>
          <a:lstStyle/>
          <a:p>
            <a:r>
              <a:rPr lang="en-US" altLang="zh-CN" sz="3200" b="1" i="0" dirty="0">
                <a:solidFill>
                  <a:srgbClr val="FF0000"/>
                </a:solidFill>
              </a:rPr>
              <a:t>λ</a:t>
            </a:r>
            <a:r>
              <a:rPr lang="zh-CN" altLang="en-US" sz="3200" b="1" i="0" dirty="0">
                <a:solidFill>
                  <a:srgbClr val="9900CC"/>
                </a:solidFill>
              </a:rPr>
              <a:t> ↑ ，</a:t>
            </a:r>
            <a:r>
              <a:rPr lang="en-US" altLang="zh-CN" sz="3200" b="1" i="0" dirty="0">
                <a:solidFill>
                  <a:srgbClr val="FF0000"/>
                </a:solidFill>
              </a:rPr>
              <a:t>mc</a:t>
            </a:r>
            <a:r>
              <a:rPr lang="en-US" altLang="zh-CN" sz="3200" b="1" i="0" baseline="30000" dirty="0">
                <a:solidFill>
                  <a:srgbClr val="FF0000"/>
                </a:solidFill>
              </a:rPr>
              <a:t>2</a:t>
            </a:r>
            <a:r>
              <a:rPr lang="zh-CN" altLang="en-US" sz="3200" b="1" i="0" dirty="0">
                <a:solidFill>
                  <a:srgbClr val="9900CC"/>
                </a:solidFill>
              </a:rPr>
              <a:t> ↑ </a:t>
            </a:r>
            <a:endParaRPr lang="zh-CN" altLang="en-US" sz="3200" dirty="0"/>
          </a:p>
        </p:txBody>
      </p:sp>
      <p:sp>
        <p:nvSpPr>
          <p:cNvPr id="23" name="矩形 22"/>
          <p:cNvSpPr/>
          <p:nvPr/>
        </p:nvSpPr>
        <p:spPr>
          <a:xfrm>
            <a:off x="1479804" y="4425068"/>
            <a:ext cx="4926349" cy="584775"/>
          </a:xfrm>
          <a:prstGeom prst="rect">
            <a:avLst/>
          </a:prstGeom>
        </p:spPr>
        <p:txBody>
          <a:bodyPr wrap="none">
            <a:spAutoFit/>
          </a:bodyPr>
          <a:lstStyle/>
          <a:p>
            <a:r>
              <a:rPr lang="el-GR" altLang="zh-CN" sz="3200" b="1" i="0" dirty="0">
                <a:solidFill>
                  <a:srgbClr val="FF0000"/>
                </a:solidFill>
              </a:rPr>
              <a:t>θ</a:t>
            </a:r>
            <a:r>
              <a:rPr lang="en-US" altLang="zh-CN" sz="3200" b="1" i="0" dirty="0">
                <a:solidFill>
                  <a:srgbClr val="009900"/>
                </a:solidFill>
              </a:rPr>
              <a:t>=</a:t>
            </a:r>
            <a:r>
              <a:rPr lang="el-GR" altLang="zh-CN" sz="3200" b="1" i="0" dirty="0">
                <a:solidFill>
                  <a:srgbClr val="009900"/>
                </a:solidFill>
              </a:rPr>
              <a:t>π</a:t>
            </a:r>
            <a:r>
              <a:rPr lang="zh-CN" altLang="en-US" sz="3200" b="1" i="0" dirty="0">
                <a:solidFill>
                  <a:srgbClr val="009900"/>
                </a:solidFill>
              </a:rPr>
              <a:t>，</a:t>
            </a:r>
            <a:r>
              <a:rPr lang="en-US" altLang="zh-CN" sz="3200" b="1" i="0" dirty="0">
                <a:solidFill>
                  <a:srgbClr val="FF0000"/>
                </a:solidFill>
              </a:rPr>
              <a:t>λ</a:t>
            </a:r>
            <a:r>
              <a:rPr lang="zh-CN" altLang="en-US" sz="3200" b="1" i="0" dirty="0">
                <a:solidFill>
                  <a:srgbClr val="9900CC"/>
                </a:solidFill>
              </a:rPr>
              <a:t> </a:t>
            </a:r>
            <a:r>
              <a:rPr lang="en-US" altLang="zh-CN" sz="3200" b="1" i="0" dirty="0">
                <a:solidFill>
                  <a:srgbClr val="0070C0"/>
                </a:solidFill>
              </a:rPr>
              <a:t>=max</a:t>
            </a:r>
            <a:r>
              <a:rPr lang="zh-CN" altLang="en-US" sz="3200" b="1" i="0" dirty="0">
                <a:solidFill>
                  <a:srgbClr val="0070C0"/>
                </a:solidFill>
              </a:rPr>
              <a:t> ，</a:t>
            </a:r>
            <a:r>
              <a:rPr lang="en-US" altLang="zh-CN" sz="3200" b="1" i="0" dirty="0">
                <a:solidFill>
                  <a:srgbClr val="FF0000"/>
                </a:solidFill>
              </a:rPr>
              <a:t>mc</a:t>
            </a:r>
            <a:r>
              <a:rPr lang="en-US" altLang="zh-CN" sz="3200" b="1" i="0" baseline="30000" dirty="0">
                <a:solidFill>
                  <a:srgbClr val="FF0000"/>
                </a:solidFill>
              </a:rPr>
              <a:t>2</a:t>
            </a:r>
            <a:r>
              <a:rPr lang="zh-CN" altLang="en-US" sz="3200" b="1" i="0" dirty="0">
                <a:solidFill>
                  <a:srgbClr val="9900CC"/>
                </a:solidFill>
              </a:rPr>
              <a:t> </a:t>
            </a:r>
            <a:r>
              <a:rPr lang="en-US" altLang="zh-CN" sz="3200" b="1" i="0" dirty="0">
                <a:solidFill>
                  <a:srgbClr val="9900CC"/>
                </a:solidFill>
              </a:rPr>
              <a:t>=max</a:t>
            </a:r>
            <a:r>
              <a:rPr lang="zh-CN" altLang="en-US" sz="3200" b="1" i="0" dirty="0">
                <a:solidFill>
                  <a:srgbClr val="9900CC"/>
                </a:solidFill>
              </a:rPr>
              <a:t> </a:t>
            </a:r>
            <a:endParaRPr lang="zh-CN" altLang="en-US" sz="3200" dirty="0"/>
          </a:p>
        </p:txBody>
      </p:sp>
      <p:sp>
        <p:nvSpPr>
          <p:cNvPr id="24" name="AutoShape 8"/>
          <p:cNvSpPr>
            <a:spLocks noChangeArrowheads="1"/>
          </p:cNvSpPr>
          <p:nvPr/>
        </p:nvSpPr>
        <p:spPr bwMode="auto">
          <a:xfrm>
            <a:off x="1622439" y="4012959"/>
            <a:ext cx="700143" cy="241182"/>
          </a:xfrm>
          <a:prstGeom prst="rightArrow">
            <a:avLst>
              <a:gd name="adj1" fmla="val 50000"/>
              <a:gd name="adj2" fmla="val 95879"/>
            </a:avLst>
          </a:prstGeom>
          <a:solidFill>
            <a:srgbClr val="FFFF00"/>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5" name="Object 2074"/>
          <p:cNvGraphicFramePr>
            <a:graphicFrameLocks noChangeAspect="1"/>
          </p:cNvGraphicFramePr>
          <p:nvPr>
            <p:extLst>
              <p:ext uri="{D42A27DB-BD31-4B8C-83A1-F6EECF244321}">
                <p14:modId xmlns:p14="http://schemas.microsoft.com/office/powerpoint/2010/main" val="2838019442"/>
              </p:ext>
            </p:extLst>
          </p:nvPr>
        </p:nvGraphicFramePr>
        <p:xfrm>
          <a:off x="1820788" y="5009843"/>
          <a:ext cx="3387725" cy="635000"/>
        </p:xfrm>
        <a:graphic>
          <a:graphicData uri="http://schemas.openxmlformats.org/presentationml/2006/ole">
            <mc:AlternateContent xmlns:mc="http://schemas.openxmlformats.org/markup-compatibility/2006">
              <mc:Choice xmlns:v="urn:schemas-microsoft-com:vml" Requires="v">
                <p:oleObj spid="_x0000_s386995" name="Equation" r:id="rId21" imgW="1218960" imgH="228600" progId="Equation.DSMT4">
                  <p:embed/>
                </p:oleObj>
              </mc:Choice>
              <mc:Fallback>
                <p:oleObj name="Equation" r:id="rId21" imgW="1218960" imgH="228600" progId="Equation.DSMT4">
                  <p:embed/>
                  <p:pic>
                    <p:nvPicPr>
                      <p:cNvPr id="25" name="Object 2074"/>
                      <p:cNvPicPr>
                        <a:picLocks noChangeAspect="1" noChangeArrowheads="1"/>
                      </p:cNvPicPr>
                      <p:nvPr/>
                    </p:nvPicPr>
                    <p:blipFill>
                      <a:blip r:embed="rId22"/>
                      <a:srcRect/>
                      <a:stretch>
                        <a:fillRect/>
                      </a:stretch>
                    </p:blipFill>
                    <p:spPr bwMode="auto">
                      <a:xfrm>
                        <a:off x="1820788" y="5009843"/>
                        <a:ext cx="3387725" cy="635000"/>
                      </a:xfrm>
                      <a:prstGeom prst="rect">
                        <a:avLst/>
                      </a:prstGeom>
                      <a:noFill/>
                      <a:ln>
                        <a:noFill/>
                      </a:ln>
                      <a:effectLst/>
                      <a:extLst/>
                    </p:spPr>
                  </p:pic>
                </p:oleObj>
              </mc:Fallback>
            </mc:AlternateContent>
          </a:graphicData>
        </a:graphic>
      </p:graphicFrame>
      <p:graphicFrame>
        <p:nvGraphicFramePr>
          <p:cNvPr id="26" name="Object 13"/>
          <p:cNvGraphicFramePr>
            <a:graphicFrameLocks noChangeAspect="1"/>
          </p:cNvGraphicFramePr>
          <p:nvPr>
            <p:extLst>
              <p:ext uri="{D42A27DB-BD31-4B8C-83A1-F6EECF244321}">
                <p14:modId xmlns:p14="http://schemas.microsoft.com/office/powerpoint/2010/main" val="2399726651"/>
              </p:ext>
            </p:extLst>
          </p:nvPr>
        </p:nvGraphicFramePr>
        <p:xfrm>
          <a:off x="1127447" y="5661361"/>
          <a:ext cx="6055517" cy="1158842"/>
        </p:xfrm>
        <a:graphic>
          <a:graphicData uri="http://schemas.openxmlformats.org/presentationml/2006/ole">
            <mc:AlternateContent xmlns:mc="http://schemas.openxmlformats.org/markup-compatibility/2006">
              <mc:Choice xmlns:v="urn:schemas-microsoft-com:vml" Requires="v">
                <p:oleObj spid="_x0000_s386996" name="Equation" r:id="rId23" imgW="2273040" imgH="431640" progId="Equation.DSMT4">
                  <p:embed/>
                </p:oleObj>
              </mc:Choice>
              <mc:Fallback>
                <p:oleObj name="Equation" r:id="rId23" imgW="2273040" imgH="431640" progId="Equation.DSMT4">
                  <p:embed/>
                  <p:pic>
                    <p:nvPicPr>
                      <p:cNvPr id="26" name="Object 13"/>
                      <p:cNvPicPr>
                        <a:picLocks noChangeAspect="1" noChangeArrowheads="1"/>
                      </p:cNvPicPr>
                      <p:nvPr/>
                    </p:nvPicPr>
                    <p:blipFill>
                      <a:blip r:embed="rId24"/>
                      <a:srcRect/>
                      <a:stretch>
                        <a:fillRect/>
                      </a:stretch>
                    </p:blipFill>
                    <p:spPr bwMode="auto">
                      <a:xfrm>
                        <a:off x="1127447" y="5661361"/>
                        <a:ext cx="6055517" cy="1158842"/>
                      </a:xfrm>
                      <a:prstGeom prst="rect">
                        <a:avLst/>
                      </a:prstGeom>
                      <a:noFill/>
                      <a:ln>
                        <a:noFill/>
                      </a:ln>
                      <a:effectLst/>
                      <a:extLst/>
                    </p:spPr>
                  </p:pic>
                </p:oleObj>
              </mc:Fallback>
            </mc:AlternateContent>
          </a:graphicData>
        </a:graphic>
      </p:graphicFrame>
      <p:graphicFrame>
        <p:nvGraphicFramePr>
          <p:cNvPr id="27" name="Object 13"/>
          <p:cNvGraphicFramePr>
            <a:graphicFrameLocks noChangeAspect="1"/>
          </p:cNvGraphicFramePr>
          <p:nvPr>
            <p:extLst>
              <p:ext uri="{D42A27DB-BD31-4B8C-83A1-F6EECF244321}">
                <p14:modId xmlns:p14="http://schemas.microsoft.com/office/powerpoint/2010/main" val="569413726"/>
              </p:ext>
            </p:extLst>
          </p:nvPr>
        </p:nvGraphicFramePr>
        <p:xfrm>
          <a:off x="4276961" y="2781385"/>
          <a:ext cx="3141662" cy="1181100"/>
        </p:xfrm>
        <a:graphic>
          <a:graphicData uri="http://schemas.openxmlformats.org/presentationml/2006/ole">
            <mc:AlternateContent xmlns:mc="http://schemas.openxmlformats.org/markup-compatibility/2006">
              <mc:Choice xmlns:v="urn:schemas-microsoft-com:vml" Requires="v">
                <p:oleObj spid="_x0000_s386997" name="公式" r:id="rId25" imgW="1054080" imgH="393480" progId="Equation.3">
                  <p:embed/>
                </p:oleObj>
              </mc:Choice>
              <mc:Fallback>
                <p:oleObj name="公式" r:id="rId25" imgW="1054080" imgH="393480" progId="Equation.3">
                  <p:embed/>
                  <p:pic>
                    <p:nvPicPr>
                      <p:cNvPr id="27" name="Object 13"/>
                      <p:cNvPicPr>
                        <a:picLocks noChangeAspect="1" noChangeArrowheads="1"/>
                      </p:cNvPicPr>
                      <p:nvPr/>
                    </p:nvPicPr>
                    <p:blipFill>
                      <a:blip r:embed="rId26"/>
                      <a:srcRect/>
                      <a:stretch>
                        <a:fillRect/>
                      </a:stretch>
                    </p:blipFill>
                    <p:spPr bwMode="auto">
                      <a:xfrm>
                        <a:off x="4276961" y="2781385"/>
                        <a:ext cx="3141662" cy="1181100"/>
                      </a:xfrm>
                      <a:prstGeom prst="rect">
                        <a:avLst/>
                      </a:prstGeom>
                      <a:solidFill>
                        <a:srgbClr val="FFFF00"/>
                      </a:solidFill>
                      <a:ln>
                        <a:noFill/>
                      </a:ln>
                      <a:effectLst/>
                      <a:extLst/>
                    </p:spPr>
                  </p:pic>
                </p:oleObj>
              </mc:Fallback>
            </mc:AlternateContent>
          </a:graphicData>
        </a:graphic>
      </p:graphicFrame>
      <p:graphicFrame>
        <p:nvGraphicFramePr>
          <p:cNvPr id="28" name="Object 2073"/>
          <p:cNvGraphicFramePr>
            <a:graphicFrameLocks noChangeAspect="1"/>
          </p:cNvGraphicFramePr>
          <p:nvPr>
            <p:extLst>
              <p:ext uri="{D42A27DB-BD31-4B8C-83A1-F6EECF244321}">
                <p14:modId xmlns:p14="http://schemas.microsoft.com/office/powerpoint/2010/main" val="3131255682"/>
              </p:ext>
            </p:extLst>
          </p:nvPr>
        </p:nvGraphicFramePr>
        <p:xfrm>
          <a:off x="9092557" y="1605485"/>
          <a:ext cx="2190668" cy="744290"/>
        </p:xfrm>
        <a:graphic>
          <a:graphicData uri="http://schemas.openxmlformats.org/presentationml/2006/ole">
            <mc:AlternateContent xmlns:mc="http://schemas.openxmlformats.org/markup-compatibility/2006">
              <mc:Choice xmlns:v="urn:schemas-microsoft-com:vml" Requires="v">
                <p:oleObj spid="_x0000_s386998" name="公式" r:id="rId27" imgW="672840" imgH="228600" progId="Equation.3">
                  <p:embed/>
                </p:oleObj>
              </mc:Choice>
              <mc:Fallback>
                <p:oleObj name="公式" r:id="rId27" imgW="672840" imgH="228600" progId="Equation.3">
                  <p:embed/>
                  <p:pic>
                    <p:nvPicPr>
                      <p:cNvPr id="72" name="Object 2073"/>
                      <p:cNvPicPr>
                        <a:picLocks noChangeAspect="1" noChangeArrowheads="1"/>
                      </p:cNvPicPr>
                      <p:nvPr/>
                    </p:nvPicPr>
                    <p:blipFill>
                      <a:blip r:embed="rId28"/>
                      <a:srcRect/>
                      <a:stretch>
                        <a:fillRect/>
                      </a:stretch>
                    </p:blipFill>
                    <p:spPr bwMode="auto">
                      <a:xfrm>
                        <a:off x="9092557" y="1605485"/>
                        <a:ext cx="2190668" cy="744290"/>
                      </a:xfrm>
                      <a:prstGeom prst="rect">
                        <a:avLst/>
                      </a:prstGeom>
                      <a:solidFill>
                        <a:srgbClr val="00FF00"/>
                      </a:solidFill>
                      <a:ln>
                        <a:noFill/>
                      </a:ln>
                      <a:effectLst/>
                      <a:extLst/>
                    </p:spPr>
                  </p:pic>
                </p:oleObj>
              </mc:Fallback>
            </mc:AlternateContent>
          </a:graphicData>
        </a:graphic>
      </p:graphicFrame>
    </p:spTree>
    <p:extLst>
      <p:ext uri="{BB962C8B-B14F-4D97-AF65-F5344CB8AC3E}">
        <p14:creationId xmlns:p14="http://schemas.microsoft.com/office/powerpoint/2010/main" val="148827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circle(in)">
                                      <p:cBhvr>
                                        <p:cTn id="12" dur="20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fill="hold"/>
                                        <p:tgtEl>
                                          <p:spTgt spid="26"/>
                                        </p:tgtEl>
                                        <p:attrNameLst>
                                          <p:attrName>ppt_x</p:attrName>
                                        </p:attrNameLst>
                                      </p:cBhvr>
                                      <p:tavLst>
                                        <p:tav tm="0">
                                          <p:val>
                                            <p:strVal val="#ppt_x"/>
                                          </p:val>
                                        </p:tav>
                                        <p:tav tm="100000">
                                          <p:val>
                                            <p:strVal val="#ppt_x"/>
                                          </p:val>
                                        </p:tav>
                                      </p:tavLst>
                                    </p:anim>
                                    <p:anim calcmode="lin" valueType="num">
                                      <p:cBhvr additive="base">
                                        <p:cTn id="3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5C6343-5533-467A-8CC2-BE8FE607D7E5}"/>
              </a:ext>
            </a:extLst>
          </p:cNvPr>
          <p:cNvSpPr/>
          <p:nvPr/>
        </p:nvSpPr>
        <p:spPr>
          <a:xfrm>
            <a:off x="911424" y="215400"/>
            <a:ext cx="10873208" cy="954107"/>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9900CC"/>
                </a:solidFill>
              </a:rPr>
              <a:t>已知</a:t>
            </a:r>
            <a:r>
              <a:rPr lang="en-US" altLang="zh-CN" sz="2800" b="1" i="0" dirty="0" err="1">
                <a:solidFill>
                  <a:srgbClr val="FF0000"/>
                </a:solidFill>
              </a:rPr>
              <a:t>c</a:t>
            </a:r>
            <a:r>
              <a:rPr lang="en-US" altLang="zh-CN" sz="2800" b="1" i="0" dirty="0" err="1">
                <a:solidFill>
                  <a:srgbClr val="9900CC"/>
                </a:solidFill>
              </a:rPr>
              <a:t>,</a:t>
            </a:r>
            <a:r>
              <a:rPr lang="en-US" altLang="zh-CN" sz="2800" b="1" i="0" dirty="0" err="1">
                <a:solidFill>
                  <a:srgbClr val="FF0000"/>
                </a:solidFill>
              </a:rPr>
              <a:t>h</a:t>
            </a:r>
            <a:r>
              <a:rPr lang="en-US" altLang="zh-CN" sz="2800" b="1" i="0" dirty="0">
                <a:solidFill>
                  <a:srgbClr val="9900CC"/>
                </a:solidFill>
              </a:rPr>
              <a:t>,</a:t>
            </a:r>
            <a:r>
              <a:rPr kumimoji="0" lang="zh-CN" altLang="en-US" sz="2800" b="1" i="0" dirty="0">
                <a:solidFill>
                  <a:srgbClr val="009900"/>
                </a:solidFill>
              </a:rPr>
              <a:t>康普顿波长为</a:t>
            </a:r>
            <a:r>
              <a:rPr lang="en-US" altLang="zh-CN" sz="2800" b="1" i="0" dirty="0" err="1">
                <a:solidFill>
                  <a:srgbClr val="FF0000"/>
                </a:solidFill>
              </a:rPr>
              <a:t>λ</a:t>
            </a:r>
            <a:r>
              <a:rPr lang="en-US" altLang="zh-CN" sz="2800" b="1" i="0" baseline="-25000" dirty="0" err="1">
                <a:solidFill>
                  <a:srgbClr val="FF0000"/>
                </a:solidFill>
                <a:cs typeface="Times New Roman" panose="02020603050405020304" pitchFamily="18" charset="0"/>
              </a:rPr>
              <a:t>c</a:t>
            </a:r>
            <a:r>
              <a:rPr lang="en-US" altLang="zh-CN" sz="2800" b="1" i="0" baseline="-25000" dirty="0">
                <a:solidFill>
                  <a:srgbClr val="FF0000"/>
                </a:solidFill>
                <a:cs typeface="Times New Roman" panose="02020603050405020304" pitchFamily="18" charset="0"/>
              </a:rPr>
              <a:t> </a:t>
            </a:r>
            <a:r>
              <a:rPr lang="zh-CN" altLang="en-US" sz="2800" b="1" i="0" dirty="0">
                <a:solidFill>
                  <a:srgbClr val="9900CC"/>
                </a:solidFill>
              </a:rPr>
              <a:t>。</a:t>
            </a:r>
            <a:r>
              <a:rPr lang="zh-CN" altLang="en-US" sz="2800" b="1" i="0" dirty="0">
                <a:solidFill>
                  <a:srgbClr val="009900"/>
                </a:solidFill>
              </a:rPr>
              <a:t>康普顿散射中，</a:t>
            </a:r>
            <a:r>
              <a:rPr lang="zh-CN" altLang="zh-CN" sz="2800" b="1" i="0" dirty="0">
                <a:solidFill>
                  <a:srgbClr val="9900CC"/>
                </a:solidFill>
              </a:rPr>
              <a:t>一个静止电子</a:t>
            </a:r>
            <a:r>
              <a:rPr lang="zh-CN" altLang="en-US" sz="2800" b="1" i="0" dirty="0">
                <a:solidFill>
                  <a:srgbClr val="9900CC"/>
                </a:solidFill>
              </a:rPr>
              <a:t>（静止质量为</a:t>
            </a:r>
            <a:r>
              <a:rPr lang="en-US" altLang="zh-CN" sz="2800" b="1" i="0" dirty="0">
                <a:solidFill>
                  <a:srgbClr val="FF0000"/>
                </a:solidFill>
              </a:rPr>
              <a:t>m</a:t>
            </a:r>
            <a:r>
              <a:rPr lang="en-US" altLang="zh-CN" sz="2800" b="1" i="0" baseline="-25000" dirty="0">
                <a:solidFill>
                  <a:srgbClr val="FF0000"/>
                </a:solidFill>
                <a:cs typeface="Times New Roman" panose="02020603050405020304" pitchFamily="18" charset="0"/>
              </a:rPr>
              <a:t>0 </a:t>
            </a:r>
            <a:r>
              <a:rPr lang="zh-CN" altLang="en-US" sz="2800" b="1" i="0" dirty="0">
                <a:solidFill>
                  <a:srgbClr val="9900CC"/>
                </a:solidFill>
              </a:rPr>
              <a:t>）</a:t>
            </a:r>
            <a:r>
              <a:rPr lang="zh-CN" altLang="zh-CN" sz="2800" b="1" i="0" dirty="0">
                <a:solidFill>
                  <a:srgbClr val="9900CC"/>
                </a:solidFill>
              </a:rPr>
              <a:t>与一</a:t>
            </a:r>
            <a:r>
              <a:rPr lang="zh-CN" altLang="en-US" sz="2800" b="1" i="0" dirty="0">
                <a:solidFill>
                  <a:srgbClr val="9900CC"/>
                </a:solidFill>
              </a:rPr>
              <a:t>波长为</a:t>
            </a:r>
            <a:r>
              <a:rPr lang="en-US" altLang="zh-CN" sz="2800" b="1" i="0" dirty="0" err="1">
                <a:solidFill>
                  <a:srgbClr val="FF0000"/>
                </a:solidFill>
              </a:rPr>
              <a:t>λ</a:t>
            </a:r>
            <a:r>
              <a:rPr lang="en-US" altLang="zh-CN" sz="2800" b="1" i="0" baseline="-25000" dirty="0" err="1">
                <a:solidFill>
                  <a:srgbClr val="FF0000"/>
                </a:solidFill>
                <a:cs typeface="Times New Roman" panose="02020603050405020304" pitchFamily="18" charset="0"/>
              </a:rPr>
              <a:t>c</a:t>
            </a:r>
            <a:r>
              <a:rPr lang="zh-CN" altLang="zh-CN" sz="2800" b="1" i="0" dirty="0">
                <a:solidFill>
                  <a:srgbClr val="9900CC"/>
                </a:solidFill>
              </a:rPr>
              <a:t>的光子碰撞后，它的最大</a:t>
            </a:r>
            <a:r>
              <a:rPr lang="zh-CN" altLang="en-US" sz="2800" b="1" i="0" dirty="0">
                <a:solidFill>
                  <a:srgbClr val="9900CC"/>
                </a:solidFill>
              </a:rPr>
              <a:t>速度为</a:t>
            </a:r>
            <a:r>
              <a:rPr lang="en-US" altLang="zh-CN" sz="2800" b="1" i="0" dirty="0">
                <a:solidFill>
                  <a:srgbClr val="9900CC"/>
                </a:solidFill>
                <a:sym typeface="Symbol" panose="05050102010706020507" pitchFamily="18" charset="2"/>
              </a:rPr>
              <a:t>_____</a:t>
            </a:r>
            <a:r>
              <a:rPr lang="zh-CN" altLang="en-US" sz="2800" b="1" i="0" dirty="0">
                <a:solidFill>
                  <a:srgbClr val="9900CC"/>
                </a:solidFill>
              </a:rPr>
              <a:t>，</a:t>
            </a:r>
            <a:r>
              <a:rPr lang="zh-CN" altLang="en-US" sz="2800" b="1" i="0" dirty="0">
                <a:solidFill>
                  <a:srgbClr val="FF3300"/>
                </a:solidFill>
                <a:sym typeface="Symbol" panose="05050102010706020507" pitchFamily="18" charset="2"/>
              </a:rPr>
              <a:t>。</a:t>
            </a:r>
            <a:endParaRPr lang="zh-CN" altLang="en-US" sz="2800" b="1" i="0" dirty="0">
              <a:solidFill>
                <a:srgbClr val="FF3300"/>
              </a:solidFill>
            </a:endParaRPr>
          </a:p>
        </p:txBody>
      </p:sp>
      <p:grpSp>
        <p:nvGrpSpPr>
          <p:cNvPr id="3" name="Group 12">
            <a:extLst>
              <a:ext uri="{FF2B5EF4-FFF2-40B4-BE49-F238E27FC236}">
                <a16:creationId xmlns:a16="http://schemas.microsoft.com/office/drawing/2014/main" id="{8F740E78-4E0B-48F2-8825-A43CAB4F5AD8}"/>
              </a:ext>
            </a:extLst>
          </p:cNvPr>
          <p:cNvGrpSpPr>
            <a:grpSpLocks/>
          </p:cNvGrpSpPr>
          <p:nvPr/>
        </p:nvGrpSpPr>
        <p:grpSpPr bwMode="auto">
          <a:xfrm>
            <a:off x="7521726" y="3573016"/>
            <a:ext cx="3810000" cy="2895600"/>
            <a:chOff x="2784" y="2053"/>
            <a:chExt cx="2688" cy="1920"/>
          </a:xfrm>
        </p:grpSpPr>
        <p:sp>
          <p:nvSpPr>
            <p:cNvPr id="4" name="Rectangle 13">
              <a:extLst>
                <a:ext uri="{FF2B5EF4-FFF2-40B4-BE49-F238E27FC236}">
                  <a16:creationId xmlns:a16="http://schemas.microsoft.com/office/drawing/2014/main" id="{346C44CA-C609-4D91-96F5-DD01A1810DA3}"/>
                </a:ext>
              </a:extLst>
            </p:cNvPr>
            <p:cNvSpPr>
              <a:spLocks noChangeArrowheads="1"/>
            </p:cNvSpPr>
            <p:nvPr/>
          </p:nvSpPr>
          <p:spPr bwMode="auto">
            <a:xfrm>
              <a:off x="2784" y="2053"/>
              <a:ext cx="2688" cy="1920"/>
            </a:xfrm>
            <a:prstGeom prst="rect">
              <a:avLst/>
            </a:prstGeom>
            <a:solidFill>
              <a:schemeClr val="bg1"/>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5" name="Line 14">
              <a:extLst>
                <a:ext uri="{FF2B5EF4-FFF2-40B4-BE49-F238E27FC236}">
                  <a16:creationId xmlns:a16="http://schemas.microsoft.com/office/drawing/2014/main" id="{CDC64F3A-554C-496C-A0FC-CC38AF4E4BF5}"/>
                </a:ext>
              </a:extLst>
            </p:cNvPr>
            <p:cNvSpPr>
              <a:spLocks noChangeShapeType="1"/>
            </p:cNvSpPr>
            <p:nvPr/>
          </p:nvSpPr>
          <p:spPr bwMode="auto">
            <a:xfrm>
              <a:off x="3858" y="3165"/>
              <a:ext cx="1566" cy="3"/>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15">
              <a:extLst>
                <a:ext uri="{FF2B5EF4-FFF2-40B4-BE49-F238E27FC236}">
                  <a16:creationId xmlns:a16="http://schemas.microsoft.com/office/drawing/2014/main" id="{15216B30-3555-4389-BD6F-2E6DEC57DDBB}"/>
                </a:ext>
              </a:extLst>
            </p:cNvPr>
            <p:cNvSpPr>
              <a:spLocks noChangeShapeType="1"/>
            </p:cNvSpPr>
            <p:nvPr/>
          </p:nvSpPr>
          <p:spPr bwMode="auto">
            <a:xfrm flipV="1">
              <a:off x="3840" y="2256"/>
              <a:ext cx="0" cy="168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 name="Object 16">
              <a:extLst>
                <a:ext uri="{FF2B5EF4-FFF2-40B4-BE49-F238E27FC236}">
                  <a16:creationId xmlns:a16="http://schemas.microsoft.com/office/drawing/2014/main" id="{D4FA7C8F-F7F6-4B52-A90E-06E959E6B6ED}"/>
                </a:ext>
              </a:extLst>
            </p:cNvPr>
            <p:cNvGraphicFramePr>
              <a:graphicFrameLocks noChangeAspect="1"/>
            </p:cNvGraphicFramePr>
            <p:nvPr/>
          </p:nvGraphicFramePr>
          <p:xfrm>
            <a:off x="5136" y="2894"/>
            <a:ext cx="208" cy="226"/>
          </p:xfrm>
          <a:graphic>
            <a:graphicData uri="http://schemas.openxmlformats.org/presentationml/2006/ole">
              <mc:AlternateContent xmlns:mc="http://schemas.openxmlformats.org/markup-compatibility/2006">
                <mc:Choice xmlns:v="urn:schemas-microsoft-com:vml" Requires="v">
                  <p:oleObj spid="_x0000_s413394" name="公式" r:id="rId3" imgW="177646" imgH="190335" progId="Equation.3">
                    <p:embed/>
                  </p:oleObj>
                </mc:Choice>
                <mc:Fallback>
                  <p:oleObj name="公式" r:id="rId3" imgW="177646" imgH="190335" progId="Equation.3">
                    <p:embed/>
                    <p:pic>
                      <p:nvPicPr>
                        <p:cNvPr id="7"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 y="2894"/>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7">
              <a:extLst>
                <a:ext uri="{FF2B5EF4-FFF2-40B4-BE49-F238E27FC236}">
                  <a16:creationId xmlns:a16="http://schemas.microsoft.com/office/drawing/2014/main" id="{5C6FE843-940B-41B3-81CF-DDD05C329B86}"/>
                </a:ext>
              </a:extLst>
            </p:cNvPr>
            <p:cNvGraphicFramePr>
              <a:graphicFrameLocks noChangeAspect="1"/>
            </p:cNvGraphicFramePr>
            <p:nvPr>
              <p:extLst>
                <p:ext uri="{D42A27DB-BD31-4B8C-83A1-F6EECF244321}">
                  <p14:modId xmlns:p14="http://schemas.microsoft.com/office/powerpoint/2010/main" val="3051829819"/>
                </p:ext>
              </p:extLst>
            </p:nvPr>
          </p:nvGraphicFramePr>
          <p:xfrm>
            <a:off x="3395" y="2256"/>
            <a:ext cx="225" cy="285"/>
          </p:xfrm>
          <a:graphic>
            <a:graphicData uri="http://schemas.openxmlformats.org/presentationml/2006/ole">
              <mc:AlternateContent xmlns:mc="http://schemas.openxmlformats.org/markup-compatibility/2006">
                <mc:Choice xmlns:v="urn:schemas-microsoft-com:vml" Requires="v">
                  <p:oleObj spid="_x0000_s413395" name="公式" r:id="rId5" imgW="190417" imgH="241195" progId="Equation.3">
                    <p:embed/>
                  </p:oleObj>
                </mc:Choice>
                <mc:Fallback>
                  <p:oleObj name="公式" r:id="rId5" imgW="190417" imgH="241195" progId="Equation.3">
                    <p:embed/>
                    <p:pic>
                      <p:nvPicPr>
                        <p:cNvPr id="8"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5" y="2256"/>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Line 18">
              <a:extLst>
                <a:ext uri="{FF2B5EF4-FFF2-40B4-BE49-F238E27FC236}">
                  <a16:creationId xmlns:a16="http://schemas.microsoft.com/office/drawing/2014/main" id="{E45BF562-02EB-432D-91B8-C66F114F565C}"/>
                </a:ext>
              </a:extLst>
            </p:cNvPr>
            <p:cNvSpPr>
              <a:spLocks noChangeShapeType="1"/>
            </p:cNvSpPr>
            <p:nvPr/>
          </p:nvSpPr>
          <p:spPr bwMode="auto">
            <a:xfrm>
              <a:off x="3840" y="3168"/>
              <a:ext cx="887" cy="5"/>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9">
              <a:extLst>
                <a:ext uri="{FF2B5EF4-FFF2-40B4-BE49-F238E27FC236}">
                  <a16:creationId xmlns:a16="http://schemas.microsoft.com/office/drawing/2014/main" id="{848ED06A-3448-43E6-8EDB-739966705BF1}"/>
                </a:ext>
              </a:extLst>
            </p:cNvPr>
            <p:cNvSpPr>
              <a:spLocks noChangeShapeType="1"/>
            </p:cNvSpPr>
            <p:nvPr/>
          </p:nvSpPr>
          <p:spPr bwMode="auto">
            <a:xfrm flipH="1" flipV="1">
              <a:off x="3241" y="3151"/>
              <a:ext cx="599" cy="17"/>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20">
              <a:extLst>
                <a:ext uri="{FF2B5EF4-FFF2-40B4-BE49-F238E27FC236}">
                  <a16:creationId xmlns:a16="http://schemas.microsoft.com/office/drawing/2014/main" id="{795F0135-D3DC-4168-830C-4713223649FC}"/>
                </a:ext>
              </a:extLst>
            </p:cNvPr>
            <p:cNvSpPr>
              <a:spLocks noChangeShapeType="1"/>
            </p:cNvSpPr>
            <p:nvPr/>
          </p:nvSpPr>
          <p:spPr bwMode="auto">
            <a:xfrm>
              <a:off x="2953" y="3254"/>
              <a:ext cx="86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2" name="Object 24">
              <a:extLst>
                <a:ext uri="{FF2B5EF4-FFF2-40B4-BE49-F238E27FC236}">
                  <a16:creationId xmlns:a16="http://schemas.microsoft.com/office/drawing/2014/main" id="{D0E4AE45-482C-4A22-981A-BC3EE3A6C25F}"/>
                </a:ext>
              </a:extLst>
            </p:cNvPr>
            <p:cNvGraphicFramePr>
              <a:graphicFrameLocks noChangeAspect="1"/>
            </p:cNvGraphicFramePr>
            <p:nvPr>
              <p:extLst>
                <p:ext uri="{D42A27DB-BD31-4B8C-83A1-F6EECF244321}">
                  <p14:modId xmlns:p14="http://schemas.microsoft.com/office/powerpoint/2010/main" val="677050664"/>
                </p:ext>
              </p:extLst>
            </p:nvPr>
          </p:nvGraphicFramePr>
          <p:xfrm>
            <a:off x="3262" y="3324"/>
            <a:ext cx="592" cy="578"/>
          </p:xfrm>
          <a:graphic>
            <a:graphicData uri="http://schemas.openxmlformats.org/presentationml/2006/ole">
              <mc:AlternateContent xmlns:mc="http://schemas.openxmlformats.org/markup-compatibility/2006">
                <mc:Choice xmlns:v="urn:schemas-microsoft-com:vml" Requires="v">
                  <p:oleObj spid="_x0000_s413396" name="Equation" r:id="rId7" imgW="406080" imgH="393480" progId="Equation.DSMT4">
                    <p:embed/>
                  </p:oleObj>
                </mc:Choice>
                <mc:Fallback>
                  <p:oleObj name="Equation" r:id="rId7" imgW="406080" imgH="393480" progId="Equation.DSMT4">
                    <p:embed/>
                    <p:pic>
                      <p:nvPicPr>
                        <p:cNvPr id="12" name="Object 24"/>
                        <p:cNvPicPr>
                          <a:picLocks noChangeAspect="1" noChangeArrowheads="1"/>
                        </p:cNvPicPr>
                        <p:nvPr/>
                      </p:nvPicPr>
                      <p:blipFill>
                        <a:blip r:embed="rId8"/>
                        <a:srcRect/>
                        <a:stretch>
                          <a:fillRect/>
                        </a:stretch>
                      </p:blipFill>
                      <p:spPr bwMode="auto">
                        <a:xfrm>
                          <a:off x="3262" y="3324"/>
                          <a:ext cx="592" cy="578"/>
                        </a:xfrm>
                        <a:prstGeom prst="rect">
                          <a:avLst/>
                        </a:prstGeom>
                        <a:noFill/>
                        <a:ln>
                          <a:noFill/>
                        </a:ln>
                        <a:effectLst/>
                        <a:extLst/>
                      </p:spPr>
                    </p:pic>
                  </p:oleObj>
                </mc:Fallback>
              </mc:AlternateContent>
            </a:graphicData>
          </a:graphic>
        </p:graphicFrame>
        <p:graphicFrame>
          <p:nvGraphicFramePr>
            <p:cNvPr id="13" name="Object 25">
              <a:extLst>
                <a:ext uri="{FF2B5EF4-FFF2-40B4-BE49-F238E27FC236}">
                  <a16:creationId xmlns:a16="http://schemas.microsoft.com/office/drawing/2014/main" id="{8E258F97-8CD3-4109-8BD5-1ACB531409DE}"/>
                </a:ext>
              </a:extLst>
            </p:cNvPr>
            <p:cNvGraphicFramePr>
              <a:graphicFrameLocks noChangeAspect="1"/>
            </p:cNvGraphicFramePr>
            <p:nvPr>
              <p:extLst>
                <p:ext uri="{D42A27DB-BD31-4B8C-83A1-F6EECF244321}">
                  <p14:modId xmlns:p14="http://schemas.microsoft.com/office/powerpoint/2010/main" val="3677649030"/>
                </p:ext>
              </p:extLst>
            </p:nvPr>
          </p:nvGraphicFramePr>
          <p:xfrm>
            <a:off x="2934" y="2404"/>
            <a:ext cx="567" cy="636"/>
          </p:xfrm>
          <a:graphic>
            <a:graphicData uri="http://schemas.openxmlformats.org/presentationml/2006/ole">
              <mc:AlternateContent xmlns:mc="http://schemas.openxmlformats.org/markup-compatibility/2006">
                <mc:Choice xmlns:v="urn:schemas-microsoft-com:vml" Requires="v">
                  <p:oleObj spid="_x0000_s413397" name="Equation" r:id="rId9" imgW="317160" imgH="393480" progId="Equation.DSMT4">
                    <p:embed/>
                  </p:oleObj>
                </mc:Choice>
                <mc:Fallback>
                  <p:oleObj name="Equation" r:id="rId9" imgW="317160" imgH="393480" progId="Equation.DSMT4">
                    <p:embed/>
                    <p:pic>
                      <p:nvPicPr>
                        <p:cNvPr id="13" name="Object 25"/>
                        <p:cNvPicPr>
                          <a:picLocks noChangeAspect="1" noChangeArrowheads="1"/>
                        </p:cNvPicPr>
                        <p:nvPr/>
                      </p:nvPicPr>
                      <p:blipFill>
                        <a:blip r:embed="rId10"/>
                        <a:srcRect/>
                        <a:stretch>
                          <a:fillRect/>
                        </a:stretch>
                      </p:blipFill>
                      <p:spPr bwMode="auto">
                        <a:xfrm>
                          <a:off x="2934" y="2404"/>
                          <a:ext cx="567" cy="636"/>
                        </a:xfrm>
                        <a:prstGeom prst="rect">
                          <a:avLst/>
                        </a:prstGeom>
                        <a:noFill/>
                        <a:ln>
                          <a:noFill/>
                        </a:ln>
                        <a:effectLst/>
                        <a:extLst/>
                      </p:spPr>
                    </p:pic>
                  </p:oleObj>
                </mc:Fallback>
              </mc:AlternateContent>
            </a:graphicData>
          </a:graphic>
        </p:graphicFrame>
        <p:graphicFrame>
          <p:nvGraphicFramePr>
            <p:cNvPr id="14" name="Object 26">
              <a:extLst>
                <a:ext uri="{FF2B5EF4-FFF2-40B4-BE49-F238E27FC236}">
                  <a16:creationId xmlns:a16="http://schemas.microsoft.com/office/drawing/2014/main" id="{A357120D-C1BE-439A-9C00-BBD7D3594D03}"/>
                </a:ext>
              </a:extLst>
            </p:cNvPr>
            <p:cNvGraphicFramePr>
              <a:graphicFrameLocks noChangeAspect="1"/>
            </p:cNvGraphicFramePr>
            <p:nvPr>
              <p:extLst>
                <p:ext uri="{D42A27DB-BD31-4B8C-83A1-F6EECF244321}">
                  <p14:modId xmlns:p14="http://schemas.microsoft.com/office/powerpoint/2010/main" val="371225782"/>
                </p:ext>
              </p:extLst>
            </p:nvPr>
          </p:nvGraphicFramePr>
          <p:xfrm>
            <a:off x="4239" y="3211"/>
            <a:ext cx="668" cy="462"/>
          </p:xfrm>
          <a:graphic>
            <a:graphicData uri="http://schemas.openxmlformats.org/presentationml/2006/ole">
              <mc:AlternateContent xmlns:mc="http://schemas.openxmlformats.org/markup-compatibility/2006">
                <mc:Choice xmlns:v="urn:schemas-microsoft-com:vml" Requires="v">
                  <p:oleObj spid="_x0000_s413398" name="Equation" r:id="rId11" imgW="241200" imgH="177480" progId="Equation.DSMT4">
                    <p:embed/>
                  </p:oleObj>
                </mc:Choice>
                <mc:Fallback>
                  <p:oleObj name="Equation" r:id="rId11" imgW="241200" imgH="177480" progId="Equation.DSMT4">
                    <p:embed/>
                    <p:pic>
                      <p:nvPicPr>
                        <p:cNvPr id="14" name="Object 26"/>
                        <p:cNvPicPr>
                          <a:picLocks noChangeAspect="1" noChangeArrowheads="1"/>
                        </p:cNvPicPr>
                        <p:nvPr/>
                      </p:nvPicPr>
                      <p:blipFill>
                        <a:blip r:embed="rId12"/>
                        <a:srcRect/>
                        <a:stretch>
                          <a:fillRect/>
                        </a:stretch>
                      </p:blipFill>
                      <p:spPr bwMode="auto">
                        <a:xfrm>
                          <a:off x="4239" y="3211"/>
                          <a:ext cx="668" cy="462"/>
                        </a:xfrm>
                        <a:prstGeom prst="rect">
                          <a:avLst/>
                        </a:prstGeom>
                        <a:noFill/>
                        <a:ln>
                          <a:noFill/>
                        </a:ln>
                        <a:effectLst/>
                        <a:extLst/>
                      </p:spPr>
                    </p:pic>
                  </p:oleObj>
                </mc:Fallback>
              </mc:AlternateContent>
            </a:graphicData>
          </a:graphic>
        </p:graphicFrame>
        <p:sp>
          <p:nvSpPr>
            <p:cNvPr id="15" name="Line 27">
              <a:extLst>
                <a:ext uri="{FF2B5EF4-FFF2-40B4-BE49-F238E27FC236}">
                  <a16:creationId xmlns:a16="http://schemas.microsoft.com/office/drawing/2014/main" id="{4E375409-9BDE-4127-BC42-172E9384507F}"/>
                </a:ext>
              </a:extLst>
            </p:cNvPr>
            <p:cNvSpPr>
              <a:spLocks noChangeShapeType="1"/>
            </p:cNvSpPr>
            <p:nvPr/>
          </p:nvSpPr>
          <p:spPr bwMode="auto">
            <a:xfrm flipH="1" flipV="1">
              <a:off x="3524" y="3146"/>
              <a:ext cx="316" cy="22"/>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6" name="Object 28">
              <a:extLst>
                <a:ext uri="{FF2B5EF4-FFF2-40B4-BE49-F238E27FC236}">
                  <a16:creationId xmlns:a16="http://schemas.microsoft.com/office/drawing/2014/main" id="{EC3562FF-B278-42E7-B614-8EA86BB022EA}"/>
                </a:ext>
              </a:extLst>
            </p:cNvPr>
            <p:cNvGraphicFramePr>
              <a:graphicFrameLocks noChangeAspect="1"/>
            </p:cNvGraphicFramePr>
            <p:nvPr>
              <p:extLst>
                <p:ext uri="{D42A27DB-BD31-4B8C-83A1-F6EECF244321}">
                  <p14:modId xmlns:p14="http://schemas.microsoft.com/office/powerpoint/2010/main" val="3746917750"/>
                </p:ext>
              </p:extLst>
            </p:nvPr>
          </p:nvGraphicFramePr>
          <p:xfrm>
            <a:off x="3515" y="2799"/>
            <a:ext cx="298" cy="417"/>
          </p:xfrm>
          <a:graphic>
            <a:graphicData uri="http://schemas.openxmlformats.org/presentationml/2006/ole">
              <mc:AlternateContent xmlns:mc="http://schemas.openxmlformats.org/markup-compatibility/2006">
                <mc:Choice xmlns:v="urn:schemas-microsoft-com:vml" Requires="v">
                  <p:oleObj spid="_x0000_s413399" name="Equation" r:id="rId13" imgW="126720" imgH="177480" progId="Equation.DSMT4">
                    <p:embed/>
                  </p:oleObj>
                </mc:Choice>
                <mc:Fallback>
                  <p:oleObj name="Equation" r:id="rId13" imgW="126720" imgH="177480" progId="Equation.DSMT4">
                    <p:embed/>
                    <p:pic>
                      <p:nvPicPr>
                        <p:cNvPr id="16" name="Object 28"/>
                        <p:cNvPicPr>
                          <a:picLocks noChangeAspect="1" noChangeArrowheads="1"/>
                        </p:cNvPicPr>
                        <p:nvPr/>
                      </p:nvPicPr>
                      <p:blipFill>
                        <a:blip r:embed="rId14"/>
                        <a:srcRect/>
                        <a:stretch>
                          <a:fillRect/>
                        </a:stretch>
                      </p:blipFill>
                      <p:spPr bwMode="auto">
                        <a:xfrm>
                          <a:off x="3515" y="2799"/>
                          <a:ext cx="298"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Line 29">
              <a:extLst>
                <a:ext uri="{FF2B5EF4-FFF2-40B4-BE49-F238E27FC236}">
                  <a16:creationId xmlns:a16="http://schemas.microsoft.com/office/drawing/2014/main" id="{2B22B0D8-1EBA-47EF-856B-80F66B9AC7BC}"/>
                </a:ext>
              </a:extLst>
            </p:cNvPr>
            <p:cNvSpPr>
              <a:spLocks noChangeShapeType="1"/>
            </p:cNvSpPr>
            <p:nvPr/>
          </p:nvSpPr>
          <p:spPr bwMode="auto">
            <a:xfrm>
              <a:off x="3015" y="3254"/>
              <a:ext cx="336"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 name="Object 30">
              <a:extLst>
                <a:ext uri="{FF2B5EF4-FFF2-40B4-BE49-F238E27FC236}">
                  <a16:creationId xmlns:a16="http://schemas.microsoft.com/office/drawing/2014/main" id="{1836787A-5387-4FCE-9B14-69A56B308AE7}"/>
                </a:ext>
              </a:extLst>
            </p:cNvPr>
            <p:cNvGraphicFramePr>
              <a:graphicFrameLocks noChangeAspect="1"/>
            </p:cNvGraphicFramePr>
            <p:nvPr>
              <p:extLst>
                <p:ext uri="{D42A27DB-BD31-4B8C-83A1-F6EECF244321}">
                  <p14:modId xmlns:p14="http://schemas.microsoft.com/office/powerpoint/2010/main" val="335249010"/>
                </p:ext>
              </p:extLst>
            </p:nvPr>
          </p:nvGraphicFramePr>
          <p:xfrm>
            <a:off x="2897" y="3236"/>
            <a:ext cx="314" cy="437"/>
          </p:xfrm>
          <a:graphic>
            <a:graphicData uri="http://schemas.openxmlformats.org/presentationml/2006/ole">
              <mc:AlternateContent xmlns:mc="http://schemas.openxmlformats.org/markup-compatibility/2006">
                <mc:Choice xmlns:v="urn:schemas-microsoft-com:vml" Requires="v">
                  <p:oleObj spid="_x0000_s413400" name="Equation" r:id="rId15" imgW="164880" imgH="228600" progId="Equation.DSMT4">
                    <p:embed/>
                  </p:oleObj>
                </mc:Choice>
                <mc:Fallback>
                  <p:oleObj name="Equation" r:id="rId15" imgW="164880" imgH="228600" progId="Equation.DSMT4">
                    <p:embed/>
                    <p:pic>
                      <p:nvPicPr>
                        <p:cNvPr id="18" name="Object 30"/>
                        <p:cNvPicPr>
                          <a:picLocks noChangeAspect="1" noChangeArrowheads="1"/>
                        </p:cNvPicPr>
                        <p:nvPr/>
                      </p:nvPicPr>
                      <p:blipFill>
                        <a:blip r:embed="rId16"/>
                        <a:srcRect/>
                        <a:stretch>
                          <a:fillRect/>
                        </a:stretch>
                      </p:blipFill>
                      <p:spPr bwMode="auto">
                        <a:xfrm>
                          <a:off x="2897" y="3236"/>
                          <a:ext cx="314" cy="437"/>
                        </a:xfrm>
                        <a:prstGeom prst="rect">
                          <a:avLst/>
                        </a:prstGeom>
                        <a:noFill/>
                        <a:ln>
                          <a:noFill/>
                        </a:ln>
                        <a:effectLst/>
                        <a:extLst/>
                      </p:spPr>
                    </p:pic>
                  </p:oleObj>
                </mc:Fallback>
              </mc:AlternateContent>
            </a:graphicData>
          </a:graphic>
        </p:graphicFrame>
        <p:sp>
          <p:nvSpPr>
            <p:cNvPr id="19" name="Oval 31">
              <a:extLst>
                <a:ext uri="{FF2B5EF4-FFF2-40B4-BE49-F238E27FC236}">
                  <a16:creationId xmlns:a16="http://schemas.microsoft.com/office/drawing/2014/main" id="{76BE3CE2-DE62-4A61-B06D-A949F213B095}"/>
                </a:ext>
              </a:extLst>
            </p:cNvPr>
            <p:cNvSpPr>
              <a:spLocks noChangeArrowheads="1"/>
            </p:cNvSpPr>
            <p:nvPr/>
          </p:nvSpPr>
          <p:spPr bwMode="auto">
            <a:xfrm>
              <a:off x="3768" y="3120"/>
              <a:ext cx="144" cy="144"/>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grpSp>
      <p:graphicFrame>
        <p:nvGraphicFramePr>
          <p:cNvPr id="20" name="Object 2074">
            <a:extLst>
              <a:ext uri="{FF2B5EF4-FFF2-40B4-BE49-F238E27FC236}">
                <a16:creationId xmlns:a16="http://schemas.microsoft.com/office/drawing/2014/main" id="{033A5AA7-32E5-48FF-8E2B-2C10259B8169}"/>
              </a:ext>
            </a:extLst>
          </p:cNvPr>
          <p:cNvGraphicFramePr>
            <a:graphicFrameLocks noChangeAspect="1"/>
          </p:cNvGraphicFramePr>
          <p:nvPr>
            <p:extLst>
              <p:ext uri="{D42A27DB-BD31-4B8C-83A1-F6EECF244321}">
                <p14:modId xmlns:p14="http://schemas.microsoft.com/office/powerpoint/2010/main" val="2923163628"/>
              </p:ext>
            </p:extLst>
          </p:nvPr>
        </p:nvGraphicFramePr>
        <p:xfrm>
          <a:off x="4378575" y="1207477"/>
          <a:ext cx="3938906" cy="1071822"/>
        </p:xfrm>
        <a:graphic>
          <a:graphicData uri="http://schemas.openxmlformats.org/presentationml/2006/ole">
            <mc:AlternateContent xmlns:mc="http://schemas.openxmlformats.org/markup-compatibility/2006">
              <mc:Choice xmlns:v="urn:schemas-microsoft-com:vml" Requires="v">
                <p:oleObj spid="_x0000_s413401" name="公式" r:id="rId17" imgW="1447560" imgH="393480" progId="Equation.3">
                  <p:embed/>
                </p:oleObj>
              </mc:Choice>
              <mc:Fallback>
                <p:oleObj name="公式" r:id="rId17" imgW="1447560" imgH="393480" progId="Equation.3">
                  <p:embed/>
                  <p:pic>
                    <p:nvPicPr>
                      <p:cNvPr id="20" name="Object 2074"/>
                      <p:cNvPicPr>
                        <a:picLocks noChangeAspect="1" noChangeArrowheads="1"/>
                      </p:cNvPicPr>
                      <p:nvPr/>
                    </p:nvPicPr>
                    <p:blipFill>
                      <a:blip r:embed="rId18"/>
                      <a:srcRect/>
                      <a:stretch>
                        <a:fillRect/>
                      </a:stretch>
                    </p:blipFill>
                    <p:spPr bwMode="auto">
                      <a:xfrm>
                        <a:off x="4378575" y="1207477"/>
                        <a:ext cx="3938906" cy="1071822"/>
                      </a:xfrm>
                      <a:prstGeom prst="rect">
                        <a:avLst/>
                      </a:prstGeom>
                      <a:solidFill>
                        <a:srgbClr val="66FF33"/>
                      </a:solidFill>
                      <a:ln>
                        <a:noFill/>
                      </a:ln>
                      <a:effectLst/>
                      <a:extLst/>
                    </p:spPr>
                  </p:pic>
                </p:oleObj>
              </mc:Fallback>
            </mc:AlternateContent>
          </a:graphicData>
        </a:graphic>
      </p:graphicFrame>
      <p:graphicFrame>
        <p:nvGraphicFramePr>
          <p:cNvPr id="21" name="Object 69">
            <a:extLst>
              <a:ext uri="{FF2B5EF4-FFF2-40B4-BE49-F238E27FC236}">
                <a16:creationId xmlns:a16="http://schemas.microsoft.com/office/drawing/2014/main" id="{1343D075-0711-4E42-9498-A479760314C9}"/>
              </a:ext>
            </a:extLst>
          </p:cNvPr>
          <p:cNvGraphicFramePr>
            <a:graphicFrameLocks noChangeAspect="1"/>
          </p:cNvGraphicFramePr>
          <p:nvPr>
            <p:extLst>
              <p:ext uri="{D42A27DB-BD31-4B8C-83A1-F6EECF244321}">
                <p14:modId xmlns:p14="http://schemas.microsoft.com/office/powerpoint/2010/main" val="3309034394"/>
              </p:ext>
            </p:extLst>
          </p:nvPr>
        </p:nvGraphicFramePr>
        <p:xfrm>
          <a:off x="479376" y="1302811"/>
          <a:ext cx="3520803" cy="1086349"/>
        </p:xfrm>
        <a:graphic>
          <a:graphicData uri="http://schemas.openxmlformats.org/presentationml/2006/ole">
            <mc:AlternateContent xmlns:mc="http://schemas.openxmlformats.org/markup-compatibility/2006">
              <mc:Choice xmlns:v="urn:schemas-microsoft-com:vml" Requires="v">
                <p:oleObj spid="_x0000_s413402" name="Equation" r:id="rId19" imgW="1320480" imgH="431640" progId="Equation.DSMT4">
                  <p:embed/>
                </p:oleObj>
              </mc:Choice>
              <mc:Fallback>
                <p:oleObj name="Equation" r:id="rId19" imgW="1320480" imgH="431640" progId="Equation.DSMT4">
                  <p:embed/>
                  <p:pic>
                    <p:nvPicPr>
                      <p:cNvPr id="21" name="Object 69"/>
                      <p:cNvPicPr>
                        <a:picLocks noChangeAspect="1" noChangeArrowheads="1"/>
                      </p:cNvPicPr>
                      <p:nvPr/>
                    </p:nvPicPr>
                    <p:blipFill>
                      <a:blip r:embed="rId20"/>
                      <a:srcRect/>
                      <a:stretch>
                        <a:fillRect/>
                      </a:stretch>
                    </p:blipFill>
                    <p:spPr bwMode="auto">
                      <a:xfrm>
                        <a:off x="479376" y="1302811"/>
                        <a:ext cx="3520803" cy="1086349"/>
                      </a:xfrm>
                      <a:prstGeom prst="rect">
                        <a:avLst/>
                      </a:prstGeom>
                      <a:solidFill>
                        <a:srgbClr val="00FFFF"/>
                      </a:solidFill>
                      <a:ln>
                        <a:noFill/>
                      </a:ln>
                      <a:effectLst/>
                      <a:extLst/>
                    </p:spPr>
                  </p:pic>
                </p:oleObj>
              </mc:Fallback>
            </mc:AlternateContent>
          </a:graphicData>
        </a:graphic>
      </p:graphicFrame>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8D0F147F-1BA7-4FC9-A5FA-58C41E93FC20}"/>
                  </a:ext>
                </a:extLst>
              </p:cNvPr>
              <p:cNvSpPr/>
              <p:nvPr/>
            </p:nvSpPr>
            <p:spPr>
              <a:xfrm>
                <a:off x="2205598" y="2345236"/>
                <a:ext cx="3442319" cy="584775"/>
              </a:xfrm>
              <a:prstGeom prst="rect">
                <a:avLst/>
              </a:prstGeom>
            </p:spPr>
            <p:txBody>
              <a:bodyPr wrap="square">
                <a:spAutoFit/>
              </a:bodyPr>
              <a:lstStyle/>
              <a:p>
                <a:r>
                  <a:rPr lang="en-US" altLang="zh-CN" sz="3200" b="1" i="0" dirty="0">
                    <a:solidFill>
                      <a:srgbClr val="FF0000"/>
                    </a:solidFill>
                  </a:rPr>
                  <a:t>λ</a:t>
                </a:r>
                <a:r>
                  <a:rPr lang="zh-CN" altLang="en-US" sz="3200" b="1" i="0" dirty="0">
                    <a:solidFill>
                      <a:srgbClr val="9900CC"/>
                    </a:solidFill>
                  </a:rPr>
                  <a:t> ↑ ，</a:t>
                </a:r>
                <a:r>
                  <a:rPr lang="en-US" altLang="zh-CN" sz="3200" b="1" i="0" dirty="0">
                    <a:solidFill>
                      <a:srgbClr val="FF0000"/>
                    </a:solidFill>
                  </a:rPr>
                  <a:t>m</a:t>
                </a:r>
                <a:r>
                  <a:rPr lang="zh-CN" altLang="en-US" sz="3200" b="1" i="0" dirty="0">
                    <a:solidFill>
                      <a:srgbClr val="9900CC"/>
                    </a:solidFill>
                  </a:rPr>
                  <a:t> ↑，</a:t>
                </a:r>
                <a14:m>
                  <m:oMath xmlns:m="http://schemas.openxmlformats.org/officeDocument/2006/math">
                    <m:r>
                      <a:rPr lang="zh-CN" altLang="en-US" sz="3200" smtClean="0">
                        <a:solidFill>
                          <a:srgbClr val="FF0000"/>
                        </a:solidFill>
                        <a:latin typeface="Cambria Math" panose="02040503050406030204" pitchFamily="18" charset="0"/>
                      </a:rPr>
                      <m:t>𝑣</m:t>
                    </m:r>
                  </m:oMath>
                </a14:m>
                <a:r>
                  <a:rPr lang="zh-CN" altLang="en-US" sz="3200" b="1" i="0" dirty="0">
                    <a:solidFill>
                      <a:srgbClr val="9900CC"/>
                    </a:solidFill>
                  </a:rPr>
                  <a:t>↑</a:t>
                </a:r>
                <a:endParaRPr lang="zh-CN" altLang="en-US" sz="3200" dirty="0"/>
              </a:p>
            </p:txBody>
          </p:sp>
        </mc:Choice>
        <mc:Fallback xmlns="">
          <p:sp>
            <p:nvSpPr>
              <p:cNvPr id="22" name="矩形 21">
                <a:extLst>
                  <a:ext uri="{FF2B5EF4-FFF2-40B4-BE49-F238E27FC236}">
                    <a16:creationId xmlns:a16="http://schemas.microsoft.com/office/drawing/2014/main" id="{8D0F147F-1BA7-4FC9-A5FA-58C41E93FC20}"/>
                  </a:ext>
                </a:extLst>
              </p:cNvPr>
              <p:cNvSpPr>
                <a:spLocks noRot="1" noChangeAspect="1" noMove="1" noResize="1" noEditPoints="1" noAdjustHandles="1" noChangeArrowheads="1" noChangeShapeType="1" noTextEdit="1"/>
              </p:cNvSpPr>
              <p:nvPr/>
            </p:nvSpPr>
            <p:spPr>
              <a:xfrm>
                <a:off x="2205598" y="2345236"/>
                <a:ext cx="3442319" cy="584775"/>
              </a:xfrm>
              <a:prstGeom prst="rect">
                <a:avLst/>
              </a:prstGeom>
              <a:blipFill>
                <a:blip r:embed="rId21"/>
                <a:stretch>
                  <a:fillRect l="-4610" t="-17708"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09BE00F6-E97A-4FF7-9003-B8879F3307C7}"/>
                  </a:ext>
                </a:extLst>
              </p:cNvPr>
              <p:cNvSpPr/>
              <p:nvPr/>
            </p:nvSpPr>
            <p:spPr>
              <a:xfrm>
                <a:off x="1764631" y="2874917"/>
                <a:ext cx="4398192" cy="584775"/>
              </a:xfrm>
              <a:prstGeom prst="rect">
                <a:avLst/>
              </a:prstGeom>
            </p:spPr>
            <p:txBody>
              <a:bodyPr wrap="none">
                <a:spAutoFit/>
              </a:bodyPr>
              <a:lstStyle/>
              <a:p>
                <a:r>
                  <a:rPr lang="el-GR" altLang="zh-CN" sz="3200" b="1" i="0" dirty="0">
                    <a:solidFill>
                      <a:srgbClr val="FF0000"/>
                    </a:solidFill>
                  </a:rPr>
                  <a:t>θ</a:t>
                </a:r>
                <a:r>
                  <a:rPr lang="en-US" altLang="zh-CN" sz="3200" b="1" i="0" dirty="0">
                    <a:solidFill>
                      <a:srgbClr val="009900"/>
                    </a:solidFill>
                  </a:rPr>
                  <a:t>=</a:t>
                </a:r>
                <a:r>
                  <a:rPr lang="el-GR" altLang="zh-CN" sz="3200" b="1" i="0" dirty="0">
                    <a:solidFill>
                      <a:srgbClr val="009900"/>
                    </a:solidFill>
                  </a:rPr>
                  <a:t>π</a:t>
                </a:r>
                <a:r>
                  <a:rPr lang="zh-CN" altLang="en-US" sz="3200" b="1" i="0" dirty="0">
                    <a:solidFill>
                      <a:srgbClr val="009900"/>
                    </a:solidFill>
                  </a:rPr>
                  <a:t>，</a:t>
                </a:r>
                <a:r>
                  <a:rPr lang="en-US" altLang="zh-CN" sz="3200" b="1" i="0" dirty="0">
                    <a:solidFill>
                      <a:srgbClr val="FF0000"/>
                    </a:solidFill>
                  </a:rPr>
                  <a:t>λ</a:t>
                </a:r>
                <a:r>
                  <a:rPr lang="zh-CN" altLang="en-US" sz="3200" b="1" i="0" dirty="0">
                    <a:solidFill>
                      <a:srgbClr val="9900CC"/>
                    </a:solidFill>
                  </a:rPr>
                  <a:t> </a:t>
                </a:r>
                <a:r>
                  <a:rPr lang="en-US" altLang="zh-CN" sz="3200" b="1" i="0" dirty="0">
                    <a:solidFill>
                      <a:srgbClr val="0070C0"/>
                    </a:solidFill>
                  </a:rPr>
                  <a:t>=max</a:t>
                </a:r>
                <a:r>
                  <a:rPr lang="zh-CN" altLang="en-US" sz="3200" b="1" i="0" dirty="0">
                    <a:solidFill>
                      <a:srgbClr val="0070C0"/>
                    </a:solidFill>
                  </a:rPr>
                  <a:t> ，</a:t>
                </a:r>
                <a14:m>
                  <m:oMath xmlns:m="http://schemas.openxmlformats.org/officeDocument/2006/math">
                    <m:r>
                      <a:rPr lang="zh-CN" altLang="en-US" sz="3200">
                        <a:solidFill>
                          <a:srgbClr val="FF0000"/>
                        </a:solidFill>
                        <a:latin typeface="Cambria Math" panose="02040503050406030204" pitchFamily="18" charset="0"/>
                      </a:rPr>
                      <m:t>𝑣</m:t>
                    </m:r>
                  </m:oMath>
                </a14:m>
                <a:r>
                  <a:rPr lang="en-US" altLang="zh-CN" sz="3200" b="1" i="0" dirty="0">
                    <a:solidFill>
                      <a:srgbClr val="9900CC"/>
                    </a:solidFill>
                  </a:rPr>
                  <a:t>=max</a:t>
                </a:r>
                <a:r>
                  <a:rPr lang="zh-CN" altLang="en-US" sz="3200" b="1" i="0" dirty="0">
                    <a:solidFill>
                      <a:srgbClr val="9900CC"/>
                    </a:solidFill>
                  </a:rPr>
                  <a:t> </a:t>
                </a:r>
                <a:endParaRPr lang="zh-CN" altLang="en-US" sz="3200" dirty="0"/>
              </a:p>
            </p:txBody>
          </p:sp>
        </mc:Choice>
        <mc:Fallback xmlns="">
          <p:sp>
            <p:nvSpPr>
              <p:cNvPr id="23" name="矩形 22">
                <a:extLst>
                  <a:ext uri="{FF2B5EF4-FFF2-40B4-BE49-F238E27FC236}">
                    <a16:creationId xmlns:a16="http://schemas.microsoft.com/office/drawing/2014/main" id="{09BE00F6-E97A-4FF7-9003-B8879F3307C7}"/>
                  </a:ext>
                </a:extLst>
              </p:cNvPr>
              <p:cNvSpPr>
                <a:spLocks noRot="1" noChangeAspect="1" noMove="1" noResize="1" noEditPoints="1" noAdjustHandles="1" noChangeArrowheads="1" noChangeShapeType="1" noTextEdit="1"/>
              </p:cNvSpPr>
              <p:nvPr/>
            </p:nvSpPr>
            <p:spPr>
              <a:xfrm>
                <a:off x="1764631" y="2874917"/>
                <a:ext cx="4398192" cy="584775"/>
              </a:xfrm>
              <a:prstGeom prst="rect">
                <a:avLst/>
              </a:prstGeom>
              <a:blipFill>
                <a:blip r:embed="rId22"/>
                <a:stretch>
                  <a:fillRect l="-3463" t="-17708" r="-277" b="-33333"/>
                </a:stretch>
              </a:blipFill>
            </p:spPr>
            <p:txBody>
              <a:bodyPr/>
              <a:lstStyle/>
              <a:p>
                <a:r>
                  <a:rPr lang="zh-CN" altLang="en-US">
                    <a:noFill/>
                  </a:rPr>
                  <a:t> </a:t>
                </a:r>
              </a:p>
            </p:txBody>
          </p:sp>
        </mc:Fallback>
      </mc:AlternateContent>
      <p:sp>
        <p:nvSpPr>
          <p:cNvPr id="24" name="AutoShape 8">
            <a:extLst>
              <a:ext uri="{FF2B5EF4-FFF2-40B4-BE49-F238E27FC236}">
                <a16:creationId xmlns:a16="http://schemas.microsoft.com/office/drawing/2014/main" id="{539E0DDC-E5A0-4593-86D3-806075C4EFCF}"/>
              </a:ext>
            </a:extLst>
          </p:cNvPr>
          <p:cNvSpPr>
            <a:spLocks noChangeArrowheads="1"/>
          </p:cNvSpPr>
          <p:nvPr/>
        </p:nvSpPr>
        <p:spPr bwMode="auto">
          <a:xfrm>
            <a:off x="1127448" y="2502873"/>
            <a:ext cx="700143" cy="241182"/>
          </a:xfrm>
          <a:prstGeom prst="rightArrow">
            <a:avLst>
              <a:gd name="adj1" fmla="val 50000"/>
              <a:gd name="adj2" fmla="val 95879"/>
            </a:avLst>
          </a:prstGeom>
          <a:solidFill>
            <a:srgbClr val="FFFF00"/>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5" name="Object 2074">
            <a:extLst>
              <a:ext uri="{FF2B5EF4-FFF2-40B4-BE49-F238E27FC236}">
                <a16:creationId xmlns:a16="http://schemas.microsoft.com/office/drawing/2014/main" id="{A455B587-2E6F-42E2-9A08-4254A2B08A54}"/>
              </a:ext>
            </a:extLst>
          </p:cNvPr>
          <p:cNvGraphicFramePr>
            <a:graphicFrameLocks noChangeAspect="1"/>
          </p:cNvGraphicFramePr>
          <p:nvPr>
            <p:extLst>
              <p:ext uri="{D42A27DB-BD31-4B8C-83A1-F6EECF244321}">
                <p14:modId xmlns:p14="http://schemas.microsoft.com/office/powerpoint/2010/main" val="837767520"/>
              </p:ext>
            </p:extLst>
          </p:nvPr>
        </p:nvGraphicFramePr>
        <p:xfrm>
          <a:off x="1764631" y="3467368"/>
          <a:ext cx="3387725" cy="635000"/>
        </p:xfrm>
        <a:graphic>
          <a:graphicData uri="http://schemas.openxmlformats.org/presentationml/2006/ole">
            <mc:AlternateContent xmlns:mc="http://schemas.openxmlformats.org/markup-compatibility/2006">
              <mc:Choice xmlns:v="urn:schemas-microsoft-com:vml" Requires="v">
                <p:oleObj spid="_x0000_s413403" name="Equation" r:id="rId23" imgW="1218960" imgH="228600" progId="Equation.DSMT4">
                  <p:embed/>
                </p:oleObj>
              </mc:Choice>
              <mc:Fallback>
                <p:oleObj name="Equation" r:id="rId23" imgW="1218960" imgH="228600" progId="Equation.DSMT4">
                  <p:embed/>
                  <p:pic>
                    <p:nvPicPr>
                      <p:cNvPr id="25" name="Object 2074"/>
                      <p:cNvPicPr>
                        <a:picLocks noChangeAspect="1" noChangeArrowheads="1"/>
                      </p:cNvPicPr>
                      <p:nvPr/>
                    </p:nvPicPr>
                    <p:blipFill>
                      <a:blip r:embed="rId24"/>
                      <a:srcRect/>
                      <a:stretch>
                        <a:fillRect/>
                      </a:stretch>
                    </p:blipFill>
                    <p:spPr bwMode="auto">
                      <a:xfrm>
                        <a:off x="1764631" y="3467368"/>
                        <a:ext cx="3387725" cy="635000"/>
                      </a:xfrm>
                      <a:prstGeom prst="rect">
                        <a:avLst/>
                      </a:prstGeom>
                      <a:noFill/>
                      <a:ln>
                        <a:noFill/>
                      </a:ln>
                      <a:effectLst/>
                      <a:extLst/>
                    </p:spPr>
                  </p:pic>
                </p:oleObj>
              </mc:Fallback>
            </mc:AlternateContent>
          </a:graphicData>
        </a:graphic>
      </p:graphicFrame>
      <p:graphicFrame>
        <p:nvGraphicFramePr>
          <p:cNvPr id="26" name="Object 13">
            <a:extLst>
              <a:ext uri="{FF2B5EF4-FFF2-40B4-BE49-F238E27FC236}">
                <a16:creationId xmlns:a16="http://schemas.microsoft.com/office/drawing/2014/main" id="{C277A6D0-6DA5-4340-BCAC-FDE60A813F48}"/>
              </a:ext>
            </a:extLst>
          </p:cNvPr>
          <p:cNvGraphicFramePr>
            <a:graphicFrameLocks noChangeAspect="1"/>
          </p:cNvGraphicFramePr>
          <p:nvPr>
            <p:extLst>
              <p:ext uri="{D42A27DB-BD31-4B8C-83A1-F6EECF244321}">
                <p14:modId xmlns:p14="http://schemas.microsoft.com/office/powerpoint/2010/main" val="3579070032"/>
              </p:ext>
            </p:extLst>
          </p:nvPr>
        </p:nvGraphicFramePr>
        <p:xfrm>
          <a:off x="865982" y="4047224"/>
          <a:ext cx="6055517" cy="1158842"/>
        </p:xfrm>
        <a:graphic>
          <a:graphicData uri="http://schemas.openxmlformats.org/presentationml/2006/ole">
            <mc:AlternateContent xmlns:mc="http://schemas.openxmlformats.org/markup-compatibility/2006">
              <mc:Choice xmlns:v="urn:schemas-microsoft-com:vml" Requires="v">
                <p:oleObj spid="_x0000_s413404" name="Equation" r:id="rId25" imgW="2273040" imgH="431640" progId="Equation.DSMT4">
                  <p:embed/>
                </p:oleObj>
              </mc:Choice>
              <mc:Fallback>
                <p:oleObj name="Equation" r:id="rId25" imgW="2273040" imgH="431640" progId="Equation.DSMT4">
                  <p:embed/>
                  <p:pic>
                    <p:nvPicPr>
                      <p:cNvPr id="26" name="Object 13"/>
                      <p:cNvPicPr>
                        <a:picLocks noChangeAspect="1" noChangeArrowheads="1"/>
                      </p:cNvPicPr>
                      <p:nvPr/>
                    </p:nvPicPr>
                    <p:blipFill>
                      <a:blip r:embed="rId26"/>
                      <a:srcRect/>
                      <a:stretch>
                        <a:fillRect/>
                      </a:stretch>
                    </p:blipFill>
                    <p:spPr bwMode="auto">
                      <a:xfrm>
                        <a:off x="865982" y="4047224"/>
                        <a:ext cx="6055517" cy="1158842"/>
                      </a:xfrm>
                      <a:prstGeom prst="rect">
                        <a:avLst/>
                      </a:prstGeom>
                      <a:noFill/>
                      <a:ln>
                        <a:noFill/>
                      </a:ln>
                      <a:effectLst/>
                      <a:extLst/>
                    </p:spPr>
                  </p:pic>
                </p:oleObj>
              </mc:Fallback>
            </mc:AlternateContent>
          </a:graphicData>
        </a:graphic>
      </p:graphicFrame>
      <p:graphicFrame>
        <p:nvGraphicFramePr>
          <p:cNvPr id="27" name="Object 13">
            <a:extLst>
              <a:ext uri="{FF2B5EF4-FFF2-40B4-BE49-F238E27FC236}">
                <a16:creationId xmlns:a16="http://schemas.microsoft.com/office/drawing/2014/main" id="{1C4F42EB-811D-43D1-BCB5-5AC84E8030A7}"/>
              </a:ext>
            </a:extLst>
          </p:cNvPr>
          <p:cNvGraphicFramePr>
            <a:graphicFrameLocks noChangeAspect="1"/>
          </p:cNvGraphicFramePr>
          <p:nvPr>
            <p:extLst>
              <p:ext uri="{D42A27DB-BD31-4B8C-83A1-F6EECF244321}">
                <p14:modId xmlns:p14="http://schemas.microsoft.com/office/powerpoint/2010/main" val="1305048118"/>
              </p:ext>
            </p:extLst>
          </p:nvPr>
        </p:nvGraphicFramePr>
        <p:xfrm>
          <a:off x="8146956" y="2254677"/>
          <a:ext cx="3141662" cy="1181100"/>
        </p:xfrm>
        <a:graphic>
          <a:graphicData uri="http://schemas.openxmlformats.org/presentationml/2006/ole">
            <mc:AlternateContent xmlns:mc="http://schemas.openxmlformats.org/markup-compatibility/2006">
              <mc:Choice xmlns:v="urn:schemas-microsoft-com:vml" Requires="v">
                <p:oleObj spid="_x0000_s413405" name="公式" r:id="rId27" imgW="1054080" imgH="393480" progId="Equation.3">
                  <p:embed/>
                </p:oleObj>
              </mc:Choice>
              <mc:Fallback>
                <p:oleObj name="公式" r:id="rId27" imgW="1054080" imgH="393480" progId="Equation.3">
                  <p:embed/>
                  <p:pic>
                    <p:nvPicPr>
                      <p:cNvPr id="27" name="Object 13"/>
                      <p:cNvPicPr>
                        <a:picLocks noChangeAspect="1" noChangeArrowheads="1"/>
                      </p:cNvPicPr>
                      <p:nvPr/>
                    </p:nvPicPr>
                    <p:blipFill>
                      <a:blip r:embed="rId28"/>
                      <a:srcRect/>
                      <a:stretch>
                        <a:fillRect/>
                      </a:stretch>
                    </p:blipFill>
                    <p:spPr bwMode="auto">
                      <a:xfrm>
                        <a:off x="8146956" y="2254677"/>
                        <a:ext cx="3141662" cy="1181100"/>
                      </a:xfrm>
                      <a:prstGeom prst="rect">
                        <a:avLst/>
                      </a:prstGeom>
                      <a:solidFill>
                        <a:srgbClr val="FFFF00"/>
                      </a:solidFill>
                      <a:ln>
                        <a:noFill/>
                      </a:ln>
                      <a:effectLst/>
                      <a:extLst/>
                    </p:spPr>
                  </p:pic>
                </p:oleObj>
              </mc:Fallback>
            </mc:AlternateContent>
          </a:graphicData>
        </a:graphic>
      </p:graphicFrame>
      <p:graphicFrame>
        <p:nvGraphicFramePr>
          <p:cNvPr id="28" name="Object 2073">
            <a:extLst>
              <a:ext uri="{FF2B5EF4-FFF2-40B4-BE49-F238E27FC236}">
                <a16:creationId xmlns:a16="http://schemas.microsoft.com/office/drawing/2014/main" id="{EB423151-4E1C-4B70-8FA3-E809B2B301F8}"/>
              </a:ext>
            </a:extLst>
          </p:cNvPr>
          <p:cNvGraphicFramePr>
            <a:graphicFrameLocks noChangeAspect="1"/>
          </p:cNvGraphicFramePr>
          <p:nvPr>
            <p:extLst>
              <p:ext uri="{D42A27DB-BD31-4B8C-83A1-F6EECF244321}">
                <p14:modId xmlns:p14="http://schemas.microsoft.com/office/powerpoint/2010/main" val="2783207877"/>
              </p:ext>
            </p:extLst>
          </p:nvPr>
        </p:nvGraphicFramePr>
        <p:xfrm>
          <a:off x="9076348" y="1303670"/>
          <a:ext cx="2190668" cy="744290"/>
        </p:xfrm>
        <a:graphic>
          <a:graphicData uri="http://schemas.openxmlformats.org/presentationml/2006/ole">
            <mc:AlternateContent xmlns:mc="http://schemas.openxmlformats.org/markup-compatibility/2006">
              <mc:Choice xmlns:v="urn:schemas-microsoft-com:vml" Requires="v">
                <p:oleObj spid="_x0000_s413406" name="公式" r:id="rId29" imgW="672840" imgH="228600" progId="Equation.3">
                  <p:embed/>
                </p:oleObj>
              </mc:Choice>
              <mc:Fallback>
                <p:oleObj name="公式" r:id="rId29" imgW="672840" imgH="228600" progId="Equation.3">
                  <p:embed/>
                  <p:pic>
                    <p:nvPicPr>
                      <p:cNvPr id="28" name="Object 2073"/>
                      <p:cNvPicPr>
                        <a:picLocks noChangeAspect="1" noChangeArrowheads="1"/>
                      </p:cNvPicPr>
                      <p:nvPr/>
                    </p:nvPicPr>
                    <p:blipFill>
                      <a:blip r:embed="rId30"/>
                      <a:srcRect/>
                      <a:stretch>
                        <a:fillRect/>
                      </a:stretch>
                    </p:blipFill>
                    <p:spPr bwMode="auto">
                      <a:xfrm>
                        <a:off x="9076348" y="1303670"/>
                        <a:ext cx="2190668" cy="744290"/>
                      </a:xfrm>
                      <a:prstGeom prst="rect">
                        <a:avLst/>
                      </a:prstGeom>
                      <a:solidFill>
                        <a:srgbClr val="00FF00"/>
                      </a:solidFill>
                      <a:ln>
                        <a:noFill/>
                      </a:ln>
                      <a:effectLst/>
                      <a:extLst/>
                    </p:spPr>
                  </p:pic>
                </p:oleObj>
              </mc:Fallback>
            </mc:AlternateContent>
          </a:graphicData>
        </a:graphic>
      </p:graphicFrame>
      <p:graphicFrame>
        <p:nvGraphicFramePr>
          <p:cNvPr id="29" name="Object 4">
            <a:extLst>
              <a:ext uri="{FF2B5EF4-FFF2-40B4-BE49-F238E27FC236}">
                <a16:creationId xmlns:a16="http://schemas.microsoft.com/office/drawing/2014/main" id="{89B95B65-6F01-4816-9A49-952E4930C2FD}"/>
              </a:ext>
            </a:extLst>
          </p:cNvPr>
          <p:cNvGraphicFramePr>
            <a:graphicFrameLocks noChangeAspect="1"/>
          </p:cNvGraphicFramePr>
          <p:nvPr>
            <p:extLst>
              <p:ext uri="{D42A27DB-BD31-4B8C-83A1-F6EECF244321}">
                <p14:modId xmlns:p14="http://schemas.microsoft.com/office/powerpoint/2010/main" val="3194912427"/>
              </p:ext>
            </p:extLst>
          </p:nvPr>
        </p:nvGraphicFramePr>
        <p:xfrm>
          <a:off x="720456" y="5186116"/>
          <a:ext cx="3206302" cy="818345"/>
        </p:xfrm>
        <a:graphic>
          <a:graphicData uri="http://schemas.openxmlformats.org/presentationml/2006/ole">
            <mc:AlternateContent xmlns:mc="http://schemas.openxmlformats.org/markup-compatibility/2006">
              <mc:Choice xmlns:v="urn:schemas-microsoft-com:vml" Requires="v">
                <p:oleObj spid="_x0000_s413407" name="Equation" r:id="rId31" imgW="1244520" imgH="279360" progId="Equation.DSMT4">
                  <p:embed/>
                </p:oleObj>
              </mc:Choice>
              <mc:Fallback>
                <p:oleObj name="Equation" r:id="rId31" imgW="1244520" imgH="279360" progId="Equation.DSMT4">
                  <p:embed/>
                  <p:pic>
                    <p:nvPicPr>
                      <p:cNvPr id="81" name="Object 4"/>
                      <p:cNvPicPr>
                        <a:picLocks noChangeAspect="1" noChangeArrowheads="1"/>
                      </p:cNvPicPr>
                      <p:nvPr/>
                    </p:nvPicPr>
                    <p:blipFill>
                      <a:blip r:embed="rId32"/>
                      <a:srcRect/>
                      <a:stretch>
                        <a:fillRect/>
                      </a:stretch>
                    </p:blipFill>
                    <p:spPr bwMode="auto">
                      <a:xfrm>
                        <a:off x="720456" y="5186116"/>
                        <a:ext cx="3206302" cy="818345"/>
                      </a:xfrm>
                      <a:prstGeom prst="rect">
                        <a:avLst/>
                      </a:prstGeom>
                      <a:noFill/>
                      <a:ln>
                        <a:noFill/>
                      </a:ln>
                      <a:effectLst/>
                      <a:extLst/>
                    </p:spPr>
                  </p:pic>
                </p:oleObj>
              </mc:Fallback>
            </mc:AlternateContent>
          </a:graphicData>
        </a:graphic>
      </p:graphicFrame>
      <p:graphicFrame>
        <p:nvGraphicFramePr>
          <p:cNvPr id="30" name="Object 4">
            <a:extLst>
              <a:ext uri="{FF2B5EF4-FFF2-40B4-BE49-F238E27FC236}">
                <a16:creationId xmlns:a16="http://schemas.microsoft.com/office/drawing/2014/main" id="{92953364-9CDD-4427-9CCD-7E1ACE5ECCB9}"/>
              </a:ext>
            </a:extLst>
          </p:cNvPr>
          <p:cNvGraphicFramePr>
            <a:graphicFrameLocks noChangeAspect="1"/>
          </p:cNvGraphicFramePr>
          <p:nvPr>
            <p:extLst>
              <p:ext uri="{D42A27DB-BD31-4B8C-83A1-F6EECF244321}">
                <p14:modId xmlns:p14="http://schemas.microsoft.com/office/powerpoint/2010/main" val="1925859540"/>
              </p:ext>
            </p:extLst>
          </p:nvPr>
        </p:nvGraphicFramePr>
        <p:xfrm>
          <a:off x="4797152" y="5138088"/>
          <a:ext cx="1951037" cy="914400"/>
        </p:xfrm>
        <a:graphic>
          <a:graphicData uri="http://schemas.openxmlformats.org/presentationml/2006/ole">
            <mc:AlternateContent xmlns:mc="http://schemas.openxmlformats.org/markup-compatibility/2006">
              <mc:Choice xmlns:v="urn:schemas-microsoft-com:vml" Requires="v">
                <p:oleObj spid="_x0000_s413408" name="Equation" r:id="rId33" imgW="952200" imgH="393480" progId="Equation.DSMT4">
                  <p:embed/>
                </p:oleObj>
              </mc:Choice>
              <mc:Fallback>
                <p:oleObj name="Equation" r:id="rId33" imgW="952200" imgH="393480" progId="Equation.DSMT4">
                  <p:embed/>
                  <p:pic>
                    <p:nvPicPr>
                      <p:cNvPr id="29" name="Object 4">
                        <a:extLst>
                          <a:ext uri="{FF2B5EF4-FFF2-40B4-BE49-F238E27FC236}">
                            <a16:creationId xmlns:a16="http://schemas.microsoft.com/office/drawing/2014/main" id="{89B95B65-6F01-4816-9A49-952E4930C2FD}"/>
                          </a:ext>
                        </a:extLst>
                      </p:cNvPr>
                      <p:cNvPicPr>
                        <a:picLocks noChangeAspect="1" noChangeArrowheads="1"/>
                      </p:cNvPicPr>
                      <p:nvPr/>
                    </p:nvPicPr>
                    <p:blipFill>
                      <a:blip r:embed="rId34"/>
                      <a:srcRect/>
                      <a:stretch>
                        <a:fillRect/>
                      </a:stretch>
                    </p:blipFill>
                    <p:spPr bwMode="auto">
                      <a:xfrm>
                        <a:off x="4797152" y="5138088"/>
                        <a:ext cx="1951037" cy="914400"/>
                      </a:xfrm>
                      <a:prstGeom prst="rect">
                        <a:avLst/>
                      </a:prstGeom>
                      <a:noFill/>
                      <a:ln>
                        <a:noFill/>
                      </a:ln>
                      <a:effectLst/>
                      <a:extLst/>
                    </p:spPr>
                  </p:pic>
                </p:oleObj>
              </mc:Fallback>
            </mc:AlternateContent>
          </a:graphicData>
        </a:graphic>
      </p:graphicFrame>
      <p:graphicFrame>
        <p:nvGraphicFramePr>
          <p:cNvPr id="31" name="Object 4">
            <a:extLst>
              <a:ext uri="{FF2B5EF4-FFF2-40B4-BE49-F238E27FC236}">
                <a16:creationId xmlns:a16="http://schemas.microsoft.com/office/drawing/2014/main" id="{D919AF26-BEF7-4B1C-A07C-17376D653920}"/>
              </a:ext>
            </a:extLst>
          </p:cNvPr>
          <p:cNvGraphicFramePr>
            <a:graphicFrameLocks noChangeAspect="1"/>
          </p:cNvGraphicFramePr>
          <p:nvPr>
            <p:extLst>
              <p:ext uri="{D42A27DB-BD31-4B8C-83A1-F6EECF244321}">
                <p14:modId xmlns:p14="http://schemas.microsoft.com/office/powerpoint/2010/main" val="744133478"/>
              </p:ext>
            </p:extLst>
          </p:nvPr>
        </p:nvGraphicFramePr>
        <p:xfrm>
          <a:off x="3491046" y="5768198"/>
          <a:ext cx="936625" cy="914400"/>
        </p:xfrm>
        <a:graphic>
          <a:graphicData uri="http://schemas.openxmlformats.org/presentationml/2006/ole">
            <mc:AlternateContent xmlns:mc="http://schemas.openxmlformats.org/markup-compatibility/2006">
              <mc:Choice xmlns:v="urn:schemas-microsoft-com:vml" Requires="v">
                <p:oleObj spid="_x0000_s413409" name="Equation" r:id="rId35" imgW="457200" imgH="393480" progId="Equation.DSMT4">
                  <p:embed/>
                </p:oleObj>
              </mc:Choice>
              <mc:Fallback>
                <p:oleObj name="Equation" r:id="rId35" imgW="457200" imgH="393480" progId="Equation.DSMT4">
                  <p:embed/>
                  <p:pic>
                    <p:nvPicPr>
                      <p:cNvPr id="30" name="Object 4">
                        <a:extLst>
                          <a:ext uri="{FF2B5EF4-FFF2-40B4-BE49-F238E27FC236}">
                            <a16:creationId xmlns:a16="http://schemas.microsoft.com/office/drawing/2014/main" id="{92953364-9CDD-4427-9CCD-7E1ACE5ECCB9}"/>
                          </a:ext>
                        </a:extLst>
                      </p:cNvPr>
                      <p:cNvPicPr>
                        <a:picLocks noChangeAspect="1" noChangeArrowheads="1"/>
                      </p:cNvPicPr>
                      <p:nvPr/>
                    </p:nvPicPr>
                    <p:blipFill>
                      <a:blip r:embed="rId36"/>
                      <a:srcRect/>
                      <a:stretch>
                        <a:fillRect/>
                      </a:stretch>
                    </p:blipFill>
                    <p:spPr bwMode="auto">
                      <a:xfrm>
                        <a:off x="3491046" y="5768198"/>
                        <a:ext cx="936625" cy="9144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06781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circle(in)">
                                      <p:cBhvr>
                                        <p:cTn id="12" dur="20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fill="hold"/>
                                        <p:tgtEl>
                                          <p:spTgt spid="26"/>
                                        </p:tgtEl>
                                        <p:attrNameLst>
                                          <p:attrName>ppt_x</p:attrName>
                                        </p:attrNameLst>
                                      </p:cBhvr>
                                      <p:tavLst>
                                        <p:tav tm="0">
                                          <p:val>
                                            <p:strVal val="#ppt_x"/>
                                          </p:val>
                                        </p:tav>
                                        <p:tav tm="100000">
                                          <p:val>
                                            <p:strVal val="#ppt_x"/>
                                          </p:val>
                                        </p:tav>
                                      </p:tavLst>
                                    </p:anim>
                                    <p:anim calcmode="lin" valueType="num">
                                      <p:cBhvr additive="base">
                                        <p:cTn id="3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left)">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left)">
                                      <p:cBhvr>
                                        <p:cTn id="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3138" y="228229"/>
            <a:ext cx="7562514" cy="1815882"/>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9900CC"/>
                </a:solidFill>
              </a:rPr>
              <a:t>已知</a:t>
            </a:r>
            <a:r>
              <a:rPr lang="en-US" altLang="zh-CN" sz="2800" b="1" i="0" dirty="0" err="1">
                <a:solidFill>
                  <a:srgbClr val="FF0000"/>
                </a:solidFill>
              </a:rPr>
              <a:t>c</a:t>
            </a:r>
            <a:r>
              <a:rPr lang="en-US" altLang="zh-CN" sz="2800" b="1" i="0" dirty="0" err="1">
                <a:solidFill>
                  <a:srgbClr val="9900CC"/>
                </a:solidFill>
              </a:rPr>
              <a:t>,</a:t>
            </a:r>
            <a:r>
              <a:rPr lang="en-US" altLang="zh-CN" sz="2800" b="1" i="0" dirty="0" err="1">
                <a:solidFill>
                  <a:srgbClr val="FF0000"/>
                </a:solidFill>
              </a:rPr>
              <a:t>h</a:t>
            </a:r>
            <a:r>
              <a:rPr lang="en-US" altLang="zh-CN" sz="2800" b="1" i="0" dirty="0">
                <a:solidFill>
                  <a:srgbClr val="9900CC"/>
                </a:solidFill>
              </a:rPr>
              <a:t>,</a:t>
            </a:r>
            <a:r>
              <a:rPr kumimoji="0" lang="zh-CN" altLang="en-US" sz="2800" b="1" i="0" dirty="0">
                <a:solidFill>
                  <a:srgbClr val="009900"/>
                </a:solidFill>
              </a:rPr>
              <a:t>康普顿波长为</a:t>
            </a:r>
            <a:r>
              <a:rPr lang="en-US" altLang="zh-CN" sz="2800" b="1" i="0" dirty="0" err="1">
                <a:solidFill>
                  <a:srgbClr val="FF0000"/>
                </a:solidFill>
              </a:rPr>
              <a:t>λ</a:t>
            </a:r>
            <a:r>
              <a:rPr lang="en-US" altLang="zh-CN" sz="2800" b="1" i="0" baseline="-25000" dirty="0" err="1">
                <a:solidFill>
                  <a:srgbClr val="FF0000"/>
                </a:solidFill>
                <a:cs typeface="Times New Roman" panose="02020603050405020304" pitchFamily="18" charset="0"/>
              </a:rPr>
              <a:t>c</a:t>
            </a:r>
            <a:r>
              <a:rPr lang="en-US" altLang="zh-CN" sz="2800" b="1" i="0" baseline="-25000" dirty="0">
                <a:solidFill>
                  <a:srgbClr val="FF0000"/>
                </a:solidFill>
                <a:cs typeface="Times New Roman" panose="02020603050405020304" pitchFamily="18" charset="0"/>
              </a:rPr>
              <a:t> </a:t>
            </a:r>
            <a:r>
              <a:rPr lang="zh-CN" altLang="en-US" sz="2800" b="1" i="0" dirty="0">
                <a:solidFill>
                  <a:srgbClr val="9900CC"/>
                </a:solidFill>
              </a:rPr>
              <a:t>。</a:t>
            </a:r>
            <a:r>
              <a:rPr lang="zh-CN" altLang="en-US" sz="2800" b="1" i="0" dirty="0">
                <a:solidFill>
                  <a:srgbClr val="009900"/>
                </a:solidFill>
              </a:rPr>
              <a:t>康普顿散射中，</a:t>
            </a:r>
            <a:r>
              <a:rPr lang="zh-CN" altLang="zh-CN" sz="2800" b="1" i="0" dirty="0">
                <a:solidFill>
                  <a:srgbClr val="9900CC"/>
                </a:solidFill>
              </a:rPr>
              <a:t>一个静止电子</a:t>
            </a:r>
            <a:r>
              <a:rPr lang="zh-CN" altLang="en-US" sz="2800" b="1" i="0" dirty="0">
                <a:solidFill>
                  <a:srgbClr val="9900CC"/>
                </a:solidFill>
              </a:rPr>
              <a:t>（静止质量为</a:t>
            </a:r>
            <a:r>
              <a:rPr lang="en-US" altLang="zh-CN" sz="2800" b="1" i="0" dirty="0">
                <a:solidFill>
                  <a:srgbClr val="FF0000"/>
                </a:solidFill>
              </a:rPr>
              <a:t>m</a:t>
            </a:r>
            <a:r>
              <a:rPr lang="en-US" altLang="zh-CN" sz="2800" b="1" i="0" baseline="-25000" dirty="0">
                <a:solidFill>
                  <a:srgbClr val="FF0000"/>
                </a:solidFill>
                <a:cs typeface="Times New Roman" panose="02020603050405020304" pitchFamily="18" charset="0"/>
              </a:rPr>
              <a:t>0 </a:t>
            </a:r>
            <a:r>
              <a:rPr lang="zh-CN" altLang="en-US" sz="2800" b="1" i="0" dirty="0">
                <a:solidFill>
                  <a:srgbClr val="9900CC"/>
                </a:solidFill>
              </a:rPr>
              <a:t>）</a:t>
            </a:r>
            <a:r>
              <a:rPr lang="zh-CN" altLang="zh-CN" sz="2800" b="1" i="0" dirty="0">
                <a:solidFill>
                  <a:srgbClr val="9900CC"/>
                </a:solidFill>
              </a:rPr>
              <a:t>与一</a:t>
            </a:r>
            <a:r>
              <a:rPr lang="zh-CN" altLang="en-US" sz="2800" b="1" i="0" dirty="0">
                <a:solidFill>
                  <a:srgbClr val="9900CC"/>
                </a:solidFill>
              </a:rPr>
              <a:t>波长为</a:t>
            </a:r>
            <a:r>
              <a:rPr lang="en-US" altLang="zh-CN" sz="2800" b="1" i="0" dirty="0">
                <a:solidFill>
                  <a:srgbClr val="FF0000"/>
                </a:solidFill>
              </a:rPr>
              <a:t>λ</a:t>
            </a:r>
            <a:r>
              <a:rPr lang="en-US" altLang="zh-CN" sz="2800" b="1" i="0" baseline="-25000" dirty="0">
                <a:solidFill>
                  <a:srgbClr val="FF0000"/>
                </a:solidFill>
                <a:cs typeface="Times New Roman" panose="02020603050405020304" pitchFamily="18" charset="0"/>
              </a:rPr>
              <a:t>0</a:t>
            </a:r>
            <a:r>
              <a:rPr lang="zh-CN" altLang="zh-CN" sz="2800" b="1" i="0" dirty="0">
                <a:solidFill>
                  <a:srgbClr val="9900CC"/>
                </a:solidFill>
              </a:rPr>
              <a:t>的光子碰撞后，它的最大</a:t>
            </a:r>
            <a:r>
              <a:rPr lang="zh-CN" altLang="zh-CN" sz="2800" b="1" i="0" kern="100" dirty="0">
                <a:solidFill>
                  <a:srgbClr val="C00000"/>
                </a:solidFill>
                <a:cs typeface="Times New Roman" panose="02020603050405020304" pitchFamily="18" charset="0"/>
              </a:rPr>
              <a:t>反冲</a:t>
            </a:r>
            <a:r>
              <a:rPr lang="zh-CN" altLang="en-US" sz="2800" b="1" i="0" dirty="0">
                <a:solidFill>
                  <a:srgbClr val="C00000"/>
                </a:solidFill>
              </a:rPr>
              <a:t>动量</a:t>
            </a:r>
            <a:r>
              <a:rPr lang="zh-CN" altLang="en-US" sz="2800" b="1" i="0" dirty="0">
                <a:solidFill>
                  <a:srgbClr val="9900CC"/>
                </a:solidFill>
              </a:rPr>
              <a:t>为</a:t>
            </a:r>
            <a:r>
              <a:rPr lang="en-US" altLang="zh-CN" sz="2800" b="1" i="0" dirty="0">
                <a:solidFill>
                  <a:srgbClr val="9900CC"/>
                </a:solidFill>
                <a:sym typeface="Symbol" panose="05050102010706020507" pitchFamily="18" charset="2"/>
              </a:rPr>
              <a:t>_____</a:t>
            </a:r>
            <a:r>
              <a:rPr lang="zh-CN" altLang="en-US" sz="2800" b="1" i="0" dirty="0">
                <a:solidFill>
                  <a:srgbClr val="9900CC"/>
                </a:solidFill>
                <a:sym typeface="Symbol" panose="05050102010706020507" pitchFamily="18" charset="2"/>
              </a:rPr>
              <a:t>，此时</a:t>
            </a:r>
            <a:r>
              <a:rPr lang="el-GR" altLang="zh-CN" sz="2800" b="1" i="0" dirty="0">
                <a:solidFill>
                  <a:srgbClr val="FF0000"/>
                </a:solidFill>
              </a:rPr>
              <a:t> θ</a:t>
            </a:r>
            <a:r>
              <a:rPr lang="en-US" altLang="zh-CN" sz="2800" b="1" i="0" dirty="0">
                <a:solidFill>
                  <a:srgbClr val="009900"/>
                </a:solidFill>
              </a:rPr>
              <a:t>=</a:t>
            </a:r>
            <a:r>
              <a:rPr lang="en-US" altLang="zh-CN" sz="2800" b="1" i="0" dirty="0">
                <a:solidFill>
                  <a:srgbClr val="9900CC"/>
                </a:solidFill>
                <a:sym typeface="Symbol" panose="05050102010706020507" pitchFamily="18" charset="2"/>
              </a:rPr>
              <a:t> _____</a:t>
            </a:r>
            <a:r>
              <a:rPr lang="en-US" altLang="zh-CN" sz="2800" b="1" i="0" dirty="0">
                <a:solidFill>
                  <a:srgbClr val="009900"/>
                </a:solidFill>
              </a:rPr>
              <a:t> </a:t>
            </a:r>
            <a:r>
              <a:rPr lang="zh-CN" altLang="en-US" sz="2800" b="1" i="0" dirty="0">
                <a:solidFill>
                  <a:srgbClr val="9900CC"/>
                </a:solidFill>
                <a:sym typeface="Symbol" panose="05050102010706020507" pitchFamily="18" charset="2"/>
              </a:rPr>
              <a:t>。</a:t>
            </a:r>
            <a:endParaRPr lang="zh-CN" altLang="en-US" sz="2800" b="1" i="0" dirty="0">
              <a:solidFill>
                <a:srgbClr val="9900CC"/>
              </a:solidFill>
            </a:endParaRPr>
          </a:p>
        </p:txBody>
      </p:sp>
      <p:sp>
        <p:nvSpPr>
          <p:cNvPr id="36" name="矩形 35"/>
          <p:cNvSpPr/>
          <p:nvPr/>
        </p:nvSpPr>
        <p:spPr>
          <a:xfrm>
            <a:off x="3667156" y="1654155"/>
            <a:ext cx="2608406" cy="584775"/>
          </a:xfrm>
          <a:prstGeom prst="rect">
            <a:avLst/>
          </a:prstGeom>
        </p:spPr>
        <p:txBody>
          <a:bodyPr wrap="none">
            <a:spAutoFit/>
          </a:bodyPr>
          <a:lstStyle/>
          <a:p>
            <a:r>
              <a:rPr lang="en-US" altLang="zh-CN" sz="3200" b="1" i="0" dirty="0">
                <a:solidFill>
                  <a:srgbClr val="FF0000"/>
                </a:solidFill>
              </a:rPr>
              <a:t>E</a:t>
            </a:r>
            <a:r>
              <a:rPr lang="en-US" altLang="zh-CN" sz="3200" b="1" i="0" dirty="0">
                <a:solidFill>
                  <a:srgbClr val="9900CC"/>
                </a:solidFill>
              </a:rPr>
              <a:t>=</a:t>
            </a:r>
            <a:r>
              <a:rPr lang="en-US" altLang="zh-CN" sz="3200" b="1" i="0" dirty="0">
                <a:solidFill>
                  <a:srgbClr val="FF0000"/>
                </a:solidFill>
              </a:rPr>
              <a:t>mc</a:t>
            </a:r>
            <a:r>
              <a:rPr lang="en-US" altLang="zh-CN" sz="3200" b="1" i="0" baseline="30000" dirty="0">
                <a:solidFill>
                  <a:srgbClr val="FF0000"/>
                </a:solidFill>
              </a:rPr>
              <a:t>2</a:t>
            </a:r>
            <a:r>
              <a:rPr lang="zh-CN" altLang="en-US" sz="3200" b="1" i="0" dirty="0">
                <a:solidFill>
                  <a:srgbClr val="9900CC"/>
                </a:solidFill>
              </a:rPr>
              <a:t> ↑ ，</a:t>
            </a:r>
            <a:r>
              <a:rPr lang="en-US" altLang="zh-CN" sz="3200" b="1" i="0" dirty="0">
                <a:solidFill>
                  <a:srgbClr val="FF0000"/>
                </a:solidFill>
              </a:rPr>
              <a:t>p</a:t>
            </a:r>
            <a:r>
              <a:rPr lang="zh-CN" altLang="en-US" sz="3200" b="1" i="0" dirty="0">
                <a:solidFill>
                  <a:srgbClr val="9900CC"/>
                </a:solidFill>
              </a:rPr>
              <a:t>↑</a:t>
            </a:r>
            <a:endParaRPr lang="zh-CN" altLang="en-US" sz="3200" dirty="0"/>
          </a:p>
        </p:txBody>
      </p:sp>
      <p:sp>
        <p:nvSpPr>
          <p:cNvPr id="37" name="矩形 36"/>
          <p:cNvSpPr/>
          <p:nvPr/>
        </p:nvSpPr>
        <p:spPr>
          <a:xfrm>
            <a:off x="6453161" y="1912696"/>
            <a:ext cx="4169731" cy="584775"/>
          </a:xfrm>
          <a:prstGeom prst="rect">
            <a:avLst/>
          </a:prstGeom>
        </p:spPr>
        <p:txBody>
          <a:bodyPr wrap="none">
            <a:spAutoFit/>
          </a:bodyPr>
          <a:lstStyle/>
          <a:p>
            <a:r>
              <a:rPr lang="en-US" altLang="zh-CN" sz="3200" b="1" i="0" dirty="0">
                <a:solidFill>
                  <a:srgbClr val="FF3300"/>
                </a:solidFill>
              </a:rPr>
              <a:t>E=mc</a:t>
            </a:r>
            <a:r>
              <a:rPr lang="en-US" altLang="zh-CN" sz="3200" b="1" i="0" baseline="30000" dirty="0">
                <a:solidFill>
                  <a:srgbClr val="FF3300"/>
                </a:solidFill>
              </a:rPr>
              <a:t>2</a:t>
            </a:r>
            <a:r>
              <a:rPr lang="zh-CN" altLang="en-US" sz="3200" b="1" i="0" dirty="0">
                <a:solidFill>
                  <a:srgbClr val="FF3300"/>
                </a:solidFill>
              </a:rPr>
              <a:t> </a:t>
            </a:r>
            <a:r>
              <a:rPr lang="en-US" altLang="zh-CN" sz="3200" b="1" i="0" dirty="0">
                <a:solidFill>
                  <a:srgbClr val="0000FF"/>
                </a:solidFill>
              </a:rPr>
              <a:t>=max</a:t>
            </a:r>
            <a:r>
              <a:rPr lang="zh-CN" altLang="en-US" sz="3200" b="1" i="0" dirty="0">
                <a:solidFill>
                  <a:srgbClr val="0000FF"/>
                </a:solidFill>
              </a:rPr>
              <a:t> </a:t>
            </a:r>
            <a:r>
              <a:rPr lang="zh-CN" altLang="en-US" sz="3200" b="1" i="0" dirty="0">
                <a:solidFill>
                  <a:srgbClr val="9900CC"/>
                </a:solidFill>
              </a:rPr>
              <a:t>，</a:t>
            </a:r>
            <a:r>
              <a:rPr lang="en-US" altLang="zh-CN" sz="3200" b="1" i="0" dirty="0">
                <a:solidFill>
                  <a:srgbClr val="FF0000"/>
                </a:solidFill>
              </a:rPr>
              <a:t>p</a:t>
            </a:r>
            <a:r>
              <a:rPr lang="en-US" altLang="zh-CN" sz="3200" b="1" i="0" dirty="0">
                <a:solidFill>
                  <a:srgbClr val="0070C0"/>
                </a:solidFill>
              </a:rPr>
              <a:t>=max</a:t>
            </a:r>
            <a:endParaRPr lang="zh-CN" altLang="en-US" sz="3200" dirty="0">
              <a:solidFill>
                <a:srgbClr val="0070C0"/>
              </a:solidFill>
            </a:endParaRPr>
          </a:p>
        </p:txBody>
      </p:sp>
      <p:grpSp>
        <p:nvGrpSpPr>
          <p:cNvPr id="39" name="Group 12"/>
          <p:cNvGrpSpPr>
            <a:grpSpLocks/>
          </p:cNvGrpSpPr>
          <p:nvPr/>
        </p:nvGrpSpPr>
        <p:grpSpPr bwMode="auto">
          <a:xfrm>
            <a:off x="7041242" y="3664799"/>
            <a:ext cx="3810000" cy="2895600"/>
            <a:chOff x="2784" y="2053"/>
            <a:chExt cx="2688" cy="1920"/>
          </a:xfrm>
        </p:grpSpPr>
        <p:sp>
          <p:nvSpPr>
            <p:cNvPr id="40" name="Rectangle 13"/>
            <p:cNvSpPr>
              <a:spLocks noChangeArrowheads="1"/>
            </p:cNvSpPr>
            <p:nvPr/>
          </p:nvSpPr>
          <p:spPr bwMode="auto">
            <a:xfrm>
              <a:off x="2784" y="2053"/>
              <a:ext cx="2688" cy="1920"/>
            </a:xfrm>
            <a:prstGeom prst="rect">
              <a:avLst/>
            </a:prstGeom>
            <a:solidFill>
              <a:schemeClr val="bg1"/>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41" name="Line 14"/>
            <p:cNvSpPr>
              <a:spLocks noChangeShapeType="1"/>
            </p:cNvSpPr>
            <p:nvPr/>
          </p:nvSpPr>
          <p:spPr bwMode="auto">
            <a:xfrm>
              <a:off x="3858" y="3165"/>
              <a:ext cx="1566" cy="3"/>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15"/>
            <p:cNvSpPr>
              <a:spLocks noChangeShapeType="1"/>
            </p:cNvSpPr>
            <p:nvPr/>
          </p:nvSpPr>
          <p:spPr bwMode="auto">
            <a:xfrm flipV="1">
              <a:off x="3840" y="2256"/>
              <a:ext cx="0" cy="168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3" name="Object 16"/>
            <p:cNvGraphicFramePr>
              <a:graphicFrameLocks noChangeAspect="1"/>
            </p:cNvGraphicFramePr>
            <p:nvPr/>
          </p:nvGraphicFramePr>
          <p:xfrm>
            <a:off x="5136" y="2894"/>
            <a:ext cx="208" cy="226"/>
          </p:xfrm>
          <a:graphic>
            <a:graphicData uri="http://schemas.openxmlformats.org/presentationml/2006/ole">
              <mc:AlternateContent xmlns:mc="http://schemas.openxmlformats.org/markup-compatibility/2006">
                <mc:Choice xmlns:v="urn:schemas-microsoft-com:vml" Requires="v">
                  <p:oleObj spid="_x0000_s387997" name="公式" r:id="rId3" imgW="177646" imgH="190335" progId="Equation.3">
                    <p:embed/>
                  </p:oleObj>
                </mc:Choice>
                <mc:Fallback>
                  <p:oleObj name="公式" r:id="rId3" imgW="177646" imgH="190335" progId="Equation.3">
                    <p:embed/>
                    <p:pic>
                      <p:nvPicPr>
                        <p:cNvPr id="7"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 y="2894"/>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17"/>
            <p:cNvGraphicFramePr>
              <a:graphicFrameLocks noChangeAspect="1"/>
            </p:cNvGraphicFramePr>
            <p:nvPr>
              <p:extLst>
                <p:ext uri="{D42A27DB-BD31-4B8C-83A1-F6EECF244321}">
                  <p14:modId xmlns:p14="http://schemas.microsoft.com/office/powerpoint/2010/main" val="462073981"/>
                </p:ext>
              </p:extLst>
            </p:nvPr>
          </p:nvGraphicFramePr>
          <p:xfrm>
            <a:off x="3395" y="2256"/>
            <a:ext cx="225" cy="285"/>
          </p:xfrm>
          <a:graphic>
            <a:graphicData uri="http://schemas.openxmlformats.org/presentationml/2006/ole">
              <mc:AlternateContent xmlns:mc="http://schemas.openxmlformats.org/markup-compatibility/2006">
                <mc:Choice xmlns:v="urn:schemas-microsoft-com:vml" Requires="v">
                  <p:oleObj spid="_x0000_s387998" name="公式" r:id="rId5" imgW="190417" imgH="241195" progId="Equation.3">
                    <p:embed/>
                  </p:oleObj>
                </mc:Choice>
                <mc:Fallback>
                  <p:oleObj name="公式" r:id="rId5" imgW="190417" imgH="241195" progId="Equation.3">
                    <p:embed/>
                    <p:pic>
                      <p:nvPicPr>
                        <p:cNvPr id="8"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5" y="2256"/>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 name="Line 18"/>
            <p:cNvSpPr>
              <a:spLocks noChangeShapeType="1"/>
            </p:cNvSpPr>
            <p:nvPr/>
          </p:nvSpPr>
          <p:spPr bwMode="auto">
            <a:xfrm>
              <a:off x="3840" y="3168"/>
              <a:ext cx="887" cy="5"/>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19"/>
            <p:cNvSpPr>
              <a:spLocks noChangeShapeType="1"/>
            </p:cNvSpPr>
            <p:nvPr/>
          </p:nvSpPr>
          <p:spPr bwMode="auto">
            <a:xfrm flipH="1" flipV="1">
              <a:off x="3241" y="3151"/>
              <a:ext cx="599" cy="17"/>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20"/>
            <p:cNvSpPr>
              <a:spLocks noChangeShapeType="1"/>
            </p:cNvSpPr>
            <p:nvPr/>
          </p:nvSpPr>
          <p:spPr bwMode="auto">
            <a:xfrm>
              <a:off x="2953" y="3254"/>
              <a:ext cx="86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8" name="Object 24"/>
            <p:cNvGraphicFramePr>
              <a:graphicFrameLocks noChangeAspect="1"/>
            </p:cNvGraphicFramePr>
            <p:nvPr>
              <p:extLst>
                <p:ext uri="{D42A27DB-BD31-4B8C-83A1-F6EECF244321}">
                  <p14:modId xmlns:p14="http://schemas.microsoft.com/office/powerpoint/2010/main" val="792413644"/>
                </p:ext>
              </p:extLst>
            </p:nvPr>
          </p:nvGraphicFramePr>
          <p:xfrm>
            <a:off x="3266" y="3334"/>
            <a:ext cx="592" cy="578"/>
          </p:xfrm>
          <a:graphic>
            <a:graphicData uri="http://schemas.openxmlformats.org/presentationml/2006/ole">
              <mc:AlternateContent xmlns:mc="http://schemas.openxmlformats.org/markup-compatibility/2006">
                <mc:Choice xmlns:v="urn:schemas-microsoft-com:vml" Requires="v">
                  <p:oleObj spid="_x0000_s387999" name="Equation" r:id="rId7" imgW="406080" imgH="393480" progId="Equation.DSMT4">
                    <p:embed/>
                  </p:oleObj>
                </mc:Choice>
                <mc:Fallback>
                  <p:oleObj name="Equation" r:id="rId7" imgW="406080" imgH="393480" progId="Equation.DSMT4">
                    <p:embed/>
                    <p:pic>
                      <p:nvPicPr>
                        <p:cNvPr id="12" name="Object 24"/>
                        <p:cNvPicPr>
                          <a:picLocks noChangeAspect="1" noChangeArrowheads="1"/>
                        </p:cNvPicPr>
                        <p:nvPr/>
                      </p:nvPicPr>
                      <p:blipFill>
                        <a:blip r:embed="rId8"/>
                        <a:srcRect/>
                        <a:stretch>
                          <a:fillRect/>
                        </a:stretch>
                      </p:blipFill>
                      <p:spPr bwMode="auto">
                        <a:xfrm>
                          <a:off x="3266" y="3334"/>
                          <a:ext cx="592" cy="578"/>
                        </a:xfrm>
                        <a:prstGeom prst="rect">
                          <a:avLst/>
                        </a:prstGeom>
                        <a:noFill/>
                        <a:ln>
                          <a:noFill/>
                        </a:ln>
                        <a:effectLst/>
                        <a:extLst/>
                      </p:spPr>
                    </p:pic>
                  </p:oleObj>
                </mc:Fallback>
              </mc:AlternateContent>
            </a:graphicData>
          </a:graphic>
        </p:graphicFrame>
        <p:graphicFrame>
          <p:nvGraphicFramePr>
            <p:cNvPr id="49" name="Object 25"/>
            <p:cNvGraphicFramePr>
              <a:graphicFrameLocks noChangeAspect="1"/>
            </p:cNvGraphicFramePr>
            <p:nvPr>
              <p:extLst>
                <p:ext uri="{D42A27DB-BD31-4B8C-83A1-F6EECF244321}">
                  <p14:modId xmlns:p14="http://schemas.microsoft.com/office/powerpoint/2010/main" val="3729266974"/>
                </p:ext>
              </p:extLst>
            </p:nvPr>
          </p:nvGraphicFramePr>
          <p:xfrm>
            <a:off x="2898" y="2446"/>
            <a:ext cx="567" cy="636"/>
          </p:xfrm>
          <a:graphic>
            <a:graphicData uri="http://schemas.openxmlformats.org/presentationml/2006/ole">
              <mc:AlternateContent xmlns:mc="http://schemas.openxmlformats.org/markup-compatibility/2006">
                <mc:Choice xmlns:v="urn:schemas-microsoft-com:vml" Requires="v">
                  <p:oleObj spid="_x0000_s388000" name="Equation" r:id="rId9" imgW="317160" imgH="393480" progId="Equation.DSMT4">
                    <p:embed/>
                  </p:oleObj>
                </mc:Choice>
                <mc:Fallback>
                  <p:oleObj name="Equation" r:id="rId9" imgW="317160" imgH="393480" progId="Equation.DSMT4">
                    <p:embed/>
                    <p:pic>
                      <p:nvPicPr>
                        <p:cNvPr id="13" name="Object 25"/>
                        <p:cNvPicPr>
                          <a:picLocks noChangeAspect="1" noChangeArrowheads="1"/>
                        </p:cNvPicPr>
                        <p:nvPr/>
                      </p:nvPicPr>
                      <p:blipFill>
                        <a:blip r:embed="rId10"/>
                        <a:srcRect/>
                        <a:stretch>
                          <a:fillRect/>
                        </a:stretch>
                      </p:blipFill>
                      <p:spPr bwMode="auto">
                        <a:xfrm>
                          <a:off x="2898" y="2446"/>
                          <a:ext cx="567" cy="636"/>
                        </a:xfrm>
                        <a:prstGeom prst="rect">
                          <a:avLst/>
                        </a:prstGeom>
                        <a:noFill/>
                        <a:ln>
                          <a:noFill/>
                        </a:ln>
                        <a:effectLst/>
                        <a:extLst/>
                      </p:spPr>
                    </p:pic>
                  </p:oleObj>
                </mc:Fallback>
              </mc:AlternateContent>
            </a:graphicData>
          </a:graphic>
        </p:graphicFrame>
        <p:graphicFrame>
          <p:nvGraphicFramePr>
            <p:cNvPr id="50" name="Object 26"/>
            <p:cNvGraphicFramePr>
              <a:graphicFrameLocks noChangeAspect="1"/>
            </p:cNvGraphicFramePr>
            <p:nvPr>
              <p:extLst>
                <p:ext uri="{D42A27DB-BD31-4B8C-83A1-F6EECF244321}">
                  <p14:modId xmlns:p14="http://schemas.microsoft.com/office/powerpoint/2010/main" val="3822398444"/>
                </p:ext>
              </p:extLst>
            </p:nvPr>
          </p:nvGraphicFramePr>
          <p:xfrm>
            <a:off x="4179" y="3190"/>
            <a:ext cx="645" cy="457"/>
          </p:xfrm>
          <a:graphic>
            <a:graphicData uri="http://schemas.openxmlformats.org/presentationml/2006/ole">
              <mc:AlternateContent xmlns:mc="http://schemas.openxmlformats.org/markup-compatibility/2006">
                <mc:Choice xmlns:v="urn:schemas-microsoft-com:vml" Requires="v">
                  <p:oleObj spid="_x0000_s388001" name="Equation" r:id="rId11" imgW="241200" imgH="177480" progId="Equation.DSMT4">
                    <p:embed/>
                  </p:oleObj>
                </mc:Choice>
                <mc:Fallback>
                  <p:oleObj name="Equation" r:id="rId11" imgW="241200" imgH="177480" progId="Equation.DSMT4">
                    <p:embed/>
                    <p:pic>
                      <p:nvPicPr>
                        <p:cNvPr id="14" name="Object 26"/>
                        <p:cNvPicPr>
                          <a:picLocks noChangeAspect="1" noChangeArrowheads="1"/>
                        </p:cNvPicPr>
                        <p:nvPr/>
                      </p:nvPicPr>
                      <p:blipFill>
                        <a:blip r:embed="rId12"/>
                        <a:srcRect/>
                        <a:stretch>
                          <a:fillRect/>
                        </a:stretch>
                      </p:blipFill>
                      <p:spPr bwMode="auto">
                        <a:xfrm>
                          <a:off x="4179" y="3190"/>
                          <a:ext cx="645" cy="457"/>
                        </a:xfrm>
                        <a:prstGeom prst="rect">
                          <a:avLst/>
                        </a:prstGeom>
                        <a:noFill/>
                        <a:ln>
                          <a:noFill/>
                        </a:ln>
                        <a:effectLst/>
                        <a:extLst/>
                      </p:spPr>
                    </p:pic>
                  </p:oleObj>
                </mc:Fallback>
              </mc:AlternateContent>
            </a:graphicData>
          </a:graphic>
        </p:graphicFrame>
        <p:sp>
          <p:nvSpPr>
            <p:cNvPr id="51" name="Line 27"/>
            <p:cNvSpPr>
              <a:spLocks noChangeShapeType="1"/>
            </p:cNvSpPr>
            <p:nvPr/>
          </p:nvSpPr>
          <p:spPr bwMode="auto">
            <a:xfrm flipH="1" flipV="1">
              <a:off x="3524" y="3146"/>
              <a:ext cx="316" cy="22"/>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2" name="Object 28"/>
            <p:cNvGraphicFramePr>
              <a:graphicFrameLocks noChangeAspect="1"/>
            </p:cNvGraphicFramePr>
            <p:nvPr>
              <p:extLst>
                <p:ext uri="{D42A27DB-BD31-4B8C-83A1-F6EECF244321}">
                  <p14:modId xmlns:p14="http://schemas.microsoft.com/office/powerpoint/2010/main" val="1305791959"/>
                </p:ext>
              </p:extLst>
            </p:nvPr>
          </p:nvGraphicFramePr>
          <p:xfrm>
            <a:off x="3488" y="2721"/>
            <a:ext cx="298" cy="417"/>
          </p:xfrm>
          <a:graphic>
            <a:graphicData uri="http://schemas.openxmlformats.org/presentationml/2006/ole">
              <mc:AlternateContent xmlns:mc="http://schemas.openxmlformats.org/markup-compatibility/2006">
                <mc:Choice xmlns:v="urn:schemas-microsoft-com:vml" Requires="v">
                  <p:oleObj spid="_x0000_s388002" name="Equation" r:id="rId13" imgW="126720" imgH="177480" progId="Equation.DSMT4">
                    <p:embed/>
                  </p:oleObj>
                </mc:Choice>
                <mc:Fallback>
                  <p:oleObj name="Equation" r:id="rId13" imgW="126720" imgH="177480" progId="Equation.DSMT4">
                    <p:embed/>
                    <p:pic>
                      <p:nvPicPr>
                        <p:cNvPr id="16" name="Object 28"/>
                        <p:cNvPicPr>
                          <a:picLocks noChangeAspect="1" noChangeArrowheads="1"/>
                        </p:cNvPicPr>
                        <p:nvPr/>
                      </p:nvPicPr>
                      <p:blipFill>
                        <a:blip r:embed="rId14"/>
                        <a:srcRect/>
                        <a:stretch>
                          <a:fillRect/>
                        </a:stretch>
                      </p:blipFill>
                      <p:spPr bwMode="auto">
                        <a:xfrm>
                          <a:off x="3488" y="2721"/>
                          <a:ext cx="298"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 name="Line 29"/>
            <p:cNvSpPr>
              <a:spLocks noChangeShapeType="1"/>
            </p:cNvSpPr>
            <p:nvPr/>
          </p:nvSpPr>
          <p:spPr bwMode="auto">
            <a:xfrm>
              <a:off x="3015" y="3254"/>
              <a:ext cx="336"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4" name="Object 30"/>
            <p:cNvGraphicFramePr>
              <a:graphicFrameLocks noChangeAspect="1"/>
            </p:cNvGraphicFramePr>
            <p:nvPr>
              <p:extLst>
                <p:ext uri="{D42A27DB-BD31-4B8C-83A1-F6EECF244321}">
                  <p14:modId xmlns:p14="http://schemas.microsoft.com/office/powerpoint/2010/main" val="1471055432"/>
                </p:ext>
              </p:extLst>
            </p:nvPr>
          </p:nvGraphicFramePr>
          <p:xfrm>
            <a:off x="2822" y="3236"/>
            <a:ext cx="389" cy="541"/>
          </p:xfrm>
          <a:graphic>
            <a:graphicData uri="http://schemas.openxmlformats.org/presentationml/2006/ole">
              <mc:AlternateContent xmlns:mc="http://schemas.openxmlformats.org/markup-compatibility/2006">
                <mc:Choice xmlns:v="urn:schemas-microsoft-com:vml" Requires="v">
                  <p:oleObj spid="_x0000_s388003" name="Equation" r:id="rId15" imgW="164880" imgH="228600" progId="Equation.DSMT4">
                    <p:embed/>
                  </p:oleObj>
                </mc:Choice>
                <mc:Fallback>
                  <p:oleObj name="Equation" r:id="rId15" imgW="164880" imgH="228600" progId="Equation.DSMT4">
                    <p:embed/>
                    <p:pic>
                      <p:nvPicPr>
                        <p:cNvPr id="18" name="Object 30"/>
                        <p:cNvPicPr>
                          <a:picLocks noChangeAspect="1" noChangeArrowheads="1"/>
                        </p:cNvPicPr>
                        <p:nvPr/>
                      </p:nvPicPr>
                      <p:blipFill>
                        <a:blip r:embed="rId16"/>
                        <a:srcRect/>
                        <a:stretch>
                          <a:fillRect/>
                        </a:stretch>
                      </p:blipFill>
                      <p:spPr bwMode="auto">
                        <a:xfrm>
                          <a:off x="2822" y="3236"/>
                          <a:ext cx="389"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 name="Oval 31"/>
            <p:cNvSpPr>
              <a:spLocks noChangeArrowheads="1"/>
            </p:cNvSpPr>
            <p:nvPr/>
          </p:nvSpPr>
          <p:spPr bwMode="auto">
            <a:xfrm>
              <a:off x="3768" y="3120"/>
              <a:ext cx="144" cy="144"/>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grpSp>
      <p:graphicFrame>
        <p:nvGraphicFramePr>
          <p:cNvPr id="56" name="Object 2074"/>
          <p:cNvGraphicFramePr>
            <a:graphicFrameLocks noChangeAspect="1"/>
          </p:cNvGraphicFramePr>
          <p:nvPr>
            <p:extLst>
              <p:ext uri="{D42A27DB-BD31-4B8C-83A1-F6EECF244321}">
                <p14:modId xmlns:p14="http://schemas.microsoft.com/office/powerpoint/2010/main" val="3766003448"/>
              </p:ext>
            </p:extLst>
          </p:nvPr>
        </p:nvGraphicFramePr>
        <p:xfrm>
          <a:off x="1709443" y="2363628"/>
          <a:ext cx="3938906" cy="1071822"/>
        </p:xfrm>
        <a:graphic>
          <a:graphicData uri="http://schemas.openxmlformats.org/presentationml/2006/ole">
            <mc:AlternateContent xmlns:mc="http://schemas.openxmlformats.org/markup-compatibility/2006">
              <mc:Choice xmlns:v="urn:schemas-microsoft-com:vml" Requires="v">
                <p:oleObj spid="_x0000_s388004" name="公式" r:id="rId17" imgW="1447560" imgH="393480" progId="Equation.3">
                  <p:embed/>
                </p:oleObj>
              </mc:Choice>
              <mc:Fallback>
                <p:oleObj name="公式" r:id="rId17" imgW="1447560" imgH="393480" progId="Equation.3">
                  <p:embed/>
                  <p:pic>
                    <p:nvPicPr>
                      <p:cNvPr id="20" name="Object 2074"/>
                      <p:cNvPicPr>
                        <a:picLocks noChangeAspect="1" noChangeArrowheads="1"/>
                      </p:cNvPicPr>
                      <p:nvPr/>
                    </p:nvPicPr>
                    <p:blipFill>
                      <a:blip r:embed="rId18"/>
                      <a:srcRect/>
                      <a:stretch>
                        <a:fillRect/>
                      </a:stretch>
                    </p:blipFill>
                    <p:spPr bwMode="auto">
                      <a:xfrm>
                        <a:off x="1709443" y="2363628"/>
                        <a:ext cx="3938906" cy="1071822"/>
                      </a:xfrm>
                      <a:prstGeom prst="rect">
                        <a:avLst/>
                      </a:prstGeom>
                      <a:solidFill>
                        <a:srgbClr val="FFFF00"/>
                      </a:solidFill>
                      <a:ln>
                        <a:noFill/>
                      </a:ln>
                      <a:effectLst/>
                      <a:extLst/>
                    </p:spPr>
                  </p:pic>
                </p:oleObj>
              </mc:Fallback>
            </mc:AlternateContent>
          </a:graphicData>
        </a:graphic>
      </p:graphicFrame>
      <p:graphicFrame>
        <p:nvGraphicFramePr>
          <p:cNvPr id="57" name="Object 69"/>
          <p:cNvGraphicFramePr>
            <a:graphicFrameLocks noChangeAspect="1"/>
          </p:cNvGraphicFramePr>
          <p:nvPr>
            <p:extLst>
              <p:ext uri="{D42A27DB-BD31-4B8C-83A1-F6EECF244321}">
                <p14:modId xmlns:p14="http://schemas.microsoft.com/office/powerpoint/2010/main" val="3821420918"/>
              </p:ext>
            </p:extLst>
          </p:nvPr>
        </p:nvGraphicFramePr>
        <p:xfrm>
          <a:off x="6695274" y="2505012"/>
          <a:ext cx="3818812" cy="1178300"/>
        </p:xfrm>
        <a:graphic>
          <a:graphicData uri="http://schemas.openxmlformats.org/presentationml/2006/ole">
            <mc:AlternateContent xmlns:mc="http://schemas.openxmlformats.org/markup-compatibility/2006">
              <mc:Choice xmlns:v="urn:schemas-microsoft-com:vml" Requires="v">
                <p:oleObj spid="_x0000_s388005" name="Equation" r:id="rId19" imgW="1320480" imgH="431640" progId="Equation.DSMT4">
                  <p:embed/>
                </p:oleObj>
              </mc:Choice>
              <mc:Fallback>
                <p:oleObj name="Equation" r:id="rId19" imgW="1320480" imgH="431640" progId="Equation.DSMT4">
                  <p:embed/>
                  <p:pic>
                    <p:nvPicPr>
                      <p:cNvPr id="25" name="Object 69"/>
                      <p:cNvPicPr>
                        <a:picLocks noChangeAspect="1" noChangeArrowheads="1"/>
                      </p:cNvPicPr>
                      <p:nvPr/>
                    </p:nvPicPr>
                    <p:blipFill>
                      <a:blip r:embed="rId20"/>
                      <a:srcRect/>
                      <a:stretch>
                        <a:fillRect/>
                      </a:stretch>
                    </p:blipFill>
                    <p:spPr bwMode="auto">
                      <a:xfrm>
                        <a:off x="6695274" y="2505012"/>
                        <a:ext cx="3818812" cy="1178300"/>
                      </a:xfrm>
                      <a:prstGeom prst="rect">
                        <a:avLst/>
                      </a:prstGeom>
                      <a:solidFill>
                        <a:srgbClr val="66FF33"/>
                      </a:solidFill>
                      <a:ln>
                        <a:noFill/>
                      </a:ln>
                      <a:effectLst/>
                      <a:extLst/>
                    </p:spPr>
                  </p:pic>
                </p:oleObj>
              </mc:Fallback>
            </mc:AlternateContent>
          </a:graphicData>
        </a:graphic>
      </p:graphicFrame>
      <p:sp>
        <p:nvSpPr>
          <p:cNvPr id="58" name="矩形 57"/>
          <p:cNvSpPr/>
          <p:nvPr/>
        </p:nvSpPr>
        <p:spPr>
          <a:xfrm>
            <a:off x="3334500" y="3370146"/>
            <a:ext cx="2279791" cy="584775"/>
          </a:xfrm>
          <a:prstGeom prst="rect">
            <a:avLst/>
          </a:prstGeom>
        </p:spPr>
        <p:txBody>
          <a:bodyPr wrap="none">
            <a:spAutoFit/>
          </a:bodyPr>
          <a:lstStyle/>
          <a:p>
            <a:r>
              <a:rPr lang="en-US" altLang="zh-CN" sz="3200" b="1" i="0" dirty="0">
                <a:solidFill>
                  <a:srgbClr val="FF0000"/>
                </a:solidFill>
              </a:rPr>
              <a:t>λ</a:t>
            </a:r>
            <a:r>
              <a:rPr lang="zh-CN" altLang="en-US" sz="3200" b="1" i="0" dirty="0">
                <a:solidFill>
                  <a:srgbClr val="9900CC"/>
                </a:solidFill>
              </a:rPr>
              <a:t> ↑ ，</a:t>
            </a:r>
            <a:r>
              <a:rPr lang="en-US" altLang="zh-CN" sz="3200" b="1" i="0" dirty="0">
                <a:solidFill>
                  <a:srgbClr val="FF0000"/>
                </a:solidFill>
              </a:rPr>
              <a:t>mc</a:t>
            </a:r>
            <a:r>
              <a:rPr lang="en-US" altLang="zh-CN" sz="3200" b="1" i="0" baseline="30000" dirty="0">
                <a:solidFill>
                  <a:srgbClr val="FF0000"/>
                </a:solidFill>
              </a:rPr>
              <a:t>2</a:t>
            </a:r>
            <a:r>
              <a:rPr lang="zh-CN" altLang="en-US" sz="3200" b="1" i="0" dirty="0">
                <a:solidFill>
                  <a:srgbClr val="9900CC"/>
                </a:solidFill>
              </a:rPr>
              <a:t> ↑ </a:t>
            </a:r>
            <a:endParaRPr lang="zh-CN" altLang="en-US" sz="3200" dirty="0"/>
          </a:p>
        </p:txBody>
      </p:sp>
      <p:sp>
        <p:nvSpPr>
          <p:cNvPr id="59" name="矩形 58"/>
          <p:cNvSpPr/>
          <p:nvPr/>
        </p:nvSpPr>
        <p:spPr>
          <a:xfrm>
            <a:off x="1828014" y="4050727"/>
            <a:ext cx="4926349" cy="584775"/>
          </a:xfrm>
          <a:prstGeom prst="rect">
            <a:avLst/>
          </a:prstGeom>
        </p:spPr>
        <p:txBody>
          <a:bodyPr wrap="none">
            <a:spAutoFit/>
          </a:bodyPr>
          <a:lstStyle/>
          <a:p>
            <a:r>
              <a:rPr lang="el-GR" altLang="zh-CN" sz="3200" b="1" i="0" dirty="0">
                <a:solidFill>
                  <a:srgbClr val="FF0000"/>
                </a:solidFill>
              </a:rPr>
              <a:t>θ</a:t>
            </a:r>
            <a:r>
              <a:rPr lang="en-US" altLang="zh-CN" sz="3200" b="1" i="0" dirty="0">
                <a:solidFill>
                  <a:srgbClr val="009900"/>
                </a:solidFill>
              </a:rPr>
              <a:t>=</a:t>
            </a:r>
            <a:r>
              <a:rPr lang="el-GR" altLang="zh-CN" sz="3200" b="1" i="0" dirty="0">
                <a:solidFill>
                  <a:srgbClr val="009900"/>
                </a:solidFill>
              </a:rPr>
              <a:t>π</a:t>
            </a:r>
            <a:r>
              <a:rPr lang="zh-CN" altLang="en-US" sz="3200" b="1" i="0" dirty="0">
                <a:solidFill>
                  <a:srgbClr val="009900"/>
                </a:solidFill>
              </a:rPr>
              <a:t>，</a:t>
            </a:r>
            <a:r>
              <a:rPr lang="en-US" altLang="zh-CN" sz="3200" b="1" i="0" dirty="0">
                <a:solidFill>
                  <a:srgbClr val="FF0000"/>
                </a:solidFill>
              </a:rPr>
              <a:t>λ</a:t>
            </a:r>
            <a:r>
              <a:rPr lang="zh-CN" altLang="en-US" sz="3200" b="1" i="0" dirty="0">
                <a:solidFill>
                  <a:srgbClr val="9900CC"/>
                </a:solidFill>
              </a:rPr>
              <a:t> </a:t>
            </a:r>
            <a:r>
              <a:rPr lang="en-US" altLang="zh-CN" sz="3200" b="1" i="0" dirty="0">
                <a:solidFill>
                  <a:srgbClr val="0070C0"/>
                </a:solidFill>
              </a:rPr>
              <a:t>=max</a:t>
            </a:r>
            <a:r>
              <a:rPr lang="zh-CN" altLang="en-US" sz="3200" b="1" i="0" dirty="0">
                <a:solidFill>
                  <a:srgbClr val="0070C0"/>
                </a:solidFill>
              </a:rPr>
              <a:t> ，</a:t>
            </a:r>
            <a:r>
              <a:rPr lang="en-US" altLang="zh-CN" sz="3200" b="1" i="0" dirty="0">
                <a:solidFill>
                  <a:srgbClr val="FF0000"/>
                </a:solidFill>
              </a:rPr>
              <a:t>mc</a:t>
            </a:r>
            <a:r>
              <a:rPr lang="en-US" altLang="zh-CN" sz="3200" b="1" i="0" baseline="30000" dirty="0">
                <a:solidFill>
                  <a:srgbClr val="FF0000"/>
                </a:solidFill>
              </a:rPr>
              <a:t>2</a:t>
            </a:r>
            <a:r>
              <a:rPr lang="zh-CN" altLang="en-US" sz="3200" b="1" i="0" dirty="0">
                <a:solidFill>
                  <a:srgbClr val="9900CC"/>
                </a:solidFill>
              </a:rPr>
              <a:t> </a:t>
            </a:r>
            <a:r>
              <a:rPr lang="en-US" altLang="zh-CN" sz="3200" b="1" i="0" dirty="0">
                <a:solidFill>
                  <a:srgbClr val="9900CC"/>
                </a:solidFill>
              </a:rPr>
              <a:t>=max</a:t>
            </a:r>
            <a:r>
              <a:rPr lang="zh-CN" altLang="en-US" sz="3200" b="1" i="0" dirty="0">
                <a:solidFill>
                  <a:srgbClr val="9900CC"/>
                </a:solidFill>
              </a:rPr>
              <a:t> </a:t>
            </a:r>
            <a:endParaRPr lang="zh-CN" altLang="en-US" sz="3200" dirty="0"/>
          </a:p>
        </p:txBody>
      </p:sp>
      <p:sp>
        <p:nvSpPr>
          <p:cNvPr id="60" name="AutoShape 8"/>
          <p:cNvSpPr>
            <a:spLocks noChangeArrowheads="1"/>
          </p:cNvSpPr>
          <p:nvPr/>
        </p:nvSpPr>
        <p:spPr bwMode="auto">
          <a:xfrm>
            <a:off x="1869803" y="3560148"/>
            <a:ext cx="700143" cy="241182"/>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1" name="Object 2074"/>
          <p:cNvGraphicFramePr>
            <a:graphicFrameLocks noChangeAspect="1"/>
          </p:cNvGraphicFramePr>
          <p:nvPr>
            <p:extLst>
              <p:ext uri="{D42A27DB-BD31-4B8C-83A1-F6EECF244321}">
                <p14:modId xmlns:p14="http://schemas.microsoft.com/office/powerpoint/2010/main" val="2035494408"/>
              </p:ext>
            </p:extLst>
          </p:nvPr>
        </p:nvGraphicFramePr>
        <p:xfrm>
          <a:off x="2361437" y="4857719"/>
          <a:ext cx="2611438" cy="635000"/>
        </p:xfrm>
        <a:graphic>
          <a:graphicData uri="http://schemas.openxmlformats.org/presentationml/2006/ole">
            <mc:AlternateContent xmlns:mc="http://schemas.openxmlformats.org/markup-compatibility/2006">
              <mc:Choice xmlns:v="urn:schemas-microsoft-com:vml" Requires="v">
                <p:oleObj spid="_x0000_s388006" name="Equation" r:id="rId21" imgW="939600" imgH="228600" progId="Equation.DSMT4">
                  <p:embed/>
                </p:oleObj>
              </mc:Choice>
              <mc:Fallback>
                <p:oleObj name="Equation" r:id="rId21" imgW="939600" imgH="228600" progId="Equation.DSMT4">
                  <p:embed/>
                  <p:pic>
                    <p:nvPicPr>
                      <p:cNvPr id="31" name="Object 2074"/>
                      <p:cNvPicPr>
                        <a:picLocks noChangeAspect="1" noChangeArrowheads="1"/>
                      </p:cNvPicPr>
                      <p:nvPr/>
                    </p:nvPicPr>
                    <p:blipFill>
                      <a:blip r:embed="rId22"/>
                      <a:srcRect/>
                      <a:stretch>
                        <a:fillRect/>
                      </a:stretch>
                    </p:blipFill>
                    <p:spPr bwMode="auto">
                      <a:xfrm>
                        <a:off x="2361437" y="4857719"/>
                        <a:ext cx="2611438" cy="635000"/>
                      </a:xfrm>
                      <a:prstGeom prst="rect">
                        <a:avLst/>
                      </a:prstGeom>
                      <a:noFill/>
                      <a:ln>
                        <a:noFill/>
                      </a:ln>
                      <a:effectLst/>
                      <a:extLst/>
                    </p:spPr>
                  </p:pic>
                </p:oleObj>
              </mc:Fallback>
            </mc:AlternateContent>
          </a:graphicData>
        </a:graphic>
      </p:graphicFrame>
      <p:graphicFrame>
        <p:nvGraphicFramePr>
          <p:cNvPr id="62" name="Object 13"/>
          <p:cNvGraphicFramePr>
            <a:graphicFrameLocks noChangeAspect="1"/>
          </p:cNvGraphicFramePr>
          <p:nvPr>
            <p:extLst>
              <p:ext uri="{D42A27DB-BD31-4B8C-83A1-F6EECF244321}">
                <p14:modId xmlns:p14="http://schemas.microsoft.com/office/powerpoint/2010/main" val="1564164973"/>
              </p:ext>
            </p:extLst>
          </p:nvPr>
        </p:nvGraphicFramePr>
        <p:xfrm>
          <a:off x="2070812" y="5491138"/>
          <a:ext cx="3479800" cy="1295400"/>
        </p:xfrm>
        <a:graphic>
          <a:graphicData uri="http://schemas.openxmlformats.org/presentationml/2006/ole">
            <mc:AlternateContent xmlns:mc="http://schemas.openxmlformats.org/markup-compatibility/2006">
              <mc:Choice xmlns:v="urn:schemas-microsoft-com:vml" Requires="v">
                <p:oleObj spid="_x0000_s388007" name="公式" r:id="rId23" imgW="1168200" imgH="431640" progId="Equation.3">
                  <p:embed/>
                </p:oleObj>
              </mc:Choice>
              <mc:Fallback>
                <p:oleObj name="公式" r:id="rId23" imgW="1168200" imgH="431640" progId="Equation.3">
                  <p:embed/>
                  <p:pic>
                    <p:nvPicPr>
                      <p:cNvPr id="38" name="Object 13"/>
                      <p:cNvPicPr>
                        <a:picLocks noChangeAspect="1" noChangeArrowheads="1"/>
                      </p:cNvPicPr>
                      <p:nvPr/>
                    </p:nvPicPr>
                    <p:blipFill>
                      <a:blip r:embed="rId24"/>
                      <a:srcRect/>
                      <a:stretch>
                        <a:fillRect/>
                      </a:stretch>
                    </p:blipFill>
                    <p:spPr bwMode="auto">
                      <a:xfrm>
                        <a:off x="2070812" y="5491138"/>
                        <a:ext cx="3479800" cy="1295400"/>
                      </a:xfrm>
                      <a:prstGeom prst="rect">
                        <a:avLst/>
                      </a:prstGeom>
                      <a:noFill/>
                      <a:ln>
                        <a:noFill/>
                      </a:ln>
                      <a:effectLst/>
                      <a:extLst/>
                    </p:spPr>
                  </p:pic>
                </p:oleObj>
              </mc:Fallback>
            </mc:AlternateContent>
          </a:graphicData>
        </a:graphic>
      </p:graphicFrame>
      <p:graphicFrame>
        <p:nvGraphicFramePr>
          <p:cNvPr id="30" name="Object 13"/>
          <p:cNvGraphicFramePr>
            <a:graphicFrameLocks noChangeAspect="1"/>
          </p:cNvGraphicFramePr>
          <p:nvPr>
            <p:extLst>
              <p:ext uri="{D42A27DB-BD31-4B8C-83A1-F6EECF244321}">
                <p14:modId xmlns:p14="http://schemas.microsoft.com/office/powerpoint/2010/main" val="2101162043"/>
              </p:ext>
            </p:extLst>
          </p:nvPr>
        </p:nvGraphicFramePr>
        <p:xfrm>
          <a:off x="8284053" y="40372"/>
          <a:ext cx="3141662" cy="1181100"/>
        </p:xfrm>
        <a:graphic>
          <a:graphicData uri="http://schemas.openxmlformats.org/presentationml/2006/ole">
            <mc:AlternateContent xmlns:mc="http://schemas.openxmlformats.org/markup-compatibility/2006">
              <mc:Choice xmlns:v="urn:schemas-microsoft-com:vml" Requires="v">
                <p:oleObj spid="_x0000_s388008" name="公式" r:id="rId25" imgW="1054080" imgH="393480" progId="Equation.3">
                  <p:embed/>
                </p:oleObj>
              </mc:Choice>
              <mc:Fallback>
                <p:oleObj name="公式" r:id="rId25" imgW="1054080" imgH="393480" progId="Equation.3">
                  <p:embed/>
                  <p:pic>
                    <p:nvPicPr>
                      <p:cNvPr id="27" name="Object 13"/>
                      <p:cNvPicPr>
                        <a:picLocks noChangeAspect="1" noChangeArrowheads="1"/>
                      </p:cNvPicPr>
                      <p:nvPr/>
                    </p:nvPicPr>
                    <p:blipFill>
                      <a:blip r:embed="rId26"/>
                      <a:srcRect/>
                      <a:stretch>
                        <a:fillRect/>
                      </a:stretch>
                    </p:blipFill>
                    <p:spPr bwMode="auto">
                      <a:xfrm>
                        <a:off x="8284053" y="40372"/>
                        <a:ext cx="3141662" cy="1181100"/>
                      </a:xfrm>
                      <a:prstGeom prst="rect">
                        <a:avLst/>
                      </a:prstGeom>
                      <a:solidFill>
                        <a:srgbClr val="FFFF00"/>
                      </a:solidFill>
                      <a:ln>
                        <a:noFill/>
                      </a:ln>
                      <a:effectLst/>
                      <a:extLst/>
                    </p:spPr>
                  </p:pic>
                </p:oleObj>
              </mc:Fallback>
            </mc:AlternateContent>
          </a:graphicData>
        </a:graphic>
      </p:graphicFrame>
      <p:graphicFrame>
        <p:nvGraphicFramePr>
          <p:cNvPr id="31" name="Object 10"/>
          <p:cNvGraphicFramePr>
            <a:graphicFrameLocks noChangeAspect="1"/>
          </p:cNvGraphicFramePr>
          <p:nvPr>
            <p:extLst>
              <p:ext uri="{D42A27DB-BD31-4B8C-83A1-F6EECF244321}">
                <p14:modId xmlns:p14="http://schemas.microsoft.com/office/powerpoint/2010/main" val="1644365331"/>
              </p:ext>
            </p:extLst>
          </p:nvPr>
        </p:nvGraphicFramePr>
        <p:xfrm>
          <a:off x="8314077" y="1213710"/>
          <a:ext cx="3027362" cy="874712"/>
        </p:xfrm>
        <a:graphic>
          <a:graphicData uri="http://schemas.openxmlformats.org/presentationml/2006/ole">
            <mc:AlternateContent xmlns:mc="http://schemas.openxmlformats.org/markup-compatibility/2006">
              <mc:Choice xmlns:v="urn:schemas-microsoft-com:vml" Requires="v">
                <p:oleObj spid="_x0000_s388009" name="Equation" r:id="rId27" imgW="1155700" imgH="292100" progId="Equation.3">
                  <p:embed/>
                </p:oleObj>
              </mc:Choice>
              <mc:Fallback>
                <p:oleObj name="Equation" r:id="rId27" imgW="1155700" imgH="292100" progId="Equation.3">
                  <p:embed/>
                  <p:pic>
                    <p:nvPicPr>
                      <p:cNvPr id="14" name="Object 1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314077" y="1213710"/>
                        <a:ext cx="3027362" cy="874712"/>
                      </a:xfrm>
                      <a:prstGeom prst="rect">
                        <a:avLst/>
                      </a:prstGeom>
                      <a:solidFill>
                        <a:srgbClr val="00FFFF"/>
                      </a:solidFill>
                      <a:ln w="9525">
                        <a:noFill/>
                        <a:miter lim="800000"/>
                        <a:headEnd/>
                        <a:tailEnd/>
                      </a:ln>
                      <a:extLst/>
                    </p:spPr>
                  </p:pic>
                </p:oleObj>
              </mc:Fallback>
            </mc:AlternateContent>
          </a:graphicData>
        </a:graphic>
      </p:graphicFrame>
    </p:spTree>
    <p:extLst>
      <p:ext uri="{BB962C8B-B14F-4D97-AF65-F5344CB8AC3E}">
        <p14:creationId xmlns:p14="http://schemas.microsoft.com/office/powerpoint/2010/main" val="386852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ircle(in)">
                                      <p:cBhvr>
                                        <p:cTn id="7" dur="20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circle(in)">
                                      <p:cBhvr>
                                        <p:cTn id="12" dur="20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barn(inVertical)">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circle(in)">
                                      <p:cBhvr>
                                        <p:cTn id="22" dur="20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heel(1)">
                                      <p:cBhvr>
                                        <p:cTn id="27" dur="20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ppt_x"/>
                                          </p:val>
                                        </p:tav>
                                        <p:tav tm="100000">
                                          <p:val>
                                            <p:strVal val="#ppt_x"/>
                                          </p:val>
                                        </p:tav>
                                      </p:tavLst>
                                    </p:anim>
                                    <p:anim calcmode="lin" valueType="num">
                                      <p:cBhvr additive="base">
                                        <p:cTn id="33"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1"/>
                                        </p:tgtEl>
                                        <p:attrNameLst>
                                          <p:attrName>style.visibility</p:attrName>
                                        </p:attrNameLst>
                                      </p:cBhvr>
                                      <p:to>
                                        <p:strVal val="visible"/>
                                      </p:to>
                                    </p:set>
                                    <p:anim calcmode="lin" valueType="num">
                                      <p:cBhvr additive="base">
                                        <p:cTn id="38" dur="500" fill="hold"/>
                                        <p:tgtEl>
                                          <p:spTgt spid="61"/>
                                        </p:tgtEl>
                                        <p:attrNameLst>
                                          <p:attrName>ppt_x</p:attrName>
                                        </p:attrNameLst>
                                      </p:cBhvr>
                                      <p:tavLst>
                                        <p:tav tm="0">
                                          <p:val>
                                            <p:strVal val="#ppt_x"/>
                                          </p:val>
                                        </p:tav>
                                        <p:tav tm="100000">
                                          <p:val>
                                            <p:strVal val="#ppt_x"/>
                                          </p:val>
                                        </p:tav>
                                      </p:tavLst>
                                    </p:anim>
                                    <p:anim calcmode="lin" valueType="num">
                                      <p:cBhvr additive="base">
                                        <p:cTn id="39"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62"/>
                                        </p:tgtEl>
                                        <p:attrNameLst>
                                          <p:attrName>style.visibility</p:attrName>
                                        </p:attrNameLst>
                                      </p:cBhvr>
                                      <p:to>
                                        <p:strVal val="visible"/>
                                      </p:to>
                                    </p:set>
                                    <p:anim calcmode="lin" valueType="num">
                                      <p:cBhvr additive="base">
                                        <p:cTn id="44" dur="500" fill="hold"/>
                                        <p:tgtEl>
                                          <p:spTgt spid="62"/>
                                        </p:tgtEl>
                                        <p:attrNameLst>
                                          <p:attrName>ppt_x</p:attrName>
                                        </p:attrNameLst>
                                      </p:cBhvr>
                                      <p:tavLst>
                                        <p:tav tm="0">
                                          <p:val>
                                            <p:strVal val="#ppt_x"/>
                                          </p:val>
                                        </p:tav>
                                        <p:tav tm="100000">
                                          <p:val>
                                            <p:strVal val="#ppt_x"/>
                                          </p:val>
                                        </p:tav>
                                      </p:tavLst>
                                    </p:anim>
                                    <p:anim calcmode="lin" valueType="num">
                                      <p:cBhvr additive="base">
                                        <p:cTn id="45"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58" grpId="0"/>
      <p:bldP spid="59" grpId="0"/>
      <p:bldP spid="6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5854" y="215400"/>
            <a:ext cx="8930666" cy="1384995"/>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009900"/>
                </a:solidFill>
              </a:rPr>
              <a:t>康普顿散射中，</a:t>
            </a:r>
            <a:r>
              <a:rPr lang="zh-CN" altLang="en-US" sz="2800" b="1" i="0" dirty="0">
                <a:solidFill>
                  <a:srgbClr val="9900CC"/>
                </a:solidFill>
              </a:rPr>
              <a:t>波长为</a:t>
            </a:r>
            <a:r>
              <a:rPr lang="en-US" altLang="zh-CN" sz="2800" b="1" i="0" dirty="0">
                <a:solidFill>
                  <a:srgbClr val="FF0000"/>
                </a:solidFill>
              </a:rPr>
              <a:t>λ</a:t>
            </a:r>
            <a:r>
              <a:rPr lang="en-US" altLang="zh-CN" sz="2800" b="1" i="0" baseline="-25000" dirty="0">
                <a:solidFill>
                  <a:srgbClr val="FF0000"/>
                </a:solidFill>
                <a:cs typeface="Times New Roman" panose="02020603050405020304" pitchFamily="18" charset="0"/>
              </a:rPr>
              <a:t>0</a:t>
            </a:r>
            <a:r>
              <a:rPr lang="zh-CN" altLang="en-US" sz="2800" b="1" i="0" dirty="0">
                <a:solidFill>
                  <a:srgbClr val="9900CC"/>
                </a:solidFill>
              </a:rPr>
              <a:t>的</a:t>
            </a:r>
            <a:r>
              <a:rPr lang="en-US" altLang="zh-CN" sz="2800" b="1" i="0" dirty="0">
                <a:solidFill>
                  <a:srgbClr val="9900CC"/>
                </a:solidFill>
              </a:rPr>
              <a:t>X</a:t>
            </a:r>
            <a:r>
              <a:rPr lang="zh-CN" altLang="en-US" sz="2800" b="1" i="0" dirty="0">
                <a:solidFill>
                  <a:srgbClr val="9900CC"/>
                </a:solidFill>
              </a:rPr>
              <a:t>射线经物体散射后沿与入射方向相反方向散射。已知</a:t>
            </a:r>
            <a:r>
              <a:rPr kumimoji="0" lang="zh-CN" altLang="en-US" sz="2800" b="1" i="0" dirty="0">
                <a:solidFill>
                  <a:srgbClr val="009900"/>
                </a:solidFill>
              </a:rPr>
              <a:t>康普顿波长为</a:t>
            </a:r>
            <a:r>
              <a:rPr lang="en-US" altLang="zh-CN" sz="2800" b="1" i="0" dirty="0" err="1">
                <a:solidFill>
                  <a:srgbClr val="FF0000"/>
                </a:solidFill>
              </a:rPr>
              <a:t>λ</a:t>
            </a:r>
            <a:r>
              <a:rPr lang="en-US" altLang="zh-CN" sz="2800" b="1" i="0" baseline="-25000" dirty="0" err="1">
                <a:solidFill>
                  <a:srgbClr val="FF0000"/>
                </a:solidFill>
                <a:cs typeface="Times New Roman" panose="02020603050405020304" pitchFamily="18" charset="0"/>
              </a:rPr>
              <a:t>c</a:t>
            </a:r>
            <a:r>
              <a:rPr lang="en-US" altLang="zh-CN" sz="2800" b="1" i="0" dirty="0">
                <a:solidFill>
                  <a:srgbClr val="FF0000"/>
                </a:solidFill>
              </a:rPr>
              <a:t> </a:t>
            </a:r>
            <a:r>
              <a:rPr lang="zh-CN" altLang="en-US" sz="2800" b="1" i="0" dirty="0">
                <a:solidFill>
                  <a:srgbClr val="9900CC"/>
                </a:solidFill>
              </a:rPr>
              <a:t>，</a:t>
            </a:r>
            <a:r>
              <a:rPr kumimoji="0" lang="zh-CN" altLang="en-US" sz="2800" b="1" i="0" dirty="0">
                <a:solidFill>
                  <a:srgbClr val="009900"/>
                </a:solidFill>
              </a:rPr>
              <a:t>那么</a:t>
            </a:r>
            <a:r>
              <a:rPr lang="zh-CN" altLang="en-US" sz="2800" b="1" i="0" dirty="0">
                <a:solidFill>
                  <a:srgbClr val="0000FF"/>
                </a:solidFill>
              </a:rPr>
              <a:t>电子</a:t>
            </a:r>
            <a:r>
              <a:rPr lang="zh-CN" altLang="zh-CN" sz="2800" b="1" i="0" kern="100" dirty="0">
                <a:solidFill>
                  <a:srgbClr val="0000FF"/>
                </a:solidFill>
                <a:cs typeface="Times New Roman" panose="02020603050405020304" pitchFamily="18" charset="0"/>
              </a:rPr>
              <a:t>反冲</a:t>
            </a:r>
            <a:r>
              <a:rPr lang="zh-CN" altLang="en-US" sz="2800" b="1" i="0" dirty="0">
                <a:solidFill>
                  <a:srgbClr val="0000FF"/>
                </a:solidFill>
              </a:rPr>
              <a:t>动能</a:t>
            </a:r>
            <a:r>
              <a:rPr lang="en-US" altLang="zh-CN" sz="2800" b="1" i="0" dirty="0">
                <a:solidFill>
                  <a:srgbClr val="0000FF"/>
                </a:solidFill>
              </a:rPr>
              <a:t> </a:t>
            </a:r>
            <a:r>
              <a:rPr lang="en-US" altLang="zh-CN" sz="2800" b="1" i="0" dirty="0">
                <a:solidFill>
                  <a:srgbClr val="0000FF"/>
                </a:solidFill>
                <a:sym typeface="Symbol" panose="05050102010706020507" pitchFamily="18" charset="2"/>
              </a:rPr>
              <a:t>=_____</a:t>
            </a:r>
            <a:r>
              <a:rPr lang="zh-CN" altLang="en-US" sz="2800" b="1" i="0" dirty="0">
                <a:solidFill>
                  <a:srgbClr val="0000FF"/>
                </a:solidFill>
                <a:sym typeface="Symbol" panose="05050102010706020507" pitchFamily="18" charset="2"/>
              </a:rPr>
              <a:t>，</a:t>
            </a:r>
            <a:r>
              <a:rPr lang="zh-CN" altLang="en-US" sz="2800" b="1" i="0" dirty="0">
                <a:solidFill>
                  <a:srgbClr val="C00000"/>
                </a:solidFill>
              </a:rPr>
              <a:t>电子</a:t>
            </a:r>
            <a:r>
              <a:rPr lang="zh-CN" altLang="zh-CN" sz="2800" b="1" i="0" kern="100" dirty="0">
                <a:solidFill>
                  <a:srgbClr val="C00000"/>
                </a:solidFill>
                <a:cs typeface="Times New Roman" panose="02020603050405020304" pitchFamily="18" charset="0"/>
              </a:rPr>
              <a:t>反冲</a:t>
            </a:r>
            <a:r>
              <a:rPr lang="zh-CN" altLang="en-US" sz="2800" b="1" i="0" dirty="0">
                <a:solidFill>
                  <a:srgbClr val="C00000"/>
                </a:solidFill>
              </a:rPr>
              <a:t>动量</a:t>
            </a:r>
            <a:r>
              <a:rPr lang="en-US" altLang="zh-CN" sz="2800" b="1" i="0" dirty="0">
                <a:solidFill>
                  <a:srgbClr val="C00000"/>
                </a:solidFill>
              </a:rPr>
              <a:t> </a:t>
            </a:r>
            <a:r>
              <a:rPr lang="en-US" altLang="zh-CN" sz="2800" b="1" i="0" dirty="0">
                <a:solidFill>
                  <a:srgbClr val="C00000"/>
                </a:solidFill>
                <a:sym typeface="Symbol" panose="05050102010706020507" pitchFamily="18" charset="2"/>
              </a:rPr>
              <a:t>=_____</a:t>
            </a:r>
            <a:r>
              <a:rPr lang="zh-CN" altLang="en-US" sz="2800" b="1" i="0" dirty="0">
                <a:solidFill>
                  <a:srgbClr val="C00000"/>
                </a:solidFill>
                <a:sym typeface="Symbol" panose="05050102010706020507" pitchFamily="18" charset="2"/>
              </a:rPr>
              <a:t>。</a:t>
            </a:r>
            <a:endParaRPr lang="zh-CN" altLang="en-US" sz="2800" b="1" i="0" dirty="0">
              <a:solidFill>
                <a:srgbClr val="C00000"/>
              </a:solidFill>
            </a:endParaRPr>
          </a:p>
        </p:txBody>
      </p:sp>
      <p:grpSp>
        <p:nvGrpSpPr>
          <p:cNvPr id="3" name="Group 12"/>
          <p:cNvGrpSpPr>
            <a:grpSpLocks/>
          </p:cNvGrpSpPr>
          <p:nvPr/>
        </p:nvGrpSpPr>
        <p:grpSpPr bwMode="auto">
          <a:xfrm>
            <a:off x="6665824" y="2109217"/>
            <a:ext cx="3810000" cy="3016250"/>
            <a:chOff x="2784" y="2053"/>
            <a:chExt cx="2688" cy="2000"/>
          </a:xfrm>
        </p:grpSpPr>
        <p:sp>
          <p:nvSpPr>
            <p:cNvPr id="4" name="Rectangle 13"/>
            <p:cNvSpPr>
              <a:spLocks noChangeArrowheads="1"/>
            </p:cNvSpPr>
            <p:nvPr/>
          </p:nvSpPr>
          <p:spPr bwMode="auto">
            <a:xfrm>
              <a:off x="2784" y="2053"/>
              <a:ext cx="2688" cy="1920"/>
            </a:xfrm>
            <a:prstGeom prst="rect">
              <a:avLst/>
            </a:prstGeom>
            <a:solidFill>
              <a:schemeClr val="bg1"/>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5" name="Line 14"/>
            <p:cNvSpPr>
              <a:spLocks noChangeShapeType="1"/>
            </p:cNvSpPr>
            <p:nvPr/>
          </p:nvSpPr>
          <p:spPr bwMode="auto">
            <a:xfrm>
              <a:off x="3858" y="3165"/>
              <a:ext cx="1566" cy="3"/>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15"/>
            <p:cNvSpPr>
              <a:spLocks noChangeShapeType="1"/>
            </p:cNvSpPr>
            <p:nvPr/>
          </p:nvSpPr>
          <p:spPr bwMode="auto">
            <a:xfrm flipV="1">
              <a:off x="3840" y="2256"/>
              <a:ext cx="0" cy="168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 name="Object 16"/>
            <p:cNvGraphicFramePr>
              <a:graphicFrameLocks noChangeAspect="1"/>
            </p:cNvGraphicFramePr>
            <p:nvPr/>
          </p:nvGraphicFramePr>
          <p:xfrm>
            <a:off x="5136" y="2894"/>
            <a:ext cx="208" cy="226"/>
          </p:xfrm>
          <a:graphic>
            <a:graphicData uri="http://schemas.openxmlformats.org/presentationml/2006/ole">
              <mc:AlternateContent xmlns:mc="http://schemas.openxmlformats.org/markup-compatibility/2006">
                <mc:Choice xmlns:v="urn:schemas-microsoft-com:vml" Requires="v">
                  <p:oleObj spid="_x0000_s383902" name="公式" r:id="rId3" imgW="177646" imgH="190335" progId="Equation.3">
                    <p:embed/>
                  </p:oleObj>
                </mc:Choice>
                <mc:Fallback>
                  <p:oleObj name="公式" r:id="rId3" imgW="177646" imgH="190335" progId="Equation.3">
                    <p:embed/>
                    <p:pic>
                      <p:nvPicPr>
                        <p:cNvPr id="7"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 y="2894"/>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7"/>
            <p:cNvGraphicFramePr>
              <a:graphicFrameLocks noChangeAspect="1"/>
            </p:cNvGraphicFramePr>
            <p:nvPr>
              <p:extLst>
                <p:ext uri="{D42A27DB-BD31-4B8C-83A1-F6EECF244321}">
                  <p14:modId xmlns:p14="http://schemas.microsoft.com/office/powerpoint/2010/main" val="1415125670"/>
                </p:ext>
              </p:extLst>
            </p:nvPr>
          </p:nvGraphicFramePr>
          <p:xfrm>
            <a:off x="3395" y="2256"/>
            <a:ext cx="225" cy="285"/>
          </p:xfrm>
          <a:graphic>
            <a:graphicData uri="http://schemas.openxmlformats.org/presentationml/2006/ole">
              <mc:AlternateContent xmlns:mc="http://schemas.openxmlformats.org/markup-compatibility/2006">
                <mc:Choice xmlns:v="urn:schemas-microsoft-com:vml" Requires="v">
                  <p:oleObj spid="_x0000_s383903" name="公式" r:id="rId5" imgW="190417" imgH="241195" progId="Equation.3">
                    <p:embed/>
                  </p:oleObj>
                </mc:Choice>
                <mc:Fallback>
                  <p:oleObj name="公式" r:id="rId5" imgW="190417" imgH="241195" progId="Equation.3">
                    <p:embed/>
                    <p:pic>
                      <p:nvPicPr>
                        <p:cNvPr id="8"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5" y="2256"/>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Line 18"/>
            <p:cNvSpPr>
              <a:spLocks noChangeShapeType="1"/>
            </p:cNvSpPr>
            <p:nvPr/>
          </p:nvSpPr>
          <p:spPr bwMode="auto">
            <a:xfrm>
              <a:off x="3840" y="3168"/>
              <a:ext cx="887" cy="5"/>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9"/>
            <p:cNvSpPr>
              <a:spLocks noChangeShapeType="1"/>
            </p:cNvSpPr>
            <p:nvPr/>
          </p:nvSpPr>
          <p:spPr bwMode="auto">
            <a:xfrm flipH="1" flipV="1">
              <a:off x="3241" y="3151"/>
              <a:ext cx="599" cy="17"/>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20"/>
            <p:cNvSpPr>
              <a:spLocks noChangeShapeType="1"/>
            </p:cNvSpPr>
            <p:nvPr/>
          </p:nvSpPr>
          <p:spPr bwMode="auto">
            <a:xfrm>
              <a:off x="2953" y="3254"/>
              <a:ext cx="86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2" name="Object 24"/>
            <p:cNvGraphicFramePr>
              <a:graphicFrameLocks noChangeAspect="1"/>
            </p:cNvGraphicFramePr>
            <p:nvPr>
              <p:extLst>
                <p:ext uri="{D42A27DB-BD31-4B8C-83A1-F6EECF244321}">
                  <p14:modId xmlns:p14="http://schemas.microsoft.com/office/powerpoint/2010/main" val="2911575575"/>
                </p:ext>
              </p:extLst>
            </p:nvPr>
          </p:nvGraphicFramePr>
          <p:xfrm>
            <a:off x="3219" y="3337"/>
            <a:ext cx="733" cy="716"/>
          </p:xfrm>
          <a:graphic>
            <a:graphicData uri="http://schemas.openxmlformats.org/presentationml/2006/ole">
              <mc:AlternateContent xmlns:mc="http://schemas.openxmlformats.org/markup-compatibility/2006">
                <mc:Choice xmlns:v="urn:schemas-microsoft-com:vml" Requires="v">
                  <p:oleObj spid="_x0000_s383904" name="Equation" r:id="rId7" imgW="406080" imgH="393480" progId="Equation.DSMT4">
                    <p:embed/>
                  </p:oleObj>
                </mc:Choice>
                <mc:Fallback>
                  <p:oleObj name="Equation" r:id="rId7" imgW="406080" imgH="393480" progId="Equation.DSMT4">
                    <p:embed/>
                    <p:pic>
                      <p:nvPicPr>
                        <p:cNvPr id="15" name="Object 24"/>
                        <p:cNvPicPr>
                          <a:picLocks noChangeAspect="1" noChangeArrowheads="1"/>
                        </p:cNvPicPr>
                        <p:nvPr/>
                      </p:nvPicPr>
                      <p:blipFill>
                        <a:blip r:embed="rId8"/>
                        <a:srcRect/>
                        <a:stretch>
                          <a:fillRect/>
                        </a:stretch>
                      </p:blipFill>
                      <p:spPr bwMode="auto">
                        <a:xfrm>
                          <a:off x="3219" y="3337"/>
                          <a:ext cx="733" cy="716"/>
                        </a:xfrm>
                        <a:prstGeom prst="rect">
                          <a:avLst/>
                        </a:prstGeom>
                        <a:noFill/>
                        <a:ln>
                          <a:noFill/>
                        </a:ln>
                        <a:effectLst/>
                        <a:extLst/>
                      </p:spPr>
                    </p:pic>
                  </p:oleObj>
                </mc:Fallback>
              </mc:AlternateContent>
            </a:graphicData>
          </a:graphic>
        </p:graphicFrame>
        <p:graphicFrame>
          <p:nvGraphicFramePr>
            <p:cNvPr id="13" name="Object 25"/>
            <p:cNvGraphicFramePr>
              <a:graphicFrameLocks noChangeAspect="1"/>
            </p:cNvGraphicFramePr>
            <p:nvPr>
              <p:extLst>
                <p:ext uri="{D42A27DB-BD31-4B8C-83A1-F6EECF244321}">
                  <p14:modId xmlns:p14="http://schemas.microsoft.com/office/powerpoint/2010/main" val="2374362405"/>
                </p:ext>
              </p:extLst>
            </p:nvPr>
          </p:nvGraphicFramePr>
          <p:xfrm>
            <a:off x="2840" y="2349"/>
            <a:ext cx="636" cy="712"/>
          </p:xfrm>
          <a:graphic>
            <a:graphicData uri="http://schemas.openxmlformats.org/presentationml/2006/ole">
              <mc:AlternateContent xmlns:mc="http://schemas.openxmlformats.org/markup-compatibility/2006">
                <mc:Choice xmlns:v="urn:schemas-microsoft-com:vml" Requires="v">
                  <p:oleObj spid="_x0000_s383905" name="Equation" r:id="rId9" imgW="317160" imgH="393480" progId="Equation.DSMT4">
                    <p:embed/>
                  </p:oleObj>
                </mc:Choice>
                <mc:Fallback>
                  <p:oleObj name="Equation" r:id="rId9" imgW="317160" imgH="393480" progId="Equation.DSMT4">
                    <p:embed/>
                    <p:pic>
                      <p:nvPicPr>
                        <p:cNvPr id="16" name="Object 25"/>
                        <p:cNvPicPr>
                          <a:picLocks noChangeAspect="1" noChangeArrowheads="1"/>
                        </p:cNvPicPr>
                        <p:nvPr/>
                      </p:nvPicPr>
                      <p:blipFill>
                        <a:blip r:embed="rId10"/>
                        <a:srcRect/>
                        <a:stretch>
                          <a:fillRect/>
                        </a:stretch>
                      </p:blipFill>
                      <p:spPr bwMode="auto">
                        <a:xfrm>
                          <a:off x="2840" y="2349"/>
                          <a:ext cx="636" cy="712"/>
                        </a:xfrm>
                        <a:prstGeom prst="rect">
                          <a:avLst/>
                        </a:prstGeom>
                        <a:noFill/>
                        <a:ln>
                          <a:noFill/>
                        </a:ln>
                        <a:effectLst/>
                        <a:extLst/>
                      </p:spPr>
                    </p:pic>
                  </p:oleObj>
                </mc:Fallback>
              </mc:AlternateContent>
            </a:graphicData>
          </a:graphic>
        </p:graphicFrame>
        <p:graphicFrame>
          <p:nvGraphicFramePr>
            <p:cNvPr id="14" name="Object 26"/>
            <p:cNvGraphicFramePr>
              <a:graphicFrameLocks noChangeAspect="1"/>
            </p:cNvGraphicFramePr>
            <p:nvPr>
              <p:extLst>
                <p:ext uri="{D42A27DB-BD31-4B8C-83A1-F6EECF244321}">
                  <p14:modId xmlns:p14="http://schemas.microsoft.com/office/powerpoint/2010/main" val="3487676056"/>
                </p:ext>
              </p:extLst>
            </p:nvPr>
          </p:nvGraphicFramePr>
          <p:xfrm>
            <a:off x="4128" y="3254"/>
            <a:ext cx="673" cy="448"/>
          </p:xfrm>
          <a:graphic>
            <a:graphicData uri="http://schemas.openxmlformats.org/presentationml/2006/ole">
              <mc:AlternateContent xmlns:mc="http://schemas.openxmlformats.org/markup-compatibility/2006">
                <mc:Choice xmlns:v="urn:schemas-microsoft-com:vml" Requires="v">
                  <p:oleObj spid="_x0000_s383906" name="Equation" r:id="rId11" imgW="241200" imgH="177480" progId="Equation.DSMT4">
                    <p:embed/>
                  </p:oleObj>
                </mc:Choice>
                <mc:Fallback>
                  <p:oleObj name="Equation" r:id="rId11" imgW="241200" imgH="177480" progId="Equation.DSMT4">
                    <p:embed/>
                    <p:pic>
                      <p:nvPicPr>
                        <p:cNvPr id="17" name="Object 26"/>
                        <p:cNvPicPr>
                          <a:picLocks noChangeAspect="1" noChangeArrowheads="1"/>
                        </p:cNvPicPr>
                        <p:nvPr/>
                      </p:nvPicPr>
                      <p:blipFill>
                        <a:blip r:embed="rId12"/>
                        <a:srcRect/>
                        <a:stretch>
                          <a:fillRect/>
                        </a:stretch>
                      </p:blipFill>
                      <p:spPr bwMode="auto">
                        <a:xfrm>
                          <a:off x="4128" y="3254"/>
                          <a:ext cx="673" cy="448"/>
                        </a:xfrm>
                        <a:prstGeom prst="rect">
                          <a:avLst/>
                        </a:prstGeom>
                        <a:noFill/>
                        <a:ln>
                          <a:noFill/>
                        </a:ln>
                        <a:effectLst/>
                        <a:extLst/>
                      </p:spPr>
                    </p:pic>
                  </p:oleObj>
                </mc:Fallback>
              </mc:AlternateContent>
            </a:graphicData>
          </a:graphic>
        </p:graphicFrame>
        <p:sp>
          <p:nvSpPr>
            <p:cNvPr id="15" name="Line 27"/>
            <p:cNvSpPr>
              <a:spLocks noChangeShapeType="1"/>
            </p:cNvSpPr>
            <p:nvPr/>
          </p:nvSpPr>
          <p:spPr bwMode="auto">
            <a:xfrm flipH="1" flipV="1">
              <a:off x="3524" y="3146"/>
              <a:ext cx="316" cy="22"/>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6" name="Object 28"/>
            <p:cNvGraphicFramePr>
              <a:graphicFrameLocks noChangeAspect="1"/>
            </p:cNvGraphicFramePr>
            <p:nvPr>
              <p:extLst>
                <p:ext uri="{D42A27DB-BD31-4B8C-83A1-F6EECF244321}">
                  <p14:modId xmlns:p14="http://schemas.microsoft.com/office/powerpoint/2010/main" val="5647653"/>
                </p:ext>
              </p:extLst>
            </p:nvPr>
          </p:nvGraphicFramePr>
          <p:xfrm>
            <a:off x="3497" y="2741"/>
            <a:ext cx="298" cy="416"/>
          </p:xfrm>
          <a:graphic>
            <a:graphicData uri="http://schemas.openxmlformats.org/presentationml/2006/ole">
              <mc:AlternateContent xmlns:mc="http://schemas.openxmlformats.org/markup-compatibility/2006">
                <mc:Choice xmlns:v="urn:schemas-microsoft-com:vml" Requires="v">
                  <p:oleObj spid="_x0000_s383907" name="Equation" r:id="rId13" imgW="126720" imgH="177480" progId="Equation.DSMT4">
                    <p:embed/>
                  </p:oleObj>
                </mc:Choice>
                <mc:Fallback>
                  <p:oleObj name="Equation" r:id="rId13" imgW="126720" imgH="177480" progId="Equation.DSMT4">
                    <p:embed/>
                    <p:pic>
                      <p:nvPicPr>
                        <p:cNvPr id="19" name="Object 28"/>
                        <p:cNvPicPr>
                          <a:picLocks noChangeAspect="1" noChangeArrowheads="1"/>
                        </p:cNvPicPr>
                        <p:nvPr/>
                      </p:nvPicPr>
                      <p:blipFill>
                        <a:blip r:embed="rId14"/>
                        <a:srcRect/>
                        <a:stretch>
                          <a:fillRect/>
                        </a:stretch>
                      </p:blipFill>
                      <p:spPr bwMode="auto">
                        <a:xfrm>
                          <a:off x="3497" y="2741"/>
                          <a:ext cx="298"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Line 29"/>
            <p:cNvSpPr>
              <a:spLocks noChangeShapeType="1"/>
            </p:cNvSpPr>
            <p:nvPr/>
          </p:nvSpPr>
          <p:spPr bwMode="auto">
            <a:xfrm>
              <a:off x="3015" y="3254"/>
              <a:ext cx="336"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 name="Object 30"/>
            <p:cNvGraphicFramePr>
              <a:graphicFrameLocks noChangeAspect="1"/>
            </p:cNvGraphicFramePr>
            <p:nvPr>
              <p:extLst>
                <p:ext uri="{D42A27DB-BD31-4B8C-83A1-F6EECF244321}">
                  <p14:modId xmlns:p14="http://schemas.microsoft.com/office/powerpoint/2010/main" val="2531681746"/>
                </p:ext>
              </p:extLst>
            </p:nvPr>
          </p:nvGraphicFramePr>
          <p:xfrm>
            <a:off x="2821" y="3235"/>
            <a:ext cx="388" cy="541"/>
          </p:xfrm>
          <a:graphic>
            <a:graphicData uri="http://schemas.openxmlformats.org/presentationml/2006/ole">
              <mc:AlternateContent xmlns:mc="http://schemas.openxmlformats.org/markup-compatibility/2006">
                <mc:Choice xmlns:v="urn:schemas-microsoft-com:vml" Requires="v">
                  <p:oleObj spid="_x0000_s383908" name="Equation" r:id="rId15" imgW="164880" imgH="228600" progId="Equation.DSMT4">
                    <p:embed/>
                  </p:oleObj>
                </mc:Choice>
                <mc:Fallback>
                  <p:oleObj name="Equation" r:id="rId15" imgW="164880" imgH="228600" progId="Equation.DSMT4">
                    <p:embed/>
                    <p:pic>
                      <p:nvPicPr>
                        <p:cNvPr id="21" name="Object 30"/>
                        <p:cNvPicPr>
                          <a:picLocks noChangeAspect="1" noChangeArrowheads="1"/>
                        </p:cNvPicPr>
                        <p:nvPr/>
                      </p:nvPicPr>
                      <p:blipFill>
                        <a:blip r:embed="rId16"/>
                        <a:srcRect/>
                        <a:stretch>
                          <a:fillRect/>
                        </a:stretch>
                      </p:blipFill>
                      <p:spPr bwMode="auto">
                        <a:xfrm>
                          <a:off x="2821" y="3235"/>
                          <a:ext cx="388"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Oval 31"/>
            <p:cNvSpPr>
              <a:spLocks noChangeArrowheads="1"/>
            </p:cNvSpPr>
            <p:nvPr/>
          </p:nvSpPr>
          <p:spPr bwMode="auto">
            <a:xfrm>
              <a:off x="3768" y="3120"/>
              <a:ext cx="144" cy="144"/>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grpSp>
      <p:graphicFrame>
        <p:nvGraphicFramePr>
          <p:cNvPr id="20" name="Object 2074"/>
          <p:cNvGraphicFramePr>
            <a:graphicFrameLocks noChangeAspect="1"/>
          </p:cNvGraphicFramePr>
          <p:nvPr>
            <p:extLst>
              <p:ext uri="{D42A27DB-BD31-4B8C-83A1-F6EECF244321}">
                <p14:modId xmlns:p14="http://schemas.microsoft.com/office/powerpoint/2010/main" val="3588309365"/>
              </p:ext>
            </p:extLst>
          </p:nvPr>
        </p:nvGraphicFramePr>
        <p:xfrm>
          <a:off x="1234956" y="3000598"/>
          <a:ext cx="4023124" cy="1094739"/>
        </p:xfrm>
        <a:graphic>
          <a:graphicData uri="http://schemas.openxmlformats.org/presentationml/2006/ole">
            <mc:AlternateContent xmlns:mc="http://schemas.openxmlformats.org/markup-compatibility/2006">
              <mc:Choice xmlns:v="urn:schemas-microsoft-com:vml" Requires="v">
                <p:oleObj spid="_x0000_s383909" name="公式" r:id="rId17" imgW="1447560" imgH="393480" progId="Equation.3">
                  <p:embed/>
                </p:oleObj>
              </mc:Choice>
              <mc:Fallback>
                <p:oleObj name="公式" r:id="rId17" imgW="1447560" imgH="393480" progId="Equation.3">
                  <p:embed/>
                  <p:pic>
                    <p:nvPicPr>
                      <p:cNvPr id="28" name="Object 2074"/>
                      <p:cNvPicPr>
                        <a:picLocks noChangeAspect="1" noChangeArrowheads="1"/>
                      </p:cNvPicPr>
                      <p:nvPr/>
                    </p:nvPicPr>
                    <p:blipFill>
                      <a:blip r:embed="rId18"/>
                      <a:srcRect/>
                      <a:stretch>
                        <a:fillRect/>
                      </a:stretch>
                    </p:blipFill>
                    <p:spPr bwMode="auto">
                      <a:xfrm>
                        <a:off x="1234956" y="3000598"/>
                        <a:ext cx="4023124" cy="1094739"/>
                      </a:xfrm>
                      <a:prstGeom prst="rect">
                        <a:avLst/>
                      </a:prstGeom>
                      <a:solidFill>
                        <a:srgbClr val="66FF33"/>
                      </a:solidFill>
                      <a:ln>
                        <a:noFill/>
                      </a:ln>
                      <a:effectLst/>
                      <a:extLst/>
                    </p:spPr>
                  </p:pic>
                </p:oleObj>
              </mc:Fallback>
            </mc:AlternateContent>
          </a:graphicData>
        </a:graphic>
      </p:graphicFrame>
      <p:sp>
        <p:nvSpPr>
          <p:cNvPr id="21" name="AutoShape 8"/>
          <p:cNvSpPr>
            <a:spLocks noChangeArrowheads="1"/>
          </p:cNvSpPr>
          <p:nvPr/>
        </p:nvSpPr>
        <p:spPr bwMode="auto">
          <a:xfrm>
            <a:off x="437554" y="4475524"/>
            <a:ext cx="700143" cy="241182"/>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2" name="Object 2074"/>
          <p:cNvGraphicFramePr>
            <a:graphicFrameLocks noChangeAspect="1"/>
          </p:cNvGraphicFramePr>
          <p:nvPr>
            <p:extLst>
              <p:ext uri="{D42A27DB-BD31-4B8C-83A1-F6EECF244321}">
                <p14:modId xmlns:p14="http://schemas.microsoft.com/office/powerpoint/2010/main" val="2215907977"/>
              </p:ext>
            </p:extLst>
          </p:nvPr>
        </p:nvGraphicFramePr>
        <p:xfrm>
          <a:off x="1387161" y="4078461"/>
          <a:ext cx="4870450" cy="1093788"/>
        </p:xfrm>
        <a:graphic>
          <a:graphicData uri="http://schemas.openxmlformats.org/presentationml/2006/ole">
            <mc:AlternateContent xmlns:mc="http://schemas.openxmlformats.org/markup-compatibility/2006">
              <mc:Choice xmlns:v="urn:schemas-microsoft-com:vml" Requires="v">
                <p:oleObj spid="_x0000_s383910" name="公式" r:id="rId19" imgW="1752480" imgH="393480" progId="Equation.3">
                  <p:embed/>
                </p:oleObj>
              </mc:Choice>
              <mc:Fallback>
                <p:oleObj name="公式" r:id="rId19" imgW="1752480" imgH="393480" progId="Equation.3">
                  <p:embed/>
                  <p:pic>
                    <p:nvPicPr>
                      <p:cNvPr id="30" name="Object 2074"/>
                      <p:cNvPicPr>
                        <a:picLocks noChangeAspect="1" noChangeArrowheads="1"/>
                      </p:cNvPicPr>
                      <p:nvPr/>
                    </p:nvPicPr>
                    <p:blipFill>
                      <a:blip r:embed="rId20"/>
                      <a:srcRect/>
                      <a:stretch>
                        <a:fillRect/>
                      </a:stretch>
                    </p:blipFill>
                    <p:spPr bwMode="auto">
                      <a:xfrm>
                        <a:off x="1387161" y="4078461"/>
                        <a:ext cx="4870450" cy="1093788"/>
                      </a:xfrm>
                      <a:prstGeom prst="rect">
                        <a:avLst/>
                      </a:prstGeom>
                      <a:noFill/>
                      <a:ln>
                        <a:noFill/>
                      </a:ln>
                      <a:effectLst/>
                      <a:extLst/>
                    </p:spPr>
                  </p:pic>
                </p:oleObj>
              </mc:Fallback>
            </mc:AlternateContent>
          </a:graphicData>
        </a:graphic>
      </p:graphicFrame>
      <p:graphicFrame>
        <p:nvGraphicFramePr>
          <p:cNvPr id="23" name="Object 13"/>
          <p:cNvGraphicFramePr>
            <a:graphicFrameLocks noChangeAspect="1"/>
          </p:cNvGraphicFramePr>
          <p:nvPr>
            <p:extLst>
              <p:ext uri="{D42A27DB-BD31-4B8C-83A1-F6EECF244321}">
                <p14:modId xmlns:p14="http://schemas.microsoft.com/office/powerpoint/2010/main" val="226131891"/>
              </p:ext>
            </p:extLst>
          </p:nvPr>
        </p:nvGraphicFramePr>
        <p:xfrm>
          <a:off x="3576918" y="5294740"/>
          <a:ext cx="3440113" cy="1295400"/>
        </p:xfrm>
        <a:graphic>
          <a:graphicData uri="http://schemas.openxmlformats.org/presentationml/2006/ole">
            <mc:AlternateContent xmlns:mc="http://schemas.openxmlformats.org/markup-compatibility/2006">
              <mc:Choice xmlns:v="urn:schemas-microsoft-com:vml" Requires="v">
                <p:oleObj spid="_x0000_s383911" name="Equation" r:id="rId21" imgW="1155600" imgH="431640" progId="Equation.DSMT4">
                  <p:embed/>
                </p:oleObj>
              </mc:Choice>
              <mc:Fallback>
                <p:oleObj name="Equation" r:id="rId21" imgW="1155600" imgH="431640" progId="Equation.DSMT4">
                  <p:embed/>
                  <p:pic>
                    <p:nvPicPr>
                      <p:cNvPr id="36" name="Object 13"/>
                      <p:cNvPicPr>
                        <a:picLocks noChangeAspect="1" noChangeArrowheads="1"/>
                      </p:cNvPicPr>
                      <p:nvPr/>
                    </p:nvPicPr>
                    <p:blipFill>
                      <a:blip r:embed="rId22"/>
                      <a:srcRect/>
                      <a:stretch>
                        <a:fillRect/>
                      </a:stretch>
                    </p:blipFill>
                    <p:spPr bwMode="auto">
                      <a:xfrm>
                        <a:off x="3576918" y="5294740"/>
                        <a:ext cx="3440113" cy="1295400"/>
                      </a:xfrm>
                      <a:prstGeom prst="rect">
                        <a:avLst/>
                      </a:prstGeom>
                      <a:noFill/>
                      <a:ln>
                        <a:noFill/>
                      </a:ln>
                      <a:effectLst/>
                      <a:extLst/>
                    </p:spPr>
                  </p:pic>
                </p:oleObj>
              </mc:Fallback>
            </mc:AlternateContent>
          </a:graphicData>
        </a:graphic>
      </p:graphicFrame>
      <p:graphicFrame>
        <p:nvGraphicFramePr>
          <p:cNvPr id="24" name="Object 13"/>
          <p:cNvGraphicFramePr>
            <a:graphicFrameLocks noChangeAspect="1"/>
          </p:cNvGraphicFramePr>
          <p:nvPr>
            <p:extLst>
              <p:ext uri="{D42A27DB-BD31-4B8C-83A1-F6EECF244321}">
                <p14:modId xmlns:p14="http://schemas.microsoft.com/office/powerpoint/2010/main" val="1833817924"/>
              </p:ext>
            </p:extLst>
          </p:nvPr>
        </p:nvGraphicFramePr>
        <p:xfrm>
          <a:off x="8244474" y="5430381"/>
          <a:ext cx="3441700" cy="1295400"/>
        </p:xfrm>
        <a:graphic>
          <a:graphicData uri="http://schemas.openxmlformats.org/presentationml/2006/ole">
            <mc:AlternateContent xmlns:mc="http://schemas.openxmlformats.org/markup-compatibility/2006">
              <mc:Choice xmlns:v="urn:schemas-microsoft-com:vml" Requires="v">
                <p:oleObj spid="_x0000_s383912" name="Equation" r:id="rId23" imgW="1155600" imgH="431640" progId="Equation.DSMT4">
                  <p:embed/>
                </p:oleObj>
              </mc:Choice>
              <mc:Fallback>
                <p:oleObj name="Equation" r:id="rId23" imgW="1155600" imgH="431640" progId="Equation.DSMT4">
                  <p:embed/>
                  <p:pic>
                    <p:nvPicPr>
                      <p:cNvPr id="37" name="Object 13"/>
                      <p:cNvPicPr>
                        <a:picLocks noChangeAspect="1" noChangeArrowheads="1"/>
                      </p:cNvPicPr>
                      <p:nvPr/>
                    </p:nvPicPr>
                    <p:blipFill>
                      <a:blip r:embed="rId24"/>
                      <a:srcRect/>
                      <a:stretch>
                        <a:fillRect/>
                      </a:stretch>
                    </p:blipFill>
                    <p:spPr bwMode="auto">
                      <a:xfrm>
                        <a:off x="8244474" y="5430381"/>
                        <a:ext cx="3441700" cy="1295400"/>
                      </a:xfrm>
                      <a:prstGeom prst="rect">
                        <a:avLst/>
                      </a:prstGeom>
                      <a:noFill/>
                      <a:ln>
                        <a:noFill/>
                      </a:ln>
                      <a:effectLst/>
                      <a:extLst/>
                    </p:spPr>
                  </p:pic>
                </p:oleObj>
              </mc:Fallback>
            </mc:AlternateContent>
          </a:graphicData>
        </a:graphic>
      </p:graphicFrame>
      <p:graphicFrame>
        <p:nvGraphicFramePr>
          <p:cNvPr id="25" name="Object 13"/>
          <p:cNvGraphicFramePr>
            <a:graphicFrameLocks noChangeAspect="1"/>
          </p:cNvGraphicFramePr>
          <p:nvPr>
            <p:extLst>
              <p:ext uri="{D42A27DB-BD31-4B8C-83A1-F6EECF244321}">
                <p14:modId xmlns:p14="http://schemas.microsoft.com/office/powerpoint/2010/main" val="2176190029"/>
              </p:ext>
            </p:extLst>
          </p:nvPr>
        </p:nvGraphicFramePr>
        <p:xfrm>
          <a:off x="1506138" y="1605098"/>
          <a:ext cx="3141662" cy="1181100"/>
        </p:xfrm>
        <a:graphic>
          <a:graphicData uri="http://schemas.openxmlformats.org/presentationml/2006/ole">
            <mc:AlternateContent xmlns:mc="http://schemas.openxmlformats.org/markup-compatibility/2006">
              <mc:Choice xmlns:v="urn:schemas-microsoft-com:vml" Requires="v">
                <p:oleObj spid="_x0000_s383913" name="公式" r:id="rId25" imgW="1054080" imgH="393480" progId="Equation.3">
                  <p:embed/>
                </p:oleObj>
              </mc:Choice>
              <mc:Fallback>
                <p:oleObj name="公式" r:id="rId25" imgW="1054080" imgH="393480" progId="Equation.3">
                  <p:embed/>
                  <p:pic>
                    <p:nvPicPr>
                      <p:cNvPr id="25" name="Object 13"/>
                      <p:cNvPicPr>
                        <a:picLocks noChangeAspect="1" noChangeArrowheads="1"/>
                      </p:cNvPicPr>
                      <p:nvPr/>
                    </p:nvPicPr>
                    <p:blipFill>
                      <a:blip r:embed="rId26"/>
                      <a:srcRect/>
                      <a:stretch>
                        <a:fillRect/>
                      </a:stretch>
                    </p:blipFill>
                    <p:spPr bwMode="auto">
                      <a:xfrm>
                        <a:off x="1506138" y="1605098"/>
                        <a:ext cx="3141662" cy="1181100"/>
                      </a:xfrm>
                      <a:prstGeom prst="rect">
                        <a:avLst/>
                      </a:prstGeom>
                      <a:solidFill>
                        <a:srgbClr val="FFFF00"/>
                      </a:solidFill>
                      <a:ln>
                        <a:noFill/>
                      </a:ln>
                      <a:effectLst/>
                      <a:extLst/>
                    </p:spPr>
                  </p:pic>
                </p:oleObj>
              </mc:Fallback>
            </mc:AlternateContent>
          </a:graphicData>
        </a:graphic>
      </p:graphicFrame>
      <p:sp>
        <p:nvSpPr>
          <p:cNvPr id="26" name="矩形 25"/>
          <p:cNvSpPr/>
          <p:nvPr/>
        </p:nvSpPr>
        <p:spPr>
          <a:xfrm>
            <a:off x="668731" y="5125468"/>
            <a:ext cx="3211008" cy="1384995"/>
          </a:xfrm>
          <a:prstGeom prst="rect">
            <a:avLst/>
          </a:prstGeom>
        </p:spPr>
        <p:txBody>
          <a:bodyPr wrap="square">
            <a:spAutoFit/>
          </a:bodyPr>
          <a:lstStyle/>
          <a:p>
            <a:r>
              <a:rPr lang="zh-CN" altLang="en-US" sz="2800" b="1" i="0" dirty="0">
                <a:solidFill>
                  <a:srgbClr val="FF3300"/>
                </a:solidFill>
              </a:rPr>
              <a:t>能量守恒：</a:t>
            </a:r>
            <a:r>
              <a:rPr lang="zh-CN" altLang="en-US" sz="2800" b="1" i="0" dirty="0">
                <a:solidFill>
                  <a:srgbClr val="009900"/>
                </a:solidFill>
              </a:rPr>
              <a:t>电子</a:t>
            </a:r>
            <a:r>
              <a:rPr lang="zh-CN" altLang="zh-CN" sz="2800" b="1" i="0" kern="100" dirty="0">
                <a:solidFill>
                  <a:srgbClr val="009900"/>
                </a:solidFill>
                <a:cs typeface="Times New Roman" panose="02020603050405020304" pitchFamily="18" charset="0"/>
              </a:rPr>
              <a:t>反冲</a:t>
            </a:r>
            <a:r>
              <a:rPr lang="zh-CN" altLang="en-US" sz="2800" b="1" i="0" dirty="0">
                <a:solidFill>
                  <a:srgbClr val="009900"/>
                </a:solidFill>
              </a:rPr>
              <a:t>动能等于光子散射前后的能量之差</a:t>
            </a:r>
            <a:endParaRPr lang="zh-CN" altLang="en-US" sz="2800" dirty="0">
              <a:solidFill>
                <a:srgbClr val="009900"/>
              </a:solidFill>
            </a:endParaRPr>
          </a:p>
        </p:txBody>
      </p:sp>
      <p:sp>
        <p:nvSpPr>
          <p:cNvPr id="27" name="矩形 26"/>
          <p:cNvSpPr/>
          <p:nvPr/>
        </p:nvSpPr>
        <p:spPr>
          <a:xfrm>
            <a:off x="7022304" y="5395421"/>
            <a:ext cx="1909012" cy="523220"/>
          </a:xfrm>
          <a:prstGeom prst="rect">
            <a:avLst/>
          </a:prstGeom>
        </p:spPr>
        <p:txBody>
          <a:bodyPr wrap="square">
            <a:spAutoFit/>
          </a:bodyPr>
          <a:lstStyle/>
          <a:p>
            <a:r>
              <a:rPr lang="zh-CN" altLang="en-US" sz="2800" b="1" i="0" dirty="0">
                <a:solidFill>
                  <a:srgbClr val="FF3300"/>
                </a:solidFill>
              </a:rPr>
              <a:t>动量守恒</a:t>
            </a:r>
            <a:endParaRPr lang="zh-CN" altLang="en-US" sz="2800" dirty="0">
              <a:solidFill>
                <a:srgbClr val="009900"/>
              </a:solidFill>
            </a:endParaRPr>
          </a:p>
        </p:txBody>
      </p:sp>
    </p:spTree>
    <p:extLst>
      <p:ext uri="{BB962C8B-B14F-4D97-AF65-F5344CB8AC3E}">
        <p14:creationId xmlns:p14="http://schemas.microsoft.com/office/powerpoint/2010/main" val="292937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ppt_x"/>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ppt_x"/>
                                          </p:val>
                                        </p:tav>
                                        <p:tav tm="100000">
                                          <p:val>
                                            <p:strVal val="#ppt_x"/>
                                          </p:val>
                                        </p:tav>
                                      </p:tavLst>
                                    </p:anim>
                                    <p:anim calcmode="lin" valueType="num">
                                      <p:cBhvr additive="base">
                                        <p:cTn id="1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ppt_x"/>
                                          </p:val>
                                        </p:tav>
                                        <p:tav tm="100000">
                                          <p:val>
                                            <p:strVal val="#ppt_x"/>
                                          </p:val>
                                        </p:tav>
                                      </p:tavLst>
                                    </p:anim>
                                    <p:anim calcmode="lin" valueType="num">
                                      <p:cBhvr additive="base">
                                        <p:cTn id="2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5854" y="215400"/>
            <a:ext cx="8930666" cy="1384995"/>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9900CC"/>
                </a:solidFill>
              </a:rPr>
              <a:t>已知</a:t>
            </a:r>
            <a:r>
              <a:rPr kumimoji="0" lang="zh-CN" altLang="en-US" sz="2800" b="1" i="0" dirty="0">
                <a:solidFill>
                  <a:srgbClr val="009900"/>
                </a:solidFill>
              </a:rPr>
              <a:t>康普顿波长为</a:t>
            </a:r>
            <a:r>
              <a:rPr lang="en-US" altLang="zh-CN" sz="2800" b="1" i="0" dirty="0" err="1">
                <a:solidFill>
                  <a:srgbClr val="FF0000"/>
                </a:solidFill>
              </a:rPr>
              <a:t>λ</a:t>
            </a:r>
            <a:r>
              <a:rPr lang="en-US" altLang="zh-CN" sz="2800" b="1" i="0" baseline="-25000" dirty="0" err="1">
                <a:solidFill>
                  <a:srgbClr val="FF0000"/>
                </a:solidFill>
                <a:cs typeface="Times New Roman" panose="02020603050405020304" pitchFamily="18" charset="0"/>
              </a:rPr>
              <a:t>c</a:t>
            </a:r>
            <a:r>
              <a:rPr lang="en-US" altLang="zh-CN" sz="2800" b="1" i="0" dirty="0">
                <a:solidFill>
                  <a:srgbClr val="FF0000"/>
                </a:solidFill>
              </a:rPr>
              <a:t> </a:t>
            </a:r>
            <a:r>
              <a:rPr lang="zh-CN" altLang="en-US" sz="2800" b="1" i="0" dirty="0">
                <a:solidFill>
                  <a:srgbClr val="9900CC"/>
                </a:solidFill>
              </a:rPr>
              <a:t>。</a:t>
            </a:r>
            <a:r>
              <a:rPr lang="zh-CN" altLang="en-US" sz="2800" b="1" i="0" dirty="0">
                <a:solidFill>
                  <a:srgbClr val="009900"/>
                </a:solidFill>
              </a:rPr>
              <a:t>康普顿散射中，</a:t>
            </a:r>
            <a:r>
              <a:rPr lang="zh-CN" altLang="en-US" sz="2800" b="1" i="0" dirty="0">
                <a:solidFill>
                  <a:srgbClr val="9900CC"/>
                </a:solidFill>
              </a:rPr>
              <a:t>波长为</a:t>
            </a:r>
            <a:r>
              <a:rPr lang="en-US" altLang="zh-CN" sz="2800" b="1" i="0" dirty="0">
                <a:solidFill>
                  <a:srgbClr val="FF0000"/>
                </a:solidFill>
              </a:rPr>
              <a:t>2λ</a:t>
            </a:r>
            <a:r>
              <a:rPr lang="en-US" altLang="zh-CN" sz="2800" b="1" i="0" baseline="-25000" dirty="0">
                <a:solidFill>
                  <a:srgbClr val="FF0000"/>
                </a:solidFill>
                <a:cs typeface="Times New Roman" panose="02020603050405020304" pitchFamily="18" charset="0"/>
              </a:rPr>
              <a:t>c</a:t>
            </a:r>
            <a:r>
              <a:rPr lang="zh-CN" altLang="en-US" sz="2800" b="1" i="0" dirty="0">
                <a:solidFill>
                  <a:srgbClr val="9900CC"/>
                </a:solidFill>
              </a:rPr>
              <a:t>的</a:t>
            </a:r>
            <a:r>
              <a:rPr lang="en-US" altLang="zh-CN" sz="2800" b="1" i="0" dirty="0">
                <a:solidFill>
                  <a:srgbClr val="9900CC"/>
                </a:solidFill>
              </a:rPr>
              <a:t>X</a:t>
            </a:r>
            <a:r>
              <a:rPr lang="zh-CN" altLang="en-US" sz="2800" b="1" i="0" dirty="0">
                <a:solidFill>
                  <a:srgbClr val="9900CC"/>
                </a:solidFill>
              </a:rPr>
              <a:t>射线经物体散射后沿与入射方向相反方向散射。</a:t>
            </a:r>
            <a:r>
              <a:rPr kumimoji="0" lang="zh-CN" altLang="en-US" sz="2800" b="1" i="0" dirty="0">
                <a:solidFill>
                  <a:srgbClr val="009900"/>
                </a:solidFill>
              </a:rPr>
              <a:t>那么</a:t>
            </a:r>
            <a:r>
              <a:rPr lang="zh-CN" altLang="zh-CN" sz="2800" b="1" i="0" kern="100" dirty="0">
                <a:solidFill>
                  <a:srgbClr val="0000FF"/>
                </a:solidFill>
                <a:cs typeface="Times New Roman" panose="02020603050405020304" pitchFamily="18" charset="0"/>
              </a:rPr>
              <a:t>反冲</a:t>
            </a:r>
            <a:r>
              <a:rPr lang="zh-CN" altLang="en-US" sz="2800" b="1" i="0" dirty="0">
                <a:solidFill>
                  <a:srgbClr val="0000FF"/>
                </a:solidFill>
              </a:rPr>
              <a:t>电子的质量与其静止质量的比值</a:t>
            </a:r>
            <a:r>
              <a:rPr lang="en-US" altLang="zh-CN" sz="2800" b="1" i="0" dirty="0">
                <a:solidFill>
                  <a:srgbClr val="C00000"/>
                </a:solidFill>
                <a:sym typeface="Symbol" panose="05050102010706020507" pitchFamily="18" charset="2"/>
              </a:rPr>
              <a:t>=_____</a:t>
            </a:r>
            <a:r>
              <a:rPr lang="zh-CN" altLang="en-US" sz="2800" b="1" i="0" dirty="0">
                <a:solidFill>
                  <a:srgbClr val="C00000"/>
                </a:solidFill>
                <a:sym typeface="Symbol" panose="05050102010706020507" pitchFamily="18" charset="2"/>
              </a:rPr>
              <a:t>。 </a:t>
            </a:r>
            <a:endParaRPr lang="zh-CN" altLang="en-US" sz="2800" b="1" i="0" dirty="0">
              <a:solidFill>
                <a:srgbClr val="C00000"/>
              </a:solidFill>
            </a:endParaRPr>
          </a:p>
        </p:txBody>
      </p:sp>
      <p:grpSp>
        <p:nvGrpSpPr>
          <p:cNvPr id="3" name="Group 12"/>
          <p:cNvGrpSpPr>
            <a:grpSpLocks/>
          </p:cNvGrpSpPr>
          <p:nvPr/>
        </p:nvGrpSpPr>
        <p:grpSpPr bwMode="auto">
          <a:xfrm>
            <a:off x="6956307" y="1633207"/>
            <a:ext cx="3810000" cy="3016250"/>
            <a:chOff x="2784" y="2053"/>
            <a:chExt cx="2688" cy="2000"/>
          </a:xfrm>
        </p:grpSpPr>
        <p:sp>
          <p:nvSpPr>
            <p:cNvPr id="4" name="Rectangle 13"/>
            <p:cNvSpPr>
              <a:spLocks noChangeArrowheads="1"/>
            </p:cNvSpPr>
            <p:nvPr/>
          </p:nvSpPr>
          <p:spPr bwMode="auto">
            <a:xfrm>
              <a:off x="2784" y="2053"/>
              <a:ext cx="2688" cy="1920"/>
            </a:xfrm>
            <a:prstGeom prst="rect">
              <a:avLst/>
            </a:prstGeom>
            <a:solidFill>
              <a:schemeClr val="bg1"/>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5" name="Line 14"/>
            <p:cNvSpPr>
              <a:spLocks noChangeShapeType="1"/>
            </p:cNvSpPr>
            <p:nvPr/>
          </p:nvSpPr>
          <p:spPr bwMode="auto">
            <a:xfrm>
              <a:off x="3858" y="3165"/>
              <a:ext cx="1566" cy="3"/>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15"/>
            <p:cNvSpPr>
              <a:spLocks noChangeShapeType="1"/>
            </p:cNvSpPr>
            <p:nvPr/>
          </p:nvSpPr>
          <p:spPr bwMode="auto">
            <a:xfrm flipV="1">
              <a:off x="3840" y="2256"/>
              <a:ext cx="0" cy="168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 name="Object 16"/>
            <p:cNvGraphicFramePr>
              <a:graphicFrameLocks noChangeAspect="1"/>
            </p:cNvGraphicFramePr>
            <p:nvPr/>
          </p:nvGraphicFramePr>
          <p:xfrm>
            <a:off x="5136" y="2894"/>
            <a:ext cx="208" cy="226"/>
          </p:xfrm>
          <a:graphic>
            <a:graphicData uri="http://schemas.openxmlformats.org/presentationml/2006/ole">
              <mc:AlternateContent xmlns:mc="http://schemas.openxmlformats.org/markup-compatibility/2006">
                <mc:Choice xmlns:v="urn:schemas-microsoft-com:vml" Requires="v">
                  <p:oleObj spid="_x0000_s394046" name="公式" r:id="rId3" imgW="177646" imgH="190335" progId="Equation.3">
                    <p:embed/>
                  </p:oleObj>
                </mc:Choice>
                <mc:Fallback>
                  <p:oleObj name="公式" r:id="rId3" imgW="177646" imgH="190335" progId="Equation.3">
                    <p:embed/>
                    <p:pic>
                      <p:nvPicPr>
                        <p:cNvPr id="7"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 y="2894"/>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7"/>
            <p:cNvGraphicFramePr>
              <a:graphicFrameLocks noChangeAspect="1"/>
            </p:cNvGraphicFramePr>
            <p:nvPr>
              <p:extLst>
                <p:ext uri="{D42A27DB-BD31-4B8C-83A1-F6EECF244321}">
                  <p14:modId xmlns:p14="http://schemas.microsoft.com/office/powerpoint/2010/main" val="1357573558"/>
                </p:ext>
              </p:extLst>
            </p:nvPr>
          </p:nvGraphicFramePr>
          <p:xfrm>
            <a:off x="3395" y="2256"/>
            <a:ext cx="225" cy="285"/>
          </p:xfrm>
          <a:graphic>
            <a:graphicData uri="http://schemas.openxmlformats.org/presentationml/2006/ole">
              <mc:AlternateContent xmlns:mc="http://schemas.openxmlformats.org/markup-compatibility/2006">
                <mc:Choice xmlns:v="urn:schemas-microsoft-com:vml" Requires="v">
                  <p:oleObj spid="_x0000_s394047" name="公式" r:id="rId5" imgW="190417" imgH="241195" progId="Equation.3">
                    <p:embed/>
                  </p:oleObj>
                </mc:Choice>
                <mc:Fallback>
                  <p:oleObj name="公式" r:id="rId5" imgW="190417" imgH="241195" progId="Equation.3">
                    <p:embed/>
                    <p:pic>
                      <p:nvPicPr>
                        <p:cNvPr id="8"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5" y="2256"/>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Line 18"/>
            <p:cNvSpPr>
              <a:spLocks noChangeShapeType="1"/>
            </p:cNvSpPr>
            <p:nvPr/>
          </p:nvSpPr>
          <p:spPr bwMode="auto">
            <a:xfrm>
              <a:off x="3840" y="3168"/>
              <a:ext cx="887" cy="5"/>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9"/>
            <p:cNvSpPr>
              <a:spLocks noChangeShapeType="1"/>
            </p:cNvSpPr>
            <p:nvPr/>
          </p:nvSpPr>
          <p:spPr bwMode="auto">
            <a:xfrm flipH="1" flipV="1">
              <a:off x="3241" y="3151"/>
              <a:ext cx="599" cy="17"/>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20"/>
            <p:cNvSpPr>
              <a:spLocks noChangeShapeType="1"/>
            </p:cNvSpPr>
            <p:nvPr/>
          </p:nvSpPr>
          <p:spPr bwMode="auto">
            <a:xfrm>
              <a:off x="2953" y="3254"/>
              <a:ext cx="86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2" name="Object 24"/>
            <p:cNvGraphicFramePr>
              <a:graphicFrameLocks noChangeAspect="1"/>
            </p:cNvGraphicFramePr>
            <p:nvPr>
              <p:extLst>
                <p:ext uri="{D42A27DB-BD31-4B8C-83A1-F6EECF244321}">
                  <p14:modId xmlns:p14="http://schemas.microsoft.com/office/powerpoint/2010/main" val="1112858663"/>
                </p:ext>
              </p:extLst>
            </p:nvPr>
          </p:nvGraphicFramePr>
          <p:xfrm>
            <a:off x="3219" y="3337"/>
            <a:ext cx="733" cy="716"/>
          </p:xfrm>
          <a:graphic>
            <a:graphicData uri="http://schemas.openxmlformats.org/presentationml/2006/ole">
              <mc:AlternateContent xmlns:mc="http://schemas.openxmlformats.org/markup-compatibility/2006">
                <mc:Choice xmlns:v="urn:schemas-microsoft-com:vml" Requires="v">
                  <p:oleObj spid="_x0000_s394048" name="Equation" r:id="rId7" imgW="406080" imgH="393480" progId="Equation.DSMT4">
                    <p:embed/>
                  </p:oleObj>
                </mc:Choice>
                <mc:Fallback>
                  <p:oleObj name="Equation" r:id="rId7" imgW="406080" imgH="393480" progId="Equation.DSMT4">
                    <p:embed/>
                    <p:pic>
                      <p:nvPicPr>
                        <p:cNvPr id="12" name="Object 24"/>
                        <p:cNvPicPr>
                          <a:picLocks noChangeAspect="1" noChangeArrowheads="1"/>
                        </p:cNvPicPr>
                        <p:nvPr/>
                      </p:nvPicPr>
                      <p:blipFill>
                        <a:blip r:embed="rId8"/>
                        <a:srcRect/>
                        <a:stretch>
                          <a:fillRect/>
                        </a:stretch>
                      </p:blipFill>
                      <p:spPr bwMode="auto">
                        <a:xfrm>
                          <a:off x="3219" y="3337"/>
                          <a:ext cx="733" cy="716"/>
                        </a:xfrm>
                        <a:prstGeom prst="rect">
                          <a:avLst/>
                        </a:prstGeom>
                        <a:noFill/>
                        <a:ln>
                          <a:noFill/>
                        </a:ln>
                        <a:effectLst/>
                        <a:extLst/>
                      </p:spPr>
                    </p:pic>
                  </p:oleObj>
                </mc:Fallback>
              </mc:AlternateContent>
            </a:graphicData>
          </a:graphic>
        </p:graphicFrame>
        <p:graphicFrame>
          <p:nvGraphicFramePr>
            <p:cNvPr id="13" name="Object 25"/>
            <p:cNvGraphicFramePr>
              <a:graphicFrameLocks noChangeAspect="1"/>
            </p:cNvGraphicFramePr>
            <p:nvPr>
              <p:extLst>
                <p:ext uri="{D42A27DB-BD31-4B8C-83A1-F6EECF244321}">
                  <p14:modId xmlns:p14="http://schemas.microsoft.com/office/powerpoint/2010/main" val="3029376188"/>
                </p:ext>
              </p:extLst>
            </p:nvPr>
          </p:nvGraphicFramePr>
          <p:xfrm>
            <a:off x="2840" y="2349"/>
            <a:ext cx="636" cy="712"/>
          </p:xfrm>
          <a:graphic>
            <a:graphicData uri="http://schemas.openxmlformats.org/presentationml/2006/ole">
              <mc:AlternateContent xmlns:mc="http://schemas.openxmlformats.org/markup-compatibility/2006">
                <mc:Choice xmlns:v="urn:schemas-microsoft-com:vml" Requires="v">
                  <p:oleObj spid="_x0000_s394049" name="Equation" r:id="rId9" imgW="317160" imgH="393480" progId="Equation.DSMT4">
                    <p:embed/>
                  </p:oleObj>
                </mc:Choice>
                <mc:Fallback>
                  <p:oleObj name="Equation" r:id="rId9" imgW="317160" imgH="393480" progId="Equation.DSMT4">
                    <p:embed/>
                    <p:pic>
                      <p:nvPicPr>
                        <p:cNvPr id="13" name="Object 25"/>
                        <p:cNvPicPr>
                          <a:picLocks noChangeAspect="1" noChangeArrowheads="1"/>
                        </p:cNvPicPr>
                        <p:nvPr/>
                      </p:nvPicPr>
                      <p:blipFill>
                        <a:blip r:embed="rId10"/>
                        <a:srcRect/>
                        <a:stretch>
                          <a:fillRect/>
                        </a:stretch>
                      </p:blipFill>
                      <p:spPr bwMode="auto">
                        <a:xfrm>
                          <a:off x="2840" y="2349"/>
                          <a:ext cx="636" cy="712"/>
                        </a:xfrm>
                        <a:prstGeom prst="rect">
                          <a:avLst/>
                        </a:prstGeom>
                        <a:noFill/>
                        <a:ln>
                          <a:noFill/>
                        </a:ln>
                        <a:effectLst/>
                        <a:extLst/>
                      </p:spPr>
                    </p:pic>
                  </p:oleObj>
                </mc:Fallback>
              </mc:AlternateContent>
            </a:graphicData>
          </a:graphic>
        </p:graphicFrame>
        <p:graphicFrame>
          <p:nvGraphicFramePr>
            <p:cNvPr id="14" name="Object 26"/>
            <p:cNvGraphicFramePr>
              <a:graphicFrameLocks noChangeAspect="1"/>
            </p:cNvGraphicFramePr>
            <p:nvPr>
              <p:extLst>
                <p:ext uri="{D42A27DB-BD31-4B8C-83A1-F6EECF244321}">
                  <p14:modId xmlns:p14="http://schemas.microsoft.com/office/powerpoint/2010/main" val="1726747375"/>
                </p:ext>
              </p:extLst>
            </p:nvPr>
          </p:nvGraphicFramePr>
          <p:xfrm>
            <a:off x="4128" y="3254"/>
            <a:ext cx="673" cy="448"/>
          </p:xfrm>
          <a:graphic>
            <a:graphicData uri="http://schemas.openxmlformats.org/presentationml/2006/ole">
              <mc:AlternateContent xmlns:mc="http://schemas.openxmlformats.org/markup-compatibility/2006">
                <mc:Choice xmlns:v="urn:schemas-microsoft-com:vml" Requires="v">
                  <p:oleObj spid="_x0000_s394050" name="Equation" r:id="rId11" imgW="241200" imgH="177480" progId="Equation.DSMT4">
                    <p:embed/>
                  </p:oleObj>
                </mc:Choice>
                <mc:Fallback>
                  <p:oleObj name="Equation" r:id="rId11" imgW="241200" imgH="177480" progId="Equation.DSMT4">
                    <p:embed/>
                    <p:pic>
                      <p:nvPicPr>
                        <p:cNvPr id="14" name="Object 26"/>
                        <p:cNvPicPr>
                          <a:picLocks noChangeAspect="1" noChangeArrowheads="1"/>
                        </p:cNvPicPr>
                        <p:nvPr/>
                      </p:nvPicPr>
                      <p:blipFill>
                        <a:blip r:embed="rId12"/>
                        <a:srcRect/>
                        <a:stretch>
                          <a:fillRect/>
                        </a:stretch>
                      </p:blipFill>
                      <p:spPr bwMode="auto">
                        <a:xfrm>
                          <a:off x="4128" y="3254"/>
                          <a:ext cx="673" cy="448"/>
                        </a:xfrm>
                        <a:prstGeom prst="rect">
                          <a:avLst/>
                        </a:prstGeom>
                        <a:noFill/>
                        <a:ln>
                          <a:noFill/>
                        </a:ln>
                        <a:effectLst/>
                        <a:extLst/>
                      </p:spPr>
                    </p:pic>
                  </p:oleObj>
                </mc:Fallback>
              </mc:AlternateContent>
            </a:graphicData>
          </a:graphic>
        </p:graphicFrame>
        <p:sp>
          <p:nvSpPr>
            <p:cNvPr id="15" name="Line 27"/>
            <p:cNvSpPr>
              <a:spLocks noChangeShapeType="1"/>
            </p:cNvSpPr>
            <p:nvPr/>
          </p:nvSpPr>
          <p:spPr bwMode="auto">
            <a:xfrm flipH="1" flipV="1">
              <a:off x="3524" y="3146"/>
              <a:ext cx="316" cy="22"/>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6" name="Object 28"/>
            <p:cNvGraphicFramePr>
              <a:graphicFrameLocks noChangeAspect="1"/>
            </p:cNvGraphicFramePr>
            <p:nvPr>
              <p:extLst>
                <p:ext uri="{D42A27DB-BD31-4B8C-83A1-F6EECF244321}">
                  <p14:modId xmlns:p14="http://schemas.microsoft.com/office/powerpoint/2010/main" val="3319411737"/>
                </p:ext>
              </p:extLst>
            </p:nvPr>
          </p:nvGraphicFramePr>
          <p:xfrm>
            <a:off x="3497" y="2741"/>
            <a:ext cx="298" cy="416"/>
          </p:xfrm>
          <a:graphic>
            <a:graphicData uri="http://schemas.openxmlformats.org/presentationml/2006/ole">
              <mc:AlternateContent xmlns:mc="http://schemas.openxmlformats.org/markup-compatibility/2006">
                <mc:Choice xmlns:v="urn:schemas-microsoft-com:vml" Requires="v">
                  <p:oleObj spid="_x0000_s394051" name="Equation" r:id="rId13" imgW="126720" imgH="177480" progId="Equation.DSMT4">
                    <p:embed/>
                  </p:oleObj>
                </mc:Choice>
                <mc:Fallback>
                  <p:oleObj name="Equation" r:id="rId13" imgW="126720" imgH="177480" progId="Equation.DSMT4">
                    <p:embed/>
                    <p:pic>
                      <p:nvPicPr>
                        <p:cNvPr id="16" name="Object 28"/>
                        <p:cNvPicPr>
                          <a:picLocks noChangeAspect="1" noChangeArrowheads="1"/>
                        </p:cNvPicPr>
                        <p:nvPr/>
                      </p:nvPicPr>
                      <p:blipFill>
                        <a:blip r:embed="rId14"/>
                        <a:srcRect/>
                        <a:stretch>
                          <a:fillRect/>
                        </a:stretch>
                      </p:blipFill>
                      <p:spPr bwMode="auto">
                        <a:xfrm>
                          <a:off x="3497" y="2741"/>
                          <a:ext cx="298"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Line 29"/>
            <p:cNvSpPr>
              <a:spLocks noChangeShapeType="1"/>
            </p:cNvSpPr>
            <p:nvPr/>
          </p:nvSpPr>
          <p:spPr bwMode="auto">
            <a:xfrm>
              <a:off x="3015" y="3254"/>
              <a:ext cx="336"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 name="Object 30"/>
            <p:cNvGraphicFramePr>
              <a:graphicFrameLocks noChangeAspect="1"/>
            </p:cNvGraphicFramePr>
            <p:nvPr>
              <p:extLst>
                <p:ext uri="{D42A27DB-BD31-4B8C-83A1-F6EECF244321}">
                  <p14:modId xmlns:p14="http://schemas.microsoft.com/office/powerpoint/2010/main" val="4282034733"/>
                </p:ext>
              </p:extLst>
            </p:nvPr>
          </p:nvGraphicFramePr>
          <p:xfrm>
            <a:off x="2821" y="3235"/>
            <a:ext cx="388" cy="541"/>
          </p:xfrm>
          <a:graphic>
            <a:graphicData uri="http://schemas.openxmlformats.org/presentationml/2006/ole">
              <mc:AlternateContent xmlns:mc="http://schemas.openxmlformats.org/markup-compatibility/2006">
                <mc:Choice xmlns:v="urn:schemas-microsoft-com:vml" Requires="v">
                  <p:oleObj spid="_x0000_s394052" name="Equation" r:id="rId15" imgW="164880" imgH="228600" progId="Equation.DSMT4">
                    <p:embed/>
                  </p:oleObj>
                </mc:Choice>
                <mc:Fallback>
                  <p:oleObj name="Equation" r:id="rId15" imgW="164880" imgH="228600" progId="Equation.DSMT4">
                    <p:embed/>
                    <p:pic>
                      <p:nvPicPr>
                        <p:cNvPr id="18" name="Object 30"/>
                        <p:cNvPicPr>
                          <a:picLocks noChangeAspect="1" noChangeArrowheads="1"/>
                        </p:cNvPicPr>
                        <p:nvPr/>
                      </p:nvPicPr>
                      <p:blipFill>
                        <a:blip r:embed="rId16"/>
                        <a:srcRect/>
                        <a:stretch>
                          <a:fillRect/>
                        </a:stretch>
                      </p:blipFill>
                      <p:spPr bwMode="auto">
                        <a:xfrm>
                          <a:off x="2821" y="3235"/>
                          <a:ext cx="388"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Oval 31"/>
            <p:cNvSpPr>
              <a:spLocks noChangeArrowheads="1"/>
            </p:cNvSpPr>
            <p:nvPr/>
          </p:nvSpPr>
          <p:spPr bwMode="auto">
            <a:xfrm>
              <a:off x="3768" y="3120"/>
              <a:ext cx="144" cy="144"/>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grpSp>
      <p:graphicFrame>
        <p:nvGraphicFramePr>
          <p:cNvPr id="20" name="Object 2074"/>
          <p:cNvGraphicFramePr>
            <a:graphicFrameLocks noChangeAspect="1"/>
          </p:cNvGraphicFramePr>
          <p:nvPr>
            <p:extLst>
              <p:ext uri="{D42A27DB-BD31-4B8C-83A1-F6EECF244321}">
                <p14:modId xmlns:p14="http://schemas.microsoft.com/office/powerpoint/2010/main" val="1280038624"/>
              </p:ext>
            </p:extLst>
          </p:nvPr>
        </p:nvGraphicFramePr>
        <p:xfrm>
          <a:off x="1347016" y="2803591"/>
          <a:ext cx="4023124" cy="1094739"/>
        </p:xfrm>
        <a:graphic>
          <a:graphicData uri="http://schemas.openxmlformats.org/presentationml/2006/ole">
            <mc:AlternateContent xmlns:mc="http://schemas.openxmlformats.org/markup-compatibility/2006">
              <mc:Choice xmlns:v="urn:schemas-microsoft-com:vml" Requires="v">
                <p:oleObj spid="_x0000_s394053" name="公式" r:id="rId17" imgW="1447560" imgH="393480" progId="Equation.3">
                  <p:embed/>
                </p:oleObj>
              </mc:Choice>
              <mc:Fallback>
                <p:oleObj name="公式" r:id="rId17" imgW="1447560" imgH="393480" progId="Equation.3">
                  <p:embed/>
                  <p:pic>
                    <p:nvPicPr>
                      <p:cNvPr id="20" name="Object 2074"/>
                      <p:cNvPicPr>
                        <a:picLocks noChangeAspect="1" noChangeArrowheads="1"/>
                      </p:cNvPicPr>
                      <p:nvPr/>
                    </p:nvPicPr>
                    <p:blipFill>
                      <a:blip r:embed="rId18"/>
                      <a:srcRect/>
                      <a:stretch>
                        <a:fillRect/>
                      </a:stretch>
                    </p:blipFill>
                    <p:spPr bwMode="auto">
                      <a:xfrm>
                        <a:off x="1347016" y="2803591"/>
                        <a:ext cx="4023124" cy="1094739"/>
                      </a:xfrm>
                      <a:prstGeom prst="rect">
                        <a:avLst/>
                      </a:prstGeom>
                      <a:solidFill>
                        <a:srgbClr val="66FF33"/>
                      </a:solidFill>
                      <a:ln>
                        <a:noFill/>
                      </a:ln>
                      <a:effectLst/>
                      <a:extLst/>
                    </p:spPr>
                  </p:pic>
                </p:oleObj>
              </mc:Fallback>
            </mc:AlternateContent>
          </a:graphicData>
        </a:graphic>
      </p:graphicFrame>
      <p:sp>
        <p:nvSpPr>
          <p:cNvPr id="21" name="AutoShape 8"/>
          <p:cNvSpPr>
            <a:spLocks noChangeArrowheads="1"/>
          </p:cNvSpPr>
          <p:nvPr/>
        </p:nvSpPr>
        <p:spPr bwMode="auto">
          <a:xfrm>
            <a:off x="643586" y="4282926"/>
            <a:ext cx="700143" cy="241182"/>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2" name="Object 2074"/>
          <p:cNvGraphicFramePr>
            <a:graphicFrameLocks noChangeAspect="1"/>
          </p:cNvGraphicFramePr>
          <p:nvPr>
            <p:extLst>
              <p:ext uri="{D42A27DB-BD31-4B8C-83A1-F6EECF244321}">
                <p14:modId xmlns:p14="http://schemas.microsoft.com/office/powerpoint/2010/main" val="1162414849"/>
              </p:ext>
            </p:extLst>
          </p:nvPr>
        </p:nvGraphicFramePr>
        <p:xfrm>
          <a:off x="1601698" y="3814917"/>
          <a:ext cx="4235450" cy="1093787"/>
        </p:xfrm>
        <a:graphic>
          <a:graphicData uri="http://schemas.openxmlformats.org/presentationml/2006/ole">
            <mc:AlternateContent xmlns:mc="http://schemas.openxmlformats.org/markup-compatibility/2006">
              <mc:Choice xmlns:v="urn:schemas-microsoft-com:vml" Requires="v">
                <p:oleObj spid="_x0000_s394054" name="Equation" r:id="rId19" imgW="1523880" imgH="393480" progId="Equation.DSMT4">
                  <p:embed/>
                </p:oleObj>
              </mc:Choice>
              <mc:Fallback>
                <p:oleObj name="Equation" r:id="rId19" imgW="1523880" imgH="393480" progId="Equation.DSMT4">
                  <p:embed/>
                  <p:pic>
                    <p:nvPicPr>
                      <p:cNvPr id="22" name="Object 2074"/>
                      <p:cNvPicPr>
                        <a:picLocks noChangeAspect="1" noChangeArrowheads="1"/>
                      </p:cNvPicPr>
                      <p:nvPr/>
                    </p:nvPicPr>
                    <p:blipFill>
                      <a:blip r:embed="rId20"/>
                      <a:srcRect/>
                      <a:stretch>
                        <a:fillRect/>
                      </a:stretch>
                    </p:blipFill>
                    <p:spPr bwMode="auto">
                      <a:xfrm>
                        <a:off x="1601698" y="3814917"/>
                        <a:ext cx="4235450" cy="1093787"/>
                      </a:xfrm>
                      <a:prstGeom prst="rect">
                        <a:avLst/>
                      </a:prstGeom>
                      <a:noFill/>
                      <a:ln>
                        <a:noFill/>
                      </a:ln>
                      <a:effectLst/>
                      <a:extLst/>
                    </p:spPr>
                  </p:pic>
                </p:oleObj>
              </mc:Fallback>
            </mc:AlternateContent>
          </a:graphicData>
        </a:graphic>
      </p:graphicFrame>
      <p:graphicFrame>
        <p:nvGraphicFramePr>
          <p:cNvPr id="24" name="Object 13"/>
          <p:cNvGraphicFramePr>
            <a:graphicFrameLocks noChangeAspect="1"/>
          </p:cNvGraphicFramePr>
          <p:nvPr>
            <p:extLst>
              <p:ext uri="{D42A27DB-BD31-4B8C-83A1-F6EECF244321}">
                <p14:modId xmlns:p14="http://schemas.microsoft.com/office/powerpoint/2010/main" val="2993341520"/>
              </p:ext>
            </p:extLst>
          </p:nvPr>
        </p:nvGraphicFramePr>
        <p:xfrm>
          <a:off x="1971675" y="4745038"/>
          <a:ext cx="9569450" cy="1295400"/>
        </p:xfrm>
        <a:graphic>
          <a:graphicData uri="http://schemas.openxmlformats.org/presentationml/2006/ole">
            <mc:AlternateContent xmlns:mc="http://schemas.openxmlformats.org/markup-compatibility/2006">
              <mc:Choice xmlns:v="urn:schemas-microsoft-com:vml" Requires="v">
                <p:oleObj spid="_x0000_s394055" name="Equation" r:id="rId21" imgW="3213000" imgH="431640" progId="Equation.DSMT4">
                  <p:embed/>
                </p:oleObj>
              </mc:Choice>
              <mc:Fallback>
                <p:oleObj name="Equation" r:id="rId21" imgW="3213000" imgH="431640" progId="Equation.DSMT4">
                  <p:embed/>
                  <p:pic>
                    <p:nvPicPr>
                      <p:cNvPr id="24" name="Object 13"/>
                      <p:cNvPicPr>
                        <a:picLocks noChangeAspect="1" noChangeArrowheads="1"/>
                      </p:cNvPicPr>
                      <p:nvPr/>
                    </p:nvPicPr>
                    <p:blipFill>
                      <a:blip r:embed="rId22"/>
                      <a:srcRect/>
                      <a:stretch>
                        <a:fillRect/>
                      </a:stretch>
                    </p:blipFill>
                    <p:spPr bwMode="auto">
                      <a:xfrm>
                        <a:off x="1971675" y="4745038"/>
                        <a:ext cx="9569450" cy="1295400"/>
                      </a:xfrm>
                      <a:prstGeom prst="rect">
                        <a:avLst/>
                      </a:prstGeom>
                      <a:noFill/>
                      <a:ln>
                        <a:noFill/>
                      </a:ln>
                      <a:effectLst/>
                      <a:extLst/>
                    </p:spPr>
                  </p:pic>
                </p:oleObj>
              </mc:Fallback>
            </mc:AlternateContent>
          </a:graphicData>
        </a:graphic>
      </p:graphicFrame>
      <p:graphicFrame>
        <p:nvGraphicFramePr>
          <p:cNvPr id="25" name="Object 13"/>
          <p:cNvGraphicFramePr>
            <a:graphicFrameLocks noChangeAspect="1"/>
          </p:cNvGraphicFramePr>
          <p:nvPr>
            <p:extLst>
              <p:ext uri="{D42A27DB-BD31-4B8C-83A1-F6EECF244321}">
                <p14:modId xmlns:p14="http://schemas.microsoft.com/office/powerpoint/2010/main" val="1134733632"/>
              </p:ext>
            </p:extLst>
          </p:nvPr>
        </p:nvGraphicFramePr>
        <p:xfrm>
          <a:off x="1506138" y="1605098"/>
          <a:ext cx="3141662" cy="1181100"/>
        </p:xfrm>
        <a:graphic>
          <a:graphicData uri="http://schemas.openxmlformats.org/presentationml/2006/ole">
            <mc:AlternateContent xmlns:mc="http://schemas.openxmlformats.org/markup-compatibility/2006">
              <mc:Choice xmlns:v="urn:schemas-microsoft-com:vml" Requires="v">
                <p:oleObj spid="_x0000_s394056" name="公式" r:id="rId23" imgW="1054080" imgH="393480" progId="Equation.3">
                  <p:embed/>
                </p:oleObj>
              </mc:Choice>
              <mc:Fallback>
                <p:oleObj name="公式" r:id="rId23" imgW="1054080" imgH="393480" progId="Equation.3">
                  <p:embed/>
                  <p:pic>
                    <p:nvPicPr>
                      <p:cNvPr id="25" name="Object 13"/>
                      <p:cNvPicPr>
                        <a:picLocks noChangeAspect="1" noChangeArrowheads="1"/>
                      </p:cNvPicPr>
                      <p:nvPr/>
                    </p:nvPicPr>
                    <p:blipFill>
                      <a:blip r:embed="rId24"/>
                      <a:srcRect/>
                      <a:stretch>
                        <a:fillRect/>
                      </a:stretch>
                    </p:blipFill>
                    <p:spPr bwMode="auto">
                      <a:xfrm>
                        <a:off x="1506138" y="1605098"/>
                        <a:ext cx="3141662" cy="1181100"/>
                      </a:xfrm>
                      <a:prstGeom prst="rect">
                        <a:avLst/>
                      </a:prstGeom>
                      <a:solidFill>
                        <a:srgbClr val="FFFF00"/>
                      </a:solidFill>
                      <a:ln>
                        <a:noFill/>
                      </a:ln>
                      <a:effectLst/>
                      <a:extLst/>
                    </p:spPr>
                  </p:pic>
                </p:oleObj>
              </mc:Fallback>
            </mc:AlternateContent>
          </a:graphicData>
        </a:graphic>
      </p:graphicFrame>
      <p:sp>
        <p:nvSpPr>
          <p:cNvPr id="27" name="矩形 26"/>
          <p:cNvSpPr/>
          <p:nvPr/>
        </p:nvSpPr>
        <p:spPr>
          <a:xfrm>
            <a:off x="280450" y="5016936"/>
            <a:ext cx="1909012" cy="523220"/>
          </a:xfrm>
          <a:prstGeom prst="rect">
            <a:avLst/>
          </a:prstGeom>
        </p:spPr>
        <p:txBody>
          <a:bodyPr wrap="square">
            <a:spAutoFit/>
          </a:bodyPr>
          <a:lstStyle/>
          <a:p>
            <a:r>
              <a:rPr lang="zh-CN" altLang="en-US" sz="2800" b="1" i="0" dirty="0">
                <a:solidFill>
                  <a:srgbClr val="FF3300"/>
                </a:solidFill>
              </a:rPr>
              <a:t>动量守恒</a:t>
            </a:r>
            <a:endParaRPr lang="zh-CN" altLang="en-US" sz="2800" dirty="0">
              <a:solidFill>
                <a:srgbClr val="009900"/>
              </a:solidFill>
            </a:endParaRPr>
          </a:p>
        </p:txBody>
      </p:sp>
      <p:graphicFrame>
        <p:nvGraphicFramePr>
          <p:cNvPr id="26" name="Object 1029"/>
          <p:cNvGraphicFramePr>
            <a:graphicFrameLocks noChangeAspect="1"/>
          </p:cNvGraphicFramePr>
          <p:nvPr>
            <p:extLst>
              <p:ext uri="{D42A27DB-BD31-4B8C-83A1-F6EECF244321}">
                <p14:modId xmlns:p14="http://schemas.microsoft.com/office/powerpoint/2010/main" val="2914599518"/>
              </p:ext>
            </p:extLst>
          </p:nvPr>
        </p:nvGraphicFramePr>
        <p:xfrm>
          <a:off x="1727594" y="5648388"/>
          <a:ext cx="1349375" cy="1231900"/>
        </p:xfrm>
        <a:graphic>
          <a:graphicData uri="http://schemas.openxmlformats.org/presentationml/2006/ole">
            <mc:AlternateContent xmlns:mc="http://schemas.openxmlformats.org/markup-compatibility/2006">
              <mc:Choice xmlns:v="urn:schemas-microsoft-com:vml" Requires="v">
                <p:oleObj spid="_x0000_s394057" name="Equation" r:id="rId25" imgW="431640" imgH="393480" progId="Equation.DSMT4">
                  <p:embed/>
                </p:oleObj>
              </mc:Choice>
              <mc:Fallback>
                <p:oleObj name="Equation" r:id="rId25" imgW="431640" imgH="393480" progId="Equation.DSMT4">
                  <p:embed/>
                  <p:pic>
                    <p:nvPicPr>
                      <p:cNvPr id="28" name="Object 1029"/>
                      <p:cNvPicPr>
                        <a:picLocks noChangeAspect="1" noChangeArrowheads="1"/>
                      </p:cNvPicPr>
                      <p:nvPr/>
                    </p:nvPicPr>
                    <p:blipFill>
                      <a:blip r:embed="rId26"/>
                      <a:srcRect/>
                      <a:stretch>
                        <a:fillRect/>
                      </a:stretch>
                    </p:blipFill>
                    <p:spPr bwMode="auto">
                      <a:xfrm>
                        <a:off x="1727594" y="5648388"/>
                        <a:ext cx="1349375" cy="1231900"/>
                      </a:xfrm>
                      <a:prstGeom prst="rect">
                        <a:avLst/>
                      </a:prstGeom>
                      <a:noFill/>
                      <a:ln>
                        <a:noFill/>
                      </a:ln>
                      <a:effectLst/>
                      <a:extLst/>
                    </p:spPr>
                  </p:pic>
                </p:oleObj>
              </mc:Fallback>
            </mc:AlternateContent>
          </a:graphicData>
        </a:graphic>
      </p:graphicFrame>
      <p:graphicFrame>
        <p:nvGraphicFramePr>
          <p:cNvPr id="28" name="Object 1029"/>
          <p:cNvGraphicFramePr>
            <a:graphicFrameLocks noChangeAspect="1"/>
          </p:cNvGraphicFramePr>
          <p:nvPr>
            <p:extLst>
              <p:ext uri="{D42A27DB-BD31-4B8C-83A1-F6EECF244321}">
                <p14:modId xmlns:p14="http://schemas.microsoft.com/office/powerpoint/2010/main" val="412515538"/>
              </p:ext>
            </p:extLst>
          </p:nvPr>
        </p:nvGraphicFramePr>
        <p:xfrm>
          <a:off x="5483421" y="5705303"/>
          <a:ext cx="1825625" cy="1231900"/>
        </p:xfrm>
        <a:graphic>
          <a:graphicData uri="http://schemas.openxmlformats.org/presentationml/2006/ole">
            <mc:AlternateContent xmlns:mc="http://schemas.openxmlformats.org/markup-compatibility/2006">
              <mc:Choice xmlns:v="urn:schemas-microsoft-com:vml" Requires="v">
                <p:oleObj spid="_x0000_s394058" name="Equation" r:id="rId27" imgW="583920" imgH="393480" progId="Equation.DSMT4">
                  <p:embed/>
                </p:oleObj>
              </mc:Choice>
              <mc:Fallback>
                <p:oleObj name="Equation" r:id="rId27" imgW="583920" imgH="393480" progId="Equation.DSMT4">
                  <p:embed/>
                  <p:pic>
                    <p:nvPicPr>
                      <p:cNvPr id="26" name="Object 1029"/>
                      <p:cNvPicPr>
                        <a:picLocks noChangeAspect="1" noChangeArrowheads="1"/>
                      </p:cNvPicPr>
                      <p:nvPr/>
                    </p:nvPicPr>
                    <p:blipFill>
                      <a:blip r:embed="rId28"/>
                      <a:srcRect/>
                      <a:stretch>
                        <a:fillRect/>
                      </a:stretch>
                    </p:blipFill>
                    <p:spPr bwMode="auto">
                      <a:xfrm>
                        <a:off x="5483421" y="5705303"/>
                        <a:ext cx="1825625" cy="12319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06746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ppt_x"/>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ppt_x"/>
                                          </p:val>
                                        </p:tav>
                                        <p:tav tm="100000">
                                          <p:val>
                                            <p:strVal val="#ppt_x"/>
                                          </p:val>
                                        </p:tav>
                                      </p:tavLst>
                                    </p:anim>
                                    <p:anim calcmode="lin" valueType="num">
                                      <p:cBhvr additive="base">
                                        <p:cTn id="1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ppt_x"/>
                                          </p:val>
                                        </p:tav>
                                        <p:tav tm="100000">
                                          <p:val>
                                            <p:strVal val="#ppt_x"/>
                                          </p:val>
                                        </p:tav>
                                      </p:tavLst>
                                    </p:anim>
                                    <p:anim calcmode="lin" valueType="num">
                                      <p:cBhvr additive="base">
                                        <p:cTn id="2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2014" y="199012"/>
            <a:ext cx="10718562" cy="1384995"/>
          </a:xfrm>
          <a:prstGeom prst="rect">
            <a:avLst/>
          </a:prstGeom>
        </p:spPr>
        <p:txBody>
          <a:bodyPr wrap="square">
            <a:spAutoFit/>
          </a:bodyPr>
          <a:lstStyle/>
          <a:p>
            <a:r>
              <a:rPr kumimoji="1" lang="zh-CN" altLang="en-US" sz="2800" b="1" i="0" dirty="0">
                <a:solidFill>
                  <a:srgbClr val="FF0000"/>
                </a:solidFill>
              </a:rPr>
              <a:t>练习：</a:t>
            </a:r>
            <a:r>
              <a:rPr kumimoji="1" lang="zh-CN" altLang="en-US" sz="2800" b="1" i="0" dirty="0">
                <a:solidFill>
                  <a:srgbClr val="009900"/>
                </a:solidFill>
              </a:rPr>
              <a:t>康普顿散射中，</a:t>
            </a:r>
            <a:r>
              <a:rPr kumimoji="1" lang="en-US" altLang="zh-CN" sz="2800" b="1" i="0" dirty="0">
                <a:solidFill>
                  <a:srgbClr val="9900CC"/>
                </a:solidFill>
              </a:rPr>
              <a:t>X</a:t>
            </a:r>
            <a:r>
              <a:rPr kumimoji="1" lang="zh-CN" altLang="en-US" sz="2800" b="1" i="0" dirty="0">
                <a:solidFill>
                  <a:srgbClr val="9900CC"/>
                </a:solidFill>
              </a:rPr>
              <a:t>射线经物体散射后沿与入射方向相反方向散射。已知</a:t>
            </a:r>
            <a:r>
              <a:rPr lang="zh-CN" altLang="en-US" sz="2800" b="1" i="0" dirty="0">
                <a:solidFill>
                  <a:srgbClr val="009900"/>
                </a:solidFill>
              </a:rPr>
              <a:t>康普顿波长为</a:t>
            </a:r>
            <a:r>
              <a:rPr kumimoji="1" lang="en-US" altLang="zh-CN" sz="2800" b="1" i="0" dirty="0" err="1">
                <a:solidFill>
                  <a:srgbClr val="FF0000"/>
                </a:solidFill>
              </a:rPr>
              <a:t>λ</a:t>
            </a:r>
            <a:r>
              <a:rPr kumimoji="1" lang="en-US" altLang="zh-CN" sz="2800" b="1" i="0" baseline="-25000" dirty="0" err="1">
                <a:solidFill>
                  <a:srgbClr val="FF0000"/>
                </a:solidFill>
                <a:cs typeface="Times New Roman" panose="02020603050405020304" pitchFamily="18" charset="0"/>
              </a:rPr>
              <a:t>c</a:t>
            </a:r>
            <a:r>
              <a:rPr kumimoji="1" lang="en-US" altLang="zh-CN" sz="2800" b="1" i="0" dirty="0">
                <a:solidFill>
                  <a:srgbClr val="FF0000"/>
                </a:solidFill>
              </a:rPr>
              <a:t> </a:t>
            </a:r>
            <a:r>
              <a:rPr kumimoji="1" lang="zh-CN" altLang="en-US" sz="2800" b="1" i="0" dirty="0">
                <a:solidFill>
                  <a:srgbClr val="9900CC"/>
                </a:solidFill>
              </a:rPr>
              <a:t>，</a:t>
            </a:r>
            <a:r>
              <a:rPr kumimoji="1" lang="zh-CN" altLang="zh-CN" sz="2800" b="1" i="0" kern="100" dirty="0">
                <a:solidFill>
                  <a:srgbClr val="9900CC"/>
                </a:solidFill>
                <a:cs typeface="Times New Roman" panose="02020603050405020304" pitchFamily="18" charset="0"/>
              </a:rPr>
              <a:t>反冲</a:t>
            </a:r>
            <a:r>
              <a:rPr kumimoji="1" lang="zh-CN" altLang="en-US" sz="2800" b="1" i="0" dirty="0">
                <a:solidFill>
                  <a:srgbClr val="0000FF"/>
                </a:solidFill>
              </a:rPr>
              <a:t>电子的质量为其静止质量的</a:t>
            </a:r>
            <a:r>
              <a:rPr lang="en-US" altLang="zh-CN" sz="2800" b="1" i="0" dirty="0">
                <a:solidFill>
                  <a:srgbClr val="0000FF"/>
                </a:solidFill>
              </a:rPr>
              <a:t>     </a:t>
            </a:r>
            <a:r>
              <a:rPr kumimoji="1" lang="zh-CN" altLang="en-US" sz="2800" b="1" i="0" dirty="0">
                <a:solidFill>
                  <a:srgbClr val="0000FF"/>
                </a:solidFill>
              </a:rPr>
              <a:t>倍</a:t>
            </a:r>
            <a:r>
              <a:rPr lang="zh-CN" altLang="en-US" sz="2800" b="1" i="0" dirty="0">
                <a:solidFill>
                  <a:srgbClr val="009900"/>
                </a:solidFill>
              </a:rPr>
              <a:t>。那么</a:t>
            </a:r>
            <a:r>
              <a:rPr kumimoji="1" lang="zh-CN" altLang="en-US" sz="2800" b="1" i="0" dirty="0">
                <a:solidFill>
                  <a:srgbClr val="9900CC"/>
                </a:solidFill>
              </a:rPr>
              <a:t>入射</a:t>
            </a:r>
            <a:r>
              <a:rPr kumimoji="1" lang="en-US" altLang="zh-CN" sz="2800" b="1" i="0" dirty="0">
                <a:solidFill>
                  <a:srgbClr val="9900CC"/>
                </a:solidFill>
              </a:rPr>
              <a:t>X</a:t>
            </a:r>
            <a:r>
              <a:rPr kumimoji="1" lang="zh-CN" altLang="en-US" sz="2800" b="1" i="0" dirty="0">
                <a:solidFill>
                  <a:srgbClr val="9900CC"/>
                </a:solidFill>
              </a:rPr>
              <a:t>射线的波长为</a:t>
            </a:r>
            <a:r>
              <a:rPr lang="en-US" altLang="zh-CN" sz="2800" b="1" i="0" dirty="0">
                <a:solidFill>
                  <a:srgbClr val="FF0000"/>
                </a:solidFill>
              </a:rPr>
              <a:t>λ</a:t>
            </a:r>
            <a:r>
              <a:rPr lang="en-US" altLang="zh-CN" sz="2800" b="1" i="0" baseline="-25000" dirty="0">
                <a:solidFill>
                  <a:srgbClr val="FF0000"/>
                </a:solidFill>
                <a:cs typeface="Times New Roman" panose="02020603050405020304" pitchFamily="18" charset="0"/>
              </a:rPr>
              <a:t>0 </a:t>
            </a:r>
            <a:r>
              <a:rPr lang="en-US" altLang="zh-CN" sz="2800" b="1" i="0" dirty="0">
                <a:solidFill>
                  <a:srgbClr val="0000FF"/>
                </a:solidFill>
              </a:rPr>
              <a:t>=_____</a:t>
            </a:r>
            <a:r>
              <a:rPr kumimoji="1" lang="zh-CN" altLang="en-US" sz="2800" b="1" i="0" dirty="0">
                <a:solidFill>
                  <a:srgbClr val="009900"/>
                </a:solidFill>
              </a:rPr>
              <a:t>。</a:t>
            </a:r>
          </a:p>
        </p:txBody>
      </p:sp>
      <p:grpSp>
        <p:nvGrpSpPr>
          <p:cNvPr id="3" name="Group 12"/>
          <p:cNvGrpSpPr>
            <a:grpSpLocks/>
          </p:cNvGrpSpPr>
          <p:nvPr/>
        </p:nvGrpSpPr>
        <p:grpSpPr bwMode="auto">
          <a:xfrm>
            <a:off x="6665824" y="2109217"/>
            <a:ext cx="3810000" cy="3016250"/>
            <a:chOff x="2784" y="2053"/>
            <a:chExt cx="2688" cy="2000"/>
          </a:xfrm>
        </p:grpSpPr>
        <p:sp>
          <p:nvSpPr>
            <p:cNvPr id="4" name="Rectangle 13"/>
            <p:cNvSpPr>
              <a:spLocks noChangeArrowheads="1"/>
            </p:cNvSpPr>
            <p:nvPr/>
          </p:nvSpPr>
          <p:spPr bwMode="auto">
            <a:xfrm>
              <a:off x="2784" y="2053"/>
              <a:ext cx="2688" cy="1920"/>
            </a:xfrm>
            <a:prstGeom prst="rect">
              <a:avLst/>
            </a:prstGeom>
            <a:solidFill>
              <a:srgbClr val="FFFFFF"/>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 name="Line 14"/>
            <p:cNvSpPr>
              <a:spLocks noChangeShapeType="1"/>
            </p:cNvSpPr>
            <p:nvPr/>
          </p:nvSpPr>
          <p:spPr bwMode="auto">
            <a:xfrm>
              <a:off x="3858" y="3165"/>
              <a:ext cx="1566" cy="3"/>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6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6" name="Line 15"/>
            <p:cNvSpPr>
              <a:spLocks noChangeShapeType="1"/>
            </p:cNvSpPr>
            <p:nvPr/>
          </p:nvSpPr>
          <p:spPr bwMode="auto">
            <a:xfrm flipV="1">
              <a:off x="3840" y="2256"/>
              <a:ext cx="0" cy="1680"/>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6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7" name="Object 16"/>
            <p:cNvGraphicFramePr>
              <a:graphicFrameLocks noChangeAspect="1"/>
            </p:cNvGraphicFramePr>
            <p:nvPr/>
          </p:nvGraphicFramePr>
          <p:xfrm>
            <a:off x="5136" y="2894"/>
            <a:ext cx="208" cy="226"/>
          </p:xfrm>
          <a:graphic>
            <a:graphicData uri="http://schemas.openxmlformats.org/presentationml/2006/ole">
              <mc:AlternateContent xmlns:mc="http://schemas.openxmlformats.org/markup-compatibility/2006">
                <mc:Choice xmlns:v="urn:schemas-microsoft-com:vml" Requires="v">
                  <p:oleObj spid="_x0000_s444532" name="公式" r:id="rId3" imgW="177646" imgH="190335" progId="Equation.3">
                    <p:embed/>
                  </p:oleObj>
                </mc:Choice>
                <mc:Fallback>
                  <p:oleObj name="公式" r:id="rId3" imgW="177646" imgH="190335" progId="Equation.3">
                    <p:embed/>
                    <p:pic>
                      <p:nvPicPr>
                        <p:cNvPr id="7"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 y="2894"/>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7"/>
            <p:cNvGraphicFramePr>
              <a:graphicFrameLocks noChangeAspect="1"/>
            </p:cNvGraphicFramePr>
            <p:nvPr>
              <p:extLst>
                <p:ext uri="{D42A27DB-BD31-4B8C-83A1-F6EECF244321}">
                  <p14:modId xmlns:p14="http://schemas.microsoft.com/office/powerpoint/2010/main" val="1391506958"/>
                </p:ext>
              </p:extLst>
            </p:nvPr>
          </p:nvGraphicFramePr>
          <p:xfrm>
            <a:off x="3395" y="2256"/>
            <a:ext cx="225" cy="285"/>
          </p:xfrm>
          <a:graphic>
            <a:graphicData uri="http://schemas.openxmlformats.org/presentationml/2006/ole">
              <mc:AlternateContent xmlns:mc="http://schemas.openxmlformats.org/markup-compatibility/2006">
                <mc:Choice xmlns:v="urn:schemas-microsoft-com:vml" Requires="v">
                  <p:oleObj spid="_x0000_s444533" name="公式" r:id="rId5" imgW="190417" imgH="241195" progId="Equation.3">
                    <p:embed/>
                  </p:oleObj>
                </mc:Choice>
                <mc:Fallback>
                  <p:oleObj name="公式" r:id="rId5" imgW="190417" imgH="241195" progId="Equation.3">
                    <p:embed/>
                    <p:pic>
                      <p:nvPicPr>
                        <p:cNvPr id="8"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5" y="2256"/>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Line 18"/>
            <p:cNvSpPr>
              <a:spLocks noChangeShapeType="1"/>
            </p:cNvSpPr>
            <p:nvPr/>
          </p:nvSpPr>
          <p:spPr bwMode="auto">
            <a:xfrm>
              <a:off x="3840" y="3168"/>
              <a:ext cx="887" cy="5"/>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6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0" name="Line 19"/>
            <p:cNvSpPr>
              <a:spLocks noChangeShapeType="1"/>
            </p:cNvSpPr>
            <p:nvPr/>
          </p:nvSpPr>
          <p:spPr bwMode="auto">
            <a:xfrm flipH="1" flipV="1">
              <a:off x="3241" y="3151"/>
              <a:ext cx="599" cy="17"/>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6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1" name="Line 20"/>
            <p:cNvSpPr>
              <a:spLocks noChangeShapeType="1"/>
            </p:cNvSpPr>
            <p:nvPr/>
          </p:nvSpPr>
          <p:spPr bwMode="auto">
            <a:xfrm>
              <a:off x="2953" y="3254"/>
              <a:ext cx="86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6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12" name="Object 24"/>
            <p:cNvGraphicFramePr>
              <a:graphicFrameLocks noChangeAspect="1"/>
            </p:cNvGraphicFramePr>
            <p:nvPr>
              <p:extLst>
                <p:ext uri="{D42A27DB-BD31-4B8C-83A1-F6EECF244321}">
                  <p14:modId xmlns:p14="http://schemas.microsoft.com/office/powerpoint/2010/main" val="2486594426"/>
                </p:ext>
              </p:extLst>
            </p:nvPr>
          </p:nvGraphicFramePr>
          <p:xfrm>
            <a:off x="3219" y="3337"/>
            <a:ext cx="733" cy="716"/>
          </p:xfrm>
          <a:graphic>
            <a:graphicData uri="http://schemas.openxmlformats.org/presentationml/2006/ole">
              <mc:AlternateContent xmlns:mc="http://schemas.openxmlformats.org/markup-compatibility/2006">
                <mc:Choice xmlns:v="urn:schemas-microsoft-com:vml" Requires="v">
                  <p:oleObj spid="_x0000_s444534" name="Equation" r:id="rId7" imgW="406080" imgH="393480" progId="Equation.DSMT4">
                    <p:embed/>
                  </p:oleObj>
                </mc:Choice>
                <mc:Fallback>
                  <p:oleObj name="Equation" r:id="rId7" imgW="406080" imgH="393480" progId="Equation.DSMT4">
                    <p:embed/>
                    <p:pic>
                      <p:nvPicPr>
                        <p:cNvPr id="12" name="Object 24"/>
                        <p:cNvPicPr>
                          <a:picLocks noChangeAspect="1" noChangeArrowheads="1"/>
                        </p:cNvPicPr>
                        <p:nvPr/>
                      </p:nvPicPr>
                      <p:blipFill>
                        <a:blip r:embed="rId8"/>
                        <a:srcRect/>
                        <a:stretch>
                          <a:fillRect/>
                        </a:stretch>
                      </p:blipFill>
                      <p:spPr bwMode="auto">
                        <a:xfrm>
                          <a:off x="3219" y="3337"/>
                          <a:ext cx="733" cy="716"/>
                        </a:xfrm>
                        <a:prstGeom prst="rect">
                          <a:avLst/>
                        </a:prstGeom>
                        <a:noFill/>
                        <a:ln>
                          <a:noFill/>
                        </a:ln>
                        <a:effectLst/>
                        <a:extLst/>
                      </p:spPr>
                    </p:pic>
                  </p:oleObj>
                </mc:Fallback>
              </mc:AlternateContent>
            </a:graphicData>
          </a:graphic>
        </p:graphicFrame>
        <p:graphicFrame>
          <p:nvGraphicFramePr>
            <p:cNvPr id="13" name="Object 25"/>
            <p:cNvGraphicFramePr>
              <a:graphicFrameLocks noChangeAspect="1"/>
            </p:cNvGraphicFramePr>
            <p:nvPr>
              <p:extLst>
                <p:ext uri="{D42A27DB-BD31-4B8C-83A1-F6EECF244321}">
                  <p14:modId xmlns:p14="http://schemas.microsoft.com/office/powerpoint/2010/main" val="3650829"/>
                </p:ext>
              </p:extLst>
            </p:nvPr>
          </p:nvGraphicFramePr>
          <p:xfrm>
            <a:off x="2840" y="2349"/>
            <a:ext cx="636" cy="712"/>
          </p:xfrm>
          <a:graphic>
            <a:graphicData uri="http://schemas.openxmlformats.org/presentationml/2006/ole">
              <mc:AlternateContent xmlns:mc="http://schemas.openxmlformats.org/markup-compatibility/2006">
                <mc:Choice xmlns:v="urn:schemas-microsoft-com:vml" Requires="v">
                  <p:oleObj spid="_x0000_s444535" name="Equation" r:id="rId9" imgW="317160" imgH="393480" progId="Equation.DSMT4">
                    <p:embed/>
                  </p:oleObj>
                </mc:Choice>
                <mc:Fallback>
                  <p:oleObj name="Equation" r:id="rId9" imgW="317160" imgH="393480" progId="Equation.DSMT4">
                    <p:embed/>
                    <p:pic>
                      <p:nvPicPr>
                        <p:cNvPr id="13" name="Object 25"/>
                        <p:cNvPicPr>
                          <a:picLocks noChangeAspect="1" noChangeArrowheads="1"/>
                        </p:cNvPicPr>
                        <p:nvPr/>
                      </p:nvPicPr>
                      <p:blipFill>
                        <a:blip r:embed="rId10"/>
                        <a:srcRect/>
                        <a:stretch>
                          <a:fillRect/>
                        </a:stretch>
                      </p:blipFill>
                      <p:spPr bwMode="auto">
                        <a:xfrm>
                          <a:off x="2840" y="2349"/>
                          <a:ext cx="636" cy="712"/>
                        </a:xfrm>
                        <a:prstGeom prst="rect">
                          <a:avLst/>
                        </a:prstGeom>
                        <a:noFill/>
                        <a:ln>
                          <a:noFill/>
                        </a:ln>
                        <a:effectLst/>
                        <a:extLst/>
                      </p:spPr>
                    </p:pic>
                  </p:oleObj>
                </mc:Fallback>
              </mc:AlternateContent>
            </a:graphicData>
          </a:graphic>
        </p:graphicFrame>
        <p:graphicFrame>
          <p:nvGraphicFramePr>
            <p:cNvPr id="14" name="Object 26"/>
            <p:cNvGraphicFramePr>
              <a:graphicFrameLocks noChangeAspect="1"/>
            </p:cNvGraphicFramePr>
            <p:nvPr>
              <p:extLst>
                <p:ext uri="{D42A27DB-BD31-4B8C-83A1-F6EECF244321}">
                  <p14:modId xmlns:p14="http://schemas.microsoft.com/office/powerpoint/2010/main" val="3687914938"/>
                </p:ext>
              </p:extLst>
            </p:nvPr>
          </p:nvGraphicFramePr>
          <p:xfrm>
            <a:off x="4128" y="3254"/>
            <a:ext cx="673" cy="448"/>
          </p:xfrm>
          <a:graphic>
            <a:graphicData uri="http://schemas.openxmlformats.org/presentationml/2006/ole">
              <mc:AlternateContent xmlns:mc="http://schemas.openxmlformats.org/markup-compatibility/2006">
                <mc:Choice xmlns:v="urn:schemas-microsoft-com:vml" Requires="v">
                  <p:oleObj spid="_x0000_s444536" name="Equation" r:id="rId11" imgW="241200" imgH="177480" progId="Equation.DSMT4">
                    <p:embed/>
                  </p:oleObj>
                </mc:Choice>
                <mc:Fallback>
                  <p:oleObj name="Equation" r:id="rId11" imgW="241200" imgH="177480" progId="Equation.DSMT4">
                    <p:embed/>
                    <p:pic>
                      <p:nvPicPr>
                        <p:cNvPr id="14" name="Object 26"/>
                        <p:cNvPicPr>
                          <a:picLocks noChangeAspect="1" noChangeArrowheads="1"/>
                        </p:cNvPicPr>
                        <p:nvPr/>
                      </p:nvPicPr>
                      <p:blipFill>
                        <a:blip r:embed="rId12"/>
                        <a:srcRect/>
                        <a:stretch>
                          <a:fillRect/>
                        </a:stretch>
                      </p:blipFill>
                      <p:spPr bwMode="auto">
                        <a:xfrm>
                          <a:off x="4128" y="3254"/>
                          <a:ext cx="673" cy="448"/>
                        </a:xfrm>
                        <a:prstGeom prst="rect">
                          <a:avLst/>
                        </a:prstGeom>
                        <a:noFill/>
                        <a:ln>
                          <a:noFill/>
                        </a:ln>
                        <a:effectLst/>
                        <a:extLst/>
                      </p:spPr>
                    </p:pic>
                  </p:oleObj>
                </mc:Fallback>
              </mc:AlternateContent>
            </a:graphicData>
          </a:graphic>
        </p:graphicFrame>
        <p:sp>
          <p:nvSpPr>
            <p:cNvPr id="15" name="Line 27"/>
            <p:cNvSpPr>
              <a:spLocks noChangeShapeType="1"/>
            </p:cNvSpPr>
            <p:nvPr/>
          </p:nvSpPr>
          <p:spPr bwMode="auto">
            <a:xfrm flipH="1" flipV="1">
              <a:off x="3524" y="3146"/>
              <a:ext cx="316" cy="22"/>
            </a:xfrm>
            <a:prstGeom prst="line">
              <a:avLst/>
            </a:prstGeom>
            <a:noFill/>
            <a:ln w="381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6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16" name="Object 28"/>
            <p:cNvGraphicFramePr>
              <a:graphicFrameLocks noChangeAspect="1"/>
            </p:cNvGraphicFramePr>
            <p:nvPr>
              <p:extLst>
                <p:ext uri="{D42A27DB-BD31-4B8C-83A1-F6EECF244321}">
                  <p14:modId xmlns:p14="http://schemas.microsoft.com/office/powerpoint/2010/main" val="3015213268"/>
                </p:ext>
              </p:extLst>
            </p:nvPr>
          </p:nvGraphicFramePr>
          <p:xfrm>
            <a:off x="3497" y="2741"/>
            <a:ext cx="298" cy="416"/>
          </p:xfrm>
          <a:graphic>
            <a:graphicData uri="http://schemas.openxmlformats.org/presentationml/2006/ole">
              <mc:AlternateContent xmlns:mc="http://schemas.openxmlformats.org/markup-compatibility/2006">
                <mc:Choice xmlns:v="urn:schemas-microsoft-com:vml" Requires="v">
                  <p:oleObj spid="_x0000_s444537" name="Equation" r:id="rId13" imgW="126720" imgH="177480" progId="Equation.DSMT4">
                    <p:embed/>
                  </p:oleObj>
                </mc:Choice>
                <mc:Fallback>
                  <p:oleObj name="Equation" r:id="rId13" imgW="126720" imgH="177480" progId="Equation.DSMT4">
                    <p:embed/>
                    <p:pic>
                      <p:nvPicPr>
                        <p:cNvPr id="16" name="Object 28"/>
                        <p:cNvPicPr>
                          <a:picLocks noChangeAspect="1" noChangeArrowheads="1"/>
                        </p:cNvPicPr>
                        <p:nvPr/>
                      </p:nvPicPr>
                      <p:blipFill>
                        <a:blip r:embed="rId14"/>
                        <a:srcRect/>
                        <a:stretch>
                          <a:fillRect/>
                        </a:stretch>
                      </p:blipFill>
                      <p:spPr bwMode="auto">
                        <a:xfrm>
                          <a:off x="3497" y="2741"/>
                          <a:ext cx="298"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Line 29"/>
            <p:cNvSpPr>
              <a:spLocks noChangeShapeType="1"/>
            </p:cNvSpPr>
            <p:nvPr/>
          </p:nvSpPr>
          <p:spPr bwMode="auto">
            <a:xfrm>
              <a:off x="3015" y="3254"/>
              <a:ext cx="336" cy="0"/>
            </a:xfrm>
            <a:prstGeom prst="line">
              <a:avLst/>
            </a:prstGeom>
            <a:noFill/>
            <a:ln w="381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6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18" name="Object 30"/>
            <p:cNvGraphicFramePr>
              <a:graphicFrameLocks noChangeAspect="1"/>
            </p:cNvGraphicFramePr>
            <p:nvPr>
              <p:extLst>
                <p:ext uri="{D42A27DB-BD31-4B8C-83A1-F6EECF244321}">
                  <p14:modId xmlns:p14="http://schemas.microsoft.com/office/powerpoint/2010/main" val="814382410"/>
                </p:ext>
              </p:extLst>
            </p:nvPr>
          </p:nvGraphicFramePr>
          <p:xfrm>
            <a:off x="2821" y="3235"/>
            <a:ext cx="388" cy="541"/>
          </p:xfrm>
          <a:graphic>
            <a:graphicData uri="http://schemas.openxmlformats.org/presentationml/2006/ole">
              <mc:AlternateContent xmlns:mc="http://schemas.openxmlformats.org/markup-compatibility/2006">
                <mc:Choice xmlns:v="urn:schemas-microsoft-com:vml" Requires="v">
                  <p:oleObj spid="_x0000_s444538" name="Equation" r:id="rId15" imgW="164880" imgH="228600" progId="Equation.DSMT4">
                    <p:embed/>
                  </p:oleObj>
                </mc:Choice>
                <mc:Fallback>
                  <p:oleObj name="Equation" r:id="rId15" imgW="164880" imgH="228600" progId="Equation.DSMT4">
                    <p:embed/>
                    <p:pic>
                      <p:nvPicPr>
                        <p:cNvPr id="18" name="Object 30"/>
                        <p:cNvPicPr>
                          <a:picLocks noChangeAspect="1" noChangeArrowheads="1"/>
                        </p:cNvPicPr>
                        <p:nvPr/>
                      </p:nvPicPr>
                      <p:blipFill>
                        <a:blip r:embed="rId16"/>
                        <a:srcRect/>
                        <a:stretch>
                          <a:fillRect/>
                        </a:stretch>
                      </p:blipFill>
                      <p:spPr bwMode="auto">
                        <a:xfrm>
                          <a:off x="2821" y="3235"/>
                          <a:ext cx="388"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Oval 31"/>
            <p:cNvSpPr>
              <a:spLocks noChangeArrowheads="1"/>
            </p:cNvSpPr>
            <p:nvPr/>
          </p:nvSpPr>
          <p:spPr bwMode="auto">
            <a:xfrm>
              <a:off x="3768" y="3120"/>
              <a:ext cx="144" cy="144"/>
            </a:xfrm>
            <a:prstGeom prst="ellipse">
              <a:avLst/>
            </a:prstGeom>
            <a:gradFill rotWithShape="0">
              <a:gsLst>
                <a:gs pos="0">
                  <a:srgbClr val="FFFFFF"/>
                </a:gs>
                <a:gs pos="100000">
                  <a:srgbClr val="0000FF"/>
                </a:gs>
              </a:gsLst>
              <a:path path="shape">
                <a:fillToRect l="50000" t="50000" r="50000" b="50000"/>
              </a:path>
            </a:gradFill>
            <a:ln w="9525">
              <a:solidFill>
                <a:srgbClr val="000000"/>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aphicFrame>
        <p:nvGraphicFramePr>
          <p:cNvPr id="20" name="Object 2074"/>
          <p:cNvGraphicFramePr>
            <a:graphicFrameLocks noChangeAspect="1"/>
          </p:cNvGraphicFramePr>
          <p:nvPr>
            <p:extLst>
              <p:ext uri="{D42A27DB-BD31-4B8C-83A1-F6EECF244321}">
                <p14:modId xmlns:p14="http://schemas.microsoft.com/office/powerpoint/2010/main" val="3534308265"/>
              </p:ext>
            </p:extLst>
          </p:nvPr>
        </p:nvGraphicFramePr>
        <p:xfrm>
          <a:off x="1260810" y="2611368"/>
          <a:ext cx="3935234" cy="1070823"/>
        </p:xfrm>
        <a:graphic>
          <a:graphicData uri="http://schemas.openxmlformats.org/presentationml/2006/ole">
            <mc:AlternateContent xmlns:mc="http://schemas.openxmlformats.org/markup-compatibility/2006">
              <mc:Choice xmlns:v="urn:schemas-microsoft-com:vml" Requires="v">
                <p:oleObj spid="_x0000_s444539" name="公式" r:id="rId17" imgW="1447560" imgH="393480" progId="Equation.3">
                  <p:embed/>
                </p:oleObj>
              </mc:Choice>
              <mc:Fallback>
                <p:oleObj name="公式" r:id="rId17" imgW="1447560" imgH="393480" progId="Equation.3">
                  <p:embed/>
                  <p:pic>
                    <p:nvPicPr>
                      <p:cNvPr id="20" name="Object 2074"/>
                      <p:cNvPicPr>
                        <a:picLocks noChangeAspect="1" noChangeArrowheads="1"/>
                      </p:cNvPicPr>
                      <p:nvPr/>
                    </p:nvPicPr>
                    <p:blipFill>
                      <a:blip r:embed="rId18"/>
                      <a:srcRect/>
                      <a:stretch>
                        <a:fillRect/>
                      </a:stretch>
                    </p:blipFill>
                    <p:spPr bwMode="auto">
                      <a:xfrm>
                        <a:off x="1260810" y="2611368"/>
                        <a:ext cx="3935234" cy="1070823"/>
                      </a:xfrm>
                      <a:prstGeom prst="rect">
                        <a:avLst/>
                      </a:prstGeom>
                      <a:solidFill>
                        <a:srgbClr val="66FF33"/>
                      </a:solidFill>
                      <a:ln>
                        <a:noFill/>
                      </a:ln>
                      <a:effectLst/>
                      <a:extLst/>
                    </p:spPr>
                  </p:pic>
                </p:oleObj>
              </mc:Fallback>
            </mc:AlternateContent>
          </a:graphicData>
        </a:graphic>
      </p:graphicFrame>
      <p:sp>
        <p:nvSpPr>
          <p:cNvPr id="21" name="AutoShape 8"/>
          <p:cNvSpPr>
            <a:spLocks noChangeArrowheads="1"/>
          </p:cNvSpPr>
          <p:nvPr/>
        </p:nvSpPr>
        <p:spPr bwMode="auto">
          <a:xfrm>
            <a:off x="474283" y="4017113"/>
            <a:ext cx="700143" cy="241182"/>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graphicFrame>
        <p:nvGraphicFramePr>
          <p:cNvPr id="22" name="Object 2074"/>
          <p:cNvGraphicFramePr>
            <a:graphicFrameLocks noChangeAspect="1"/>
          </p:cNvGraphicFramePr>
          <p:nvPr>
            <p:extLst>
              <p:ext uri="{D42A27DB-BD31-4B8C-83A1-F6EECF244321}">
                <p14:modId xmlns:p14="http://schemas.microsoft.com/office/powerpoint/2010/main" val="1864875774"/>
              </p:ext>
            </p:extLst>
          </p:nvPr>
        </p:nvGraphicFramePr>
        <p:xfrm>
          <a:off x="1374729" y="3597587"/>
          <a:ext cx="4870450" cy="1093788"/>
        </p:xfrm>
        <a:graphic>
          <a:graphicData uri="http://schemas.openxmlformats.org/presentationml/2006/ole">
            <mc:AlternateContent xmlns:mc="http://schemas.openxmlformats.org/markup-compatibility/2006">
              <mc:Choice xmlns:v="urn:schemas-microsoft-com:vml" Requires="v">
                <p:oleObj spid="_x0000_s444540" name="公式" r:id="rId19" imgW="1752480" imgH="393480" progId="Equation.3">
                  <p:embed/>
                </p:oleObj>
              </mc:Choice>
              <mc:Fallback>
                <p:oleObj name="公式" r:id="rId19" imgW="1752480" imgH="393480" progId="Equation.3">
                  <p:embed/>
                  <p:pic>
                    <p:nvPicPr>
                      <p:cNvPr id="22" name="Object 2074"/>
                      <p:cNvPicPr>
                        <a:picLocks noChangeAspect="1" noChangeArrowheads="1"/>
                      </p:cNvPicPr>
                      <p:nvPr/>
                    </p:nvPicPr>
                    <p:blipFill>
                      <a:blip r:embed="rId20"/>
                      <a:srcRect/>
                      <a:stretch>
                        <a:fillRect/>
                      </a:stretch>
                    </p:blipFill>
                    <p:spPr bwMode="auto">
                      <a:xfrm>
                        <a:off x="1374729" y="3597587"/>
                        <a:ext cx="4870450" cy="1093788"/>
                      </a:xfrm>
                      <a:prstGeom prst="rect">
                        <a:avLst/>
                      </a:prstGeom>
                      <a:noFill/>
                      <a:ln>
                        <a:noFill/>
                      </a:ln>
                      <a:effectLst/>
                      <a:extLst/>
                    </p:spPr>
                  </p:pic>
                </p:oleObj>
              </mc:Fallback>
            </mc:AlternateContent>
          </a:graphicData>
        </a:graphic>
      </p:graphicFrame>
      <p:graphicFrame>
        <p:nvGraphicFramePr>
          <p:cNvPr id="23" name="Object 13"/>
          <p:cNvGraphicFramePr>
            <a:graphicFrameLocks noChangeAspect="1"/>
          </p:cNvGraphicFramePr>
          <p:nvPr>
            <p:extLst>
              <p:ext uri="{D42A27DB-BD31-4B8C-83A1-F6EECF244321}">
                <p14:modId xmlns:p14="http://schemas.microsoft.com/office/powerpoint/2010/main" val="2092394687"/>
              </p:ext>
            </p:extLst>
          </p:nvPr>
        </p:nvGraphicFramePr>
        <p:xfrm>
          <a:off x="1932211" y="4677504"/>
          <a:ext cx="4010025" cy="1295400"/>
        </p:xfrm>
        <a:graphic>
          <a:graphicData uri="http://schemas.openxmlformats.org/presentationml/2006/ole">
            <mc:AlternateContent xmlns:mc="http://schemas.openxmlformats.org/markup-compatibility/2006">
              <mc:Choice xmlns:v="urn:schemas-microsoft-com:vml" Requires="v">
                <p:oleObj spid="_x0000_s444541" name="Equation" r:id="rId21" imgW="1346040" imgH="431640" progId="Equation.DSMT4">
                  <p:embed/>
                </p:oleObj>
              </mc:Choice>
              <mc:Fallback>
                <p:oleObj name="Equation" r:id="rId21" imgW="1346040" imgH="431640" progId="Equation.DSMT4">
                  <p:embed/>
                  <p:pic>
                    <p:nvPicPr>
                      <p:cNvPr id="23" name="Object 13"/>
                      <p:cNvPicPr>
                        <a:picLocks noChangeAspect="1" noChangeArrowheads="1"/>
                      </p:cNvPicPr>
                      <p:nvPr/>
                    </p:nvPicPr>
                    <p:blipFill>
                      <a:blip r:embed="rId22"/>
                      <a:srcRect/>
                      <a:stretch>
                        <a:fillRect/>
                      </a:stretch>
                    </p:blipFill>
                    <p:spPr bwMode="auto">
                      <a:xfrm>
                        <a:off x="1932211" y="4677504"/>
                        <a:ext cx="4010025" cy="1295400"/>
                      </a:xfrm>
                      <a:prstGeom prst="rect">
                        <a:avLst/>
                      </a:prstGeom>
                      <a:noFill/>
                      <a:ln>
                        <a:noFill/>
                      </a:ln>
                      <a:effectLst/>
                      <a:extLst/>
                    </p:spPr>
                  </p:pic>
                </p:oleObj>
              </mc:Fallback>
            </mc:AlternateContent>
          </a:graphicData>
        </a:graphic>
      </p:graphicFrame>
      <p:graphicFrame>
        <p:nvGraphicFramePr>
          <p:cNvPr id="24" name="Object 13"/>
          <p:cNvGraphicFramePr>
            <a:graphicFrameLocks noChangeAspect="1"/>
          </p:cNvGraphicFramePr>
          <p:nvPr>
            <p:extLst>
              <p:ext uri="{D42A27DB-BD31-4B8C-83A1-F6EECF244321}">
                <p14:modId xmlns:p14="http://schemas.microsoft.com/office/powerpoint/2010/main" val="2259798522"/>
              </p:ext>
            </p:extLst>
          </p:nvPr>
        </p:nvGraphicFramePr>
        <p:xfrm>
          <a:off x="1702715" y="1574122"/>
          <a:ext cx="2393667" cy="899893"/>
        </p:xfrm>
        <a:graphic>
          <a:graphicData uri="http://schemas.openxmlformats.org/presentationml/2006/ole">
            <mc:AlternateContent xmlns:mc="http://schemas.openxmlformats.org/markup-compatibility/2006">
              <mc:Choice xmlns:v="urn:schemas-microsoft-com:vml" Requires="v">
                <p:oleObj spid="_x0000_s444542" name="公式" r:id="rId23" imgW="1054080" imgH="393480" progId="Equation.3">
                  <p:embed/>
                </p:oleObj>
              </mc:Choice>
              <mc:Fallback>
                <p:oleObj name="公式" r:id="rId23" imgW="1054080" imgH="393480" progId="Equation.3">
                  <p:embed/>
                  <p:pic>
                    <p:nvPicPr>
                      <p:cNvPr id="24" name="Object 13"/>
                      <p:cNvPicPr>
                        <a:picLocks noChangeAspect="1" noChangeArrowheads="1"/>
                      </p:cNvPicPr>
                      <p:nvPr/>
                    </p:nvPicPr>
                    <p:blipFill>
                      <a:blip r:embed="rId24"/>
                      <a:srcRect/>
                      <a:stretch>
                        <a:fillRect/>
                      </a:stretch>
                    </p:blipFill>
                    <p:spPr bwMode="auto">
                      <a:xfrm>
                        <a:off x="1702715" y="1574122"/>
                        <a:ext cx="2393667" cy="899893"/>
                      </a:xfrm>
                      <a:prstGeom prst="rect">
                        <a:avLst/>
                      </a:prstGeom>
                      <a:solidFill>
                        <a:srgbClr val="FFFF00"/>
                      </a:solidFill>
                      <a:ln>
                        <a:noFill/>
                      </a:ln>
                      <a:effectLst/>
                      <a:extLst/>
                    </p:spPr>
                  </p:pic>
                </p:oleObj>
              </mc:Fallback>
            </mc:AlternateContent>
          </a:graphicData>
        </a:graphic>
      </p:graphicFrame>
      <p:sp>
        <p:nvSpPr>
          <p:cNvPr id="25" name="矩形 24"/>
          <p:cNvSpPr/>
          <p:nvPr/>
        </p:nvSpPr>
        <p:spPr>
          <a:xfrm>
            <a:off x="209323" y="4935558"/>
            <a:ext cx="1909012" cy="523220"/>
          </a:xfrm>
          <a:prstGeom prst="rect">
            <a:avLst/>
          </a:prstGeom>
        </p:spPr>
        <p:txBody>
          <a:bodyPr wrap="square">
            <a:spAutoFit/>
          </a:bodyPr>
          <a:lstStyle/>
          <a:p>
            <a:r>
              <a:rPr kumimoji="1" lang="zh-CN" altLang="en-US" sz="2800" b="1" i="0" dirty="0">
                <a:solidFill>
                  <a:srgbClr val="FF3300"/>
                </a:solidFill>
                <a:latin typeface="Times New Roman" panose="02020603050405020304" pitchFamily="18" charset="0"/>
              </a:rPr>
              <a:t>动量守恒</a:t>
            </a:r>
            <a:endParaRPr kumimoji="1" lang="zh-CN" altLang="en-US" sz="2800" i="0" dirty="0">
              <a:solidFill>
                <a:srgbClr val="009900"/>
              </a:solidFill>
              <a:latin typeface="Times New Roman" panose="02020603050405020304" pitchFamily="18" charset="0"/>
            </a:endParaRPr>
          </a:p>
        </p:txBody>
      </p:sp>
      <p:graphicFrame>
        <p:nvGraphicFramePr>
          <p:cNvPr id="26" name="Object 1029"/>
          <p:cNvGraphicFramePr>
            <a:graphicFrameLocks noChangeAspect="1"/>
          </p:cNvGraphicFramePr>
          <p:nvPr>
            <p:extLst>
              <p:ext uri="{D42A27DB-BD31-4B8C-83A1-F6EECF244321}">
                <p14:modId xmlns:p14="http://schemas.microsoft.com/office/powerpoint/2010/main" val="3737412447"/>
              </p:ext>
            </p:extLst>
          </p:nvPr>
        </p:nvGraphicFramePr>
        <p:xfrm>
          <a:off x="10690365" y="2370916"/>
          <a:ext cx="1428750" cy="1311275"/>
        </p:xfrm>
        <a:graphic>
          <a:graphicData uri="http://schemas.openxmlformats.org/presentationml/2006/ole">
            <mc:AlternateContent xmlns:mc="http://schemas.openxmlformats.org/markup-compatibility/2006">
              <mc:Choice xmlns:v="urn:schemas-microsoft-com:vml" Requires="v">
                <p:oleObj spid="_x0000_s444543" name="Equation" r:id="rId25" imgW="457200" imgH="419040" progId="Equation.DSMT4">
                  <p:embed/>
                </p:oleObj>
              </mc:Choice>
              <mc:Fallback>
                <p:oleObj name="Equation" r:id="rId25" imgW="457200" imgH="419040" progId="Equation.DSMT4">
                  <p:embed/>
                  <p:pic>
                    <p:nvPicPr>
                      <p:cNvPr id="26" name="Object 1029"/>
                      <p:cNvPicPr>
                        <a:picLocks noChangeAspect="1" noChangeArrowheads="1"/>
                      </p:cNvPicPr>
                      <p:nvPr/>
                    </p:nvPicPr>
                    <p:blipFill>
                      <a:blip r:embed="rId26"/>
                      <a:srcRect/>
                      <a:stretch>
                        <a:fillRect/>
                      </a:stretch>
                    </p:blipFill>
                    <p:spPr bwMode="auto">
                      <a:xfrm>
                        <a:off x="10690365" y="2370916"/>
                        <a:ext cx="1428750" cy="1311275"/>
                      </a:xfrm>
                      <a:prstGeom prst="rect">
                        <a:avLst/>
                      </a:prstGeom>
                      <a:solidFill>
                        <a:srgbClr val="00FFFF"/>
                      </a:solidFill>
                      <a:ln>
                        <a:noFill/>
                      </a:ln>
                      <a:effectLst/>
                      <a:extLst/>
                    </p:spPr>
                  </p:pic>
                </p:oleObj>
              </mc:Fallback>
            </mc:AlternateContent>
          </a:graphicData>
        </a:graphic>
      </p:graphicFrame>
      <p:graphicFrame>
        <p:nvGraphicFramePr>
          <p:cNvPr id="28" name="Object 1029"/>
          <p:cNvGraphicFramePr>
            <a:graphicFrameLocks noChangeAspect="1"/>
          </p:cNvGraphicFramePr>
          <p:nvPr>
            <p:extLst>
              <p:ext uri="{D42A27DB-BD31-4B8C-83A1-F6EECF244321}">
                <p14:modId xmlns:p14="http://schemas.microsoft.com/office/powerpoint/2010/main" val="1822343641"/>
              </p:ext>
            </p:extLst>
          </p:nvPr>
        </p:nvGraphicFramePr>
        <p:xfrm>
          <a:off x="8964613" y="5795963"/>
          <a:ext cx="2659062" cy="954087"/>
        </p:xfrm>
        <a:graphic>
          <a:graphicData uri="http://schemas.openxmlformats.org/presentationml/2006/ole">
            <mc:AlternateContent xmlns:mc="http://schemas.openxmlformats.org/markup-compatibility/2006">
              <mc:Choice xmlns:v="urn:schemas-microsoft-com:vml" Requires="v">
                <p:oleObj spid="_x0000_s444544" name="Equation" r:id="rId27" imgW="850680" imgH="304560" progId="Equation.DSMT4">
                  <p:embed/>
                </p:oleObj>
              </mc:Choice>
              <mc:Fallback>
                <p:oleObj name="Equation" r:id="rId27" imgW="850680" imgH="304560" progId="Equation.DSMT4">
                  <p:embed/>
                  <p:pic>
                    <p:nvPicPr>
                      <p:cNvPr id="29" name="Object 1029"/>
                      <p:cNvPicPr>
                        <a:picLocks noChangeAspect="1" noChangeArrowheads="1"/>
                      </p:cNvPicPr>
                      <p:nvPr/>
                    </p:nvPicPr>
                    <p:blipFill>
                      <a:blip r:embed="rId28"/>
                      <a:srcRect/>
                      <a:stretch>
                        <a:fillRect/>
                      </a:stretch>
                    </p:blipFill>
                    <p:spPr bwMode="auto">
                      <a:xfrm>
                        <a:off x="8964613" y="5795963"/>
                        <a:ext cx="2659062" cy="954087"/>
                      </a:xfrm>
                      <a:prstGeom prst="rect">
                        <a:avLst/>
                      </a:prstGeom>
                      <a:noFill/>
                      <a:ln>
                        <a:noFill/>
                      </a:ln>
                      <a:effectLst/>
                      <a:extLst/>
                    </p:spPr>
                  </p:pic>
                </p:oleObj>
              </mc:Fallback>
            </mc:AlternateContent>
          </a:graphicData>
        </a:graphic>
      </p:graphicFrame>
      <p:graphicFrame>
        <p:nvGraphicFramePr>
          <p:cNvPr id="29" name="Object 10"/>
          <p:cNvGraphicFramePr>
            <a:graphicFrameLocks noChangeAspect="1"/>
          </p:cNvGraphicFramePr>
          <p:nvPr>
            <p:extLst>
              <p:ext uri="{D42A27DB-BD31-4B8C-83A1-F6EECF244321}">
                <p14:modId xmlns:p14="http://schemas.microsoft.com/office/powerpoint/2010/main" val="2681882560"/>
              </p:ext>
            </p:extLst>
          </p:nvPr>
        </p:nvGraphicFramePr>
        <p:xfrm>
          <a:off x="8079881" y="1136766"/>
          <a:ext cx="3892550" cy="874712"/>
        </p:xfrm>
        <a:graphic>
          <a:graphicData uri="http://schemas.openxmlformats.org/presentationml/2006/ole">
            <mc:AlternateContent xmlns:mc="http://schemas.openxmlformats.org/markup-compatibility/2006">
              <mc:Choice xmlns:v="urn:schemas-microsoft-com:vml" Requires="v">
                <p:oleObj spid="_x0000_s444545" name="Equation" r:id="rId29" imgW="1485720" imgH="291960" progId="Equation.DSMT4">
                  <p:embed/>
                </p:oleObj>
              </mc:Choice>
              <mc:Fallback>
                <p:oleObj name="Equation" r:id="rId29" imgW="1485720" imgH="291960" progId="Equation.DSMT4">
                  <p:embed/>
                  <p:pic>
                    <p:nvPicPr>
                      <p:cNvPr id="31" name="Object 10"/>
                      <p:cNvPicPr>
                        <a:picLocks noChangeAspect="1" noChangeArrowheads="1"/>
                      </p:cNvPicPr>
                      <p:nvPr/>
                    </p:nvPicPr>
                    <p:blipFill>
                      <a:blip r:embed="rId30"/>
                      <a:srcRect/>
                      <a:stretch>
                        <a:fillRect/>
                      </a:stretch>
                    </p:blipFill>
                    <p:spPr bwMode="auto">
                      <a:xfrm>
                        <a:off x="8079881" y="1136766"/>
                        <a:ext cx="3892550" cy="874712"/>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2700000" scaled="1"/>
                        <a:tileRect/>
                      </a:gradFill>
                      <a:ln w="9525">
                        <a:noFill/>
                        <a:miter lim="800000"/>
                        <a:headEnd/>
                        <a:tailEnd/>
                      </a:ln>
                      <a:extLst/>
                    </p:spPr>
                  </p:pic>
                </p:oleObj>
              </mc:Fallback>
            </mc:AlternateContent>
          </a:graphicData>
        </a:graphic>
      </p:graphicFrame>
      <p:graphicFrame>
        <p:nvGraphicFramePr>
          <p:cNvPr id="30" name="Object 10"/>
          <p:cNvGraphicFramePr>
            <a:graphicFrameLocks noChangeAspect="1"/>
          </p:cNvGraphicFramePr>
          <p:nvPr>
            <p:extLst>
              <p:ext uri="{D42A27DB-BD31-4B8C-83A1-F6EECF244321}">
                <p14:modId xmlns:p14="http://schemas.microsoft.com/office/powerpoint/2010/main" val="940891227"/>
              </p:ext>
            </p:extLst>
          </p:nvPr>
        </p:nvGraphicFramePr>
        <p:xfrm>
          <a:off x="808706" y="5983287"/>
          <a:ext cx="5321300" cy="874713"/>
        </p:xfrm>
        <a:graphic>
          <a:graphicData uri="http://schemas.openxmlformats.org/presentationml/2006/ole">
            <mc:AlternateContent xmlns:mc="http://schemas.openxmlformats.org/markup-compatibility/2006">
              <mc:Choice xmlns:v="urn:schemas-microsoft-com:vml" Requires="v">
                <p:oleObj spid="_x0000_s444546" name="Equation" r:id="rId31" imgW="2031840" imgH="291960" progId="Equation.DSMT4">
                  <p:embed/>
                </p:oleObj>
              </mc:Choice>
              <mc:Fallback>
                <p:oleObj name="Equation" r:id="rId31" imgW="2031840" imgH="291960" progId="Equation.DSMT4">
                  <p:embed/>
                  <p:pic>
                    <p:nvPicPr>
                      <p:cNvPr id="29" name="Object 10"/>
                      <p:cNvPicPr>
                        <a:picLocks noChangeAspect="1" noChangeArrowheads="1"/>
                      </p:cNvPicPr>
                      <p:nvPr/>
                    </p:nvPicPr>
                    <p:blipFill>
                      <a:blip r:embed="rId32"/>
                      <a:srcRect/>
                      <a:stretch>
                        <a:fillRect/>
                      </a:stretch>
                    </p:blipFill>
                    <p:spPr bwMode="auto">
                      <a:xfrm>
                        <a:off x="808706" y="5983287"/>
                        <a:ext cx="5321300" cy="874713"/>
                      </a:xfrm>
                      <a:prstGeom prst="rect">
                        <a:avLst/>
                      </a:prstGeom>
                      <a:noFill/>
                      <a:ln w="9525">
                        <a:noFill/>
                        <a:miter lim="800000"/>
                        <a:headEnd/>
                        <a:tailEnd/>
                      </a:ln>
                      <a:extLst/>
                    </p:spPr>
                  </p:pic>
                </p:oleObj>
              </mc:Fallback>
            </mc:AlternateContent>
          </a:graphicData>
        </a:graphic>
      </p:graphicFrame>
      <p:graphicFrame>
        <p:nvGraphicFramePr>
          <p:cNvPr id="31" name="Object 10"/>
          <p:cNvGraphicFramePr>
            <a:graphicFrameLocks noChangeAspect="1"/>
          </p:cNvGraphicFramePr>
          <p:nvPr>
            <p:extLst>
              <p:ext uri="{D42A27DB-BD31-4B8C-83A1-F6EECF244321}">
                <p14:modId xmlns:p14="http://schemas.microsoft.com/office/powerpoint/2010/main" val="2692892811"/>
              </p:ext>
            </p:extLst>
          </p:nvPr>
        </p:nvGraphicFramePr>
        <p:xfrm>
          <a:off x="6754813" y="6018213"/>
          <a:ext cx="1428750" cy="684212"/>
        </p:xfrm>
        <a:graphic>
          <a:graphicData uri="http://schemas.openxmlformats.org/presentationml/2006/ole">
            <mc:AlternateContent xmlns:mc="http://schemas.openxmlformats.org/markup-compatibility/2006">
              <mc:Choice xmlns:v="urn:schemas-microsoft-com:vml" Requires="v">
                <p:oleObj spid="_x0000_s444547" name="Equation" r:id="rId33" imgW="545760" imgH="228600" progId="Equation.DSMT4">
                  <p:embed/>
                </p:oleObj>
              </mc:Choice>
              <mc:Fallback>
                <p:oleObj name="Equation" r:id="rId33" imgW="545760" imgH="228600" progId="Equation.DSMT4">
                  <p:embed/>
                  <p:pic>
                    <p:nvPicPr>
                      <p:cNvPr id="30" name="Object 10"/>
                      <p:cNvPicPr>
                        <a:picLocks noChangeAspect="1" noChangeArrowheads="1"/>
                      </p:cNvPicPr>
                      <p:nvPr/>
                    </p:nvPicPr>
                    <p:blipFill>
                      <a:blip r:embed="rId34"/>
                      <a:srcRect/>
                      <a:stretch>
                        <a:fillRect/>
                      </a:stretch>
                    </p:blipFill>
                    <p:spPr bwMode="auto">
                      <a:xfrm>
                        <a:off x="6754813" y="6018213"/>
                        <a:ext cx="1428750" cy="684212"/>
                      </a:xfrm>
                      <a:prstGeom prst="rect">
                        <a:avLst/>
                      </a:prstGeom>
                      <a:noFill/>
                      <a:ln w="9525">
                        <a:noFill/>
                        <a:miter lim="800000"/>
                        <a:headEnd/>
                        <a:tailEnd/>
                      </a:ln>
                      <a:extLst/>
                    </p:spPr>
                  </p:pic>
                </p:oleObj>
              </mc:Fallback>
            </mc:AlternateContent>
          </a:graphicData>
        </a:graphic>
      </p:graphicFrame>
      <mc:AlternateContent xmlns:mc="http://schemas.openxmlformats.org/markup-compatibility/2006" xmlns:a14="http://schemas.microsoft.com/office/drawing/2010/main">
        <mc:Choice Requires="a14">
          <p:sp>
            <p:nvSpPr>
              <p:cNvPr id="32" name="矩形 31"/>
              <p:cNvSpPr/>
              <p:nvPr/>
            </p:nvSpPr>
            <p:spPr>
              <a:xfrm>
                <a:off x="10204372" y="609067"/>
                <a:ext cx="671338" cy="5477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ad>
                        <m:radPr>
                          <m:degHide m:val="on"/>
                          <m:ctrlPr>
                            <a:rPr lang="zh-CN" altLang="en-US" i="1" smtClean="0">
                              <a:latin typeface="Cambria Math" panose="02040503050406030204" pitchFamily="18" charset="0"/>
                            </a:rPr>
                          </m:ctrlPr>
                        </m:radPr>
                        <m:deg/>
                        <m:e>
                          <m:r>
                            <a:rPr lang="en-US" altLang="zh-CN" b="0" i="1" smtClean="0">
                              <a:latin typeface="Cambria Math" panose="02040503050406030204" pitchFamily="18" charset="0"/>
                            </a:rPr>
                            <m:t>5</m:t>
                          </m:r>
                        </m:e>
                      </m:rad>
                    </m:oMath>
                  </m:oMathPara>
                </a14:m>
                <a:endParaRPr lang="zh-CN" altLang="en-US" dirty="0"/>
              </a:p>
            </p:txBody>
          </p:sp>
        </mc:Choice>
        <mc:Fallback xmlns="">
          <p:sp>
            <p:nvSpPr>
              <p:cNvPr id="32" name="矩形 31"/>
              <p:cNvSpPr>
                <a:spLocks noRot="1" noChangeAspect="1" noMove="1" noResize="1" noEditPoints="1" noAdjustHandles="1" noChangeArrowheads="1" noChangeShapeType="1" noTextEdit="1"/>
              </p:cNvSpPr>
              <p:nvPr/>
            </p:nvSpPr>
            <p:spPr>
              <a:xfrm>
                <a:off x="10204372" y="609067"/>
                <a:ext cx="671338" cy="547714"/>
              </a:xfrm>
              <a:prstGeom prst="rect">
                <a:avLst/>
              </a:prstGeom>
              <a:blipFill>
                <a:blip r:embed="rId35"/>
                <a:stretch>
                  <a:fillRect/>
                </a:stretch>
              </a:blipFill>
            </p:spPr>
            <p:txBody>
              <a:bodyPr/>
              <a:lstStyle/>
              <a:p>
                <a:r>
                  <a:rPr lang="zh-CN" altLang="en-US">
                    <a:noFill/>
                  </a:rPr>
                  <a:t> </a:t>
                </a:r>
              </a:p>
            </p:txBody>
          </p:sp>
        </mc:Fallback>
      </mc:AlternateContent>
      <p:graphicFrame>
        <p:nvGraphicFramePr>
          <p:cNvPr id="33" name="Object 13"/>
          <p:cNvGraphicFramePr>
            <a:graphicFrameLocks noChangeAspect="1"/>
          </p:cNvGraphicFramePr>
          <p:nvPr>
            <p:extLst>
              <p:ext uri="{D42A27DB-BD31-4B8C-83A1-F6EECF244321}">
                <p14:modId xmlns:p14="http://schemas.microsoft.com/office/powerpoint/2010/main" val="1064238616"/>
              </p:ext>
            </p:extLst>
          </p:nvPr>
        </p:nvGraphicFramePr>
        <p:xfrm>
          <a:off x="5942236" y="4811078"/>
          <a:ext cx="1173163" cy="1295400"/>
        </p:xfrm>
        <a:graphic>
          <a:graphicData uri="http://schemas.openxmlformats.org/presentationml/2006/ole">
            <mc:AlternateContent xmlns:mc="http://schemas.openxmlformats.org/markup-compatibility/2006">
              <mc:Choice xmlns:v="urn:schemas-microsoft-com:vml" Requires="v">
                <p:oleObj spid="_x0000_s444548" name="Equation" r:id="rId36" imgW="393480" imgH="431640" progId="Equation.DSMT4">
                  <p:embed/>
                </p:oleObj>
              </mc:Choice>
              <mc:Fallback>
                <p:oleObj name="Equation" r:id="rId36" imgW="393480" imgH="431640" progId="Equation.DSMT4">
                  <p:embed/>
                  <p:pic>
                    <p:nvPicPr>
                      <p:cNvPr id="23" name="Object 13"/>
                      <p:cNvPicPr>
                        <a:picLocks noChangeAspect="1" noChangeArrowheads="1"/>
                      </p:cNvPicPr>
                      <p:nvPr/>
                    </p:nvPicPr>
                    <p:blipFill>
                      <a:blip r:embed="rId37"/>
                      <a:srcRect/>
                      <a:stretch>
                        <a:fillRect/>
                      </a:stretch>
                    </p:blipFill>
                    <p:spPr bwMode="auto">
                      <a:xfrm>
                        <a:off x="5942236" y="4811078"/>
                        <a:ext cx="1173163" cy="12954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36749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ppt_x"/>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ppt_x"/>
                                          </p:val>
                                        </p:tav>
                                        <p:tav tm="100000">
                                          <p:val>
                                            <p:strVal val="#ppt_x"/>
                                          </p:val>
                                        </p:tav>
                                      </p:tavLst>
                                    </p:anim>
                                    <p:anim calcmode="lin" valueType="num">
                                      <p:cBhvr additive="base">
                                        <p:cTn id="1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500" fill="hold"/>
                                        <p:tgtEl>
                                          <p:spTgt spid="33"/>
                                        </p:tgtEl>
                                        <p:attrNameLst>
                                          <p:attrName>ppt_x</p:attrName>
                                        </p:attrNameLst>
                                      </p:cBhvr>
                                      <p:tavLst>
                                        <p:tav tm="0">
                                          <p:val>
                                            <p:strVal val="#ppt_x"/>
                                          </p:val>
                                        </p:tav>
                                        <p:tav tm="100000">
                                          <p:val>
                                            <p:strVal val="#ppt_x"/>
                                          </p:val>
                                        </p:tav>
                                      </p:tavLst>
                                    </p:anim>
                                    <p:anim calcmode="lin" valueType="num">
                                      <p:cBhvr additive="base">
                                        <p:cTn id="2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1000"/>
                                        <p:tgtEl>
                                          <p:spTgt spid="30"/>
                                        </p:tgtEl>
                                      </p:cBhvr>
                                    </p:animEffect>
                                    <p:anim calcmode="lin" valueType="num">
                                      <p:cBhvr>
                                        <p:cTn id="31" dur="1000" fill="hold"/>
                                        <p:tgtEl>
                                          <p:spTgt spid="30"/>
                                        </p:tgtEl>
                                        <p:attrNameLst>
                                          <p:attrName>ppt_x</p:attrName>
                                        </p:attrNameLst>
                                      </p:cBhvr>
                                      <p:tavLst>
                                        <p:tav tm="0">
                                          <p:val>
                                            <p:strVal val="#ppt_x"/>
                                          </p:val>
                                        </p:tav>
                                        <p:tav tm="100000">
                                          <p:val>
                                            <p:strVal val="#ppt_x"/>
                                          </p:val>
                                        </p:tav>
                                      </p:tavLst>
                                    </p:anim>
                                    <p:anim calcmode="lin" valueType="num">
                                      <p:cBhvr>
                                        <p:cTn id="3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heel(1)">
                                      <p:cBhvr>
                                        <p:cTn id="37" dur="20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circle(in)">
                                      <p:cBhvr>
                                        <p:cTn id="42"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3" name="Rectangle 1027"/>
          <p:cNvSpPr>
            <a:spLocks noChangeArrowheads="1"/>
          </p:cNvSpPr>
          <p:nvPr/>
        </p:nvSpPr>
        <p:spPr bwMode="auto">
          <a:xfrm>
            <a:off x="1905000" y="838200"/>
            <a:ext cx="3733800" cy="2246769"/>
          </a:xfrm>
          <a:prstGeom prst="rect">
            <a:avLst/>
          </a:prstGeom>
          <a:noFill/>
          <a:ln w="9525">
            <a:noFill/>
            <a:miter lim="800000"/>
            <a:headEnd/>
            <a:tailEnd/>
          </a:ln>
          <a:effectLst/>
        </p:spPr>
        <p:txBody>
          <a:bodyPr>
            <a:spAutoFit/>
          </a:bodyPr>
          <a:lstStyle/>
          <a:p>
            <a:pPr marL="665163" indent="-665163" algn="just">
              <a:defRPr/>
            </a:pPr>
            <a:r>
              <a:rPr lang="en-US" altLang="zh-CN" sz="2800" b="1" i="0" dirty="0">
                <a:solidFill>
                  <a:srgbClr val="9900CC"/>
                </a:solidFill>
                <a:effectLst>
                  <a:outerShdw blurRad="38100" dist="38100" dir="2700000" algn="tl">
                    <a:srgbClr val="FFFFFF"/>
                  </a:outerShdw>
                </a:effectLst>
              </a:rPr>
              <a:t> 4.  </a:t>
            </a:r>
            <a:r>
              <a:rPr lang="zh-CN" altLang="en-US" sz="2800" b="1" i="0" dirty="0">
                <a:solidFill>
                  <a:srgbClr val="9900CC"/>
                </a:solidFill>
                <a:effectLst>
                  <a:outerShdw blurRad="38100" dist="38100" dir="2700000" algn="tl">
                    <a:srgbClr val="FFFFFF"/>
                  </a:outerShdw>
                </a:effectLst>
                <a:sym typeface="Symbol" pitchFamily="18" charset="2"/>
              </a:rPr>
              <a:t>对不同的散射物质，只要在同一个散射角</a:t>
            </a:r>
            <a:r>
              <a:rPr lang="zh-CN" altLang="en-US" sz="2800" b="1" dirty="0">
                <a:solidFill>
                  <a:srgbClr val="FF0000"/>
                </a:solidFill>
                <a:effectLst>
                  <a:outerShdw blurRad="38100" dist="38100" dir="2700000" algn="tl">
                    <a:srgbClr val="FFFFFF"/>
                  </a:outerShdw>
                </a:effectLst>
                <a:sym typeface="Symbol" pitchFamily="18" charset="2"/>
              </a:rPr>
              <a:t></a:t>
            </a:r>
            <a:r>
              <a:rPr lang="zh-CN" altLang="en-US" sz="2800" b="1" i="0" dirty="0">
                <a:solidFill>
                  <a:srgbClr val="9900CC"/>
                </a:solidFill>
                <a:effectLst>
                  <a:outerShdw blurRad="38100" dist="38100" dir="2700000" algn="tl">
                    <a:srgbClr val="FFFFFF"/>
                  </a:outerShdw>
                </a:effectLst>
                <a:sym typeface="Symbol" pitchFamily="18" charset="2"/>
              </a:rPr>
              <a:t>下，波长的改变量</a:t>
            </a:r>
            <a:r>
              <a:rPr lang="zh-CN" altLang="en-US" sz="2800" b="1" i="0" dirty="0">
                <a:solidFill>
                  <a:srgbClr val="FF0000"/>
                </a:solidFill>
                <a:effectLst>
                  <a:outerShdw blurRad="38100" dist="38100" dir="2700000" algn="tl">
                    <a:srgbClr val="FFFFFF"/>
                  </a:outerShdw>
                </a:effectLst>
                <a:sym typeface="Symbol" pitchFamily="18" charset="2"/>
              </a:rPr>
              <a:t></a:t>
            </a:r>
            <a:r>
              <a:rPr lang="en-US" altLang="zh-CN" sz="2800" b="1" i="0" dirty="0">
                <a:solidFill>
                  <a:srgbClr val="FF0000"/>
                </a:solidFill>
                <a:effectLst>
                  <a:outerShdw blurRad="38100" dist="38100" dir="2700000" algn="tl">
                    <a:srgbClr val="FFFFFF"/>
                  </a:outerShdw>
                </a:effectLst>
                <a:sym typeface="Symbol" pitchFamily="18" charset="2"/>
              </a:rPr>
              <a:t>-</a:t>
            </a:r>
            <a:r>
              <a:rPr lang="en-US" altLang="zh-CN" sz="2800" b="1" i="0" baseline="-25000" dirty="0">
                <a:solidFill>
                  <a:srgbClr val="FF0000"/>
                </a:solidFill>
                <a:effectLst>
                  <a:outerShdw blurRad="38100" dist="38100" dir="2700000" algn="tl">
                    <a:srgbClr val="FFFFFF"/>
                  </a:outerShdw>
                </a:effectLst>
                <a:sym typeface="Symbol" pitchFamily="18" charset="2"/>
              </a:rPr>
              <a:t>0</a:t>
            </a:r>
            <a:r>
              <a:rPr lang="zh-CN" altLang="en-US" sz="2800" b="1" i="0" dirty="0">
                <a:solidFill>
                  <a:srgbClr val="9900CC"/>
                </a:solidFill>
                <a:effectLst>
                  <a:outerShdw blurRad="38100" dist="38100" dir="2700000" algn="tl">
                    <a:srgbClr val="FFFFFF"/>
                  </a:outerShdw>
                </a:effectLst>
                <a:sym typeface="Symbol" pitchFamily="18" charset="2"/>
              </a:rPr>
              <a:t>都相同，</a:t>
            </a:r>
            <a:r>
              <a:rPr lang="zh-CN" altLang="en-US" sz="2800" b="1" i="0" dirty="0">
                <a:solidFill>
                  <a:srgbClr val="9900CC"/>
                </a:solidFill>
                <a:effectLst>
                  <a:outerShdw blurRad="38100" dist="38100" dir="2700000" algn="tl">
                    <a:srgbClr val="FFFFFF"/>
                  </a:outerShdw>
                </a:effectLst>
              </a:rPr>
              <a:t>与散射物质无关！</a:t>
            </a:r>
            <a:endParaRPr lang="zh-CN" altLang="en-US" sz="2800" b="1" i="0" dirty="0">
              <a:solidFill>
                <a:srgbClr val="9900CC"/>
              </a:solidFill>
              <a:effectLst>
                <a:outerShdw blurRad="38100" dist="38100" dir="2700000" algn="tl">
                  <a:srgbClr val="FFFFFF"/>
                </a:outerShdw>
              </a:effectLst>
              <a:sym typeface="Symbol" pitchFamily="18" charset="2"/>
            </a:endParaRPr>
          </a:p>
        </p:txBody>
      </p:sp>
      <p:pic>
        <p:nvPicPr>
          <p:cNvPr id="184324" name="Picture 1028" descr="未定标题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0000">
            <a:off x="5867401" y="115888"/>
            <a:ext cx="4437063" cy="641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3" name="Text Box 1047">
            <a:hlinkClick r:id="rId3" action="ppaction://hlinksldjump"/>
          </p:cNvPr>
          <p:cNvSpPr txBox="1">
            <a:spLocks noChangeArrowheads="1"/>
          </p:cNvSpPr>
          <p:nvPr/>
        </p:nvSpPr>
        <p:spPr bwMode="auto">
          <a:xfrm>
            <a:off x="2566988" y="3352801"/>
            <a:ext cx="3429000" cy="954107"/>
          </a:xfrm>
          <a:prstGeom prst="rect">
            <a:avLst/>
          </a:prstGeom>
          <a:noFill/>
          <a:ln w="28575">
            <a:noFill/>
            <a:miter lim="800000"/>
            <a:headEnd/>
            <a:tailEnd/>
          </a:ln>
          <a:effectLst/>
        </p:spPr>
        <p:txBody>
          <a:bodyPr>
            <a:spAutoFit/>
          </a:bodyPr>
          <a:lstStyle/>
          <a:p>
            <a:pPr>
              <a:defRPr/>
            </a:pPr>
            <a:r>
              <a:rPr lang="en-US" altLang="zh-CN" sz="2800" b="1" i="0" dirty="0">
                <a:solidFill>
                  <a:srgbClr val="009900"/>
                </a:solidFill>
                <a:effectLst>
                  <a:outerShdw blurRad="38100" dist="38100" dir="2700000" algn="tl">
                    <a:srgbClr val="FFFFFF"/>
                  </a:outerShdw>
                </a:effectLst>
              </a:rPr>
              <a:t>1925-26</a:t>
            </a:r>
            <a:r>
              <a:rPr lang="zh-CN" altLang="en-US" sz="2800" b="1" i="0" dirty="0">
                <a:solidFill>
                  <a:srgbClr val="009900"/>
                </a:solidFill>
                <a:effectLst>
                  <a:outerShdw blurRad="38100" dist="38100" dir="2700000" algn="tl">
                    <a:srgbClr val="FFFFFF"/>
                  </a:outerShdw>
                </a:effectLst>
              </a:rPr>
              <a:t>年</a:t>
            </a:r>
            <a:r>
              <a:rPr lang="zh-CN" altLang="en-US" sz="2800" b="1" i="0" dirty="0">
                <a:solidFill>
                  <a:srgbClr val="FF0000"/>
                </a:solidFill>
                <a:effectLst>
                  <a:outerShdw blurRad="38100" dist="38100" dir="2700000" algn="tl">
                    <a:srgbClr val="FFFFFF"/>
                  </a:outerShdw>
                </a:effectLst>
              </a:rPr>
              <a:t>吴有训</a:t>
            </a:r>
            <a:r>
              <a:rPr lang="zh-CN" altLang="en-US" sz="2800" b="1" i="0" dirty="0">
                <a:solidFill>
                  <a:srgbClr val="009900"/>
                </a:solidFill>
                <a:effectLst>
                  <a:outerShdw blurRad="38100" dist="38100" dir="2700000" algn="tl">
                    <a:srgbClr val="FFFFFF"/>
                  </a:outerShdw>
                </a:effectLst>
              </a:rPr>
              <a:t>在该方面也做出了贡献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wipe(left)">
                                      <p:cBhvr>
                                        <p:cTn id="7" dur="500"/>
                                        <p:tgtEl>
                                          <p:spTgt spid="184323">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2000"/>
                                  </p:stCondLst>
                                  <p:childTnLst>
                                    <p:set>
                                      <p:cBhvr>
                                        <p:cTn id="10" dur="1" fill="hold">
                                          <p:stCondLst>
                                            <p:cond delay="0"/>
                                          </p:stCondLst>
                                        </p:cTn>
                                        <p:tgtEl>
                                          <p:spTgt spid="184324"/>
                                        </p:tgtEl>
                                        <p:attrNameLst>
                                          <p:attrName>style.visibility</p:attrName>
                                        </p:attrNameLst>
                                      </p:cBhvr>
                                      <p:to>
                                        <p:strVal val="visible"/>
                                      </p:to>
                                    </p:set>
                                    <p:animEffect transition="in" filter="wipe(up)">
                                      <p:cBhvr>
                                        <p:cTn id="11" dur="500"/>
                                        <p:tgtEl>
                                          <p:spTgt spid="184324"/>
                                        </p:tgtEl>
                                      </p:cBhvr>
                                    </p:animEffect>
                                  </p:childTnLst>
                                </p:cTn>
                              </p:par>
                            </p:childTnLst>
                          </p:cTn>
                        </p:par>
                        <p:par>
                          <p:cTn id="12" fill="hold" nodeType="afterGroup">
                            <p:stCondLst>
                              <p:cond delay="3000"/>
                            </p:stCondLst>
                            <p:childTnLst>
                              <p:par>
                                <p:cTn id="13" presetID="22" presetClass="entr" presetSubtype="1" fill="hold" grpId="0" nodeType="afterEffect">
                                  <p:stCondLst>
                                    <p:cond delay="0"/>
                                  </p:stCondLst>
                                  <p:childTnLst>
                                    <p:set>
                                      <p:cBhvr>
                                        <p:cTn id="14" dur="1" fill="hold">
                                          <p:stCondLst>
                                            <p:cond delay="0"/>
                                          </p:stCondLst>
                                        </p:cTn>
                                        <p:tgtEl>
                                          <p:spTgt spid="184343"/>
                                        </p:tgtEl>
                                        <p:attrNameLst>
                                          <p:attrName>style.visibility</p:attrName>
                                        </p:attrNameLst>
                                      </p:cBhvr>
                                      <p:to>
                                        <p:strVal val="visible"/>
                                      </p:to>
                                    </p:set>
                                    <p:animEffect transition="in" filter="wipe(up)">
                                      <p:cBhvr>
                                        <p:cTn id="15" dur="500"/>
                                        <p:tgtEl>
                                          <p:spTgt spid="18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autoUpdateAnimBg="0" advAuto="0"/>
      <p:bldP spid="184343"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E69CC95-F5D4-4843-8700-7A03A00BF361}"/>
              </a:ext>
            </a:extLst>
          </p:cNvPr>
          <p:cNvSpPr/>
          <p:nvPr/>
        </p:nvSpPr>
        <p:spPr>
          <a:xfrm>
            <a:off x="1845854" y="215399"/>
            <a:ext cx="10082793" cy="1384995"/>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009900"/>
                </a:solidFill>
              </a:rPr>
              <a:t>康普顿散射中，</a:t>
            </a:r>
            <a:r>
              <a:rPr lang="zh-CN" altLang="en-US" sz="2800" b="1" i="0" dirty="0">
                <a:solidFill>
                  <a:srgbClr val="9900CC"/>
                </a:solidFill>
              </a:rPr>
              <a:t>波长为</a:t>
            </a:r>
            <a:r>
              <a:rPr lang="en-US" altLang="zh-CN" sz="2800" b="1" i="0" dirty="0">
                <a:solidFill>
                  <a:srgbClr val="FF0000"/>
                </a:solidFill>
              </a:rPr>
              <a:t>λ</a:t>
            </a:r>
            <a:r>
              <a:rPr lang="en-US" altLang="zh-CN" sz="2800" b="1" i="0" baseline="-25000" dirty="0">
                <a:solidFill>
                  <a:srgbClr val="FF0000"/>
                </a:solidFill>
                <a:cs typeface="Times New Roman" panose="02020603050405020304" pitchFamily="18" charset="0"/>
              </a:rPr>
              <a:t>0 </a:t>
            </a:r>
            <a:r>
              <a:rPr lang="zh-CN" altLang="en-US" sz="2800" b="1" i="0" dirty="0">
                <a:solidFill>
                  <a:srgbClr val="9900CC"/>
                </a:solidFill>
              </a:rPr>
              <a:t>的</a:t>
            </a:r>
            <a:r>
              <a:rPr lang="en-US" altLang="zh-CN" sz="2800" b="1" i="0" dirty="0">
                <a:solidFill>
                  <a:srgbClr val="9900CC"/>
                </a:solidFill>
              </a:rPr>
              <a:t>X</a:t>
            </a:r>
            <a:r>
              <a:rPr lang="zh-CN" altLang="en-US" sz="2800" b="1" i="0" dirty="0">
                <a:solidFill>
                  <a:srgbClr val="9900CC"/>
                </a:solidFill>
              </a:rPr>
              <a:t>射线与电子散射，</a:t>
            </a:r>
            <a:r>
              <a:rPr lang="zh-CN" altLang="zh-CN" sz="2800" b="1" i="0" kern="100" dirty="0">
                <a:solidFill>
                  <a:srgbClr val="009900"/>
                </a:solidFill>
                <a:cs typeface="Times New Roman" panose="02020603050405020304" pitchFamily="18" charset="0"/>
              </a:rPr>
              <a:t>反冲</a:t>
            </a:r>
            <a:r>
              <a:rPr lang="zh-CN" altLang="en-US" sz="2800" b="1" i="0" dirty="0">
                <a:solidFill>
                  <a:srgbClr val="009900"/>
                </a:solidFill>
              </a:rPr>
              <a:t>电子</a:t>
            </a:r>
            <a:r>
              <a:rPr lang="zh-CN" altLang="en-US" sz="2800" b="1" i="0" dirty="0">
                <a:solidFill>
                  <a:srgbClr val="9900CC"/>
                </a:solidFill>
              </a:rPr>
              <a:t>沿与</a:t>
            </a:r>
            <a:r>
              <a:rPr lang="zh-CN" altLang="zh-CN" sz="2800" b="1" i="0" dirty="0">
                <a:solidFill>
                  <a:srgbClr val="9900CC"/>
                </a:solidFill>
              </a:rPr>
              <a:t>光子</a:t>
            </a:r>
            <a:r>
              <a:rPr lang="zh-CN" altLang="en-US" sz="2800" b="1" i="0" dirty="0">
                <a:solidFill>
                  <a:srgbClr val="9900CC"/>
                </a:solidFill>
              </a:rPr>
              <a:t>入射方向成</a:t>
            </a:r>
            <a:r>
              <a:rPr lang="el-GR" altLang="zh-CN" sz="2800" b="1" i="0" dirty="0">
                <a:solidFill>
                  <a:srgbClr val="FF0000"/>
                </a:solidFill>
                <a:cs typeface="Times New Roman" panose="02020603050405020304" pitchFamily="18" charset="0"/>
              </a:rPr>
              <a:t>φ</a:t>
            </a:r>
            <a:r>
              <a:rPr lang="zh-CN" altLang="en-US" sz="2800" b="1" i="0" dirty="0">
                <a:solidFill>
                  <a:srgbClr val="9900CC"/>
                </a:solidFill>
              </a:rPr>
              <a:t>角方向散射。</a:t>
            </a:r>
            <a:r>
              <a:rPr lang="zh-CN" altLang="en-US" sz="2800" b="1" i="0" dirty="0">
                <a:solidFill>
                  <a:srgbClr val="009900"/>
                </a:solidFill>
              </a:rPr>
              <a:t>已知</a:t>
            </a:r>
            <a:r>
              <a:rPr kumimoji="0" lang="zh-CN" altLang="en-US" sz="2800" b="1" i="0" dirty="0">
                <a:solidFill>
                  <a:srgbClr val="009900"/>
                </a:solidFill>
              </a:rPr>
              <a:t>康普顿波长为</a:t>
            </a:r>
            <a:r>
              <a:rPr lang="en-US" altLang="zh-CN" sz="2800" b="1" i="0" dirty="0" err="1">
                <a:solidFill>
                  <a:srgbClr val="FF0000"/>
                </a:solidFill>
              </a:rPr>
              <a:t>λ</a:t>
            </a:r>
            <a:r>
              <a:rPr lang="en-US" altLang="zh-CN" sz="2800" b="1" i="0" baseline="-25000" dirty="0" err="1">
                <a:solidFill>
                  <a:srgbClr val="FF0000"/>
                </a:solidFill>
                <a:cs typeface="Times New Roman" panose="02020603050405020304" pitchFamily="18" charset="0"/>
              </a:rPr>
              <a:t>c</a:t>
            </a:r>
            <a:r>
              <a:rPr lang="en-US" altLang="zh-CN" sz="2800" b="1" i="0" baseline="-25000" dirty="0">
                <a:solidFill>
                  <a:srgbClr val="FF0000"/>
                </a:solidFill>
                <a:cs typeface="Times New Roman" panose="02020603050405020304" pitchFamily="18" charset="0"/>
              </a:rPr>
              <a:t> </a:t>
            </a:r>
            <a:r>
              <a:rPr lang="zh-CN" altLang="en-US" sz="2800" b="1" i="0" dirty="0">
                <a:solidFill>
                  <a:srgbClr val="9900CC"/>
                </a:solidFill>
              </a:rPr>
              <a:t>，</a:t>
            </a:r>
            <a:r>
              <a:rPr lang="zh-CN" altLang="en-US" sz="2800" b="1" i="0" dirty="0">
                <a:solidFill>
                  <a:srgbClr val="0000FF"/>
                </a:solidFill>
              </a:rPr>
              <a:t>电子静止质量为</a:t>
            </a:r>
            <a:r>
              <a:rPr lang="en-US" altLang="zh-CN" sz="2800" b="1" i="0" dirty="0">
                <a:solidFill>
                  <a:srgbClr val="FF0000"/>
                </a:solidFill>
              </a:rPr>
              <a:t>m</a:t>
            </a:r>
            <a:r>
              <a:rPr lang="en-US" altLang="zh-CN" sz="2800" b="1" i="0" baseline="-25000" dirty="0">
                <a:solidFill>
                  <a:srgbClr val="FF0000"/>
                </a:solidFill>
                <a:cs typeface="Times New Roman" panose="02020603050405020304" pitchFamily="18" charset="0"/>
              </a:rPr>
              <a:t>0 </a:t>
            </a:r>
            <a:r>
              <a:rPr lang="zh-CN" altLang="en-US" sz="2800" b="1" i="0" dirty="0">
                <a:solidFill>
                  <a:srgbClr val="009900"/>
                </a:solidFill>
              </a:rPr>
              <a:t>。</a:t>
            </a:r>
            <a:r>
              <a:rPr kumimoji="0" lang="zh-CN" altLang="en-US" sz="2800" b="1" i="0" dirty="0">
                <a:solidFill>
                  <a:srgbClr val="0000FF"/>
                </a:solidFill>
              </a:rPr>
              <a:t>那么</a:t>
            </a:r>
            <a:r>
              <a:rPr lang="zh-CN" altLang="en-US" sz="2800" b="1" i="0" dirty="0">
                <a:solidFill>
                  <a:srgbClr val="0000FF"/>
                </a:solidFill>
              </a:rPr>
              <a:t>散射光的波长</a:t>
            </a:r>
            <a:r>
              <a:rPr lang="en-US" altLang="zh-CN" sz="2800" b="1" i="0" dirty="0">
                <a:solidFill>
                  <a:srgbClr val="FF0000"/>
                </a:solidFill>
              </a:rPr>
              <a:t>λ</a:t>
            </a:r>
            <a:r>
              <a:rPr lang="en-US" altLang="zh-CN" sz="2800" b="1" i="0" dirty="0">
                <a:solidFill>
                  <a:srgbClr val="0000FF"/>
                </a:solidFill>
              </a:rPr>
              <a:t> = ____ </a:t>
            </a:r>
            <a:r>
              <a:rPr lang="zh-CN" altLang="en-US" sz="2800" b="1" i="0" dirty="0">
                <a:solidFill>
                  <a:srgbClr val="009900"/>
                </a:solidFill>
              </a:rPr>
              <a:t>。（列出方程）</a:t>
            </a:r>
          </a:p>
        </p:txBody>
      </p:sp>
      <p:graphicFrame>
        <p:nvGraphicFramePr>
          <p:cNvPr id="34" name="Object 13">
            <a:extLst>
              <a:ext uri="{FF2B5EF4-FFF2-40B4-BE49-F238E27FC236}">
                <a16:creationId xmlns:a16="http://schemas.microsoft.com/office/drawing/2014/main" id="{2F490F47-15E8-4484-A96C-A9344831AAAC}"/>
              </a:ext>
            </a:extLst>
          </p:cNvPr>
          <p:cNvGraphicFramePr>
            <a:graphicFrameLocks noChangeAspect="1"/>
          </p:cNvGraphicFramePr>
          <p:nvPr>
            <p:extLst>
              <p:ext uri="{D42A27DB-BD31-4B8C-83A1-F6EECF244321}">
                <p14:modId xmlns:p14="http://schemas.microsoft.com/office/powerpoint/2010/main" val="1886898370"/>
              </p:ext>
            </p:extLst>
          </p:nvPr>
        </p:nvGraphicFramePr>
        <p:xfrm>
          <a:off x="8464307" y="5529358"/>
          <a:ext cx="3141662" cy="1181100"/>
        </p:xfrm>
        <a:graphic>
          <a:graphicData uri="http://schemas.openxmlformats.org/presentationml/2006/ole">
            <mc:AlternateContent xmlns:mc="http://schemas.openxmlformats.org/markup-compatibility/2006">
              <mc:Choice xmlns:v="urn:schemas-microsoft-com:vml" Requires="v">
                <p:oleObj spid="_x0000_s452657" name="公式" r:id="rId3" imgW="1054080" imgH="393480" progId="Equation.3">
                  <p:embed/>
                </p:oleObj>
              </mc:Choice>
              <mc:Fallback>
                <p:oleObj name="公式" r:id="rId3" imgW="1054080" imgH="393480" progId="Equation.3">
                  <p:embed/>
                  <p:pic>
                    <p:nvPicPr>
                      <p:cNvPr id="34" name="Object 13">
                        <a:extLst>
                          <a:ext uri="{FF2B5EF4-FFF2-40B4-BE49-F238E27FC236}">
                            <a16:creationId xmlns:a16="http://schemas.microsoft.com/office/drawing/2014/main" id="{C962D2EA-44FC-4888-8928-E5579DC834B1}"/>
                          </a:ext>
                        </a:extLst>
                      </p:cNvPr>
                      <p:cNvPicPr>
                        <a:picLocks noChangeAspect="1" noChangeArrowheads="1"/>
                      </p:cNvPicPr>
                      <p:nvPr/>
                    </p:nvPicPr>
                    <p:blipFill>
                      <a:blip r:embed="rId4"/>
                      <a:srcRect/>
                      <a:stretch>
                        <a:fillRect/>
                      </a:stretch>
                    </p:blipFill>
                    <p:spPr bwMode="auto">
                      <a:xfrm>
                        <a:off x="8464307" y="5529358"/>
                        <a:ext cx="3141662" cy="1181100"/>
                      </a:xfrm>
                      <a:prstGeom prst="rect">
                        <a:avLst/>
                      </a:prstGeom>
                      <a:solidFill>
                        <a:srgbClr val="FFFF00"/>
                      </a:solidFill>
                      <a:ln>
                        <a:noFill/>
                      </a:ln>
                      <a:effectLst/>
                      <a:extLst/>
                    </p:spPr>
                  </p:pic>
                </p:oleObj>
              </mc:Fallback>
            </mc:AlternateContent>
          </a:graphicData>
        </a:graphic>
      </p:graphicFrame>
      <p:grpSp>
        <p:nvGrpSpPr>
          <p:cNvPr id="35" name="Group 4">
            <a:extLst>
              <a:ext uri="{FF2B5EF4-FFF2-40B4-BE49-F238E27FC236}">
                <a16:creationId xmlns:a16="http://schemas.microsoft.com/office/drawing/2014/main" id="{CE8180BA-DA66-4E18-ABE3-FF80BBFB860D}"/>
              </a:ext>
            </a:extLst>
          </p:cNvPr>
          <p:cNvGrpSpPr>
            <a:grpSpLocks/>
          </p:cNvGrpSpPr>
          <p:nvPr/>
        </p:nvGrpSpPr>
        <p:grpSpPr bwMode="auto">
          <a:xfrm>
            <a:off x="7608168" y="2108582"/>
            <a:ext cx="3733800" cy="3057319"/>
            <a:chOff x="2784" y="368"/>
            <a:chExt cx="2880" cy="2288"/>
          </a:xfrm>
        </p:grpSpPr>
        <p:sp>
          <p:nvSpPr>
            <p:cNvPr id="36" name="Rectangle 5">
              <a:extLst>
                <a:ext uri="{FF2B5EF4-FFF2-40B4-BE49-F238E27FC236}">
                  <a16:creationId xmlns:a16="http://schemas.microsoft.com/office/drawing/2014/main" id="{AFDA876D-E915-4BA1-A9F7-F93CA9997710}"/>
                </a:ext>
              </a:extLst>
            </p:cNvPr>
            <p:cNvSpPr>
              <a:spLocks noChangeArrowheads="1"/>
            </p:cNvSpPr>
            <p:nvPr/>
          </p:nvSpPr>
          <p:spPr bwMode="auto">
            <a:xfrm>
              <a:off x="2784" y="528"/>
              <a:ext cx="2880" cy="2064"/>
            </a:xfrm>
            <a:prstGeom prst="rect">
              <a:avLst/>
            </a:prstGeom>
            <a:solidFill>
              <a:schemeClr val="bg1"/>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 name="Line 6">
              <a:extLst>
                <a:ext uri="{FF2B5EF4-FFF2-40B4-BE49-F238E27FC236}">
                  <a16:creationId xmlns:a16="http://schemas.microsoft.com/office/drawing/2014/main" id="{0C417B95-DBA1-485E-807D-0B69AD2CBA54}"/>
                </a:ext>
              </a:extLst>
            </p:cNvPr>
            <p:cNvSpPr>
              <a:spLocks noChangeShapeType="1"/>
            </p:cNvSpPr>
            <p:nvPr/>
          </p:nvSpPr>
          <p:spPr bwMode="auto">
            <a:xfrm>
              <a:off x="5136" y="1680"/>
              <a:ext cx="432"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7">
              <a:extLst>
                <a:ext uri="{FF2B5EF4-FFF2-40B4-BE49-F238E27FC236}">
                  <a16:creationId xmlns:a16="http://schemas.microsoft.com/office/drawing/2014/main" id="{BC0CA19D-44B5-4245-9767-2D466D4CF0A5}"/>
                </a:ext>
              </a:extLst>
            </p:cNvPr>
            <p:cNvSpPr>
              <a:spLocks noChangeShapeType="1"/>
            </p:cNvSpPr>
            <p:nvPr/>
          </p:nvSpPr>
          <p:spPr bwMode="auto">
            <a:xfrm flipV="1">
              <a:off x="3840" y="768"/>
              <a:ext cx="0" cy="168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9" name="Object 8">
              <a:extLst>
                <a:ext uri="{FF2B5EF4-FFF2-40B4-BE49-F238E27FC236}">
                  <a16:creationId xmlns:a16="http://schemas.microsoft.com/office/drawing/2014/main" id="{C011604A-10F8-4DA8-8261-0A04AA83634A}"/>
                </a:ext>
              </a:extLst>
            </p:cNvPr>
            <p:cNvGraphicFramePr>
              <a:graphicFrameLocks noChangeAspect="1"/>
            </p:cNvGraphicFramePr>
            <p:nvPr/>
          </p:nvGraphicFramePr>
          <p:xfrm>
            <a:off x="5232" y="1392"/>
            <a:ext cx="208" cy="226"/>
          </p:xfrm>
          <a:graphic>
            <a:graphicData uri="http://schemas.openxmlformats.org/presentationml/2006/ole">
              <mc:AlternateContent xmlns:mc="http://schemas.openxmlformats.org/markup-compatibility/2006">
                <mc:Choice xmlns:v="urn:schemas-microsoft-com:vml" Requires="v">
                  <p:oleObj spid="_x0000_s452658" name="公式" r:id="rId5" imgW="177646" imgH="190335" progId="Equation.3">
                    <p:embed/>
                  </p:oleObj>
                </mc:Choice>
                <mc:Fallback>
                  <p:oleObj name="公式" r:id="rId5" imgW="177646" imgH="190335" progId="Equation.3">
                    <p:embed/>
                    <p:pic>
                      <p:nvPicPr>
                        <p:cNvPr id="38" name="Object 8">
                          <a:extLst>
                            <a:ext uri="{FF2B5EF4-FFF2-40B4-BE49-F238E27FC236}">
                              <a16:creationId xmlns:a16="http://schemas.microsoft.com/office/drawing/2014/main" id="{8CFE8A3A-AF7B-4503-9BA3-CBE60B5083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2" y="1392"/>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9">
              <a:extLst>
                <a:ext uri="{FF2B5EF4-FFF2-40B4-BE49-F238E27FC236}">
                  <a16:creationId xmlns:a16="http://schemas.microsoft.com/office/drawing/2014/main" id="{9F627D48-DD07-4754-8565-74042F462D78}"/>
                </a:ext>
              </a:extLst>
            </p:cNvPr>
            <p:cNvGraphicFramePr>
              <a:graphicFrameLocks noChangeAspect="1"/>
            </p:cNvGraphicFramePr>
            <p:nvPr/>
          </p:nvGraphicFramePr>
          <p:xfrm>
            <a:off x="3840" y="768"/>
            <a:ext cx="225" cy="285"/>
          </p:xfrm>
          <a:graphic>
            <a:graphicData uri="http://schemas.openxmlformats.org/presentationml/2006/ole">
              <mc:AlternateContent xmlns:mc="http://schemas.openxmlformats.org/markup-compatibility/2006">
                <mc:Choice xmlns:v="urn:schemas-microsoft-com:vml" Requires="v">
                  <p:oleObj spid="_x0000_s452659" name="公式" r:id="rId7" imgW="190417" imgH="241195" progId="Equation.3">
                    <p:embed/>
                  </p:oleObj>
                </mc:Choice>
                <mc:Fallback>
                  <p:oleObj name="公式" r:id="rId7" imgW="190417" imgH="241195" progId="Equation.3">
                    <p:embed/>
                    <p:pic>
                      <p:nvPicPr>
                        <p:cNvPr id="39" name="Object 9">
                          <a:extLst>
                            <a:ext uri="{FF2B5EF4-FFF2-40B4-BE49-F238E27FC236}">
                              <a16:creationId xmlns:a16="http://schemas.microsoft.com/office/drawing/2014/main" id="{394342E1-50B5-4EB7-A2DC-04051154E7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0" y="768"/>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Line 10">
              <a:extLst>
                <a:ext uri="{FF2B5EF4-FFF2-40B4-BE49-F238E27FC236}">
                  <a16:creationId xmlns:a16="http://schemas.microsoft.com/office/drawing/2014/main" id="{8319A029-0B72-40E4-851A-BC466AD0B045}"/>
                </a:ext>
              </a:extLst>
            </p:cNvPr>
            <p:cNvSpPr>
              <a:spLocks noChangeShapeType="1"/>
            </p:cNvSpPr>
            <p:nvPr/>
          </p:nvSpPr>
          <p:spPr bwMode="auto">
            <a:xfrm flipV="1">
              <a:off x="4320" y="1680"/>
              <a:ext cx="816"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11">
              <a:extLst>
                <a:ext uri="{FF2B5EF4-FFF2-40B4-BE49-F238E27FC236}">
                  <a16:creationId xmlns:a16="http://schemas.microsoft.com/office/drawing/2014/main" id="{74A8BE19-CDC1-4A45-8E01-AED9488CD2C8}"/>
                </a:ext>
              </a:extLst>
            </p:cNvPr>
            <p:cNvSpPr>
              <a:spLocks noChangeShapeType="1"/>
            </p:cNvSpPr>
            <p:nvPr/>
          </p:nvSpPr>
          <p:spPr bwMode="auto">
            <a:xfrm>
              <a:off x="4656" y="1104"/>
              <a:ext cx="480"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12">
              <a:extLst>
                <a:ext uri="{FF2B5EF4-FFF2-40B4-BE49-F238E27FC236}">
                  <a16:creationId xmlns:a16="http://schemas.microsoft.com/office/drawing/2014/main" id="{AEC6ED18-1FB2-4657-BA77-C6A60C1E1859}"/>
                </a:ext>
              </a:extLst>
            </p:cNvPr>
            <p:cNvSpPr>
              <a:spLocks noChangeShapeType="1"/>
            </p:cNvSpPr>
            <p:nvPr/>
          </p:nvSpPr>
          <p:spPr bwMode="auto">
            <a:xfrm>
              <a:off x="3840" y="1680"/>
              <a:ext cx="1248" cy="0"/>
            </a:xfrm>
            <a:prstGeom prst="line">
              <a:avLst/>
            </a:prstGeom>
            <a:noFill/>
            <a:ln w="38100">
              <a:solidFill>
                <a:srgbClr val="FF0000"/>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4" name="Group 13">
              <a:extLst>
                <a:ext uri="{FF2B5EF4-FFF2-40B4-BE49-F238E27FC236}">
                  <a16:creationId xmlns:a16="http://schemas.microsoft.com/office/drawing/2014/main" id="{832C9F79-EE6F-4468-BEB6-B67D9AA6967C}"/>
                </a:ext>
              </a:extLst>
            </p:cNvPr>
            <p:cNvGrpSpPr>
              <a:grpSpLocks/>
            </p:cNvGrpSpPr>
            <p:nvPr/>
          </p:nvGrpSpPr>
          <p:grpSpPr bwMode="auto">
            <a:xfrm>
              <a:off x="2799" y="823"/>
              <a:ext cx="1041" cy="857"/>
              <a:chOff x="2799" y="823"/>
              <a:chExt cx="1041" cy="857"/>
            </a:xfrm>
          </p:grpSpPr>
          <p:sp>
            <p:nvSpPr>
              <p:cNvPr id="60" name="Line 14">
                <a:extLst>
                  <a:ext uri="{FF2B5EF4-FFF2-40B4-BE49-F238E27FC236}">
                    <a16:creationId xmlns:a16="http://schemas.microsoft.com/office/drawing/2014/main" id="{77E5ACDF-DC2D-4F00-B529-81B2ADF6CF7F}"/>
                  </a:ext>
                </a:extLst>
              </p:cNvPr>
              <p:cNvSpPr>
                <a:spLocks noChangeShapeType="1"/>
              </p:cNvSpPr>
              <p:nvPr/>
            </p:nvSpPr>
            <p:spPr bwMode="auto">
              <a:xfrm>
                <a:off x="2976" y="1680"/>
                <a:ext cx="86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1" name="Object 15">
                <a:extLst>
                  <a:ext uri="{FF2B5EF4-FFF2-40B4-BE49-F238E27FC236}">
                    <a16:creationId xmlns:a16="http://schemas.microsoft.com/office/drawing/2014/main" id="{C3EA16BC-A60F-4000-944C-AEDA0B06ADE6}"/>
                  </a:ext>
                </a:extLst>
              </p:cNvPr>
              <p:cNvGraphicFramePr>
                <a:graphicFrameLocks noChangeAspect="1"/>
              </p:cNvGraphicFramePr>
              <p:nvPr/>
            </p:nvGraphicFramePr>
            <p:xfrm>
              <a:off x="2799" y="823"/>
              <a:ext cx="784" cy="694"/>
            </p:xfrm>
            <a:graphic>
              <a:graphicData uri="http://schemas.openxmlformats.org/presentationml/2006/ole">
                <mc:AlternateContent xmlns:mc="http://schemas.openxmlformats.org/markup-compatibility/2006">
                  <mc:Choice xmlns:v="urn:schemas-microsoft-com:vml" Requires="v">
                    <p:oleObj spid="_x0000_s452660" name="公式" r:id="rId9" imgW="361991" imgH="304755" progId="Equation.3">
                      <p:embed/>
                    </p:oleObj>
                  </mc:Choice>
                  <mc:Fallback>
                    <p:oleObj name="公式" r:id="rId9" imgW="361991" imgH="304755" progId="Equation.3">
                      <p:embed/>
                      <p:pic>
                        <p:nvPicPr>
                          <p:cNvPr id="60" name="Object 15">
                            <a:extLst>
                              <a:ext uri="{FF2B5EF4-FFF2-40B4-BE49-F238E27FC236}">
                                <a16:creationId xmlns:a16="http://schemas.microsoft.com/office/drawing/2014/main" id="{7972F9FE-1D7B-4145-97B4-D890DFE97A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9" y="823"/>
                            <a:ext cx="784" cy="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5" name="Group 16">
              <a:extLst>
                <a:ext uri="{FF2B5EF4-FFF2-40B4-BE49-F238E27FC236}">
                  <a16:creationId xmlns:a16="http://schemas.microsoft.com/office/drawing/2014/main" id="{E8B2733A-DC41-40D4-B3B7-D4E5079743CD}"/>
                </a:ext>
              </a:extLst>
            </p:cNvPr>
            <p:cNvGrpSpPr>
              <a:grpSpLocks/>
            </p:cNvGrpSpPr>
            <p:nvPr/>
          </p:nvGrpSpPr>
          <p:grpSpPr bwMode="auto">
            <a:xfrm>
              <a:off x="3840" y="368"/>
              <a:ext cx="1162" cy="1312"/>
              <a:chOff x="3840" y="368"/>
              <a:chExt cx="1162" cy="1312"/>
            </a:xfrm>
          </p:grpSpPr>
          <p:sp>
            <p:nvSpPr>
              <p:cNvPr id="58" name="Line 17">
                <a:extLst>
                  <a:ext uri="{FF2B5EF4-FFF2-40B4-BE49-F238E27FC236}">
                    <a16:creationId xmlns:a16="http://schemas.microsoft.com/office/drawing/2014/main" id="{2A184541-5752-4650-8CF4-F45E33C5A36A}"/>
                  </a:ext>
                </a:extLst>
              </p:cNvPr>
              <p:cNvSpPr>
                <a:spLocks noChangeShapeType="1"/>
              </p:cNvSpPr>
              <p:nvPr/>
            </p:nvSpPr>
            <p:spPr bwMode="auto">
              <a:xfrm flipV="1">
                <a:off x="3840" y="1104"/>
                <a:ext cx="816" cy="57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9" name="Object 18">
                <a:extLst>
                  <a:ext uri="{FF2B5EF4-FFF2-40B4-BE49-F238E27FC236}">
                    <a16:creationId xmlns:a16="http://schemas.microsoft.com/office/drawing/2014/main" id="{234533FD-95B0-4A13-8C9E-139DB6500194}"/>
                  </a:ext>
                </a:extLst>
              </p:cNvPr>
              <p:cNvGraphicFramePr>
                <a:graphicFrameLocks noChangeAspect="1"/>
              </p:cNvGraphicFramePr>
              <p:nvPr/>
            </p:nvGraphicFramePr>
            <p:xfrm>
              <a:off x="4286" y="368"/>
              <a:ext cx="716" cy="735"/>
            </p:xfrm>
            <a:graphic>
              <a:graphicData uri="http://schemas.openxmlformats.org/presentationml/2006/ole">
                <mc:AlternateContent xmlns:mc="http://schemas.openxmlformats.org/markup-compatibility/2006">
                  <mc:Choice xmlns:v="urn:schemas-microsoft-com:vml" Requires="v">
                    <p:oleObj spid="_x0000_s452661" name="公式" r:id="rId11" imgW="266702" imgH="304755" progId="Equation.3">
                      <p:embed/>
                    </p:oleObj>
                  </mc:Choice>
                  <mc:Fallback>
                    <p:oleObj name="公式" r:id="rId11" imgW="266702" imgH="304755" progId="Equation.3">
                      <p:embed/>
                      <p:pic>
                        <p:nvPicPr>
                          <p:cNvPr id="58" name="Object 18">
                            <a:extLst>
                              <a:ext uri="{FF2B5EF4-FFF2-40B4-BE49-F238E27FC236}">
                                <a16:creationId xmlns:a16="http://schemas.microsoft.com/office/drawing/2014/main" id="{26D0DCF3-2FAB-46AD-89E8-102B7BEC83A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6" y="368"/>
                            <a:ext cx="716" cy="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6" name="Group 19">
              <a:extLst>
                <a:ext uri="{FF2B5EF4-FFF2-40B4-BE49-F238E27FC236}">
                  <a16:creationId xmlns:a16="http://schemas.microsoft.com/office/drawing/2014/main" id="{0CF6E508-4179-4EA9-82E3-B8ADF63198F6}"/>
                </a:ext>
              </a:extLst>
            </p:cNvPr>
            <p:cNvGrpSpPr>
              <a:grpSpLocks/>
            </p:cNvGrpSpPr>
            <p:nvPr/>
          </p:nvGrpSpPr>
          <p:grpSpPr bwMode="auto">
            <a:xfrm>
              <a:off x="3840" y="1680"/>
              <a:ext cx="741" cy="976"/>
              <a:chOff x="3840" y="1680"/>
              <a:chExt cx="741" cy="976"/>
            </a:xfrm>
          </p:grpSpPr>
          <p:sp>
            <p:nvSpPr>
              <p:cNvPr id="56" name="Line 20">
                <a:extLst>
                  <a:ext uri="{FF2B5EF4-FFF2-40B4-BE49-F238E27FC236}">
                    <a16:creationId xmlns:a16="http://schemas.microsoft.com/office/drawing/2014/main" id="{0DBC7D84-D4A7-46E3-8006-F8F2C846CA1C}"/>
                  </a:ext>
                </a:extLst>
              </p:cNvPr>
              <p:cNvSpPr>
                <a:spLocks noChangeShapeType="1"/>
              </p:cNvSpPr>
              <p:nvPr/>
            </p:nvSpPr>
            <p:spPr bwMode="auto">
              <a:xfrm>
                <a:off x="3840" y="1680"/>
                <a:ext cx="480" cy="576"/>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7" name="Object 21">
                <a:extLst>
                  <a:ext uri="{FF2B5EF4-FFF2-40B4-BE49-F238E27FC236}">
                    <a16:creationId xmlns:a16="http://schemas.microsoft.com/office/drawing/2014/main" id="{0043051C-F30B-41A7-B0D6-ADE81B86E8B3}"/>
                  </a:ext>
                </a:extLst>
              </p:cNvPr>
              <p:cNvGraphicFramePr>
                <a:graphicFrameLocks noChangeAspect="1"/>
              </p:cNvGraphicFramePr>
              <p:nvPr>
                <p:extLst>
                  <p:ext uri="{D42A27DB-BD31-4B8C-83A1-F6EECF244321}">
                    <p14:modId xmlns:p14="http://schemas.microsoft.com/office/powerpoint/2010/main" val="1730499242"/>
                  </p:ext>
                </p:extLst>
              </p:nvPr>
            </p:nvGraphicFramePr>
            <p:xfrm>
              <a:off x="4204" y="2201"/>
              <a:ext cx="377" cy="455"/>
            </p:xfrm>
            <a:graphic>
              <a:graphicData uri="http://schemas.openxmlformats.org/presentationml/2006/ole">
                <mc:AlternateContent xmlns:mc="http://schemas.openxmlformats.org/markup-compatibility/2006">
                  <mc:Choice xmlns:v="urn:schemas-microsoft-com:vml" Requires="v">
                    <p:oleObj spid="_x0000_s452662" name="Equation" r:id="rId13" imgW="152280" imgH="203040" progId="Equation.DSMT4">
                      <p:embed/>
                    </p:oleObj>
                  </mc:Choice>
                  <mc:Fallback>
                    <p:oleObj name="Equation" r:id="rId13" imgW="152280" imgH="203040" progId="Equation.DSMT4">
                      <p:embed/>
                      <p:pic>
                        <p:nvPicPr>
                          <p:cNvPr id="56" name="Object 21">
                            <a:extLst>
                              <a:ext uri="{FF2B5EF4-FFF2-40B4-BE49-F238E27FC236}">
                                <a16:creationId xmlns:a16="http://schemas.microsoft.com/office/drawing/2014/main" id="{DBD8914A-C148-4EA0-9BDD-553AA09ABC54}"/>
                              </a:ext>
                            </a:extLst>
                          </p:cNvPr>
                          <p:cNvPicPr>
                            <a:picLocks noChangeAspect="1" noChangeArrowheads="1"/>
                          </p:cNvPicPr>
                          <p:nvPr/>
                        </p:nvPicPr>
                        <p:blipFill>
                          <a:blip r:embed="rId14"/>
                          <a:srcRect/>
                          <a:stretch>
                            <a:fillRect/>
                          </a:stretch>
                        </p:blipFill>
                        <p:spPr bwMode="auto">
                          <a:xfrm>
                            <a:off x="4204" y="2201"/>
                            <a:ext cx="377" cy="455"/>
                          </a:xfrm>
                          <a:prstGeom prst="rect">
                            <a:avLst/>
                          </a:prstGeom>
                          <a:noFill/>
                          <a:ln>
                            <a:noFill/>
                          </a:ln>
                          <a:effectLst/>
                          <a:extLst/>
                        </p:spPr>
                      </p:pic>
                    </p:oleObj>
                  </mc:Fallback>
                </mc:AlternateContent>
              </a:graphicData>
            </a:graphic>
          </p:graphicFrame>
        </p:grpSp>
        <p:sp>
          <p:nvSpPr>
            <p:cNvPr id="47" name="Line 22">
              <a:extLst>
                <a:ext uri="{FF2B5EF4-FFF2-40B4-BE49-F238E27FC236}">
                  <a16:creationId xmlns:a16="http://schemas.microsoft.com/office/drawing/2014/main" id="{A108E720-404D-4013-8C7B-A2BE809DEB40}"/>
                </a:ext>
              </a:extLst>
            </p:cNvPr>
            <p:cNvSpPr>
              <a:spLocks noChangeShapeType="1"/>
            </p:cNvSpPr>
            <p:nvPr/>
          </p:nvSpPr>
          <p:spPr bwMode="auto">
            <a:xfrm flipV="1">
              <a:off x="3840" y="1440"/>
              <a:ext cx="336" cy="24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8" name="Object 23">
              <a:extLst>
                <a:ext uri="{FF2B5EF4-FFF2-40B4-BE49-F238E27FC236}">
                  <a16:creationId xmlns:a16="http://schemas.microsoft.com/office/drawing/2014/main" id="{B42366B9-CB1F-4837-B167-D8E89B618D08}"/>
                </a:ext>
              </a:extLst>
            </p:cNvPr>
            <p:cNvGraphicFramePr>
              <a:graphicFrameLocks noChangeAspect="1"/>
            </p:cNvGraphicFramePr>
            <p:nvPr>
              <p:extLst>
                <p:ext uri="{D42A27DB-BD31-4B8C-83A1-F6EECF244321}">
                  <p14:modId xmlns:p14="http://schemas.microsoft.com/office/powerpoint/2010/main" val="1011639611"/>
                </p:ext>
              </p:extLst>
            </p:nvPr>
          </p:nvGraphicFramePr>
          <p:xfrm>
            <a:off x="3926" y="1023"/>
            <a:ext cx="298" cy="417"/>
          </p:xfrm>
          <a:graphic>
            <a:graphicData uri="http://schemas.openxmlformats.org/presentationml/2006/ole">
              <mc:AlternateContent xmlns:mc="http://schemas.openxmlformats.org/markup-compatibility/2006">
                <mc:Choice xmlns:v="urn:schemas-microsoft-com:vml" Requires="v">
                  <p:oleObj spid="_x0000_s452663" name="公式" r:id="rId15" imgW="126725" imgH="177415" progId="Equation.3">
                    <p:embed/>
                  </p:oleObj>
                </mc:Choice>
                <mc:Fallback>
                  <p:oleObj name="公式" r:id="rId15" imgW="126725" imgH="177415" progId="Equation.3">
                    <p:embed/>
                    <p:pic>
                      <p:nvPicPr>
                        <p:cNvPr id="47" name="Object 23">
                          <a:extLst>
                            <a:ext uri="{FF2B5EF4-FFF2-40B4-BE49-F238E27FC236}">
                              <a16:creationId xmlns:a16="http://schemas.microsoft.com/office/drawing/2014/main" id="{A4AE0F98-14AF-41AC-BD09-C30F425EFFF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26" y="1023"/>
                          <a:ext cx="298"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Line 24">
              <a:extLst>
                <a:ext uri="{FF2B5EF4-FFF2-40B4-BE49-F238E27FC236}">
                  <a16:creationId xmlns:a16="http://schemas.microsoft.com/office/drawing/2014/main" id="{8C84AC7C-1825-40DA-BA3F-88D7DBEF023B}"/>
                </a:ext>
              </a:extLst>
            </p:cNvPr>
            <p:cNvSpPr>
              <a:spLocks noChangeShapeType="1"/>
            </p:cNvSpPr>
            <p:nvPr/>
          </p:nvSpPr>
          <p:spPr bwMode="auto">
            <a:xfrm>
              <a:off x="2928" y="1680"/>
              <a:ext cx="336"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0" name="Object 25">
              <a:extLst>
                <a:ext uri="{FF2B5EF4-FFF2-40B4-BE49-F238E27FC236}">
                  <a16:creationId xmlns:a16="http://schemas.microsoft.com/office/drawing/2014/main" id="{A3D19469-4D4D-4AE5-A77A-19466ED0FC14}"/>
                </a:ext>
              </a:extLst>
            </p:cNvPr>
            <p:cNvGraphicFramePr>
              <a:graphicFrameLocks noChangeAspect="1"/>
            </p:cNvGraphicFramePr>
            <p:nvPr/>
          </p:nvGraphicFramePr>
          <p:xfrm>
            <a:off x="2979" y="1668"/>
            <a:ext cx="389" cy="541"/>
          </p:xfrm>
          <a:graphic>
            <a:graphicData uri="http://schemas.openxmlformats.org/presentationml/2006/ole">
              <mc:AlternateContent xmlns:mc="http://schemas.openxmlformats.org/markup-compatibility/2006">
                <mc:Choice xmlns:v="urn:schemas-microsoft-com:vml" Requires="v">
                  <p:oleObj spid="_x0000_s452664" name="公式" r:id="rId17" imgW="165028" imgH="228501" progId="Equation.3">
                    <p:embed/>
                  </p:oleObj>
                </mc:Choice>
                <mc:Fallback>
                  <p:oleObj name="公式" r:id="rId17" imgW="165028" imgH="228501" progId="Equation.3">
                    <p:embed/>
                    <p:pic>
                      <p:nvPicPr>
                        <p:cNvPr id="49" name="Object 25">
                          <a:extLst>
                            <a:ext uri="{FF2B5EF4-FFF2-40B4-BE49-F238E27FC236}">
                              <a16:creationId xmlns:a16="http://schemas.microsoft.com/office/drawing/2014/main" id="{B837BE5C-195B-48C0-82D1-604217328DD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79" y="1668"/>
                          <a:ext cx="389"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Oval 26">
              <a:extLst>
                <a:ext uri="{FF2B5EF4-FFF2-40B4-BE49-F238E27FC236}">
                  <a16:creationId xmlns:a16="http://schemas.microsoft.com/office/drawing/2014/main" id="{46E3BB9C-0357-43D5-A3A8-D3776580D7B5}"/>
                </a:ext>
              </a:extLst>
            </p:cNvPr>
            <p:cNvSpPr>
              <a:spLocks noChangeArrowheads="1"/>
            </p:cNvSpPr>
            <p:nvPr/>
          </p:nvSpPr>
          <p:spPr bwMode="auto">
            <a:xfrm>
              <a:off x="3768" y="1632"/>
              <a:ext cx="144" cy="144"/>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2" name="Object 27">
              <a:extLst>
                <a:ext uri="{FF2B5EF4-FFF2-40B4-BE49-F238E27FC236}">
                  <a16:creationId xmlns:a16="http://schemas.microsoft.com/office/drawing/2014/main" id="{F85A46A7-47FB-4E4F-9934-5CA332A4548D}"/>
                </a:ext>
              </a:extLst>
            </p:cNvPr>
            <p:cNvGraphicFramePr>
              <a:graphicFrameLocks noChangeAspect="1"/>
            </p:cNvGraphicFramePr>
            <p:nvPr/>
          </p:nvGraphicFramePr>
          <p:xfrm>
            <a:off x="4416" y="1344"/>
            <a:ext cx="211" cy="288"/>
          </p:xfrm>
          <a:graphic>
            <a:graphicData uri="http://schemas.openxmlformats.org/presentationml/2006/ole">
              <mc:AlternateContent xmlns:mc="http://schemas.openxmlformats.org/markup-compatibility/2006">
                <mc:Choice xmlns:v="urn:schemas-microsoft-com:vml" Requires="v">
                  <p:oleObj spid="_x0000_s452665" name="公式" r:id="rId19" imgW="95289" imgH="152512" progId="Equation.3">
                    <p:embed/>
                  </p:oleObj>
                </mc:Choice>
                <mc:Fallback>
                  <p:oleObj name="公式" r:id="rId19" imgW="95289" imgH="152512" progId="Equation.3">
                    <p:embed/>
                    <p:pic>
                      <p:nvPicPr>
                        <p:cNvPr id="51" name="Object 27">
                          <a:extLst>
                            <a:ext uri="{FF2B5EF4-FFF2-40B4-BE49-F238E27FC236}">
                              <a16:creationId xmlns:a16="http://schemas.microsoft.com/office/drawing/2014/main" id="{4AFFACE0-CF5C-40D8-9A6D-1A4F5867320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16" y="1344"/>
                          <a:ext cx="2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 name="Arc 28">
              <a:extLst>
                <a:ext uri="{FF2B5EF4-FFF2-40B4-BE49-F238E27FC236}">
                  <a16:creationId xmlns:a16="http://schemas.microsoft.com/office/drawing/2014/main" id="{3BA04129-A885-465B-A499-CCF7AF7B73B6}"/>
                </a:ext>
              </a:extLst>
            </p:cNvPr>
            <p:cNvSpPr>
              <a:spLocks/>
            </p:cNvSpPr>
            <p:nvPr/>
          </p:nvSpPr>
          <p:spPr bwMode="auto">
            <a:xfrm flipV="1">
              <a:off x="4032" y="1681"/>
              <a:ext cx="192" cy="290"/>
            </a:xfrm>
            <a:custGeom>
              <a:avLst/>
              <a:gdLst>
                <a:gd name="T0" fmla="*/ 0 w 21600"/>
                <a:gd name="T1" fmla="*/ 0 h 26139"/>
                <a:gd name="T2" fmla="*/ 0 w 21600"/>
                <a:gd name="T3" fmla="*/ 0 h 26139"/>
                <a:gd name="T4" fmla="*/ 0 w 21600"/>
                <a:gd name="T5" fmla="*/ 0 h 26139"/>
                <a:gd name="T6" fmla="*/ 0 60000 65536"/>
                <a:gd name="T7" fmla="*/ 0 60000 65536"/>
                <a:gd name="T8" fmla="*/ 0 60000 65536"/>
                <a:gd name="T9" fmla="*/ 0 w 21600"/>
                <a:gd name="T10" fmla="*/ 0 h 26139"/>
                <a:gd name="T11" fmla="*/ 21600 w 21600"/>
                <a:gd name="T12" fmla="*/ 26139 h 26139"/>
              </a:gdLst>
              <a:ahLst/>
              <a:cxnLst>
                <a:cxn ang="T6">
                  <a:pos x="T0" y="T1"/>
                </a:cxn>
                <a:cxn ang="T7">
                  <a:pos x="T2" y="T3"/>
                </a:cxn>
                <a:cxn ang="T8">
                  <a:pos x="T4" y="T5"/>
                </a:cxn>
              </a:cxnLst>
              <a:rect l="T9" t="T10" r="T11" b="T12"/>
              <a:pathLst>
                <a:path w="21600" h="26139" fill="none" extrusionOk="0">
                  <a:moveTo>
                    <a:pt x="4760" y="0"/>
                  </a:moveTo>
                  <a:cubicBezTo>
                    <a:pt x="14607" y="2225"/>
                    <a:pt x="21600" y="10973"/>
                    <a:pt x="21600" y="21069"/>
                  </a:cubicBezTo>
                  <a:cubicBezTo>
                    <a:pt x="21600" y="22776"/>
                    <a:pt x="21397" y="24478"/>
                    <a:pt x="20996" y="26138"/>
                  </a:cubicBezTo>
                </a:path>
                <a:path w="21600" h="26139" stroke="0" extrusionOk="0">
                  <a:moveTo>
                    <a:pt x="4760" y="0"/>
                  </a:moveTo>
                  <a:cubicBezTo>
                    <a:pt x="14607" y="2225"/>
                    <a:pt x="21600" y="10973"/>
                    <a:pt x="21600" y="21069"/>
                  </a:cubicBezTo>
                  <a:cubicBezTo>
                    <a:pt x="21600" y="22776"/>
                    <a:pt x="21397" y="24478"/>
                    <a:pt x="20996" y="26138"/>
                  </a:cubicBezTo>
                  <a:lnTo>
                    <a:pt x="0" y="21069"/>
                  </a:lnTo>
                  <a:lnTo>
                    <a:pt x="4760" y="0"/>
                  </a:lnTo>
                  <a:close/>
                </a:path>
              </a:pathLst>
            </a:custGeom>
            <a:noFill/>
            <a:ln w="28575">
              <a:solidFill>
                <a:srgbClr val="CC00CC"/>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Arc 29">
              <a:extLst>
                <a:ext uri="{FF2B5EF4-FFF2-40B4-BE49-F238E27FC236}">
                  <a16:creationId xmlns:a16="http://schemas.microsoft.com/office/drawing/2014/main" id="{659CD26B-B580-46AC-9E3B-24B996FE2F7B}"/>
                </a:ext>
              </a:extLst>
            </p:cNvPr>
            <p:cNvSpPr>
              <a:spLocks/>
            </p:cNvSpPr>
            <p:nvPr/>
          </p:nvSpPr>
          <p:spPr bwMode="auto">
            <a:xfrm rot="20593036" flipV="1">
              <a:off x="4176" y="1392"/>
              <a:ext cx="192" cy="294"/>
            </a:xfrm>
            <a:custGeom>
              <a:avLst/>
              <a:gdLst>
                <a:gd name="T0" fmla="*/ 0 w 21600"/>
                <a:gd name="T1" fmla="*/ 0 h 30659"/>
                <a:gd name="T2" fmla="*/ 0 w 21600"/>
                <a:gd name="T3" fmla="*/ 0 h 30659"/>
                <a:gd name="T4" fmla="*/ 0 w 21600"/>
                <a:gd name="T5" fmla="*/ 0 h 30659"/>
                <a:gd name="T6" fmla="*/ 0 60000 65536"/>
                <a:gd name="T7" fmla="*/ 0 60000 65536"/>
                <a:gd name="T8" fmla="*/ 0 60000 65536"/>
                <a:gd name="T9" fmla="*/ 0 w 21600"/>
                <a:gd name="T10" fmla="*/ 0 h 30659"/>
                <a:gd name="T11" fmla="*/ 21600 w 21600"/>
                <a:gd name="T12" fmla="*/ 30659 h 30659"/>
              </a:gdLst>
              <a:ahLst/>
              <a:cxnLst>
                <a:cxn ang="T6">
                  <a:pos x="T0" y="T1"/>
                </a:cxn>
                <a:cxn ang="T7">
                  <a:pos x="T2" y="T3"/>
                </a:cxn>
                <a:cxn ang="T8">
                  <a:pos x="T4" y="T5"/>
                </a:cxn>
              </a:cxnLst>
              <a:rect l="T9" t="T10" r="T11" b="T12"/>
              <a:pathLst>
                <a:path w="21600" h="30659" fill="none" extrusionOk="0">
                  <a:moveTo>
                    <a:pt x="14791" y="-1"/>
                  </a:moveTo>
                  <a:cubicBezTo>
                    <a:pt x="19135" y="4082"/>
                    <a:pt x="21600" y="9779"/>
                    <a:pt x="21600" y="15741"/>
                  </a:cubicBezTo>
                  <a:cubicBezTo>
                    <a:pt x="21600" y="21297"/>
                    <a:pt x="19458" y="26640"/>
                    <a:pt x="15620" y="30658"/>
                  </a:cubicBezTo>
                </a:path>
                <a:path w="21600" h="30659" stroke="0" extrusionOk="0">
                  <a:moveTo>
                    <a:pt x="14791" y="-1"/>
                  </a:moveTo>
                  <a:cubicBezTo>
                    <a:pt x="19135" y="4082"/>
                    <a:pt x="21600" y="9779"/>
                    <a:pt x="21600" y="15741"/>
                  </a:cubicBezTo>
                  <a:cubicBezTo>
                    <a:pt x="21600" y="21297"/>
                    <a:pt x="19458" y="26640"/>
                    <a:pt x="15620" y="30658"/>
                  </a:cubicBezTo>
                  <a:lnTo>
                    <a:pt x="0" y="15741"/>
                  </a:lnTo>
                  <a:lnTo>
                    <a:pt x="14791" y="-1"/>
                  </a:lnTo>
                  <a:close/>
                </a:path>
              </a:pathLst>
            </a:custGeom>
            <a:noFill/>
            <a:ln w="28575">
              <a:solidFill>
                <a:srgbClr val="0099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5" name="Object 30">
              <a:extLst>
                <a:ext uri="{FF2B5EF4-FFF2-40B4-BE49-F238E27FC236}">
                  <a16:creationId xmlns:a16="http://schemas.microsoft.com/office/drawing/2014/main" id="{FD0F4070-1D7F-4FAF-B65B-DB1E53141121}"/>
                </a:ext>
              </a:extLst>
            </p:cNvPr>
            <p:cNvGraphicFramePr>
              <a:graphicFrameLocks noChangeAspect="1"/>
            </p:cNvGraphicFramePr>
            <p:nvPr/>
          </p:nvGraphicFramePr>
          <p:xfrm>
            <a:off x="4224" y="1728"/>
            <a:ext cx="280" cy="336"/>
          </p:xfrm>
          <a:graphic>
            <a:graphicData uri="http://schemas.openxmlformats.org/presentationml/2006/ole">
              <mc:AlternateContent xmlns:mc="http://schemas.openxmlformats.org/markup-compatibility/2006">
                <mc:Choice xmlns:v="urn:schemas-microsoft-com:vml" Requires="v">
                  <p:oleObj spid="_x0000_s452666" name="公式" r:id="rId21" imgW="114185" imgH="152512" progId="Equation.3">
                    <p:embed/>
                  </p:oleObj>
                </mc:Choice>
                <mc:Fallback>
                  <p:oleObj name="公式" r:id="rId21" imgW="114185" imgH="152512" progId="Equation.3">
                    <p:embed/>
                    <p:pic>
                      <p:nvPicPr>
                        <p:cNvPr id="54" name="Object 30">
                          <a:extLst>
                            <a:ext uri="{FF2B5EF4-FFF2-40B4-BE49-F238E27FC236}">
                              <a16:creationId xmlns:a16="http://schemas.microsoft.com/office/drawing/2014/main" id="{E4DB36CA-E8AA-40AF-BA86-785728247FC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24" y="1728"/>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4" name="矩形 63">
            <a:extLst>
              <a:ext uri="{FF2B5EF4-FFF2-40B4-BE49-F238E27FC236}">
                <a16:creationId xmlns:a16="http://schemas.microsoft.com/office/drawing/2014/main" id="{28F42262-D623-4B80-97B3-7A30E4B0A116}"/>
              </a:ext>
            </a:extLst>
          </p:cNvPr>
          <p:cNvSpPr/>
          <p:nvPr/>
        </p:nvSpPr>
        <p:spPr>
          <a:xfrm>
            <a:off x="358918" y="1937819"/>
            <a:ext cx="1909012" cy="523220"/>
          </a:xfrm>
          <a:prstGeom prst="rect">
            <a:avLst/>
          </a:prstGeom>
        </p:spPr>
        <p:txBody>
          <a:bodyPr wrap="square">
            <a:spAutoFit/>
          </a:bodyPr>
          <a:lstStyle/>
          <a:p>
            <a:r>
              <a:rPr lang="zh-CN" altLang="en-US" sz="2800" b="1" i="0" dirty="0">
                <a:solidFill>
                  <a:srgbClr val="FF3300"/>
                </a:solidFill>
              </a:rPr>
              <a:t>能量守恒</a:t>
            </a:r>
            <a:endParaRPr lang="zh-CN" altLang="en-US" sz="2800" dirty="0">
              <a:solidFill>
                <a:srgbClr val="009900"/>
              </a:solidFill>
            </a:endParaRPr>
          </a:p>
        </p:txBody>
      </p:sp>
      <p:graphicFrame>
        <p:nvGraphicFramePr>
          <p:cNvPr id="67" name="Object 5">
            <a:extLst>
              <a:ext uri="{FF2B5EF4-FFF2-40B4-BE49-F238E27FC236}">
                <a16:creationId xmlns:a16="http://schemas.microsoft.com/office/drawing/2014/main" id="{26C58202-6954-41C2-9E1D-7294812B21E7}"/>
              </a:ext>
            </a:extLst>
          </p:cNvPr>
          <p:cNvGraphicFramePr>
            <a:graphicFrameLocks noChangeAspect="1"/>
          </p:cNvGraphicFramePr>
          <p:nvPr>
            <p:extLst>
              <p:ext uri="{D42A27DB-BD31-4B8C-83A1-F6EECF244321}">
                <p14:modId xmlns:p14="http://schemas.microsoft.com/office/powerpoint/2010/main" val="3288009345"/>
              </p:ext>
            </p:extLst>
          </p:nvPr>
        </p:nvGraphicFramePr>
        <p:xfrm>
          <a:off x="2439988" y="1727200"/>
          <a:ext cx="4997450" cy="1306513"/>
        </p:xfrm>
        <a:graphic>
          <a:graphicData uri="http://schemas.openxmlformats.org/presentationml/2006/ole">
            <mc:AlternateContent xmlns:mc="http://schemas.openxmlformats.org/markup-compatibility/2006">
              <mc:Choice xmlns:v="urn:schemas-microsoft-com:vml" Requires="v">
                <p:oleObj spid="_x0000_s452667" name="Equation" r:id="rId23" imgW="1942920" imgH="431640" progId="Equation.DSMT4">
                  <p:embed/>
                </p:oleObj>
              </mc:Choice>
              <mc:Fallback>
                <p:oleObj name="Equation" r:id="rId23" imgW="1942920" imgH="431640" progId="Equation.DSMT4">
                  <p:embed/>
                  <p:pic>
                    <p:nvPicPr>
                      <p:cNvPr id="13" name="Object 5"/>
                      <p:cNvPicPr>
                        <a:picLocks noChangeAspect="1" noChangeArrowheads="1"/>
                      </p:cNvPicPr>
                      <p:nvPr/>
                    </p:nvPicPr>
                    <p:blipFill>
                      <a:blip r:embed="rId24"/>
                      <a:srcRect/>
                      <a:stretch>
                        <a:fillRect/>
                      </a:stretch>
                    </p:blipFill>
                    <p:spPr bwMode="auto">
                      <a:xfrm>
                        <a:off x="2439988" y="1727200"/>
                        <a:ext cx="4997450" cy="1306513"/>
                      </a:xfrm>
                      <a:prstGeom prst="rect">
                        <a:avLst/>
                      </a:prstGeom>
                      <a:noFill/>
                      <a:ln>
                        <a:noFill/>
                      </a:ln>
                      <a:effectLst/>
                      <a:extLst/>
                    </p:spPr>
                  </p:pic>
                </p:oleObj>
              </mc:Fallback>
            </mc:AlternateContent>
          </a:graphicData>
        </a:graphic>
      </p:graphicFrame>
      <p:sp>
        <p:nvSpPr>
          <p:cNvPr id="68" name="矩形 67">
            <a:extLst>
              <a:ext uri="{FF2B5EF4-FFF2-40B4-BE49-F238E27FC236}">
                <a16:creationId xmlns:a16="http://schemas.microsoft.com/office/drawing/2014/main" id="{3D9DCBB8-F731-4D18-9D40-0D22C1A4EB2B}"/>
              </a:ext>
            </a:extLst>
          </p:cNvPr>
          <p:cNvSpPr/>
          <p:nvPr/>
        </p:nvSpPr>
        <p:spPr>
          <a:xfrm>
            <a:off x="374898" y="3486248"/>
            <a:ext cx="1909012" cy="523220"/>
          </a:xfrm>
          <a:prstGeom prst="rect">
            <a:avLst/>
          </a:prstGeom>
        </p:spPr>
        <p:txBody>
          <a:bodyPr wrap="square">
            <a:spAutoFit/>
          </a:bodyPr>
          <a:lstStyle/>
          <a:p>
            <a:r>
              <a:rPr lang="zh-CN" altLang="en-US" sz="2800" b="1" i="0" dirty="0">
                <a:solidFill>
                  <a:srgbClr val="FF3300"/>
                </a:solidFill>
              </a:rPr>
              <a:t>动量守恒</a:t>
            </a:r>
            <a:endParaRPr lang="zh-CN" altLang="en-US" sz="2800" dirty="0">
              <a:solidFill>
                <a:srgbClr val="009900"/>
              </a:solidFill>
            </a:endParaRPr>
          </a:p>
        </p:txBody>
      </p:sp>
      <p:sp>
        <p:nvSpPr>
          <p:cNvPr id="69" name="AutoShape 8">
            <a:extLst>
              <a:ext uri="{FF2B5EF4-FFF2-40B4-BE49-F238E27FC236}">
                <a16:creationId xmlns:a16="http://schemas.microsoft.com/office/drawing/2014/main" id="{9B54482F-1D09-4148-9601-C325B2A77357}"/>
              </a:ext>
            </a:extLst>
          </p:cNvPr>
          <p:cNvSpPr>
            <a:spLocks noChangeArrowheads="1"/>
          </p:cNvSpPr>
          <p:nvPr/>
        </p:nvSpPr>
        <p:spPr bwMode="auto">
          <a:xfrm>
            <a:off x="529885" y="2884486"/>
            <a:ext cx="700143" cy="241182"/>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graphicFrame>
        <p:nvGraphicFramePr>
          <p:cNvPr id="70" name="Object 5">
            <a:extLst>
              <a:ext uri="{FF2B5EF4-FFF2-40B4-BE49-F238E27FC236}">
                <a16:creationId xmlns:a16="http://schemas.microsoft.com/office/drawing/2014/main" id="{617F99BE-F2C2-4F44-BE47-384DAF48FDB0}"/>
              </a:ext>
            </a:extLst>
          </p:cNvPr>
          <p:cNvGraphicFramePr>
            <a:graphicFrameLocks noChangeAspect="1"/>
          </p:cNvGraphicFramePr>
          <p:nvPr>
            <p:extLst>
              <p:ext uri="{D42A27DB-BD31-4B8C-83A1-F6EECF244321}">
                <p14:modId xmlns:p14="http://schemas.microsoft.com/office/powerpoint/2010/main" val="656585137"/>
              </p:ext>
            </p:extLst>
          </p:nvPr>
        </p:nvGraphicFramePr>
        <p:xfrm>
          <a:off x="1935708" y="2759827"/>
          <a:ext cx="5226050" cy="1690688"/>
        </p:xfrm>
        <a:graphic>
          <a:graphicData uri="http://schemas.openxmlformats.org/presentationml/2006/ole">
            <mc:AlternateContent xmlns:mc="http://schemas.openxmlformats.org/markup-compatibility/2006">
              <mc:Choice xmlns:v="urn:schemas-microsoft-com:vml" Requires="v">
                <p:oleObj spid="_x0000_s452668" name="Equation" r:id="rId25" imgW="2031840" imgH="558720" progId="Equation.DSMT4">
                  <p:embed/>
                </p:oleObj>
              </mc:Choice>
              <mc:Fallback>
                <p:oleObj name="Equation" r:id="rId25" imgW="2031840" imgH="558720" progId="Equation.DSMT4">
                  <p:embed/>
                  <p:pic>
                    <p:nvPicPr>
                      <p:cNvPr id="67" name="Object 5">
                        <a:extLst>
                          <a:ext uri="{FF2B5EF4-FFF2-40B4-BE49-F238E27FC236}">
                            <a16:creationId xmlns:a16="http://schemas.microsoft.com/office/drawing/2014/main" id="{26C58202-6954-41C2-9E1D-7294812B21E7}"/>
                          </a:ext>
                        </a:extLst>
                      </p:cNvPr>
                      <p:cNvPicPr>
                        <a:picLocks noChangeAspect="1" noChangeArrowheads="1"/>
                      </p:cNvPicPr>
                      <p:nvPr/>
                    </p:nvPicPr>
                    <p:blipFill>
                      <a:blip r:embed="rId26"/>
                      <a:srcRect/>
                      <a:stretch>
                        <a:fillRect/>
                      </a:stretch>
                    </p:blipFill>
                    <p:spPr bwMode="auto">
                      <a:xfrm>
                        <a:off x="1935708" y="2759827"/>
                        <a:ext cx="5226050" cy="1690688"/>
                      </a:xfrm>
                      <a:prstGeom prst="rect">
                        <a:avLst/>
                      </a:prstGeom>
                      <a:noFill/>
                      <a:ln>
                        <a:noFill/>
                      </a:ln>
                      <a:effectLst/>
                      <a:extLst/>
                    </p:spPr>
                  </p:pic>
                </p:oleObj>
              </mc:Fallback>
            </mc:AlternateContent>
          </a:graphicData>
        </a:graphic>
      </p:graphicFrame>
      <p:graphicFrame>
        <p:nvGraphicFramePr>
          <p:cNvPr id="71" name="Object 69">
            <a:extLst>
              <a:ext uri="{FF2B5EF4-FFF2-40B4-BE49-F238E27FC236}">
                <a16:creationId xmlns:a16="http://schemas.microsoft.com/office/drawing/2014/main" id="{ADDF90F3-F297-4163-84D4-455D78936967}"/>
              </a:ext>
            </a:extLst>
          </p:cNvPr>
          <p:cNvGraphicFramePr>
            <a:graphicFrameLocks noChangeAspect="1"/>
          </p:cNvGraphicFramePr>
          <p:nvPr>
            <p:extLst>
              <p:ext uri="{D42A27DB-BD31-4B8C-83A1-F6EECF244321}">
                <p14:modId xmlns:p14="http://schemas.microsoft.com/office/powerpoint/2010/main" val="3209807358"/>
              </p:ext>
            </p:extLst>
          </p:nvPr>
        </p:nvGraphicFramePr>
        <p:xfrm>
          <a:off x="218817" y="4345758"/>
          <a:ext cx="3625850" cy="1114425"/>
        </p:xfrm>
        <a:graphic>
          <a:graphicData uri="http://schemas.openxmlformats.org/presentationml/2006/ole">
            <mc:AlternateContent xmlns:mc="http://schemas.openxmlformats.org/markup-compatibility/2006">
              <mc:Choice xmlns:v="urn:schemas-microsoft-com:vml" Requires="v">
                <p:oleObj spid="_x0000_s452669" name="Equation" r:id="rId27" imgW="1333440" imgH="431640" progId="Equation.DSMT4">
                  <p:embed/>
                </p:oleObj>
              </mc:Choice>
              <mc:Fallback>
                <p:oleObj name="Equation" r:id="rId27" imgW="1333440" imgH="431640" progId="Equation.DSMT4">
                  <p:embed/>
                  <p:pic>
                    <p:nvPicPr>
                      <p:cNvPr id="62" name="Object 69">
                        <a:extLst>
                          <a:ext uri="{FF2B5EF4-FFF2-40B4-BE49-F238E27FC236}">
                            <a16:creationId xmlns:a16="http://schemas.microsoft.com/office/drawing/2014/main" id="{8C663E5E-F6A6-448A-9C77-A1EE54BAAAE6}"/>
                          </a:ext>
                        </a:extLst>
                      </p:cNvPr>
                      <p:cNvPicPr>
                        <a:picLocks noChangeAspect="1" noChangeArrowheads="1"/>
                      </p:cNvPicPr>
                      <p:nvPr/>
                    </p:nvPicPr>
                    <p:blipFill>
                      <a:blip r:embed="rId28"/>
                      <a:srcRect/>
                      <a:stretch>
                        <a:fillRect/>
                      </a:stretch>
                    </p:blipFill>
                    <p:spPr bwMode="auto">
                      <a:xfrm>
                        <a:off x="218817" y="4345758"/>
                        <a:ext cx="3625850" cy="1114425"/>
                      </a:xfrm>
                      <a:prstGeom prst="rect">
                        <a:avLst/>
                      </a:prstGeom>
                      <a:noFill/>
                      <a:ln>
                        <a:noFill/>
                      </a:ln>
                      <a:effectLst/>
                      <a:extLst/>
                    </p:spPr>
                  </p:pic>
                </p:oleObj>
              </mc:Fallback>
            </mc:AlternateContent>
          </a:graphicData>
        </a:graphic>
      </p:graphicFrame>
      <p:graphicFrame>
        <p:nvGraphicFramePr>
          <p:cNvPr id="72" name="Object 69">
            <a:extLst>
              <a:ext uri="{FF2B5EF4-FFF2-40B4-BE49-F238E27FC236}">
                <a16:creationId xmlns:a16="http://schemas.microsoft.com/office/drawing/2014/main" id="{8BAE737F-4B17-4D1D-B327-23CF4BDF7149}"/>
              </a:ext>
            </a:extLst>
          </p:cNvPr>
          <p:cNvGraphicFramePr>
            <a:graphicFrameLocks noChangeAspect="1"/>
          </p:cNvGraphicFramePr>
          <p:nvPr>
            <p:extLst>
              <p:ext uri="{D42A27DB-BD31-4B8C-83A1-F6EECF244321}">
                <p14:modId xmlns:p14="http://schemas.microsoft.com/office/powerpoint/2010/main" val="3504331791"/>
              </p:ext>
            </p:extLst>
          </p:nvPr>
        </p:nvGraphicFramePr>
        <p:xfrm>
          <a:off x="4564201" y="4241945"/>
          <a:ext cx="2936875" cy="1093788"/>
        </p:xfrm>
        <a:graphic>
          <a:graphicData uri="http://schemas.openxmlformats.org/presentationml/2006/ole">
            <mc:AlternateContent xmlns:mc="http://schemas.openxmlformats.org/markup-compatibility/2006">
              <mc:Choice xmlns:v="urn:schemas-microsoft-com:vml" Requires="v">
                <p:oleObj spid="_x0000_s452670" name="Equation" r:id="rId29" imgW="1002960" imgH="393480" progId="Equation.DSMT4">
                  <p:embed/>
                </p:oleObj>
              </mc:Choice>
              <mc:Fallback>
                <p:oleObj name="Equation" r:id="rId29" imgW="1002960" imgH="393480" progId="Equation.DSMT4">
                  <p:embed/>
                  <p:pic>
                    <p:nvPicPr>
                      <p:cNvPr id="63" name="Object 69">
                        <a:extLst>
                          <a:ext uri="{FF2B5EF4-FFF2-40B4-BE49-F238E27FC236}">
                            <a16:creationId xmlns:a16="http://schemas.microsoft.com/office/drawing/2014/main" id="{43C985CB-C476-4F2D-B374-2C31750BB68F}"/>
                          </a:ext>
                        </a:extLst>
                      </p:cNvPr>
                      <p:cNvPicPr>
                        <a:picLocks noChangeAspect="1" noChangeArrowheads="1"/>
                      </p:cNvPicPr>
                      <p:nvPr/>
                    </p:nvPicPr>
                    <p:blipFill>
                      <a:blip r:embed="rId30"/>
                      <a:srcRect/>
                      <a:stretch>
                        <a:fillRect/>
                      </a:stretch>
                    </p:blipFill>
                    <p:spPr bwMode="auto">
                      <a:xfrm>
                        <a:off x="4564201" y="4241945"/>
                        <a:ext cx="2936875" cy="1093788"/>
                      </a:xfrm>
                      <a:prstGeom prst="rect">
                        <a:avLst/>
                      </a:prstGeom>
                      <a:noFill/>
                      <a:ln>
                        <a:noFill/>
                      </a:ln>
                      <a:effectLst/>
                      <a:extLst/>
                    </p:spPr>
                  </p:pic>
                </p:oleObj>
              </mc:Fallback>
            </mc:AlternateContent>
          </a:graphicData>
        </a:graphic>
      </p:graphicFrame>
      <p:sp>
        <p:nvSpPr>
          <p:cNvPr id="73" name="AutoShape 8">
            <a:extLst>
              <a:ext uri="{FF2B5EF4-FFF2-40B4-BE49-F238E27FC236}">
                <a16:creationId xmlns:a16="http://schemas.microsoft.com/office/drawing/2014/main" id="{4C479CF5-8278-4E80-92C8-713CEF2DC963}"/>
              </a:ext>
            </a:extLst>
          </p:cNvPr>
          <p:cNvSpPr>
            <a:spLocks noChangeArrowheads="1"/>
          </p:cNvSpPr>
          <p:nvPr/>
        </p:nvSpPr>
        <p:spPr bwMode="auto">
          <a:xfrm>
            <a:off x="529884" y="5878726"/>
            <a:ext cx="700143" cy="241182"/>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graphicFrame>
        <p:nvGraphicFramePr>
          <p:cNvPr id="74" name="Object 69">
            <a:extLst>
              <a:ext uri="{FF2B5EF4-FFF2-40B4-BE49-F238E27FC236}">
                <a16:creationId xmlns:a16="http://schemas.microsoft.com/office/drawing/2014/main" id="{1B5F37C5-DFA9-46B3-9AA4-E2A783A57185}"/>
              </a:ext>
            </a:extLst>
          </p:cNvPr>
          <p:cNvGraphicFramePr>
            <a:graphicFrameLocks noChangeAspect="1"/>
          </p:cNvGraphicFramePr>
          <p:nvPr>
            <p:extLst>
              <p:ext uri="{D42A27DB-BD31-4B8C-83A1-F6EECF244321}">
                <p14:modId xmlns:p14="http://schemas.microsoft.com/office/powerpoint/2010/main" val="371185420"/>
              </p:ext>
            </p:extLst>
          </p:nvPr>
        </p:nvGraphicFramePr>
        <p:xfrm>
          <a:off x="1664632" y="5483142"/>
          <a:ext cx="5799138" cy="1311275"/>
        </p:xfrm>
        <a:graphic>
          <a:graphicData uri="http://schemas.openxmlformats.org/presentationml/2006/ole">
            <mc:AlternateContent xmlns:mc="http://schemas.openxmlformats.org/markup-compatibility/2006">
              <mc:Choice xmlns:v="urn:schemas-microsoft-com:vml" Requires="v">
                <p:oleObj spid="_x0000_s452671" name="Equation" r:id="rId31" imgW="2133360" imgH="507960" progId="Equation.DSMT4">
                  <p:embed/>
                </p:oleObj>
              </mc:Choice>
              <mc:Fallback>
                <p:oleObj name="Equation" r:id="rId31" imgW="2133360" imgH="507960" progId="Equation.DSMT4">
                  <p:embed/>
                  <p:pic>
                    <p:nvPicPr>
                      <p:cNvPr id="66" name="Object 69">
                        <a:extLst>
                          <a:ext uri="{FF2B5EF4-FFF2-40B4-BE49-F238E27FC236}">
                            <a16:creationId xmlns:a16="http://schemas.microsoft.com/office/drawing/2014/main" id="{79C656A1-6FF5-4790-BE15-2E5BA2FDB6C3}"/>
                          </a:ext>
                        </a:extLst>
                      </p:cNvPr>
                      <p:cNvPicPr>
                        <a:picLocks noChangeAspect="1" noChangeArrowheads="1"/>
                      </p:cNvPicPr>
                      <p:nvPr/>
                    </p:nvPicPr>
                    <p:blipFill>
                      <a:blip r:embed="rId32"/>
                      <a:srcRect/>
                      <a:stretch>
                        <a:fillRect/>
                      </a:stretch>
                    </p:blipFill>
                    <p:spPr bwMode="auto">
                      <a:xfrm>
                        <a:off x="1664632" y="5483142"/>
                        <a:ext cx="5799138" cy="131127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08166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barn(inVertical)">
                                      <p:cBhvr>
                                        <p:cTn id="13" dur="500"/>
                                        <p:tgtEl>
                                          <p:spTgt spid="6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0"/>
                                        </p:tgtEl>
                                        <p:attrNameLst>
                                          <p:attrName>style.visibility</p:attrName>
                                        </p:attrNameLst>
                                      </p:cBhvr>
                                      <p:to>
                                        <p:strVal val="visible"/>
                                      </p:to>
                                    </p:set>
                                    <p:anim calcmode="lin" valueType="num">
                                      <p:cBhvr additive="base">
                                        <p:cTn id="18" dur="500" fill="hold"/>
                                        <p:tgtEl>
                                          <p:spTgt spid="70"/>
                                        </p:tgtEl>
                                        <p:attrNameLst>
                                          <p:attrName>ppt_x</p:attrName>
                                        </p:attrNameLst>
                                      </p:cBhvr>
                                      <p:tavLst>
                                        <p:tav tm="0">
                                          <p:val>
                                            <p:strVal val="#ppt_x"/>
                                          </p:val>
                                        </p:tav>
                                        <p:tav tm="100000">
                                          <p:val>
                                            <p:strVal val="#ppt_x"/>
                                          </p:val>
                                        </p:tav>
                                      </p:tavLst>
                                    </p:anim>
                                    <p:anim calcmode="lin" valueType="num">
                                      <p:cBhvr additive="base">
                                        <p:cTn id="19"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1"/>
                                        </p:tgtEl>
                                        <p:attrNameLst>
                                          <p:attrName>style.visibility</p:attrName>
                                        </p:attrNameLst>
                                      </p:cBhvr>
                                      <p:to>
                                        <p:strVal val="visible"/>
                                      </p:to>
                                    </p:set>
                                    <p:anim calcmode="lin" valueType="num">
                                      <p:cBhvr additive="base">
                                        <p:cTn id="24" dur="500" fill="hold"/>
                                        <p:tgtEl>
                                          <p:spTgt spid="71"/>
                                        </p:tgtEl>
                                        <p:attrNameLst>
                                          <p:attrName>ppt_x</p:attrName>
                                        </p:attrNameLst>
                                      </p:cBhvr>
                                      <p:tavLst>
                                        <p:tav tm="0">
                                          <p:val>
                                            <p:strVal val="#ppt_x"/>
                                          </p:val>
                                        </p:tav>
                                        <p:tav tm="100000">
                                          <p:val>
                                            <p:strVal val="#ppt_x"/>
                                          </p:val>
                                        </p:tav>
                                      </p:tavLst>
                                    </p:anim>
                                    <p:anim calcmode="lin" valueType="num">
                                      <p:cBhvr additive="base">
                                        <p:cTn id="25"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2"/>
                                        </p:tgtEl>
                                        <p:attrNameLst>
                                          <p:attrName>style.visibility</p:attrName>
                                        </p:attrNameLst>
                                      </p:cBhvr>
                                      <p:to>
                                        <p:strVal val="visible"/>
                                      </p:to>
                                    </p:set>
                                    <p:anim calcmode="lin" valueType="num">
                                      <p:cBhvr additive="base">
                                        <p:cTn id="30" dur="500" fill="hold"/>
                                        <p:tgtEl>
                                          <p:spTgt spid="72"/>
                                        </p:tgtEl>
                                        <p:attrNameLst>
                                          <p:attrName>ppt_x</p:attrName>
                                        </p:attrNameLst>
                                      </p:cBhvr>
                                      <p:tavLst>
                                        <p:tav tm="0">
                                          <p:val>
                                            <p:strVal val="#ppt_x"/>
                                          </p:val>
                                        </p:tav>
                                        <p:tav tm="100000">
                                          <p:val>
                                            <p:strVal val="#ppt_x"/>
                                          </p:val>
                                        </p:tav>
                                      </p:tavLst>
                                    </p:anim>
                                    <p:anim calcmode="lin" valueType="num">
                                      <p:cBhvr additive="base">
                                        <p:cTn id="31"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barn(inVertical)">
                                      <p:cBhvr>
                                        <p:cTn id="36" dur="500"/>
                                        <p:tgtEl>
                                          <p:spTgt spid="7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4"/>
                                        </p:tgtEl>
                                        <p:attrNameLst>
                                          <p:attrName>style.visibility</p:attrName>
                                        </p:attrNameLst>
                                      </p:cBhvr>
                                      <p:to>
                                        <p:strVal val="visible"/>
                                      </p:to>
                                    </p:set>
                                    <p:anim calcmode="lin" valueType="num">
                                      <p:cBhvr additive="base">
                                        <p:cTn id="41" dur="500" fill="hold"/>
                                        <p:tgtEl>
                                          <p:spTgt spid="74"/>
                                        </p:tgtEl>
                                        <p:attrNameLst>
                                          <p:attrName>ppt_x</p:attrName>
                                        </p:attrNameLst>
                                      </p:cBhvr>
                                      <p:tavLst>
                                        <p:tav tm="0">
                                          <p:val>
                                            <p:strVal val="#ppt_x"/>
                                          </p:val>
                                        </p:tav>
                                        <p:tav tm="100000">
                                          <p:val>
                                            <p:strVal val="#ppt_x"/>
                                          </p:val>
                                        </p:tav>
                                      </p:tavLst>
                                    </p:anim>
                                    <p:anim calcmode="lin" valueType="num">
                                      <p:cBhvr additive="base">
                                        <p:cTn id="4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245" y="223327"/>
            <a:ext cx="4142804" cy="2677656"/>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009900"/>
                </a:solidFill>
              </a:rPr>
              <a:t>康普顿散射中，当散射光子与入射光子方向的夹角</a:t>
            </a:r>
            <a:r>
              <a:rPr lang="en-US" altLang="zh-CN" sz="2800" b="1" i="0" dirty="0">
                <a:solidFill>
                  <a:srgbClr val="009900"/>
                </a:solidFill>
              </a:rPr>
              <a:t>=_____</a:t>
            </a:r>
            <a:r>
              <a:rPr lang="zh-CN" altLang="en-US" sz="2800" b="1" i="0" dirty="0">
                <a:solidFill>
                  <a:srgbClr val="009900"/>
                </a:solidFill>
              </a:rPr>
              <a:t>时，散射光子的频率最小；</a:t>
            </a:r>
            <a:r>
              <a:rPr lang="zh-CN" altLang="en-US" sz="2800" b="1" i="0" dirty="0">
                <a:solidFill>
                  <a:srgbClr val="0000FF"/>
                </a:solidFill>
              </a:rPr>
              <a:t>当夹角</a:t>
            </a:r>
            <a:r>
              <a:rPr lang="en-US" altLang="zh-CN" sz="2800" b="1" i="0" dirty="0">
                <a:solidFill>
                  <a:srgbClr val="0000FF"/>
                </a:solidFill>
              </a:rPr>
              <a:t>=</a:t>
            </a:r>
            <a:r>
              <a:rPr lang="zh-CN" altLang="en-US" sz="2800" b="1" i="0" dirty="0">
                <a:solidFill>
                  <a:srgbClr val="0000FF"/>
                </a:solidFill>
              </a:rPr>
              <a:t> </a:t>
            </a:r>
            <a:r>
              <a:rPr lang="en-US" altLang="zh-CN" sz="2800" b="1" i="0" dirty="0">
                <a:solidFill>
                  <a:srgbClr val="0000FF"/>
                </a:solidFill>
              </a:rPr>
              <a:t>______ </a:t>
            </a:r>
            <a:r>
              <a:rPr lang="zh-CN" altLang="en-US" sz="2800" b="1" i="0" dirty="0">
                <a:solidFill>
                  <a:srgbClr val="0000FF"/>
                </a:solidFill>
              </a:rPr>
              <a:t>时，散射光子的频率与入射光子相同。</a:t>
            </a:r>
            <a:endParaRPr lang="zh-CN" altLang="en-US" sz="2800" b="1" i="0" dirty="0">
              <a:solidFill>
                <a:srgbClr val="009900"/>
              </a:solidFill>
            </a:endParaRPr>
          </a:p>
        </p:txBody>
      </p:sp>
      <p:graphicFrame>
        <p:nvGraphicFramePr>
          <p:cNvPr id="3" name="Object 2074"/>
          <p:cNvGraphicFramePr>
            <a:graphicFrameLocks noChangeAspect="1"/>
          </p:cNvGraphicFramePr>
          <p:nvPr>
            <p:extLst>
              <p:ext uri="{D42A27DB-BD31-4B8C-83A1-F6EECF244321}">
                <p14:modId xmlns:p14="http://schemas.microsoft.com/office/powerpoint/2010/main" val="899952292"/>
              </p:ext>
            </p:extLst>
          </p:nvPr>
        </p:nvGraphicFramePr>
        <p:xfrm>
          <a:off x="2175716" y="2751729"/>
          <a:ext cx="4023124" cy="1094739"/>
        </p:xfrm>
        <a:graphic>
          <a:graphicData uri="http://schemas.openxmlformats.org/presentationml/2006/ole">
            <mc:AlternateContent xmlns:mc="http://schemas.openxmlformats.org/markup-compatibility/2006">
              <mc:Choice xmlns:v="urn:schemas-microsoft-com:vml" Requires="v">
                <p:oleObj spid="_x0000_s385003" name="公式" r:id="rId3" imgW="1447560" imgH="393480" progId="Equation.3">
                  <p:embed/>
                </p:oleObj>
              </mc:Choice>
              <mc:Fallback>
                <p:oleObj name="公式" r:id="rId3" imgW="1447560" imgH="393480" progId="Equation.3">
                  <p:embed/>
                  <p:pic>
                    <p:nvPicPr>
                      <p:cNvPr id="30" name="Object 2074"/>
                      <p:cNvPicPr>
                        <a:picLocks noChangeAspect="1" noChangeArrowheads="1"/>
                      </p:cNvPicPr>
                      <p:nvPr/>
                    </p:nvPicPr>
                    <p:blipFill>
                      <a:blip r:embed="rId4"/>
                      <a:srcRect/>
                      <a:stretch>
                        <a:fillRect/>
                      </a:stretch>
                    </p:blipFill>
                    <p:spPr bwMode="auto">
                      <a:xfrm>
                        <a:off x="2175716" y="2751729"/>
                        <a:ext cx="4023124" cy="1094739"/>
                      </a:xfrm>
                      <a:prstGeom prst="rect">
                        <a:avLst/>
                      </a:prstGeom>
                      <a:noFill/>
                      <a:ln>
                        <a:noFill/>
                      </a:ln>
                      <a:effectLst/>
                      <a:extLst/>
                    </p:spPr>
                  </p:pic>
                </p:oleObj>
              </mc:Fallback>
            </mc:AlternateContent>
          </a:graphicData>
        </a:graphic>
      </p:graphicFrame>
      <p:graphicFrame>
        <p:nvGraphicFramePr>
          <p:cNvPr id="4" name="Object 1056"/>
          <p:cNvGraphicFramePr>
            <a:graphicFrameLocks noChangeAspect="1"/>
          </p:cNvGraphicFramePr>
          <p:nvPr>
            <p:extLst>
              <p:ext uri="{D42A27DB-BD31-4B8C-83A1-F6EECF244321}">
                <p14:modId xmlns:p14="http://schemas.microsoft.com/office/powerpoint/2010/main" val="517938413"/>
              </p:ext>
            </p:extLst>
          </p:nvPr>
        </p:nvGraphicFramePr>
        <p:xfrm>
          <a:off x="3794561" y="950959"/>
          <a:ext cx="511473" cy="561157"/>
        </p:xfrm>
        <a:graphic>
          <a:graphicData uri="http://schemas.openxmlformats.org/presentationml/2006/ole">
            <mc:AlternateContent xmlns:mc="http://schemas.openxmlformats.org/markup-compatibility/2006">
              <mc:Choice xmlns:v="urn:schemas-microsoft-com:vml" Requires="v">
                <p:oleObj spid="_x0000_s385004" name="公式" r:id="rId5" imgW="126720" imgH="139680" progId="Equation.3">
                  <p:embed/>
                </p:oleObj>
              </mc:Choice>
              <mc:Fallback>
                <p:oleObj name="公式" r:id="rId5" imgW="126720" imgH="139680" progId="Equation.3">
                  <p:embed/>
                  <p:pic>
                    <p:nvPicPr>
                      <p:cNvPr id="31" name="Object 1056"/>
                      <p:cNvPicPr>
                        <a:picLocks noChangeAspect="1" noChangeArrowheads="1"/>
                      </p:cNvPicPr>
                      <p:nvPr/>
                    </p:nvPicPr>
                    <p:blipFill>
                      <a:blip r:embed="rId6"/>
                      <a:srcRect/>
                      <a:stretch>
                        <a:fillRect/>
                      </a:stretch>
                    </p:blipFill>
                    <p:spPr bwMode="auto">
                      <a:xfrm>
                        <a:off x="3794561" y="950959"/>
                        <a:ext cx="511473" cy="561157"/>
                      </a:xfrm>
                      <a:prstGeom prst="rect">
                        <a:avLst/>
                      </a:prstGeom>
                      <a:solidFill>
                        <a:srgbClr val="FFFF00"/>
                      </a:solidFill>
                      <a:ln>
                        <a:noFill/>
                      </a:ln>
                      <a:effectLst/>
                      <a:extLst/>
                    </p:spPr>
                  </p:pic>
                </p:oleObj>
              </mc:Fallback>
            </mc:AlternateContent>
          </a:graphicData>
        </a:graphic>
      </p:graphicFrame>
      <p:graphicFrame>
        <p:nvGraphicFramePr>
          <p:cNvPr id="5" name="Object 1056"/>
          <p:cNvGraphicFramePr>
            <a:graphicFrameLocks noChangeAspect="1"/>
          </p:cNvGraphicFramePr>
          <p:nvPr>
            <p:extLst>
              <p:ext uri="{D42A27DB-BD31-4B8C-83A1-F6EECF244321}">
                <p14:modId xmlns:p14="http://schemas.microsoft.com/office/powerpoint/2010/main" val="3662989312"/>
              </p:ext>
            </p:extLst>
          </p:nvPr>
        </p:nvGraphicFramePr>
        <p:xfrm>
          <a:off x="2639616" y="1943843"/>
          <a:ext cx="402569" cy="562596"/>
        </p:xfrm>
        <a:graphic>
          <a:graphicData uri="http://schemas.openxmlformats.org/presentationml/2006/ole">
            <mc:AlternateContent xmlns:mc="http://schemas.openxmlformats.org/markup-compatibility/2006">
              <mc:Choice xmlns:v="urn:schemas-microsoft-com:vml" Requires="v">
                <p:oleObj spid="_x0000_s385005" name="公式" r:id="rId7" imgW="126720" imgH="177480" progId="Equation.3">
                  <p:embed/>
                </p:oleObj>
              </mc:Choice>
              <mc:Fallback>
                <p:oleObj name="公式" r:id="rId7" imgW="126720" imgH="177480" progId="Equation.3">
                  <p:embed/>
                  <p:pic>
                    <p:nvPicPr>
                      <p:cNvPr id="32" name="Object 1056"/>
                      <p:cNvPicPr>
                        <a:picLocks noChangeAspect="1" noChangeArrowheads="1"/>
                      </p:cNvPicPr>
                      <p:nvPr/>
                    </p:nvPicPr>
                    <p:blipFill>
                      <a:blip r:embed="rId8"/>
                      <a:srcRect/>
                      <a:stretch>
                        <a:fillRect/>
                      </a:stretch>
                    </p:blipFill>
                    <p:spPr bwMode="auto">
                      <a:xfrm>
                        <a:off x="2639616" y="1943843"/>
                        <a:ext cx="402569" cy="562596"/>
                      </a:xfrm>
                      <a:prstGeom prst="rect">
                        <a:avLst/>
                      </a:prstGeom>
                      <a:solidFill>
                        <a:srgbClr val="FFC000"/>
                      </a:solidFill>
                      <a:ln>
                        <a:noFill/>
                      </a:ln>
                      <a:effectLst/>
                      <a:extLst/>
                    </p:spPr>
                  </p:pic>
                </p:oleObj>
              </mc:Fallback>
            </mc:AlternateContent>
          </a:graphicData>
        </a:graphic>
      </p:graphicFrame>
      <p:sp>
        <p:nvSpPr>
          <p:cNvPr id="6" name="矩形 5"/>
          <p:cNvSpPr/>
          <p:nvPr/>
        </p:nvSpPr>
        <p:spPr>
          <a:xfrm>
            <a:off x="1626904" y="3869528"/>
            <a:ext cx="7580646" cy="1311128"/>
          </a:xfrm>
          <a:prstGeom prst="rect">
            <a:avLst/>
          </a:prstGeom>
        </p:spPr>
        <p:txBody>
          <a:bodyPr wrap="square">
            <a:spAutoFit/>
          </a:bodyPr>
          <a:lstStyle/>
          <a:p>
            <a:pPr eaLnBrk="1" hangingPunct="1">
              <a:lnSpc>
                <a:spcPct val="90000"/>
              </a:lnSpc>
              <a:spcBef>
                <a:spcPct val="50000"/>
              </a:spcBef>
            </a:pPr>
            <a:r>
              <a:rPr lang="zh-CN" altLang="en-US" sz="2800" b="1" i="0" dirty="0">
                <a:solidFill>
                  <a:srgbClr val="FF0000"/>
                </a:solidFill>
              </a:rPr>
              <a:t>练习：</a:t>
            </a:r>
            <a:r>
              <a:rPr lang="zh-CN" altLang="en-US" sz="2800" b="1" i="0" dirty="0">
                <a:solidFill>
                  <a:srgbClr val="008000"/>
                </a:solidFill>
              </a:rPr>
              <a:t>在康普顿散射实验中，入射光的波长</a:t>
            </a:r>
            <a:r>
              <a:rPr lang="en-US" altLang="zh-CN" sz="2800" b="1" i="0" dirty="0">
                <a:solidFill>
                  <a:srgbClr val="FF0000"/>
                </a:solidFill>
              </a:rPr>
              <a:t>λ</a:t>
            </a:r>
            <a:r>
              <a:rPr lang="en-US" altLang="zh-CN" sz="2800" b="1" i="0" baseline="-25000" dirty="0">
                <a:solidFill>
                  <a:srgbClr val="FF0000"/>
                </a:solidFill>
                <a:cs typeface="Times New Roman" panose="02020603050405020304" pitchFamily="18" charset="0"/>
              </a:rPr>
              <a:t>0 </a:t>
            </a:r>
            <a:r>
              <a:rPr lang="zh-CN" altLang="en-US" sz="2800" b="1" i="0" dirty="0">
                <a:solidFill>
                  <a:srgbClr val="008000"/>
                </a:solidFill>
              </a:rPr>
              <a:t>，反冲电子的速度为 </a:t>
            </a:r>
            <a:r>
              <a:rPr lang="en-US" altLang="zh-CN" sz="2800" b="1" i="0" dirty="0">
                <a:solidFill>
                  <a:srgbClr val="FF0000"/>
                </a:solidFill>
              </a:rPr>
              <a:t>v</a:t>
            </a:r>
            <a:r>
              <a:rPr lang="zh-CN" altLang="en-US" sz="2800" b="1" i="0" dirty="0">
                <a:solidFill>
                  <a:srgbClr val="008000"/>
                </a:solidFill>
              </a:rPr>
              <a:t>，已知电子的静止质量 </a:t>
            </a:r>
            <a:r>
              <a:rPr lang="en-US" altLang="zh-CN" sz="3200" b="1" i="0" dirty="0">
                <a:solidFill>
                  <a:srgbClr val="FF0000"/>
                </a:solidFill>
              </a:rPr>
              <a:t>m</a:t>
            </a:r>
            <a:r>
              <a:rPr lang="en-US" altLang="zh-CN" sz="3200" b="1" i="0" baseline="-25000" dirty="0">
                <a:solidFill>
                  <a:srgbClr val="FF0000"/>
                </a:solidFill>
                <a:cs typeface="Times New Roman" panose="02020603050405020304" pitchFamily="18" charset="0"/>
              </a:rPr>
              <a:t>0</a:t>
            </a:r>
            <a:r>
              <a:rPr lang="en-US" altLang="zh-CN" sz="2800" b="1" i="0" dirty="0">
                <a:solidFill>
                  <a:srgbClr val="008000"/>
                </a:solidFill>
              </a:rPr>
              <a:t>,</a:t>
            </a:r>
            <a:r>
              <a:rPr lang="en-US" altLang="zh-CN" sz="2800" b="1" i="0" dirty="0">
                <a:solidFill>
                  <a:srgbClr val="FF0000"/>
                </a:solidFill>
              </a:rPr>
              <a:t>h</a:t>
            </a:r>
            <a:r>
              <a:rPr lang="en-US" altLang="zh-CN" sz="2800" b="1" i="0" dirty="0">
                <a:solidFill>
                  <a:srgbClr val="008000"/>
                </a:solidFill>
              </a:rPr>
              <a:t>,</a:t>
            </a:r>
            <a:r>
              <a:rPr lang="en-US" altLang="zh-CN" sz="2800" b="1" i="0" dirty="0">
                <a:solidFill>
                  <a:srgbClr val="FF0000"/>
                </a:solidFill>
              </a:rPr>
              <a:t>c</a:t>
            </a:r>
            <a:r>
              <a:rPr lang="zh-CN" altLang="en-US" sz="2800" b="1" i="0" dirty="0">
                <a:solidFill>
                  <a:srgbClr val="008000"/>
                </a:solidFill>
              </a:rPr>
              <a:t>。</a:t>
            </a:r>
            <a:r>
              <a:rPr lang="zh-CN" altLang="en-US" sz="2800" b="1" i="0" dirty="0">
                <a:solidFill>
                  <a:srgbClr val="0000FF"/>
                </a:solidFill>
              </a:rPr>
              <a:t>散射光的波长 </a:t>
            </a:r>
            <a:r>
              <a:rPr lang="en-US" altLang="zh-CN" sz="2800" b="1" i="0" dirty="0">
                <a:solidFill>
                  <a:srgbClr val="FF0000"/>
                </a:solidFill>
                <a:latin typeface="Symbol" panose="05050102010706020507" pitchFamily="18" charset="2"/>
              </a:rPr>
              <a:t>l</a:t>
            </a:r>
            <a:r>
              <a:rPr lang="en-US" altLang="zh-CN" sz="2800" b="1" i="0" dirty="0">
                <a:solidFill>
                  <a:srgbClr val="0000FF"/>
                </a:solidFill>
                <a:latin typeface="Symbol" panose="05050102010706020507" pitchFamily="18" charset="2"/>
              </a:rPr>
              <a:t>=____</a:t>
            </a:r>
            <a:r>
              <a:rPr lang="zh-CN" altLang="en-US" sz="2800" b="1" i="0" dirty="0">
                <a:solidFill>
                  <a:srgbClr val="0000FF"/>
                </a:solidFill>
                <a:latin typeface="Symbol" panose="05050102010706020507" pitchFamily="18" charset="2"/>
              </a:rPr>
              <a:t>。</a:t>
            </a:r>
            <a:endParaRPr lang="zh-CN" altLang="en-US" sz="2800" b="1" i="0" dirty="0">
              <a:solidFill>
                <a:srgbClr val="008000"/>
              </a:solidFill>
            </a:endParaRPr>
          </a:p>
        </p:txBody>
      </p:sp>
      <p:graphicFrame>
        <p:nvGraphicFramePr>
          <p:cNvPr id="7" name="Object 5"/>
          <p:cNvGraphicFramePr>
            <a:graphicFrameLocks noChangeAspect="1"/>
          </p:cNvGraphicFramePr>
          <p:nvPr>
            <p:extLst>
              <p:ext uri="{D42A27DB-BD31-4B8C-83A1-F6EECF244321}">
                <p14:modId xmlns:p14="http://schemas.microsoft.com/office/powerpoint/2010/main" val="4154219601"/>
              </p:ext>
            </p:extLst>
          </p:nvPr>
        </p:nvGraphicFramePr>
        <p:xfrm>
          <a:off x="2259014" y="5203825"/>
          <a:ext cx="7104934" cy="1422400"/>
        </p:xfrm>
        <a:graphic>
          <a:graphicData uri="http://schemas.openxmlformats.org/presentationml/2006/ole">
            <mc:AlternateContent xmlns:mc="http://schemas.openxmlformats.org/markup-compatibility/2006">
              <mc:Choice xmlns:v="urn:schemas-microsoft-com:vml" Requires="v">
                <p:oleObj spid="_x0000_s385006" name="Equation" r:id="rId9" imgW="1892160" imgH="469800" progId="Equation.DSMT4">
                  <p:embed/>
                </p:oleObj>
              </mc:Choice>
              <mc:Fallback>
                <p:oleObj name="Equation" r:id="rId9" imgW="1892160" imgH="469800" progId="Equation.DSMT4">
                  <p:embed/>
                  <p:pic>
                    <p:nvPicPr>
                      <p:cNvPr id="58" name="Object 5"/>
                      <p:cNvPicPr>
                        <a:picLocks noChangeAspect="1" noChangeArrowheads="1"/>
                      </p:cNvPicPr>
                      <p:nvPr/>
                    </p:nvPicPr>
                    <p:blipFill>
                      <a:blip r:embed="rId10"/>
                      <a:srcRect/>
                      <a:stretch>
                        <a:fillRect/>
                      </a:stretch>
                    </p:blipFill>
                    <p:spPr bwMode="auto">
                      <a:xfrm>
                        <a:off x="2259014" y="5203825"/>
                        <a:ext cx="7104934" cy="1422400"/>
                      </a:xfrm>
                      <a:prstGeom prst="rect">
                        <a:avLst/>
                      </a:prstGeom>
                      <a:noFill/>
                      <a:ln>
                        <a:noFill/>
                      </a:ln>
                      <a:effectLst/>
                      <a:extLst/>
                    </p:spPr>
                  </p:pic>
                </p:oleObj>
              </mc:Fallback>
            </mc:AlternateContent>
          </a:graphicData>
        </a:graphic>
      </p:graphicFrame>
      <p:grpSp>
        <p:nvGrpSpPr>
          <p:cNvPr id="8" name="Group 4"/>
          <p:cNvGrpSpPr>
            <a:grpSpLocks/>
          </p:cNvGrpSpPr>
          <p:nvPr/>
        </p:nvGrpSpPr>
        <p:grpSpPr bwMode="auto">
          <a:xfrm>
            <a:off x="7248128" y="457943"/>
            <a:ext cx="3733800" cy="2971800"/>
            <a:chOff x="2784" y="368"/>
            <a:chExt cx="2880" cy="2224"/>
          </a:xfrm>
        </p:grpSpPr>
        <p:sp>
          <p:nvSpPr>
            <p:cNvPr id="9" name="Rectangle 5"/>
            <p:cNvSpPr>
              <a:spLocks noChangeArrowheads="1"/>
            </p:cNvSpPr>
            <p:nvPr/>
          </p:nvSpPr>
          <p:spPr bwMode="auto">
            <a:xfrm>
              <a:off x="2784" y="528"/>
              <a:ext cx="2880" cy="2064"/>
            </a:xfrm>
            <a:prstGeom prst="rect">
              <a:avLst/>
            </a:prstGeom>
            <a:solidFill>
              <a:schemeClr val="bg1"/>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 name="Line 6"/>
            <p:cNvSpPr>
              <a:spLocks noChangeShapeType="1"/>
            </p:cNvSpPr>
            <p:nvPr/>
          </p:nvSpPr>
          <p:spPr bwMode="auto">
            <a:xfrm>
              <a:off x="5136" y="1680"/>
              <a:ext cx="432"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7"/>
            <p:cNvSpPr>
              <a:spLocks noChangeShapeType="1"/>
            </p:cNvSpPr>
            <p:nvPr/>
          </p:nvSpPr>
          <p:spPr bwMode="auto">
            <a:xfrm flipV="1">
              <a:off x="3840" y="768"/>
              <a:ext cx="0" cy="168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2" name="Object 8"/>
            <p:cNvGraphicFramePr>
              <a:graphicFrameLocks noChangeAspect="1"/>
            </p:cNvGraphicFramePr>
            <p:nvPr/>
          </p:nvGraphicFramePr>
          <p:xfrm>
            <a:off x="5232" y="1392"/>
            <a:ext cx="208" cy="226"/>
          </p:xfrm>
          <a:graphic>
            <a:graphicData uri="http://schemas.openxmlformats.org/presentationml/2006/ole">
              <mc:AlternateContent xmlns:mc="http://schemas.openxmlformats.org/markup-compatibility/2006">
                <mc:Choice xmlns:v="urn:schemas-microsoft-com:vml" Requires="v">
                  <p:oleObj spid="_x0000_s385007" name="公式" r:id="rId11" imgW="177646" imgH="190335" progId="Equation.3">
                    <p:embed/>
                  </p:oleObj>
                </mc:Choice>
                <mc:Fallback>
                  <p:oleObj name="公式" r:id="rId11" imgW="177646" imgH="190335" progId="Equation.3">
                    <p:embed/>
                    <p:pic>
                      <p:nvPicPr>
                        <p:cNvPr id="3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32" y="1392"/>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9"/>
            <p:cNvGraphicFramePr>
              <a:graphicFrameLocks noChangeAspect="1"/>
            </p:cNvGraphicFramePr>
            <p:nvPr/>
          </p:nvGraphicFramePr>
          <p:xfrm>
            <a:off x="3840" y="768"/>
            <a:ext cx="225" cy="285"/>
          </p:xfrm>
          <a:graphic>
            <a:graphicData uri="http://schemas.openxmlformats.org/presentationml/2006/ole">
              <mc:AlternateContent xmlns:mc="http://schemas.openxmlformats.org/markup-compatibility/2006">
                <mc:Choice xmlns:v="urn:schemas-microsoft-com:vml" Requires="v">
                  <p:oleObj spid="_x0000_s385008" name="公式" r:id="rId13" imgW="190417" imgH="241195" progId="Equation.3">
                    <p:embed/>
                  </p:oleObj>
                </mc:Choice>
                <mc:Fallback>
                  <p:oleObj name="公式" r:id="rId13" imgW="190417" imgH="241195" progId="Equation.3">
                    <p:embed/>
                    <p:pic>
                      <p:nvPicPr>
                        <p:cNvPr id="39"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40" y="768"/>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Line 10"/>
            <p:cNvSpPr>
              <a:spLocks noChangeShapeType="1"/>
            </p:cNvSpPr>
            <p:nvPr/>
          </p:nvSpPr>
          <p:spPr bwMode="auto">
            <a:xfrm flipV="1">
              <a:off x="4320" y="1680"/>
              <a:ext cx="816"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1"/>
            <p:cNvSpPr>
              <a:spLocks noChangeShapeType="1"/>
            </p:cNvSpPr>
            <p:nvPr/>
          </p:nvSpPr>
          <p:spPr bwMode="auto">
            <a:xfrm>
              <a:off x="4656" y="1104"/>
              <a:ext cx="480" cy="57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2"/>
            <p:cNvSpPr>
              <a:spLocks noChangeShapeType="1"/>
            </p:cNvSpPr>
            <p:nvPr/>
          </p:nvSpPr>
          <p:spPr bwMode="auto">
            <a:xfrm>
              <a:off x="3840" y="1680"/>
              <a:ext cx="1248" cy="0"/>
            </a:xfrm>
            <a:prstGeom prst="line">
              <a:avLst/>
            </a:prstGeom>
            <a:noFill/>
            <a:ln w="38100">
              <a:solidFill>
                <a:srgbClr val="FF0000"/>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7" name="Group 13"/>
            <p:cNvGrpSpPr>
              <a:grpSpLocks/>
            </p:cNvGrpSpPr>
            <p:nvPr/>
          </p:nvGrpSpPr>
          <p:grpSpPr bwMode="auto">
            <a:xfrm>
              <a:off x="2799" y="823"/>
              <a:ext cx="1041" cy="857"/>
              <a:chOff x="2799" y="823"/>
              <a:chExt cx="1041" cy="857"/>
            </a:xfrm>
          </p:grpSpPr>
          <p:sp>
            <p:nvSpPr>
              <p:cNvPr id="33" name="Line 14"/>
              <p:cNvSpPr>
                <a:spLocks noChangeShapeType="1"/>
              </p:cNvSpPr>
              <p:nvPr/>
            </p:nvSpPr>
            <p:spPr bwMode="auto">
              <a:xfrm>
                <a:off x="2976" y="1680"/>
                <a:ext cx="864"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4" name="Object 15"/>
              <p:cNvGraphicFramePr>
                <a:graphicFrameLocks noChangeAspect="1"/>
              </p:cNvGraphicFramePr>
              <p:nvPr/>
            </p:nvGraphicFramePr>
            <p:xfrm>
              <a:off x="2799" y="823"/>
              <a:ext cx="784" cy="694"/>
            </p:xfrm>
            <a:graphic>
              <a:graphicData uri="http://schemas.openxmlformats.org/presentationml/2006/ole">
                <mc:AlternateContent xmlns:mc="http://schemas.openxmlformats.org/markup-compatibility/2006">
                  <mc:Choice xmlns:v="urn:schemas-microsoft-com:vml" Requires="v">
                    <p:oleObj spid="_x0000_s385009" name="公式" r:id="rId15" imgW="361991" imgH="304755" progId="Equation.3">
                      <p:embed/>
                    </p:oleObj>
                  </mc:Choice>
                  <mc:Fallback>
                    <p:oleObj name="公式" r:id="rId15" imgW="361991" imgH="304755" progId="Equation.3">
                      <p:embed/>
                      <p:pic>
                        <p:nvPicPr>
                          <p:cNvPr id="61"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99" y="823"/>
                            <a:ext cx="784" cy="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 name="Group 16"/>
            <p:cNvGrpSpPr>
              <a:grpSpLocks/>
            </p:cNvGrpSpPr>
            <p:nvPr/>
          </p:nvGrpSpPr>
          <p:grpSpPr bwMode="auto">
            <a:xfrm>
              <a:off x="3840" y="368"/>
              <a:ext cx="1162" cy="1312"/>
              <a:chOff x="3840" y="368"/>
              <a:chExt cx="1162" cy="1312"/>
            </a:xfrm>
          </p:grpSpPr>
          <p:sp>
            <p:nvSpPr>
              <p:cNvPr id="31" name="Line 17"/>
              <p:cNvSpPr>
                <a:spLocks noChangeShapeType="1"/>
              </p:cNvSpPr>
              <p:nvPr/>
            </p:nvSpPr>
            <p:spPr bwMode="auto">
              <a:xfrm flipV="1">
                <a:off x="3840" y="1104"/>
                <a:ext cx="816" cy="57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2" name="Object 18"/>
              <p:cNvGraphicFramePr>
                <a:graphicFrameLocks noChangeAspect="1"/>
              </p:cNvGraphicFramePr>
              <p:nvPr/>
            </p:nvGraphicFramePr>
            <p:xfrm>
              <a:off x="4286" y="368"/>
              <a:ext cx="716" cy="735"/>
            </p:xfrm>
            <a:graphic>
              <a:graphicData uri="http://schemas.openxmlformats.org/presentationml/2006/ole">
                <mc:AlternateContent xmlns:mc="http://schemas.openxmlformats.org/markup-compatibility/2006">
                  <mc:Choice xmlns:v="urn:schemas-microsoft-com:vml" Requires="v">
                    <p:oleObj spid="_x0000_s385010" name="公式" r:id="rId17" imgW="266702" imgH="304755" progId="Equation.3">
                      <p:embed/>
                    </p:oleObj>
                  </mc:Choice>
                  <mc:Fallback>
                    <p:oleObj name="公式" r:id="rId17" imgW="266702" imgH="304755" progId="Equation.3">
                      <p:embed/>
                      <p:pic>
                        <p:nvPicPr>
                          <p:cNvPr id="59"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6" y="368"/>
                            <a:ext cx="716" cy="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 name="Group 19"/>
            <p:cNvGrpSpPr>
              <a:grpSpLocks/>
            </p:cNvGrpSpPr>
            <p:nvPr/>
          </p:nvGrpSpPr>
          <p:grpSpPr bwMode="auto">
            <a:xfrm>
              <a:off x="3840" y="1680"/>
              <a:ext cx="829" cy="886"/>
              <a:chOff x="3840" y="1680"/>
              <a:chExt cx="829" cy="886"/>
            </a:xfrm>
          </p:grpSpPr>
          <p:sp>
            <p:nvSpPr>
              <p:cNvPr id="29" name="Line 20"/>
              <p:cNvSpPr>
                <a:spLocks noChangeShapeType="1"/>
              </p:cNvSpPr>
              <p:nvPr/>
            </p:nvSpPr>
            <p:spPr bwMode="auto">
              <a:xfrm>
                <a:off x="3840" y="1680"/>
                <a:ext cx="480" cy="576"/>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 name="Object 21"/>
              <p:cNvGraphicFramePr>
                <a:graphicFrameLocks noChangeAspect="1"/>
              </p:cNvGraphicFramePr>
              <p:nvPr>
                <p:extLst>
                  <p:ext uri="{D42A27DB-BD31-4B8C-83A1-F6EECF244321}">
                    <p14:modId xmlns:p14="http://schemas.microsoft.com/office/powerpoint/2010/main" val="2875374969"/>
                  </p:ext>
                </p:extLst>
              </p:nvPr>
            </p:nvGraphicFramePr>
            <p:xfrm>
              <a:off x="4072" y="2168"/>
              <a:ext cx="597" cy="398"/>
            </p:xfrm>
            <a:graphic>
              <a:graphicData uri="http://schemas.openxmlformats.org/presentationml/2006/ole">
                <mc:AlternateContent xmlns:mc="http://schemas.openxmlformats.org/markup-compatibility/2006">
                  <mc:Choice xmlns:v="urn:schemas-microsoft-com:vml" Requires="v">
                    <p:oleObj spid="_x0000_s385011" name="Equation" r:id="rId19" imgW="241200" imgH="177480" progId="Equation.DSMT4">
                      <p:embed/>
                    </p:oleObj>
                  </mc:Choice>
                  <mc:Fallback>
                    <p:oleObj name="Equation" r:id="rId19" imgW="241200" imgH="177480" progId="Equation.DSMT4">
                      <p:embed/>
                      <p:pic>
                        <p:nvPicPr>
                          <p:cNvPr id="56" name="Object 21"/>
                          <p:cNvPicPr>
                            <a:picLocks noChangeAspect="1" noChangeArrowheads="1"/>
                          </p:cNvPicPr>
                          <p:nvPr/>
                        </p:nvPicPr>
                        <p:blipFill>
                          <a:blip r:embed="rId20"/>
                          <a:srcRect/>
                          <a:stretch>
                            <a:fillRect/>
                          </a:stretch>
                        </p:blipFill>
                        <p:spPr bwMode="auto">
                          <a:xfrm>
                            <a:off x="4072" y="2168"/>
                            <a:ext cx="597" cy="398"/>
                          </a:xfrm>
                          <a:prstGeom prst="rect">
                            <a:avLst/>
                          </a:prstGeom>
                          <a:noFill/>
                          <a:ln>
                            <a:noFill/>
                          </a:ln>
                          <a:effectLst/>
                          <a:extLst/>
                        </p:spPr>
                      </p:pic>
                    </p:oleObj>
                  </mc:Fallback>
                </mc:AlternateContent>
              </a:graphicData>
            </a:graphic>
          </p:graphicFrame>
        </p:grpSp>
        <p:sp>
          <p:nvSpPr>
            <p:cNvPr id="20" name="Line 22"/>
            <p:cNvSpPr>
              <a:spLocks noChangeShapeType="1"/>
            </p:cNvSpPr>
            <p:nvPr/>
          </p:nvSpPr>
          <p:spPr bwMode="auto">
            <a:xfrm flipV="1">
              <a:off x="3840" y="1440"/>
              <a:ext cx="336" cy="24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 name="Object 23"/>
            <p:cNvGraphicFramePr>
              <a:graphicFrameLocks noChangeAspect="1"/>
            </p:cNvGraphicFramePr>
            <p:nvPr>
              <p:extLst>
                <p:ext uri="{D42A27DB-BD31-4B8C-83A1-F6EECF244321}">
                  <p14:modId xmlns:p14="http://schemas.microsoft.com/office/powerpoint/2010/main" val="2226031832"/>
                </p:ext>
              </p:extLst>
            </p:nvPr>
          </p:nvGraphicFramePr>
          <p:xfrm>
            <a:off x="3926" y="1023"/>
            <a:ext cx="298" cy="417"/>
          </p:xfrm>
          <a:graphic>
            <a:graphicData uri="http://schemas.openxmlformats.org/presentationml/2006/ole">
              <mc:AlternateContent xmlns:mc="http://schemas.openxmlformats.org/markup-compatibility/2006">
                <mc:Choice xmlns:v="urn:schemas-microsoft-com:vml" Requires="v">
                  <p:oleObj spid="_x0000_s385012" name="公式" r:id="rId21" imgW="126725" imgH="177415" progId="Equation.3">
                    <p:embed/>
                  </p:oleObj>
                </mc:Choice>
                <mc:Fallback>
                  <p:oleObj name="公式" r:id="rId21" imgW="126725" imgH="177415" progId="Equation.3">
                    <p:embed/>
                    <p:pic>
                      <p:nvPicPr>
                        <p:cNvPr id="47"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26" y="1023"/>
                          <a:ext cx="298"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Line 24"/>
            <p:cNvSpPr>
              <a:spLocks noChangeShapeType="1"/>
            </p:cNvSpPr>
            <p:nvPr/>
          </p:nvSpPr>
          <p:spPr bwMode="auto">
            <a:xfrm>
              <a:off x="2928" y="1680"/>
              <a:ext cx="336"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 name="Object 25"/>
            <p:cNvGraphicFramePr>
              <a:graphicFrameLocks noChangeAspect="1"/>
            </p:cNvGraphicFramePr>
            <p:nvPr/>
          </p:nvGraphicFramePr>
          <p:xfrm>
            <a:off x="2979" y="1668"/>
            <a:ext cx="389" cy="541"/>
          </p:xfrm>
          <a:graphic>
            <a:graphicData uri="http://schemas.openxmlformats.org/presentationml/2006/ole">
              <mc:AlternateContent xmlns:mc="http://schemas.openxmlformats.org/markup-compatibility/2006">
                <mc:Choice xmlns:v="urn:schemas-microsoft-com:vml" Requires="v">
                  <p:oleObj spid="_x0000_s385013" name="公式" r:id="rId23" imgW="165028" imgH="228501" progId="Equation.3">
                    <p:embed/>
                  </p:oleObj>
                </mc:Choice>
                <mc:Fallback>
                  <p:oleObj name="公式" r:id="rId23" imgW="165028" imgH="228501" progId="Equation.3">
                    <p:embed/>
                    <p:pic>
                      <p:nvPicPr>
                        <p:cNvPr id="49" name="Object 2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79" y="1668"/>
                          <a:ext cx="389"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Oval 26"/>
            <p:cNvSpPr>
              <a:spLocks noChangeArrowheads="1"/>
            </p:cNvSpPr>
            <p:nvPr/>
          </p:nvSpPr>
          <p:spPr bwMode="auto">
            <a:xfrm>
              <a:off x="3768" y="1632"/>
              <a:ext cx="144" cy="144"/>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5" name="Object 27"/>
            <p:cNvGraphicFramePr>
              <a:graphicFrameLocks noChangeAspect="1"/>
            </p:cNvGraphicFramePr>
            <p:nvPr/>
          </p:nvGraphicFramePr>
          <p:xfrm>
            <a:off x="4416" y="1344"/>
            <a:ext cx="211" cy="288"/>
          </p:xfrm>
          <a:graphic>
            <a:graphicData uri="http://schemas.openxmlformats.org/presentationml/2006/ole">
              <mc:AlternateContent xmlns:mc="http://schemas.openxmlformats.org/markup-compatibility/2006">
                <mc:Choice xmlns:v="urn:schemas-microsoft-com:vml" Requires="v">
                  <p:oleObj spid="_x0000_s385014" name="公式" r:id="rId25" imgW="95289" imgH="152512" progId="Equation.3">
                    <p:embed/>
                  </p:oleObj>
                </mc:Choice>
                <mc:Fallback>
                  <p:oleObj name="公式" r:id="rId25" imgW="95289" imgH="152512" progId="Equation.3">
                    <p:embed/>
                    <p:pic>
                      <p:nvPicPr>
                        <p:cNvPr id="51" name="Object 2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16" y="1344"/>
                          <a:ext cx="2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Arc 28"/>
            <p:cNvSpPr>
              <a:spLocks/>
            </p:cNvSpPr>
            <p:nvPr/>
          </p:nvSpPr>
          <p:spPr bwMode="auto">
            <a:xfrm flipV="1">
              <a:off x="4032" y="1681"/>
              <a:ext cx="192" cy="290"/>
            </a:xfrm>
            <a:custGeom>
              <a:avLst/>
              <a:gdLst>
                <a:gd name="T0" fmla="*/ 0 w 21600"/>
                <a:gd name="T1" fmla="*/ 0 h 26139"/>
                <a:gd name="T2" fmla="*/ 0 w 21600"/>
                <a:gd name="T3" fmla="*/ 0 h 26139"/>
                <a:gd name="T4" fmla="*/ 0 w 21600"/>
                <a:gd name="T5" fmla="*/ 0 h 26139"/>
                <a:gd name="T6" fmla="*/ 0 60000 65536"/>
                <a:gd name="T7" fmla="*/ 0 60000 65536"/>
                <a:gd name="T8" fmla="*/ 0 60000 65536"/>
                <a:gd name="T9" fmla="*/ 0 w 21600"/>
                <a:gd name="T10" fmla="*/ 0 h 26139"/>
                <a:gd name="T11" fmla="*/ 21600 w 21600"/>
                <a:gd name="T12" fmla="*/ 26139 h 26139"/>
              </a:gdLst>
              <a:ahLst/>
              <a:cxnLst>
                <a:cxn ang="T6">
                  <a:pos x="T0" y="T1"/>
                </a:cxn>
                <a:cxn ang="T7">
                  <a:pos x="T2" y="T3"/>
                </a:cxn>
                <a:cxn ang="T8">
                  <a:pos x="T4" y="T5"/>
                </a:cxn>
              </a:cxnLst>
              <a:rect l="T9" t="T10" r="T11" b="T12"/>
              <a:pathLst>
                <a:path w="21600" h="26139" fill="none" extrusionOk="0">
                  <a:moveTo>
                    <a:pt x="4760" y="0"/>
                  </a:moveTo>
                  <a:cubicBezTo>
                    <a:pt x="14607" y="2225"/>
                    <a:pt x="21600" y="10973"/>
                    <a:pt x="21600" y="21069"/>
                  </a:cubicBezTo>
                  <a:cubicBezTo>
                    <a:pt x="21600" y="22776"/>
                    <a:pt x="21397" y="24478"/>
                    <a:pt x="20996" y="26138"/>
                  </a:cubicBezTo>
                </a:path>
                <a:path w="21600" h="26139" stroke="0" extrusionOk="0">
                  <a:moveTo>
                    <a:pt x="4760" y="0"/>
                  </a:moveTo>
                  <a:cubicBezTo>
                    <a:pt x="14607" y="2225"/>
                    <a:pt x="21600" y="10973"/>
                    <a:pt x="21600" y="21069"/>
                  </a:cubicBezTo>
                  <a:cubicBezTo>
                    <a:pt x="21600" y="22776"/>
                    <a:pt x="21397" y="24478"/>
                    <a:pt x="20996" y="26138"/>
                  </a:cubicBezTo>
                  <a:lnTo>
                    <a:pt x="0" y="21069"/>
                  </a:lnTo>
                  <a:lnTo>
                    <a:pt x="4760" y="0"/>
                  </a:lnTo>
                  <a:close/>
                </a:path>
              </a:pathLst>
            </a:custGeom>
            <a:noFill/>
            <a:ln w="28575">
              <a:solidFill>
                <a:srgbClr val="CC00CC"/>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 name="Arc 29"/>
            <p:cNvSpPr>
              <a:spLocks/>
            </p:cNvSpPr>
            <p:nvPr/>
          </p:nvSpPr>
          <p:spPr bwMode="auto">
            <a:xfrm rot="20593036" flipV="1">
              <a:off x="4176" y="1392"/>
              <a:ext cx="192" cy="294"/>
            </a:xfrm>
            <a:custGeom>
              <a:avLst/>
              <a:gdLst>
                <a:gd name="T0" fmla="*/ 0 w 21600"/>
                <a:gd name="T1" fmla="*/ 0 h 30659"/>
                <a:gd name="T2" fmla="*/ 0 w 21600"/>
                <a:gd name="T3" fmla="*/ 0 h 30659"/>
                <a:gd name="T4" fmla="*/ 0 w 21600"/>
                <a:gd name="T5" fmla="*/ 0 h 30659"/>
                <a:gd name="T6" fmla="*/ 0 60000 65536"/>
                <a:gd name="T7" fmla="*/ 0 60000 65536"/>
                <a:gd name="T8" fmla="*/ 0 60000 65536"/>
                <a:gd name="T9" fmla="*/ 0 w 21600"/>
                <a:gd name="T10" fmla="*/ 0 h 30659"/>
                <a:gd name="T11" fmla="*/ 21600 w 21600"/>
                <a:gd name="T12" fmla="*/ 30659 h 30659"/>
              </a:gdLst>
              <a:ahLst/>
              <a:cxnLst>
                <a:cxn ang="T6">
                  <a:pos x="T0" y="T1"/>
                </a:cxn>
                <a:cxn ang="T7">
                  <a:pos x="T2" y="T3"/>
                </a:cxn>
                <a:cxn ang="T8">
                  <a:pos x="T4" y="T5"/>
                </a:cxn>
              </a:cxnLst>
              <a:rect l="T9" t="T10" r="T11" b="T12"/>
              <a:pathLst>
                <a:path w="21600" h="30659" fill="none" extrusionOk="0">
                  <a:moveTo>
                    <a:pt x="14791" y="-1"/>
                  </a:moveTo>
                  <a:cubicBezTo>
                    <a:pt x="19135" y="4082"/>
                    <a:pt x="21600" y="9779"/>
                    <a:pt x="21600" y="15741"/>
                  </a:cubicBezTo>
                  <a:cubicBezTo>
                    <a:pt x="21600" y="21297"/>
                    <a:pt x="19458" y="26640"/>
                    <a:pt x="15620" y="30658"/>
                  </a:cubicBezTo>
                </a:path>
                <a:path w="21600" h="30659" stroke="0" extrusionOk="0">
                  <a:moveTo>
                    <a:pt x="14791" y="-1"/>
                  </a:moveTo>
                  <a:cubicBezTo>
                    <a:pt x="19135" y="4082"/>
                    <a:pt x="21600" y="9779"/>
                    <a:pt x="21600" y="15741"/>
                  </a:cubicBezTo>
                  <a:cubicBezTo>
                    <a:pt x="21600" y="21297"/>
                    <a:pt x="19458" y="26640"/>
                    <a:pt x="15620" y="30658"/>
                  </a:cubicBezTo>
                  <a:lnTo>
                    <a:pt x="0" y="15741"/>
                  </a:lnTo>
                  <a:lnTo>
                    <a:pt x="14791" y="-1"/>
                  </a:lnTo>
                  <a:close/>
                </a:path>
              </a:pathLst>
            </a:custGeom>
            <a:noFill/>
            <a:ln w="28575">
              <a:solidFill>
                <a:srgbClr val="0099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8" name="Object 30"/>
            <p:cNvGraphicFramePr>
              <a:graphicFrameLocks noChangeAspect="1"/>
            </p:cNvGraphicFramePr>
            <p:nvPr/>
          </p:nvGraphicFramePr>
          <p:xfrm>
            <a:off x="4224" y="1728"/>
            <a:ext cx="280" cy="336"/>
          </p:xfrm>
          <a:graphic>
            <a:graphicData uri="http://schemas.openxmlformats.org/presentationml/2006/ole">
              <mc:AlternateContent xmlns:mc="http://schemas.openxmlformats.org/markup-compatibility/2006">
                <mc:Choice xmlns:v="urn:schemas-microsoft-com:vml" Requires="v">
                  <p:oleObj spid="_x0000_s385015" name="公式" r:id="rId27" imgW="114185" imgH="152512" progId="Equation.3">
                    <p:embed/>
                  </p:oleObj>
                </mc:Choice>
                <mc:Fallback>
                  <p:oleObj name="公式" r:id="rId27" imgW="114185" imgH="152512" progId="Equation.3">
                    <p:embed/>
                    <p:pic>
                      <p:nvPicPr>
                        <p:cNvPr id="54" name="Object 3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24" y="1728"/>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25834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in)">
                                      <p:cBhvr>
                                        <p:cTn id="24" dur="2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17375" y="275243"/>
            <a:ext cx="7488832" cy="1384995"/>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009900"/>
                </a:solidFill>
              </a:rPr>
              <a:t>在康普顿散射中，若入射光子与散射光子的波长分别为</a:t>
            </a:r>
            <a:r>
              <a:rPr lang="en-US" altLang="zh-CN" sz="2800" b="1" i="0" dirty="0">
                <a:solidFill>
                  <a:srgbClr val="FF0000"/>
                </a:solidFill>
              </a:rPr>
              <a:t>λ </a:t>
            </a:r>
            <a:r>
              <a:rPr lang="zh-CN" altLang="en-US" sz="2800" b="1" i="0" dirty="0">
                <a:solidFill>
                  <a:srgbClr val="009900"/>
                </a:solidFill>
              </a:rPr>
              <a:t>和</a:t>
            </a:r>
            <a:r>
              <a:rPr lang="en-US" altLang="zh-CN" sz="2800" b="1" i="0" dirty="0">
                <a:solidFill>
                  <a:srgbClr val="FF0000"/>
                </a:solidFill>
              </a:rPr>
              <a:t>λ′</a:t>
            </a:r>
            <a:r>
              <a:rPr lang="zh-CN" altLang="en-US" sz="2800" b="1" i="0" dirty="0">
                <a:solidFill>
                  <a:srgbClr val="009900"/>
                </a:solidFill>
              </a:rPr>
              <a:t>，则反冲电子获得的动能</a:t>
            </a:r>
            <a:r>
              <a:rPr lang="en-US" altLang="zh-CN" sz="2800" b="1" dirty="0" err="1">
                <a:solidFill>
                  <a:srgbClr val="C00000"/>
                </a:solidFill>
                <a:cs typeface="Times New Roman" panose="02020603050405020304" pitchFamily="18" charset="0"/>
              </a:rPr>
              <a:t>E</a:t>
            </a:r>
            <a:r>
              <a:rPr lang="en-US" altLang="zh-CN" sz="2800" b="1" baseline="-25000" dirty="0" err="1">
                <a:solidFill>
                  <a:srgbClr val="C00000"/>
                </a:solidFill>
                <a:cs typeface="Times New Roman" panose="02020603050405020304" pitchFamily="18" charset="0"/>
              </a:rPr>
              <a:t>k</a:t>
            </a:r>
            <a:r>
              <a:rPr lang="en-US" altLang="zh-CN" sz="2800" b="1" i="0" dirty="0">
                <a:solidFill>
                  <a:srgbClr val="009900"/>
                </a:solidFill>
              </a:rPr>
              <a:t> =______</a:t>
            </a:r>
            <a:r>
              <a:rPr lang="zh-CN" altLang="en-US" sz="2800" b="1" i="0" dirty="0">
                <a:solidFill>
                  <a:srgbClr val="009900"/>
                </a:solidFill>
              </a:rPr>
              <a:t>。</a:t>
            </a:r>
            <a:r>
              <a:rPr lang="en-US" altLang="zh-CN" sz="2800" b="1" i="0" dirty="0">
                <a:solidFill>
                  <a:srgbClr val="009900"/>
                </a:solidFill>
              </a:rPr>
              <a:t>              </a:t>
            </a:r>
            <a:endParaRPr lang="zh-CN" altLang="en-US" sz="2800" b="1" i="0" dirty="0">
              <a:solidFill>
                <a:srgbClr val="009900"/>
              </a:solidFill>
            </a:endParaRPr>
          </a:p>
        </p:txBody>
      </p:sp>
      <p:graphicFrame>
        <p:nvGraphicFramePr>
          <p:cNvPr id="28" name="Object 13"/>
          <p:cNvGraphicFramePr>
            <a:graphicFrameLocks noChangeAspect="1"/>
          </p:cNvGraphicFramePr>
          <p:nvPr>
            <p:extLst>
              <p:ext uri="{D42A27DB-BD31-4B8C-83A1-F6EECF244321}">
                <p14:modId xmlns:p14="http://schemas.microsoft.com/office/powerpoint/2010/main" val="986503501"/>
              </p:ext>
            </p:extLst>
          </p:nvPr>
        </p:nvGraphicFramePr>
        <p:xfrm>
          <a:off x="2290062" y="1507884"/>
          <a:ext cx="3141662" cy="1181100"/>
        </p:xfrm>
        <a:graphic>
          <a:graphicData uri="http://schemas.openxmlformats.org/presentationml/2006/ole">
            <mc:AlternateContent xmlns:mc="http://schemas.openxmlformats.org/markup-compatibility/2006">
              <mc:Choice xmlns:v="urn:schemas-microsoft-com:vml" Requires="v">
                <p:oleObj spid="_x0000_s426184" name="公式" r:id="rId3" imgW="1054080" imgH="393480" progId="Equation.3">
                  <p:embed/>
                </p:oleObj>
              </mc:Choice>
              <mc:Fallback>
                <p:oleObj name="公式" r:id="rId3" imgW="1054080" imgH="393480" progId="Equation.3">
                  <p:embed/>
                  <p:pic>
                    <p:nvPicPr>
                      <p:cNvPr id="0" name=""/>
                      <p:cNvPicPr>
                        <a:picLocks noChangeAspect="1" noChangeArrowheads="1"/>
                      </p:cNvPicPr>
                      <p:nvPr/>
                    </p:nvPicPr>
                    <p:blipFill>
                      <a:blip r:embed="rId4"/>
                      <a:srcRect/>
                      <a:stretch>
                        <a:fillRect/>
                      </a:stretch>
                    </p:blipFill>
                    <p:spPr bwMode="auto">
                      <a:xfrm>
                        <a:off x="2290062" y="1507884"/>
                        <a:ext cx="3141662"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13"/>
          <p:cNvGraphicFramePr>
            <a:graphicFrameLocks noChangeAspect="1"/>
          </p:cNvGraphicFramePr>
          <p:nvPr>
            <p:extLst>
              <p:ext uri="{D42A27DB-BD31-4B8C-83A1-F6EECF244321}">
                <p14:modId xmlns:p14="http://schemas.microsoft.com/office/powerpoint/2010/main" val="4190919978"/>
              </p:ext>
            </p:extLst>
          </p:nvPr>
        </p:nvGraphicFramePr>
        <p:xfrm>
          <a:off x="6390385" y="1406658"/>
          <a:ext cx="2497138" cy="1181100"/>
        </p:xfrm>
        <a:graphic>
          <a:graphicData uri="http://schemas.openxmlformats.org/presentationml/2006/ole">
            <mc:AlternateContent xmlns:mc="http://schemas.openxmlformats.org/markup-compatibility/2006">
              <mc:Choice xmlns:v="urn:schemas-microsoft-com:vml" Requires="v">
                <p:oleObj spid="_x0000_s426185" name="公式" r:id="rId5" imgW="838080" imgH="393480" progId="Equation.3">
                  <p:embed/>
                </p:oleObj>
              </mc:Choice>
              <mc:Fallback>
                <p:oleObj name="公式" r:id="rId5" imgW="838080" imgH="393480" progId="Equation.3">
                  <p:embed/>
                  <p:pic>
                    <p:nvPicPr>
                      <p:cNvPr id="0" name=""/>
                      <p:cNvPicPr>
                        <a:picLocks noChangeAspect="1" noChangeArrowheads="1"/>
                      </p:cNvPicPr>
                      <p:nvPr/>
                    </p:nvPicPr>
                    <p:blipFill>
                      <a:blip r:embed="rId6"/>
                      <a:srcRect/>
                      <a:stretch>
                        <a:fillRect/>
                      </a:stretch>
                    </p:blipFill>
                    <p:spPr bwMode="auto">
                      <a:xfrm>
                        <a:off x="6390385" y="1406658"/>
                        <a:ext cx="2497138" cy="1181100"/>
                      </a:xfrm>
                      <a:prstGeom prst="rect">
                        <a:avLst/>
                      </a:prstGeom>
                      <a:solidFill>
                        <a:srgbClr val="FFFF00"/>
                      </a:solidFill>
                      <a:ln>
                        <a:noFill/>
                      </a:ln>
                      <a:effectLst/>
                      <a:extLst/>
                    </p:spPr>
                  </p:pic>
                </p:oleObj>
              </mc:Fallback>
            </mc:AlternateContent>
          </a:graphicData>
        </a:graphic>
      </p:graphicFrame>
      <p:sp>
        <p:nvSpPr>
          <p:cNvPr id="30" name="矩形 29"/>
          <p:cNvSpPr/>
          <p:nvPr/>
        </p:nvSpPr>
        <p:spPr>
          <a:xfrm>
            <a:off x="1847528" y="2688984"/>
            <a:ext cx="7992888" cy="1815882"/>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0000FF"/>
                </a:solidFill>
              </a:rPr>
              <a:t>光子能量为</a:t>
            </a:r>
            <a:r>
              <a:rPr lang="en-US" altLang="zh-CN" sz="2800" b="1" i="0" dirty="0">
                <a:solidFill>
                  <a:srgbClr val="FF0000"/>
                </a:solidFill>
              </a:rPr>
              <a:t>0.5MeV</a:t>
            </a:r>
            <a:r>
              <a:rPr lang="zh-CN" altLang="en-US" sz="2800" b="1" i="0" dirty="0">
                <a:solidFill>
                  <a:srgbClr val="0000FF"/>
                </a:solidFill>
              </a:rPr>
              <a:t>的</a:t>
            </a:r>
            <a:r>
              <a:rPr lang="en-US" altLang="zh-CN" sz="2800" b="1" i="0" dirty="0">
                <a:solidFill>
                  <a:srgbClr val="0000FF"/>
                </a:solidFill>
              </a:rPr>
              <a:t>X</a:t>
            </a:r>
            <a:r>
              <a:rPr lang="zh-CN" altLang="en-US" sz="2800" b="1" i="0" dirty="0">
                <a:solidFill>
                  <a:srgbClr val="0000FF"/>
                </a:solidFill>
              </a:rPr>
              <a:t>射线，入射到某种物质上而发生康普顿散射。若反冲电子的动能为</a:t>
            </a:r>
            <a:r>
              <a:rPr lang="en-US" altLang="zh-CN" sz="2800" b="1" i="0" dirty="0">
                <a:solidFill>
                  <a:srgbClr val="FF0000"/>
                </a:solidFill>
              </a:rPr>
              <a:t>0.1MeV</a:t>
            </a:r>
            <a:r>
              <a:rPr lang="zh-CN" altLang="en-US" sz="2800" b="1" i="0" dirty="0">
                <a:solidFill>
                  <a:srgbClr val="0000FF"/>
                </a:solidFill>
              </a:rPr>
              <a:t>，则散射光波长的改变量与入射光波长</a:t>
            </a:r>
            <a:r>
              <a:rPr lang="en-US" altLang="zh-CN" sz="2800" b="1" i="0" dirty="0">
                <a:solidFill>
                  <a:srgbClr val="FF0000"/>
                </a:solidFill>
              </a:rPr>
              <a:t>λ</a:t>
            </a:r>
            <a:r>
              <a:rPr lang="en-US" altLang="zh-CN" sz="2400" b="1" i="0" dirty="0">
                <a:solidFill>
                  <a:srgbClr val="FF0000"/>
                </a:solidFill>
              </a:rPr>
              <a:t>0</a:t>
            </a:r>
            <a:r>
              <a:rPr lang="zh-CN" altLang="en-US" sz="2800" b="1" i="0" dirty="0">
                <a:solidFill>
                  <a:srgbClr val="0000FF"/>
                </a:solidFill>
              </a:rPr>
              <a:t>之比值</a:t>
            </a:r>
            <a:r>
              <a:rPr lang="zh-CN" altLang="en-US" sz="2800" b="1" i="0" dirty="0">
                <a:solidFill>
                  <a:srgbClr val="FF0000"/>
                </a:solidFill>
              </a:rPr>
              <a:t>∆</a:t>
            </a:r>
            <a:r>
              <a:rPr lang="en-US" altLang="zh-CN" sz="2800" b="1" i="0" dirty="0">
                <a:solidFill>
                  <a:srgbClr val="FF0000"/>
                </a:solidFill>
              </a:rPr>
              <a:t>λ/ λ</a:t>
            </a:r>
            <a:r>
              <a:rPr lang="en-US" altLang="zh-CN" sz="2400" b="1" i="0" dirty="0">
                <a:solidFill>
                  <a:srgbClr val="FF0000"/>
                </a:solidFill>
              </a:rPr>
              <a:t>0</a:t>
            </a:r>
            <a:r>
              <a:rPr lang="en-US" altLang="zh-CN" sz="2800" b="1" i="0" dirty="0">
                <a:solidFill>
                  <a:srgbClr val="FF0000"/>
                </a:solidFill>
              </a:rPr>
              <a:t>=____</a:t>
            </a:r>
            <a:r>
              <a:rPr lang="zh-CN" altLang="en-US" sz="2800" b="1" i="0" dirty="0">
                <a:solidFill>
                  <a:srgbClr val="FF0000"/>
                </a:solidFill>
              </a:rPr>
              <a:t>。</a:t>
            </a:r>
            <a:endParaRPr lang="en-US" altLang="zh-CN" sz="2800" b="1" i="0" dirty="0">
              <a:solidFill>
                <a:srgbClr val="FF0000"/>
              </a:solidFill>
            </a:endParaRPr>
          </a:p>
        </p:txBody>
      </p:sp>
      <p:graphicFrame>
        <p:nvGraphicFramePr>
          <p:cNvPr id="35" name="Object 13"/>
          <p:cNvGraphicFramePr>
            <a:graphicFrameLocks noChangeAspect="1"/>
          </p:cNvGraphicFramePr>
          <p:nvPr>
            <p:extLst>
              <p:ext uri="{D42A27DB-BD31-4B8C-83A1-F6EECF244321}">
                <p14:modId xmlns:p14="http://schemas.microsoft.com/office/powerpoint/2010/main" val="1849433190"/>
              </p:ext>
            </p:extLst>
          </p:nvPr>
        </p:nvGraphicFramePr>
        <p:xfrm>
          <a:off x="2290062" y="4588580"/>
          <a:ext cx="2165390" cy="1106424"/>
        </p:xfrm>
        <a:graphic>
          <a:graphicData uri="http://schemas.openxmlformats.org/presentationml/2006/ole">
            <mc:AlternateContent xmlns:mc="http://schemas.openxmlformats.org/markup-compatibility/2006">
              <mc:Choice xmlns:v="urn:schemas-microsoft-com:vml" Requires="v">
                <p:oleObj spid="_x0000_s426186" name="公式" r:id="rId7" imgW="850680" imgH="431640" progId="Equation.3">
                  <p:embed/>
                </p:oleObj>
              </mc:Choice>
              <mc:Fallback>
                <p:oleObj name="公式" r:id="rId7" imgW="850680" imgH="431640" progId="Equation.3">
                  <p:embed/>
                  <p:pic>
                    <p:nvPicPr>
                      <p:cNvPr id="0" name=""/>
                      <p:cNvPicPr>
                        <a:picLocks noChangeAspect="1" noChangeArrowheads="1"/>
                      </p:cNvPicPr>
                      <p:nvPr/>
                    </p:nvPicPr>
                    <p:blipFill>
                      <a:blip r:embed="rId8"/>
                      <a:srcRect/>
                      <a:stretch>
                        <a:fillRect/>
                      </a:stretch>
                    </p:blipFill>
                    <p:spPr bwMode="auto">
                      <a:xfrm>
                        <a:off x="2290062" y="4588580"/>
                        <a:ext cx="2165390" cy="1106424"/>
                      </a:xfrm>
                      <a:prstGeom prst="rect">
                        <a:avLst/>
                      </a:prstGeom>
                      <a:noFill/>
                      <a:ln>
                        <a:noFill/>
                      </a:ln>
                      <a:effectLst/>
                      <a:extLst/>
                    </p:spPr>
                  </p:pic>
                </p:oleObj>
              </mc:Fallback>
            </mc:AlternateContent>
          </a:graphicData>
        </a:graphic>
      </p:graphicFrame>
      <p:graphicFrame>
        <p:nvGraphicFramePr>
          <p:cNvPr id="36" name="Object 13"/>
          <p:cNvGraphicFramePr>
            <a:graphicFrameLocks noChangeAspect="1"/>
          </p:cNvGraphicFramePr>
          <p:nvPr>
            <p:extLst>
              <p:ext uri="{D42A27DB-BD31-4B8C-83A1-F6EECF244321}">
                <p14:modId xmlns:p14="http://schemas.microsoft.com/office/powerpoint/2010/main" val="4174585507"/>
              </p:ext>
            </p:extLst>
          </p:nvPr>
        </p:nvGraphicFramePr>
        <p:xfrm>
          <a:off x="4799857" y="4577479"/>
          <a:ext cx="5729649" cy="1090524"/>
        </p:xfrm>
        <a:graphic>
          <a:graphicData uri="http://schemas.openxmlformats.org/presentationml/2006/ole">
            <mc:AlternateContent xmlns:mc="http://schemas.openxmlformats.org/markup-compatibility/2006">
              <mc:Choice xmlns:v="urn:schemas-microsoft-com:vml" Requires="v">
                <p:oleObj spid="_x0000_s426187" name="公式" r:id="rId9" imgW="2082600" imgH="393480" progId="Equation.3">
                  <p:embed/>
                </p:oleObj>
              </mc:Choice>
              <mc:Fallback>
                <p:oleObj name="公式" r:id="rId9" imgW="2082600" imgH="393480" progId="Equation.3">
                  <p:embed/>
                  <p:pic>
                    <p:nvPicPr>
                      <p:cNvPr id="0" name=""/>
                      <p:cNvPicPr>
                        <a:picLocks noChangeAspect="1" noChangeArrowheads="1"/>
                      </p:cNvPicPr>
                      <p:nvPr/>
                    </p:nvPicPr>
                    <p:blipFill>
                      <a:blip r:embed="rId10"/>
                      <a:srcRect/>
                      <a:stretch>
                        <a:fillRect/>
                      </a:stretch>
                    </p:blipFill>
                    <p:spPr bwMode="auto">
                      <a:xfrm>
                        <a:off x="4799857" y="4577479"/>
                        <a:ext cx="5729649" cy="1090524"/>
                      </a:xfrm>
                      <a:prstGeom prst="rect">
                        <a:avLst/>
                      </a:prstGeom>
                      <a:noFill/>
                      <a:ln>
                        <a:noFill/>
                      </a:ln>
                      <a:effectLst/>
                      <a:extLst/>
                    </p:spPr>
                  </p:pic>
                </p:oleObj>
              </mc:Fallback>
            </mc:AlternateContent>
          </a:graphicData>
        </a:graphic>
      </p:graphicFrame>
      <p:graphicFrame>
        <p:nvGraphicFramePr>
          <p:cNvPr id="37" name="Object 13"/>
          <p:cNvGraphicFramePr>
            <a:graphicFrameLocks noChangeAspect="1"/>
          </p:cNvGraphicFramePr>
          <p:nvPr>
            <p:extLst>
              <p:ext uri="{D42A27DB-BD31-4B8C-83A1-F6EECF244321}">
                <p14:modId xmlns:p14="http://schemas.microsoft.com/office/powerpoint/2010/main" val="2207118278"/>
              </p:ext>
            </p:extLst>
          </p:nvPr>
        </p:nvGraphicFramePr>
        <p:xfrm>
          <a:off x="3279075" y="5533614"/>
          <a:ext cx="1163637" cy="1106487"/>
        </p:xfrm>
        <a:graphic>
          <a:graphicData uri="http://schemas.openxmlformats.org/presentationml/2006/ole">
            <mc:AlternateContent xmlns:mc="http://schemas.openxmlformats.org/markup-compatibility/2006">
              <mc:Choice xmlns:v="urn:schemas-microsoft-com:vml" Requires="v">
                <p:oleObj spid="_x0000_s426188" name="公式" r:id="rId11" imgW="457200" imgH="431640" progId="Equation.3">
                  <p:embed/>
                </p:oleObj>
              </mc:Choice>
              <mc:Fallback>
                <p:oleObj name="公式" r:id="rId11" imgW="457200" imgH="431640" progId="Equation.3">
                  <p:embed/>
                  <p:pic>
                    <p:nvPicPr>
                      <p:cNvPr id="0" name=""/>
                      <p:cNvPicPr>
                        <a:picLocks noChangeAspect="1" noChangeArrowheads="1"/>
                      </p:cNvPicPr>
                      <p:nvPr/>
                    </p:nvPicPr>
                    <p:blipFill>
                      <a:blip r:embed="rId12"/>
                      <a:srcRect/>
                      <a:stretch>
                        <a:fillRect/>
                      </a:stretch>
                    </p:blipFill>
                    <p:spPr bwMode="auto">
                      <a:xfrm>
                        <a:off x="3279075" y="5533614"/>
                        <a:ext cx="1163637" cy="1106487"/>
                      </a:xfrm>
                      <a:prstGeom prst="rect">
                        <a:avLst/>
                      </a:prstGeom>
                      <a:noFill/>
                      <a:ln>
                        <a:noFill/>
                      </a:ln>
                      <a:effectLst/>
                      <a:extLst/>
                    </p:spPr>
                  </p:pic>
                </p:oleObj>
              </mc:Fallback>
            </mc:AlternateContent>
          </a:graphicData>
        </a:graphic>
      </p:graphicFrame>
      <p:graphicFrame>
        <p:nvGraphicFramePr>
          <p:cNvPr id="38" name="Object 13"/>
          <p:cNvGraphicFramePr>
            <a:graphicFrameLocks noChangeAspect="1"/>
          </p:cNvGraphicFramePr>
          <p:nvPr>
            <p:extLst>
              <p:ext uri="{D42A27DB-BD31-4B8C-83A1-F6EECF244321}">
                <p14:modId xmlns:p14="http://schemas.microsoft.com/office/powerpoint/2010/main" val="3694890330"/>
              </p:ext>
            </p:extLst>
          </p:nvPr>
        </p:nvGraphicFramePr>
        <p:xfrm>
          <a:off x="5967122" y="5533612"/>
          <a:ext cx="1681163" cy="1106488"/>
        </p:xfrm>
        <a:graphic>
          <a:graphicData uri="http://schemas.openxmlformats.org/presentationml/2006/ole">
            <mc:AlternateContent xmlns:mc="http://schemas.openxmlformats.org/markup-compatibility/2006">
              <mc:Choice xmlns:v="urn:schemas-microsoft-com:vml" Requires="v">
                <p:oleObj spid="_x0000_s426189" name="公式" r:id="rId13" imgW="660240" imgH="431640" progId="Equation.3">
                  <p:embed/>
                </p:oleObj>
              </mc:Choice>
              <mc:Fallback>
                <p:oleObj name="公式" r:id="rId13" imgW="660240" imgH="431640" progId="Equation.3">
                  <p:embed/>
                  <p:pic>
                    <p:nvPicPr>
                      <p:cNvPr id="0" name=""/>
                      <p:cNvPicPr>
                        <a:picLocks noChangeAspect="1" noChangeArrowheads="1"/>
                      </p:cNvPicPr>
                      <p:nvPr/>
                    </p:nvPicPr>
                    <p:blipFill>
                      <a:blip r:embed="rId14"/>
                      <a:srcRect/>
                      <a:stretch>
                        <a:fillRect/>
                      </a:stretch>
                    </p:blipFill>
                    <p:spPr bwMode="auto">
                      <a:xfrm>
                        <a:off x="5967122" y="5533612"/>
                        <a:ext cx="1681163" cy="110648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7726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circle(in)">
                                      <p:cBhvr>
                                        <p:cTn id="19" dur="20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ppt_x"/>
                                          </p:val>
                                        </p:tav>
                                        <p:tav tm="100000">
                                          <p:val>
                                            <p:strVal val="#ppt_x"/>
                                          </p:val>
                                        </p:tav>
                                      </p:tavLst>
                                    </p:anim>
                                    <p:anim calcmode="lin" valueType="num">
                                      <p:cBhvr additive="base">
                                        <p:cTn id="2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 calcmode="lin" valueType="num">
                                      <p:cBhvr additive="base">
                                        <p:cTn id="30" dur="500" fill="hold"/>
                                        <p:tgtEl>
                                          <p:spTgt spid="36"/>
                                        </p:tgtEl>
                                        <p:attrNameLst>
                                          <p:attrName>ppt_x</p:attrName>
                                        </p:attrNameLst>
                                      </p:cBhvr>
                                      <p:tavLst>
                                        <p:tav tm="0">
                                          <p:val>
                                            <p:strVal val="#ppt_x"/>
                                          </p:val>
                                        </p:tav>
                                        <p:tav tm="100000">
                                          <p:val>
                                            <p:strVal val="#ppt_x"/>
                                          </p:val>
                                        </p:tav>
                                      </p:tavLst>
                                    </p:anim>
                                    <p:anim calcmode="lin" valueType="num">
                                      <p:cBhvr additive="base">
                                        <p:cTn id="3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ppt_x"/>
                                          </p:val>
                                        </p:tav>
                                        <p:tav tm="100000">
                                          <p:val>
                                            <p:strVal val="#ppt_x"/>
                                          </p:val>
                                        </p:tav>
                                      </p:tavLst>
                                    </p:anim>
                                    <p:anim calcmode="lin" valueType="num">
                                      <p:cBhvr additive="base">
                                        <p:cTn id="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additive="base">
                                        <p:cTn id="42" dur="500" fill="hold"/>
                                        <p:tgtEl>
                                          <p:spTgt spid="38"/>
                                        </p:tgtEl>
                                        <p:attrNameLst>
                                          <p:attrName>ppt_x</p:attrName>
                                        </p:attrNameLst>
                                      </p:cBhvr>
                                      <p:tavLst>
                                        <p:tav tm="0">
                                          <p:val>
                                            <p:strVal val="#ppt_x"/>
                                          </p:val>
                                        </p:tav>
                                        <p:tav tm="100000">
                                          <p:val>
                                            <p:strVal val="#ppt_x"/>
                                          </p:val>
                                        </p:tav>
                                      </p:tavLst>
                                    </p:anim>
                                    <p:anim calcmode="lin" valueType="num">
                                      <p:cBhvr additive="base">
                                        <p:cTn id="4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568" y="332657"/>
            <a:ext cx="7848872" cy="3693319"/>
          </a:xfrm>
          <a:prstGeom prst="rect">
            <a:avLst/>
          </a:prstGeom>
        </p:spPr>
        <p:txBody>
          <a:bodyPr wrap="square">
            <a:spAutoFit/>
          </a:bodyPr>
          <a:lstStyle/>
          <a:p>
            <a:r>
              <a:rPr lang="en-US" altLang="zh-CN" b="1" i="0" dirty="0">
                <a:solidFill>
                  <a:srgbClr val="009900"/>
                </a:solidFill>
              </a:rPr>
              <a:t>. </a:t>
            </a:r>
            <a:r>
              <a:rPr lang="zh-CN" altLang="en-US" b="1" i="0" dirty="0">
                <a:solidFill>
                  <a:srgbClr val="009900"/>
                </a:solidFill>
              </a:rPr>
              <a:t>康普顿散射的主要特征是</a:t>
            </a:r>
            <a:endParaRPr lang="en-US" altLang="zh-CN" b="1" i="0" dirty="0">
              <a:solidFill>
                <a:srgbClr val="009900"/>
              </a:solidFill>
            </a:endParaRPr>
          </a:p>
          <a:p>
            <a:r>
              <a:rPr lang="zh-CN" altLang="en-US" b="1" i="0" dirty="0">
                <a:solidFill>
                  <a:srgbClr val="009900"/>
                </a:solidFill>
              </a:rPr>
              <a:t>  </a:t>
            </a:r>
            <a:r>
              <a:rPr lang="en-US" altLang="zh-CN" b="1" i="0" dirty="0">
                <a:solidFill>
                  <a:srgbClr val="009900"/>
                </a:solidFill>
              </a:rPr>
              <a:t>(A) </a:t>
            </a:r>
            <a:r>
              <a:rPr lang="zh-CN" altLang="en-US" b="1" i="0" dirty="0">
                <a:solidFill>
                  <a:srgbClr val="009900"/>
                </a:solidFill>
              </a:rPr>
              <a:t>散射光的波长与入射光的波长全然不同。  </a:t>
            </a:r>
            <a:endParaRPr lang="en-US" altLang="zh-CN" b="1" i="0" dirty="0">
              <a:solidFill>
                <a:srgbClr val="009900"/>
              </a:solidFill>
            </a:endParaRPr>
          </a:p>
          <a:p>
            <a:r>
              <a:rPr lang="en-US" altLang="zh-CN" b="1" i="0" dirty="0">
                <a:solidFill>
                  <a:srgbClr val="009900"/>
                </a:solidFill>
              </a:rPr>
              <a:t>(B) </a:t>
            </a:r>
            <a:r>
              <a:rPr lang="zh-CN" altLang="en-US" b="1" i="0" dirty="0">
                <a:solidFill>
                  <a:srgbClr val="009900"/>
                </a:solidFill>
              </a:rPr>
              <a:t>散射光的波长有些与入射光相同，但有些变短了，散射角越大，散射波长越短。</a:t>
            </a:r>
            <a:endParaRPr lang="en-US" altLang="zh-CN" b="1" i="0" dirty="0">
              <a:solidFill>
                <a:srgbClr val="009900"/>
              </a:solidFill>
            </a:endParaRPr>
          </a:p>
          <a:p>
            <a:r>
              <a:rPr lang="zh-CN" altLang="en-US" b="1" i="0" dirty="0">
                <a:solidFill>
                  <a:srgbClr val="009900"/>
                </a:solidFill>
              </a:rPr>
              <a:t> </a:t>
            </a:r>
            <a:r>
              <a:rPr lang="en-US" altLang="zh-CN" b="1" i="0" dirty="0">
                <a:solidFill>
                  <a:srgbClr val="009900"/>
                </a:solidFill>
              </a:rPr>
              <a:t>(C) </a:t>
            </a:r>
            <a:r>
              <a:rPr lang="zh-CN" altLang="en-US" b="1" i="0" dirty="0">
                <a:solidFill>
                  <a:srgbClr val="009900"/>
                </a:solidFill>
              </a:rPr>
              <a:t>散射光的波长有些与入射光相同，但也有变长的，也有变短的。 </a:t>
            </a:r>
            <a:endParaRPr lang="en-US" altLang="zh-CN" b="1" i="0" dirty="0">
              <a:solidFill>
                <a:srgbClr val="009900"/>
              </a:solidFill>
            </a:endParaRPr>
          </a:p>
          <a:p>
            <a:r>
              <a:rPr lang="zh-CN" altLang="en-US" b="1" i="0" dirty="0">
                <a:solidFill>
                  <a:srgbClr val="009900"/>
                </a:solidFill>
              </a:rPr>
              <a:t> </a:t>
            </a:r>
            <a:r>
              <a:rPr lang="en-US" altLang="zh-CN" b="1" i="0" dirty="0">
                <a:solidFill>
                  <a:srgbClr val="009900"/>
                </a:solidFill>
              </a:rPr>
              <a:t>(D) </a:t>
            </a:r>
            <a:r>
              <a:rPr lang="zh-CN" altLang="en-US" b="1" i="0" dirty="0">
                <a:solidFill>
                  <a:srgbClr val="009900"/>
                </a:solidFill>
              </a:rPr>
              <a:t>散射光的波长有些与入射光相同，有些散射光的波长比入射光的波长长些，且散射角越大，散射光的波长变得越长。</a:t>
            </a:r>
          </a:p>
        </p:txBody>
      </p:sp>
    </p:spTree>
    <p:extLst>
      <p:ext uri="{BB962C8B-B14F-4D97-AF65-F5344CB8AC3E}">
        <p14:creationId xmlns:p14="http://schemas.microsoft.com/office/powerpoint/2010/main" val="960065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5520" y="620688"/>
            <a:ext cx="8604448" cy="4093428"/>
          </a:xfrm>
          <a:prstGeom prst="rect">
            <a:avLst/>
          </a:prstGeom>
        </p:spPr>
        <p:txBody>
          <a:bodyPr wrap="square">
            <a:spAutoFit/>
          </a:bodyPr>
          <a:lstStyle/>
          <a:p>
            <a:r>
              <a:rPr lang="zh-CN" altLang="en-US" b="1" i="0" dirty="0"/>
              <a:t>康普顿效应的主要特点是</a:t>
            </a:r>
            <a:endParaRPr lang="en-US" altLang="zh-CN" b="1" i="0" dirty="0"/>
          </a:p>
          <a:p>
            <a:r>
              <a:rPr lang="zh-CN" altLang="en-US" b="1" i="0" dirty="0"/>
              <a:t> (A) 散射光的波长均比入射光的波长短，且随散射角增大而减小，但与散射体的性质无关。 </a:t>
            </a:r>
            <a:endParaRPr lang="en-US" altLang="zh-CN" b="1" i="0" dirty="0"/>
          </a:p>
          <a:p>
            <a:r>
              <a:rPr lang="zh-CN" altLang="en-US" b="1" i="0" dirty="0"/>
              <a:t> (B) 散射光的波长均与入射光的波长相同，与散射角、散射体性质无关。 </a:t>
            </a:r>
            <a:endParaRPr lang="en-US" altLang="zh-CN" b="1" i="0" dirty="0"/>
          </a:p>
          <a:p>
            <a:r>
              <a:rPr lang="zh-CN" altLang="en-US" b="1" i="0" dirty="0"/>
              <a:t> (C) 散射光中既有与入射光波长相同的，也有比入射光波长长的和比入射光波长短的。这与散射体性质有关。   </a:t>
            </a:r>
            <a:endParaRPr lang="en-US" altLang="zh-CN" b="1" i="0" dirty="0"/>
          </a:p>
          <a:p>
            <a:r>
              <a:rPr lang="zh-CN" altLang="en-US" b="1" i="0" dirty="0"/>
              <a:t>(D) 散射光中有些波长比入射光的波长长，且随散射角增大而增大，有些散射光波长与入射光波长相同。这都与散射体的性质无关。</a:t>
            </a:r>
          </a:p>
        </p:txBody>
      </p:sp>
    </p:spTree>
    <p:extLst>
      <p:ext uri="{BB962C8B-B14F-4D97-AF65-F5344CB8AC3E}">
        <p14:creationId xmlns:p14="http://schemas.microsoft.com/office/powerpoint/2010/main" val="1101655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828801" y="277814"/>
            <a:ext cx="7723584"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lnSpc>
                <a:spcPct val="120000"/>
              </a:lnSpc>
            </a:pPr>
            <a:r>
              <a:rPr lang="en-US" altLang="zh-CN" sz="2800" i="0" dirty="0">
                <a:solidFill>
                  <a:srgbClr val="FF0000"/>
                </a:solidFill>
              </a:rPr>
              <a:t>【</a:t>
            </a:r>
            <a:r>
              <a:rPr lang="zh-CN" altLang="en-US" sz="2800" i="0" dirty="0">
                <a:solidFill>
                  <a:srgbClr val="FF0000"/>
                </a:solidFill>
              </a:rPr>
              <a:t>补充例</a:t>
            </a:r>
            <a:r>
              <a:rPr lang="en-US" altLang="zh-CN" sz="2800" i="0" dirty="0">
                <a:solidFill>
                  <a:srgbClr val="FF0000"/>
                </a:solidFill>
              </a:rPr>
              <a:t>】</a:t>
            </a:r>
            <a:r>
              <a:rPr lang="zh-CN" altLang="en-US" sz="2800" i="0" dirty="0">
                <a:solidFill>
                  <a:srgbClr val="009900"/>
                </a:solidFill>
                <a:latin typeface="Times New Roman" panose="02020603050405020304" pitchFamily="18" charset="0"/>
              </a:rPr>
              <a:t>在康普顿效应的实验中，若散射光波长是入射光波长的</a:t>
            </a:r>
            <a:r>
              <a:rPr lang="en-US" altLang="zh-CN" sz="2800" i="0" dirty="0">
                <a:solidFill>
                  <a:srgbClr val="FF0000"/>
                </a:solidFill>
                <a:latin typeface="Times New Roman" panose="02020603050405020304" pitchFamily="18" charset="0"/>
              </a:rPr>
              <a:t>1.2</a:t>
            </a:r>
            <a:r>
              <a:rPr lang="zh-CN" altLang="en-US" sz="2800" i="0" dirty="0">
                <a:solidFill>
                  <a:srgbClr val="009900"/>
                </a:solidFill>
                <a:latin typeface="Times New Roman" panose="02020603050405020304" pitchFamily="18" charset="0"/>
              </a:rPr>
              <a:t>倍，则散射光子的能量</a:t>
            </a:r>
            <a:r>
              <a:rPr lang="en-US" altLang="zh-CN" sz="3200" i="0" dirty="0">
                <a:solidFill>
                  <a:srgbClr val="FF0000"/>
                </a:solidFill>
                <a:latin typeface="Times New Roman" panose="02020603050405020304" pitchFamily="18" charset="0"/>
              </a:rPr>
              <a:t>ε</a:t>
            </a:r>
            <a:r>
              <a:rPr lang="zh-CN" altLang="en-US" sz="2800" i="0" dirty="0">
                <a:solidFill>
                  <a:srgbClr val="009900"/>
                </a:solidFill>
                <a:latin typeface="Times New Roman" panose="02020603050405020304" pitchFamily="18" charset="0"/>
              </a:rPr>
              <a:t>与反冲电子的动能</a:t>
            </a:r>
            <a:r>
              <a:rPr lang="en-US" altLang="zh-CN" sz="2800" i="0" dirty="0" err="1">
                <a:solidFill>
                  <a:srgbClr val="FF0000"/>
                </a:solidFill>
                <a:latin typeface="Times New Roman" panose="02020603050405020304" pitchFamily="18" charset="0"/>
              </a:rPr>
              <a:t>E</a:t>
            </a:r>
            <a:r>
              <a:rPr lang="en-US" altLang="zh-CN" sz="2800" i="0" baseline="-25000" dirty="0" err="1">
                <a:solidFill>
                  <a:srgbClr val="FF0000"/>
                </a:solidFill>
                <a:latin typeface="Times New Roman" panose="02020603050405020304" pitchFamily="18" charset="0"/>
              </a:rPr>
              <a:t>k</a:t>
            </a:r>
            <a:r>
              <a:rPr lang="zh-CN" altLang="en-US" sz="2800" i="0" dirty="0">
                <a:solidFill>
                  <a:srgbClr val="009900"/>
                </a:solidFill>
                <a:latin typeface="Times New Roman" panose="02020603050405020304" pitchFamily="18" charset="0"/>
              </a:rPr>
              <a:t>之比等于多少</a:t>
            </a:r>
            <a:r>
              <a:rPr lang="en-US" altLang="zh-CN" sz="2800" i="0" dirty="0">
                <a:solidFill>
                  <a:srgbClr val="009900"/>
                </a:solidFill>
                <a:latin typeface="Times New Roman" panose="02020603050405020304" pitchFamily="18" charset="0"/>
              </a:rPr>
              <a:t>?</a:t>
            </a:r>
          </a:p>
        </p:txBody>
      </p:sp>
      <p:sp>
        <p:nvSpPr>
          <p:cNvPr id="3" name="Rectangle 3"/>
          <p:cNvSpPr>
            <a:spLocks noChangeArrowheads="1"/>
          </p:cNvSpPr>
          <p:nvPr/>
        </p:nvSpPr>
        <p:spPr bwMode="auto">
          <a:xfrm>
            <a:off x="1752600" y="2209801"/>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algn="just" eaLnBrk="1" hangingPunct="1"/>
            <a:r>
              <a:rPr lang="zh-CN" altLang="en-US" sz="2800" i="0" dirty="0">
                <a:solidFill>
                  <a:srgbClr val="C00000"/>
                </a:solidFill>
                <a:latin typeface="宋体" panose="02010600030101010101" pitchFamily="2" charset="-122"/>
              </a:rPr>
              <a:t>解：</a:t>
            </a:r>
            <a:r>
              <a:rPr lang="zh-CN" altLang="en-US" sz="2800" i="0" dirty="0">
                <a:solidFill>
                  <a:srgbClr val="3333FF"/>
                </a:solidFill>
                <a:latin typeface="宋体" panose="02010600030101010101" pitchFamily="2" charset="-122"/>
              </a:rPr>
              <a:t>由能量守恒   </a:t>
            </a:r>
            <a:endParaRPr lang="zh-CN" altLang="en-US" sz="2800" i="0" dirty="0">
              <a:solidFill>
                <a:srgbClr val="3333FF"/>
              </a:solidFill>
              <a:latin typeface="Times New Roman" panose="02020603050405020304" pitchFamily="18" charset="0"/>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3619983701"/>
              </p:ext>
            </p:extLst>
          </p:nvPr>
        </p:nvGraphicFramePr>
        <p:xfrm>
          <a:off x="4876800" y="2209800"/>
          <a:ext cx="3810000" cy="622300"/>
        </p:xfrm>
        <a:graphic>
          <a:graphicData uri="http://schemas.openxmlformats.org/presentationml/2006/ole">
            <mc:AlternateContent xmlns:mc="http://schemas.openxmlformats.org/markup-compatibility/2006">
              <mc:Choice xmlns:v="urn:schemas-microsoft-com:vml" Requires="v">
                <p:oleObj spid="_x0000_s443465" name="Equation" r:id="rId3" imgW="1460160" imgH="241200" progId="Equation.3">
                  <p:embed/>
                </p:oleObj>
              </mc:Choice>
              <mc:Fallback>
                <p:oleObj name="Equation" r:id="rId3" imgW="146016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209800"/>
                        <a:ext cx="38100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4212027338"/>
              </p:ext>
            </p:extLst>
          </p:nvPr>
        </p:nvGraphicFramePr>
        <p:xfrm>
          <a:off x="2895600" y="4572000"/>
          <a:ext cx="6432550" cy="685800"/>
        </p:xfrm>
        <a:graphic>
          <a:graphicData uri="http://schemas.openxmlformats.org/presentationml/2006/ole">
            <mc:AlternateContent xmlns:mc="http://schemas.openxmlformats.org/markup-compatibility/2006">
              <mc:Choice xmlns:v="urn:schemas-microsoft-com:vml" Requires="v">
                <p:oleObj spid="_x0000_s443466" name="Equation" r:id="rId5" imgW="2552400" imgH="241200" progId="Equation.3">
                  <p:embed/>
                </p:oleObj>
              </mc:Choice>
              <mc:Fallback>
                <p:oleObj name="Equation" r:id="rId5" imgW="255240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2000"/>
                        <a:ext cx="64325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3907558215"/>
              </p:ext>
            </p:extLst>
          </p:nvPr>
        </p:nvGraphicFramePr>
        <p:xfrm>
          <a:off x="1828800" y="3013076"/>
          <a:ext cx="4095750" cy="492125"/>
        </p:xfrm>
        <a:graphic>
          <a:graphicData uri="http://schemas.openxmlformats.org/presentationml/2006/ole">
            <mc:AlternateContent xmlns:mc="http://schemas.openxmlformats.org/markup-compatibility/2006">
              <mc:Choice xmlns:v="urn:schemas-microsoft-com:vml" Requires="v">
                <p:oleObj spid="_x0000_s443467" name="Equation" r:id="rId7" imgW="1714320" imgH="203040" progId="Equation.3">
                  <p:embed/>
                </p:oleObj>
              </mc:Choice>
              <mc:Fallback>
                <p:oleObj name="Equation" r:id="rId7" imgW="171432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3013076"/>
                        <a:ext cx="409575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7"/>
          <p:cNvSpPr txBox="1">
            <a:spLocks noChangeArrowheads="1"/>
          </p:cNvSpPr>
          <p:nvPr/>
        </p:nvSpPr>
        <p:spPr bwMode="auto">
          <a:xfrm>
            <a:off x="2057400" y="3824288"/>
            <a:ext cx="304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r>
              <a:rPr lang="zh-CN" altLang="en-US" sz="2800" i="0" dirty="0">
                <a:solidFill>
                  <a:srgbClr val="FF00FF"/>
                </a:solidFill>
                <a:latin typeface="Times New Roman" panose="02020603050405020304" pitchFamily="18" charset="0"/>
              </a:rPr>
              <a:t>反冲电子的动能：</a:t>
            </a:r>
          </a:p>
        </p:txBody>
      </p:sp>
      <p:graphicFrame>
        <p:nvGraphicFramePr>
          <p:cNvPr id="8" name="Object 9"/>
          <p:cNvGraphicFramePr>
            <a:graphicFrameLocks noChangeAspect="1"/>
          </p:cNvGraphicFramePr>
          <p:nvPr>
            <p:extLst>
              <p:ext uri="{D42A27DB-BD31-4B8C-83A1-F6EECF244321}">
                <p14:modId xmlns:p14="http://schemas.microsoft.com/office/powerpoint/2010/main" val="3514014566"/>
              </p:ext>
            </p:extLst>
          </p:nvPr>
        </p:nvGraphicFramePr>
        <p:xfrm>
          <a:off x="2590801" y="5310188"/>
          <a:ext cx="4543425" cy="1090612"/>
        </p:xfrm>
        <a:graphic>
          <a:graphicData uri="http://schemas.openxmlformats.org/presentationml/2006/ole">
            <mc:AlternateContent xmlns:mc="http://schemas.openxmlformats.org/markup-compatibility/2006">
              <mc:Choice xmlns:v="urn:schemas-microsoft-com:vml" Requires="v">
                <p:oleObj spid="_x0000_s443468" name="Equation" r:id="rId9" imgW="2006280" imgH="444240" progId="Equation.3">
                  <p:embed/>
                </p:oleObj>
              </mc:Choice>
              <mc:Fallback>
                <p:oleObj name="Equation" r:id="rId9" imgW="200628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1" y="5310188"/>
                        <a:ext cx="4543425" cy="109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11"/>
          <p:cNvGrpSpPr>
            <a:grpSpLocks/>
          </p:cNvGrpSpPr>
          <p:nvPr/>
        </p:nvGrpSpPr>
        <p:grpSpPr bwMode="auto">
          <a:xfrm>
            <a:off x="6024564" y="2867026"/>
            <a:ext cx="4414837" cy="1171575"/>
            <a:chOff x="2976" y="1710"/>
            <a:chExt cx="2781" cy="738"/>
          </a:xfrm>
        </p:grpSpPr>
        <p:sp>
          <p:nvSpPr>
            <p:cNvPr id="10" name="Text Box 12"/>
            <p:cNvSpPr txBox="1">
              <a:spLocks noChangeArrowheads="1"/>
            </p:cNvSpPr>
            <p:nvPr/>
          </p:nvSpPr>
          <p:spPr bwMode="auto">
            <a:xfrm>
              <a:off x="2976" y="1881"/>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r>
                <a:rPr lang="zh-CN" altLang="en-US" sz="2800" i="0" dirty="0">
                  <a:solidFill>
                    <a:srgbClr val="C00000"/>
                  </a:solidFill>
                  <a:latin typeface="Times New Roman" panose="02020603050405020304" pitchFamily="18" charset="0"/>
                </a:rPr>
                <a:t>由</a:t>
              </a:r>
            </a:p>
          </p:txBody>
        </p:sp>
        <p:graphicFrame>
          <p:nvGraphicFramePr>
            <p:cNvPr id="11" name="Object 13"/>
            <p:cNvGraphicFramePr>
              <a:graphicFrameLocks noChangeAspect="1"/>
            </p:cNvGraphicFramePr>
            <p:nvPr/>
          </p:nvGraphicFramePr>
          <p:xfrm>
            <a:off x="3411" y="1710"/>
            <a:ext cx="2346" cy="738"/>
          </p:xfrm>
          <a:graphic>
            <a:graphicData uri="http://schemas.openxmlformats.org/presentationml/2006/ole">
              <mc:AlternateContent xmlns:mc="http://schemas.openxmlformats.org/markup-compatibility/2006">
                <mc:Choice xmlns:v="urn:schemas-microsoft-com:vml" Requires="v">
                  <p:oleObj spid="_x0000_s443469" name="Equation" r:id="rId11" imgW="1498320" imgH="469800" progId="Equation.3">
                    <p:embed/>
                  </p:oleObj>
                </mc:Choice>
                <mc:Fallback>
                  <p:oleObj name="Equation" r:id="rId11" imgW="1498320" imgH="469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1" y="1710"/>
                          <a:ext cx="2346" cy="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12193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7"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文本框 8"/>
          <p:cNvSpPr txBox="1">
            <a:spLocks noChangeArrowheads="1"/>
          </p:cNvSpPr>
          <p:nvPr/>
        </p:nvSpPr>
        <p:spPr bwMode="auto">
          <a:xfrm>
            <a:off x="1952625" y="1643064"/>
            <a:ext cx="83058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0" dirty="0">
                <a:solidFill>
                  <a:schemeClr val="tx2"/>
                </a:solidFill>
              </a:rPr>
              <a:t>  </a:t>
            </a:r>
            <a:r>
              <a:rPr lang="zh-CN" altLang="en-US" sz="2800" b="1" i="0" dirty="0">
                <a:solidFill>
                  <a:srgbClr val="FF00FF"/>
                </a:solidFill>
              </a:rPr>
              <a:t>康普顿效应实验中，在偏离入射光的方向上观测到散射光有如下规律       </a:t>
            </a:r>
            <a:r>
              <a:rPr lang="en-US" altLang="zh-CN" sz="2800" b="1" i="0" dirty="0">
                <a:solidFill>
                  <a:schemeClr val="tx2"/>
                </a:solidFill>
              </a:rPr>
              <a:t>[     ]</a:t>
            </a:r>
            <a:br>
              <a:rPr lang="en-US" altLang="zh-CN" sz="2800" b="1" i="0" dirty="0">
                <a:solidFill>
                  <a:schemeClr val="tx2"/>
                </a:solidFill>
              </a:rPr>
            </a:br>
            <a:r>
              <a:rPr lang="en-US" altLang="zh-CN" sz="2800" b="1" i="0" dirty="0">
                <a:solidFill>
                  <a:schemeClr val="tx2"/>
                </a:solidFill>
              </a:rPr>
              <a:t>   </a:t>
            </a:r>
            <a:r>
              <a:rPr lang="zh-CN" altLang="en-US" sz="2800" b="1" i="0" dirty="0">
                <a:solidFill>
                  <a:srgbClr val="0033CC"/>
                </a:solidFill>
              </a:rPr>
              <a:t>（</a:t>
            </a:r>
            <a:r>
              <a:rPr lang="en-US" altLang="zh-CN" sz="2800" b="1" i="0" dirty="0">
                <a:solidFill>
                  <a:srgbClr val="0033CC"/>
                </a:solidFill>
              </a:rPr>
              <a:t>A</a:t>
            </a:r>
            <a:r>
              <a:rPr lang="zh-CN" altLang="en-US" sz="2800" b="1" i="0" dirty="0">
                <a:solidFill>
                  <a:srgbClr val="0033CC"/>
                </a:solidFill>
              </a:rPr>
              <a:t>） 只有与入射光频率相同的散射光；</a:t>
            </a:r>
            <a:br>
              <a:rPr lang="zh-CN" altLang="en-US" sz="2800" b="1" i="0" dirty="0">
                <a:solidFill>
                  <a:srgbClr val="0033CC"/>
                </a:solidFill>
              </a:rPr>
            </a:br>
            <a:r>
              <a:rPr lang="zh-CN" altLang="en-US" sz="2800" b="1" i="0" dirty="0">
                <a:solidFill>
                  <a:schemeClr val="tx2"/>
                </a:solidFill>
              </a:rPr>
              <a:t>   </a:t>
            </a:r>
            <a:r>
              <a:rPr lang="zh-CN" altLang="en-US" sz="2800" b="1" i="0" dirty="0">
                <a:solidFill>
                  <a:srgbClr val="008000"/>
                </a:solidFill>
              </a:rPr>
              <a:t>（</a:t>
            </a:r>
            <a:r>
              <a:rPr lang="en-US" altLang="zh-CN" sz="2800" b="1" i="0" dirty="0">
                <a:solidFill>
                  <a:srgbClr val="008000"/>
                </a:solidFill>
              </a:rPr>
              <a:t>B</a:t>
            </a:r>
            <a:r>
              <a:rPr lang="zh-CN" altLang="en-US" sz="2800" b="1" i="0" dirty="0">
                <a:solidFill>
                  <a:srgbClr val="008000"/>
                </a:solidFill>
              </a:rPr>
              <a:t>） 只有比入射光波长更大的散射光；</a:t>
            </a:r>
            <a:br>
              <a:rPr lang="zh-CN" altLang="en-US" sz="2800" b="1" i="0" dirty="0">
                <a:solidFill>
                  <a:srgbClr val="008000"/>
                </a:solidFill>
              </a:rPr>
            </a:br>
            <a:r>
              <a:rPr lang="zh-CN" altLang="en-US" sz="2800" b="1" i="0" dirty="0">
                <a:solidFill>
                  <a:schemeClr val="tx2"/>
                </a:solidFill>
              </a:rPr>
              <a:t>   </a:t>
            </a:r>
            <a:r>
              <a:rPr lang="zh-CN" altLang="en-US" sz="2800" b="1" i="0" dirty="0">
                <a:solidFill>
                  <a:srgbClr val="9900FF"/>
                </a:solidFill>
              </a:rPr>
              <a:t>（</a:t>
            </a:r>
            <a:r>
              <a:rPr lang="en-US" altLang="zh-CN" sz="2800" b="1" i="0" dirty="0">
                <a:solidFill>
                  <a:srgbClr val="9900FF"/>
                </a:solidFill>
              </a:rPr>
              <a:t>C</a:t>
            </a:r>
            <a:r>
              <a:rPr lang="zh-CN" altLang="en-US" sz="2800" b="1" i="0" dirty="0">
                <a:solidFill>
                  <a:srgbClr val="9900FF"/>
                </a:solidFill>
              </a:rPr>
              <a:t>） 既有波长变大的，也有与入射光波长相同的散射光；</a:t>
            </a:r>
            <a:br>
              <a:rPr lang="zh-CN" altLang="en-US" sz="2800" b="1" i="0" dirty="0">
                <a:solidFill>
                  <a:srgbClr val="9900FF"/>
                </a:solidFill>
              </a:rPr>
            </a:br>
            <a:r>
              <a:rPr lang="zh-CN" altLang="en-US" sz="2800" b="1" i="0" dirty="0">
                <a:solidFill>
                  <a:schemeClr val="tx2"/>
                </a:solidFill>
              </a:rPr>
              <a:t>   （</a:t>
            </a:r>
            <a:r>
              <a:rPr lang="en-US" altLang="zh-CN" sz="2800" b="1" i="0" dirty="0">
                <a:solidFill>
                  <a:schemeClr val="tx2"/>
                </a:solidFill>
              </a:rPr>
              <a:t>D</a:t>
            </a:r>
            <a:r>
              <a:rPr lang="zh-CN" altLang="en-US" sz="2800" b="1" i="0" dirty="0">
                <a:solidFill>
                  <a:schemeClr val="tx2"/>
                </a:solidFill>
              </a:rPr>
              <a:t>） 散射光波长的改变值随散射角和散射物质变化。</a:t>
            </a:r>
          </a:p>
        </p:txBody>
      </p:sp>
      <p:sp>
        <p:nvSpPr>
          <p:cNvPr id="116739" name="矩形 2"/>
          <p:cNvSpPr>
            <a:spLocks noChangeArrowheads="1"/>
          </p:cNvSpPr>
          <p:nvPr/>
        </p:nvSpPr>
        <p:spPr bwMode="auto">
          <a:xfrm>
            <a:off x="3881438" y="500063"/>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i="0">
                <a:solidFill>
                  <a:srgbClr val="FF0000"/>
                </a:solidFill>
              </a:rPr>
              <a:t>课堂练习</a:t>
            </a:r>
            <a:endParaRPr lang="zh-CN" altLang="en-US" sz="3600">
              <a:solidFill>
                <a:srgbClr val="FF0000"/>
              </a:solidFill>
            </a:endParaRPr>
          </a:p>
        </p:txBody>
      </p:sp>
      <p:grpSp>
        <p:nvGrpSpPr>
          <p:cNvPr id="2" name="组合 6"/>
          <p:cNvGrpSpPr>
            <a:grpSpLocks/>
          </p:cNvGrpSpPr>
          <p:nvPr/>
        </p:nvGrpSpPr>
        <p:grpSpPr bwMode="auto">
          <a:xfrm>
            <a:off x="2881313" y="5643563"/>
            <a:ext cx="5486400" cy="519112"/>
            <a:chOff x="864" y="3216"/>
            <a:chExt cx="3456" cy="327"/>
          </a:xfrm>
        </p:grpSpPr>
        <p:sp>
          <p:nvSpPr>
            <p:cNvPr id="116741" name="文本框 4"/>
            <p:cNvSpPr txBox="1">
              <a:spLocks noChangeArrowheads="1"/>
            </p:cNvSpPr>
            <p:nvPr/>
          </p:nvSpPr>
          <p:spPr bwMode="auto">
            <a:xfrm>
              <a:off x="864" y="3216"/>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a:solidFill>
                    <a:srgbClr val="CC0000"/>
                  </a:solidFill>
                </a:rPr>
                <a:t>答</a:t>
              </a:r>
              <a:r>
                <a:rPr lang="en-US" altLang="zh-CN" sz="2800" b="1" i="0">
                  <a:solidFill>
                    <a:srgbClr val="CC0000"/>
                  </a:solidFill>
                </a:rPr>
                <a:t>:C</a:t>
              </a:r>
            </a:p>
          </p:txBody>
        </p:sp>
        <p:sp>
          <p:nvSpPr>
            <p:cNvPr id="116742" name="文本框 5"/>
            <p:cNvSpPr txBox="1">
              <a:spLocks noChangeArrowheads="1"/>
            </p:cNvSpPr>
            <p:nvPr/>
          </p:nvSpPr>
          <p:spPr bwMode="auto">
            <a:xfrm>
              <a:off x="1488" y="3216"/>
              <a:ext cx="28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0">
                  <a:solidFill>
                    <a:srgbClr val="CC0000"/>
                  </a:solidFill>
                </a:rPr>
                <a:t>(</a:t>
              </a:r>
              <a:r>
                <a:rPr lang="zh-CN" altLang="en-US" sz="2800" b="1" i="0">
                  <a:solidFill>
                    <a:srgbClr val="CC0000"/>
                  </a:solidFill>
                </a:rPr>
                <a:t>改变值与散射物质无关</a:t>
              </a:r>
              <a:r>
                <a:rPr lang="en-US" altLang="zh-CN" sz="2800" b="1" i="0">
                  <a:solidFill>
                    <a:srgbClr val="CC0000"/>
                  </a:solidFill>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2286000" y="4114800"/>
            <a:ext cx="2514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a:solidFill>
                  <a:srgbClr val="CC0000"/>
                </a:solidFill>
              </a:rPr>
              <a:t>答</a:t>
            </a:r>
            <a:r>
              <a:rPr lang="en-US" altLang="zh-CN" sz="2800" b="1" i="0">
                <a:solidFill>
                  <a:srgbClr val="CC0000"/>
                </a:solidFill>
              </a:rPr>
              <a:t>: </a:t>
            </a:r>
            <a:r>
              <a:rPr lang="en-US" altLang="zh-CN" sz="3200" b="1" i="0">
                <a:solidFill>
                  <a:srgbClr val="CC0000"/>
                </a:solidFill>
              </a:rPr>
              <a:t>B</a:t>
            </a:r>
            <a:r>
              <a:rPr lang="zh-CN" altLang="en-US" sz="3200" b="1" i="0">
                <a:solidFill>
                  <a:srgbClr val="CC0000"/>
                </a:solidFill>
              </a:rPr>
              <a:t>、</a:t>
            </a:r>
            <a:r>
              <a:rPr lang="en-US" altLang="zh-CN" sz="3200" b="1" i="0">
                <a:solidFill>
                  <a:srgbClr val="CC0000"/>
                </a:solidFill>
              </a:rPr>
              <a:t>C</a:t>
            </a:r>
            <a:r>
              <a:rPr lang="zh-CN" altLang="en-US" sz="3200" b="1" i="0">
                <a:solidFill>
                  <a:srgbClr val="CC0000"/>
                </a:solidFill>
              </a:rPr>
              <a:t>、</a:t>
            </a:r>
            <a:r>
              <a:rPr lang="en-US" altLang="zh-CN" sz="3200" b="1" i="0">
                <a:solidFill>
                  <a:srgbClr val="CC0000"/>
                </a:solidFill>
              </a:rPr>
              <a:t>D </a:t>
            </a:r>
          </a:p>
        </p:txBody>
      </p:sp>
      <p:sp>
        <p:nvSpPr>
          <p:cNvPr id="3" name="矩形 5"/>
          <p:cNvSpPr>
            <a:spLocks noChangeArrowheads="1"/>
          </p:cNvSpPr>
          <p:nvPr/>
        </p:nvSpPr>
        <p:spPr bwMode="auto">
          <a:xfrm>
            <a:off x="2209800" y="4800601"/>
            <a:ext cx="640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en-US" altLang="zh-CN" sz="2800" b="1" i="0">
                <a:solidFill>
                  <a:srgbClr val="CC0000"/>
                </a:solidFill>
              </a:rPr>
              <a:t>(</a:t>
            </a:r>
            <a:r>
              <a:rPr lang="zh-CN" altLang="en-US" sz="2800" b="1" i="0">
                <a:solidFill>
                  <a:srgbClr val="CC0000"/>
                </a:solidFill>
              </a:rPr>
              <a:t>光电效应中光子和束缚电子相互作用</a:t>
            </a:r>
            <a:r>
              <a:rPr lang="en-US" altLang="zh-CN" sz="2800" b="1" i="0">
                <a:solidFill>
                  <a:srgbClr val="CC0000"/>
                </a:solidFill>
              </a:rPr>
              <a:t>)</a:t>
            </a:r>
          </a:p>
        </p:txBody>
      </p:sp>
      <p:sp>
        <p:nvSpPr>
          <p:cNvPr id="117764" name="文本框 9"/>
          <p:cNvSpPr txBox="1">
            <a:spLocks noChangeArrowheads="1"/>
          </p:cNvSpPr>
          <p:nvPr/>
        </p:nvSpPr>
        <p:spPr bwMode="auto">
          <a:xfrm>
            <a:off x="1881188" y="1143000"/>
            <a:ext cx="84582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dirty="0">
                <a:solidFill>
                  <a:srgbClr val="FF00FF"/>
                </a:solidFill>
              </a:rPr>
              <a:t>光电效应与康普顿效应相比较       </a:t>
            </a:r>
            <a:r>
              <a:rPr lang="en-US" altLang="zh-CN" sz="2800" b="1" i="0" dirty="0">
                <a:solidFill>
                  <a:schemeClr val="tx2"/>
                </a:solidFill>
              </a:rPr>
              <a:t>[    ]</a:t>
            </a:r>
            <a:br>
              <a:rPr lang="en-US" altLang="zh-CN" sz="2800" b="1" i="0" dirty="0">
                <a:solidFill>
                  <a:schemeClr val="tx2"/>
                </a:solidFill>
              </a:rPr>
            </a:br>
            <a:r>
              <a:rPr lang="en-US" altLang="zh-CN" sz="2800" b="1" i="0" dirty="0">
                <a:solidFill>
                  <a:schemeClr val="tx2"/>
                </a:solidFill>
              </a:rPr>
              <a:t>  </a:t>
            </a:r>
            <a:r>
              <a:rPr lang="zh-CN" altLang="en-US" sz="2800" b="1" i="0" dirty="0">
                <a:solidFill>
                  <a:srgbClr val="0033CC"/>
                </a:solidFill>
              </a:rPr>
              <a:t>（</a:t>
            </a:r>
            <a:r>
              <a:rPr lang="en-US" altLang="zh-CN" sz="2800" b="1" i="0" dirty="0">
                <a:solidFill>
                  <a:srgbClr val="0033CC"/>
                </a:solidFill>
              </a:rPr>
              <a:t>A</a:t>
            </a:r>
            <a:r>
              <a:rPr lang="zh-CN" altLang="en-US" sz="2800" b="1" i="0" dirty="0">
                <a:solidFill>
                  <a:srgbClr val="0033CC"/>
                </a:solidFill>
              </a:rPr>
              <a:t>） 都是光子和自由电子相互作用的过程； </a:t>
            </a:r>
            <a:br>
              <a:rPr lang="zh-CN" altLang="en-US" sz="2800" b="1" i="0" dirty="0">
                <a:solidFill>
                  <a:srgbClr val="0033CC"/>
                </a:solidFill>
              </a:rPr>
            </a:br>
            <a:r>
              <a:rPr lang="zh-CN" altLang="en-US" sz="2800" b="1" i="0" dirty="0">
                <a:solidFill>
                  <a:schemeClr val="tx2"/>
                </a:solidFill>
              </a:rPr>
              <a:t>  （</a:t>
            </a:r>
            <a:r>
              <a:rPr lang="en-US" altLang="zh-CN" sz="2800" b="1" i="0" dirty="0">
                <a:solidFill>
                  <a:srgbClr val="008000"/>
                </a:solidFill>
              </a:rPr>
              <a:t>B</a:t>
            </a:r>
            <a:r>
              <a:rPr lang="zh-CN" altLang="en-US" sz="2800" b="1" i="0" dirty="0">
                <a:solidFill>
                  <a:srgbClr val="008000"/>
                </a:solidFill>
              </a:rPr>
              <a:t>） 光电效应产生的光电子动能与材料有关，康普顿散射产生的反冲电子动能与材料无关；</a:t>
            </a:r>
            <a:br>
              <a:rPr lang="zh-CN" altLang="en-US" sz="2800" b="1" i="0" dirty="0">
                <a:solidFill>
                  <a:srgbClr val="008000"/>
                </a:solidFill>
              </a:rPr>
            </a:br>
            <a:r>
              <a:rPr lang="zh-CN" altLang="en-US" sz="2800" b="1" i="0" dirty="0">
                <a:solidFill>
                  <a:schemeClr val="tx2"/>
                </a:solidFill>
              </a:rPr>
              <a:t>    </a:t>
            </a:r>
            <a:r>
              <a:rPr lang="en-US" altLang="zh-CN" sz="2800" b="1" i="0" dirty="0">
                <a:solidFill>
                  <a:srgbClr val="9900FF"/>
                </a:solidFill>
              </a:rPr>
              <a:t>(C</a:t>
            </a:r>
            <a:r>
              <a:rPr lang="zh-CN" altLang="en-US" sz="2800" b="1" i="0" dirty="0">
                <a:solidFill>
                  <a:srgbClr val="9900FF"/>
                </a:solidFill>
              </a:rPr>
              <a:t>） 作用过程中光子与电子的总能量守恒；</a:t>
            </a:r>
            <a:br>
              <a:rPr lang="zh-CN" altLang="en-US" sz="2800" b="1" i="0" dirty="0">
                <a:solidFill>
                  <a:srgbClr val="9900FF"/>
                </a:solidFill>
              </a:rPr>
            </a:br>
            <a:r>
              <a:rPr lang="zh-CN" altLang="en-US" sz="2800" b="1" i="0" dirty="0">
                <a:solidFill>
                  <a:schemeClr val="tx2"/>
                </a:solidFill>
              </a:rPr>
              <a:t>  （</a:t>
            </a:r>
            <a:r>
              <a:rPr lang="en-US" altLang="zh-CN" sz="2800" b="1" i="0" dirty="0">
                <a:solidFill>
                  <a:schemeClr val="tx2"/>
                </a:solidFill>
              </a:rPr>
              <a:t>D</a:t>
            </a:r>
            <a:r>
              <a:rPr lang="zh-CN" altLang="en-US" sz="2800" b="1" i="0" dirty="0">
                <a:solidFill>
                  <a:schemeClr val="tx2"/>
                </a:solidFill>
              </a:rPr>
              <a:t>） 都说明光具有量子性。</a:t>
            </a:r>
          </a:p>
        </p:txBody>
      </p:sp>
      <p:sp>
        <p:nvSpPr>
          <p:cNvPr id="117765" name="矩形 4"/>
          <p:cNvSpPr>
            <a:spLocks noChangeArrowheads="1"/>
          </p:cNvSpPr>
          <p:nvPr/>
        </p:nvSpPr>
        <p:spPr bwMode="auto">
          <a:xfrm>
            <a:off x="3738563" y="214313"/>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i="0">
                <a:solidFill>
                  <a:srgbClr val="FF0000"/>
                </a:solidFill>
              </a:rPr>
              <a:t>课堂练习</a:t>
            </a:r>
            <a:endParaRPr lang="zh-CN" altLang="en-US" sz="36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6553200" y="2362201"/>
            <a:ext cx="3733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i="0">
                <a:solidFill>
                  <a:srgbClr val="FF0066"/>
                </a:solidFill>
                <a:latin typeface="宋体" panose="02010600030101010101" pitchFamily="2" charset="-122"/>
              </a:rPr>
              <a:t>康普顿正在测晶体对</a:t>
            </a:r>
            <a:r>
              <a:rPr lang="en-US" altLang="zh-CN" sz="3200" b="1" i="0">
                <a:solidFill>
                  <a:srgbClr val="FF0066"/>
                </a:solidFill>
              </a:rPr>
              <a:t>X </a:t>
            </a:r>
            <a:r>
              <a:rPr lang="zh-CN" altLang="en-US" sz="3200" b="1" i="0">
                <a:solidFill>
                  <a:srgbClr val="FF0066"/>
                </a:solidFill>
                <a:latin typeface="宋体" panose="02010600030101010101" pitchFamily="2" charset="-122"/>
              </a:rPr>
              <a:t>射线的散射</a:t>
            </a:r>
          </a:p>
        </p:txBody>
      </p:sp>
      <p:pic>
        <p:nvPicPr>
          <p:cNvPr id="84995" name="Picture 3" descr="comp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533400"/>
            <a:ext cx="36957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4995"/>
                                        </p:tgtEl>
                                        <p:attrNameLst>
                                          <p:attrName>style.visibility</p:attrName>
                                        </p:attrNameLst>
                                      </p:cBhvr>
                                      <p:to>
                                        <p:strVal val="visible"/>
                                      </p:to>
                                    </p:set>
                                    <p:animEffect transition="in" filter="wipe(left)">
                                      <p:cBhvr>
                                        <p:cTn id="7" dur="500"/>
                                        <p:tgtEl>
                                          <p:spTgt spid="84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994"/>
                                        </p:tgtEl>
                                        <p:attrNameLst>
                                          <p:attrName>style.visibility</p:attrName>
                                        </p:attrNameLst>
                                      </p:cBhvr>
                                      <p:to>
                                        <p:strVal val="visible"/>
                                      </p:to>
                                    </p:set>
                                    <p:animEffect transition="in" filter="wipe(left)">
                                      <p:cBhvr>
                                        <p:cTn id="12" dur="500"/>
                                        <p:tgtEl>
                                          <p:spTgt spid="84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271464" y="4149080"/>
            <a:ext cx="5976664"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i="0" dirty="0">
                <a:solidFill>
                  <a:schemeClr val="accent2"/>
                </a:solidFill>
              </a:rPr>
              <a:t>吴有训</a:t>
            </a:r>
            <a:r>
              <a:rPr lang="en-US" altLang="zh-CN" b="1" i="0" dirty="0">
                <a:solidFill>
                  <a:schemeClr val="accent2"/>
                </a:solidFill>
              </a:rPr>
              <a:t>(</a:t>
            </a:r>
            <a:r>
              <a:rPr lang="en-US" altLang="zh-CN" b="1" i="0" dirty="0"/>
              <a:t>1897-1977)</a:t>
            </a:r>
            <a:r>
              <a:rPr lang="zh-CN" altLang="en-US" b="1" i="0" dirty="0"/>
              <a:t>，是我国杰出的物理学家和教育家。民国</a:t>
            </a:r>
            <a:r>
              <a:rPr lang="en-US" altLang="zh-CN" b="1" i="0" dirty="0"/>
              <a:t>37</a:t>
            </a:r>
            <a:r>
              <a:rPr lang="zh-CN" altLang="en-US" b="1" i="0" dirty="0"/>
              <a:t>年，他辞去了中央大学校长之职到上海交通大学任物理系教授。</a:t>
            </a:r>
            <a:r>
              <a:rPr lang="en-US" altLang="zh-CN" b="1" i="0" dirty="0"/>
              <a:t>1949</a:t>
            </a:r>
            <a:r>
              <a:rPr lang="zh-CN" altLang="en-US" b="1" i="0" dirty="0"/>
              <a:t>年，上海市军管会任命吴有训为国立交通大学校务委员会主任委员。著有</a:t>
            </a:r>
            <a:r>
              <a:rPr lang="en-US" altLang="zh-CN" b="1" i="0" dirty="0"/>
              <a:t>《X</a:t>
            </a:r>
            <a:r>
              <a:rPr lang="zh-CN" altLang="en-US" b="1" i="0" dirty="0"/>
              <a:t>射线与电子</a:t>
            </a:r>
            <a:r>
              <a:rPr lang="en-US" altLang="zh-CN" b="1" i="0" dirty="0"/>
              <a:t>》</a:t>
            </a:r>
            <a:r>
              <a:rPr lang="zh-CN" altLang="en-US" b="1" i="0" dirty="0"/>
              <a:t>等专著。</a:t>
            </a:r>
          </a:p>
        </p:txBody>
      </p:sp>
      <p:pic>
        <p:nvPicPr>
          <p:cNvPr id="3" name="Picture 4" descr="wuyouxu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6160" y="620688"/>
            <a:ext cx="4008438"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568" y="103753"/>
            <a:ext cx="4392488" cy="4392488"/>
          </a:xfrm>
          <a:prstGeom prst="rect">
            <a:avLst/>
          </a:prstGeom>
        </p:spPr>
      </p:pic>
    </p:spTree>
    <p:extLst>
      <p:ext uri="{BB962C8B-B14F-4D97-AF65-F5344CB8AC3E}">
        <p14:creationId xmlns:p14="http://schemas.microsoft.com/office/powerpoint/2010/main" val="257570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grpId="0" nodeType="afterEffect">
                                  <p:stCondLst>
                                    <p:cond delay="400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8" name="Text Box 1028"/>
          <p:cNvSpPr txBox="1">
            <a:spLocks noChangeArrowheads="1"/>
          </p:cNvSpPr>
          <p:nvPr/>
        </p:nvSpPr>
        <p:spPr bwMode="auto">
          <a:xfrm>
            <a:off x="1794108" y="180870"/>
            <a:ext cx="6048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dirty="0">
                <a:solidFill>
                  <a:srgbClr val="FF0000"/>
                </a:solidFill>
                <a:latin typeface="Symbol" panose="05050102010706020507" pitchFamily="18" charset="2"/>
              </a:rPr>
              <a:t>三、康普顿效应的理论解释</a:t>
            </a:r>
          </a:p>
        </p:txBody>
      </p:sp>
      <p:sp>
        <p:nvSpPr>
          <p:cNvPr id="185349" name="Text Box 1029"/>
          <p:cNvSpPr txBox="1">
            <a:spLocks noChangeArrowheads="1"/>
          </p:cNvSpPr>
          <p:nvPr/>
        </p:nvSpPr>
        <p:spPr bwMode="auto">
          <a:xfrm>
            <a:off x="1923128" y="602035"/>
            <a:ext cx="4104482" cy="523220"/>
          </a:xfrm>
          <a:prstGeom prst="rect">
            <a:avLst/>
          </a:prstGeom>
          <a:noFill/>
          <a:ln w="9525">
            <a:noFill/>
            <a:miter lim="800000"/>
            <a:headEnd/>
            <a:tailEnd/>
          </a:ln>
          <a:effectLst/>
        </p:spPr>
        <p:txBody>
          <a:bodyPr wrap="square">
            <a:spAutoFit/>
          </a:bodyPr>
          <a:lstStyle/>
          <a:p>
            <a:pPr marL="514350" indent="-514350">
              <a:spcBef>
                <a:spcPct val="50000"/>
              </a:spcBef>
              <a:buFontTx/>
              <a:buAutoNum type="arabicPeriod"/>
              <a:defRPr/>
            </a:pPr>
            <a:r>
              <a:rPr lang="zh-CN" altLang="en-US" sz="2800" b="1" i="0" dirty="0">
                <a:solidFill>
                  <a:srgbClr val="009900"/>
                </a:solidFill>
                <a:effectLst>
                  <a:outerShdw blurRad="38100" dist="38100" dir="2700000" algn="tl">
                    <a:srgbClr val="FFFFFF"/>
                  </a:outerShdw>
                </a:effectLst>
              </a:rPr>
              <a:t>经典电磁理论的困难：</a:t>
            </a:r>
            <a:endParaRPr lang="en-US" altLang="zh-CN" sz="2800" b="1" i="0" dirty="0">
              <a:solidFill>
                <a:srgbClr val="009900"/>
              </a:solidFill>
              <a:effectLst>
                <a:outerShdw blurRad="38100" dist="38100" dir="2700000" algn="tl">
                  <a:srgbClr val="FFFFFF"/>
                </a:outerShdw>
              </a:effectLst>
            </a:endParaRPr>
          </a:p>
        </p:txBody>
      </p:sp>
      <p:sp>
        <p:nvSpPr>
          <p:cNvPr id="3" name="矩形 2"/>
          <p:cNvSpPr/>
          <p:nvPr/>
        </p:nvSpPr>
        <p:spPr>
          <a:xfrm>
            <a:off x="1191980" y="1032357"/>
            <a:ext cx="9400031" cy="1384995"/>
          </a:xfrm>
          <a:prstGeom prst="rect">
            <a:avLst/>
          </a:prstGeom>
        </p:spPr>
        <p:txBody>
          <a:bodyPr wrap="square">
            <a:spAutoFit/>
          </a:bodyPr>
          <a:lstStyle/>
          <a:p>
            <a:r>
              <a:rPr lang="zh-CN" altLang="en-US" sz="2800" b="1" i="0" dirty="0">
                <a:solidFill>
                  <a:srgbClr val="0000FF"/>
                </a:solidFill>
              </a:rPr>
              <a:t>按经典电磁理论，带电粒子受到入射电磁波的作用而发生受迫振动，从而向各个方向辐射电磁波，散射束的频率应与入射束频率相同，带电粒子仅起能量传递的作用。</a:t>
            </a:r>
            <a:endParaRPr lang="zh-CN" altLang="en-US" sz="2800" dirty="0">
              <a:solidFill>
                <a:srgbClr val="0000FF"/>
              </a:solidFill>
            </a:endParaRPr>
          </a:p>
        </p:txBody>
      </p:sp>
      <p:sp>
        <p:nvSpPr>
          <p:cNvPr id="90" name="Text Box 2"/>
          <p:cNvSpPr txBox="1">
            <a:spLocks noChangeArrowheads="1"/>
          </p:cNvSpPr>
          <p:nvPr/>
        </p:nvSpPr>
        <p:spPr bwMode="auto">
          <a:xfrm>
            <a:off x="2204145" y="2610145"/>
            <a:ext cx="17145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dirty="0">
                <a:solidFill>
                  <a:srgbClr val="CC3300"/>
                </a:solidFill>
              </a:rPr>
              <a:t>经典物理的解释</a:t>
            </a:r>
          </a:p>
        </p:txBody>
      </p:sp>
      <p:sp>
        <p:nvSpPr>
          <p:cNvPr id="91" name="Line 10"/>
          <p:cNvSpPr>
            <a:spLocks noChangeShapeType="1"/>
          </p:cNvSpPr>
          <p:nvPr/>
        </p:nvSpPr>
        <p:spPr bwMode="auto">
          <a:xfrm>
            <a:off x="3415407" y="3714251"/>
            <a:ext cx="4392612" cy="0"/>
          </a:xfrm>
          <a:prstGeom prst="line">
            <a:avLst/>
          </a:prstGeom>
          <a:noFill/>
          <a:ln w="9525">
            <a:solidFill>
              <a:schemeClr val="tx1">
                <a:alpha val="58823"/>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Freeform 11"/>
          <p:cNvSpPr>
            <a:spLocks/>
          </p:cNvSpPr>
          <p:nvPr/>
        </p:nvSpPr>
        <p:spPr bwMode="auto">
          <a:xfrm>
            <a:off x="4063108" y="3474540"/>
            <a:ext cx="790575" cy="503237"/>
          </a:xfrm>
          <a:custGeom>
            <a:avLst/>
            <a:gdLst>
              <a:gd name="T0" fmla="*/ 0 w 4106"/>
              <a:gd name="T1" fmla="*/ 2147483647 h 1940"/>
              <a:gd name="T2" fmla="*/ 2147483647 w 4106"/>
              <a:gd name="T3" fmla="*/ 2147483647 h 1940"/>
              <a:gd name="T4" fmla="*/ 2147483647 w 4106"/>
              <a:gd name="T5" fmla="*/ 2147483647 h 1940"/>
              <a:gd name="T6" fmla="*/ 2147483647 w 4106"/>
              <a:gd name="T7" fmla="*/ 2147483647 h 1940"/>
              <a:gd name="T8" fmla="*/ 2147483647 w 4106"/>
              <a:gd name="T9" fmla="*/ 2147483647 h 1940"/>
              <a:gd name="T10" fmla="*/ 2147483647 w 4106"/>
              <a:gd name="T11" fmla="*/ 2147483647 h 1940"/>
              <a:gd name="T12" fmla="*/ 2147483647 w 4106"/>
              <a:gd name="T13" fmla="*/ 2147483647 h 1940"/>
              <a:gd name="T14" fmla="*/ 2147483647 w 4106"/>
              <a:gd name="T15" fmla="*/ 2147483647 h 1940"/>
              <a:gd name="T16" fmla="*/ 2147483647 w 4106"/>
              <a:gd name="T17" fmla="*/ 2147483647 h 1940"/>
              <a:gd name="T18" fmla="*/ 2147483647 w 4106"/>
              <a:gd name="T19" fmla="*/ 2147483647 h 1940"/>
              <a:gd name="T20" fmla="*/ 2147483647 w 4106"/>
              <a:gd name="T21" fmla="*/ 2147483647 h 1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06"/>
              <a:gd name="T34" fmla="*/ 0 h 1940"/>
              <a:gd name="T35" fmla="*/ 4106 w 4106"/>
              <a:gd name="T36" fmla="*/ 1940 h 19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06" h="1940">
                <a:moveTo>
                  <a:pt x="0" y="1082"/>
                </a:moveTo>
                <a:cubicBezTo>
                  <a:pt x="37" y="925"/>
                  <a:pt x="137" y="0"/>
                  <a:pt x="258" y="139"/>
                </a:cubicBezTo>
                <a:cubicBezTo>
                  <a:pt x="454" y="139"/>
                  <a:pt x="573" y="1916"/>
                  <a:pt x="723" y="1916"/>
                </a:cubicBezTo>
                <a:cubicBezTo>
                  <a:pt x="873" y="1916"/>
                  <a:pt x="999" y="137"/>
                  <a:pt x="1159" y="138"/>
                </a:cubicBezTo>
                <a:cubicBezTo>
                  <a:pt x="1319" y="139"/>
                  <a:pt x="1527" y="1927"/>
                  <a:pt x="1681" y="1923"/>
                </a:cubicBezTo>
                <a:cubicBezTo>
                  <a:pt x="1835" y="1919"/>
                  <a:pt x="1943" y="113"/>
                  <a:pt x="2084" y="114"/>
                </a:cubicBezTo>
                <a:cubicBezTo>
                  <a:pt x="2225" y="115"/>
                  <a:pt x="2374" y="1926"/>
                  <a:pt x="2525" y="1928"/>
                </a:cubicBezTo>
                <a:cubicBezTo>
                  <a:pt x="2676" y="1930"/>
                  <a:pt x="2840" y="125"/>
                  <a:pt x="2991" y="127"/>
                </a:cubicBezTo>
                <a:cubicBezTo>
                  <a:pt x="3142" y="129"/>
                  <a:pt x="3285" y="1940"/>
                  <a:pt x="3432" y="1940"/>
                </a:cubicBezTo>
                <a:cubicBezTo>
                  <a:pt x="3579" y="1940"/>
                  <a:pt x="3714" y="127"/>
                  <a:pt x="3873" y="127"/>
                </a:cubicBezTo>
                <a:cubicBezTo>
                  <a:pt x="4032" y="127"/>
                  <a:pt x="4057" y="844"/>
                  <a:pt x="4106" y="1033"/>
                </a:cubicBezTo>
              </a:path>
            </a:pathLst>
          </a:custGeom>
          <a:noFill/>
          <a:ln w="28575">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 name="AutoShape 17"/>
          <p:cNvSpPr>
            <a:spLocks noChangeArrowheads="1"/>
          </p:cNvSpPr>
          <p:nvPr/>
        </p:nvSpPr>
        <p:spPr bwMode="auto">
          <a:xfrm>
            <a:off x="7226382" y="3912534"/>
            <a:ext cx="2470018" cy="436718"/>
          </a:xfrm>
          <a:prstGeom prst="wedgeRectCallout">
            <a:avLst>
              <a:gd name="adj1" fmla="val -104935"/>
              <a:gd name="adj2" fmla="val -70440"/>
            </a:avLst>
          </a:prstGeom>
          <a:solidFill>
            <a:srgbClr val="FFFF00">
              <a:alpha val="81960"/>
            </a:srgbClr>
          </a:solidFill>
          <a:ln w="9525">
            <a:solidFill>
              <a:schemeClr val="folHlink"/>
            </a:solidFill>
            <a:miter lim="800000"/>
            <a:headEnd/>
            <a:tailEnd/>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i="0" dirty="0">
                <a:solidFill>
                  <a:srgbClr val="3E0000"/>
                </a:solidFill>
              </a:rPr>
              <a:t>电子</a:t>
            </a:r>
            <a:r>
              <a:rPr lang="zh-CN" altLang="en-US" sz="2800" b="1" i="0" dirty="0">
                <a:solidFill>
                  <a:srgbClr val="3E0000"/>
                </a:solidFill>
                <a:ea typeface="楷体_GB2312" pitchFamily="49" charset="-122"/>
              </a:rPr>
              <a:t>受迫振动</a:t>
            </a:r>
            <a:endParaRPr lang="en-US" altLang="zh-CN" sz="2800" i="0" dirty="0">
              <a:solidFill>
                <a:srgbClr val="3E0000"/>
              </a:solidFill>
            </a:endParaRPr>
          </a:p>
        </p:txBody>
      </p:sp>
      <p:grpSp>
        <p:nvGrpSpPr>
          <p:cNvPr id="94" name="Group 18"/>
          <p:cNvGrpSpPr>
            <a:grpSpLocks/>
          </p:cNvGrpSpPr>
          <p:nvPr/>
        </p:nvGrpSpPr>
        <p:grpSpPr bwMode="auto">
          <a:xfrm>
            <a:off x="5777607" y="3622176"/>
            <a:ext cx="215900" cy="215900"/>
            <a:chOff x="2780" y="902"/>
            <a:chExt cx="136" cy="136"/>
          </a:xfrm>
        </p:grpSpPr>
        <p:sp>
          <p:nvSpPr>
            <p:cNvPr id="95" name="Oval 19"/>
            <p:cNvSpPr>
              <a:spLocks noChangeArrowheads="1"/>
            </p:cNvSpPr>
            <p:nvPr/>
          </p:nvSpPr>
          <p:spPr bwMode="auto">
            <a:xfrm>
              <a:off x="2780" y="902"/>
              <a:ext cx="136" cy="136"/>
            </a:xfrm>
            <a:prstGeom prst="ellipse">
              <a:avLst/>
            </a:prstGeom>
            <a:gradFill rotWithShape="1">
              <a:gsLst>
                <a:gs pos="0">
                  <a:srgbClr val="FFFF00"/>
                </a:gs>
                <a:gs pos="100000">
                  <a:srgbClr val="FF9966"/>
                </a:gs>
              </a:gsLst>
              <a:path path="shape">
                <a:fillToRect l="50000" t="50000" r="50000" b="50000"/>
              </a:path>
            </a:gra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96" name="Line 20"/>
            <p:cNvSpPr>
              <a:spLocks noChangeShapeType="1"/>
            </p:cNvSpPr>
            <p:nvPr/>
          </p:nvSpPr>
          <p:spPr bwMode="auto">
            <a:xfrm>
              <a:off x="2802" y="970"/>
              <a:ext cx="9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7" name="Rectangle 21"/>
          <p:cNvSpPr>
            <a:spLocks noChangeArrowheads="1"/>
          </p:cNvSpPr>
          <p:nvPr/>
        </p:nvSpPr>
        <p:spPr bwMode="auto">
          <a:xfrm>
            <a:off x="5574408" y="3493589"/>
            <a:ext cx="504825" cy="576262"/>
          </a:xfrm>
          <a:prstGeom prst="rect">
            <a:avLst/>
          </a:prstGeom>
          <a:solidFill>
            <a:srgbClr val="808000">
              <a:alpha val="32156"/>
            </a:srgbClr>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808000"/>
            </a:extrusionClr>
            <a:contourClr>
              <a:srgbClr val="808000"/>
            </a:contourClr>
          </a:sp3d>
        </p:spPr>
        <p:txBody>
          <a:bodyPr wrap="none" anchor="ctr">
            <a:flatTx/>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98" name="Rectangle 25"/>
          <p:cNvSpPr>
            <a:spLocks noChangeArrowheads="1"/>
          </p:cNvSpPr>
          <p:nvPr/>
        </p:nvSpPr>
        <p:spPr bwMode="auto">
          <a:xfrm>
            <a:off x="5288657" y="4120652"/>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dirty="0">
                <a:solidFill>
                  <a:srgbClr val="0033CC"/>
                </a:solidFill>
                <a:ea typeface="楷体_GB2312" pitchFamily="49" charset="-122"/>
              </a:rPr>
              <a:t>散射物体</a:t>
            </a:r>
          </a:p>
        </p:txBody>
      </p:sp>
      <p:graphicFrame>
        <p:nvGraphicFramePr>
          <p:cNvPr id="99" name="Object 29"/>
          <p:cNvGraphicFramePr>
            <a:graphicFrameLocks noChangeAspect="1"/>
          </p:cNvGraphicFramePr>
          <p:nvPr>
            <p:extLst>
              <p:ext uri="{D42A27DB-BD31-4B8C-83A1-F6EECF244321}">
                <p14:modId xmlns:p14="http://schemas.microsoft.com/office/powerpoint/2010/main" val="2052752031"/>
              </p:ext>
            </p:extLst>
          </p:nvPr>
        </p:nvGraphicFramePr>
        <p:xfrm>
          <a:off x="4158358" y="2858590"/>
          <a:ext cx="376237" cy="477837"/>
        </p:xfrm>
        <a:graphic>
          <a:graphicData uri="http://schemas.openxmlformats.org/presentationml/2006/ole">
            <mc:AlternateContent xmlns:mc="http://schemas.openxmlformats.org/markup-compatibility/2006">
              <mc:Choice xmlns:v="urn:schemas-microsoft-com:vml" Requires="v">
                <p:oleObj spid="_x0000_s98181" name="公式" r:id="rId3" imgW="139579" imgH="177646" progId="Equation.3">
                  <p:embed/>
                </p:oleObj>
              </mc:Choice>
              <mc:Fallback>
                <p:oleObj name="公式" r:id="rId3" imgW="139579" imgH="1776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8358" y="2858590"/>
                        <a:ext cx="376237"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 name="Line 15"/>
          <p:cNvSpPr>
            <a:spLocks noChangeShapeType="1"/>
          </p:cNvSpPr>
          <p:nvPr/>
        </p:nvSpPr>
        <p:spPr bwMode="auto">
          <a:xfrm flipV="1">
            <a:off x="5934769" y="2307726"/>
            <a:ext cx="1873250" cy="1403350"/>
          </a:xfrm>
          <a:prstGeom prst="line">
            <a:avLst/>
          </a:prstGeom>
          <a:noFill/>
          <a:ln w="19050">
            <a:solidFill>
              <a:srgbClr val="0033CC">
                <a:alpha val="59999"/>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Freeform 12"/>
          <p:cNvSpPr>
            <a:spLocks/>
          </p:cNvSpPr>
          <p:nvPr/>
        </p:nvSpPr>
        <p:spPr bwMode="auto">
          <a:xfrm rot="19374104">
            <a:off x="6799958" y="2609352"/>
            <a:ext cx="790575" cy="288925"/>
          </a:xfrm>
          <a:custGeom>
            <a:avLst/>
            <a:gdLst>
              <a:gd name="T0" fmla="*/ 0 w 4106"/>
              <a:gd name="T1" fmla="*/ 2147483647 h 1940"/>
              <a:gd name="T2" fmla="*/ 2147483647 w 4106"/>
              <a:gd name="T3" fmla="*/ 2147483647 h 1940"/>
              <a:gd name="T4" fmla="*/ 2147483647 w 4106"/>
              <a:gd name="T5" fmla="*/ 2147483647 h 1940"/>
              <a:gd name="T6" fmla="*/ 2147483647 w 4106"/>
              <a:gd name="T7" fmla="*/ 2147483647 h 1940"/>
              <a:gd name="T8" fmla="*/ 2147483647 w 4106"/>
              <a:gd name="T9" fmla="*/ 2147483647 h 1940"/>
              <a:gd name="T10" fmla="*/ 2147483647 w 4106"/>
              <a:gd name="T11" fmla="*/ 2147483647 h 1940"/>
              <a:gd name="T12" fmla="*/ 2147483647 w 4106"/>
              <a:gd name="T13" fmla="*/ 2147483647 h 1940"/>
              <a:gd name="T14" fmla="*/ 2147483647 w 4106"/>
              <a:gd name="T15" fmla="*/ 2147483647 h 1940"/>
              <a:gd name="T16" fmla="*/ 2147483647 w 4106"/>
              <a:gd name="T17" fmla="*/ 2147483647 h 1940"/>
              <a:gd name="T18" fmla="*/ 2147483647 w 4106"/>
              <a:gd name="T19" fmla="*/ 2147483647 h 1940"/>
              <a:gd name="T20" fmla="*/ 2147483647 w 4106"/>
              <a:gd name="T21" fmla="*/ 2147483647 h 1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06"/>
              <a:gd name="T34" fmla="*/ 0 h 1940"/>
              <a:gd name="T35" fmla="*/ 4106 w 4106"/>
              <a:gd name="T36" fmla="*/ 1940 h 19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06" h="1940">
                <a:moveTo>
                  <a:pt x="0" y="1082"/>
                </a:moveTo>
                <a:cubicBezTo>
                  <a:pt x="37" y="925"/>
                  <a:pt x="137" y="0"/>
                  <a:pt x="258" y="139"/>
                </a:cubicBezTo>
                <a:cubicBezTo>
                  <a:pt x="454" y="139"/>
                  <a:pt x="573" y="1916"/>
                  <a:pt x="723" y="1916"/>
                </a:cubicBezTo>
                <a:cubicBezTo>
                  <a:pt x="873" y="1916"/>
                  <a:pt x="999" y="137"/>
                  <a:pt x="1159" y="138"/>
                </a:cubicBezTo>
                <a:cubicBezTo>
                  <a:pt x="1319" y="139"/>
                  <a:pt x="1527" y="1927"/>
                  <a:pt x="1681" y="1923"/>
                </a:cubicBezTo>
                <a:cubicBezTo>
                  <a:pt x="1835" y="1919"/>
                  <a:pt x="1943" y="113"/>
                  <a:pt x="2084" y="114"/>
                </a:cubicBezTo>
                <a:cubicBezTo>
                  <a:pt x="2225" y="115"/>
                  <a:pt x="2374" y="1926"/>
                  <a:pt x="2525" y="1928"/>
                </a:cubicBezTo>
                <a:cubicBezTo>
                  <a:pt x="2676" y="1930"/>
                  <a:pt x="2840" y="125"/>
                  <a:pt x="2991" y="127"/>
                </a:cubicBezTo>
                <a:cubicBezTo>
                  <a:pt x="3142" y="129"/>
                  <a:pt x="3285" y="1940"/>
                  <a:pt x="3432" y="1940"/>
                </a:cubicBezTo>
                <a:cubicBezTo>
                  <a:pt x="3579" y="1940"/>
                  <a:pt x="3714" y="127"/>
                  <a:pt x="3873" y="127"/>
                </a:cubicBezTo>
                <a:cubicBezTo>
                  <a:pt x="4032" y="127"/>
                  <a:pt x="4057" y="844"/>
                  <a:pt x="4106" y="1033"/>
                </a:cubicBezTo>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02" name="Object 31"/>
          <p:cNvGraphicFramePr>
            <a:graphicFrameLocks noChangeAspect="1"/>
          </p:cNvGraphicFramePr>
          <p:nvPr>
            <p:extLst>
              <p:ext uri="{D42A27DB-BD31-4B8C-83A1-F6EECF244321}">
                <p14:modId xmlns:p14="http://schemas.microsoft.com/office/powerpoint/2010/main" val="322019525"/>
              </p:ext>
            </p:extLst>
          </p:nvPr>
        </p:nvGraphicFramePr>
        <p:xfrm>
          <a:off x="7620694" y="2576015"/>
          <a:ext cx="376238" cy="477837"/>
        </p:xfrm>
        <a:graphic>
          <a:graphicData uri="http://schemas.openxmlformats.org/presentationml/2006/ole">
            <mc:AlternateContent xmlns:mc="http://schemas.openxmlformats.org/markup-compatibility/2006">
              <mc:Choice xmlns:v="urn:schemas-microsoft-com:vml" Requires="v">
                <p:oleObj spid="_x0000_s98182" name="公式" r:id="rId5" imgW="139579" imgH="177646" progId="Equation.3">
                  <p:embed/>
                </p:oleObj>
              </mc:Choice>
              <mc:Fallback>
                <p:oleObj name="公式" r:id="rId5" imgW="139579" imgH="1776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694" y="2576015"/>
                        <a:ext cx="376238"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 name="Freeform 14"/>
          <p:cNvSpPr>
            <a:spLocks/>
          </p:cNvSpPr>
          <p:nvPr/>
        </p:nvSpPr>
        <p:spPr bwMode="auto">
          <a:xfrm>
            <a:off x="6346021" y="3418916"/>
            <a:ext cx="117476" cy="290631"/>
          </a:xfrm>
          <a:custGeom>
            <a:avLst/>
            <a:gdLst>
              <a:gd name="T0" fmla="*/ 0 w 363"/>
              <a:gd name="T1" fmla="*/ 0 h 726"/>
              <a:gd name="T2" fmla="*/ 2147483647 w 363"/>
              <a:gd name="T3" fmla="*/ 2147483647 h 726"/>
              <a:gd name="T4" fmla="*/ 2147483647 w 363"/>
              <a:gd name="T5" fmla="*/ 2147483647 h 726"/>
              <a:gd name="T6" fmla="*/ 0 60000 65536"/>
              <a:gd name="T7" fmla="*/ 0 60000 65536"/>
              <a:gd name="T8" fmla="*/ 0 60000 65536"/>
              <a:gd name="T9" fmla="*/ 0 w 363"/>
              <a:gd name="T10" fmla="*/ 0 h 726"/>
              <a:gd name="T11" fmla="*/ 363 w 363"/>
              <a:gd name="T12" fmla="*/ 726 h 726"/>
            </a:gdLst>
            <a:ahLst/>
            <a:cxnLst>
              <a:cxn ang="T6">
                <a:pos x="T0" y="T1"/>
              </a:cxn>
              <a:cxn ang="T7">
                <a:pos x="T2" y="T3"/>
              </a:cxn>
              <a:cxn ang="T8">
                <a:pos x="T4" y="T5"/>
              </a:cxn>
            </a:cxnLst>
            <a:rect l="T9" t="T10" r="T11" b="T12"/>
            <a:pathLst>
              <a:path w="363" h="726">
                <a:moveTo>
                  <a:pt x="0" y="0"/>
                </a:moveTo>
                <a:cubicBezTo>
                  <a:pt x="106" y="98"/>
                  <a:pt x="212" y="197"/>
                  <a:pt x="272" y="318"/>
                </a:cubicBezTo>
                <a:cubicBezTo>
                  <a:pt x="332" y="439"/>
                  <a:pt x="348" y="658"/>
                  <a:pt x="363" y="726"/>
                </a:cubicBezTo>
              </a:path>
            </a:pathLst>
          </a:custGeom>
          <a:noFill/>
          <a:ln w="9525">
            <a:solidFill>
              <a:srgbClr val="3E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 name="Text Box 13"/>
          <p:cNvSpPr txBox="1">
            <a:spLocks noChangeArrowheads="1"/>
          </p:cNvSpPr>
          <p:nvPr/>
        </p:nvSpPr>
        <p:spPr bwMode="auto">
          <a:xfrm>
            <a:off x="6439594" y="3264195"/>
            <a:ext cx="331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0" dirty="0"/>
              <a:t>θ</a:t>
            </a:r>
          </a:p>
        </p:txBody>
      </p:sp>
      <p:sp>
        <p:nvSpPr>
          <p:cNvPr id="105" name="Rectangle 3"/>
          <p:cNvSpPr>
            <a:spLocks noChangeArrowheads="1"/>
          </p:cNvSpPr>
          <p:nvPr/>
        </p:nvSpPr>
        <p:spPr bwMode="auto">
          <a:xfrm>
            <a:off x="2172440" y="5632882"/>
            <a:ext cx="6371832" cy="56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b="1" i="0" dirty="0">
                <a:solidFill>
                  <a:srgbClr val="9900CC"/>
                </a:solidFill>
                <a:latin typeface="楷体_GB2312" pitchFamily="49" charset="-122"/>
                <a:ea typeface="楷体_GB2312" pitchFamily="49" charset="-122"/>
              </a:rPr>
              <a:t>经典理论只能说明</a:t>
            </a:r>
            <a:r>
              <a:rPr lang="zh-CN" altLang="en-US" sz="2800" b="1" i="0" dirty="0">
                <a:solidFill>
                  <a:srgbClr val="FF0000"/>
                </a:solidFill>
                <a:latin typeface="楷体_GB2312" pitchFamily="49" charset="-122"/>
                <a:ea typeface="楷体_GB2312" pitchFamily="49" charset="-122"/>
              </a:rPr>
              <a:t>波长不变</a:t>
            </a:r>
            <a:r>
              <a:rPr lang="zh-CN" altLang="en-US" sz="2800" b="1" i="0" dirty="0">
                <a:solidFill>
                  <a:srgbClr val="9900CC"/>
                </a:solidFill>
                <a:latin typeface="楷体_GB2312" pitchFamily="49" charset="-122"/>
                <a:ea typeface="楷体_GB2312" pitchFamily="49" charset="-122"/>
              </a:rPr>
              <a:t>的散射，</a:t>
            </a:r>
          </a:p>
        </p:txBody>
      </p:sp>
      <p:sp>
        <p:nvSpPr>
          <p:cNvPr id="106" name="Rectangle 4"/>
          <p:cNvSpPr>
            <a:spLocks noChangeArrowheads="1"/>
          </p:cNvSpPr>
          <p:nvPr/>
        </p:nvSpPr>
        <p:spPr bwMode="auto">
          <a:xfrm>
            <a:off x="5048590" y="4807286"/>
            <a:ext cx="1414907" cy="954107"/>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i="0" dirty="0">
                <a:solidFill>
                  <a:srgbClr val="9900FF"/>
                </a:solidFill>
              </a:rPr>
              <a:t>电子受迫振动</a:t>
            </a:r>
          </a:p>
        </p:txBody>
      </p:sp>
      <p:sp>
        <p:nvSpPr>
          <p:cNvPr id="107" name="Rectangle 5"/>
          <p:cNvSpPr>
            <a:spLocks noChangeArrowheads="1"/>
          </p:cNvSpPr>
          <p:nvPr/>
        </p:nvSpPr>
        <p:spPr bwMode="auto">
          <a:xfrm>
            <a:off x="7696985" y="4823161"/>
            <a:ext cx="1664404" cy="954107"/>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i="0" dirty="0">
                <a:solidFill>
                  <a:srgbClr val="008000"/>
                </a:solidFill>
              </a:rPr>
              <a:t>同频率散射线</a:t>
            </a:r>
          </a:p>
        </p:txBody>
      </p:sp>
      <p:sp>
        <p:nvSpPr>
          <p:cNvPr id="108" name="Line 6"/>
          <p:cNvSpPr>
            <a:spLocks noChangeShapeType="1"/>
          </p:cNvSpPr>
          <p:nvPr/>
        </p:nvSpPr>
        <p:spPr bwMode="auto">
          <a:xfrm flipV="1">
            <a:off x="4063108" y="5344106"/>
            <a:ext cx="1152525" cy="14288"/>
          </a:xfrm>
          <a:prstGeom prst="line">
            <a:avLst/>
          </a:prstGeom>
          <a:noFill/>
          <a:ln w="57150">
            <a:solidFill>
              <a:schemeClr val="accent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2800"/>
          </a:p>
        </p:txBody>
      </p:sp>
      <p:sp>
        <p:nvSpPr>
          <p:cNvPr id="109" name="Rectangle 7"/>
          <p:cNvSpPr>
            <a:spLocks noChangeArrowheads="1"/>
          </p:cNvSpPr>
          <p:nvPr/>
        </p:nvSpPr>
        <p:spPr bwMode="auto">
          <a:xfrm>
            <a:off x="6633361" y="4789824"/>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dirty="0">
                <a:solidFill>
                  <a:srgbClr val="FF00FF"/>
                </a:solidFill>
              </a:rPr>
              <a:t>发射</a:t>
            </a:r>
          </a:p>
        </p:txBody>
      </p:sp>
      <p:sp>
        <p:nvSpPr>
          <p:cNvPr id="110" name="Line 8"/>
          <p:cNvSpPr>
            <a:spLocks noChangeShapeType="1"/>
          </p:cNvSpPr>
          <p:nvPr/>
        </p:nvSpPr>
        <p:spPr bwMode="auto">
          <a:xfrm>
            <a:off x="6484044" y="5308282"/>
            <a:ext cx="1136650" cy="0"/>
          </a:xfrm>
          <a:prstGeom prst="line">
            <a:avLst/>
          </a:prstGeom>
          <a:noFill/>
          <a:ln w="57150">
            <a:solidFill>
              <a:schemeClr val="accent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2800"/>
          </a:p>
        </p:txBody>
      </p:sp>
      <p:sp>
        <p:nvSpPr>
          <p:cNvPr id="111" name="Rectangle 9"/>
          <p:cNvSpPr>
            <a:spLocks noChangeArrowheads="1"/>
          </p:cNvSpPr>
          <p:nvPr/>
        </p:nvSpPr>
        <p:spPr bwMode="auto">
          <a:xfrm>
            <a:off x="2591140" y="4816811"/>
            <a:ext cx="1414907" cy="954107"/>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0" dirty="0"/>
              <a:t> </a:t>
            </a:r>
            <a:r>
              <a:rPr lang="zh-CN" altLang="en-US" sz="2800" b="1" i="0" dirty="0">
                <a:solidFill>
                  <a:srgbClr val="0033CC"/>
                </a:solidFill>
              </a:rPr>
              <a:t>单色电磁波</a:t>
            </a:r>
          </a:p>
        </p:txBody>
      </p:sp>
      <p:sp>
        <p:nvSpPr>
          <p:cNvPr id="112" name="Text Box 24"/>
          <p:cNvSpPr txBox="1">
            <a:spLocks noChangeArrowheads="1"/>
          </p:cNvSpPr>
          <p:nvPr/>
        </p:nvSpPr>
        <p:spPr bwMode="auto">
          <a:xfrm>
            <a:off x="4175911" y="4710808"/>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dirty="0">
                <a:solidFill>
                  <a:srgbClr val="CC3300"/>
                </a:solidFill>
              </a:rPr>
              <a:t>照射</a:t>
            </a:r>
          </a:p>
        </p:txBody>
      </p:sp>
      <p:sp>
        <p:nvSpPr>
          <p:cNvPr id="113" name="矩形 112"/>
          <p:cNvSpPr>
            <a:spLocks noChangeArrowheads="1"/>
          </p:cNvSpPr>
          <p:nvPr/>
        </p:nvSpPr>
        <p:spPr bwMode="auto">
          <a:xfrm>
            <a:off x="2018266" y="6181859"/>
            <a:ext cx="6958054" cy="55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nSpc>
                <a:spcPct val="120000"/>
              </a:lnSpc>
            </a:pPr>
            <a:r>
              <a:rPr kumimoji="0" lang="zh-CN" altLang="en-US" sz="2800" b="1" i="0" dirty="0">
                <a:solidFill>
                  <a:srgbClr val="CC3300"/>
                </a:solidFill>
              </a:rPr>
              <a:t>经典理论无法解释波长变长的散射线。</a:t>
            </a:r>
            <a:endParaRPr lang="en-US" altLang="zh-CN" sz="2800" b="1" i="0" dirty="0">
              <a:solidFill>
                <a:srgbClr val="CC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5348"/>
                                        </p:tgtEl>
                                        <p:attrNameLst>
                                          <p:attrName>style.visibility</p:attrName>
                                        </p:attrNameLst>
                                      </p:cBhvr>
                                      <p:to>
                                        <p:strVal val="visible"/>
                                      </p:to>
                                    </p:set>
                                    <p:animEffect transition="in" filter="wipe(left)">
                                      <p:cBhvr>
                                        <p:cTn id="7" dur="500"/>
                                        <p:tgtEl>
                                          <p:spTgt spid="1853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5349"/>
                                        </p:tgtEl>
                                        <p:attrNameLst>
                                          <p:attrName>style.visibility</p:attrName>
                                        </p:attrNameLst>
                                      </p:cBhvr>
                                      <p:to>
                                        <p:strVal val="visible"/>
                                      </p:to>
                                    </p:set>
                                    <p:animEffect transition="in" filter="wipe(left)">
                                      <p:cBhvr>
                                        <p:cTn id="12" dur="500"/>
                                        <p:tgtEl>
                                          <p:spTgt spid="185349"/>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0"/>
                                        </p:tgtEl>
                                        <p:attrNameLst>
                                          <p:attrName>style.visibility</p:attrName>
                                        </p:attrNameLst>
                                      </p:cBhvr>
                                      <p:to>
                                        <p:strVal val="visible"/>
                                      </p:to>
                                    </p:set>
                                    <p:anim calcmode="lin" valueType="num">
                                      <p:cBhvr additive="base">
                                        <p:cTn id="24" dur="500" fill="hold"/>
                                        <p:tgtEl>
                                          <p:spTgt spid="90"/>
                                        </p:tgtEl>
                                        <p:attrNameLst>
                                          <p:attrName>ppt_x</p:attrName>
                                        </p:attrNameLst>
                                      </p:cBhvr>
                                      <p:tavLst>
                                        <p:tav tm="0">
                                          <p:val>
                                            <p:strVal val="#ppt_x"/>
                                          </p:val>
                                        </p:tav>
                                        <p:tav tm="100000">
                                          <p:val>
                                            <p:strVal val="#ppt_x"/>
                                          </p:val>
                                        </p:tav>
                                      </p:tavLst>
                                    </p:anim>
                                    <p:anim calcmode="lin" valueType="num">
                                      <p:cBhvr additive="base">
                                        <p:cTn id="2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91"/>
                                        </p:tgtEl>
                                        <p:attrNameLst>
                                          <p:attrName>style.visibility</p:attrName>
                                        </p:attrNameLst>
                                      </p:cBhvr>
                                      <p:to>
                                        <p:strVal val="visible"/>
                                      </p:to>
                                    </p:set>
                                    <p:animEffect transition="in" filter="fade">
                                      <p:cBhvr>
                                        <p:cTn id="30" dur="1000"/>
                                        <p:tgtEl>
                                          <p:spTgt spid="91"/>
                                        </p:tgtEl>
                                      </p:cBhvr>
                                    </p:animEffect>
                                    <p:anim calcmode="lin" valueType="num">
                                      <p:cBhvr>
                                        <p:cTn id="31" dur="1000" fill="hold"/>
                                        <p:tgtEl>
                                          <p:spTgt spid="91"/>
                                        </p:tgtEl>
                                        <p:attrNameLst>
                                          <p:attrName>ppt_x</p:attrName>
                                        </p:attrNameLst>
                                      </p:cBhvr>
                                      <p:tavLst>
                                        <p:tav tm="0">
                                          <p:val>
                                            <p:strVal val="#ppt_x"/>
                                          </p:val>
                                        </p:tav>
                                        <p:tav tm="100000">
                                          <p:val>
                                            <p:strVal val="#ppt_x"/>
                                          </p:val>
                                        </p:tav>
                                      </p:tavLst>
                                    </p:anim>
                                    <p:anim calcmode="lin" valueType="num">
                                      <p:cBhvr>
                                        <p:cTn id="32" dur="1000" fill="hold"/>
                                        <p:tgtEl>
                                          <p:spTgt spid="91"/>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fade">
                                      <p:cBhvr>
                                        <p:cTn id="35" dur="1000"/>
                                        <p:tgtEl>
                                          <p:spTgt spid="94"/>
                                        </p:tgtEl>
                                      </p:cBhvr>
                                    </p:animEffect>
                                    <p:anim calcmode="lin" valueType="num">
                                      <p:cBhvr>
                                        <p:cTn id="36" dur="1000" fill="hold"/>
                                        <p:tgtEl>
                                          <p:spTgt spid="94"/>
                                        </p:tgtEl>
                                        <p:attrNameLst>
                                          <p:attrName>ppt_x</p:attrName>
                                        </p:attrNameLst>
                                      </p:cBhvr>
                                      <p:tavLst>
                                        <p:tav tm="0">
                                          <p:val>
                                            <p:strVal val="#ppt_x"/>
                                          </p:val>
                                        </p:tav>
                                        <p:tav tm="100000">
                                          <p:val>
                                            <p:strVal val="#ppt_x"/>
                                          </p:val>
                                        </p:tav>
                                      </p:tavLst>
                                    </p:anim>
                                    <p:anim calcmode="lin" valueType="num">
                                      <p:cBhvr>
                                        <p:cTn id="37" dur="1000" fill="hold"/>
                                        <p:tgtEl>
                                          <p:spTgt spid="9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97"/>
                                        </p:tgtEl>
                                        <p:attrNameLst>
                                          <p:attrName>style.visibility</p:attrName>
                                        </p:attrNameLst>
                                      </p:cBhvr>
                                      <p:to>
                                        <p:strVal val="visible"/>
                                      </p:to>
                                    </p:set>
                                    <p:animEffect transition="in" filter="fade">
                                      <p:cBhvr>
                                        <p:cTn id="40" dur="1000"/>
                                        <p:tgtEl>
                                          <p:spTgt spid="97"/>
                                        </p:tgtEl>
                                      </p:cBhvr>
                                    </p:animEffect>
                                    <p:anim calcmode="lin" valueType="num">
                                      <p:cBhvr>
                                        <p:cTn id="41" dur="1000" fill="hold"/>
                                        <p:tgtEl>
                                          <p:spTgt spid="97"/>
                                        </p:tgtEl>
                                        <p:attrNameLst>
                                          <p:attrName>ppt_x</p:attrName>
                                        </p:attrNameLst>
                                      </p:cBhvr>
                                      <p:tavLst>
                                        <p:tav tm="0">
                                          <p:val>
                                            <p:strVal val="#ppt_x"/>
                                          </p:val>
                                        </p:tav>
                                        <p:tav tm="100000">
                                          <p:val>
                                            <p:strVal val="#ppt_x"/>
                                          </p:val>
                                        </p:tav>
                                      </p:tavLst>
                                    </p:anim>
                                    <p:anim calcmode="lin" valueType="num">
                                      <p:cBhvr>
                                        <p:cTn id="42" dur="1000" fill="hold"/>
                                        <p:tgtEl>
                                          <p:spTgt spid="9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98"/>
                                        </p:tgtEl>
                                        <p:attrNameLst>
                                          <p:attrName>style.visibility</p:attrName>
                                        </p:attrNameLst>
                                      </p:cBhvr>
                                      <p:to>
                                        <p:strVal val="visible"/>
                                      </p:to>
                                    </p:set>
                                    <p:animEffect transition="in" filter="fade">
                                      <p:cBhvr>
                                        <p:cTn id="45" dur="1000"/>
                                        <p:tgtEl>
                                          <p:spTgt spid="98"/>
                                        </p:tgtEl>
                                      </p:cBhvr>
                                    </p:animEffect>
                                    <p:anim calcmode="lin" valueType="num">
                                      <p:cBhvr>
                                        <p:cTn id="46" dur="1000" fill="hold"/>
                                        <p:tgtEl>
                                          <p:spTgt spid="98"/>
                                        </p:tgtEl>
                                        <p:attrNameLst>
                                          <p:attrName>ppt_x</p:attrName>
                                        </p:attrNameLst>
                                      </p:cBhvr>
                                      <p:tavLst>
                                        <p:tav tm="0">
                                          <p:val>
                                            <p:strVal val="#ppt_x"/>
                                          </p:val>
                                        </p:tav>
                                        <p:tav tm="100000">
                                          <p:val>
                                            <p:strVal val="#ppt_x"/>
                                          </p:val>
                                        </p:tav>
                                      </p:tavLst>
                                    </p:anim>
                                    <p:anim calcmode="lin" valueType="num">
                                      <p:cBhvr>
                                        <p:cTn id="47"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fade">
                                      <p:cBhvr>
                                        <p:cTn id="52" dur="1000"/>
                                        <p:tgtEl>
                                          <p:spTgt spid="92"/>
                                        </p:tgtEl>
                                      </p:cBhvr>
                                    </p:animEffect>
                                    <p:anim calcmode="lin" valueType="num">
                                      <p:cBhvr>
                                        <p:cTn id="53" dur="1000" fill="hold"/>
                                        <p:tgtEl>
                                          <p:spTgt spid="92"/>
                                        </p:tgtEl>
                                        <p:attrNameLst>
                                          <p:attrName>ppt_x</p:attrName>
                                        </p:attrNameLst>
                                      </p:cBhvr>
                                      <p:tavLst>
                                        <p:tav tm="0">
                                          <p:val>
                                            <p:strVal val="#ppt_x"/>
                                          </p:val>
                                        </p:tav>
                                        <p:tav tm="100000">
                                          <p:val>
                                            <p:strVal val="#ppt_x"/>
                                          </p:val>
                                        </p:tav>
                                      </p:tavLst>
                                    </p:anim>
                                    <p:anim calcmode="lin" valueType="num">
                                      <p:cBhvr>
                                        <p:cTn id="54"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99"/>
                                        </p:tgtEl>
                                        <p:attrNameLst>
                                          <p:attrName>style.visibility</p:attrName>
                                        </p:attrNameLst>
                                      </p:cBhvr>
                                      <p:to>
                                        <p:strVal val="visible"/>
                                      </p:to>
                                    </p:set>
                                    <p:animEffect transition="in" filter="barn(inVertical)">
                                      <p:cBhvr>
                                        <p:cTn id="59" dur="500"/>
                                        <p:tgtEl>
                                          <p:spTgt spid="99"/>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93"/>
                                        </p:tgtEl>
                                        <p:attrNameLst>
                                          <p:attrName>style.visibility</p:attrName>
                                        </p:attrNameLst>
                                      </p:cBhvr>
                                      <p:to>
                                        <p:strVal val="visible"/>
                                      </p:to>
                                    </p:set>
                                    <p:anim calcmode="lin" valueType="num">
                                      <p:cBhvr additive="base">
                                        <p:cTn id="64" dur="500" fill="hold"/>
                                        <p:tgtEl>
                                          <p:spTgt spid="93"/>
                                        </p:tgtEl>
                                        <p:attrNameLst>
                                          <p:attrName>ppt_x</p:attrName>
                                        </p:attrNameLst>
                                      </p:cBhvr>
                                      <p:tavLst>
                                        <p:tav tm="0">
                                          <p:val>
                                            <p:strVal val="#ppt_x"/>
                                          </p:val>
                                        </p:tav>
                                        <p:tav tm="100000">
                                          <p:val>
                                            <p:strVal val="#ppt_x"/>
                                          </p:val>
                                        </p:tav>
                                      </p:tavLst>
                                    </p:anim>
                                    <p:anim calcmode="lin" valueType="num">
                                      <p:cBhvr additive="base">
                                        <p:cTn id="65"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00"/>
                                        </p:tgtEl>
                                        <p:attrNameLst>
                                          <p:attrName>style.visibility</p:attrName>
                                        </p:attrNameLst>
                                      </p:cBhvr>
                                      <p:to>
                                        <p:strVal val="visible"/>
                                      </p:to>
                                    </p:set>
                                    <p:animEffect transition="in" filter="wipe(down)">
                                      <p:cBhvr>
                                        <p:cTn id="70" dur="500"/>
                                        <p:tgtEl>
                                          <p:spTgt spid="100"/>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101"/>
                                        </p:tgtEl>
                                        <p:attrNameLst>
                                          <p:attrName>style.visibility</p:attrName>
                                        </p:attrNameLst>
                                      </p:cBhvr>
                                      <p:to>
                                        <p:strVal val="visible"/>
                                      </p:to>
                                    </p:set>
                                    <p:animEffect transition="in" filter="fade">
                                      <p:cBhvr>
                                        <p:cTn id="75" dur="1000"/>
                                        <p:tgtEl>
                                          <p:spTgt spid="101"/>
                                        </p:tgtEl>
                                      </p:cBhvr>
                                    </p:animEffect>
                                    <p:anim calcmode="lin" valueType="num">
                                      <p:cBhvr>
                                        <p:cTn id="76" dur="1000" fill="hold"/>
                                        <p:tgtEl>
                                          <p:spTgt spid="101"/>
                                        </p:tgtEl>
                                        <p:attrNameLst>
                                          <p:attrName>ppt_x</p:attrName>
                                        </p:attrNameLst>
                                      </p:cBhvr>
                                      <p:tavLst>
                                        <p:tav tm="0">
                                          <p:val>
                                            <p:strVal val="#ppt_x"/>
                                          </p:val>
                                        </p:tav>
                                        <p:tav tm="100000">
                                          <p:val>
                                            <p:strVal val="#ppt_x"/>
                                          </p:val>
                                        </p:tav>
                                      </p:tavLst>
                                    </p:anim>
                                    <p:anim calcmode="lin" valueType="num">
                                      <p:cBhvr>
                                        <p:cTn id="77"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nodeType="clickEffect">
                                  <p:stCondLst>
                                    <p:cond delay="0"/>
                                  </p:stCondLst>
                                  <p:childTnLst>
                                    <p:set>
                                      <p:cBhvr>
                                        <p:cTn id="81" dur="1" fill="hold">
                                          <p:stCondLst>
                                            <p:cond delay="0"/>
                                          </p:stCondLst>
                                        </p:cTn>
                                        <p:tgtEl>
                                          <p:spTgt spid="102"/>
                                        </p:tgtEl>
                                        <p:attrNameLst>
                                          <p:attrName>style.visibility</p:attrName>
                                        </p:attrNameLst>
                                      </p:cBhvr>
                                      <p:to>
                                        <p:strVal val="visible"/>
                                      </p:to>
                                    </p:set>
                                    <p:animEffect transition="in" filter="wheel(1)">
                                      <p:cBhvr>
                                        <p:cTn id="82" dur="2000"/>
                                        <p:tgtEl>
                                          <p:spTgt spid="102"/>
                                        </p:tgtEl>
                                      </p:cBhvr>
                                    </p:animEffect>
                                  </p:childTnLst>
                                </p:cTn>
                              </p:par>
                              <p:par>
                                <p:cTn id="83" presetID="42" presetClass="entr" presetSubtype="0" fill="hold" grpId="0" nodeType="withEffect">
                                  <p:stCondLst>
                                    <p:cond delay="0"/>
                                  </p:stCondLst>
                                  <p:childTnLst>
                                    <p:set>
                                      <p:cBhvr>
                                        <p:cTn id="84" dur="1" fill="hold">
                                          <p:stCondLst>
                                            <p:cond delay="0"/>
                                          </p:stCondLst>
                                        </p:cTn>
                                        <p:tgtEl>
                                          <p:spTgt spid="103"/>
                                        </p:tgtEl>
                                        <p:attrNameLst>
                                          <p:attrName>style.visibility</p:attrName>
                                        </p:attrNameLst>
                                      </p:cBhvr>
                                      <p:to>
                                        <p:strVal val="visible"/>
                                      </p:to>
                                    </p:set>
                                    <p:animEffect transition="in" filter="fade">
                                      <p:cBhvr>
                                        <p:cTn id="85" dur="1000"/>
                                        <p:tgtEl>
                                          <p:spTgt spid="103"/>
                                        </p:tgtEl>
                                      </p:cBhvr>
                                    </p:animEffect>
                                    <p:anim calcmode="lin" valueType="num">
                                      <p:cBhvr>
                                        <p:cTn id="86" dur="1000" fill="hold"/>
                                        <p:tgtEl>
                                          <p:spTgt spid="103"/>
                                        </p:tgtEl>
                                        <p:attrNameLst>
                                          <p:attrName>ppt_x</p:attrName>
                                        </p:attrNameLst>
                                      </p:cBhvr>
                                      <p:tavLst>
                                        <p:tav tm="0">
                                          <p:val>
                                            <p:strVal val="#ppt_x"/>
                                          </p:val>
                                        </p:tav>
                                        <p:tav tm="100000">
                                          <p:val>
                                            <p:strVal val="#ppt_x"/>
                                          </p:val>
                                        </p:tav>
                                      </p:tavLst>
                                    </p:anim>
                                    <p:anim calcmode="lin" valueType="num">
                                      <p:cBhvr>
                                        <p:cTn id="87" dur="1000" fill="hold"/>
                                        <p:tgtEl>
                                          <p:spTgt spid="103"/>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04"/>
                                        </p:tgtEl>
                                        <p:attrNameLst>
                                          <p:attrName>style.visibility</p:attrName>
                                        </p:attrNameLst>
                                      </p:cBhvr>
                                      <p:to>
                                        <p:strVal val="visible"/>
                                      </p:to>
                                    </p:set>
                                    <p:animEffect transition="in" filter="fade">
                                      <p:cBhvr>
                                        <p:cTn id="90" dur="1000"/>
                                        <p:tgtEl>
                                          <p:spTgt spid="104"/>
                                        </p:tgtEl>
                                      </p:cBhvr>
                                    </p:animEffect>
                                    <p:anim calcmode="lin" valueType="num">
                                      <p:cBhvr>
                                        <p:cTn id="91" dur="1000" fill="hold"/>
                                        <p:tgtEl>
                                          <p:spTgt spid="104"/>
                                        </p:tgtEl>
                                        <p:attrNameLst>
                                          <p:attrName>ppt_x</p:attrName>
                                        </p:attrNameLst>
                                      </p:cBhvr>
                                      <p:tavLst>
                                        <p:tav tm="0">
                                          <p:val>
                                            <p:strVal val="#ppt_x"/>
                                          </p:val>
                                        </p:tav>
                                        <p:tav tm="100000">
                                          <p:val>
                                            <p:strVal val="#ppt_x"/>
                                          </p:val>
                                        </p:tav>
                                      </p:tavLst>
                                    </p:anim>
                                    <p:anim calcmode="lin" valueType="num">
                                      <p:cBhvr>
                                        <p:cTn id="92"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11"/>
                                        </p:tgtEl>
                                        <p:attrNameLst>
                                          <p:attrName>style.visibility</p:attrName>
                                        </p:attrNameLst>
                                      </p:cBhvr>
                                      <p:to>
                                        <p:strVal val="visible"/>
                                      </p:to>
                                    </p:set>
                                    <p:anim calcmode="lin" valueType="num">
                                      <p:cBhvr additive="base">
                                        <p:cTn id="97" dur="500" fill="hold"/>
                                        <p:tgtEl>
                                          <p:spTgt spid="111"/>
                                        </p:tgtEl>
                                        <p:attrNameLst>
                                          <p:attrName>ppt_x</p:attrName>
                                        </p:attrNameLst>
                                      </p:cBhvr>
                                      <p:tavLst>
                                        <p:tav tm="0">
                                          <p:val>
                                            <p:strVal val="#ppt_x"/>
                                          </p:val>
                                        </p:tav>
                                        <p:tav tm="100000">
                                          <p:val>
                                            <p:strVal val="#ppt_x"/>
                                          </p:val>
                                        </p:tav>
                                      </p:tavLst>
                                    </p:anim>
                                    <p:anim calcmode="lin" valueType="num">
                                      <p:cBhvr additive="base">
                                        <p:cTn id="98"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108"/>
                                        </p:tgtEl>
                                        <p:attrNameLst>
                                          <p:attrName>style.visibility</p:attrName>
                                        </p:attrNameLst>
                                      </p:cBhvr>
                                      <p:to>
                                        <p:strVal val="visible"/>
                                      </p:to>
                                    </p:set>
                                    <p:animEffect transition="in" filter="fade">
                                      <p:cBhvr>
                                        <p:cTn id="103" dur="1000"/>
                                        <p:tgtEl>
                                          <p:spTgt spid="108"/>
                                        </p:tgtEl>
                                      </p:cBhvr>
                                    </p:animEffect>
                                    <p:anim calcmode="lin" valueType="num">
                                      <p:cBhvr>
                                        <p:cTn id="104" dur="1000" fill="hold"/>
                                        <p:tgtEl>
                                          <p:spTgt spid="108"/>
                                        </p:tgtEl>
                                        <p:attrNameLst>
                                          <p:attrName>ppt_x</p:attrName>
                                        </p:attrNameLst>
                                      </p:cBhvr>
                                      <p:tavLst>
                                        <p:tav tm="0">
                                          <p:val>
                                            <p:strVal val="#ppt_x"/>
                                          </p:val>
                                        </p:tav>
                                        <p:tav tm="100000">
                                          <p:val>
                                            <p:strVal val="#ppt_x"/>
                                          </p:val>
                                        </p:tav>
                                      </p:tavLst>
                                    </p:anim>
                                    <p:anim calcmode="lin" valueType="num">
                                      <p:cBhvr>
                                        <p:cTn id="105" dur="1000" fill="hold"/>
                                        <p:tgtEl>
                                          <p:spTgt spid="108"/>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112"/>
                                        </p:tgtEl>
                                        <p:attrNameLst>
                                          <p:attrName>style.visibility</p:attrName>
                                        </p:attrNameLst>
                                      </p:cBhvr>
                                      <p:to>
                                        <p:strVal val="visible"/>
                                      </p:to>
                                    </p:set>
                                    <p:animEffect transition="in" filter="fade">
                                      <p:cBhvr>
                                        <p:cTn id="108" dur="1000"/>
                                        <p:tgtEl>
                                          <p:spTgt spid="112"/>
                                        </p:tgtEl>
                                      </p:cBhvr>
                                    </p:animEffect>
                                    <p:anim calcmode="lin" valueType="num">
                                      <p:cBhvr>
                                        <p:cTn id="109" dur="1000" fill="hold"/>
                                        <p:tgtEl>
                                          <p:spTgt spid="112"/>
                                        </p:tgtEl>
                                        <p:attrNameLst>
                                          <p:attrName>ppt_x</p:attrName>
                                        </p:attrNameLst>
                                      </p:cBhvr>
                                      <p:tavLst>
                                        <p:tav tm="0">
                                          <p:val>
                                            <p:strVal val="#ppt_x"/>
                                          </p:val>
                                        </p:tav>
                                        <p:tav tm="100000">
                                          <p:val>
                                            <p:strVal val="#ppt_x"/>
                                          </p:val>
                                        </p:tav>
                                      </p:tavLst>
                                    </p:anim>
                                    <p:anim calcmode="lin" valueType="num">
                                      <p:cBhvr>
                                        <p:cTn id="110" dur="1000" fill="hold"/>
                                        <p:tgtEl>
                                          <p:spTgt spid="112"/>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106"/>
                                        </p:tgtEl>
                                        <p:attrNameLst>
                                          <p:attrName>style.visibility</p:attrName>
                                        </p:attrNameLst>
                                      </p:cBhvr>
                                      <p:to>
                                        <p:strVal val="visible"/>
                                      </p:to>
                                    </p:set>
                                    <p:animEffect transition="in" filter="wipe(down)">
                                      <p:cBhvr>
                                        <p:cTn id="115" dur="500"/>
                                        <p:tgtEl>
                                          <p:spTgt spid="106"/>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109"/>
                                        </p:tgtEl>
                                        <p:attrNameLst>
                                          <p:attrName>style.visibility</p:attrName>
                                        </p:attrNameLst>
                                      </p:cBhvr>
                                      <p:to>
                                        <p:strVal val="visible"/>
                                      </p:to>
                                    </p:set>
                                    <p:animEffect transition="in" filter="wipe(down)">
                                      <p:cBhvr>
                                        <p:cTn id="120" dur="500"/>
                                        <p:tgtEl>
                                          <p:spTgt spid="109"/>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110"/>
                                        </p:tgtEl>
                                        <p:attrNameLst>
                                          <p:attrName>style.visibility</p:attrName>
                                        </p:attrNameLst>
                                      </p:cBhvr>
                                      <p:to>
                                        <p:strVal val="visible"/>
                                      </p:to>
                                    </p:set>
                                    <p:animEffect transition="in" filter="wipe(down)">
                                      <p:cBhvr>
                                        <p:cTn id="123" dur="500"/>
                                        <p:tgtEl>
                                          <p:spTgt spid="110"/>
                                        </p:tgtEl>
                                      </p:cBhvr>
                                    </p:animEffect>
                                  </p:childTnLst>
                                </p:cTn>
                              </p:par>
                            </p:childTnLst>
                          </p:cTn>
                        </p:par>
                      </p:childTnLst>
                    </p:cTn>
                  </p:par>
                  <p:par>
                    <p:cTn id="124" fill="hold">
                      <p:stCondLst>
                        <p:cond delay="indefinite"/>
                      </p:stCondLst>
                      <p:childTnLst>
                        <p:par>
                          <p:cTn id="125" fill="hold">
                            <p:stCondLst>
                              <p:cond delay="0"/>
                            </p:stCondLst>
                            <p:childTnLst>
                              <p:par>
                                <p:cTn id="126" presetID="6" presetClass="entr" presetSubtype="16" fill="hold" grpId="0" nodeType="clickEffect">
                                  <p:stCondLst>
                                    <p:cond delay="0"/>
                                  </p:stCondLst>
                                  <p:childTnLst>
                                    <p:set>
                                      <p:cBhvr>
                                        <p:cTn id="127" dur="1" fill="hold">
                                          <p:stCondLst>
                                            <p:cond delay="0"/>
                                          </p:stCondLst>
                                        </p:cTn>
                                        <p:tgtEl>
                                          <p:spTgt spid="107"/>
                                        </p:tgtEl>
                                        <p:attrNameLst>
                                          <p:attrName>style.visibility</p:attrName>
                                        </p:attrNameLst>
                                      </p:cBhvr>
                                      <p:to>
                                        <p:strVal val="visible"/>
                                      </p:to>
                                    </p:set>
                                    <p:animEffect transition="in" filter="circle(in)">
                                      <p:cBhvr>
                                        <p:cTn id="128" dur="2000"/>
                                        <p:tgtEl>
                                          <p:spTgt spid="107"/>
                                        </p:tgtEl>
                                      </p:cBhvr>
                                    </p:animEffect>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105"/>
                                        </p:tgtEl>
                                        <p:attrNameLst>
                                          <p:attrName>style.visibility</p:attrName>
                                        </p:attrNameLst>
                                      </p:cBhvr>
                                      <p:to>
                                        <p:strVal val="visible"/>
                                      </p:to>
                                    </p:set>
                                    <p:animEffect transition="in" filter="fade">
                                      <p:cBhvr>
                                        <p:cTn id="133" dur="1000"/>
                                        <p:tgtEl>
                                          <p:spTgt spid="105"/>
                                        </p:tgtEl>
                                      </p:cBhvr>
                                    </p:animEffect>
                                    <p:anim calcmode="lin" valueType="num">
                                      <p:cBhvr>
                                        <p:cTn id="134" dur="1000" fill="hold"/>
                                        <p:tgtEl>
                                          <p:spTgt spid="105"/>
                                        </p:tgtEl>
                                        <p:attrNameLst>
                                          <p:attrName>ppt_x</p:attrName>
                                        </p:attrNameLst>
                                      </p:cBhvr>
                                      <p:tavLst>
                                        <p:tav tm="0">
                                          <p:val>
                                            <p:strVal val="#ppt_x"/>
                                          </p:val>
                                        </p:tav>
                                        <p:tav tm="100000">
                                          <p:val>
                                            <p:strVal val="#ppt_x"/>
                                          </p:val>
                                        </p:tav>
                                      </p:tavLst>
                                    </p:anim>
                                    <p:anim calcmode="lin" valueType="num">
                                      <p:cBhvr>
                                        <p:cTn id="135"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6" presetClass="entr" presetSubtype="0" fill="hold" grpId="0" nodeType="clickEffect">
                                  <p:stCondLst>
                                    <p:cond delay="0"/>
                                  </p:stCondLst>
                                  <p:childTnLst>
                                    <p:set>
                                      <p:cBhvr>
                                        <p:cTn id="139" dur="1" fill="hold">
                                          <p:stCondLst>
                                            <p:cond delay="0"/>
                                          </p:stCondLst>
                                        </p:cTn>
                                        <p:tgtEl>
                                          <p:spTgt spid="113"/>
                                        </p:tgtEl>
                                        <p:attrNameLst>
                                          <p:attrName>style.visibility</p:attrName>
                                        </p:attrNameLst>
                                      </p:cBhvr>
                                      <p:to>
                                        <p:strVal val="visible"/>
                                      </p:to>
                                    </p:set>
                                    <p:animEffect transition="in" filter="wipe(down)">
                                      <p:cBhvr>
                                        <p:cTn id="140" dur="580">
                                          <p:stCondLst>
                                            <p:cond delay="0"/>
                                          </p:stCondLst>
                                        </p:cTn>
                                        <p:tgtEl>
                                          <p:spTgt spid="113"/>
                                        </p:tgtEl>
                                      </p:cBhvr>
                                    </p:animEffect>
                                    <p:anim calcmode="lin" valueType="num">
                                      <p:cBhvr>
                                        <p:cTn id="141" dur="1822" tmFilter="0,0; 0.14,0.36; 0.43,0.73; 0.71,0.91; 1.0,1.0">
                                          <p:stCondLst>
                                            <p:cond delay="0"/>
                                          </p:stCondLst>
                                        </p:cTn>
                                        <p:tgtEl>
                                          <p:spTgt spid="113"/>
                                        </p:tgtEl>
                                        <p:attrNameLst>
                                          <p:attrName>ppt_x</p:attrName>
                                        </p:attrNameLst>
                                      </p:cBhvr>
                                      <p:tavLst>
                                        <p:tav tm="0">
                                          <p:val>
                                            <p:strVal val="#ppt_x-0.25"/>
                                          </p:val>
                                        </p:tav>
                                        <p:tav tm="100000">
                                          <p:val>
                                            <p:strVal val="#ppt_x"/>
                                          </p:val>
                                        </p:tav>
                                      </p:tavLst>
                                    </p:anim>
                                    <p:anim calcmode="lin" valueType="num">
                                      <p:cBhvr>
                                        <p:cTn id="142" dur="664" tmFilter="0.0,0.0; 0.25,0.07; 0.50,0.2; 0.75,0.467; 1.0,1.0">
                                          <p:stCondLst>
                                            <p:cond delay="0"/>
                                          </p:stCondLst>
                                        </p:cTn>
                                        <p:tgtEl>
                                          <p:spTgt spid="113"/>
                                        </p:tgtEl>
                                        <p:attrNameLst>
                                          <p:attrName>ppt_y</p:attrName>
                                        </p:attrNameLst>
                                      </p:cBhvr>
                                      <p:tavLst>
                                        <p:tav tm="0" fmla="#ppt_y-sin(pi*$)/3">
                                          <p:val>
                                            <p:fltVal val="0.5"/>
                                          </p:val>
                                        </p:tav>
                                        <p:tav tm="100000">
                                          <p:val>
                                            <p:fltVal val="1"/>
                                          </p:val>
                                        </p:tav>
                                      </p:tavLst>
                                    </p:anim>
                                    <p:anim calcmode="lin" valueType="num">
                                      <p:cBhvr>
                                        <p:cTn id="143" dur="664" tmFilter="0, 0; 0.125,0.2665; 0.25,0.4; 0.375,0.465; 0.5,0.5;  0.625,0.535; 0.75,0.6; 0.875,0.7335; 1,1">
                                          <p:stCondLst>
                                            <p:cond delay="664"/>
                                          </p:stCondLst>
                                        </p:cTn>
                                        <p:tgtEl>
                                          <p:spTgt spid="113"/>
                                        </p:tgtEl>
                                        <p:attrNameLst>
                                          <p:attrName>ppt_y</p:attrName>
                                        </p:attrNameLst>
                                      </p:cBhvr>
                                      <p:tavLst>
                                        <p:tav tm="0" fmla="#ppt_y-sin(pi*$)/9">
                                          <p:val>
                                            <p:fltVal val="0"/>
                                          </p:val>
                                        </p:tav>
                                        <p:tav tm="100000">
                                          <p:val>
                                            <p:fltVal val="1"/>
                                          </p:val>
                                        </p:tav>
                                      </p:tavLst>
                                    </p:anim>
                                    <p:anim calcmode="lin" valueType="num">
                                      <p:cBhvr>
                                        <p:cTn id="144" dur="332" tmFilter="0, 0; 0.125,0.2665; 0.25,0.4; 0.375,0.465; 0.5,0.5;  0.625,0.535; 0.75,0.6; 0.875,0.7335; 1,1">
                                          <p:stCondLst>
                                            <p:cond delay="1324"/>
                                          </p:stCondLst>
                                        </p:cTn>
                                        <p:tgtEl>
                                          <p:spTgt spid="113"/>
                                        </p:tgtEl>
                                        <p:attrNameLst>
                                          <p:attrName>ppt_y</p:attrName>
                                        </p:attrNameLst>
                                      </p:cBhvr>
                                      <p:tavLst>
                                        <p:tav tm="0" fmla="#ppt_y-sin(pi*$)/27">
                                          <p:val>
                                            <p:fltVal val="0"/>
                                          </p:val>
                                        </p:tav>
                                        <p:tav tm="100000">
                                          <p:val>
                                            <p:fltVal val="1"/>
                                          </p:val>
                                        </p:tav>
                                      </p:tavLst>
                                    </p:anim>
                                    <p:anim calcmode="lin" valueType="num">
                                      <p:cBhvr>
                                        <p:cTn id="145" dur="164" tmFilter="0, 0; 0.125,0.2665; 0.25,0.4; 0.375,0.465; 0.5,0.5;  0.625,0.535; 0.75,0.6; 0.875,0.7335; 1,1">
                                          <p:stCondLst>
                                            <p:cond delay="1656"/>
                                          </p:stCondLst>
                                        </p:cTn>
                                        <p:tgtEl>
                                          <p:spTgt spid="113"/>
                                        </p:tgtEl>
                                        <p:attrNameLst>
                                          <p:attrName>ppt_y</p:attrName>
                                        </p:attrNameLst>
                                      </p:cBhvr>
                                      <p:tavLst>
                                        <p:tav tm="0" fmla="#ppt_y-sin(pi*$)/81">
                                          <p:val>
                                            <p:fltVal val="0"/>
                                          </p:val>
                                        </p:tav>
                                        <p:tav tm="100000">
                                          <p:val>
                                            <p:fltVal val="1"/>
                                          </p:val>
                                        </p:tav>
                                      </p:tavLst>
                                    </p:anim>
                                    <p:animScale>
                                      <p:cBhvr>
                                        <p:cTn id="146" dur="26">
                                          <p:stCondLst>
                                            <p:cond delay="650"/>
                                          </p:stCondLst>
                                        </p:cTn>
                                        <p:tgtEl>
                                          <p:spTgt spid="113"/>
                                        </p:tgtEl>
                                      </p:cBhvr>
                                      <p:to x="100000" y="60000"/>
                                    </p:animScale>
                                    <p:animScale>
                                      <p:cBhvr>
                                        <p:cTn id="147" dur="166" decel="50000">
                                          <p:stCondLst>
                                            <p:cond delay="676"/>
                                          </p:stCondLst>
                                        </p:cTn>
                                        <p:tgtEl>
                                          <p:spTgt spid="113"/>
                                        </p:tgtEl>
                                      </p:cBhvr>
                                      <p:to x="100000" y="100000"/>
                                    </p:animScale>
                                    <p:animScale>
                                      <p:cBhvr>
                                        <p:cTn id="148" dur="26">
                                          <p:stCondLst>
                                            <p:cond delay="1312"/>
                                          </p:stCondLst>
                                        </p:cTn>
                                        <p:tgtEl>
                                          <p:spTgt spid="113"/>
                                        </p:tgtEl>
                                      </p:cBhvr>
                                      <p:to x="100000" y="80000"/>
                                    </p:animScale>
                                    <p:animScale>
                                      <p:cBhvr>
                                        <p:cTn id="149" dur="166" decel="50000">
                                          <p:stCondLst>
                                            <p:cond delay="1338"/>
                                          </p:stCondLst>
                                        </p:cTn>
                                        <p:tgtEl>
                                          <p:spTgt spid="113"/>
                                        </p:tgtEl>
                                      </p:cBhvr>
                                      <p:to x="100000" y="100000"/>
                                    </p:animScale>
                                    <p:animScale>
                                      <p:cBhvr>
                                        <p:cTn id="150" dur="26">
                                          <p:stCondLst>
                                            <p:cond delay="1642"/>
                                          </p:stCondLst>
                                        </p:cTn>
                                        <p:tgtEl>
                                          <p:spTgt spid="113"/>
                                        </p:tgtEl>
                                      </p:cBhvr>
                                      <p:to x="100000" y="90000"/>
                                    </p:animScale>
                                    <p:animScale>
                                      <p:cBhvr>
                                        <p:cTn id="151" dur="166" decel="50000">
                                          <p:stCondLst>
                                            <p:cond delay="1668"/>
                                          </p:stCondLst>
                                        </p:cTn>
                                        <p:tgtEl>
                                          <p:spTgt spid="113"/>
                                        </p:tgtEl>
                                      </p:cBhvr>
                                      <p:to x="100000" y="100000"/>
                                    </p:animScale>
                                    <p:animScale>
                                      <p:cBhvr>
                                        <p:cTn id="152" dur="26">
                                          <p:stCondLst>
                                            <p:cond delay="1808"/>
                                          </p:stCondLst>
                                        </p:cTn>
                                        <p:tgtEl>
                                          <p:spTgt spid="113"/>
                                        </p:tgtEl>
                                      </p:cBhvr>
                                      <p:to x="100000" y="95000"/>
                                    </p:animScale>
                                    <p:animScale>
                                      <p:cBhvr>
                                        <p:cTn id="153" dur="166" decel="50000">
                                          <p:stCondLst>
                                            <p:cond delay="1834"/>
                                          </p:stCondLst>
                                        </p:cTn>
                                        <p:tgtEl>
                                          <p:spTgt spid="1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8" grpId="0" autoUpdateAnimBg="0"/>
      <p:bldP spid="185349" grpId="0" autoUpdateAnimBg="0"/>
      <p:bldP spid="3" grpId="0"/>
      <p:bldP spid="90" grpId="0"/>
      <p:bldP spid="91" grpId="0" animBg="1"/>
      <p:bldP spid="92" grpId="0" animBg="1"/>
      <p:bldP spid="93" grpId="0" animBg="1"/>
      <p:bldP spid="97" grpId="0" animBg="1"/>
      <p:bldP spid="98" grpId="0"/>
      <p:bldP spid="100" grpId="0" animBg="1"/>
      <p:bldP spid="101" grpId="0" animBg="1"/>
      <p:bldP spid="103" grpId="0" animBg="1"/>
      <p:bldP spid="104" grpId="0"/>
      <p:bldP spid="105" grpId="0"/>
      <p:bldP spid="106" grpId="0" animBg="1"/>
      <p:bldP spid="107" grpId="0" animBg="1"/>
      <p:bldP spid="108" grpId="0" animBg="1"/>
      <p:bldP spid="109" grpId="0"/>
      <p:bldP spid="110" grpId="0" animBg="1"/>
      <p:bldP spid="111" grpId="0" animBg="1"/>
      <p:bldP spid="112" grpId="0"/>
      <p:bldP spid="11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1030"/>
          <p:cNvSpPr txBox="1">
            <a:spLocks noChangeArrowheads="1"/>
          </p:cNvSpPr>
          <p:nvPr/>
        </p:nvSpPr>
        <p:spPr bwMode="auto">
          <a:xfrm>
            <a:off x="1831270" y="888260"/>
            <a:ext cx="7361075" cy="1077218"/>
          </a:xfrm>
          <a:prstGeom prst="rect">
            <a:avLst/>
          </a:prstGeom>
          <a:noFill/>
          <a:ln w="28575">
            <a:noFill/>
            <a:miter lim="800000"/>
            <a:headEnd/>
            <a:tailEnd/>
          </a:ln>
          <a:effectLst/>
        </p:spPr>
        <p:txBody>
          <a:bodyPr wrap="square">
            <a:spAutoFit/>
          </a:bodyPr>
          <a:lstStyle/>
          <a:p>
            <a:pPr>
              <a:defRPr/>
            </a:pPr>
            <a:r>
              <a:rPr lang="zh-CN" altLang="en-US" sz="3200" b="1" i="0" dirty="0">
                <a:effectLst>
                  <a:outerShdw blurRad="38100" dist="38100" dir="2700000" algn="tl">
                    <a:srgbClr val="FFFFFF"/>
                  </a:outerShdw>
                </a:effectLst>
              </a:rPr>
              <a:t>康普顿认为：</a:t>
            </a:r>
            <a:r>
              <a:rPr lang="en-US" altLang="zh-CN" sz="3200" b="1" i="0" dirty="0">
                <a:effectLst>
                  <a:outerShdw blurRad="38100" dist="38100" dir="2700000" algn="tl">
                    <a:srgbClr val="FFFFFF"/>
                  </a:outerShdw>
                </a:effectLst>
              </a:rPr>
              <a:t>X</a:t>
            </a:r>
            <a:r>
              <a:rPr lang="zh-CN" altLang="en-US" sz="3200" b="1" i="0" dirty="0">
                <a:effectLst>
                  <a:outerShdw blurRad="38100" dist="38100" dir="2700000" algn="tl">
                    <a:srgbClr val="FFFFFF"/>
                  </a:outerShdw>
                </a:effectLst>
              </a:rPr>
              <a:t>光的散射应是光子与原子内电子的碰撞。</a:t>
            </a:r>
          </a:p>
        </p:txBody>
      </p:sp>
      <p:sp>
        <p:nvSpPr>
          <p:cNvPr id="7" name="Rectangle 1042"/>
          <p:cNvSpPr>
            <a:spLocks noChangeArrowheads="1"/>
          </p:cNvSpPr>
          <p:nvPr/>
        </p:nvSpPr>
        <p:spPr bwMode="auto">
          <a:xfrm>
            <a:off x="2495600" y="312651"/>
            <a:ext cx="2345514" cy="584775"/>
          </a:xfrm>
          <a:prstGeom prst="rect">
            <a:avLst/>
          </a:prstGeom>
          <a:noFill/>
          <a:ln w="9525">
            <a:noFill/>
            <a:miter lim="800000"/>
            <a:headEnd/>
            <a:tailEnd/>
          </a:ln>
          <a:effectLst/>
        </p:spPr>
        <p:txBody>
          <a:bodyPr wrap="none">
            <a:spAutoFit/>
          </a:bodyPr>
          <a:lstStyle/>
          <a:p>
            <a:pPr algn="ctr">
              <a:defRPr/>
            </a:pPr>
            <a:r>
              <a:rPr lang="en-US" altLang="zh-CN" sz="3200" b="1" i="0" dirty="0">
                <a:solidFill>
                  <a:srgbClr val="C00000"/>
                </a:solidFill>
                <a:effectLst>
                  <a:outerShdw blurRad="38100" dist="38100" dir="2700000" algn="tl">
                    <a:srgbClr val="FFFFFF"/>
                  </a:outerShdw>
                </a:effectLst>
              </a:rPr>
              <a:t>2.  </a:t>
            </a:r>
            <a:r>
              <a:rPr lang="zh-CN" altLang="en-US" sz="3200" b="1" i="0" dirty="0">
                <a:solidFill>
                  <a:srgbClr val="C00000"/>
                </a:solidFill>
                <a:effectLst>
                  <a:outerShdw blurRad="38100" dist="38100" dir="2700000" algn="tl">
                    <a:srgbClr val="FFFFFF"/>
                  </a:outerShdw>
                </a:effectLst>
              </a:rPr>
              <a:t>定性解释</a:t>
            </a:r>
          </a:p>
        </p:txBody>
      </p:sp>
      <p:sp>
        <p:nvSpPr>
          <p:cNvPr id="9" name="Rectangle 19"/>
          <p:cNvSpPr>
            <a:spLocks noChangeArrowheads="1"/>
          </p:cNvSpPr>
          <p:nvPr/>
        </p:nvSpPr>
        <p:spPr bwMode="auto">
          <a:xfrm>
            <a:off x="2015006" y="3323633"/>
            <a:ext cx="8176394"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i="0" dirty="0">
                <a:solidFill>
                  <a:srgbClr val="008000"/>
                </a:solidFill>
                <a:effectLst>
                  <a:outerShdw blurRad="38100" dist="38100" dir="2700000" algn="tl">
                    <a:srgbClr val="FFFFFF"/>
                  </a:outerShdw>
                </a:effectLst>
              </a:rPr>
              <a:t>内层电子与原子核结合较为紧密（</a:t>
            </a:r>
            <a:r>
              <a:rPr lang="zh-CN" altLang="en-US" sz="3200" b="1" i="0" dirty="0">
                <a:solidFill>
                  <a:srgbClr val="3E0000"/>
                </a:solidFill>
                <a:effectLst>
                  <a:outerShdw blurRad="38100" dist="38100" dir="2700000" algn="tl">
                    <a:srgbClr val="FFFFFF"/>
                  </a:outerShdw>
                </a:effectLst>
              </a:rPr>
              <a:t>结合</a:t>
            </a:r>
            <a:r>
              <a:rPr lang="zh-CN" altLang="en-US" sz="3200" b="1" i="0" dirty="0">
                <a:solidFill>
                  <a:srgbClr val="3E0000"/>
                </a:solidFill>
              </a:rPr>
              <a:t>能的数量级为</a:t>
            </a:r>
            <a:r>
              <a:rPr lang="en-US" altLang="zh-CN" sz="3200" b="1" i="0" dirty="0" err="1">
                <a:solidFill>
                  <a:srgbClr val="FF0000"/>
                </a:solidFill>
              </a:rPr>
              <a:t>keV</a:t>
            </a:r>
            <a:r>
              <a:rPr lang="en-US" altLang="zh-CN" sz="3200" b="1" i="0" dirty="0">
                <a:solidFill>
                  <a:srgbClr val="008000"/>
                </a:solidFill>
                <a:effectLst>
                  <a:outerShdw blurRad="38100" dist="38100" dir="2700000" algn="tl">
                    <a:srgbClr val="FFFFFF"/>
                  </a:outerShdw>
                </a:effectLst>
              </a:rPr>
              <a:t>)</a:t>
            </a:r>
            <a:r>
              <a:rPr lang="zh-CN" altLang="en-US" sz="3200" b="1" i="0" dirty="0">
                <a:solidFill>
                  <a:srgbClr val="008000"/>
                </a:solidFill>
                <a:effectLst>
                  <a:outerShdw blurRad="38100" dist="38100" dir="2700000" algn="tl">
                    <a:srgbClr val="FFFFFF"/>
                  </a:outerShdw>
                </a:effectLst>
              </a:rPr>
              <a:t>，</a:t>
            </a:r>
            <a:r>
              <a:rPr lang="zh-CN" altLang="en-US" sz="3200" b="1" i="0" dirty="0">
                <a:solidFill>
                  <a:srgbClr val="FF0066"/>
                </a:solidFill>
              </a:rPr>
              <a:t>远大于</a:t>
            </a:r>
            <a:r>
              <a:rPr lang="en-US" altLang="zh-CN" sz="3200" b="1" i="0" dirty="0">
                <a:solidFill>
                  <a:srgbClr val="FF0066"/>
                </a:solidFill>
              </a:rPr>
              <a:t>X </a:t>
            </a:r>
            <a:r>
              <a:rPr lang="zh-CN" altLang="en-US" sz="3200" b="1" i="0" dirty="0">
                <a:solidFill>
                  <a:srgbClr val="FF0066"/>
                </a:solidFill>
              </a:rPr>
              <a:t>射线光子的能量。</a:t>
            </a:r>
            <a:r>
              <a:rPr lang="zh-CN" altLang="en-US" sz="3200" b="1" i="0" dirty="0">
                <a:solidFill>
                  <a:srgbClr val="008000"/>
                </a:solidFill>
              </a:rPr>
              <a:t>因此内层电子被紧束缚，光子相当于和整个原子发生碰撞。</a:t>
            </a:r>
          </a:p>
        </p:txBody>
      </p:sp>
      <p:sp>
        <p:nvSpPr>
          <p:cNvPr id="103432" name="矩形 9"/>
          <p:cNvSpPr>
            <a:spLocks noChangeArrowheads="1"/>
          </p:cNvSpPr>
          <p:nvPr/>
        </p:nvSpPr>
        <p:spPr bwMode="auto">
          <a:xfrm>
            <a:off x="2207569" y="2176180"/>
            <a:ext cx="810438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6576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defTabSz="365760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defTabSz="3657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defTabSz="3657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defTabSz="3657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defTabSz="3657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defTabSz="3657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defTabSz="3657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defTabSz="3657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3200" b="1" i="0" dirty="0">
                <a:solidFill>
                  <a:srgbClr val="CC3300"/>
                </a:solidFill>
                <a:latin typeface="楷体_GB2312" pitchFamily="49" charset="-122"/>
                <a:ea typeface="楷体_GB2312" pitchFamily="49" charset="-122"/>
              </a:rPr>
              <a:t>（</a:t>
            </a:r>
            <a:r>
              <a:rPr lang="en-US" altLang="zh-CN" sz="3200" b="1" i="0" dirty="0">
                <a:solidFill>
                  <a:srgbClr val="CC3300"/>
                </a:solidFill>
                <a:latin typeface="楷体_GB2312" pitchFamily="49" charset="-122"/>
                <a:ea typeface="楷体_GB2312" pitchFamily="49" charset="-122"/>
              </a:rPr>
              <a:t>1</a:t>
            </a:r>
            <a:r>
              <a:rPr lang="zh-CN" altLang="en-US" sz="3200" b="1" i="0" dirty="0">
                <a:solidFill>
                  <a:srgbClr val="CC3300"/>
                </a:solidFill>
                <a:latin typeface="楷体_GB2312" pitchFamily="49" charset="-122"/>
                <a:ea typeface="楷体_GB2312" pitchFamily="49" charset="-122"/>
              </a:rPr>
              <a:t>）</a:t>
            </a:r>
            <a:r>
              <a:rPr lang="en-US" altLang="zh-CN" sz="3200" b="1" i="0" dirty="0">
                <a:solidFill>
                  <a:srgbClr val="0033CC"/>
                </a:solidFill>
                <a:effectLst>
                  <a:outerShdw blurRad="38100" dist="38100" dir="2700000" algn="tl">
                    <a:srgbClr val="FFFFFF"/>
                  </a:outerShdw>
                </a:effectLst>
              </a:rPr>
              <a:t> </a:t>
            </a:r>
            <a:r>
              <a:rPr lang="en-US" altLang="zh-CN" sz="3200" b="1" i="0" dirty="0">
                <a:solidFill>
                  <a:srgbClr val="0033CC"/>
                </a:solidFill>
              </a:rPr>
              <a:t>X </a:t>
            </a:r>
            <a:r>
              <a:rPr lang="zh-CN" altLang="en-US" sz="3200" b="1" i="0" dirty="0">
                <a:solidFill>
                  <a:srgbClr val="0033CC"/>
                </a:solidFill>
              </a:rPr>
              <a:t>射线光子与原子“内层电子”的弹性碰撞</a:t>
            </a:r>
            <a:endParaRPr lang="zh-CN" altLang="en-US" sz="3200" b="1" i="0" dirty="0">
              <a:solidFill>
                <a:srgbClr val="0033CC"/>
              </a:solidFill>
              <a:latin typeface="楷体_GB2312" pitchFamily="49" charset="-122"/>
              <a:ea typeface="楷体_GB2312" pitchFamily="49" charset="-122"/>
              <a:sym typeface="Symbol" panose="05050102010706020507" pitchFamily="18" charset="2"/>
            </a:endParaRPr>
          </a:p>
        </p:txBody>
      </p:sp>
      <p:sp>
        <p:nvSpPr>
          <p:cNvPr id="54" name="Rectangle 3"/>
          <p:cNvSpPr>
            <a:spLocks noChangeArrowheads="1"/>
          </p:cNvSpPr>
          <p:nvPr/>
        </p:nvSpPr>
        <p:spPr bwMode="auto">
          <a:xfrm>
            <a:off x="3668358" y="5466213"/>
            <a:ext cx="552887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i="0" dirty="0">
                <a:solidFill>
                  <a:srgbClr val="0000FF"/>
                </a:solidFill>
              </a:rPr>
              <a:t>光子质量远小于原子，碰撞时光子不损失能量，波长不变。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3432"/>
                                        </p:tgtEl>
                                        <p:attrNameLst>
                                          <p:attrName>style.visibility</p:attrName>
                                        </p:attrNameLst>
                                      </p:cBhvr>
                                      <p:to>
                                        <p:strVal val="visible"/>
                                      </p:to>
                                    </p:set>
                                    <p:animEffect transition="in" filter="fade">
                                      <p:cBhvr>
                                        <p:cTn id="17" dur="1000"/>
                                        <p:tgtEl>
                                          <p:spTgt spid="103432"/>
                                        </p:tgtEl>
                                      </p:cBhvr>
                                    </p:animEffect>
                                    <p:anim calcmode="lin" valueType="num">
                                      <p:cBhvr>
                                        <p:cTn id="18" dur="1000" fill="hold"/>
                                        <p:tgtEl>
                                          <p:spTgt spid="103432"/>
                                        </p:tgtEl>
                                        <p:attrNameLst>
                                          <p:attrName>ppt_x</p:attrName>
                                        </p:attrNameLst>
                                      </p:cBhvr>
                                      <p:tavLst>
                                        <p:tav tm="0">
                                          <p:val>
                                            <p:strVal val="#ppt_x"/>
                                          </p:val>
                                        </p:tav>
                                        <p:tav tm="100000">
                                          <p:val>
                                            <p:strVal val="#ppt_x"/>
                                          </p:val>
                                        </p:tav>
                                      </p:tavLst>
                                    </p:anim>
                                    <p:anim calcmode="lin" valueType="num">
                                      <p:cBhvr>
                                        <p:cTn id="19" dur="1000" fill="hold"/>
                                        <p:tgtEl>
                                          <p:spTgt spid="103432"/>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heel(1)">
                                      <p:cBhvr>
                                        <p:cTn id="24" dur="2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randombar(horizontal)">
                                      <p:cBhvr>
                                        <p:cTn id="2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build="p" autoUpdateAnimBg="0"/>
      <p:bldP spid="9" grpId="0"/>
      <p:bldP spid="103432" grpId="0"/>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1" name="Text Box 3"/>
          <p:cNvSpPr txBox="1">
            <a:spLocks noChangeArrowheads="1"/>
          </p:cNvSpPr>
          <p:nvPr/>
        </p:nvSpPr>
        <p:spPr bwMode="auto">
          <a:xfrm>
            <a:off x="2860949" y="291630"/>
            <a:ext cx="7191325" cy="1077218"/>
          </a:xfrm>
          <a:prstGeom prst="rect">
            <a:avLst/>
          </a:prstGeom>
          <a:noFill/>
          <a:ln w="9525">
            <a:noFill/>
            <a:miter lim="800000"/>
            <a:headEnd/>
            <a:tailEnd/>
          </a:ln>
          <a:effectLst/>
        </p:spPr>
        <p:txBody>
          <a:bodyPr wrap="square">
            <a:spAutoFit/>
          </a:bodyPr>
          <a:lstStyle/>
          <a:p>
            <a:pPr>
              <a:spcBef>
                <a:spcPct val="50000"/>
              </a:spcBef>
              <a:buClr>
                <a:schemeClr val="tx1"/>
              </a:buClr>
              <a:defRPr/>
            </a:pPr>
            <a:r>
              <a:rPr lang="zh-CN" altLang="en-US" sz="3200" b="1" i="0" dirty="0">
                <a:solidFill>
                  <a:srgbClr val="FF0000"/>
                </a:solidFill>
                <a:latin typeface="宋体" pitchFamily="2" charset="-122"/>
              </a:rPr>
              <a:t>（</a:t>
            </a:r>
            <a:r>
              <a:rPr lang="en-US" altLang="zh-CN" sz="3200" b="1" i="0" dirty="0">
                <a:solidFill>
                  <a:srgbClr val="FF0000"/>
                </a:solidFill>
                <a:latin typeface="宋体" pitchFamily="2" charset="-122"/>
              </a:rPr>
              <a:t>2</a:t>
            </a:r>
            <a:r>
              <a:rPr lang="zh-CN" altLang="en-US" sz="3200" b="1" i="0" dirty="0">
                <a:solidFill>
                  <a:srgbClr val="FF0000"/>
                </a:solidFill>
                <a:latin typeface="宋体" pitchFamily="2" charset="-122"/>
              </a:rPr>
              <a:t>）</a:t>
            </a:r>
            <a:r>
              <a:rPr lang="en-US" altLang="zh-CN" sz="3200" b="1" dirty="0">
                <a:solidFill>
                  <a:srgbClr val="FF0000"/>
                </a:solidFill>
                <a:latin typeface="宋体" pitchFamily="2" charset="-122"/>
              </a:rPr>
              <a:t> </a:t>
            </a:r>
            <a:r>
              <a:rPr lang="en-US" altLang="zh-CN" sz="3200" b="1" i="0" dirty="0">
                <a:solidFill>
                  <a:srgbClr val="FF0000"/>
                </a:solidFill>
                <a:effectLst>
                  <a:outerShdw blurRad="38100" dist="38100" dir="2700000" algn="tl">
                    <a:srgbClr val="FFFFFF"/>
                  </a:outerShdw>
                </a:effectLst>
              </a:rPr>
              <a:t>X  </a:t>
            </a:r>
            <a:r>
              <a:rPr lang="zh-CN" altLang="en-US" sz="3200" b="1" i="0" dirty="0">
                <a:solidFill>
                  <a:srgbClr val="FF0000"/>
                </a:solidFill>
                <a:effectLst>
                  <a:outerShdw blurRad="38100" dist="38100" dir="2700000" algn="tl">
                    <a:srgbClr val="FFFFFF"/>
                  </a:outerShdw>
                </a:effectLst>
              </a:rPr>
              <a:t>射线光子与原子“外层电子”的弹性碰撞</a:t>
            </a:r>
          </a:p>
        </p:txBody>
      </p:sp>
      <p:sp>
        <p:nvSpPr>
          <p:cNvPr id="68" name="Rectangle 4"/>
          <p:cNvSpPr>
            <a:spLocks noChangeArrowheads="1"/>
          </p:cNvSpPr>
          <p:nvPr/>
        </p:nvSpPr>
        <p:spPr bwMode="auto">
          <a:xfrm>
            <a:off x="2524126" y="1682586"/>
            <a:ext cx="7643812" cy="1569660"/>
          </a:xfrm>
          <a:prstGeom prst="rect">
            <a:avLst/>
          </a:prstGeom>
          <a:noFill/>
          <a:ln w="28575">
            <a:noFill/>
            <a:miter lim="800000"/>
            <a:headEnd/>
            <a:tailEnd/>
          </a:ln>
          <a:effectLst/>
        </p:spPr>
        <p:txBody>
          <a:bodyPr>
            <a:spAutoFit/>
          </a:bodyPr>
          <a:lstStyle/>
          <a:p>
            <a:pPr>
              <a:defRPr/>
            </a:pPr>
            <a:r>
              <a:rPr lang="zh-CN" altLang="en-US" sz="3200" b="1" i="0" dirty="0">
                <a:solidFill>
                  <a:srgbClr val="009900"/>
                </a:solidFill>
                <a:effectLst>
                  <a:outerShdw blurRad="38100" dist="38100" dir="2700000" algn="tl">
                    <a:srgbClr val="FFFFFF"/>
                  </a:outerShdw>
                </a:effectLst>
              </a:rPr>
              <a:t>外层电子与核结合较弱（结合</a:t>
            </a:r>
            <a:r>
              <a:rPr lang="zh-CN" altLang="en-US" sz="3200" b="1" i="0" dirty="0">
                <a:solidFill>
                  <a:srgbClr val="009900"/>
                </a:solidFill>
              </a:rPr>
              <a:t>能为</a:t>
            </a:r>
            <a:r>
              <a:rPr lang="zh-CN" altLang="en-US" sz="3200" b="1" i="0" dirty="0">
                <a:solidFill>
                  <a:srgbClr val="009900"/>
                </a:solidFill>
                <a:effectLst>
                  <a:outerShdw blurRad="38100" dist="38100" dir="2700000" algn="tl">
                    <a:srgbClr val="FFFFFF"/>
                  </a:outerShdw>
                </a:effectLst>
              </a:rPr>
              <a:t>几个</a:t>
            </a:r>
            <a:r>
              <a:rPr lang="en-US" altLang="zh-CN" sz="3200" b="1" i="0" dirty="0" err="1">
                <a:solidFill>
                  <a:srgbClr val="FF0000"/>
                </a:solidFill>
                <a:effectLst>
                  <a:outerShdw blurRad="38100" dist="38100" dir="2700000" algn="tl">
                    <a:srgbClr val="FFFFFF"/>
                  </a:outerShdw>
                </a:effectLst>
              </a:rPr>
              <a:t>eV</a:t>
            </a:r>
            <a:r>
              <a:rPr lang="zh-CN" altLang="en-US" sz="3200" b="1" i="0" dirty="0">
                <a:solidFill>
                  <a:srgbClr val="009900"/>
                </a:solidFill>
                <a:effectLst>
                  <a:outerShdw blurRad="38100" dist="38100" dir="2700000" algn="tl">
                    <a:srgbClr val="FFFFFF"/>
                  </a:outerShdw>
                </a:effectLst>
              </a:rPr>
              <a:t>）</a:t>
            </a:r>
            <a:r>
              <a:rPr lang="en-US" altLang="zh-CN" sz="3200" b="1" i="0" dirty="0">
                <a:solidFill>
                  <a:srgbClr val="C00000"/>
                </a:solidFill>
                <a:effectLst>
                  <a:outerShdw blurRad="38100" dist="38100" dir="2700000" algn="tl">
                    <a:srgbClr val="FFFFFF"/>
                  </a:outerShdw>
                </a:effectLst>
              </a:rPr>
              <a:t>——</a:t>
            </a:r>
            <a:r>
              <a:rPr lang="zh-CN" altLang="en-US" sz="3200" b="1" i="0" dirty="0">
                <a:solidFill>
                  <a:srgbClr val="C00000"/>
                </a:solidFill>
                <a:effectLst>
                  <a:outerShdw blurRad="38100" dist="38100" dir="2700000" algn="tl">
                    <a:srgbClr val="FFFFFF"/>
                  </a:outerShdw>
                </a:effectLst>
              </a:rPr>
              <a:t>与</a:t>
            </a:r>
            <a:r>
              <a:rPr lang="en-US" altLang="zh-CN" sz="3200" b="1" i="0" dirty="0">
                <a:solidFill>
                  <a:srgbClr val="C00000"/>
                </a:solidFill>
                <a:effectLst>
                  <a:outerShdw blurRad="38100" dist="38100" dir="2700000" algn="tl">
                    <a:srgbClr val="FFFFFF"/>
                  </a:outerShdw>
                </a:effectLst>
              </a:rPr>
              <a:t>X</a:t>
            </a:r>
            <a:r>
              <a:rPr lang="zh-CN" altLang="en-US" sz="3200" b="1" i="0" dirty="0">
                <a:solidFill>
                  <a:srgbClr val="C00000"/>
                </a:solidFill>
                <a:effectLst>
                  <a:outerShdw blurRad="38100" dist="38100" dir="2700000" algn="tl">
                    <a:srgbClr val="FFFFFF"/>
                  </a:outerShdw>
                </a:effectLst>
              </a:rPr>
              <a:t>光子相比，这些电子近似看成为“静止”的“自由”电子</a:t>
            </a:r>
          </a:p>
        </p:txBody>
      </p:sp>
      <p:sp>
        <p:nvSpPr>
          <p:cNvPr id="21" name="Rectangle 6"/>
          <p:cNvSpPr>
            <a:spLocks noChangeArrowheads="1"/>
          </p:cNvSpPr>
          <p:nvPr/>
        </p:nvSpPr>
        <p:spPr bwMode="auto">
          <a:xfrm>
            <a:off x="2413249" y="3966840"/>
            <a:ext cx="809625" cy="83185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i="0"/>
              <a:t>外层</a:t>
            </a:r>
          </a:p>
          <a:p>
            <a:pPr eaLnBrk="1" hangingPunct="1"/>
            <a:r>
              <a:rPr lang="zh-CN" altLang="en-US" sz="2400" b="1" i="0"/>
              <a:t>电子</a:t>
            </a:r>
          </a:p>
        </p:txBody>
      </p:sp>
      <p:grpSp>
        <p:nvGrpSpPr>
          <p:cNvPr id="22" name="Group 7"/>
          <p:cNvGrpSpPr>
            <a:grpSpLocks/>
          </p:cNvGrpSpPr>
          <p:nvPr/>
        </p:nvGrpSpPr>
        <p:grpSpPr bwMode="auto">
          <a:xfrm>
            <a:off x="3251448" y="3789040"/>
            <a:ext cx="3411538" cy="1187450"/>
            <a:chOff x="672" y="852"/>
            <a:chExt cx="2149" cy="748"/>
          </a:xfrm>
        </p:grpSpPr>
        <p:sp>
          <p:nvSpPr>
            <p:cNvPr id="23" name="Rectangle 8"/>
            <p:cNvSpPr>
              <a:spLocks noChangeArrowheads="1"/>
            </p:cNvSpPr>
            <p:nvPr/>
          </p:nvSpPr>
          <p:spPr bwMode="auto">
            <a:xfrm>
              <a:off x="1008" y="852"/>
              <a:ext cx="1683"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i="0" dirty="0"/>
                <a:t>受原子核束缚较弱</a:t>
              </a:r>
            </a:p>
          </p:txBody>
        </p:sp>
        <p:sp>
          <p:nvSpPr>
            <p:cNvPr id="24" name="Rectangle 9"/>
            <p:cNvSpPr>
              <a:spLocks noChangeArrowheads="1"/>
            </p:cNvSpPr>
            <p:nvPr/>
          </p:nvSpPr>
          <p:spPr bwMode="auto">
            <a:xfrm>
              <a:off x="1016" y="1290"/>
              <a:ext cx="1805" cy="31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i="0" dirty="0"/>
                <a:t>动能</a:t>
              </a:r>
              <a:r>
                <a:rPr lang="zh-CN" altLang="en-US" b="1" i="0" dirty="0"/>
                <a:t>＜＜</a:t>
              </a:r>
              <a:r>
                <a:rPr lang="zh-CN" altLang="en-US" sz="2400" b="1" i="0" dirty="0"/>
                <a:t>光子能量  </a:t>
              </a:r>
            </a:p>
          </p:txBody>
        </p:sp>
        <p:sp>
          <p:nvSpPr>
            <p:cNvPr id="25" name="Line 10"/>
            <p:cNvSpPr>
              <a:spLocks noChangeShapeType="1"/>
            </p:cNvSpPr>
            <p:nvPr/>
          </p:nvSpPr>
          <p:spPr bwMode="auto">
            <a:xfrm flipV="1">
              <a:off x="672" y="906"/>
              <a:ext cx="288" cy="288"/>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11"/>
            <p:cNvSpPr>
              <a:spLocks noChangeShapeType="1"/>
            </p:cNvSpPr>
            <p:nvPr/>
          </p:nvSpPr>
          <p:spPr bwMode="auto">
            <a:xfrm>
              <a:off x="672" y="1242"/>
              <a:ext cx="240" cy="24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7" name="Group 12"/>
          <p:cNvGrpSpPr>
            <a:grpSpLocks/>
          </p:cNvGrpSpPr>
          <p:nvPr/>
        </p:nvGrpSpPr>
        <p:grpSpPr bwMode="auto">
          <a:xfrm>
            <a:off x="6528049" y="3789040"/>
            <a:ext cx="1958975" cy="1162050"/>
            <a:chOff x="2784" y="852"/>
            <a:chExt cx="1234" cy="732"/>
          </a:xfrm>
        </p:grpSpPr>
        <p:sp>
          <p:nvSpPr>
            <p:cNvPr id="28" name="Text Box 13"/>
            <p:cNvSpPr txBox="1">
              <a:spLocks noChangeArrowheads="1"/>
            </p:cNvSpPr>
            <p:nvPr/>
          </p:nvSpPr>
          <p:spPr bwMode="auto">
            <a:xfrm>
              <a:off x="3120" y="852"/>
              <a:ext cx="894"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i="0"/>
                <a:t>近似自由</a:t>
              </a:r>
            </a:p>
          </p:txBody>
        </p:sp>
        <p:sp>
          <p:nvSpPr>
            <p:cNvPr id="29" name="Rectangle 14"/>
            <p:cNvSpPr>
              <a:spLocks noChangeArrowheads="1"/>
            </p:cNvSpPr>
            <p:nvPr/>
          </p:nvSpPr>
          <p:spPr bwMode="auto">
            <a:xfrm>
              <a:off x="3120" y="1290"/>
              <a:ext cx="898"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i="0" dirty="0"/>
                <a:t>近似静止</a:t>
              </a:r>
            </a:p>
          </p:txBody>
        </p:sp>
        <p:sp>
          <p:nvSpPr>
            <p:cNvPr id="30" name="Line 15"/>
            <p:cNvSpPr>
              <a:spLocks noChangeShapeType="1"/>
            </p:cNvSpPr>
            <p:nvPr/>
          </p:nvSpPr>
          <p:spPr bwMode="auto">
            <a:xfrm>
              <a:off x="2784" y="1434"/>
              <a:ext cx="288"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16"/>
            <p:cNvSpPr>
              <a:spLocks noChangeShapeType="1"/>
            </p:cNvSpPr>
            <p:nvPr/>
          </p:nvSpPr>
          <p:spPr bwMode="auto">
            <a:xfrm>
              <a:off x="2784" y="1002"/>
              <a:ext cx="288"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2" name="Group 17"/>
          <p:cNvGrpSpPr>
            <a:grpSpLocks/>
          </p:cNvGrpSpPr>
          <p:nvPr/>
        </p:nvGrpSpPr>
        <p:grpSpPr bwMode="auto">
          <a:xfrm>
            <a:off x="8509248" y="3960490"/>
            <a:ext cx="1752600" cy="831850"/>
            <a:chOff x="4320" y="1248"/>
            <a:chExt cx="1104" cy="524"/>
          </a:xfrm>
        </p:grpSpPr>
        <p:sp>
          <p:nvSpPr>
            <p:cNvPr id="33" name="Rectangle 18"/>
            <p:cNvSpPr>
              <a:spLocks noChangeArrowheads="1"/>
            </p:cNvSpPr>
            <p:nvPr/>
          </p:nvSpPr>
          <p:spPr bwMode="auto">
            <a:xfrm>
              <a:off x="4656" y="1248"/>
              <a:ext cx="768" cy="52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i="0"/>
                <a:t>静止 自由 电子</a:t>
              </a:r>
            </a:p>
          </p:txBody>
        </p:sp>
        <p:sp>
          <p:nvSpPr>
            <p:cNvPr id="34" name="Line 19"/>
            <p:cNvSpPr>
              <a:spLocks noChangeShapeType="1"/>
            </p:cNvSpPr>
            <p:nvPr/>
          </p:nvSpPr>
          <p:spPr bwMode="auto">
            <a:xfrm>
              <a:off x="4320" y="1510"/>
              <a:ext cx="336" cy="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5" name="矩形 34"/>
          <p:cNvSpPr>
            <a:spLocks noChangeArrowheads="1"/>
          </p:cNvSpPr>
          <p:nvPr/>
        </p:nvSpPr>
        <p:spPr bwMode="auto">
          <a:xfrm>
            <a:off x="2166938" y="5416642"/>
            <a:ext cx="8001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8288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defTabSz="182880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3200" b="1" i="0" dirty="0">
                <a:solidFill>
                  <a:srgbClr val="C00000"/>
                </a:solidFill>
                <a:latin typeface="楷体_GB2312" pitchFamily="49" charset="-122"/>
                <a:ea typeface="楷体_GB2312" pitchFamily="49" charset="-122"/>
              </a:rPr>
              <a:t>光子与静止自由电子</a:t>
            </a:r>
            <a:r>
              <a:rPr lang="en-US" altLang="zh-CN" sz="3200" b="1" i="0" dirty="0">
                <a:solidFill>
                  <a:srgbClr val="C00000"/>
                </a:solidFill>
                <a:latin typeface="楷体_GB2312" pitchFamily="49" charset="-122"/>
                <a:ea typeface="楷体_GB2312" pitchFamily="49" charset="-122"/>
              </a:rPr>
              <a:t>(</a:t>
            </a:r>
            <a:r>
              <a:rPr lang="zh-CN" altLang="en-US" sz="3200" b="1" i="0" dirty="0">
                <a:solidFill>
                  <a:srgbClr val="C00000"/>
                </a:solidFill>
                <a:latin typeface="楷体_GB2312" pitchFamily="49" charset="-122"/>
                <a:ea typeface="楷体_GB2312" pitchFamily="49" charset="-122"/>
              </a:rPr>
              <a:t>轻</a:t>
            </a:r>
            <a:r>
              <a:rPr lang="en-US" altLang="zh-CN" sz="3200" b="1" i="0" dirty="0">
                <a:solidFill>
                  <a:srgbClr val="C00000"/>
                </a:solidFill>
                <a:latin typeface="楷体_GB2312" pitchFamily="49" charset="-122"/>
                <a:ea typeface="楷体_GB2312" pitchFamily="49" charset="-122"/>
              </a:rPr>
              <a:t>)</a:t>
            </a:r>
            <a:r>
              <a:rPr lang="zh-CN" altLang="en-US" sz="3200" b="1" i="0" dirty="0">
                <a:solidFill>
                  <a:srgbClr val="C00000"/>
                </a:solidFill>
                <a:latin typeface="楷体_GB2312" pitchFamily="49" charset="-122"/>
                <a:ea typeface="楷体_GB2312" pitchFamily="49" charset="-122"/>
              </a:rPr>
              <a:t>碰撞，光子能量</a:t>
            </a:r>
            <a:r>
              <a:rPr lang="en-US" altLang="zh-CN" sz="3200" b="1" i="0" dirty="0">
                <a:solidFill>
                  <a:srgbClr val="3E0000"/>
                </a:solidFill>
                <a:latin typeface="楷体_GB2312" pitchFamily="49" charset="-122"/>
                <a:ea typeface="楷体_GB2312" pitchFamily="49" charset="-122"/>
              </a:rPr>
              <a:t>h</a:t>
            </a:r>
            <a:r>
              <a:rPr lang="el-GR" altLang="zh-CN" sz="3200" b="1" i="0" dirty="0">
                <a:solidFill>
                  <a:srgbClr val="3E0000"/>
                </a:solidFill>
                <a:latin typeface="楷体_GB2312" pitchFamily="49" charset="-122"/>
                <a:ea typeface="楷体_GB2312" pitchFamily="49" charset="-122"/>
              </a:rPr>
              <a:t>ν</a:t>
            </a:r>
            <a:r>
              <a:rPr lang="zh-CN" altLang="en-US" sz="3200" b="1" i="0" dirty="0">
                <a:solidFill>
                  <a:srgbClr val="C00000"/>
                </a:solidFill>
                <a:latin typeface="楷体_GB2312" pitchFamily="49" charset="-122"/>
                <a:ea typeface="楷体_GB2312" pitchFamily="49" charset="-122"/>
              </a:rPr>
              <a:t>要损失，故频率</a:t>
            </a:r>
            <a:r>
              <a:rPr lang="zh-CN" altLang="en-US" sz="3200" b="1" i="0" dirty="0">
                <a:solidFill>
                  <a:srgbClr val="C00000"/>
                </a:solidFill>
                <a:latin typeface="楷体_GB2312" pitchFamily="49" charset="-122"/>
                <a:ea typeface="楷体_GB2312" pitchFamily="49" charset="-122"/>
                <a:sym typeface="Symbol" panose="05050102010706020507" pitchFamily="18" charset="2"/>
              </a:rPr>
              <a:t>降低，</a:t>
            </a:r>
            <a:r>
              <a:rPr lang="zh-CN" altLang="en-US" sz="3200" b="1" i="0" dirty="0">
                <a:solidFill>
                  <a:srgbClr val="9900CC"/>
                </a:solidFill>
              </a:rPr>
              <a:t>波长</a:t>
            </a:r>
            <a:r>
              <a:rPr lang="zh-CN" altLang="zh-CN" sz="3200" b="1" i="0" dirty="0">
                <a:solidFill>
                  <a:srgbClr val="C00000"/>
                </a:solidFill>
                <a:latin typeface="楷体_GB2312" pitchFamily="49" charset="-122"/>
                <a:ea typeface="楷体_GB2312" pitchFamily="49" charset="-122"/>
                <a:sym typeface="Symbol" panose="05050102010706020507" pitchFamily="18" charset="2"/>
              </a:rPr>
              <a:t>变长</a:t>
            </a:r>
            <a:r>
              <a:rPr lang="zh-CN" altLang="en-US" sz="3200" b="1" i="0" dirty="0">
                <a:solidFill>
                  <a:srgbClr val="C00000"/>
                </a:solidFill>
                <a:latin typeface="楷体_GB2312" pitchFamily="49" charset="-122"/>
                <a:ea typeface="楷体_GB2312" pitchFamily="49" charset="-122"/>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6371"/>
                                        </p:tgtEl>
                                        <p:attrNameLst>
                                          <p:attrName>style.visibility</p:attrName>
                                        </p:attrNameLst>
                                      </p:cBhvr>
                                      <p:to>
                                        <p:strVal val="visible"/>
                                      </p:to>
                                    </p:set>
                                    <p:animEffect transition="in" filter="wheel(1)">
                                      <p:cBhvr>
                                        <p:cTn id="7" dur="2000"/>
                                        <p:tgtEl>
                                          <p:spTgt spid="18637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randombar(horizontal)">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1000"/>
                                        <p:tgtEl>
                                          <p:spTgt spid="22"/>
                                        </p:tgtEl>
                                      </p:cBhvr>
                                    </p:animEffect>
                                    <p:anim calcmode="lin" valueType="num">
                                      <p:cBhvr>
                                        <p:cTn id="24" dur="1000" fill="hold"/>
                                        <p:tgtEl>
                                          <p:spTgt spid="22"/>
                                        </p:tgtEl>
                                        <p:attrNameLst>
                                          <p:attrName>ppt_x</p:attrName>
                                        </p:attrNameLst>
                                      </p:cBhvr>
                                      <p:tavLst>
                                        <p:tav tm="0">
                                          <p:val>
                                            <p:strVal val="#ppt_x"/>
                                          </p:val>
                                        </p:tav>
                                        <p:tav tm="100000">
                                          <p:val>
                                            <p:strVal val="#ppt_x"/>
                                          </p:val>
                                        </p:tav>
                                      </p:tavLst>
                                    </p:anim>
                                    <p:anim calcmode="lin" valueType="num">
                                      <p:cBhvr>
                                        <p:cTn id="2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circle(in)">
                                      <p:cBhvr>
                                        <p:cTn id="30" dur="20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randombar(horizontal)">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1000"/>
                                        <p:tgtEl>
                                          <p:spTgt spid="35"/>
                                        </p:tgtEl>
                                      </p:cBhvr>
                                    </p:animEffect>
                                    <p:anim calcmode="lin" valueType="num">
                                      <p:cBhvr>
                                        <p:cTn id="41" dur="1000" fill="hold"/>
                                        <p:tgtEl>
                                          <p:spTgt spid="35"/>
                                        </p:tgtEl>
                                        <p:attrNameLst>
                                          <p:attrName>ppt_x</p:attrName>
                                        </p:attrNameLst>
                                      </p:cBhvr>
                                      <p:tavLst>
                                        <p:tav tm="0">
                                          <p:val>
                                            <p:strVal val="#ppt_x"/>
                                          </p:val>
                                        </p:tav>
                                        <p:tav tm="100000">
                                          <p:val>
                                            <p:strVal val="#ppt_x"/>
                                          </p:val>
                                        </p:tav>
                                      </p:tavLst>
                                    </p:anim>
                                    <p:anim calcmode="lin" valueType="num">
                                      <p:cBhvr>
                                        <p:cTn id="4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p:bldP spid="68" grpId="0"/>
      <p:bldP spid="21" grpId="0" animBg="1"/>
      <p:bldP spid="35" grpId="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600" b="0"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600" b="0"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9610</TotalTime>
  <Words>2898</Words>
  <Application>Microsoft Office PowerPoint</Application>
  <PresentationFormat>宽屏</PresentationFormat>
  <Paragraphs>206</Paragraphs>
  <Slides>47</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47</vt:i4>
      </vt:variant>
    </vt:vector>
  </HeadingPairs>
  <TitlesOfParts>
    <vt:vector size="63" baseType="lpstr">
      <vt:lpstr>方正书宋简体</vt:lpstr>
      <vt:lpstr>黑体</vt:lpstr>
      <vt:lpstr>楷体_GB2312</vt:lpstr>
      <vt:lpstr>宋体</vt:lpstr>
      <vt:lpstr>Arial</vt:lpstr>
      <vt:lpstr>Bookman Old Style</vt:lpstr>
      <vt:lpstr>Cambria Math</vt:lpstr>
      <vt:lpstr>Century Schoolbook</vt:lpstr>
      <vt:lpstr>MS Reference Sans Serif</vt:lpstr>
      <vt:lpstr>Symbol</vt:lpstr>
      <vt:lpstr>Times New Roman</vt:lpstr>
      <vt:lpstr>默认设计模板</vt:lpstr>
      <vt:lpstr>公式</vt:lpstr>
      <vt:lpstr>Equation</vt:lpstr>
      <vt:lpstr>Equation.3</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王先智</dc:creator>
  <cp:lastModifiedBy>WangXZ</cp:lastModifiedBy>
  <cp:revision>1435</cp:revision>
  <dcterms:created xsi:type="dcterms:W3CDTF">2003-03-19T07:23:13Z</dcterms:created>
  <dcterms:modified xsi:type="dcterms:W3CDTF">2022-03-04T00:02:30Z</dcterms:modified>
</cp:coreProperties>
</file>