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77" r:id="rId2"/>
    <p:sldId id="479" r:id="rId3"/>
    <p:sldId id="434" r:id="rId4"/>
    <p:sldId id="265" r:id="rId5"/>
    <p:sldId id="259" r:id="rId6"/>
    <p:sldId id="267" r:id="rId7"/>
    <p:sldId id="262" r:id="rId8"/>
    <p:sldId id="435" r:id="rId9"/>
    <p:sldId id="428" r:id="rId10"/>
    <p:sldId id="460" r:id="rId11"/>
    <p:sldId id="450" r:id="rId12"/>
    <p:sldId id="451" r:id="rId13"/>
    <p:sldId id="452" r:id="rId14"/>
    <p:sldId id="453" r:id="rId15"/>
    <p:sldId id="462" r:id="rId16"/>
    <p:sldId id="464" r:id="rId17"/>
    <p:sldId id="461" r:id="rId18"/>
    <p:sldId id="471" r:id="rId19"/>
    <p:sldId id="463" r:id="rId20"/>
    <p:sldId id="467" r:id="rId21"/>
    <p:sldId id="480" r:id="rId22"/>
    <p:sldId id="469" r:id="rId23"/>
    <p:sldId id="470" r:id="rId24"/>
    <p:sldId id="468" r:id="rId25"/>
    <p:sldId id="476" r:id="rId26"/>
    <p:sldId id="472" r:id="rId27"/>
    <p:sldId id="475" r:id="rId28"/>
    <p:sldId id="436" r:id="rId29"/>
    <p:sldId id="437" r:id="rId30"/>
    <p:sldId id="438" r:id="rId31"/>
    <p:sldId id="474" r:id="rId32"/>
    <p:sldId id="440" r:id="rId33"/>
    <p:sldId id="439" r:id="rId34"/>
    <p:sldId id="446" r:id="rId35"/>
    <p:sldId id="447" r:id="rId36"/>
    <p:sldId id="465" r:id="rId37"/>
    <p:sldId id="281" r:id="rId38"/>
    <p:sldId id="457" r:id="rId39"/>
    <p:sldId id="442" r:id="rId40"/>
    <p:sldId id="443" r:id="rId41"/>
    <p:sldId id="444" r:id="rId42"/>
    <p:sldId id="458" r:id="rId43"/>
    <p:sldId id="454" r:id="rId44"/>
    <p:sldId id="449" r:id="rId45"/>
    <p:sldId id="272" r:id="rId46"/>
    <p:sldId id="473" r:id="rId47"/>
    <p:sldId id="466" r:id="rId48"/>
    <p:sldId id="273" r:id="rId49"/>
    <p:sldId id="284" r:id="rId50"/>
    <p:sldId id="274" r:id="rId51"/>
    <p:sldId id="285" r:id="rId52"/>
    <p:sldId id="286" r:id="rId53"/>
    <p:sldId id="287" r:id="rId54"/>
    <p:sldId id="288" r:id="rId55"/>
    <p:sldId id="459" r:id="rId56"/>
    <p:sldId id="289" r:id="rId57"/>
    <p:sldId id="290" r:id="rId5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FFFF"/>
    <a:srgbClr val="009900"/>
    <a:srgbClr val="FF00FF"/>
    <a:srgbClr val="0066CC"/>
    <a:srgbClr val="9900CC"/>
    <a:srgbClr val="6600FF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0" autoAdjust="0"/>
  </p:normalViewPr>
  <p:slideViewPr>
    <p:cSldViewPr>
      <p:cViewPr varScale="1">
        <p:scale>
          <a:sx n="68" d="100"/>
          <a:sy n="68" d="100"/>
        </p:scale>
        <p:origin x="582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47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1.wmf"/><Relationship Id="rId7" Type="http://schemas.openxmlformats.org/officeDocument/2006/relationships/image" Target="../media/image12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emf"/><Relationship Id="rId4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1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69.wmf"/><Relationship Id="rId5" Type="http://schemas.openxmlformats.org/officeDocument/2006/relationships/image" Target="../media/image65.wmf"/><Relationship Id="rId10" Type="http://schemas.openxmlformats.org/officeDocument/2006/relationships/image" Target="../media/image55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1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12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4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emf"/><Relationship Id="rId18" Type="http://schemas.openxmlformats.org/officeDocument/2006/relationships/image" Target="../media/image103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102.wmf"/><Relationship Id="rId2" Type="http://schemas.openxmlformats.org/officeDocument/2006/relationships/image" Target="../media/image88.wmf"/><Relationship Id="rId16" Type="http://schemas.openxmlformats.org/officeDocument/2006/relationships/image" Target="../media/image101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5" Type="http://schemas.openxmlformats.org/officeDocument/2006/relationships/image" Target="../media/image82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emf"/><Relationship Id="rId14" Type="http://schemas.openxmlformats.org/officeDocument/2006/relationships/image" Target="../media/image10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3.wmf"/><Relationship Id="rId18" Type="http://schemas.openxmlformats.org/officeDocument/2006/relationships/image" Target="../media/image116.wmf"/><Relationship Id="rId3" Type="http://schemas.openxmlformats.org/officeDocument/2006/relationships/image" Target="../media/image92.wmf"/><Relationship Id="rId7" Type="http://schemas.openxmlformats.org/officeDocument/2006/relationships/image" Target="../media/image108.wmf"/><Relationship Id="rId12" Type="http://schemas.openxmlformats.org/officeDocument/2006/relationships/image" Target="../media/image88.wmf"/><Relationship Id="rId17" Type="http://schemas.openxmlformats.org/officeDocument/2006/relationships/image" Target="../media/image115.wmf"/><Relationship Id="rId2" Type="http://schemas.openxmlformats.org/officeDocument/2006/relationships/image" Target="../media/image105.wmf"/><Relationship Id="rId16" Type="http://schemas.openxmlformats.org/officeDocument/2006/relationships/image" Target="../media/image114.wmf"/><Relationship Id="rId1" Type="http://schemas.openxmlformats.org/officeDocument/2006/relationships/image" Target="../media/image104.wmf"/><Relationship Id="rId6" Type="http://schemas.openxmlformats.org/officeDocument/2006/relationships/image" Target="../media/image107.wmf"/><Relationship Id="rId11" Type="http://schemas.openxmlformats.org/officeDocument/2006/relationships/image" Target="../media/image112.emf"/><Relationship Id="rId5" Type="http://schemas.openxmlformats.org/officeDocument/2006/relationships/image" Target="../media/image106.wmf"/><Relationship Id="rId15" Type="http://schemas.openxmlformats.org/officeDocument/2006/relationships/image" Target="../media/image102.wmf"/><Relationship Id="rId10" Type="http://schemas.openxmlformats.org/officeDocument/2006/relationships/image" Target="../media/image111.wmf"/><Relationship Id="rId4" Type="http://schemas.openxmlformats.org/officeDocument/2006/relationships/image" Target="../media/image93.wmf"/><Relationship Id="rId9" Type="http://schemas.openxmlformats.org/officeDocument/2006/relationships/image" Target="../media/image110.wmf"/><Relationship Id="rId1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24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82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20.wmf"/><Relationship Id="rId11" Type="http://schemas.openxmlformats.org/officeDocument/2006/relationships/image" Target="../media/image88.wmf"/><Relationship Id="rId5" Type="http://schemas.openxmlformats.org/officeDocument/2006/relationships/image" Target="../media/image119.wmf"/><Relationship Id="rId10" Type="http://schemas.openxmlformats.org/officeDocument/2006/relationships/image" Target="../media/image123.wmf"/><Relationship Id="rId4" Type="http://schemas.openxmlformats.org/officeDocument/2006/relationships/image" Target="../media/image118.wmf"/><Relationship Id="rId9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25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82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20.wmf"/><Relationship Id="rId11" Type="http://schemas.openxmlformats.org/officeDocument/2006/relationships/image" Target="../media/image88.wmf"/><Relationship Id="rId5" Type="http://schemas.openxmlformats.org/officeDocument/2006/relationships/image" Target="../media/image119.wmf"/><Relationship Id="rId10" Type="http://schemas.openxmlformats.org/officeDocument/2006/relationships/image" Target="../media/image123.wmf"/><Relationship Id="rId4" Type="http://schemas.openxmlformats.org/officeDocument/2006/relationships/image" Target="../media/image118.wmf"/><Relationship Id="rId9" Type="http://schemas.openxmlformats.org/officeDocument/2006/relationships/image" Target="../media/image122.wmf"/><Relationship Id="rId14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29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82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20.wmf"/><Relationship Id="rId11" Type="http://schemas.openxmlformats.org/officeDocument/2006/relationships/image" Target="../media/image88.wmf"/><Relationship Id="rId5" Type="http://schemas.openxmlformats.org/officeDocument/2006/relationships/image" Target="../media/image119.wmf"/><Relationship Id="rId10" Type="http://schemas.openxmlformats.org/officeDocument/2006/relationships/image" Target="../media/image128.wmf"/><Relationship Id="rId4" Type="http://schemas.openxmlformats.org/officeDocument/2006/relationships/image" Target="../media/image118.wmf"/><Relationship Id="rId9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69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8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133.wmf"/><Relationship Id="rId11" Type="http://schemas.openxmlformats.org/officeDocument/2006/relationships/image" Target="../media/image137.wmf"/><Relationship Id="rId5" Type="http://schemas.openxmlformats.org/officeDocument/2006/relationships/image" Target="../media/image132.wmf"/><Relationship Id="rId15" Type="http://schemas.openxmlformats.org/officeDocument/2006/relationships/image" Target="../media/image138.wmf"/><Relationship Id="rId10" Type="http://schemas.openxmlformats.org/officeDocument/2006/relationships/image" Target="../media/image136.wmf"/><Relationship Id="rId4" Type="http://schemas.openxmlformats.org/officeDocument/2006/relationships/image" Target="../media/image131.wmf"/><Relationship Id="rId9" Type="http://schemas.openxmlformats.org/officeDocument/2006/relationships/image" Target="../media/image135.wmf"/><Relationship Id="rId14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7" Type="http://schemas.openxmlformats.org/officeDocument/2006/relationships/image" Target="../media/image149.w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9.wmf"/><Relationship Id="rId1" Type="http://schemas.openxmlformats.org/officeDocument/2006/relationships/image" Target="../media/image162.e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70.wmf"/><Relationship Id="rId2" Type="http://schemas.openxmlformats.org/officeDocument/2006/relationships/image" Target="../media/image149.wmf"/><Relationship Id="rId1" Type="http://schemas.openxmlformats.org/officeDocument/2006/relationships/image" Target="../media/image166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4.wmf"/><Relationship Id="rId5" Type="http://schemas.openxmlformats.org/officeDocument/2006/relationships/image" Target="../media/image149.wmf"/><Relationship Id="rId4" Type="http://schemas.openxmlformats.org/officeDocument/2006/relationships/image" Target="../media/image166.wmf"/><Relationship Id="rId9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4" Type="http://schemas.openxmlformats.org/officeDocument/2006/relationships/image" Target="../media/image18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4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5" Type="http://schemas.openxmlformats.org/officeDocument/2006/relationships/image" Target="../media/image192.emf"/><Relationship Id="rId4" Type="http://schemas.openxmlformats.org/officeDocument/2006/relationships/image" Target="../media/image19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7" Type="http://schemas.openxmlformats.org/officeDocument/2006/relationships/image" Target="../media/image198.wmf"/><Relationship Id="rId2" Type="http://schemas.openxmlformats.org/officeDocument/2006/relationships/image" Target="../media/image191.emf"/><Relationship Id="rId1" Type="http://schemas.openxmlformats.org/officeDocument/2006/relationships/image" Target="../media/image194.wmf"/><Relationship Id="rId6" Type="http://schemas.openxmlformats.org/officeDocument/2006/relationships/image" Target="../media/image21.e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8.wmf"/><Relationship Id="rId1" Type="http://schemas.openxmlformats.org/officeDocument/2006/relationships/image" Target="../media/image199.wmf"/><Relationship Id="rId5" Type="http://schemas.openxmlformats.org/officeDocument/2006/relationships/image" Target="../media/image202.emf"/><Relationship Id="rId4" Type="http://schemas.openxmlformats.org/officeDocument/2006/relationships/image" Target="../media/image20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25CA57-3CA8-47AA-A1BA-6657C74F165B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A0E805-93B9-4B53-ABBA-E8DBE6A5CD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0E805-93B9-4B53-ABBA-E8DBE6A5CD6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1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A275F-374E-4D2F-B079-8F01B5DD91A6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F67D9-FC59-4ED3-9BBF-B3C14B0A79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4BE4-EA37-4F79-BA2B-982C8370F0FA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117ED-76E6-479E-BF12-7BFB1B540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869C1-AAF7-4488-ABB9-712A07FDC850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CFF98-9074-427A-8157-E1EBF38ED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C965-6F7A-4E63-98CF-52016CD97BBF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97653-4E95-4962-AABD-FAFD21BA63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8BCE3-8DD9-481D-AD84-BCDBC04DA57E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32FCB-CB69-4FC8-940A-318D07C35B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D9BF9-49BA-4E64-B4A3-CF940457B989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DC0C-E309-45C4-A0B3-F56C761552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F9EDE-9DBA-4F38-9E2F-6A3033950343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5853A-F75A-4DF7-B00F-938A4FFF5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F9355-D7F4-449E-B053-679668983614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F722-E9AA-4DBC-800D-4DC4104B99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29C0-04B9-4D39-A514-F77967409A7C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1041-FCE3-43C8-B2F4-60CC66D975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E8B8-74F8-42DF-B8F3-2EF60D4A62E5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7B2FB-626E-4039-AA5B-B42BF88408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C6C-58DB-470E-AD09-C866D7DEB2AF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D800-B7CE-4049-AEC2-76ADA7E8AB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0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146266-6990-47CC-AE9E-3D6483B1C523}" type="datetimeFigureOut">
              <a:rPr lang="zh-CN" altLang="en-US"/>
              <a:pPr>
                <a:defRPr/>
              </a:pPr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559909D-4FF0-41D0-BB3C-1F8468D2D61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56.gi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2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68.wmf"/><Relationship Id="rId7" Type="http://schemas.openxmlformats.org/officeDocument/2006/relationships/image" Target="../media/image56.gi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12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2.bin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66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12.wmf"/><Relationship Id="rId19" Type="http://schemas.openxmlformats.org/officeDocument/2006/relationships/image" Target="../media/image56.gi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78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8.wmf"/><Relationship Id="rId5" Type="http://schemas.openxmlformats.org/officeDocument/2006/relationships/image" Target="../media/image56.gi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3.wmf"/><Relationship Id="rId3" Type="http://schemas.openxmlformats.org/officeDocument/2006/relationships/image" Target="../media/image56.gi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5.wmf"/><Relationship Id="rId5" Type="http://schemas.openxmlformats.org/officeDocument/2006/relationships/image" Target="../media/image56.gif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84.wmf"/><Relationship Id="rId9" Type="http://schemas.openxmlformats.org/officeDocument/2006/relationships/image" Target="../media/image82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4.emf"/><Relationship Id="rId26" Type="http://schemas.openxmlformats.org/officeDocument/2006/relationships/image" Target="../media/image98.wmf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101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oleObject" Target="../embeddings/oleObject106.bin"/><Relationship Id="rId38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emf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7.wmf"/><Relationship Id="rId32" Type="http://schemas.openxmlformats.org/officeDocument/2006/relationships/image" Target="../media/image82.wmf"/><Relationship Id="rId37" Type="http://schemas.openxmlformats.org/officeDocument/2006/relationships/oleObject" Target="../embeddings/oleObject108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99.emf"/><Relationship Id="rId36" Type="http://schemas.openxmlformats.org/officeDocument/2006/relationships/image" Target="../media/image102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00.emf"/><Relationship Id="rId35" Type="http://schemas.openxmlformats.org/officeDocument/2006/relationships/oleObject" Target="../embeddings/oleObject107.bin"/><Relationship Id="rId8" Type="http://schemas.openxmlformats.org/officeDocument/2006/relationships/image" Target="../media/image89.wmf"/><Relationship Id="rId3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9.wmf"/><Relationship Id="rId26" Type="http://schemas.openxmlformats.org/officeDocument/2006/relationships/image" Target="../media/image88.wmf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114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2.e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124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3.wmf"/><Relationship Id="rId36" Type="http://schemas.openxmlformats.org/officeDocument/2006/relationships/image" Target="../media/image115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123.bin"/><Relationship Id="rId8" Type="http://schemas.openxmlformats.org/officeDocument/2006/relationships/image" Target="../media/image92.wmf"/><Relationship Id="rId3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05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2.wmf"/><Relationship Id="rId29" Type="http://schemas.openxmlformats.org/officeDocument/2006/relationships/image" Target="../media/image12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oleObject" Target="../embeddings/oleObject138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0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05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25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0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2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7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21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42.bin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8.w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92.wmf"/><Relationship Id="rId15" Type="http://schemas.openxmlformats.org/officeDocument/2006/relationships/image" Target="../media/image120.wmf"/><Relationship Id="rId23" Type="http://schemas.openxmlformats.org/officeDocument/2006/relationships/image" Target="../media/image128.wmf"/><Relationship Id="rId28" Type="http://schemas.openxmlformats.org/officeDocument/2006/relationships/oleObject" Target="../embeddings/oleObject137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43.bin"/><Relationship Id="rId27" Type="http://schemas.openxmlformats.org/officeDocument/2006/relationships/image" Target="../media/image82.wmf"/><Relationship Id="rId30" Type="http://schemas.openxmlformats.org/officeDocument/2006/relationships/image" Target="../media/image1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05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37.wmf"/><Relationship Id="rId32" Type="http://schemas.openxmlformats.org/officeDocument/2006/relationships/image" Target="../media/image138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69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3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142.gif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4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47.emf"/><Relationship Id="rId3" Type="http://schemas.openxmlformats.org/officeDocument/2006/relationships/image" Target="../media/image150.gif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e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6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gif"/><Relationship Id="rId2" Type="http://schemas.openxmlformats.org/officeDocument/2006/relationships/image" Target="../media/image158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eg"/><Relationship Id="rId2" Type="http://schemas.openxmlformats.org/officeDocument/2006/relationships/image" Target="../media/image16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64.wmf"/><Relationship Id="rId3" Type="http://schemas.openxmlformats.org/officeDocument/2006/relationships/image" Target="../media/image150.gi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3.wmf"/><Relationship Id="rId5" Type="http://schemas.openxmlformats.org/officeDocument/2006/relationships/image" Target="../media/image162.emf"/><Relationship Id="rId15" Type="http://schemas.openxmlformats.org/officeDocument/2006/relationships/image" Target="../media/image165.w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8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gif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8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68.wmf"/><Relationship Id="rId3" Type="http://schemas.openxmlformats.org/officeDocument/2006/relationships/image" Target="../media/image150.gi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67.wmf"/><Relationship Id="rId5" Type="http://schemas.openxmlformats.org/officeDocument/2006/relationships/image" Target="../media/image166.w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8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7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8.emf"/><Relationship Id="rId11" Type="http://schemas.openxmlformats.org/officeDocument/2006/relationships/image" Target="../media/image179.png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80.w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20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jpeg"/><Relationship Id="rId2" Type="http://schemas.openxmlformats.org/officeDocument/2006/relationships/image" Target="../media/image18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4.png"/><Relationship Id="rId4" Type="http://schemas.openxmlformats.org/officeDocument/2006/relationships/image" Target="../media/image18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88.wmf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20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190.wmf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9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9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196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01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2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0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8.jpeg"/><Relationship Id="rId7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34.bin"/><Relationship Id="rId5" Type="http://schemas.openxmlformats.org/officeDocument/2006/relationships/image" Target="../media/image206.e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1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1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hlinkClick r:id="rId2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711624" y="1484312"/>
            <a:ext cx="6597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FF"/>
                </a:solidFill>
                <a:latin typeface="+mn-lt"/>
                <a:ea typeface="+mn-ea"/>
              </a:rPr>
              <a:t>19.1 </a:t>
            </a:r>
            <a:r>
              <a:rPr lang="zh-CN" altLang="en-US" sz="4000" b="1" dirty="0">
                <a:solidFill>
                  <a:srgbClr val="0000FF"/>
                </a:solidFill>
                <a:latin typeface="+mn-lt"/>
                <a:ea typeface="+mn-ea"/>
              </a:rPr>
              <a:t>波函数及统计解释</a:t>
            </a:r>
          </a:p>
        </p:txBody>
      </p:sp>
      <p:sp>
        <p:nvSpPr>
          <p:cNvPr id="4" name="Rectangle 4">
            <a:hlinkClick r:id="rId4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602806" y="2195811"/>
            <a:ext cx="5037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9900"/>
                </a:solidFill>
                <a:latin typeface="+mn-lt"/>
                <a:ea typeface="+mn-ea"/>
              </a:rPr>
              <a:t>19.2</a:t>
            </a:r>
            <a:r>
              <a:rPr lang="zh-CN" altLang="en-US" sz="4000" b="1" dirty="0">
                <a:solidFill>
                  <a:srgbClr val="009900"/>
                </a:solidFill>
                <a:latin typeface="+mn-lt"/>
                <a:ea typeface="+mn-ea"/>
              </a:rPr>
              <a:t>不确定度关系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1544" y="620688"/>
            <a:ext cx="83327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+mn-lt"/>
                <a:ea typeface="+mn-ea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+mn-lt"/>
                <a:ea typeface="+mn-ea"/>
              </a:rPr>
              <a:t>19</a:t>
            </a:r>
            <a:r>
              <a:rPr lang="zh-CN" altLang="en-US" sz="4800" b="1" dirty="0">
                <a:solidFill>
                  <a:srgbClr val="FF0000"/>
                </a:solidFill>
                <a:latin typeface="+mn-lt"/>
                <a:ea typeface="+mn-ea"/>
              </a:rPr>
              <a:t>章 量子力学原理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248" y="2961611"/>
            <a:ext cx="51419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</a:rPr>
              <a:t>19.3 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</a:rPr>
              <a:t>薛定谔方程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80567" y="3739118"/>
            <a:ext cx="65801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C0099"/>
                </a:solidFill>
                <a:latin typeface="+mn-lt"/>
                <a:ea typeface="+mn-ea"/>
              </a:rPr>
              <a:t>19.4</a:t>
            </a:r>
            <a:r>
              <a:rPr lang="zh-CN" altLang="en-US" sz="4000" b="1" dirty="0">
                <a:solidFill>
                  <a:srgbClr val="CC0099"/>
                </a:solidFill>
                <a:latin typeface="+mn-lt"/>
                <a:ea typeface="+mn-ea"/>
              </a:rPr>
              <a:t>力学量的算符表示、</a:t>
            </a:r>
            <a:r>
              <a:rPr lang="zh-CN" altLang="en-US" sz="4000" b="1" dirty="0">
                <a:solidFill>
                  <a:srgbClr val="CC0099"/>
                </a:solidFill>
              </a:rPr>
              <a:t>态叠加原理</a:t>
            </a:r>
            <a:endParaRPr lang="zh-CN" altLang="en-US" sz="4000" b="1" dirty="0">
              <a:solidFill>
                <a:srgbClr val="CC0099"/>
              </a:solidFill>
              <a:latin typeface="+mn-lt"/>
              <a:ea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2BA1DF-D7FB-491D-AAF0-A2C37488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414" y="5192003"/>
            <a:ext cx="6157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FF0000"/>
                </a:solidFill>
              </a:rPr>
              <a:t>19.5</a:t>
            </a:r>
            <a:r>
              <a:rPr kumimoji="1" lang="zh-CN" altLang="en-US" sz="3600" dirty="0">
                <a:solidFill>
                  <a:srgbClr val="FF0000"/>
                </a:solidFill>
              </a:rPr>
              <a:t>一维定态问题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0FC9787-AA82-4BEE-A742-80CE05E7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908" y="5967780"/>
            <a:ext cx="44278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19.6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氢原子量子理论</a:t>
            </a:r>
          </a:p>
        </p:txBody>
      </p:sp>
    </p:spTree>
    <p:extLst>
      <p:ext uri="{BB962C8B-B14F-4D97-AF65-F5344CB8AC3E}">
        <p14:creationId xmlns:p14="http://schemas.microsoft.com/office/powerpoint/2010/main" val="420423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585" y="332656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）</a:t>
            </a:r>
            <a:r>
              <a:rPr lang="zh-CN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相对论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情形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365406" y="890977"/>
            <a:ext cx="3128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能量守恒：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电子末动能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电势能</a:t>
            </a:r>
            <a:r>
              <a:rPr lang="en-US" altLang="zh-CN" sz="2800" b="1" dirty="0" err="1">
                <a:solidFill>
                  <a:srgbClr val="0099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 err="1">
                <a:solidFill>
                  <a:srgbClr val="009900"/>
                </a:solidFill>
              </a:rPr>
              <a:t>U</a:t>
            </a:r>
            <a:endParaRPr lang="zh-CN" altLang="en-US" sz="2800" dirty="0">
              <a:solidFill>
                <a:srgbClr val="3E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56487"/>
              </p:ext>
            </p:extLst>
          </p:nvPr>
        </p:nvGraphicFramePr>
        <p:xfrm>
          <a:off x="2383523" y="1930913"/>
          <a:ext cx="245762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6" name="公式" r:id="rId3" imgW="774360" imgH="228600" progId="Equation.3">
                  <p:embed/>
                </p:oleObj>
              </mc:Choice>
              <mc:Fallback>
                <p:oleObj name="公式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23" y="1930913"/>
                        <a:ext cx="245762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97873"/>
              </p:ext>
            </p:extLst>
          </p:nvPr>
        </p:nvGraphicFramePr>
        <p:xfrm>
          <a:off x="6168009" y="1079898"/>
          <a:ext cx="1793477" cy="6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" name="公式" r:id="rId5" imgW="583920" imgH="215640" progId="Equation.3">
                  <p:embed/>
                </p:oleObj>
              </mc:Choice>
              <mc:Fallback>
                <p:oleObj name="公式" r:id="rId5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9" y="1079898"/>
                        <a:ext cx="1793477" cy="65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691435"/>
              </p:ext>
            </p:extLst>
          </p:nvPr>
        </p:nvGraphicFramePr>
        <p:xfrm>
          <a:off x="4090988" y="2655888"/>
          <a:ext cx="3756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" name="Equation" r:id="rId7" imgW="1511280" imgH="279360" progId="Equation.DSMT4">
                  <p:embed/>
                </p:oleObj>
              </mc:Choice>
              <mc:Fallback>
                <p:oleObj name="Equation" r:id="rId7" imgW="151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0988" y="2655888"/>
                        <a:ext cx="37560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79407"/>
              </p:ext>
            </p:extLst>
          </p:nvPr>
        </p:nvGraphicFramePr>
        <p:xfrm>
          <a:off x="3117850" y="3570288"/>
          <a:ext cx="34512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9" name="Equation" r:id="rId9" imgW="1346040" imgH="393480" progId="Equation.DSMT4">
                  <p:embed/>
                </p:oleObj>
              </mc:Choice>
              <mc:Fallback>
                <p:oleObj name="Equation" r:id="rId9" imgW="134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570288"/>
                        <a:ext cx="34512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/>
          <p:cNvSpPr>
            <a:spLocks noChangeArrowheads="1"/>
          </p:cNvSpPr>
          <p:nvPr/>
        </p:nvSpPr>
        <p:spPr bwMode="auto">
          <a:xfrm>
            <a:off x="2416668" y="2952826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65457"/>
              </p:ext>
            </p:extLst>
          </p:nvPr>
        </p:nvGraphicFramePr>
        <p:xfrm>
          <a:off x="5616575" y="1917700"/>
          <a:ext cx="2555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0"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16575" y="1917700"/>
                        <a:ext cx="25558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59"/>
          <p:cNvSpPr>
            <a:spLocks noChangeArrowheads="1"/>
          </p:cNvSpPr>
          <p:nvPr/>
        </p:nvSpPr>
        <p:spPr bwMode="auto">
          <a:xfrm>
            <a:off x="2290125" y="3799530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23239"/>
              </p:ext>
            </p:extLst>
          </p:nvPr>
        </p:nvGraphicFramePr>
        <p:xfrm>
          <a:off x="6898097" y="3320066"/>
          <a:ext cx="3334296" cy="96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1" name="公式" r:id="rId13" imgW="1358640" imgH="393480" progId="Equation.3">
                  <p:embed/>
                </p:oleObj>
              </mc:Choice>
              <mc:Fallback>
                <p:oleObj name="公式" r:id="rId13" imgW="1358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8097" y="3320066"/>
                        <a:ext cx="3334296" cy="966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3635"/>
              </p:ext>
            </p:extLst>
          </p:nvPr>
        </p:nvGraphicFramePr>
        <p:xfrm>
          <a:off x="3743087" y="4447921"/>
          <a:ext cx="985757" cy="10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2" name="Equation" r:id="rId15" imgW="393480" imgH="419040" progId="Equation.DSMT4">
                  <p:embed/>
                </p:oleObj>
              </mc:Choice>
              <mc:Fallback>
                <p:oleObj name="Equation" r:id="rId15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087" y="4447921"/>
                        <a:ext cx="985757" cy="10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/>
          <p:cNvSpPr>
            <a:spLocks noChangeArrowheads="1"/>
          </p:cNvSpPr>
          <p:nvPr/>
        </p:nvSpPr>
        <p:spPr bwMode="auto">
          <a:xfrm>
            <a:off x="2555919" y="4849347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20883"/>
              </p:ext>
            </p:extLst>
          </p:nvPr>
        </p:nvGraphicFramePr>
        <p:xfrm>
          <a:off x="4963982" y="4447920"/>
          <a:ext cx="31162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3" name="公式" r:id="rId17" imgW="1269720" imgH="482400" progId="Equation.3">
                  <p:embed/>
                </p:oleObj>
              </mc:Choice>
              <mc:Fallback>
                <p:oleObj name="公式" r:id="rId17" imgW="12697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63982" y="4447920"/>
                        <a:ext cx="3116263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59390"/>
              </p:ext>
            </p:extLst>
          </p:nvPr>
        </p:nvGraphicFramePr>
        <p:xfrm>
          <a:off x="4407471" y="5633782"/>
          <a:ext cx="352107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4" name="公式" r:id="rId19" imgW="1434960" imgH="482400" progId="Equation.3">
                  <p:embed/>
                </p:oleObj>
              </mc:Choice>
              <mc:Fallback>
                <p:oleObj name="公式" r:id="rId19" imgW="14349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07471" y="5633782"/>
                        <a:ext cx="3521075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4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35350"/>
              </p:ext>
            </p:extLst>
          </p:nvPr>
        </p:nvGraphicFramePr>
        <p:xfrm>
          <a:off x="4438650" y="5568951"/>
          <a:ext cx="2819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6" name="公式" r:id="rId3" imgW="1803400" imgH="660400" progId="Equation.3">
                  <p:embed/>
                </p:oleObj>
              </mc:Choice>
              <mc:Fallback>
                <p:oleObj name="公式" r:id="rId3" imgW="1803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5568951"/>
                        <a:ext cx="2819400" cy="1014413"/>
                      </a:xfrm>
                      <a:prstGeom prst="rect">
                        <a:avLst/>
                      </a:prstGeom>
                      <a:solidFill>
                        <a:srgbClr val="6600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84339"/>
              </p:ext>
            </p:extLst>
          </p:nvPr>
        </p:nvGraphicFramePr>
        <p:xfrm>
          <a:off x="1752600" y="2117725"/>
          <a:ext cx="1600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7" name="Equation" r:id="rId5" imgW="1028254" imgH="241195" progId="Equation.DSMT4">
                  <p:embed/>
                </p:oleObj>
              </mc:Choice>
              <mc:Fallback>
                <p:oleObj name="Equation" r:id="rId5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17725"/>
                        <a:ext cx="1600200" cy="376238"/>
                      </a:xfrm>
                      <a:prstGeom prst="rect">
                        <a:avLst/>
                      </a:prstGeom>
                      <a:solidFill>
                        <a:srgbClr val="0099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93024"/>
              </p:ext>
            </p:extLst>
          </p:nvPr>
        </p:nvGraphicFramePr>
        <p:xfrm>
          <a:off x="5154613" y="1511301"/>
          <a:ext cx="426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8" name="Equation" r:id="rId7" imgW="1548728" imgH="393529" progId="Equation.DSMT4">
                  <p:embed/>
                </p:oleObj>
              </mc:Choice>
              <mc:Fallback>
                <p:oleObj name="Equation" r:id="rId7" imgW="154872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511301"/>
                        <a:ext cx="4267200" cy="1082675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81003"/>
              </p:ext>
            </p:extLst>
          </p:nvPr>
        </p:nvGraphicFramePr>
        <p:xfrm>
          <a:off x="5510213" y="2997201"/>
          <a:ext cx="2895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9" name="公式" r:id="rId9" imgW="2032000" imgH="368300" progId="Equation.3">
                  <p:embed/>
                </p:oleObj>
              </mc:Choice>
              <mc:Fallback>
                <p:oleObj name="公式" r:id="rId9" imgW="2032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2997201"/>
                        <a:ext cx="2895600" cy="525463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06457"/>
              </p:ext>
            </p:extLst>
          </p:nvPr>
        </p:nvGraphicFramePr>
        <p:xfrm>
          <a:off x="4297363" y="3916363"/>
          <a:ext cx="5943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0" name="公式" r:id="rId11" imgW="2159000" imgH="254000" progId="Equation.3">
                  <p:embed/>
                </p:oleObj>
              </mc:Choice>
              <mc:Fallback>
                <p:oleObj name="公式" r:id="rId11" imgW="2159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3916363"/>
                        <a:ext cx="5943600" cy="698500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1730376" y="1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【</a:t>
            </a:r>
            <a:r>
              <a:rPr lang="zh-CN" altLang="en-US" sz="2400" b="1">
                <a:solidFill>
                  <a:srgbClr val="FF0000"/>
                </a:solidFill>
              </a:rPr>
              <a:t>补充例</a:t>
            </a:r>
            <a:r>
              <a:rPr lang="en-US" altLang="zh-CN" sz="2400" b="1">
                <a:solidFill>
                  <a:srgbClr val="FF0000"/>
                </a:solidFill>
              </a:rPr>
              <a:t>】</a:t>
            </a:r>
            <a:endParaRPr lang="zh-CN" altLang="en-US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1706563" y="923925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</a:rPr>
              <a:t>解</a:t>
            </a:r>
            <a:r>
              <a:rPr lang="zh-CN" altLang="en-US" sz="2800" b="1"/>
              <a:t>   在热平衡状态时</a:t>
            </a:r>
            <a:r>
              <a:rPr lang="en-US" altLang="zh-CN" sz="2800" b="1"/>
              <a:t>,   </a:t>
            </a:r>
            <a:r>
              <a:rPr lang="zh-CN" altLang="en-US" sz="2800" b="1"/>
              <a:t>按照能均分定理慢中子的平均平动动能可表示为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1524000" y="3975101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平均动量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1712914" y="5041901"/>
            <a:ext cx="3792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慢中子的德布罗意波长</a:t>
            </a:r>
          </a:p>
        </p:txBody>
      </p:sp>
      <p:sp>
        <p:nvSpPr>
          <p:cNvPr id="11" name="矩形 18"/>
          <p:cNvSpPr>
            <a:spLocks noChangeArrowheads="1"/>
          </p:cNvSpPr>
          <p:nvPr/>
        </p:nvSpPr>
        <p:spPr bwMode="auto">
          <a:xfrm>
            <a:off x="3551238" y="0"/>
            <a:ext cx="6278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试计算温度为            时慢中子的德布罗意波长。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20446"/>
              </p:ext>
            </p:extLst>
          </p:nvPr>
        </p:nvGraphicFramePr>
        <p:xfrm>
          <a:off x="6011863" y="88900"/>
          <a:ext cx="679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1" name="公式" r:id="rId13" imgW="355292" imgH="203024" progId="Equation.3">
                  <p:embed/>
                </p:oleObj>
              </mc:Choice>
              <mc:Fallback>
                <p:oleObj name="公式" r:id="rId13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88900"/>
                        <a:ext cx="679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16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2286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【</a:t>
            </a:r>
            <a:r>
              <a:rPr lang="zh-CN" altLang="en-US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补充</a:t>
            </a: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】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</a:rPr>
              <a:t>试计算动能分别为100eV、1keV、1MeV、1GeV的电子的德布罗意波长。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11430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解：</a:t>
            </a:r>
            <a:r>
              <a:rPr lang="zh-CN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由相对论公式：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519851"/>
              </p:ext>
            </p:extLst>
          </p:nvPr>
        </p:nvGraphicFramePr>
        <p:xfrm>
          <a:off x="5137150" y="1089025"/>
          <a:ext cx="48895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089025"/>
                        <a:ext cx="48895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81200" y="1995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9900"/>
                </a:solidFill>
                <a:latin typeface="Century Schoolbook" panose="02040604050505020304" pitchFamily="18" charset="0"/>
              </a:rPr>
              <a:t>得：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38433"/>
              </p:ext>
            </p:extLst>
          </p:nvPr>
        </p:nvGraphicFramePr>
        <p:xfrm>
          <a:off x="2849563" y="1814513"/>
          <a:ext cx="68738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" name="Equation" r:id="rId5" imgW="2679480" imgH="393480" progId="Equation.DSMT4">
                  <p:embed/>
                </p:oleObj>
              </mc:Choice>
              <mc:Fallback>
                <p:oleObj name="Equation" r:id="rId5" imgW="267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814513"/>
                        <a:ext cx="687387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94440"/>
              </p:ext>
            </p:extLst>
          </p:nvPr>
        </p:nvGraphicFramePr>
        <p:xfrm>
          <a:off x="6858000" y="2743201"/>
          <a:ext cx="3581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1" name="公式" r:id="rId7" imgW="1320800" imgH="482600" progId="Equation.3">
                  <p:embed/>
                </p:oleObj>
              </mc:Choice>
              <mc:Fallback>
                <p:oleObj name="公式" r:id="rId7" imgW="1320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43201"/>
                        <a:ext cx="3581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828800" y="4267201"/>
            <a:ext cx="3276600" cy="631825"/>
            <a:chOff x="0" y="0"/>
            <a:chExt cx="2064" cy="398"/>
          </a:xfrm>
        </p:grpSpPr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0" y="48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dirty="0">
                  <a:solidFill>
                    <a:srgbClr val="C00000"/>
                  </a:solidFill>
                  <a:latin typeface="Century Schoolbook" panose="02040604050505020304" pitchFamily="18" charset="0"/>
                </a:rPr>
                <a:t>若：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                  </a:t>
              </a:r>
              <a:r>
                <a:rPr lang="zh-CN" altLang="zh-CN" sz="2800" b="1" dirty="0">
                  <a:solidFill>
                    <a:srgbClr val="C00000"/>
                  </a:solidFill>
                  <a:latin typeface="Century Schoolbook" panose="02040604050505020304" pitchFamily="18" charset="0"/>
                </a:rPr>
                <a:t>则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：</a:t>
              </a:r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432" y="0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2" name="公式" r:id="rId9" imgW="724214" imgH="241405" progId="Equation.3">
                    <p:embed/>
                  </p:oleObj>
                </mc:Choice>
                <mc:Fallback>
                  <p:oleObj name="公式" r:id="rId9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0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1905000" y="5638801"/>
            <a:ext cx="3429000" cy="631825"/>
            <a:chOff x="0" y="0"/>
            <a:chExt cx="2160" cy="398"/>
          </a:xfrm>
        </p:grpSpPr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0" y="48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若：                  则：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384" y="0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3" name="公式" r:id="rId11" imgW="724214" imgH="241405" progId="Equation.3">
                    <p:embed/>
                  </p:oleObj>
                </mc:Choice>
                <mc:Fallback>
                  <p:oleObj name="公式" r:id="rId11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0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9122"/>
              </p:ext>
            </p:extLst>
          </p:nvPr>
        </p:nvGraphicFramePr>
        <p:xfrm>
          <a:off x="4876800" y="4038601"/>
          <a:ext cx="451008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4" name="公式" r:id="rId13" imgW="1664422" imgH="470104" progId="Equation.3">
                  <p:embed/>
                </p:oleObj>
              </mc:Choice>
              <mc:Fallback>
                <p:oleObj name="公式" r:id="rId13" imgW="1664422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1"/>
                        <a:ext cx="4510088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71301"/>
              </p:ext>
            </p:extLst>
          </p:nvPr>
        </p:nvGraphicFramePr>
        <p:xfrm>
          <a:off x="5410200" y="5334001"/>
          <a:ext cx="26860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5" name="公式" r:id="rId15" imgW="990600" imgH="482600" progId="Equation.3">
                  <p:embed/>
                </p:oleObj>
              </mc:Choice>
              <mc:Fallback>
                <p:oleObj name="公式" r:id="rId15" imgW="990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1"/>
                        <a:ext cx="26860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6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557339"/>
            <a:ext cx="8610600" cy="1176337"/>
            <a:chOff x="0" y="0"/>
            <a:chExt cx="5424" cy="74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424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（1）当E</a:t>
              </a:r>
              <a:r>
                <a:rPr lang="zh-CN" altLang="zh-CN" sz="3200" b="1" baseline="-25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K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=100eV时，电子静能E</a:t>
              </a:r>
              <a:r>
                <a:rPr lang="zh-CN" altLang="zh-CN" sz="3200" b="1" baseline="-25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0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=m</a:t>
              </a:r>
              <a:r>
                <a:rPr lang="zh-CN" altLang="zh-CN" sz="3200" b="1" baseline="-25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0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c</a:t>
              </a:r>
              <a:r>
                <a:rPr lang="zh-CN" altLang="zh-CN" sz="3200" b="1" baseline="30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=0.51MeV，有：</a:t>
              </a: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3006" y="323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3" name="公式" r:id="rId3" imgW="724214" imgH="241405" progId="Equation.3">
                    <p:embed/>
                  </p:oleObj>
                </mc:Choice>
                <mc:Fallback>
                  <p:oleObj name="公式" r:id="rId3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323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35928"/>
              </p:ext>
            </p:extLst>
          </p:nvPr>
        </p:nvGraphicFramePr>
        <p:xfrm>
          <a:off x="1992313" y="2852739"/>
          <a:ext cx="505936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4" name="公式" r:id="rId5" imgW="1867711" imgH="457399" progId="Equation.3">
                  <p:embed/>
                </p:oleObj>
              </mc:Choice>
              <mc:Fallback>
                <p:oleObj name="公式" r:id="rId5" imgW="1867711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852739"/>
                        <a:ext cx="5059362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524000" y="4260851"/>
            <a:ext cx="7367588" cy="676275"/>
            <a:chOff x="0" y="48"/>
            <a:chExt cx="4641" cy="42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0" y="48"/>
              <a:ext cx="464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9900"/>
                  </a:solidFill>
                  <a:latin typeface="Century Schoolbook" panose="02040604050505020304" pitchFamily="18" charset="0"/>
                </a:rPr>
                <a:t>（2）当E</a:t>
              </a:r>
              <a:r>
                <a:rPr lang="zh-CN" altLang="zh-CN" sz="3200" b="1" baseline="-25000">
                  <a:solidFill>
                    <a:srgbClr val="009900"/>
                  </a:solidFill>
                  <a:latin typeface="Century Schoolbook" panose="02040604050505020304" pitchFamily="18" charset="0"/>
                </a:rPr>
                <a:t>K</a:t>
              </a:r>
              <a:r>
                <a:rPr lang="zh-CN" altLang="zh-CN" sz="3200" b="1">
                  <a:solidFill>
                    <a:srgbClr val="009900"/>
                  </a:solidFill>
                  <a:latin typeface="Century Schoolbook" panose="02040604050505020304" pitchFamily="18" charset="0"/>
                </a:rPr>
                <a:t>=1keV 时，                     有：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2575" y="76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5" name="公式" r:id="rId7" imgW="724214" imgH="241405" progId="Equation.3">
                    <p:embed/>
                  </p:oleObj>
                </mc:Choice>
                <mc:Fallback>
                  <p:oleObj name="公式" r:id="rId7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76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99471"/>
              </p:ext>
            </p:extLst>
          </p:nvPr>
        </p:nvGraphicFramePr>
        <p:xfrm>
          <a:off x="2424114" y="4857750"/>
          <a:ext cx="509428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6" name="公式" r:id="rId8" imgW="1880416" imgH="457399" progId="Equation.3">
                  <p:embed/>
                </p:oleObj>
              </mc:Choice>
              <mc:Fallback>
                <p:oleObj name="公式" r:id="rId8" imgW="1880416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857750"/>
                        <a:ext cx="509428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92313" y="6097588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以上两个结果均与X射线的波长相当</a:t>
            </a:r>
            <a:r>
              <a:rPr lang="zh-CN" altLang="en-US" sz="32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。</a:t>
            </a:r>
            <a:endParaRPr lang="zh-CN" altLang="zh-CN" sz="3200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47080"/>
              </p:ext>
            </p:extLst>
          </p:nvPr>
        </p:nvGraphicFramePr>
        <p:xfrm>
          <a:off x="2640013" y="1"/>
          <a:ext cx="3200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7" name="公式" r:id="rId10" imgW="1320800" imgH="482600" progId="Equation.3">
                  <p:embed/>
                </p:oleObj>
              </mc:Choice>
              <mc:Fallback>
                <p:oleObj name="公式" r:id="rId10" imgW="1320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"/>
                        <a:ext cx="3200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5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63036"/>
              </p:ext>
            </p:extLst>
          </p:nvPr>
        </p:nvGraphicFramePr>
        <p:xfrm>
          <a:off x="5621339" y="5013325"/>
          <a:ext cx="4168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6" name="公式" r:id="rId3" imgW="1384300" imgH="431800" progId="Equation.3">
                  <p:embed/>
                </p:oleObj>
              </mc:Choice>
              <mc:Fallback>
                <p:oleObj name="公式" r:id="rId3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9" y="5013325"/>
                        <a:ext cx="4168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90850" y="3501009"/>
            <a:ext cx="7696200" cy="631825"/>
            <a:chOff x="143" y="916"/>
            <a:chExt cx="4848" cy="398"/>
          </a:xfrm>
        </p:grpSpPr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56828"/>
                </p:ext>
              </p:extLst>
            </p:nvPr>
          </p:nvGraphicFramePr>
          <p:xfrm>
            <a:off x="2956" y="916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7" name="公式" r:id="rId5" imgW="724214" imgH="241405" progId="Equation.3">
                    <p:embed/>
                  </p:oleObj>
                </mc:Choice>
                <mc:Fallback>
                  <p:oleObj name="公式" r:id="rId5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916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143" y="916"/>
              <a:ext cx="48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（</a:t>
              </a:r>
              <a:r>
                <a:rPr lang="en-US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4</a:t>
              </a:r>
              <a:r>
                <a:rPr lang="zh-CN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）当E</a:t>
              </a:r>
              <a:r>
                <a:rPr lang="zh-CN" altLang="zh-CN" sz="3200" b="1" baseline="-25000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K</a:t>
              </a:r>
              <a:r>
                <a:rPr lang="zh-CN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= 1GeV 时，                 ，有：</a:t>
              </a:r>
            </a:p>
          </p:txBody>
        </p:sp>
      </p:grp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140146"/>
              </p:ext>
            </p:extLst>
          </p:nvPr>
        </p:nvGraphicFramePr>
        <p:xfrm>
          <a:off x="2089150" y="5013326"/>
          <a:ext cx="35321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" name="公式" r:id="rId7" imgW="1320800" imgH="482600" progId="Equation.3">
                  <p:embed/>
                </p:oleObj>
              </mc:Choice>
              <mc:Fallback>
                <p:oleObj name="公式" r:id="rId7" imgW="1320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013326"/>
                        <a:ext cx="35321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73238" y="188913"/>
            <a:ext cx="60198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）当E</a:t>
            </a:r>
            <a:r>
              <a:rPr lang="zh-CN" altLang="zh-CN" sz="3200" b="1" baseline="-25000">
                <a:solidFill>
                  <a:srgbClr val="9900CC"/>
                </a:solidFill>
                <a:latin typeface="Century Schoolbook" panose="02040604050505020304" pitchFamily="18" charset="0"/>
              </a:rPr>
              <a:t>K</a:t>
            </a:r>
            <a:r>
              <a:rPr lang="zh-CN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= 1MeV 时，有：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94729"/>
              </p:ext>
            </p:extLst>
          </p:nvPr>
        </p:nvGraphicFramePr>
        <p:xfrm>
          <a:off x="2135189" y="908050"/>
          <a:ext cx="7934325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" name="公式" r:id="rId9" imgW="2349500" imgH="482600" progId="Equation.3">
                  <p:embed/>
                </p:oleObj>
              </mc:Choice>
              <mc:Fallback>
                <p:oleObj name="公式" r:id="rId9" imgW="2349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908050"/>
                        <a:ext cx="7934325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7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473" y="618130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9900"/>
                </a:solidFill>
                <a:latin typeface="Times New Roman" pitchFamily="18" charset="0"/>
              </a:rPr>
              <a:t>电子从静止开始经过电压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800" b="1" kern="0" dirty="0">
                <a:solidFill>
                  <a:srgbClr val="009900"/>
                </a:solidFill>
                <a:latin typeface="Times New Roman" pitchFamily="18" charset="0"/>
              </a:rPr>
              <a:t>加速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itchFamily="18" charset="0"/>
              </a:rPr>
              <a:t>,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</a:rPr>
              <a:t>在非相对论情况下，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=_____,</a:t>
            </a:r>
            <a:r>
              <a:rPr lang="zh-CN" altLang="en-US" sz="2800" b="1" kern="0" dirty="0">
                <a:solidFill>
                  <a:srgbClr val="FF00FF"/>
                </a:solidFill>
                <a:latin typeface="Times New Roman" pitchFamily="18" charset="0"/>
              </a:rPr>
              <a:t>在相对论情况下，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=_____,</a:t>
            </a:r>
            <a:r>
              <a:rPr lang="zh-CN" altLang="en-US" sz="2800" b="1" kern="0" dirty="0">
                <a:latin typeface="Times New Roman" pitchFamily="18" charset="0"/>
              </a:rPr>
              <a:t>在极端相对论情况下，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=_____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79577" y="2029654"/>
            <a:ext cx="1774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</a:rPr>
              <a:t>在非相对论情况下，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236775" y="294939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FF00FF"/>
                </a:solidFill>
                <a:latin typeface="Times New Roman" pitchFamily="18" charset="0"/>
              </a:rPr>
              <a:t>在相对论情况下，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952542" y="5293615"/>
            <a:ext cx="8936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C00000"/>
                </a:solidFill>
                <a:latin typeface="Times New Roman" pitchFamily="18" charset="0"/>
              </a:rPr>
              <a:t>在极端相对论情况下（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电子</a:t>
            </a:r>
            <a:r>
              <a:rPr lang="zh-CN" altLang="en-US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的能量远大于其静止能量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矩形 60"/>
          <p:cNvSpPr>
            <a:spLocks noChangeArrowheads="1"/>
          </p:cNvSpPr>
          <p:nvPr/>
        </p:nvSpPr>
        <p:spPr bwMode="auto">
          <a:xfrm>
            <a:off x="3489808" y="158663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14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889" y="2764905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91450"/>
              </p:ext>
            </p:extLst>
          </p:nvPr>
        </p:nvGraphicFramePr>
        <p:xfrm>
          <a:off x="4295800" y="1989452"/>
          <a:ext cx="2406706" cy="105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0" name="Equation" r:id="rId4" imgW="952200" imgH="419040" progId="Equation.DSMT4">
                  <p:embed/>
                </p:oleObj>
              </mc:Choice>
              <mc:Fallback>
                <p:oleObj name="Equation" r:id="rId4" imgW="952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5800" y="1989452"/>
                        <a:ext cx="2406706" cy="105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0733"/>
              </p:ext>
            </p:extLst>
          </p:nvPr>
        </p:nvGraphicFramePr>
        <p:xfrm>
          <a:off x="7413364" y="1940237"/>
          <a:ext cx="3010099" cy="116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1" name="Equation" r:id="rId6" imgW="1079280" imgH="419040" progId="Equation.DSMT4">
                  <p:embed/>
                </p:oleObj>
              </mc:Choice>
              <mc:Fallback>
                <p:oleObj name="Equation" r:id="rId6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364" y="1940237"/>
                        <a:ext cx="3010099" cy="1168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57579"/>
              </p:ext>
            </p:extLst>
          </p:nvPr>
        </p:nvGraphicFramePr>
        <p:xfrm>
          <a:off x="1965325" y="3194050"/>
          <a:ext cx="79565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2" name="Equation" r:id="rId8" imgW="2717640" imgH="355320" progId="Equation.DSMT4">
                  <p:embed/>
                </p:oleObj>
              </mc:Choice>
              <mc:Fallback>
                <p:oleObj name="Equation" r:id="rId8" imgW="2717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5325" y="3194050"/>
                        <a:ext cx="79565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19264"/>
              </p:ext>
            </p:extLst>
          </p:nvPr>
        </p:nvGraphicFramePr>
        <p:xfrm>
          <a:off x="1965325" y="4033455"/>
          <a:ext cx="3786629" cy="12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3" name="公式" r:id="rId10" imgW="1447560" imgH="482400" progId="Equation.3">
                  <p:embed/>
                </p:oleObj>
              </mc:Choice>
              <mc:Fallback>
                <p:oleObj name="公式" r:id="rId10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33455"/>
                        <a:ext cx="3786629" cy="126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1761"/>
              </p:ext>
            </p:extLst>
          </p:nvPr>
        </p:nvGraphicFramePr>
        <p:xfrm>
          <a:off x="2436477" y="5976917"/>
          <a:ext cx="32353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4" name="公式" r:id="rId12" imgW="1104840" imgH="241200" progId="Equation.3">
                  <p:embed/>
                </p:oleObj>
              </mc:Choice>
              <mc:Fallback>
                <p:oleObj name="公式" r:id="rId12" imgW="1104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6477" y="5976917"/>
                        <a:ext cx="323532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5129"/>
              </p:ext>
            </p:extLst>
          </p:nvPr>
        </p:nvGraphicFramePr>
        <p:xfrm>
          <a:off x="6431252" y="5654654"/>
          <a:ext cx="1295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5" name="公式" r:id="rId14" imgW="495000" imgH="393480" progId="Equation.3">
                  <p:embed/>
                </p:oleObj>
              </mc:Choice>
              <mc:Fallback>
                <p:oleObj name="公式" r:id="rId14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52" y="5654654"/>
                        <a:ext cx="1295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35055"/>
              </p:ext>
            </p:extLst>
          </p:nvPr>
        </p:nvGraphicFramePr>
        <p:xfrm>
          <a:off x="10233013" y="7539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6" name="公式" r:id="rId16" imgW="419100" imgH="419100" progId="Equation.3">
                  <p:embed/>
                </p:oleObj>
              </mc:Choice>
              <mc:Fallback>
                <p:oleObj name="公式" r:id="rId16" imgW="419100" imgH="419100" progId="Equation.3">
                  <p:embed/>
                  <p:pic>
                    <p:nvPicPr>
                      <p:cNvPr id="1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013" y="75396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960096" y="4726162"/>
            <a:ext cx="4190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电子动能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电势能差</a:t>
            </a:r>
            <a:r>
              <a:rPr lang="en-US" altLang="zh-CN" sz="3200" b="1" dirty="0" err="1">
                <a:solidFill>
                  <a:srgbClr val="0099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3200" b="1" dirty="0" err="1">
                <a:solidFill>
                  <a:srgbClr val="009900"/>
                </a:solidFill>
              </a:rPr>
              <a:t>U</a:t>
            </a:r>
            <a:endParaRPr lang="zh-CN" altLang="en-US" sz="3200" dirty="0"/>
          </a:p>
        </p:txBody>
      </p:sp>
      <p:graphicFrame>
        <p:nvGraphicFramePr>
          <p:cNvPr id="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6442"/>
              </p:ext>
            </p:extLst>
          </p:nvPr>
        </p:nvGraphicFramePr>
        <p:xfrm>
          <a:off x="8348290" y="5910242"/>
          <a:ext cx="3286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7" name="公式" r:id="rId18" imgW="1028254" imgH="241195" progId="Equation.3">
                  <p:embed/>
                </p:oleObj>
              </mc:Choice>
              <mc:Fallback>
                <p:oleObj name="公式" r:id="rId18" imgW="1028254" imgH="241195" progId="Equation.3">
                  <p:embed/>
                  <p:pic>
                    <p:nvPicPr>
                      <p:cNvPr id="2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290" y="5910242"/>
                        <a:ext cx="3286125" cy="7715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3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881843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，电荷的绝对值为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在垂直于磁场均匀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</a:rPr>
              <a:t>的平面内作半径为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</a:rPr>
              <a:t>的匀速圆周运动，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FF00FF"/>
                </a:solidFill>
              </a:rPr>
              <a:t>=________</a:t>
            </a:r>
            <a:r>
              <a:rPr lang="zh-CN" altLang="en-US" sz="2800" b="1" dirty="0">
                <a:solidFill>
                  <a:srgbClr val="FF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3888693" y="298883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dirty="0"/>
          </a:p>
        </p:txBody>
      </p:sp>
      <p:graphicFrame>
        <p:nvGraphicFramePr>
          <p:cNvPr id="4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23057"/>
              </p:ext>
            </p:extLst>
          </p:nvPr>
        </p:nvGraphicFramePr>
        <p:xfrm>
          <a:off x="2927649" y="2491141"/>
          <a:ext cx="23987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1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2491141"/>
                        <a:ext cx="239871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84143" y="2957071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1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505193"/>
              </p:ext>
            </p:extLst>
          </p:nvPr>
        </p:nvGraphicFramePr>
        <p:xfrm>
          <a:off x="6384033" y="2753630"/>
          <a:ext cx="2020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2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3" y="2753630"/>
                        <a:ext cx="2020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783632" y="4338662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78634"/>
              </p:ext>
            </p:extLst>
          </p:nvPr>
        </p:nvGraphicFramePr>
        <p:xfrm>
          <a:off x="3906838" y="3898900"/>
          <a:ext cx="223043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3" name="Equation" r:id="rId7" imgW="799920" imgH="419040" progId="Equation.DSMT4">
                  <p:embed/>
                </p:oleObj>
              </mc:Choice>
              <mc:Fallback>
                <p:oleObj name="Equation" r:id="rId7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898900"/>
                        <a:ext cx="2230437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26025"/>
              </p:ext>
            </p:extLst>
          </p:nvPr>
        </p:nvGraphicFramePr>
        <p:xfrm>
          <a:off x="9634040" y="1759164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4" name="公式" r:id="rId9" imgW="419100" imgH="419100" progId="Equation.3">
                  <p:embed/>
                </p:oleObj>
              </mc:Choice>
              <mc:Fallback>
                <p:oleObj name="公式" r:id="rId9" imgW="419100" imgH="419100" progId="Equation.3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040" y="1759164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93101"/>
              </p:ext>
            </p:extLst>
          </p:nvPr>
        </p:nvGraphicFramePr>
        <p:xfrm>
          <a:off x="8439150" y="3708400"/>
          <a:ext cx="22161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5" name="Visio" r:id="rId11" imgW="2215873" imgH="2574734" progId="Visio.Drawing.6">
                  <p:embed/>
                </p:oleObj>
              </mc:Choice>
              <mc:Fallback>
                <p:oleObj name="Visio" r:id="rId11" imgW="2215873" imgH="2574734" progId="Visio.Drawing.6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3708400"/>
                        <a:ext cx="22161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3"/>
          <p:cNvGrpSpPr>
            <a:grpSpLocks/>
          </p:cNvGrpSpPr>
          <p:nvPr/>
        </p:nvGrpSpPr>
        <p:grpSpPr bwMode="auto">
          <a:xfrm>
            <a:off x="9281669" y="4612087"/>
            <a:ext cx="355787" cy="365376"/>
            <a:chOff x="2784" y="1872"/>
            <a:chExt cx="144" cy="144"/>
          </a:xfrm>
        </p:grpSpPr>
        <p:sp>
          <p:nvSpPr>
            <p:cNvPr id="16" name="Oval 154"/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  <p:sp>
          <p:nvSpPr>
            <p:cNvPr id="17" name="Oval 155"/>
            <p:cNvSpPr>
              <a:spLocks noChangeArrowheads="1"/>
            </p:cNvSpPr>
            <p:nvPr/>
          </p:nvSpPr>
          <p:spPr bwMode="auto">
            <a:xfrm>
              <a:off x="2832" y="19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</p:grpSp>
    </p:spTree>
    <p:extLst>
      <p:ext uri="{BB962C8B-B14F-4D97-AF65-F5344CB8AC3E}">
        <p14:creationId xmlns:p14="http://schemas.microsoft.com/office/powerpoint/2010/main" val="23305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4948" y="1162934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电子的</a:t>
            </a:r>
            <a:r>
              <a:rPr lang="zh-CN" altLang="en-US" sz="2800" b="1" dirty="0">
                <a:solidFill>
                  <a:srgbClr val="FF0000"/>
                </a:solidFill>
              </a:rPr>
              <a:t>康普顿波长</a:t>
            </a:r>
            <a:r>
              <a:rPr lang="zh-CN" altLang="en-US" sz="2800" b="1" dirty="0">
                <a:solidFill>
                  <a:srgbClr val="0000FF"/>
                </a:solidFill>
              </a:rPr>
              <a:t>                      ，当</a:t>
            </a:r>
            <a:r>
              <a:rPr lang="zh-CN" altLang="en-US" sz="2800" b="1" dirty="0">
                <a:solidFill>
                  <a:srgbClr val="C00000"/>
                </a:solidFill>
              </a:rPr>
              <a:t>电子的动能等于它的静止能量</a:t>
            </a:r>
            <a:r>
              <a:rPr lang="zh-CN" altLang="en-US" sz="2800" b="1" dirty="0">
                <a:solidFill>
                  <a:srgbClr val="0000FF"/>
                </a:solidFill>
              </a:rPr>
              <a:t>时，它的</a:t>
            </a:r>
            <a:r>
              <a:rPr lang="zh-CN" altLang="en-US" sz="2800" b="1" dirty="0">
                <a:solidFill>
                  <a:srgbClr val="FF0000"/>
                </a:solidFill>
              </a:rPr>
              <a:t>德布罗意波长</a:t>
            </a:r>
            <a:r>
              <a:rPr lang="zh-CN" altLang="en-US" sz="2800" b="1" dirty="0">
                <a:solidFill>
                  <a:srgbClr val="0000FF"/>
                </a:solidFill>
              </a:rPr>
              <a:t>与康普顿波长之比</a:t>
            </a:r>
            <a:r>
              <a:rPr lang="en-US" altLang="zh-CN" sz="2800" b="1" dirty="0">
                <a:solidFill>
                  <a:srgbClr val="0000FF"/>
                </a:solidFill>
              </a:rPr>
              <a:t>=______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03752"/>
              </p:ext>
            </p:extLst>
          </p:nvPr>
        </p:nvGraphicFramePr>
        <p:xfrm>
          <a:off x="5078499" y="1013533"/>
          <a:ext cx="2088232" cy="7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5" name="公式" r:id="rId3" imgW="672840" imgH="228600" progId="Equation.3">
                  <p:embed/>
                </p:oleObj>
              </mc:Choice>
              <mc:Fallback>
                <p:oleObj name="公式" r:id="rId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99" y="1013533"/>
                        <a:ext cx="2088232" cy="71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8697"/>
              </p:ext>
            </p:extLst>
          </p:nvPr>
        </p:nvGraphicFramePr>
        <p:xfrm>
          <a:off x="2177298" y="2876386"/>
          <a:ext cx="5861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6" name="公式" r:id="rId5" imgW="1688760" imgH="241200" progId="Equation.3">
                  <p:embed/>
                </p:oleObj>
              </mc:Choice>
              <mc:Fallback>
                <p:oleObj name="公式" r:id="rId5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298" y="2876386"/>
                        <a:ext cx="58610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14" y="-177258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60"/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57476" y="4345844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55383"/>
              </p:ext>
            </p:extLst>
          </p:nvPr>
        </p:nvGraphicFramePr>
        <p:xfrm>
          <a:off x="1442268" y="3978194"/>
          <a:ext cx="6823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7" name="Equation" r:id="rId8" imgW="1955520" imgH="304560" progId="Equation.DSMT4">
                  <p:embed/>
                </p:oleObj>
              </mc:Choice>
              <mc:Fallback>
                <p:oleObj name="Equation" r:id="rId8" imgW="1955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2268" y="3978194"/>
                        <a:ext cx="68230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34398" y="598515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4626"/>
              </p:ext>
            </p:extLst>
          </p:nvPr>
        </p:nvGraphicFramePr>
        <p:xfrm>
          <a:off x="2720975" y="5672139"/>
          <a:ext cx="2508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8" name="Equation" r:id="rId10" imgW="698400" imgH="253800" progId="Equation.DSMT4">
                  <p:embed/>
                </p:oleObj>
              </mc:Choice>
              <mc:Fallback>
                <p:oleObj name="Equation" r:id="rId10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0975" y="5672139"/>
                        <a:ext cx="25082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79153"/>
              </p:ext>
            </p:extLst>
          </p:nvPr>
        </p:nvGraphicFramePr>
        <p:xfrm>
          <a:off x="5715000" y="5289550"/>
          <a:ext cx="13065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9" name="Equation" r:id="rId12" imgW="393480" imgH="419040" progId="Equation.DSMT4">
                  <p:embed/>
                </p:oleObj>
              </mc:Choice>
              <mc:Fallback>
                <p:oleObj name="Equation" r:id="rId12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89550"/>
                        <a:ext cx="13065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1983"/>
              </p:ext>
            </p:extLst>
          </p:nvPr>
        </p:nvGraphicFramePr>
        <p:xfrm>
          <a:off x="6869114" y="5310189"/>
          <a:ext cx="19843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0" name="Equation" r:id="rId14" imgW="596880" imgH="444240" progId="Equation.DSMT4">
                  <p:embed/>
                </p:oleObj>
              </mc:Choice>
              <mc:Fallback>
                <p:oleObj name="Equation" r:id="rId14" imgW="59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4" y="5310189"/>
                        <a:ext cx="19843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38064"/>
              </p:ext>
            </p:extLst>
          </p:nvPr>
        </p:nvGraphicFramePr>
        <p:xfrm>
          <a:off x="9998692" y="1413618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1" name="公式" r:id="rId16" imgW="419100" imgH="419100" progId="Equation.3">
                  <p:embed/>
                </p:oleObj>
              </mc:Choice>
              <mc:Fallback>
                <p:oleObj name="公式" r:id="rId16" imgW="419100" imgH="419100" progId="Equation.3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692" y="1413618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29278"/>
              </p:ext>
            </p:extLst>
          </p:nvPr>
        </p:nvGraphicFramePr>
        <p:xfrm>
          <a:off x="8831741" y="5289037"/>
          <a:ext cx="122396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2" name="Equation" r:id="rId18" imgW="368280" imgH="419040" progId="Equation.DSMT4">
                  <p:embed/>
                </p:oleObj>
              </mc:Choice>
              <mc:Fallback>
                <p:oleObj name="Equation" r:id="rId18" imgW="368280" imgH="419040" progId="Equation.DSMT4">
                  <p:embed/>
                  <p:pic>
                    <p:nvPicPr>
                      <p:cNvPr id="2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741" y="5289037"/>
                        <a:ext cx="1223962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17510"/>
              </p:ext>
            </p:extLst>
          </p:nvPr>
        </p:nvGraphicFramePr>
        <p:xfrm>
          <a:off x="5446787" y="1868488"/>
          <a:ext cx="865238" cy="94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3" name="公式" r:id="rId20" imgW="253800" imgH="419040" progId="Equation.3">
                  <p:embed/>
                </p:oleObj>
              </mc:Choice>
              <mc:Fallback>
                <p:oleObj name="公式" r:id="rId20" imgW="253800" imgH="419040" progId="Equation.3">
                  <p:embed/>
                  <p:pic>
                    <p:nvPicPr>
                      <p:cNvPr id="22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87" y="1868488"/>
                        <a:ext cx="865238" cy="9434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33283"/>
              </p:ext>
            </p:extLst>
          </p:nvPr>
        </p:nvGraphicFramePr>
        <p:xfrm>
          <a:off x="8544272" y="2838434"/>
          <a:ext cx="3286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4" name="公式" r:id="rId22" imgW="1028254" imgH="241195" progId="Equation.3">
                  <p:embed/>
                </p:oleObj>
              </mc:Choice>
              <mc:Fallback>
                <p:oleObj name="公式" r:id="rId22" imgW="1028254" imgH="241195" progId="Equation.3">
                  <p:embed/>
                  <p:pic>
                    <p:nvPicPr>
                      <p:cNvPr id="3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2838434"/>
                        <a:ext cx="3286125" cy="7715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32749"/>
              </p:ext>
            </p:extLst>
          </p:nvPr>
        </p:nvGraphicFramePr>
        <p:xfrm>
          <a:off x="8673653" y="3928303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5" name="Equation" r:id="rId24" imgW="1155700" imgH="292100" progId="Equation.3">
                  <p:embed/>
                </p:oleObj>
              </mc:Choice>
              <mc:Fallback>
                <p:oleObj name="Equation" r:id="rId24" imgW="1155700" imgH="292100" progId="Equation.3">
                  <p:embed/>
                  <p:pic>
                    <p:nvPicPr>
                      <p:cNvPr id="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653" y="3928303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1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4948" y="1162934"/>
            <a:ext cx="9351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已知电子的德布罗意波长等于其</a:t>
            </a:r>
            <a:r>
              <a:rPr lang="zh-CN" altLang="en-US" sz="2800" b="1" dirty="0">
                <a:solidFill>
                  <a:srgbClr val="FF0000"/>
                </a:solidFill>
              </a:rPr>
              <a:t>康普顿波长</a:t>
            </a:r>
            <a:r>
              <a:rPr lang="zh-CN" altLang="en-US" sz="2800" b="1" dirty="0">
                <a:solidFill>
                  <a:srgbClr val="0000FF"/>
                </a:solidFill>
              </a:rPr>
              <a:t>                      的一半，它的质量与其</a:t>
            </a:r>
            <a:r>
              <a:rPr lang="zh-CN" altLang="en-US" sz="2800" b="1" dirty="0">
                <a:solidFill>
                  <a:srgbClr val="FF0000"/>
                </a:solidFill>
              </a:rPr>
              <a:t>静止</a:t>
            </a:r>
            <a:r>
              <a:rPr lang="zh-CN" altLang="en-US" sz="2800" b="1" dirty="0">
                <a:solidFill>
                  <a:srgbClr val="0000FF"/>
                </a:solidFill>
              </a:rPr>
              <a:t>质量之比</a:t>
            </a:r>
            <a:r>
              <a:rPr lang="en-US" altLang="zh-CN" sz="2800" b="1" dirty="0">
                <a:solidFill>
                  <a:srgbClr val="0000FF"/>
                </a:solidFill>
              </a:rPr>
              <a:t>=______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21859"/>
              </p:ext>
            </p:extLst>
          </p:nvPr>
        </p:nvGraphicFramePr>
        <p:xfrm>
          <a:off x="9011587" y="988308"/>
          <a:ext cx="2088232" cy="7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1" name="公式" r:id="rId3" imgW="672840" imgH="228600" progId="Equation.3">
                  <p:embed/>
                </p:oleObj>
              </mc:Choice>
              <mc:Fallback>
                <p:oleObj name="公式" r:id="rId3" imgW="672840" imgH="228600" progId="Equation.3">
                  <p:embed/>
                  <p:pic>
                    <p:nvPicPr>
                      <p:cNvPr id="3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587" y="988308"/>
                        <a:ext cx="2088232" cy="71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60"/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97598"/>
              </p:ext>
            </p:extLst>
          </p:nvPr>
        </p:nvGraphicFramePr>
        <p:xfrm>
          <a:off x="2247436" y="2139272"/>
          <a:ext cx="13065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2" name="Equation" r:id="rId5" imgW="393480" imgH="419040" progId="Equation.DSMT4">
                  <p:embed/>
                </p:oleObj>
              </mc:Choice>
              <mc:Fallback>
                <p:oleObj name="Equation" r:id="rId5" imgW="393480" imgH="419040" progId="Equation.DSMT4">
                  <p:embed/>
                  <p:pic>
                    <p:nvPicPr>
                      <p:cNvPr id="2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6" y="2139272"/>
                        <a:ext cx="13065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91000"/>
              </p:ext>
            </p:extLst>
          </p:nvPr>
        </p:nvGraphicFramePr>
        <p:xfrm>
          <a:off x="3983711" y="2159629"/>
          <a:ext cx="1649413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3" name="Equation" r:id="rId7" imgW="495000" imgH="431640" progId="Equation.DSMT4">
                  <p:embed/>
                </p:oleObj>
              </mc:Choice>
              <mc:Fallback>
                <p:oleObj name="Equation" r:id="rId7" imgW="495000" imgH="431640" progId="Equation.DSMT4">
                  <p:embed/>
                  <p:pic>
                    <p:nvPicPr>
                      <p:cNvPr id="2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711" y="2159629"/>
                        <a:ext cx="1649413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45864"/>
              </p:ext>
            </p:extLst>
          </p:nvPr>
        </p:nvGraphicFramePr>
        <p:xfrm>
          <a:off x="10684549" y="2220748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4" name="公式" r:id="rId9" imgW="419100" imgH="419100" progId="Equation.3">
                  <p:embed/>
                </p:oleObj>
              </mc:Choice>
              <mc:Fallback>
                <p:oleObj name="公式" r:id="rId9" imgW="419100" imgH="419100" progId="Equation.3">
                  <p:embed/>
                  <p:pic>
                    <p:nvPicPr>
                      <p:cNvPr id="1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4549" y="2220748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8015" y="269251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772527"/>
              </p:ext>
            </p:extLst>
          </p:nvPr>
        </p:nvGraphicFramePr>
        <p:xfrm>
          <a:off x="7306380" y="2541948"/>
          <a:ext cx="20272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5" name="Equation" r:id="rId11" imgW="609480" imgH="228600" progId="Equation.DSMT4">
                  <p:embed/>
                </p:oleObj>
              </mc:Choice>
              <mc:Fallback>
                <p:oleObj name="Equation" r:id="rId11" imgW="609480" imgH="228600" progId="Equation.DSMT4">
                  <p:embed/>
                  <p:pic>
                    <p:nvPicPr>
                      <p:cNvPr id="1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380" y="2541948"/>
                        <a:ext cx="20272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68168"/>
              </p:ext>
            </p:extLst>
          </p:nvPr>
        </p:nvGraphicFramePr>
        <p:xfrm>
          <a:off x="1354477" y="3956417"/>
          <a:ext cx="788511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6" name="Equation" r:id="rId13" imgW="2260440" imgH="355320" progId="Equation.DSMT4">
                  <p:embed/>
                </p:oleObj>
              </mc:Choice>
              <mc:Fallback>
                <p:oleObj name="Equation" r:id="rId13" imgW="2260440" imgH="355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4477" y="3956417"/>
                        <a:ext cx="7885113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02048" y="569940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05614"/>
              </p:ext>
            </p:extLst>
          </p:nvPr>
        </p:nvGraphicFramePr>
        <p:xfrm>
          <a:off x="3008313" y="5299075"/>
          <a:ext cx="22796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7" name="Equation" r:id="rId15" imgW="634680" imgH="253800" progId="Equation.DSMT4">
                  <p:embed/>
                </p:oleObj>
              </mc:Choice>
              <mc:Fallback>
                <p:oleObj name="Equation" r:id="rId15" imgW="63468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08313" y="5299075"/>
                        <a:ext cx="22796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98656"/>
              </p:ext>
            </p:extLst>
          </p:nvPr>
        </p:nvGraphicFramePr>
        <p:xfrm>
          <a:off x="7176120" y="5538251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8" name="Equation" r:id="rId17" imgW="1155700" imgH="292100" progId="Equation.3">
                  <p:embed/>
                </p:oleObj>
              </mc:Choice>
              <mc:Fallback>
                <p:oleObj name="Equation" r:id="rId17" imgW="1155700" imgH="29210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538251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26" y="3644678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3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>
            <a:spLocks noChangeArrowheads="1"/>
          </p:cNvSpPr>
          <p:nvPr/>
        </p:nvSpPr>
        <p:spPr bwMode="auto">
          <a:xfrm>
            <a:off x="2157752" y="1152517"/>
            <a:ext cx="6278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计算在绝对温度为 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  时质量为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的粒子的平均德布罗意波长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83933"/>
              </p:ext>
            </p:extLst>
          </p:nvPr>
        </p:nvGraphicFramePr>
        <p:xfrm>
          <a:off x="3141663" y="2179638"/>
          <a:ext cx="32956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4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663" y="2179638"/>
                        <a:ext cx="3295650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60"/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12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14" y="4394719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350194" y="4251843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47271"/>
              </p:ext>
            </p:extLst>
          </p:nvPr>
        </p:nvGraphicFramePr>
        <p:xfrm>
          <a:off x="3494088" y="4033838"/>
          <a:ext cx="238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5" name="Equation" r:id="rId6" imgW="825480" imgH="266400" progId="Equation.DSMT4">
                  <p:embed/>
                </p:oleObj>
              </mc:Choice>
              <mc:Fallback>
                <p:oleObj name="Equation" r:id="rId6" imgW="825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4088" y="4033838"/>
                        <a:ext cx="2387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436583" y="5793624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6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87541"/>
              </p:ext>
            </p:extLst>
          </p:nvPr>
        </p:nvGraphicFramePr>
        <p:xfrm>
          <a:off x="3460750" y="5241925"/>
          <a:ext cx="13081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6" name="Equation" r:id="rId8" imgW="393480" imgH="419040" progId="Equation.DSMT4">
                  <p:embed/>
                </p:oleObj>
              </mc:Choice>
              <mc:Fallback>
                <p:oleObj name="Equation" r:id="rId8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5241925"/>
                        <a:ext cx="13081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72010"/>
              </p:ext>
            </p:extLst>
          </p:nvPr>
        </p:nvGraphicFramePr>
        <p:xfrm>
          <a:off x="4892676" y="5176839"/>
          <a:ext cx="240506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7" name="公式" r:id="rId10" imgW="723600" imgH="457200" progId="Equation.3">
                  <p:embed/>
                </p:oleObj>
              </mc:Choice>
              <mc:Fallback>
                <p:oleObj name="公式" r:id="rId10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6" y="5176839"/>
                        <a:ext cx="2405063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59610"/>
              </p:ext>
            </p:extLst>
          </p:nvPr>
        </p:nvGraphicFramePr>
        <p:xfrm>
          <a:off x="10233013" y="7539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8" name="公式" r:id="rId12" imgW="419100" imgH="419100" progId="Equation.3">
                  <p:embed/>
                </p:oleObj>
              </mc:Choice>
              <mc:Fallback>
                <p:oleObj name="公式" r:id="rId12" imgW="419100" imgH="419100" progId="Equation.3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013" y="75396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3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67000"/>
            <a:ext cx="4836870" cy="32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28452" y="3441680"/>
            <a:ext cx="83111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A50021"/>
              </a:buClr>
              <a:buSzPct val="75000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德布罗意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著名法国物理学家。1909年中学毕业，1910年取得历史学硕士学位。在哥哥影响下，他转向物理学，1913年获物理学硕士学位。1923年，他把光的波粒二象性推广至实物粒子，在此基础上，1924年向巴黎大学提交了关于物质波理论的博士论文，并获得博士学位。但是物质波理论的发表，并未引起物理界的注意，幸运的是他的博士论文的抄本碰巧传到爱因斯坦手中。爱因斯坦不仅支持了普朗克的量子论，而且把德布罗意推上了物理学舞台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薛定谔就是接受了这种物质波的思想后，建立起量子力学的。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德布罗意是世界上第一个以博士论文获得诺贝尔物理学奖（1929年）的学者。 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551384" y="332656"/>
            <a:ext cx="68512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  <a:latin typeface="Symbol" panose="05050102010706020507" pitchFamily="18" charset="2"/>
              </a:rPr>
              <a:t>19.1</a:t>
            </a:r>
            <a:r>
              <a:rPr lang="zh-CN" altLang="en-US" sz="4000" b="1" dirty="0">
                <a:solidFill>
                  <a:srgbClr val="FF0000"/>
                </a:solidFill>
                <a:latin typeface="Symbol" panose="05050102010706020507" pitchFamily="18" charset="2"/>
              </a:rPr>
              <a:t> 德布罗意物质波假设</a:t>
            </a:r>
          </a:p>
        </p:txBody>
      </p:sp>
    </p:spTree>
    <p:extLst>
      <p:ext uri="{BB962C8B-B14F-4D97-AF65-F5344CB8AC3E}">
        <p14:creationId xmlns:p14="http://schemas.microsoft.com/office/powerpoint/2010/main" val="31044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34030" y="399187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金属产生光电效应的红限波长为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今以波长为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λ&lt;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)的单色光照射该金属，金属释放出的电子(质量为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8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17" y="3937227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909772"/>
              </p:ext>
            </p:extLst>
          </p:nvPr>
        </p:nvGraphicFramePr>
        <p:xfrm>
          <a:off x="3287688" y="3345027"/>
          <a:ext cx="2952328" cy="150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8" name="公式" r:id="rId4" imgW="901440" imgH="457200" progId="Equation.3">
                  <p:embed/>
                </p:oleObj>
              </mc:Choice>
              <mc:Fallback>
                <p:oleObj name="公式" r:id="rId4" imgW="901440" imgH="457200" progId="Equation.3">
                  <p:embed/>
                  <p:pic>
                    <p:nvPicPr>
                      <p:cNvPr id="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345027"/>
                        <a:ext cx="2952328" cy="150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868063"/>
              </p:ext>
            </p:extLst>
          </p:nvPr>
        </p:nvGraphicFramePr>
        <p:xfrm>
          <a:off x="7536159" y="3514914"/>
          <a:ext cx="3319165" cy="13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9" name="Equation" r:id="rId6" imgW="1231560" imgH="520560" progId="Equation.DSMT4">
                  <p:embed/>
                </p:oleObj>
              </mc:Choice>
              <mc:Fallback>
                <p:oleObj name="Equation" r:id="rId6" imgW="1231560" imgH="520560" progId="Equation.DSMT4">
                  <p:embed/>
                  <p:pic>
                    <p:nvPicPr>
                      <p:cNvPr id="1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59" y="3514914"/>
                        <a:ext cx="3319165" cy="133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8480"/>
              </p:ext>
            </p:extLst>
          </p:nvPr>
        </p:nvGraphicFramePr>
        <p:xfrm>
          <a:off x="911424" y="2091626"/>
          <a:ext cx="10226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0" name="Equation" r:id="rId8" imgW="3606480" imgH="431640" progId="Equation.DSMT4">
                  <p:embed/>
                </p:oleObj>
              </mc:Choice>
              <mc:Fallback>
                <p:oleObj name="Equation" r:id="rId8" imgW="3606480" imgH="431640" progId="Equation.DSMT4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091626"/>
                        <a:ext cx="10226675" cy="1263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46435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1" name="Equation" r:id="rId10" imgW="457200" imgH="419040" progId="Equation.DSMT4">
                  <p:embed/>
                </p:oleObj>
              </mc:Choice>
              <mc:Fallback>
                <p:oleObj name="Equation" r:id="rId10" imgW="457200" imgH="419040" progId="Equation.DSMT4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91274"/>
              </p:ext>
            </p:extLst>
          </p:nvPr>
        </p:nvGraphicFramePr>
        <p:xfrm>
          <a:off x="4623191" y="4608677"/>
          <a:ext cx="3672408" cy="19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2" name="Equation" r:id="rId12" imgW="1307880" imgH="711000" progId="Equation.DSMT4">
                  <p:embed/>
                </p:oleObj>
              </mc:Choice>
              <mc:Fallback>
                <p:oleObj name="Equation" r:id="rId12" imgW="1307880" imgH="71100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191" y="4608677"/>
                        <a:ext cx="3672408" cy="199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391AF5-4593-4D7E-AB1F-C859AF4C6AB2}"/>
              </a:ext>
            </a:extLst>
          </p:cNvPr>
          <p:cNvSpPr/>
          <p:nvPr/>
        </p:nvSpPr>
        <p:spPr>
          <a:xfrm>
            <a:off x="1245031" y="166348"/>
            <a:ext cx="9701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en-US" sz="2800" b="1" i="0" dirty="0">
                <a:solidFill>
                  <a:srgbClr val="0000FF"/>
                </a:solidFill>
              </a:rPr>
              <a:t>用</a:t>
            </a:r>
            <a:r>
              <a:rPr lang="zh-CN" altLang="en-US" sz="2800" b="1" dirty="0">
                <a:solidFill>
                  <a:srgbClr val="009900"/>
                </a:solidFill>
              </a:rPr>
              <a:t>波长</a:t>
            </a:r>
            <a:r>
              <a:rPr lang="zh-CN" altLang="en-US" sz="2800" b="1" i="0" dirty="0">
                <a:solidFill>
                  <a:srgbClr val="0000FF"/>
                </a:solidFill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lang="zh-CN" altLang="en-US" sz="2800" b="1" i="0" dirty="0">
                <a:solidFill>
                  <a:srgbClr val="0000FF"/>
                </a:solidFill>
              </a:rPr>
              <a:t>的单色光照射某种金属时，逸出光电子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(质量为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i="0" dirty="0">
                <a:solidFill>
                  <a:srgbClr val="0000FF"/>
                </a:solidFill>
              </a:rPr>
              <a:t>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lang="zh-CN" altLang="en-US" sz="2800" b="1" i="0" dirty="0">
                <a:solidFill>
                  <a:srgbClr val="0000FF"/>
                </a:solidFill>
              </a:rPr>
              <a:t>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0" kern="0" baseline="-25000" dirty="0">
                <a:solidFill>
                  <a:srgbClr val="FF0000"/>
                </a:solidFill>
              </a:rPr>
              <a:t> </a:t>
            </a:r>
            <a:r>
              <a:rPr lang="zh-CN" altLang="en-US" sz="2800" b="1" i="0" dirty="0">
                <a:solidFill>
                  <a:srgbClr val="0000FF"/>
                </a:solidFill>
              </a:rPr>
              <a:t>，若改用</a:t>
            </a:r>
            <a:r>
              <a:rPr lang="zh-CN" altLang="en-US" sz="2800" b="1" dirty="0">
                <a:solidFill>
                  <a:srgbClr val="009900"/>
                </a:solidFill>
              </a:rPr>
              <a:t>波长</a:t>
            </a:r>
            <a:r>
              <a:rPr lang="zh-CN" altLang="en-US" sz="2800" b="1" i="0" dirty="0">
                <a:solidFill>
                  <a:srgbClr val="0000FF"/>
                </a:solidFill>
              </a:rPr>
              <a:t>为</a:t>
            </a:r>
            <a:r>
              <a:rPr lang="en-US" altLang="zh-CN" sz="2800" b="1" i="0" dirty="0">
                <a:solidFill>
                  <a:srgbClr val="FF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λ</a:t>
            </a:r>
            <a:r>
              <a:rPr lang="zh-CN" altLang="en-US" sz="2800" b="1" i="0" dirty="0">
                <a:solidFill>
                  <a:srgbClr val="0000FF"/>
                </a:solidFill>
              </a:rPr>
              <a:t>的单色光照射此种金属，</a:t>
            </a:r>
            <a:r>
              <a:rPr lang="zh-CN" altLang="en-US" sz="2800" b="1" i="0" dirty="0">
                <a:solidFill>
                  <a:srgbClr val="009900"/>
                </a:solidFill>
              </a:rPr>
              <a:t>则逸出光电子的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lang="zh-CN" altLang="en-US" sz="2800" b="1" i="0" dirty="0">
                <a:solidFill>
                  <a:srgbClr val="009900"/>
                </a:solidFill>
              </a:rPr>
              <a:t>为</a:t>
            </a:r>
            <a:r>
              <a:rPr lang="en-US" altLang="zh-CN" sz="2800" b="1" i="0" dirty="0">
                <a:solidFill>
                  <a:srgbClr val="009900"/>
                </a:solidFill>
              </a:rPr>
              <a:t>=_____</a:t>
            </a:r>
            <a:r>
              <a:rPr lang="zh-CN" altLang="en-US" sz="2800" b="1" i="0" dirty="0">
                <a:solidFill>
                  <a:srgbClr val="009900"/>
                </a:solidFill>
              </a:rPr>
              <a:t>。</a:t>
            </a: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60071ADA-1C1E-47A8-A049-7E4332F20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49044"/>
              </p:ext>
            </p:extLst>
          </p:nvPr>
        </p:nvGraphicFramePr>
        <p:xfrm>
          <a:off x="2111783" y="2742976"/>
          <a:ext cx="754856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3" imgW="2171520" imgH="457200" progId="Equation.DSMT4">
                  <p:embed/>
                </p:oleObj>
              </mc:Choice>
              <mc:Fallback>
                <p:oleObj name="Equation" r:id="rId3" imgW="2171520" imgH="457200" progId="Equation.DSMT4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111783" y="2742976"/>
                        <a:ext cx="7548562" cy="1443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4" descr="4C70BBA977B88F3DF7393CB7443DAF2A">
            <a:extLst>
              <a:ext uri="{FF2B5EF4-FFF2-40B4-BE49-F238E27FC236}">
                <a16:creationId xmlns:a16="http://schemas.microsoft.com/office/drawing/2014/main" id="{E30AF194-3FE1-4F2C-BB7B-BDA4089F63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" y="3861048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1B702711-2C4F-4A58-A64F-CCB3B1B30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37409"/>
              </p:ext>
            </p:extLst>
          </p:nvPr>
        </p:nvGraphicFramePr>
        <p:xfrm>
          <a:off x="982662" y="1620589"/>
          <a:ext cx="10226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6" imgW="3606480" imgH="431640" progId="Equation.DSMT4">
                  <p:embed/>
                </p:oleObj>
              </mc:Choice>
              <mc:Fallback>
                <p:oleObj name="Equation" r:id="rId6" imgW="3606480" imgH="43164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2" y="1620589"/>
                        <a:ext cx="10226675" cy="1263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>
            <a:extLst>
              <a:ext uri="{FF2B5EF4-FFF2-40B4-BE49-F238E27FC236}">
                <a16:creationId xmlns:a16="http://schemas.microsoft.com/office/drawing/2014/main" id="{3690F07B-5763-46E1-A4A1-864D81D9B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2492"/>
              </p:ext>
            </p:extLst>
          </p:nvPr>
        </p:nvGraphicFramePr>
        <p:xfrm>
          <a:off x="10200456" y="4213245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8" imgW="457200" imgH="419040" progId="Equation.DSMT4">
                  <p:embed/>
                </p:oleObj>
              </mc:Choice>
              <mc:Fallback>
                <p:oleObj name="Equation" r:id="rId8" imgW="457200" imgH="41904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456" y="4213245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B56EC71E-9771-431D-88E7-34FAA87BF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48974"/>
              </p:ext>
            </p:extLst>
          </p:nvPr>
        </p:nvGraphicFramePr>
        <p:xfrm>
          <a:off x="1919536" y="3973762"/>
          <a:ext cx="7637462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10" imgW="2197080" imgH="457200" progId="Equation.DSMT4">
                  <p:embed/>
                </p:oleObj>
              </mc:Choice>
              <mc:Fallback>
                <p:oleObj name="Equation" r:id="rId10" imgW="2197080" imgH="457200" progId="Equation.DSMT4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60071ADA-1C1E-47A8-A049-7E4332F20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919536" y="3973762"/>
                        <a:ext cx="7637462" cy="1444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>
            <a:extLst>
              <a:ext uri="{FF2B5EF4-FFF2-40B4-BE49-F238E27FC236}">
                <a16:creationId xmlns:a16="http://schemas.microsoft.com/office/drawing/2014/main" id="{E1FBDA70-211A-4005-800A-33431F05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993" y="5866621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B03D789B-FCEA-449C-B900-7BBB96B64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18149"/>
              </p:ext>
            </p:extLst>
          </p:nvPr>
        </p:nvGraphicFramePr>
        <p:xfrm>
          <a:off x="4727848" y="5287184"/>
          <a:ext cx="498792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12" imgW="1434960" imgH="457200" progId="Equation.DSMT4">
                  <p:embed/>
                </p:oleObj>
              </mc:Choice>
              <mc:Fallback>
                <p:oleObj name="Equation" r:id="rId12" imgW="1434960" imgH="457200" progId="Equation.DSMT4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B56EC71E-9771-431D-88E7-34FAA87BF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727848" y="5287184"/>
                        <a:ext cx="4987925" cy="1444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7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1113" y="146877"/>
            <a:ext cx="101707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在康普顿效应实验中，</a:t>
            </a:r>
            <a:r>
              <a:rPr lang="zh-CN" altLang="en-US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已知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散射光波长是入射光波长的</a:t>
            </a:r>
            <a:r>
              <a:rPr lang="en-US" altLang="zh-CN" sz="2800" b="1" i="0" kern="100" dirty="0">
                <a:solidFill>
                  <a:srgbClr val="9900CC"/>
                </a:solidFill>
              </a:rPr>
              <a:t> </a:t>
            </a:r>
            <a:r>
              <a:rPr lang="en-US" altLang="zh-CN" sz="2800" b="1" i="0" kern="100" dirty="0">
                <a:solidFill>
                  <a:srgbClr val="FF0000"/>
                </a:solidFill>
              </a:rPr>
              <a:t>n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倍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，反冲电子</a:t>
            </a:r>
            <a:r>
              <a:rPr lang="zh-CN" altLang="en-US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的能量远大于其静止能量，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则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散射光波长与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反冲电子</a:t>
            </a:r>
            <a:r>
              <a:rPr lang="zh-CN" altLang="en-US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波长之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比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</a:rPr>
              <a:t>λ</a:t>
            </a:r>
            <a:r>
              <a:rPr lang="en-US" altLang="zh-CN" sz="2800" b="1" i="0" kern="100" dirty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/</a:t>
            </a:r>
            <a:r>
              <a:rPr lang="en-US" altLang="zh-CN" sz="2800" b="1" i="0" kern="1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800" b="1" i="0" kern="100" dirty="0">
                <a:solidFill>
                  <a:srgbClr val="9900CC"/>
                </a:solidFill>
              </a:rPr>
              <a:t>______</a:t>
            </a:r>
            <a:r>
              <a:rPr lang="zh-CN" altLang="en-US" sz="2800" b="1" i="0" kern="100" dirty="0">
                <a:solidFill>
                  <a:srgbClr val="9900CC"/>
                </a:solidFill>
              </a:rPr>
              <a:t>。</a:t>
            </a:r>
            <a:endParaRPr lang="zh-CN" altLang="en-US" b="1" i="0" dirty="0">
              <a:solidFill>
                <a:srgbClr val="9900CC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97386"/>
              </p:ext>
            </p:extLst>
          </p:nvPr>
        </p:nvGraphicFramePr>
        <p:xfrm>
          <a:off x="811113" y="1502032"/>
          <a:ext cx="10985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0" name="公式" r:id="rId3" imgW="431640" imgH="431640" progId="Equation.3">
                  <p:embed/>
                </p:oleObj>
              </mc:Choice>
              <mc:Fallback>
                <p:oleObj name="公式" r:id="rId3" imgW="431640" imgH="43164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13" y="1502032"/>
                        <a:ext cx="10985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20250"/>
              </p:ext>
            </p:extLst>
          </p:nvPr>
        </p:nvGraphicFramePr>
        <p:xfrm>
          <a:off x="3215680" y="1683114"/>
          <a:ext cx="2801192" cy="105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1" name="公式" r:id="rId5" imgW="1054080" imgH="393480" progId="Equation.3">
                  <p:embed/>
                </p:oleObj>
              </mc:Choice>
              <mc:Fallback>
                <p:oleObj name="公式" r:id="rId5" imgW="1054080" imgH="393480" progId="Equation.3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683114"/>
                        <a:ext cx="2801192" cy="10531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04936"/>
              </p:ext>
            </p:extLst>
          </p:nvPr>
        </p:nvGraphicFramePr>
        <p:xfrm>
          <a:off x="4265640" y="2778292"/>
          <a:ext cx="24590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2" name="Equation" r:id="rId7" imgW="825480" imgH="431640" progId="Equation.DSMT4">
                  <p:embed/>
                </p:oleObj>
              </mc:Choice>
              <mc:Fallback>
                <p:oleObj name="Equation" r:id="rId7" imgW="825480" imgH="431640" progId="Equation.DSMT4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40" y="2778292"/>
                        <a:ext cx="24590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77284"/>
              </p:ext>
            </p:extLst>
          </p:nvPr>
        </p:nvGraphicFramePr>
        <p:xfrm>
          <a:off x="6040185" y="5095242"/>
          <a:ext cx="5533747" cy="127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3" name="Equation" r:id="rId9" imgW="1574640" imgH="482400" progId="Equation.DSMT4">
                  <p:embed/>
                </p:oleObj>
              </mc:Choice>
              <mc:Fallback>
                <p:oleObj name="Equation" r:id="rId9" imgW="1574640" imgH="482400" progId="Equation.DSMT4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185" y="5095242"/>
                        <a:ext cx="5533747" cy="127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53319"/>
              </p:ext>
            </p:extLst>
          </p:nvPr>
        </p:nvGraphicFramePr>
        <p:xfrm>
          <a:off x="8167958" y="6298801"/>
          <a:ext cx="1185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4" name="Equation" r:id="rId11" imgW="431640" imgH="177480" progId="Equation.DSMT4">
                  <p:embed/>
                </p:oleObj>
              </mc:Choice>
              <mc:Fallback>
                <p:oleObj name="Equation" r:id="rId11" imgW="431640" imgH="177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67958" y="6298801"/>
                        <a:ext cx="118586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600567" y="1194034"/>
            <a:ext cx="3733800" cy="2971800"/>
            <a:chOff x="2784" y="368"/>
            <a:chExt cx="2880" cy="222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5" name="公式" r:id="rId13" imgW="177646" imgH="190335" progId="Equation.3">
                    <p:embed/>
                  </p:oleObj>
                </mc:Choice>
                <mc:Fallback>
                  <p:oleObj name="公式" r:id="rId13" imgW="177646" imgH="190335" progId="Equation.3">
                    <p:embed/>
                    <p:pic>
                      <p:nvPicPr>
                        <p:cNvPr id="3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6" name="公式" r:id="rId15" imgW="190417" imgH="241195" progId="Equation.3">
                    <p:embed/>
                  </p:oleObj>
                </mc:Choice>
                <mc:Fallback>
                  <p:oleObj name="公式" r:id="rId15" imgW="190417" imgH="241195" progId="Equation.3">
                    <p:embed/>
                    <p:pic>
                      <p:nvPicPr>
                        <p:cNvPr id="3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799" y="823"/>
              <a:ext cx="1041" cy="857"/>
              <a:chOff x="2799" y="823"/>
              <a:chExt cx="1041" cy="857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" name="Object 15"/>
              <p:cNvGraphicFramePr>
                <a:graphicFrameLocks noChangeAspect="1"/>
              </p:cNvGraphicFramePr>
              <p:nvPr/>
            </p:nvGraphicFramePr>
            <p:xfrm>
              <a:off x="2799" y="823"/>
              <a:ext cx="784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47" name="公式" r:id="rId17" imgW="361991" imgH="304755" progId="Equation.3">
                      <p:embed/>
                    </p:oleObj>
                  </mc:Choice>
                  <mc:Fallback>
                    <p:oleObj name="公式" r:id="rId17" imgW="361991" imgH="304755" progId="Equation.3">
                      <p:embed/>
                      <p:pic>
                        <p:nvPicPr>
                          <p:cNvPr id="5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823"/>
                            <a:ext cx="784" cy="6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840" y="368"/>
              <a:ext cx="1162" cy="1312"/>
              <a:chOff x="3840" y="368"/>
              <a:chExt cx="1162" cy="1312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18"/>
              <p:cNvGraphicFramePr>
                <a:graphicFrameLocks noChangeAspect="1"/>
              </p:cNvGraphicFramePr>
              <p:nvPr/>
            </p:nvGraphicFramePr>
            <p:xfrm>
              <a:off x="4286" y="368"/>
              <a:ext cx="716" cy="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48" name="公式" r:id="rId19" imgW="266702" imgH="304755" progId="Equation.3">
                      <p:embed/>
                    </p:oleObj>
                  </mc:Choice>
                  <mc:Fallback>
                    <p:oleObj name="公式" r:id="rId19" imgW="266702" imgH="304755" progId="Equation.3">
                      <p:embed/>
                      <p:pic>
                        <p:nvPicPr>
                          <p:cNvPr id="57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368"/>
                            <a:ext cx="716" cy="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3840" y="1680"/>
              <a:ext cx="829" cy="886"/>
              <a:chOff x="3840" y="1680"/>
              <a:chExt cx="829" cy="886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8820170"/>
                  </p:ext>
                </p:extLst>
              </p:nvPr>
            </p:nvGraphicFramePr>
            <p:xfrm>
              <a:off x="4072" y="2168"/>
              <a:ext cx="597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49" name="Equation" r:id="rId21" imgW="241200" imgH="177480" progId="Equation.DSMT4">
                      <p:embed/>
                    </p:oleObj>
                  </mc:Choice>
                  <mc:Fallback>
                    <p:oleObj name="Equation" r:id="rId21" imgW="241200" imgH="177480" progId="Equation.DSMT4">
                      <p:embed/>
                      <p:pic>
                        <p:nvPicPr>
                          <p:cNvPr id="55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2168"/>
                            <a:ext cx="597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542201"/>
                </p:ext>
              </p:extLst>
            </p:nvPr>
          </p:nvGraphicFramePr>
          <p:xfrm>
            <a:off x="3926" y="1023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0" name="公式" r:id="rId23" imgW="126725" imgH="177415" progId="Equation.3">
                    <p:embed/>
                  </p:oleObj>
                </mc:Choice>
                <mc:Fallback>
                  <p:oleObj name="公式" r:id="rId23" imgW="126725" imgH="177415" progId="Equation.3">
                    <p:embed/>
                    <p:pic>
                      <p:nvPicPr>
                        <p:cNvPr id="4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023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2979" y="1668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1" name="公式" r:id="rId25" imgW="165028" imgH="228501" progId="Equation.3">
                    <p:embed/>
                  </p:oleObj>
                </mc:Choice>
                <mc:Fallback>
                  <p:oleObj name="公式" r:id="rId25" imgW="165028" imgH="228501" progId="Equation.3">
                    <p:embed/>
                    <p:pic>
                      <p:nvPicPr>
                        <p:cNvPr id="4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1668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4416" y="134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2" name="公式" r:id="rId27" imgW="95289" imgH="152512" progId="Equation.3">
                    <p:embed/>
                  </p:oleObj>
                </mc:Choice>
                <mc:Fallback>
                  <p:oleObj name="公式" r:id="rId27" imgW="95289" imgH="152512" progId="Equation.3">
                    <p:embed/>
                    <p:pic>
                      <p:nvPicPr>
                        <p:cNvPr id="5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44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Arc 28"/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9"/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0 w 21600"/>
                <a:gd name="T1" fmla="*/ 0 h 30659"/>
                <a:gd name="T2" fmla="*/ 0 w 21600"/>
                <a:gd name="T3" fmla="*/ 0 h 30659"/>
                <a:gd name="T4" fmla="*/ 0 w 21600"/>
                <a:gd name="T5" fmla="*/ 0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4224" y="1728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3" name="公式" r:id="rId29" imgW="114185" imgH="152512" progId="Equation.3">
                    <p:embed/>
                  </p:oleObj>
                </mc:Choice>
                <mc:Fallback>
                  <p:oleObj name="公式" r:id="rId29" imgW="114185" imgH="152512" progId="Equation.3">
                    <p:embed/>
                    <p:pic>
                      <p:nvPicPr>
                        <p:cNvPr id="5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8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809582" y="2640219"/>
            <a:ext cx="34098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</a:rPr>
              <a:t>能量守恒：</a:t>
            </a:r>
            <a:r>
              <a:rPr lang="zh-CN" altLang="en-US" sz="2800" b="1" i="0" dirty="0">
                <a:solidFill>
                  <a:srgbClr val="009900"/>
                </a:solidFill>
              </a:rPr>
              <a:t>电子</a:t>
            </a:r>
            <a:r>
              <a:rPr lang="zh-CN" altLang="zh-CN" sz="2800" b="1" i="0" kern="100" dirty="0">
                <a:solidFill>
                  <a:srgbClr val="009900"/>
                </a:solidFill>
                <a:cs typeface="Times New Roman" panose="02020603050405020304" pitchFamily="18" charset="0"/>
              </a:rPr>
              <a:t>反冲</a:t>
            </a:r>
            <a:r>
              <a:rPr lang="zh-CN" altLang="en-US" sz="2800" b="1" i="0" dirty="0">
                <a:solidFill>
                  <a:srgbClr val="009900"/>
                </a:solidFill>
              </a:rPr>
              <a:t>动能等于光子散射前后的能量之差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3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25080"/>
              </p:ext>
            </p:extLst>
          </p:nvPr>
        </p:nvGraphicFramePr>
        <p:xfrm>
          <a:off x="3197191" y="5264557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4" name="Equation" r:id="rId31" imgW="457200" imgH="419040" progId="Equation.DSMT4">
                  <p:embed/>
                </p:oleObj>
              </mc:Choice>
              <mc:Fallback>
                <p:oleObj name="Equation" r:id="rId31" imgW="457200" imgH="41904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191" y="5264557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55083"/>
              </p:ext>
            </p:extLst>
          </p:nvPr>
        </p:nvGraphicFramePr>
        <p:xfrm>
          <a:off x="4557357" y="5439225"/>
          <a:ext cx="8715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5" name="Equation" r:id="rId33" imgW="355320" imgH="431640" progId="Equation.DSMT4">
                  <p:embed/>
                </p:oleObj>
              </mc:Choice>
              <mc:Fallback>
                <p:oleObj name="Equation" r:id="rId33" imgW="355320" imgH="4316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57357" y="5439225"/>
                        <a:ext cx="871537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191344" y="5369026"/>
            <a:ext cx="3131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反冲电子</a:t>
            </a:r>
            <a:r>
              <a:rPr lang="zh-CN" altLang="en-US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的能量远大于其静止能量</a:t>
            </a:r>
            <a:endParaRPr lang="zh-CN" altLang="en-US" sz="2800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69199"/>
              </p:ext>
            </p:extLst>
          </p:nvPr>
        </p:nvGraphicFramePr>
        <p:xfrm>
          <a:off x="479376" y="4243463"/>
          <a:ext cx="69167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6" name="Equation" r:id="rId35" imgW="2361960" imgH="355320" progId="Equation.DSMT4">
                  <p:embed/>
                </p:oleObj>
              </mc:Choice>
              <mc:Fallback>
                <p:oleObj name="Equation" r:id="rId35" imgW="2361960" imgH="35532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79376" y="4243463"/>
                        <a:ext cx="6916738" cy="1038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85768"/>
              </p:ext>
            </p:extLst>
          </p:nvPr>
        </p:nvGraphicFramePr>
        <p:xfrm>
          <a:off x="7403610" y="4645144"/>
          <a:ext cx="954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7" name="Equation" r:id="rId37" imgW="330120" imgH="164880" progId="Equation.DSMT4">
                  <p:embed/>
                </p:oleObj>
              </mc:Choice>
              <mc:Fallback>
                <p:oleObj name="Equation" r:id="rId37" imgW="330120" imgH="16488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403610" y="4645144"/>
                        <a:ext cx="954088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1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92706" y="243427"/>
            <a:ext cx="11999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。康普顿散射中，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/2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角方向散射。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电子的</a:t>
            </a:r>
            <a:r>
              <a:rPr lang="zh-CN" altLang="en-US" sz="2800" b="1" dirty="0">
                <a:solidFill>
                  <a:srgbClr val="0000FF"/>
                </a:solidFill>
              </a:rPr>
              <a:t>德布罗意波长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=___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6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8019"/>
              </p:ext>
            </p:extLst>
          </p:nvPr>
        </p:nvGraphicFramePr>
        <p:xfrm>
          <a:off x="348706" y="3486710"/>
          <a:ext cx="44100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1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3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06" y="3486710"/>
                        <a:ext cx="441007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64437"/>
              </p:ext>
            </p:extLst>
          </p:nvPr>
        </p:nvGraphicFramePr>
        <p:xfrm>
          <a:off x="501979" y="1190435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2" name="公式" r:id="rId5" imgW="1447560" imgH="393480" progId="Equation.3">
                  <p:embed/>
                </p:oleObj>
              </mc:Choice>
              <mc:Fallback>
                <p:oleObj name="公式" r:id="rId5" imgW="1447560" imgH="393480" progId="Equation.3">
                  <p:embed/>
                  <p:pic>
                    <p:nvPicPr>
                      <p:cNvPr id="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79" y="1190435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7175013" y="1285582"/>
            <a:ext cx="3810000" cy="2948384"/>
            <a:chOff x="2804" y="2078"/>
            <a:chExt cx="2688" cy="1955"/>
          </a:xfrm>
        </p:grpSpPr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2804" y="2078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832" y="3148"/>
              <a:ext cx="1512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3" name="公式" r:id="rId7" imgW="177646" imgH="190335" progId="Equation.3">
                    <p:embed/>
                  </p:oleObj>
                </mc:Choice>
                <mc:Fallback>
                  <p:oleObj name="公式" r:id="rId7" imgW="177646" imgH="190335" progId="Equation.3">
                    <p:embed/>
                    <p:pic>
                      <p:nvPicPr>
                        <p:cNvPr id="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668794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4" name="公式" r:id="rId9" imgW="190417" imgH="241195" progId="Equation.3">
                    <p:embed/>
                  </p:oleObj>
                </mc:Choice>
                <mc:Fallback>
                  <p:oleObj name="公式" r:id="rId9" imgW="190417" imgH="241195" progId="Equation.3">
                    <p:embed/>
                    <p:pic>
                      <p:nvPicPr>
                        <p:cNvPr id="1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600" cy="5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 flipV="1">
              <a:off x="3840" y="2610"/>
              <a:ext cx="0" cy="5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2976" y="3168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 flipH="1" flipV="1">
              <a:off x="4408" y="3151"/>
              <a:ext cx="19" cy="5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3832" y="2575"/>
              <a:ext cx="585" cy="5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flipV="1">
              <a:off x="3840" y="3165"/>
              <a:ext cx="585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268787"/>
                </p:ext>
              </p:extLst>
            </p:nvPr>
          </p:nvGraphicFramePr>
          <p:xfrm>
            <a:off x="2917" y="2541"/>
            <a:ext cx="62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5" name="Equation" r:id="rId11" imgW="406080" imgH="393480" progId="Equation.DSMT4">
                    <p:embed/>
                  </p:oleObj>
                </mc:Choice>
                <mc:Fallback>
                  <p:oleObj name="Equation" r:id="rId11" imgW="406080" imgH="393480" progId="Equation.DSMT4">
                    <p:embed/>
                    <p:pic>
                      <p:nvPicPr>
                        <p:cNvPr id="1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2541"/>
                          <a:ext cx="625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946361"/>
                </p:ext>
              </p:extLst>
            </p:nvPr>
          </p:nvGraphicFramePr>
          <p:xfrm>
            <a:off x="3945" y="2078"/>
            <a:ext cx="557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6" name="Equation" r:id="rId13" imgW="317160" imgH="393480" progId="Equation.DSMT4">
                    <p:embed/>
                  </p:oleObj>
                </mc:Choice>
                <mc:Fallback>
                  <p:oleObj name="Equation" r:id="rId13" imgW="317160" imgH="393480" progId="Equation.DSMT4">
                    <p:embed/>
                    <p:pic>
                      <p:nvPicPr>
                        <p:cNvPr id="2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2078"/>
                          <a:ext cx="557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130277"/>
                </p:ext>
              </p:extLst>
            </p:nvPr>
          </p:nvGraphicFramePr>
          <p:xfrm>
            <a:off x="4388" y="3650"/>
            <a:ext cx="59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7" name="Equation" r:id="rId15" imgW="241200" imgH="177480" progId="Equation.DSMT4">
                    <p:embed/>
                  </p:oleObj>
                </mc:Choice>
                <mc:Fallback>
                  <p:oleObj name="Equation" r:id="rId15" imgW="241200" imgH="177480" progId="Equation.DSMT4">
                    <p:embed/>
                    <p:pic>
                      <p:nvPicPr>
                        <p:cNvPr id="2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3650"/>
                          <a:ext cx="59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H="1" flipV="1">
              <a:off x="3834" y="2853"/>
              <a:ext cx="6" cy="3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9115061"/>
                </p:ext>
              </p:extLst>
            </p:nvPr>
          </p:nvGraphicFramePr>
          <p:xfrm>
            <a:off x="3542" y="2785"/>
            <a:ext cx="25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8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2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785"/>
                          <a:ext cx="25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29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162618"/>
                </p:ext>
              </p:extLst>
            </p:nvPr>
          </p:nvGraphicFramePr>
          <p:xfrm>
            <a:off x="2979" y="3155"/>
            <a:ext cx="388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39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25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3155"/>
                          <a:ext cx="388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627777"/>
                </p:ext>
              </p:extLst>
            </p:nvPr>
          </p:nvGraphicFramePr>
          <p:xfrm>
            <a:off x="4313" y="2583"/>
            <a:ext cx="711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40" name="公式" r:id="rId21" imgW="393480" imgH="393480" progId="Equation.3">
                    <p:embed/>
                  </p:oleObj>
                </mc:Choice>
                <mc:Fallback>
                  <p:oleObj name="公式" r:id="rId21" imgW="393480" imgH="393480" progId="Equation.3">
                    <p:embed/>
                    <p:pic>
                      <p:nvPicPr>
                        <p:cNvPr id="2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583"/>
                          <a:ext cx="711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Arc 33"/>
            <p:cNvSpPr>
              <a:spLocks/>
            </p:cNvSpPr>
            <p:nvPr/>
          </p:nvSpPr>
          <p:spPr bwMode="auto">
            <a:xfrm flipV="1">
              <a:off x="3970" y="3165"/>
              <a:ext cx="144" cy="185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985775"/>
                </p:ext>
              </p:extLst>
            </p:nvPr>
          </p:nvGraphicFramePr>
          <p:xfrm>
            <a:off x="4132" y="3223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41" name="公式" r:id="rId23" imgW="114185" imgH="152512" progId="Equation.3">
                    <p:embed/>
                  </p:oleObj>
                </mc:Choice>
                <mc:Fallback>
                  <p:oleObj name="公式" r:id="rId23" imgW="114185" imgH="152512" progId="Equation.3">
                    <p:embed/>
                    <p:pic>
                      <p:nvPicPr>
                        <p:cNvPr id="3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3223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矩形 61"/>
          <p:cNvSpPr/>
          <p:nvPr/>
        </p:nvSpPr>
        <p:spPr>
          <a:xfrm>
            <a:off x="501979" y="460237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动能</a:t>
            </a:r>
            <a:endParaRPr kumimoji="1" lang="zh-CN" altLang="en-US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>
            <a:off x="8668257" y="2733303"/>
            <a:ext cx="231038" cy="44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6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8867268" y="2721329"/>
            <a:ext cx="0" cy="2156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6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26467" y="2348666"/>
            <a:ext cx="319531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能量守恒：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电子</a:t>
            </a:r>
            <a:r>
              <a:rPr kumimoji="1"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动能等于光子散射前后的能量之差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55217"/>
              </p:ext>
            </p:extLst>
          </p:nvPr>
        </p:nvGraphicFramePr>
        <p:xfrm>
          <a:off x="521756" y="2369051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2" name="公式" r:id="rId25" imgW="1054080" imgH="393480" progId="Equation.3">
                  <p:embed/>
                </p:oleObj>
              </mc:Choice>
              <mc:Fallback>
                <p:oleObj name="公式" r:id="rId25" imgW="1054080" imgH="393480" progId="Equation.3">
                  <p:embed/>
                  <p:pic>
                    <p:nvPicPr>
                      <p:cNvPr id="3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56" y="2369051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47880"/>
              </p:ext>
            </p:extLst>
          </p:nvPr>
        </p:nvGraphicFramePr>
        <p:xfrm>
          <a:off x="348706" y="5340562"/>
          <a:ext cx="50688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3" name="Equation" r:id="rId27" imgW="1701720" imgH="431640" progId="Equation.DSMT4">
                  <p:embed/>
                </p:oleObj>
              </mc:Choice>
              <mc:Fallback>
                <p:oleObj name="Equation" r:id="rId27" imgW="1701720" imgH="431640" progId="Equation.DSMT4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06" y="5340562"/>
                        <a:ext cx="50688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6892"/>
              </p:ext>
            </p:extLst>
          </p:nvPr>
        </p:nvGraphicFramePr>
        <p:xfrm>
          <a:off x="5746263" y="5305495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4" name="Equation" r:id="rId29" imgW="457200" imgH="419040" progId="Equation.DSMT4">
                  <p:embed/>
                </p:oleObj>
              </mc:Choice>
              <mc:Fallback>
                <p:oleObj name="Equation" r:id="rId29" imgW="457200" imgH="419040" progId="Equation.DSMT4">
                  <p:embed/>
                  <p:pic>
                    <p:nvPicPr>
                      <p:cNvPr id="3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263" y="5305495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0335"/>
              </p:ext>
            </p:extLst>
          </p:nvPr>
        </p:nvGraphicFramePr>
        <p:xfrm>
          <a:off x="4878459" y="4212804"/>
          <a:ext cx="69167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5" name="Equation" r:id="rId31" imgW="2361960" imgH="355320" progId="Equation.DSMT4">
                  <p:embed/>
                </p:oleObj>
              </mc:Choice>
              <mc:Fallback>
                <p:oleObj name="Equation" r:id="rId31" imgW="2361960" imgH="35532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78459" y="4212804"/>
                        <a:ext cx="6916738" cy="1038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698609"/>
              </p:ext>
            </p:extLst>
          </p:nvPr>
        </p:nvGraphicFramePr>
        <p:xfrm>
          <a:off x="7223941" y="5367105"/>
          <a:ext cx="28305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6" name="Equation" r:id="rId33" imgW="1168200" imgH="469800" progId="Equation.DSMT4">
                  <p:embed/>
                </p:oleObj>
              </mc:Choice>
              <mc:Fallback>
                <p:oleObj name="Equation" r:id="rId33" imgW="1168200" imgH="46980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941" y="5367105"/>
                        <a:ext cx="28305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1763"/>
              </p:ext>
            </p:extLst>
          </p:nvPr>
        </p:nvGraphicFramePr>
        <p:xfrm>
          <a:off x="4874481" y="1258990"/>
          <a:ext cx="2190668" cy="7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7" name="公式" r:id="rId35" imgW="672840" imgH="228600" progId="Equation.3">
                  <p:embed/>
                </p:oleObj>
              </mc:Choice>
              <mc:Fallback>
                <p:oleObj name="公式" r:id="rId35" imgW="672840" imgH="228600" progId="Equation.3">
                  <p:embed/>
                  <p:pic>
                    <p:nvPicPr>
                      <p:cNvPr id="31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481" y="1258990"/>
                        <a:ext cx="2190668" cy="74429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61378"/>
              </p:ext>
            </p:extLst>
          </p:nvPr>
        </p:nvGraphicFramePr>
        <p:xfrm>
          <a:off x="10056813" y="5481638"/>
          <a:ext cx="12287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8" name="Equation" r:id="rId37" imgW="507960" imgH="419040" progId="Equation.DSMT4">
                  <p:embed/>
                </p:oleObj>
              </mc:Choice>
              <mc:Fallback>
                <p:oleObj name="Equation" r:id="rId37" imgW="507960" imgH="419040" progId="Equation.DSMT4">
                  <p:embed/>
                  <p:pic>
                    <p:nvPicPr>
                      <p:cNvPr id="7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813" y="5481638"/>
                        <a:ext cx="12287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9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89260" y="200766"/>
            <a:ext cx="8930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康普顿散射中，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射线经物体散射后沿与入射方向相反方向散射。已知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665824" y="2109217"/>
            <a:ext cx="3810000" cy="3016250"/>
            <a:chOff x="2784" y="2053"/>
            <a:chExt cx="2688" cy="200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08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369985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09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696621"/>
                </p:ext>
              </p:extLst>
            </p:nvPr>
          </p:nvGraphicFramePr>
          <p:xfrm>
            <a:off x="3219" y="3337"/>
            <a:ext cx="73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0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337"/>
                          <a:ext cx="73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955667"/>
                </p:ext>
              </p:extLst>
            </p:nvPr>
          </p:nvGraphicFramePr>
          <p:xfrm>
            <a:off x="2840" y="2349"/>
            <a:ext cx="63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1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1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349"/>
                          <a:ext cx="63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9519422"/>
                </p:ext>
              </p:extLst>
            </p:nvPr>
          </p:nvGraphicFramePr>
          <p:xfrm>
            <a:off x="4128" y="3254"/>
            <a:ext cx="67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2" name="Equation" r:id="rId11" imgW="241200" imgH="177480" progId="Equation.DSMT4">
                    <p:embed/>
                  </p:oleObj>
                </mc:Choice>
                <mc:Fallback>
                  <p:oleObj name="Equation" r:id="rId11" imgW="241200" imgH="177480" progId="Equation.DSMT4">
                    <p:embed/>
                    <p:pic>
                      <p:nvPicPr>
                        <p:cNvPr id="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54"/>
                          <a:ext cx="673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003261"/>
                </p:ext>
              </p:extLst>
            </p:nvPr>
          </p:nvGraphicFramePr>
          <p:xfrm>
            <a:off x="3497" y="2741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3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1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741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529273"/>
                </p:ext>
              </p:extLst>
            </p:nvPr>
          </p:nvGraphicFramePr>
          <p:xfrm>
            <a:off x="2821" y="3235"/>
            <a:ext cx="38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14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1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35"/>
                          <a:ext cx="38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6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33369"/>
              </p:ext>
            </p:extLst>
          </p:nvPr>
        </p:nvGraphicFramePr>
        <p:xfrm>
          <a:off x="1234956" y="3000598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5" name="公式" r:id="rId17" imgW="1447560" imgH="393480" progId="Equation.3">
                  <p:embed/>
                </p:oleObj>
              </mc:Choice>
              <mc:Fallback>
                <p:oleObj name="公式" r:id="rId17" imgW="1447560" imgH="393480" progId="Equation.3">
                  <p:embed/>
                  <p:pic>
                    <p:nvPicPr>
                      <p:cNvPr id="20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56" y="3000598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437554" y="447552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8355"/>
              </p:ext>
            </p:extLst>
          </p:nvPr>
        </p:nvGraphicFramePr>
        <p:xfrm>
          <a:off x="1387161" y="4078461"/>
          <a:ext cx="48704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6" name="公式" r:id="rId19" imgW="1752480" imgH="393480" progId="Equation.3">
                  <p:embed/>
                </p:oleObj>
              </mc:Choice>
              <mc:Fallback>
                <p:oleObj name="公式" r:id="rId19" imgW="1752480" imgH="393480" progId="Equation.3">
                  <p:embed/>
                  <p:pic>
                    <p:nvPicPr>
                      <p:cNvPr id="22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61" y="4078461"/>
                        <a:ext cx="48704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84274"/>
              </p:ext>
            </p:extLst>
          </p:nvPr>
        </p:nvGraphicFramePr>
        <p:xfrm>
          <a:off x="1887538" y="5059363"/>
          <a:ext cx="4010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7" name="Equation" r:id="rId21" imgW="1346040" imgH="431640" progId="Equation.DSMT4">
                  <p:embed/>
                </p:oleObj>
              </mc:Choice>
              <mc:Fallback>
                <p:oleObj name="Equation" r:id="rId21" imgW="1346040" imgH="431640" progId="Equation.DSMT4">
                  <p:embed/>
                  <p:pic>
                    <p:nvPicPr>
                      <p:cNvPr id="2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5059363"/>
                        <a:ext cx="40100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61189"/>
              </p:ext>
            </p:extLst>
          </p:nvPr>
        </p:nvGraphicFramePr>
        <p:xfrm>
          <a:off x="1554890" y="1674537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8" name="公式" r:id="rId23" imgW="1054080" imgH="393480" progId="Equation.3">
                  <p:embed/>
                </p:oleObj>
              </mc:Choice>
              <mc:Fallback>
                <p:oleObj name="公式" r:id="rId23" imgW="1054080" imgH="39348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890" y="1674537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437554" y="5360680"/>
            <a:ext cx="1909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动量守恒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16777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9" name="Equation" r:id="rId25" imgW="457200" imgH="419040" progId="Equation.DSMT4">
                  <p:embed/>
                </p:oleObj>
              </mc:Choice>
              <mc:Fallback>
                <p:oleObj name="Equation" r:id="rId25" imgW="457200" imgH="41904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134439"/>
              </p:ext>
            </p:extLst>
          </p:nvPr>
        </p:nvGraphicFramePr>
        <p:xfrm>
          <a:off x="7606985" y="5246910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0" name="Equation" r:id="rId27" imgW="457200" imgH="419040" progId="Equation.DSMT4">
                  <p:embed/>
                </p:oleObj>
              </mc:Choice>
              <mc:Fallback>
                <p:oleObj name="Equation" r:id="rId27" imgW="457200" imgH="419040" progId="Equation.DSMT4">
                  <p:embed/>
                  <p:pic>
                    <p:nvPicPr>
                      <p:cNvPr id="5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985" y="5246910"/>
                        <a:ext cx="14287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16640"/>
              </p:ext>
            </p:extLst>
          </p:nvPr>
        </p:nvGraphicFramePr>
        <p:xfrm>
          <a:off x="9113749" y="5246910"/>
          <a:ext cx="27241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1" name="Equation" r:id="rId28" imgW="914400" imgH="457200" progId="Equation.DSMT4">
                  <p:embed/>
                </p:oleObj>
              </mc:Choice>
              <mc:Fallback>
                <p:oleObj name="Equation" r:id="rId28" imgW="914400" imgH="457200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749" y="5246910"/>
                        <a:ext cx="27241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3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9260" y="200766"/>
            <a:ext cx="98312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康普顿散射中，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射线经物体散射后沿与入射方向相反方向散射。已知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入射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射线的波长为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65824" y="2109217"/>
            <a:ext cx="3810000" cy="3016250"/>
            <a:chOff x="2784" y="2053"/>
            <a:chExt cx="2688" cy="200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0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3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98420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1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3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046916"/>
                </p:ext>
              </p:extLst>
            </p:nvPr>
          </p:nvGraphicFramePr>
          <p:xfrm>
            <a:off x="3219" y="3337"/>
            <a:ext cx="73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2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337"/>
                          <a:ext cx="73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557028"/>
                </p:ext>
              </p:extLst>
            </p:nvPr>
          </p:nvGraphicFramePr>
          <p:xfrm>
            <a:off x="2840" y="2349"/>
            <a:ext cx="63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3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349"/>
                          <a:ext cx="63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262740"/>
                </p:ext>
              </p:extLst>
            </p:nvPr>
          </p:nvGraphicFramePr>
          <p:xfrm>
            <a:off x="4128" y="3254"/>
            <a:ext cx="67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4" name="Equation" r:id="rId11" imgW="241200" imgH="177480" progId="Equation.DSMT4">
                    <p:embed/>
                  </p:oleObj>
                </mc:Choice>
                <mc:Fallback>
                  <p:oleObj name="Equation" r:id="rId11" imgW="241200" imgH="177480" progId="Equation.DSMT4">
                    <p:embed/>
                    <p:pic>
                      <p:nvPicPr>
                        <p:cNvPr id="4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54"/>
                          <a:ext cx="673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765368"/>
                </p:ext>
              </p:extLst>
            </p:nvPr>
          </p:nvGraphicFramePr>
          <p:xfrm>
            <a:off x="3497" y="2741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5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741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543306"/>
                </p:ext>
              </p:extLst>
            </p:nvPr>
          </p:nvGraphicFramePr>
          <p:xfrm>
            <a:off x="2821" y="3235"/>
            <a:ext cx="38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6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4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35"/>
                          <a:ext cx="38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845124"/>
              </p:ext>
            </p:extLst>
          </p:nvPr>
        </p:nvGraphicFramePr>
        <p:xfrm>
          <a:off x="1234956" y="3092514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7" name="公式" r:id="rId17" imgW="1447560" imgH="393480" progId="Equation.3">
                  <p:embed/>
                </p:oleObj>
              </mc:Choice>
              <mc:Fallback>
                <p:oleObj name="公式" r:id="rId17" imgW="1447560" imgH="393480" progId="Equation.3">
                  <p:embed/>
                  <p:pic>
                    <p:nvPicPr>
                      <p:cNvPr id="4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56" y="3092514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29387" y="4532785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16054"/>
              </p:ext>
            </p:extLst>
          </p:nvPr>
        </p:nvGraphicFramePr>
        <p:xfrm>
          <a:off x="1297502" y="4093601"/>
          <a:ext cx="48704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8" name="公式" r:id="rId19" imgW="1752480" imgH="393480" progId="Equation.3">
                  <p:embed/>
                </p:oleObj>
              </mc:Choice>
              <mc:Fallback>
                <p:oleObj name="公式" r:id="rId19" imgW="1752480" imgH="393480" progId="Equation.3">
                  <p:embed/>
                  <p:pic>
                    <p:nvPicPr>
                      <p:cNvPr id="48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502" y="4093601"/>
                        <a:ext cx="48704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13653"/>
              </p:ext>
            </p:extLst>
          </p:nvPr>
        </p:nvGraphicFramePr>
        <p:xfrm>
          <a:off x="2157823" y="5100464"/>
          <a:ext cx="4010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9" name="Equation" r:id="rId21" imgW="1346040" imgH="431640" progId="Equation.DSMT4">
                  <p:embed/>
                </p:oleObj>
              </mc:Choice>
              <mc:Fallback>
                <p:oleObj name="Equation" r:id="rId21" imgW="1346040" imgH="431640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823" y="5100464"/>
                        <a:ext cx="40100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0149"/>
              </p:ext>
            </p:extLst>
          </p:nvPr>
        </p:nvGraphicFramePr>
        <p:xfrm>
          <a:off x="1520312" y="1819498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0" name="公式" r:id="rId23" imgW="1054080" imgH="393480" progId="Equation.3">
                  <p:embed/>
                </p:oleObj>
              </mc:Choice>
              <mc:Fallback>
                <p:oleObj name="公式" r:id="rId23" imgW="1054080" imgH="393480" progId="Equation.3">
                  <p:embed/>
                  <p:pic>
                    <p:nvPicPr>
                      <p:cNvPr id="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12" y="1819498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37554" y="5360680"/>
            <a:ext cx="1909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动量守恒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77215"/>
              </p:ext>
            </p:extLst>
          </p:nvPr>
        </p:nvGraphicFramePr>
        <p:xfrm>
          <a:off x="10690365" y="2370916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1" name="Equation" r:id="rId25" imgW="457200" imgH="419040" progId="Equation.DSMT4">
                  <p:embed/>
                </p:oleObj>
              </mc:Choice>
              <mc:Fallback>
                <p:oleObj name="Equation" r:id="rId25" imgW="457200" imgH="419040" progId="Equation.DSMT4">
                  <p:embed/>
                  <p:pic>
                    <p:nvPicPr>
                      <p:cNvPr id="5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365" y="2370916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57848"/>
              </p:ext>
            </p:extLst>
          </p:nvPr>
        </p:nvGraphicFramePr>
        <p:xfrm>
          <a:off x="6225948" y="5119126"/>
          <a:ext cx="2103437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2" name="Equation" r:id="rId27" imgW="672840" imgH="431640" progId="Equation.DSMT4">
                  <p:embed/>
                </p:oleObj>
              </mc:Choice>
              <mc:Fallback>
                <p:oleObj name="Equation" r:id="rId27" imgW="672840" imgH="431640" progId="Equation.DSMT4">
                  <p:embed/>
                  <p:pic>
                    <p:nvPicPr>
                      <p:cNvPr id="5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48" y="5119126"/>
                        <a:ext cx="2103437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45834"/>
              </p:ext>
            </p:extLst>
          </p:nvPr>
        </p:nvGraphicFramePr>
        <p:xfrm>
          <a:off x="8964613" y="5395913"/>
          <a:ext cx="26590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3" name="Equation" r:id="rId29" imgW="850680" imgH="304560" progId="Equation.DSMT4">
                  <p:embed/>
                </p:oleObj>
              </mc:Choice>
              <mc:Fallback>
                <p:oleObj name="Equation" r:id="rId29" imgW="850680" imgH="304560" progId="Equation.DSMT4">
                  <p:embed/>
                  <p:pic>
                    <p:nvPicPr>
                      <p:cNvPr id="2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13" y="5395913"/>
                        <a:ext cx="26590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60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9260" y="200766"/>
            <a:ext cx="8930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康普顿散射中，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射线经物体散射后沿与入射方向相反方向散射。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65824" y="2109217"/>
            <a:ext cx="3810000" cy="3016250"/>
            <a:chOff x="2784" y="2053"/>
            <a:chExt cx="2688" cy="200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8" name="公式" r:id="rId4" imgW="177646" imgH="190335" progId="Equation.3">
                    <p:embed/>
                  </p:oleObj>
                </mc:Choice>
                <mc:Fallback>
                  <p:oleObj name="公式" r:id="rId4" imgW="177646" imgH="190335" progId="Equation.3">
                    <p:embed/>
                    <p:pic>
                      <p:nvPicPr>
                        <p:cNvPr id="3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0415035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9" name="公式" r:id="rId6" imgW="190417" imgH="241195" progId="Equation.3">
                    <p:embed/>
                  </p:oleObj>
                </mc:Choice>
                <mc:Fallback>
                  <p:oleObj name="公式" r:id="rId6" imgW="190417" imgH="241195" progId="Equation.3">
                    <p:embed/>
                    <p:pic>
                      <p:nvPicPr>
                        <p:cNvPr id="3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943141"/>
                </p:ext>
              </p:extLst>
            </p:nvPr>
          </p:nvGraphicFramePr>
          <p:xfrm>
            <a:off x="3219" y="3337"/>
            <a:ext cx="73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0" name="Equation" r:id="rId8" imgW="406080" imgH="393480" progId="Equation.DSMT4">
                    <p:embed/>
                  </p:oleObj>
                </mc:Choice>
                <mc:Fallback>
                  <p:oleObj name="Equation" r:id="rId8" imgW="406080" imgH="393480" progId="Equation.DSMT4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337"/>
                          <a:ext cx="73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041721"/>
                </p:ext>
              </p:extLst>
            </p:nvPr>
          </p:nvGraphicFramePr>
          <p:xfrm>
            <a:off x="2840" y="2349"/>
            <a:ext cx="63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1" name="Equation" r:id="rId10" imgW="317160" imgH="393480" progId="Equation.DSMT4">
                    <p:embed/>
                  </p:oleObj>
                </mc:Choice>
                <mc:Fallback>
                  <p:oleObj name="Equation" r:id="rId10" imgW="317160" imgH="393480" progId="Equation.DSMT4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349"/>
                          <a:ext cx="63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740413"/>
                </p:ext>
              </p:extLst>
            </p:nvPr>
          </p:nvGraphicFramePr>
          <p:xfrm>
            <a:off x="4128" y="3254"/>
            <a:ext cx="67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2" name="Equation" r:id="rId12" imgW="241200" imgH="177480" progId="Equation.DSMT4">
                    <p:embed/>
                  </p:oleObj>
                </mc:Choice>
                <mc:Fallback>
                  <p:oleObj name="Equation" r:id="rId12" imgW="241200" imgH="177480" progId="Equation.DSMT4">
                    <p:embed/>
                    <p:pic>
                      <p:nvPicPr>
                        <p:cNvPr id="4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54"/>
                          <a:ext cx="673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69597"/>
                </p:ext>
              </p:extLst>
            </p:nvPr>
          </p:nvGraphicFramePr>
          <p:xfrm>
            <a:off x="3497" y="2741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3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741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919858"/>
                </p:ext>
              </p:extLst>
            </p:nvPr>
          </p:nvGraphicFramePr>
          <p:xfrm>
            <a:off x="2821" y="3235"/>
            <a:ext cx="38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4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4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35"/>
                          <a:ext cx="38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61174"/>
              </p:ext>
            </p:extLst>
          </p:nvPr>
        </p:nvGraphicFramePr>
        <p:xfrm>
          <a:off x="1234956" y="3000598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" name="公式" r:id="rId18" imgW="1447560" imgH="393480" progId="Equation.3">
                  <p:embed/>
                </p:oleObj>
              </mc:Choice>
              <mc:Fallback>
                <p:oleObj name="公式" r:id="rId18" imgW="1447560" imgH="393480" progId="Equation.3">
                  <p:embed/>
                  <p:pic>
                    <p:nvPicPr>
                      <p:cNvPr id="4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56" y="3000598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37554" y="447552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23663"/>
              </p:ext>
            </p:extLst>
          </p:nvPr>
        </p:nvGraphicFramePr>
        <p:xfrm>
          <a:off x="1722438" y="4078288"/>
          <a:ext cx="41989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6" name="Equation" r:id="rId20" imgW="1511280" imgH="393480" progId="Equation.DSMT4">
                  <p:embed/>
                </p:oleObj>
              </mc:Choice>
              <mc:Fallback>
                <p:oleObj name="Equation" r:id="rId20" imgW="1511280" imgH="393480" progId="Equation.DSMT4">
                  <p:embed/>
                  <p:pic>
                    <p:nvPicPr>
                      <p:cNvPr id="48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078288"/>
                        <a:ext cx="419893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60422"/>
              </p:ext>
            </p:extLst>
          </p:nvPr>
        </p:nvGraphicFramePr>
        <p:xfrm>
          <a:off x="1909763" y="5105400"/>
          <a:ext cx="44275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7" name="Equation" r:id="rId22" imgW="1485720" imgH="431640" progId="Equation.DSMT4">
                  <p:embed/>
                </p:oleObj>
              </mc:Choice>
              <mc:Fallback>
                <p:oleObj name="Equation" r:id="rId22" imgW="1485720" imgH="431640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105400"/>
                        <a:ext cx="44275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72240"/>
              </p:ext>
            </p:extLst>
          </p:nvPr>
        </p:nvGraphicFramePr>
        <p:xfrm>
          <a:off x="1554890" y="1674537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8" name="公式" r:id="rId24" imgW="1054080" imgH="393480" progId="Equation.3">
                  <p:embed/>
                </p:oleObj>
              </mc:Choice>
              <mc:Fallback>
                <p:oleObj name="公式" r:id="rId24" imgW="1054080" imgH="393480" progId="Equation.3">
                  <p:embed/>
                  <p:pic>
                    <p:nvPicPr>
                      <p:cNvPr id="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890" y="1674537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37554" y="5360680"/>
            <a:ext cx="1909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动量守恒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38999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9" name="Equation" r:id="rId26" imgW="457200" imgH="419040" progId="Equation.DSMT4">
                  <p:embed/>
                </p:oleObj>
              </mc:Choice>
              <mc:Fallback>
                <p:oleObj name="Equation" r:id="rId26" imgW="457200" imgH="419040" progId="Equation.DSMT4">
                  <p:embed/>
                  <p:pic>
                    <p:nvPicPr>
                      <p:cNvPr id="5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18225"/>
              </p:ext>
            </p:extLst>
          </p:nvPr>
        </p:nvGraphicFramePr>
        <p:xfrm>
          <a:off x="7606985" y="5246910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0" name="Equation" r:id="rId28" imgW="457200" imgH="419040" progId="Equation.DSMT4">
                  <p:embed/>
                </p:oleObj>
              </mc:Choice>
              <mc:Fallback>
                <p:oleObj name="Equation" r:id="rId28" imgW="457200" imgH="419040" progId="Equation.DSMT4">
                  <p:embed/>
                  <p:pic>
                    <p:nvPicPr>
                      <p:cNvPr id="5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985" y="5246910"/>
                        <a:ext cx="14287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30452"/>
              </p:ext>
            </p:extLst>
          </p:nvPr>
        </p:nvGraphicFramePr>
        <p:xfrm>
          <a:off x="9089451" y="5293350"/>
          <a:ext cx="1362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1" name="Equation" r:id="rId29" imgW="457200" imgH="393480" progId="Equation.DSMT4">
                  <p:embed/>
                </p:oleObj>
              </mc:Choice>
              <mc:Fallback>
                <p:oleObj name="Equation" r:id="rId29" imgW="457200" imgH="393480" progId="Equation.DSMT4">
                  <p:embed/>
                  <p:pic>
                    <p:nvPicPr>
                      <p:cNvPr id="5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451" y="5293350"/>
                        <a:ext cx="13620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9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3" y="228229"/>
            <a:ext cx="80166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en-US" sz="2800" b="1" i="0" dirty="0">
                <a:solidFill>
                  <a:srgbClr val="9900CC"/>
                </a:solidFill>
              </a:rPr>
              <a:t>已知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c</a:t>
            </a:r>
            <a:r>
              <a:rPr lang="en-US" altLang="zh-CN" sz="2800" b="1" i="0" dirty="0" err="1">
                <a:solidFill>
                  <a:srgbClr val="9900CC"/>
                </a:solidFill>
              </a:rPr>
              <a:t>,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h</a:t>
            </a:r>
            <a:r>
              <a:rPr lang="en-US" altLang="zh-CN" sz="2800" b="1" i="0" dirty="0">
                <a:solidFill>
                  <a:srgbClr val="9900CC"/>
                </a:solidFill>
              </a:rPr>
              <a:t>,</a:t>
            </a:r>
            <a:r>
              <a:rPr kumimoji="0" lang="zh-CN" altLang="en-US" sz="2800" b="1" i="0" dirty="0">
                <a:solidFill>
                  <a:srgbClr val="009900"/>
                </a:solidFill>
              </a:rPr>
              <a:t>康普顿波长为</a:t>
            </a:r>
            <a:r>
              <a:rPr lang="en-US" altLang="zh-CN" sz="2800" b="1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</a:rPr>
              <a:t>。</a:t>
            </a:r>
            <a:r>
              <a:rPr lang="zh-CN" altLang="en-US" sz="2800" b="1" i="0" dirty="0">
                <a:solidFill>
                  <a:srgbClr val="009900"/>
                </a:solidFill>
              </a:rPr>
              <a:t>康普顿散射中，</a:t>
            </a:r>
            <a:r>
              <a:rPr lang="zh-CN" altLang="zh-CN" sz="2800" b="1" i="0" dirty="0">
                <a:solidFill>
                  <a:srgbClr val="9900CC"/>
                </a:solidFill>
              </a:rPr>
              <a:t>一个静止电子</a:t>
            </a:r>
            <a:r>
              <a:rPr lang="zh-CN" altLang="en-US" sz="2800" b="1" i="0" dirty="0">
                <a:solidFill>
                  <a:srgbClr val="9900CC"/>
                </a:solidFill>
              </a:rPr>
              <a:t>（静止质量为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</a:rPr>
              <a:t>）</a:t>
            </a:r>
            <a:r>
              <a:rPr lang="zh-CN" altLang="zh-CN" sz="2800" b="1" i="0" dirty="0">
                <a:solidFill>
                  <a:srgbClr val="9900CC"/>
                </a:solidFill>
              </a:rPr>
              <a:t>与一</a:t>
            </a:r>
            <a:r>
              <a:rPr lang="zh-CN" altLang="en-US" sz="2800" b="1" i="0" dirty="0">
                <a:solidFill>
                  <a:srgbClr val="9900CC"/>
                </a:solidFill>
              </a:rPr>
              <a:t>波长为</a:t>
            </a:r>
            <a:r>
              <a:rPr lang="en-US" altLang="zh-CN" sz="2800" b="1" i="0" dirty="0">
                <a:solidFill>
                  <a:srgbClr val="FF0000"/>
                </a:solidFill>
              </a:rPr>
              <a:t>3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b="1" i="0" dirty="0">
                <a:solidFill>
                  <a:srgbClr val="9900CC"/>
                </a:solidFill>
              </a:rPr>
              <a:t>的光子碰撞后，它的</a:t>
            </a:r>
            <a:r>
              <a:rPr lang="zh-CN" altLang="en-US" sz="2800" b="1" i="0" dirty="0">
                <a:solidFill>
                  <a:srgbClr val="9900CC"/>
                </a:solidFill>
              </a:rPr>
              <a:t>最小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_____</a:t>
            </a:r>
            <a:r>
              <a:rPr lang="zh-CN" altLang="en-US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，此时</a:t>
            </a:r>
            <a:r>
              <a:rPr lang="el-GR" altLang="zh-CN" sz="2800" b="1" i="0" dirty="0">
                <a:solidFill>
                  <a:srgbClr val="FF0000"/>
                </a:solidFill>
              </a:rPr>
              <a:t> θ</a:t>
            </a:r>
            <a:r>
              <a:rPr lang="en-US" altLang="zh-CN" sz="2800" b="1" i="0" dirty="0">
                <a:solidFill>
                  <a:srgbClr val="009900"/>
                </a:solidFill>
              </a:rPr>
              <a:t>=</a:t>
            </a:r>
            <a:r>
              <a:rPr lang="en-US" altLang="zh-CN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 _____</a:t>
            </a:r>
            <a:r>
              <a:rPr lang="en-US" altLang="zh-CN" sz="2800" b="1" i="0" dirty="0">
                <a:solidFill>
                  <a:srgbClr val="009900"/>
                </a:solidFill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。</a:t>
            </a:r>
            <a:endParaRPr lang="zh-CN" altLang="en-US" sz="2800" b="1" i="0" dirty="0">
              <a:solidFill>
                <a:srgbClr val="9900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7864" y="3072026"/>
            <a:ext cx="4645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9900CC"/>
                </a:solidFill>
              </a:rPr>
              <a:t>E=</a:t>
            </a:r>
            <a:r>
              <a:rPr lang="en-US" altLang="zh-CN" sz="3200" b="1" i="0" dirty="0">
                <a:solidFill>
                  <a:srgbClr val="FF0000"/>
                </a:solidFill>
              </a:rPr>
              <a:t>mc</a:t>
            </a:r>
            <a:r>
              <a:rPr lang="en-US" altLang="zh-CN" sz="3200" b="1" i="0" baseline="30000" dirty="0">
                <a:solidFill>
                  <a:srgbClr val="FF0000"/>
                </a:solidFill>
              </a:rPr>
              <a:t>2</a:t>
            </a:r>
            <a:r>
              <a:rPr lang="zh-CN" altLang="en-US" sz="3200" b="1" i="0" dirty="0">
                <a:solidFill>
                  <a:srgbClr val="9900CC"/>
                </a:solidFill>
              </a:rPr>
              <a:t> ↑ ，</a:t>
            </a:r>
            <a:r>
              <a:rPr lang="en-US" altLang="zh-CN" sz="3200" b="1" i="0" dirty="0">
                <a:solidFill>
                  <a:srgbClr val="9900CC"/>
                </a:solidFill>
              </a:rPr>
              <a:t>p</a:t>
            </a:r>
            <a:r>
              <a:rPr lang="zh-CN" altLang="en-US" sz="3200" b="1" i="0" dirty="0">
                <a:solidFill>
                  <a:srgbClr val="9900CC"/>
                </a:solidFill>
              </a:rPr>
              <a:t>↑，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664979" y="3124609"/>
            <a:ext cx="6261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FF3300"/>
                </a:solidFill>
              </a:rPr>
              <a:t>E=mc</a:t>
            </a:r>
            <a:r>
              <a:rPr lang="en-US" altLang="zh-CN" sz="3200" b="1" i="0" baseline="30000" dirty="0">
                <a:solidFill>
                  <a:srgbClr val="FF3300"/>
                </a:solidFill>
              </a:rPr>
              <a:t>2</a:t>
            </a:r>
            <a:r>
              <a:rPr lang="zh-CN" altLang="en-US" sz="3200" b="1" i="0" dirty="0">
                <a:solidFill>
                  <a:srgbClr val="FF3300"/>
                </a:solidFill>
              </a:rPr>
              <a:t> </a:t>
            </a:r>
            <a:r>
              <a:rPr lang="en-US" altLang="zh-CN" sz="3200" b="1" i="0" dirty="0">
                <a:solidFill>
                  <a:srgbClr val="FF3300"/>
                </a:solidFill>
              </a:rPr>
              <a:t>=max</a:t>
            </a:r>
            <a:r>
              <a:rPr lang="zh-CN" altLang="en-US" sz="3200" b="1" i="0" dirty="0">
                <a:solidFill>
                  <a:srgbClr val="FF3300"/>
                </a:solidFill>
              </a:rPr>
              <a:t> </a:t>
            </a:r>
            <a:r>
              <a:rPr lang="zh-CN" altLang="en-US" sz="3200" b="1" i="0" dirty="0">
                <a:solidFill>
                  <a:srgbClr val="9900CC"/>
                </a:solidFill>
              </a:rPr>
              <a:t>，</a:t>
            </a:r>
            <a:r>
              <a:rPr lang="en-US" altLang="zh-CN" sz="3200" b="1" i="0" dirty="0">
                <a:solidFill>
                  <a:srgbClr val="0070C0"/>
                </a:solidFill>
              </a:rPr>
              <a:t>p=max,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solidFill>
                  <a:srgbClr val="0070C0"/>
                </a:solidFill>
              </a:rPr>
              <a:t>=min</a:t>
            </a:r>
            <a:endParaRPr lang="zh-CN" altLang="en-US" sz="3200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929914" y="3784655"/>
            <a:ext cx="3810000" cy="2895600"/>
            <a:chOff x="2784" y="2053"/>
            <a:chExt cx="2688" cy="1920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0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75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4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094744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76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4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663569"/>
                </p:ext>
              </p:extLst>
            </p:nvPr>
          </p:nvGraphicFramePr>
          <p:xfrm>
            <a:off x="3266" y="3334"/>
            <a:ext cx="592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77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4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3334"/>
                          <a:ext cx="592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663378"/>
                </p:ext>
              </p:extLst>
            </p:nvPr>
          </p:nvGraphicFramePr>
          <p:xfrm>
            <a:off x="2898" y="2446"/>
            <a:ext cx="567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78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2446"/>
                          <a:ext cx="567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356144"/>
                </p:ext>
              </p:extLst>
            </p:nvPr>
          </p:nvGraphicFramePr>
          <p:xfrm>
            <a:off x="4179" y="3190"/>
            <a:ext cx="64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79" name="Equation" r:id="rId11" imgW="241200" imgH="177480" progId="Equation.DSMT4">
                    <p:embed/>
                  </p:oleObj>
                </mc:Choice>
                <mc:Fallback>
                  <p:oleObj name="Equation" r:id="rId11" imgW="241200" imgH="177480" progId="Equation.DSMT4">
                    <p:embed/>
                    <p:pic>
                      <p:nvPicPr>
                        <p:cNvPr id="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190"/>
                          <a:ext cx="64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533522"/>
                </p:ext>
              </p:extLst>
            </p:nvPr>
          </p:nvGraphicFramePr>
          <p:xfrm>
            <a:off x="3488" y="2721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80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5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8" y="2721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092268"/>
                </p:ext>
              </p:extLst>
            </p:nvPr>
          </p:nvGraphicFramePr>
          <p:xfrm>
            <a:off x="2822" y="3236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81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3236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0"/>
            </a:p>
          </p:txBody>
        </p:sp>
      </p:grpSp>
      <p:graphicFrame>
        <p:nvGraphicFramePr>
          <p:cNvPr id="22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71848"/>
              </p:ext>
            </p:extLst>
          </p:nvPr>
        </p:nvGraphicFramePr>
        <p:xfrm>
          <a:off x="2363297" y="2162803"/>
          <a:ext cx="3510705" cy="9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2" name="公式" r:id="rId17" imgW="1447560" imgH="393480" progId="Equation.3">
                  <p:embed/>
                </p:oleObj>
              </mc:Choice>
              <mc:Fallback>
                <p:oleObj name="公式" r:id="rId17" imgW="1447560" imgH="393480" progId="Equation.3">
                  <p:embed/>
                  <p:pic>
                    <p:nvPicPr>
                      <p:cNvPr id="5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297" y="2162803"/>
                        <a:ext cx="3510705" cy="9553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83404"/>
              </p:ext>
            </p:extLst>
          </p:nvPr>
        </p:nvGraphicFramePr>
        <p:xfrm>
          <a:off x="6323420" y="2074460"/>
          <a:ext cx="3510704" cy="108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3" name="Equation" r:id="rId19" imgW="1320480" imgH="431640" progId="Equation.DSMT4">
                  <p:embed/>
                </p:oleObj>
              </mc:Choice>
              <mc:Fallback>
                <p:oleObj name="Equation" r:id="rId19" imgW="1320480" imgH="431640" progId="Equation.DSMT4">
                  <p:embed/>
                  <p:pic>
                    <p:nvPicPr>
                      <p:cNvPr id="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420" y="2074460"/>
                        <a:ext cx="3510704" cy="108323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057270" y="3562689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3200" b="1" i="0" dirty="0">
                <a:solidFill>
                  <a:srgbClr val="9900CC"/>
                </a:solidFill>
              </a:rPr>
              <a:t> ↑ ，</a:t>
            </a:r>
            <a:r>
              <a:rPr lang="en-US" altLang="zh-CN" sz="3200" b="1" i="0" dirty="0">
                <a:solidFill>
                  <a:srgbClr val="FF0000"/>
                </a:solidFill>
              </a:rPr>
              <a:t>mc</a:t>
            </a:r>
            <a:r>
              <a:rPr lang="en-US" altLang="zh-CN" sz="3200" b="1" i="0" baseline="30000" dirty="0">
                <a:solidFill>
                  <a:srgbClr val="FF0000"/>
                </a:solidFill>
              </a:rPr>
              <a:t>2</a:t>
            </a:r>
            <a:r>
              <a:rPr lang="zh-CN" altLang="en-US" sz="3200" b="1" i="0" dirty="0">
                <a:solidFill>
                  <a:srgbClr val="9900CC"/>
                </a:solidFill>
              </a:rPr>
              <a:t> ↑ 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665134" y="4080718"/>
            <a:ext cx="6976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0" dirty="0">
                <a:solidFill>
                  <a:srgbClr val="FF0000"/>
                </a:solidFill>
              </a:rPr>
              <a:t>θ</a:t>
            </a:r>
            <a:r>
              <a:rPr lang="en-US" altLang="zh-CN" sz="3200" b="1" i="0" dirty="0">
                <a:solidFill>
                  <a:srgbClr val="009900"/>
                </a:solidFill>
              </a:rPr>
              <a:t>=</a:t>
            </a:r>
            <a:r>
              <a:rPr lang="el-GR" altLang="zh-CN" sz="3200" b="1" i="0" dirty="0">
                <a:solidFill>
                  <a:srgbClr val="009900"/>
                </a:solidFill>
              </a:rPr>
              <a:t>π</a:t>
            </a:r>
            <a:r>
              <a:rPr lang="zh-CN" altLang="en-US" sz="3200" b="1" i="0" dirty="0">
                <a:solidFill>
                  <a:srgbClr val="009900"/>
                </a:solidFill>
              </a:rPr>
              <a:t>，</a:t>
            </a:r>
            <a:r>
              <a:rPr lang="en-US" altLang="zh-CN" sz="32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3200" b="1" i="0" dirty="0">
                <a:solidFill>
                  <a:srgbClr val="9900CC"/>
                </a:solidFill>
              </a:rPr>
              <a:t> </a:t>
            </a:r>
            <a:r>
              <a:rPr lang="en-US" altLang="zh-CN" sz="3200" b="1" i="0" dirty="0">
                <a:solidFill>
                  <a:srgbClr val="0070C0"/>
                </a:solidFill>
              </a:rPr>
              <a:t>=max</a:t>
            </a:r>
            <a:r>
              <a:rPr lang="zh-CN" altLang="en-US" sz="3200" b="1" i="0" dirty="0">
                <a:solidFill>
                  <a:srgbClr val="0070C0"/>
                </a:solidFill>
              </a:rPr>
              <a:t> ，</a:t>
            </a:r>
            <a:r>
              <a:rPr lang="en-US" altLang="zh-CN" sz="3200" b="1" i="0" dirty="0">
                <a:solidFill>
                  <a:srgbClr val="FF0000"/>
                </a:solidFill>
              </a:rPr>
              <a:t>mc</a:t>
            </a:r>
            <a:r>
              <a:rPr lang="en-US" altLang="zh-CN" sz="3200" b="1" i="0" baseline="30000" dirty="0">
                <a:solidFill>
                  <a:srgbClr val="FF0000"/>
                </a:solidFill>
              </a:rPr>
              <a:t>2</a:t>
            </a:r>
            <a:r>
              <a:rPr lang="zh-CN" altLang="en-US" sz="3200" b="1" i="0" dirty="0">
                <a:solidFill>
                  <a:srgbClr val="9900CC"/>
                </a:solidFill>
              </a:rPr>
              <a:t> </a:t>
            </a:r>
            <a:r>
              <a:rPr lang="en-US" altLang="zh-CN" sz="3200" b="1" i="0" dirty="0">
                <a:solidFill>
                  <a:srgbClr val="9900CC"/>
                </a:solidFill>
              </a:rPr>
              <a:t>=max</a:t>
            </a:r>
            <a:r>
              <a:rPr lang="zh-CN" altLang="en-US" sz="3200" b="1" dirty="0">
                <a:solidFill>
                  <a:srgbClr val="009900"/>
                </a:solidFill>
              </a:rPr>
              <a:t> ，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solidFill>
                  <a:srgbClr val="0070C0"/>
                </a:solidFill>
              </a:rPr>
              <a:t>=min</a:t>
            </a:r>
            <a:endParaRPr lang="zh-CN" altLang="en-US" sz="3200" dirty="0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919536" y="3786953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90401"/>
              </p:ext>
            </p:extLst>
          </p:nvPr>
        </p:nvGraphicFramePr>
        <p:xfrm>
          <a:off x="1622311" y="4795099"/>
          <a:ext cx="3387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4" name="Equation" r:id="rId21" imgW="1218960" imgH="228600" progId="Equation.DSMT4">
                  <p:embed/>
                </p:oleObj>
              </mc:Choice>
              <mc:Fallback>
                <p:oleObj name="Equation" r:id="rId21" imgW="1218960" imgH="228600" progId="Equation.DSMT4">
                  <p:embed/>
                  <p:pic>
                    <p:nvPicPr>
                      <p:cNvPr id="61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311" y="4795099"/>
                        <a:ext cx="3387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03026"/>
              </p:ext>
            </p:extLst>
          </p:nvPr>
        </p:nvGraphicFramePr>
        <p:xfrm>
          <a:off x="276783" y="5384855"/>
          <a:ext cx="6242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5" name="Equation" r:id="rId23" imgW="2095200" imgH="431640" progId="Equation.DSMT4">
                  <p:embed/>
                </p:oleObj>
              </mc:Choice>
              <mc:Fallback>
                <p:oleObj name="Equation" r:id="rId23" imgW="2095200" imgH="431640" progId="Equation.DSMT4">
                  <p:embed/>
                  <p:pic>
                    <p:nvPicPr>
                      <p:cNvPr id="6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83" y="5384855"/>
                        <a:ext cx="6242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43541"/>
              </p:ext>
            </p:extLst>
          </p:nvPr>
        </p:nvGraphicFramePr>
        <p:xfrm>
          <a:off x="8640081" y="39496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6" name="公式" r:id="rId25" imgW="1054080" imgH="393480" progId="Equation.3">
                  <p:embed/>
                </p:oleObj>
              </mc:Choice>
              <mc:Fallback>
                <p:oleObj name="公式" r:id="rId25" imgW="1054080" imgH="393480" progId="Equation.3">
                  <p:embed/>
                  <p:pic>
                    <p:nvPicPr>
                      <p:cNvPr id="3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081" y="39496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13588"/>
              </p:ext>
            </p:extLst>
          </p:nvPr>
        </p:nvGraphicFramePr>
        <p:xfrm>
          <a:off x="8639428" y="1184024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7" name="Equation" r:id="rId27" imgW="1155700" imgH="292100" progId="Equation.3">
                  <p:embed/>
                </p:oleObj>
              </mc:Choice>
              <mc:Fallback>
                <p:oleObj name="Equation" r:id="rId27" imgW="1155700" imgH="292100" progId="Equation.3">
                  <p:embed/>
                  <p:pic>
                    <p:nvPicPr>
                      <p:cNvPr id="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428" y="1184024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11213"/>
              </p:ext>
            </p:extLst>
          </p:nvPr>
        </p:nvGraphicFramePr>
        <p:xfrm>
          <a:off x="10641461" y="1918166"/>
          <a:ext cx="1098453" cy="100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8" name="Equation" r:id="rId29" imgW="457200" imgH="419040" progId="Equation.DSMT4">
                  <p:embed/>
                </p:oleObj>
              </mc:Choice>
              <mc:Fallback>
                <p:oleObj name="Equation" r:id="rId29" imgW="457200" imgH="419040" progId="Equation.DSMT4">
                  <p:embed/>
                  <p:pic>
                    <p:nvPicPr>
                      <p:cNvPr id="2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1461" y="1918166"/>
                        <a:ext cx="1098453" cy="100813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14774"/>
              </p:ext>
            </p:extLst>
          </p:nvPr>
        </p:nvGraphicFramePr>
        <p:xfrm>
          <a:off x="6061811" y="743721"/>
          <a:ext cx="19446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9" name="Equation" r:id="rId31" imgW="622080" imgH="393480" progId="Equation.DSMT4">
                  <p:embed/>
                </p:oleObj>
              </mc:Choice>
              <mc:Fallback>
                <p:oleObj name="Equation" r:id="rId31" imgW="622080" imgH="393480" progId="Equation.DSMT4">
                  <p:embed/>
                  <p:pic>
                    <p:nvPicPr>
                      <p:cNvPr id="3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811" y="743721"/>
                        <a:ext cx="1944688" cy="12319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4" grpId="0"/>
      <p:bldP spid="25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79"/>
          <p:cNvSpPr>
            <a:spLocks noChangeArrowheads="1"/>
          </p:cNvSpPr>
          <p:nvPr/>
        </p:nvSpPr>
        <p:spPr bwMode="auto">
          <a:xfrm>
            <a:off x="2326835" y="-70031"/>
            <a:ext cx="3769165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二、德布罗意的驻波思想</a:t>
            </a:r>
          </a:p>
        </p:txBody>
      </p:sp>
      <p:sp>
        <p:nvSpPr>
          <p:cNvPr id="3" name="矩形 2"/>
          <p:cNvSpPr/>
          <p:nvPr/>
        </p:nvSpPr>
        <p:spPr>
          <a:xfrm>
            <a:off x="5742398" y="39533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复习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91943" y="877907"/>
            <a:ext cx="517475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9900CC"/>
                </a:solidFill>
              </a:rPr>
              <a:t>驻波可以看成两列振幅相同，频率相同，振动方向相同的波以相反方向传播时叠加形成的。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277482" y="2227286"/>
            <a:ext cx="7696200" cy="1662113"/>
            <a:chOff x="480" y="2985"/>
            <a:chExt cx="4848" cy="1047"/>
          </a:xfrm>
        </p:grpSpPr>
        <p:sp>
          <p:nvSpPr>
            <p:cNvPr id="6" name="Line 30"/>
            <p:cNvSpPr>
              <a:spLocks noChangeShapeType="1"/>
            </p:cNvSpPr>
            <p:nvPr/>
          </p:nvSpPr>
          <p:spPr bwMode="auto">
            <a:xfrm flipV="1">
              <a:off x="1680" y="3120"/>
              <a:ext cx="0" cy="912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100" y="35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990000"/>
                  </a:solidFill>
                </a:rPr>
                <a:t>x</a:t>
              </a:r>
              <a:endParaRPr lang="zh-CN" altLang="en-US" sz="2800" i="1">
                <a:solidFill>
                  <a:srgbClr val="990000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480" y="3600"/>
              <a:ext cx="4848" cy="0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392" y="2985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990000"/>
                  </a:solidFill>
                </a:rPr>
                <a:t>y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990000"/>
                  </a:solidFill>
                </a:rPr>
                <a:t>O</a:t>
              </a:r>
            </a:p>
          </p:txBody>
        </p:sp>
      </p:grp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5020682" y="276068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>
            <a:off x="2347332" y="2889273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3399FF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3"/>
          <p:cNvSpPr>
            <a:spLocks/>
          </p:cNvSpPr>
          <p:nvPr/>
        </p:nvSpPr>
        <p:spPr bwMode="auto">
          <a:xfrm>
            <a:off x="4792082" y="2889273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3399FF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33"/>
          <p:cNvSpPr>
            <a:spLocks/>
          </p:cNvSpPr>
          <p:nvPr/>
        </p:nvSpPr>
        <p:spPr bwMode="auto">
          <a:xfrm>
            <a:off x="7230482" y="2889273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3399FF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34"/>
          <p:cNvSpPr>
            <a:spLocks/>
          </p:cNvSpPr>
          <p:nvPr/>
        </p:nvSpPr>
        <p:spPr bwMode="auto">
          <a:xfrm flipV="1">
            <a:off x="7230482" y="2898798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FFFF00">
              <a:alpha val="50195"/>
            </a:srgb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26"/>
          <p:cNvSpPr>
            <a:spLocks/>
          </p:cNvSpPr>
          <p:nvPr/>
        </p:nvSpPr>
        <p:spPr bwMode="auto">
          <a:xfrm flipV="1">
            <a:off x="4792082" y="2898798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FFFF00">
              <a:alpha val="50195"/>
            </a:srgb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25"/>
          <p:cNvSpPr>
            <a:spLocks/>
          </p:cNvSpPr>
          <p:nvPr/>
        </p:nvSpPr>
        <p:spPr bwMode="auto">
          <a:xfrm flipV="1">
            <a:off x="2353682" y="2898798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FFFF00">
              <a:alpha val="50195"/>
            </a:srgb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 flipH="1">
            <a:off x="7459082" y="359888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" name="Picture 6" descr="E:\Pictures\physics4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92" y="195148"/>
            <a:ext cx="3308350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243662" y="4127447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9900"/>
                </a:solidFill>
              </a:rPr>
              <a:t>沿</a:t>
            </a:r>
            <a:r>
              <a:rPr lang="en-US" altLang="zh-CN" sz="2800" dirty="0">
                <a:solidFill>
                  <a:srgbClr val="009900"/>
                </a:solidFill>
              </a:rPr>
              <a:t>x </a:t>
            </a:r>
            <a:r>
              <a:rPr lang="zh-CN" altLang="en-US" sz="2800" dirty="0">
                <a:solidFill>
                  <a:srgbClr val="009900"/>
                </a:solidFill>
              </a:rPr>
              <a:t>轴正向传播的波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90945"/>
              </p:ext>
            </p:extLst>
          </p:nvPr>
        </p:nvGraphicFramePr>
        <p:xfrm>
          <a:off x="5934644" y="3749090"/>
          <a:ext cx="4207463" cy="119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公式" r:id="rId4" imgW="1473120" imgH="431640" progId="Equation.3">
                  <p:embed/>
                </p:oleObj>
              </mc:Choice>
              <mc:Fallback>
                <p:oleObj name="公式" r:id="rId4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644" y="3749090"/>
                        <a:ext cx="4207463" cy="1195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925772" y="4836457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6600CC"/>
                </a:solidFill>
              </a:rPr>
              <a:t>沿</a:t>
            </a:r>
            <a:r>
              <a:rPr lang="en-US" altLang="zh-CN" sz="2800" dirty="0">
                <a:solidFill>
                  <a:srgbClr val="6600CC"/>
                </a:solidFill>
              </a:rPr>
              <a:t>x </a:t>
            </a:r>
            <a:r>
              <a:rPr lang="zh-CN" altLang="en-US" sz="2800" dirty="0">
                <a:solidFill>
                  <a:srgbClr val="6600CC"/>
                </a:solidFill>
              </a:rPr>
              <a:t>轴负向传播的波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97118"/>
              </p:ext>
            </p:extLst>
          </p:nvPr>
        </p:nvGraphicFramePr>
        <p:xfrm>
          <a:off x="5492408" y="4621727"/>
          <a:ext cx="3742716" cy="112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公式" r:id="rId6" imgW="1485720" imgH="431640" progId="Equation.3">
                  <p:embed/>
                </p:oleObj>
              </mc:Choice>
              <mc:Fallback>
                <p:oleObj name="公式" r:id="rId6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408" y="4621727"/>
                        <a:ext cx="3742716" cy="112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958176" y="5642328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合成波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40388"/>
              </p:ext>
            </p:extLst>
          </p:nvPr>
        </p:nvGraphicFramePr>
        <p:xfrm>
          <a:off x="3246661" y="5611413"/>
          <a:ext cx="5698677" cy="68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8" imgW="1647719" imgH="85839" progId="Equation.3">
                  <p:embed/>
                </p:oleObj>
              </mc:Choice>
              <mc:Fallback>
                <p:oleObj name="Equation" r:id="rId8" imgW="1647719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661" y="5611413"/>
                        <a:ext cx="5698677" cy="686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851132" y="5721043"/>
            <a:ext cx="181686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FF"/>
                </a:solidFill>
              </a:rPr>
              <a:t>驻波方程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2292582" y="6192354"/>
            <a:ext cx="829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各质点均做简谐振动，但振幅随位置做周期性变化  </a:t>
            </a:r>
            <a:endParaRPr lang="en-US" altLang="zh-CN" sz="2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5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/>
      <p:bldP spid="30" grpId="0"/>
      <p:bldP spid="32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05885" y="410951"/>
            <a:ext cx="5388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9900"/>
                </a:solidFill>
              </a:rPr>
              <a:t>两端固定的张紧弦中产生的驻波</a:t>
            </a:r>
          </a:p>
        </p:txBody>
      </p:sp>
      <p:pic>
        <p:nvPicPr>
          <p:cNvPr id="3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53" y="1128414"/>
            <a:ext cx="5820453" cy="15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深色下对角线"/>
          <p:cNvSpPr>
            <a:spLocks noChangeArrowheads="1"/>
          </p:cNvSpPr>
          <p:nvPr/>
        </p:nvSpPr>
        <p:spPr bwMode="auto">
          <a:xfrm>
            <a:off x="2746931" y="1128415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Rectangle 9" descr="深色下对角线"/>
          <p:cNvSpPr>
            <a:spLocks noChangeArrowheads="1"/>
          </p:cNvSpPr>
          <p:nvPr/>
        </p:nvSpPr>
        <p:spPr bwMode="auto">
          <a:xfrm>
            <a:off x="8398902" y="1212921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670425" y="879799"/>
            <a:ext cx="6721476" cy="1365250"/>
            <a:chOff x="3334" y="3223"/>
            <a:chExt cx="4234" cy="860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430" y="3264"/>
              <a:ext cx="3891" cy="819"/>
              <a:chOff x="3430" y="3264"/>
              <a:chExt cx="3891" cy="819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3504" y="3264"/>
                <a:ext cx="11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430" y="3856"/>
                <a:ext cx="3891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 flipV="1">
                <a:off x="3534" y="3264"/>
                <a:ext cx="0" cy="8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334" y="3223"/>
              <a:ext cx="4234" cy="860"/>
              <a:chOff x="3334" y="3223"/>
              <a:chExt cx="4234" cy="860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7348" y="370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x</a:t>
                </a: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3719" y="3223"/>
                <a:ext cx="2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y</a:t>
                </a: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3334" y="37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</p:grpSp>
      </p:grp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73330"/>
              </p:ext>
            </p:extLst>
          </p:nvPr>
        </p:nvGraphicFramePr>
        <p:xfrm>
          <a:off x="2898768" y="3254270"/>
          <a:ext cx="2921585" cy="6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9" name="Equation" r:id="rId4" imgW="866780" imgH="104734" progId="Equation.3">
                  <p:embed/>
                </p:oleObj>
              </mc:Choice>
              <mc:Fallback>
                <p:oleObj name="Equation" r:id="rId4" imgW="866780" imgH="1047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68" y="3254270"/>
                        <a:ext cx="2921585" cy="66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55728"/>
              </p:ext>
            </p:extLst>
          </p:nvPr>
        </p:nvGraphicFramePr>
        <p:xfrm>
          <a:off x="3051857" y="4142472"/>
          <a:ext cx="1831611" cy="51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0" name="Equation" r:id="rId6" imgW="495341" imgH="57226" progId="Equation.3">
                  <p:embed/>
                </p:oleObj>
              </mc:Choice>
              <mc:Fallback>
                <p:oleObj name="Equation" r:id="rId6" imgW="495341" imgH="572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57" y="4142472"/>
                        <a:ext cx="1831611" cy="51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950611" y="434484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C0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9415"/>
              </p:ext>
            </p:extLst>
          </p:nvPr>
        </p:nvGraphicFramePr>
        <p:xfrm>
          <a:off x="3051858" y="2494863"/>
          <a:ext cx="5482121" cy="6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1" name="Equation" r:id="rId8" imgW="1647719" imgH="85839" progId="Equation.3">
                  <p:embed/>
                </p:oleObj>
              </mc:Choice>
              <mc:Fallback>
                <p:oleObj name="Equation" r:id="rId8" imgW="1647719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58" y="2494863"/>
                        <a:ext cx="5482121" cy="659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04420"/>
              </p:ext>
            </p:extLst>
          </p:nvPr>
        </p:nvGraphicFramePr>
        <p:xfrm>
          <a:off x="3264467" y="5014673"/>
          <a:ext cx="1179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2" name="公式" r:id="rId10" imgW="400052" imgH="295307" progId="Equation.3">
                  <p:embed/>
                </p:oleObj>
              </mc:Choice>
              <mc:Fallback>
                <p:oleObj name="公式" r:id="rId10" imgW="400052" imgH="295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467" y="5014673"/>
                        <a:ext cx="1179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113487"/>
              </p:ext>
            </p:extLst>
          </p:nvPr>
        </p:nvGraphicFramePr>
        <p:xfrm>
          <a:off x="6148806" y="4874105"/>
          <a:ext cx="41021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3" name="公式" r:id="rId12" imgW="1514368" imgH="266694" progId="Equation.3">
                  <p:embed/>
                </p:oleObj>
              </mc:Choice>
              <mc:Fallback>
                <p:oleObj name="公式" r:id="rId12" imgW="1514368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806" y="4874105"/>
                        <a:ext cx="41021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8289245" y="564934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66"/>
                </a:solidFill>
              </a:rPr>
              <a:t>简正频率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244725" y="6113116"/>
            <a:ext cx="762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6600CC"/>
                </a:solidFill>
              </a:rPr>
              <a:t>对应的驻波称为弦的</a:t>
            </a:r>
            <a:r>
              <a:rPr lang="zh-CN" altLang="en-US" sz="2800" dirty="0">
                <a:solidFill>
                  <a:srgbClr val="FF00FF"/>
                </a:solidFill>
              </a:rPr>
              <a:t>简正模</a:t>
            </a:r>
            <a:r>
              <a:rPr lang="zh-CN" altLang="en-US" sz="2800" dirty="0">
                <a:solidFill>
                  <a:srgbClr val="6600CC"/>
                </a:solidFill>
              </a:rPr>
              <a:t>或</a:t>
            </a:r>
            <a:r>
              <a:rPr lang="zh-CN" altLang="en-US" sz="2800" dirty="0">
                <a:solidFill>
                  <a:srgbClr val="FF00FF"/>
                </a:solidFill>
              </a:rPr>
              <a:t>固有振动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39901"/>
              </p:ext>
            </p:extLst>
          </p:nvPr>
        </p:nvGraphicFramePr>
        <p:xfrm>
          <a:off x="6288802" y="4052069"/>
          <a:ext cx="1597828" cy="5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" name="公式" r:id="rId14" imgW="438114" imgH="85839" progId="Equation.3">
                  <p:embed/>
                </p:oleObj>
              </mc:Choice>
              <mc:Fallback>
                <p:oleObj name="公式" r:id="rId14" imgW="438114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802" y="4052069"/>
                        <a:ext cx="1597828" cy="5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5156716" y="434484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233704"/>
              </p:ext>
            </p:extLst>
          </p:nvPr>
        </p:nvGraphicFramePr>
        <p:xfrm>
          <a:off x="8207998" y="4068411"/>
          <a:ext cx="2209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" name="公式" r:id="rId16" imgW="774364" imgH="203112" progId="Equation.3">
                  <p:embed/>
                </p:oleObj>
              </mc:Choice>
              <mc:Fallback>
                <p:oleObj name="公式" r:id="rId16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998" y="4068411"/>
                        <a:ext cx="2209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2347335" y="5360748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976403" y="5360748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9DF907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20064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7" grpId="0" animBg="1"/>
      <p:bldP spid="21" grpId="0"/>
      <p:bldP spid="22" grpId="0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21074" y="975344"/>
            <a:ext cx="4653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爱因斯坦光量子假设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(1905)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09316" y="1550795"/>
            <a:ext cx="583495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为了解释光电效应，爱因斯坦假设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75213" y="2097430"/>
            <a:ext cx="77914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7363" indent="-487363">
              <a:defRPr/>
            </a:pPr>
            <a:r>
              <a:rPr lang="en-US" altLang="zh-CN" sz="2800" b="1" dirty="0"/>
              <a:t>(1) </a:t>
            </a:r>
            <a:r>
              <a:rPr lang="zh-CN" altLang="en-US" sz="2800" b="1" dirty="0">
                <a:solidFill>
                  <a:srgbClr val="FF00FF"/>
                </a:solidFill>
              </a:rPr>
              <a:t>光是由一颗一颗的光子（</a:t>
            </a:r>
            <a:r>
              <a:rPr lang="zh-CN" altLang="en-US" sz="2800" b="1" dirty="0">
                <a:solidFill>
                  <a:srgbClr val="008000"/>
                </a:solidFill>
                <a:latin typeface="宋体" pitchFamily="2" charset="-122"/>
              </a:rPr>
              <a:t>光量子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FF00FF"/>
                </a:solidFill>
              </a:rPr>
              <a:t>组成。每个光子的能量与其频率成正比，即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117720"/>
              </p:ext>
            </p:extLst>
          </p:nvPr>
        </p:nvGraphicFramePr>
        <p:xfrm>
          <a:off x="8439647" y="2493952"/>
          <a:ext cx="125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5" name="公式" r:id="rId3" imgW="419040" imgH="177480" progId="Equation.3">
                  <p:embed/>
                </p:oleObj>
              </mc:Choice>
              <mc:Fallback>
                <p:oleObj name="公式" r:id="rId3" imgW="419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647" y="2493952"/>
                        <a:ext cx="1250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12882" y="313609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6600FF"/>
                </a:solidFill>
              </a:rPr>
              <a:t>(2) </a:t>
            </a:r>
            <a:r>
              <a:rPr lang="zh-CN" altLang="en-US" sz="2800" b="1" i="0" dirty="0">
                <a:solidFill>
                  <a:srgbClr val="6600FF"/>
                </a:solidFill>
              </a:rPr>
              <a:t>一个光子只能整个地被电子吸收或放出。光量子具有“整体性”。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461418" y="3997778"/>
            <a:ext cx="1419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0070C0"/>
                </a:solidFill>
              </a:rPr>
              <a:t>质量：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99049"/>
              </p:ext>
            </p:extLst>
          </p:nvPr>
        </p:nvGraphicFramePr>
        <p:xfrm>
          <a:off x="6735832" y="3794907"/>
          <a:ext cx="24669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6" name="公式" r:id="rId5" imgW="825500" imgH="393700" progId="Equation.3">
                  <p:embed/>
                </p:oleObj>
              </mc:Choice>
              <mc:Fallback>
                <p:oleObj name="公式" r:id="rId5" imgW="82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832" y="3794907"/>
                        <a:ext cx="246697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143987" y="4090184"/>
            <a:ext cx="1831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009900"/>
                </a:solidFill>
              </a:rPr>
              <a:t>静质量：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40293"/>
              </p:ext>
            </p:extLst>
          </p:nvPr>
        </p:nvGraphicFramePr>
        <p:xfrm>
          <a:off x="3728266" y="4002723"/>
          <a:ext cx="132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7" name="公式" r:id="rId7" imgW="444307" imgH="228501" progId="Equation.3">
                  <p:embed/>
                </p:oleObj>
              </mc:Choice>
              <mc:Fallback>
                <p:oleObj name="公式" r:id="rId7" imgW="44430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66" y="4002723"/>
                        <a:ext cx="132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412883" y="4936105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CC3300"/>
                </a:solidFill>
              </a:rPr>
              <a:t>能量：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123289" y="5877606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CC00FF"/>
                </a:solidFill>
              </a:rPr>
              <a:t>动量：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8617"/>
              </p:ext>
            </p:extLst>
          </p:nvPr>
        </p:nvGraphicFramePr>
        <p:xfrm>
          <a:off x="4782761" y="5555151"/>
          <a:ext cx="277653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8" name="公式" r:id="rId9" imgW="774364" imgH="393529" progId="Equation.3">
                  <p:embed/>
                </p:oleObj>
              </mc:Choice>
              <mc:Fallback>
                <p:oleObj name="公式" r:id="rId9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761" y="5555151"/>
                        <a:ext cx="277653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04811"/>
              </p:ext>
            </p:extLst>
          </p:nvPr>
        </p:nvGraphicFramePr>
        <p:xfrm>
          <a:off x="4157123" y="4910705"/>
          <a:ext cx="2309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9" name="公式" r:id="rId11" imgW="774364" imgH="203112" progId="Equation.3">
                  <p:embed/>
                </p:oleObj>
              </mc:Choice>
              <mc:Fallback>
                <p:oleObj name="公式" r:id="rId1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123" y="4910705"/>
                        <a:ext cx="2309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  <p:bldP spid="5" grpId="0" build="p" autoUpdateAnimBg="0"/>
      <p:bldP spid="21" grpId="0" build="p" autoUpdateAnimBg="0"/>
      <p:bldP spid="22" grpId="0"/>
      <p:bldP spid="24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5187" y="188117"/>
            <a:ext cx="6124576" cy="958850"/>
            <a:chOff x="433" y="423"/>
            <a:chExt cx="3858" cy="604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414958"/>
                </p:ext>
              </p:extLst>
            </p:nvPr>
          </p:nvGraphicFramePr>
          <p:xfrm>
            <a:off x="2427" y="423"/>
            <a:ext cx="1864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9" name="公式" r:id="rId3" imgW="1130040" imgH="393480" progId="Equation.3">
                    <p:embed/>
                  </p:oleObj>
                </mc:Choice>
                <mc:Fallback>
                  <p:oleObj name="公式" r:id="rId3" imgW="1130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423"/>
                          <a:ext cx="1864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33" y="423"/>
              <a:ext cx="1728" cy="6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/>
                <a:t>  </a:t>
              </a:r>
              <a:r>
                <a:rPr lang="zh-CN" altLang="en-US" sz="2800" b="1" dirty="0"/>
                <a:t>两端</a:t>
              </a:r>
              <a:r>
                <a:rPr lang="zh-CN" altLang="en-US" sz="2800" b="1" dirty="0">
                  <a:solidFill>
                    <a:srgbClr val="CC0000"/>
                  </a:solidFill>
                </a:rPr>
                <a:t>固定</a:t>
              </a:r>
              <a:r>
                <a:rPr lang="zh-CN" altLang="en-US" sz="2800" b="1" dirty="0"/>
                <a:t>的弦振动的简正模式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981200" y="1340768"/>
            <a:ext cx="6635080" cy="5060032"/>
            <a:chOff x="288" y="1680"/>
            <a:chExt cx="2640" cy="235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88" y="1680"/>
              <a:ext cx="2640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7" name="Rectangle 9" descr="深色下对角线"/>
            <p:cNvSpPr>
              <a:spLocks noChangeArrowheads="1"/>
            </p:cNvSpPr>
            <p:nvPr/>
          </p:nvSpPr>
          <p:spPr bwMode="auto">
            <a:xfrm>
              <a:off x="432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8" name="Rectangle 10" descr="深色下对角线"/>
            <p:cNvSpPr>
              <a:spLocks noChangeArrowheads="1"/>
            </p:cNvSpPr>
            <p:nvPr/>
          </p:nvSpPr>
          <p:spPr bwMode="auto">
            <a:xfrm>
              <a:off x="2016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28" y="20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0" name="Rectangle 12" descr="深色下对角线"/>
            <p:cNvSpPr>
              <a:spLocks noChangeArrowheads="1"/>
            </p:cNvSpPr>
            <p:nvPr/>
          </p:nvSpPr>
          <p:spPr bwMode="auto">
            <a:xfrm>
              <a:off x="432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1" name="Rectangle 13" descr="深色下对角线"/>
            <p:cNvSpPr>
              <a:spLocks noChangeArrowheads="1"/>
            </p:cNvSpPr>
            <p:nvPr/>
          </p:nvSpPr>
          <p:spPr bwMode="auto">
            <a:xfrm>
              <a:off x="2016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2" name="Rectangle 14" descr="深色下对角线"/>
            <p:cNvSpPr>
              <a:spLocks noChangeArrowheads="1"/>
            </p:cNvSpPr>
            <p:nvPr/>
          </p:nvSpPr>
          <p:spPr bwMode="auto">
            <a:xfrm>
              <a:off x="432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3" name="Rectangle 15" descr="深色下对角线"/>
            <p:cNvSpPr>
              <a:spLocks noChangeArrowheads="1"/>
            </p:cNvSpPr>
            <p:nvPr/>
          </p:nvSpPr>
          <p:spPr bwMode="auto">
            <a:xfrm>
              <a:off x="2016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528" y="360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graphicFrame>
          <p:nvGraphicFramePr>
            <p:cNvPr id="1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738694"/>
                </p:ext>
              </p:extLst>
            </p:nvPr>
          </p:nvGraphicFramePr>
          <p:xfrm>
            <a:off x="2307" y="1800"/>
            <a:ext cx="50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0" name="公式" r:id="rId5" imgW="342720" imgH="393480" progId="Equation.3">
                    <p:embed/>
                  </p:oleObj>
                </mc:Choice>
                <mc:Fallback>
                  <p:oleObj name="公式" r:id="rId5" imgW="342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1800"/>
                          <a:ext cx="50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00899"/>
                </p:ext>
              </p:extLst>
            </p:nvPr>
          </p:nvGraphicFramePr>
          <p:xfrm>
            <a:off x="2212" y="2592"/>
            <a:ext cx="590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1" name="公式" r:id="rId7" imgW="431640" imgH="393480" progId="Equation.3">
                    <p:embed/>
                  </p:oleObj>
                </mc:Choice>
                <mc:Fallback>
                  <p:oleObj name="公式" r:id="rId7" imgW="431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92"/>
                          <a:ext cx="590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360498"/>
                </p:ext>
              </p:extLst>
            </p:nvPr>
          </p:nvGraphicFramePr>
          <p:xfrm>
            <a:off x="2212" y="3339"/>
            <a:ext cx="612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92" name="公式" r:id="rId9" imgW="419040" imgH="393480" progId="Equation.3">
                    <p:embed/>
                  </p:oleObj>
                </mc:Choice>
                <mc:Fallback>
                  <p:oleObj name="公式" r:id="rId9" imgW="419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3339"/>
                          <a:ext cx="612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8" y="1832"/>
              <a:ext cx="1488" cy="232"/>
            </a:xfrm>
            <a:custGeom>
              <a:avLst/>
              <a:gdLst>
                <a:gd name="T0" fmla="*/ 0 w 864"/>
                <a:gd name="T1" fmla="*/ 6 h 477"/>
                <a:gd name="T2" fmla="*/ 4802 w 864"/>
                <a:gd name="T3" fmla="*/ 2 h 477"/>
                <a:gd name="T4" fmla="*/ 11269 w 864"/>
                <a:gd name="T5" fmla="*/ 0 h 477"/>
                <a:gd name="T6" fmla="*/ 17746 w 864"/>
                <a:gd name="T7" fmla="*/ 2 h 477"/>
                <a:gd name="T8" fmla="*/ 22547 w 864"/>
                <a:gd name="T9" fmla="*/ 6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 flipV="1">
              <a:off x="528" y="2064"/>
              <a:ext cx="1488" cy="240"/>
            </a:xfrm>
            <a:custGeom>
              <a:avLst/>
              <a:gdLst>
                <a:gd name="T0" fmla="*/ 0 w 864"/>
                <a:gd name="T1" fmla="*/ 8 h 477"/>
                <a:gd name="T2" fmla="*/ 4802 w 864"/>
                <a:gd name="T3" fmla="*/ 3 h 477"/>
                <a:gd name="T4" fmla="*/ 11269 w 864"/>
                <a:gd name="T5" fmla="*/ 0 h 477"/>
                <a:gd name="T6" fmla="*/ 17746 w 864"/>
                <a:gd name="T7" fmla="*/ 3 h 477"/>
                <a:gd name="T8" fmla="*/ 22547 w 864"/>
                <a:gd name="T9" fmla="*/ 8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528" y="2592"/>
              <a:ext cx="1488" cy="480"/>
              <a:chOff x="528" y="2592"/>
              <a:chExt cx="1488" cy="480"/>
            </a:xfrm>
          </p:grpSpPr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7 h 973"/>
                  <a:gd name="T2" fmla="*/ 70 w 1735"/>
                  <a:gd name="T3" fmla="*/ 2 h 973"/>
                  <a:gd name="T4" fmla="*/ 177 w 1735"/>
                  <a:gd name="T5" fmla="*/ 0 h 973"/>
                  <a:gd name="T6" fmla="*/ 281 w 1735"/>
                  <a:gd name="T7" fmla="*/ 3 h 973"/>
                  <a:gd name="T8" fmla="*/ 347 w 1735"/>
                  <a:gd name="T9" fmla="*/ 7 h 973"/>
                  <a:gd name="T10" fmla="*/ 413 w 1735"/>
                  <a:gd name="T11" fmla="*/ 11 h 973"/>
                  <a:gd name="T12" fmla="*/ 521 w 1735"/>
                  <a:gd name="T13" fmla="*/ 14 h 973"/>
                  <a:gd name="T14" fmla="*/ 624 w 1735"/>
                  <a:gd name="T15" fmla="*/ 11 h 973"/>
                  <a:gd name="T16" fmla="*/ 690 w 1735"/>
                  <a:gd name="T17" fmla="*/ 7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7 h 973"/>
                  <a:gd name="T2" fmla="*/ 70 w 1735"/>
                  <a:gd name="T3" fmla="*/ 2 h 973"/>
                  <a:gd name="T4" fmla="*/ 177 w 1735"/>
                  <a:gd name="T5" fmla="*/ 0 h 973"/>
                  <a:gd name="T6" fmla="*/ 281 w 1735"/>
                  <a:gd name="T7" fmla="*/ 3 h 973"/>
                  <a:gd name="T8" fmla="*/ 347 w 1735"/>
                  <a:gd name="T9" fmla="*/ 7 h 973"/>
                  <a:gd name="T10" fmla="*/ 413 w 1735"/>
                  <a:gd name="T11" fmla="*/ 11 h 973"/>
                  <a:gd name="T12" fmla="*/ 521 w 1735"/>
                  <a:gd name="T13" fmla="*/ 14 h 973"/>
                  <a:gd name="T14" fmla="*/ 624 w 1735"/>
                  <a:gd name="T15" fmla="*/ 11 h 973"/>
                  <a:gd name="T16" fmla="*/ 690 w 1735"/>
                  <a:gd name="T17" fmla="*/ 7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</p:grp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50 h 973"/>
                  <a:gd name="T2" fmla="*/ 172 w 1735"/>
                  <a:gd name="T3" fmla="*/ 170 h 973"/>
                  <a:gd name="T4" fmla="*/ 432 w 1735"/>
                  <a:gd name="T5" fmla="*/ 4 h 973"/>
                  <a:gd name="T6" fmla="*/ 688 w 1735"/>
                  <a:gd name="T7" fmla="*/ 185 h 973"/>
                  <a:gd name="T8" fmla="*/ 852 w 1735"/>
                  <a:gd name="T9" fmla="*/ 454 h 973"/>
                  <a:gd name="T10" fmla="*/ 1011 w 1735"/>
                  <a:gd name="T11" fmla="*/ 712 h 973"/>
                  <a:gd name="T12" fmla="*/ 1280 w 1735"/>
                  <a:gd name="T13" fmla="*/ 896 h 973"/>
                  <a:gd name="T14" fmla="*/ 1534 w 1735"/>
                  <a:gd name="T15" fmla="*/ 725 h 973"/>
                  <a:gd name="T16" fmla="*/ 1693 w 1735"/>
                  <a:gd name="T17" fmla="*/ 448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</p:grp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 flipV="1"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23" name="Freeform 30"/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4" name="Freeform 31"/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50 h 973"/>
                  <a:gd name="T2" fmla="*/ 172 w 1735"/>
                  <a:gd name="T3" fmla="*/ 170 h 973"/>
                  <a:gd name="T4" fmla="*/ 432 w 1735"/>
                  <a:gd name="T5" fmla="*/ 4 h 973"/>
                  <a:gd name="T6" fmla="*/ 688 w 1735"/>
                  <a:gd name="T7" fmla="*/ 185 h 973"/>
                  <a:gd name="T8" fmla="*/ 852 w 1735"/>
                  <a:gd name="T9" fmla="*/ 454 h 973"/>
                  <a:gd name="T10" fmla="*/ 1011 w 1735"/>
                  <a:gd name="T11" fmla="*/ 712 h 973"/>
                  <a:gd name="T12" fmla="*/ 1280 w 1735"/>
                  <a:gd name="T13" fmla="*/ 896 h 973"/>
                  <a:gd name="T14" fmla="*/ 1534 w 1735"/>
                  <a:gd name="T15" fmla="*/ 725 h 973"/>
                  <a:gd name="T16" fmla="*/ 1693 w 1735"/>
                  <a:gd name="T17" fmla="*/ 448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9044044" y="216930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基频</a:t>
            </a:r>
            <a:endParaRPr lang="zh-CN" altLang="en-US" sz="28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740054"/>
              </p:ext>
            </p:extLst>
          </p:nvPr>
        </p:nvGraphicFramePr>
        <p:xfrm>
          <a:off x="9062319" y="1547301"/>
          <a:ext cx="9969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3" name="公式" r:id="rId11" imgW="330120" imgH="177480" progId="Equation.3">
                  <p:embed/>
                </p:oleObj>
              </mc:Choice>
              <mc:Fallback>
                <p:oleObj name="公式" r:id="rId11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3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2319" y="1547301"/>
                        <a:ext cx="9969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59503"/>
              </p:ext>
            </p:extLst>
          </p:nvPr>
        </p:nvGraphicFramePr>
        <p:xfrm>
          <a:off x="8970963" y="2998788"/>
          <a:ext cx="10731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4" name="公式" r:id="rId13" imgW="355320" imgH="177480" progId="Equation.3">
                  <p:embed/>
                </p:oleObj>
              </mc:Choice>
              <mc:Fallback>
                <p:oleObj name="公式" r:id="rId13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3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963" y="2998788"/>
                        <a:ext cx="10731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8943054" y="363448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二次谐频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50631"/>
              </p:ext>
            </p:extLst>
          </p:nvPr>
        </p:nvGraphicFramePr>
        <p:xfrm>
          <a:off x="8896351" y="4851401"/>
          <a:ext cx="1033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5" name="公式" r:id="rId15" imgW="342720" imgH="177480" progId="Equation.3">
                  <p:embed/>
                </p:oleObj>
              </mc:Choice>
              <mc:Fallback>
                <p:oleObj name="公式" r:id="rId15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3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351" y="4851401"/>
                        <a:ext cx="1033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8689954" y="555249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三次谐频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Pictures\Drum_vibration_mode0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97" y="809156"/>
            <a:ext cx="562374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E:\Pictures\Drum_vibration_mode2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806429"/>
            <a:ext cx="5184576" cy="272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27849" y="18864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>
                <a:solidFill>
                  <a:srgbClr val="FF0000"/>
                </a:solidFill>
              </a:rPr>
              <a:t>二维驻波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2564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711625" y="198876"/>
            <a:ext cx="5903913" cy="5847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德布罗意原子稳定性驻波思想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904615" y="898851"/>
            <a:ext cx="41044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原子中的电子在原子核库仑场中运动表现的波动性具有驻波的特征，驻波是稳定的，电子不会坠落到原子核内。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361" y="1124745"/>
            <a:ext cx="4089197" cy="4104456"/>
          </a:xfrm>
          <a:prstGeom prst="rect">
            <a:avLst/>
          </a:prstGeom>
        </p:spPr>
      </p:pic>
      <p:pic>
        <p:nvPicPr>
          <p:cNvPr id="7" name="Picture 1046" descr="图22-1"/>
          <p:cNvPicPr>
            <a:picLocks noChangeAspect="1" noChangeArrowheads="1"/>
          </p:cNvPicPr>
          <p:nvPr/>
        </p:nvPicPr>
        <p:blipFill>
          <a:blip r:embed="rId3">
            <a:lum bright="-4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9" b="18546"/>
          <a:stretch>
            <a:fillRect/>
          </a:stretch>
        </p:blipFill>
        <p:spPr bwMode="auto">
          <a:xfrm>
            <a:off x="2158810" y="3533687"/>
            <a:ext cx="39909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5328" y="2829450"/>
            <a:ext cx="2368698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2172" y="3001992"/>
            <a:ext cx="2174399" cy="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12" y="1571905"/>
            <a:ext cx="2336731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16" y="4418933"/>
            <a:ext cx="2693376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469983" y="5465038"/>
            <a:ext cx="429110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微观粒子在稳定的势场中运动都具有驻波的特征。 </a:t>
            </a:r>
          </a:p>
        </p:txBody>
      </p:sp>
    </p:spTree>
    <p:extLst>
      <p:ext uri="{BB962C8B-B14F-4D97-AF65-F5344CB8AC3E}">
        <p14:creationId xmlns:p14="http://schemas.microsoft.com/office/powerpoint/2010/main" val="19619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53" y="1128414"/>
            <a:ext cx="5820453" cy="15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深色下对角线"/>
          <p:cNvSpPr>
            <a:spLocks noChangeArrowheads="1"/>
          </p:cNvSpPr>
          <p:nvPr/>
        </p:nvSpPr>
        <p:spPr bwMode="auto">
          <a:xfrm>
            <a:off x="2746931" y="1128415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Rectangle 9" descr="深色下对角线"/>
          <p:cNvSpPr>
            <a:spLocks noChangeArrowheads="1"/>
          </p:cNvSpPr>
          <p:nvPr/>
        </p:nvSpPr>
        <p:spPr bwMode="auto">
          <a:xfrm>
            <a:off x="8398902" y="1212921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670425" y="879799"/>
            <a:ext cx="6721476" cy="1365250"/>
            <a:chOff x="3334" y="3223"/>
            <a:chExt cx="4234" cy="86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430" y="3264"/>
              <a:ext cx="3891" cy="819"/>
              <a:chOff x="3430" y="3264"/>
              <a:chExt cx="3891" cy="819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3504" y="3264"/>
                <a:ext cx="11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430" y="3856"/>
                <a:ext cx="3891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 flipV="1">
                <a:off x="3534" y="3264"/>
                <a:ext cx="0" cy="8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334" y="3223"/>
              <a:ext cx="4234" cy="860"/>
              <a:chOff x="3334" y="3223"/>
              <a:chExt cx="4234" cy="860"/>
            </a:xfrm>
          </p:grpSpPr>
          <p:sp>
            <p:nvSpPr>
              <p:cNvPr id="8" name="Text Box 10"/>
              <p:cNvSpPr txBox="1">
                <a:spLocks noChangeArrowheads="1"/>
              </p:cNvSpPr>
              <p:nvPr/>
            </p:nvSpPr>
            <p:spPr bwMode="auto">
              <a:xfrm>
                <a:off x="7348" y="370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x</a:t>
                </a:r>
              </a:p>
            </p:txBody>
          </p:sp>
          <p:sp>
            <p:nvSpPr>
              <p:cNvPr id="9" name="Text Box 11"/>
              <p:cNvSpPr txBox="1">
                <a:spLocks noChangeArrowheads="1"/>
              </p:cNvSpPr>
              <p:nvPr/>
            </p:nvSpPr>
            <p:spPr bwMode="auto">
              <a:xfrm>
                <a:off x="3719" y="3223"/>
                <a:ext cx="2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y</a:t>
                </a: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3334" y="37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</p:grpSp>
      </p:grp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58682"/>
              </p:ext>
            </p:extLst>
          </p:nvPr>
        </p:nvGraphicFramePr>
        <p:xfrm>
          <a:off x="2173936" y="2504946"/>
          <a:ext cx="1179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6" name="公式" r:id="rId4" imgW="495000" imgH="393480" progId="Equation.3">
                  <p:embed/>
                </p:oleObj>
              </mc:Choice>
              <mc:Fallback>
                <p:oleObj name="公式" r:id="rId4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36" y="2504946"/>
                        <a:ext cx="1179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71136"/>
              </p:ext>
            </p:extLst>
          </p:nvPr>
        </p:nvGraphicFramePr>
        <p:xfrm>
          <a:off x="3423716" y="2650486"/>
          <a:ext cx="2209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7" name="公式" r:id="rId6" imgW="774360" imgH="203040" progId="Equation.3">
                  <p:embed/>
                </p:oleObj>
              </mc:Choice>
              <mc:Fallback>
                <p:oleObj name="公式" r:id="rId6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716" y="2650486"/>
                        <a:ext cx="2209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062702" y="276040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德布罗意波</a:t>
            </a:r>
            <a:endParaRPr lang="zh-CN" altLang="en-US" sz="2800" dirty="0"/>
          </a:p>
        </p:txBody>
      </p:sp>
      <p:graphicFrame>
        <p:nvGraphicFramePr>
          <p:cNvPr id="2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94297"/>
              </p:ext>
            </p:extLst>
          </p:nvPr>
        </p:nvGraphicFramePr>
        <p:xfrm>
          <a:off x="8707597" y="2410150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8" name="公式" r:id="rId8" imgW="400052" imgH="400042" progId="Equation.3">
                  <p:embed/>
                </p:oleObj>
              </mc:Choice>
              <mc:Fallback>
                <p:oleObj name="公式" r:id="rId8" imgW="400052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597" y="2410150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346401" y="3738309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C0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2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88397"/>
              </p:ext>
            </p:extLst>
          </p:nvPr>
        </p:nvGraphicFramePr>
        <p:xfrm>
          <a:off x="4727849" y="3404140"/>
          <a:ext cx="181133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9" name="公式" r:id="rId10" imgW="596880" imgH="393480" progId="Equation.3">
                  <p:embed/>
                </p:oleObj>
              </mc:Choice>
              <mc:Fallback>
                <p:oleObj name="公式" r:id="rId10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9" y="3404140"/>
                        <a:ext cx="181133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3122939" y="5295815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2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22075"/>
              </p:ext>
            </p:extLst>
          </p:nvPr>
        </p:nvGraphicFramePr>
        <p:xfrm>
          <a:off x="4428682" y="4636209"/>
          <a:ext cx="157956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" name="公式" r:id="rId12" imgW="520560" imgH="419040" progId="Equation.3">
                  <p:embed/>
                </p:oleObj>
              </mc:Choice>
              <mc:Fallback>
                <p:oleObj name="公式" r:id="rId12" imgW="52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682" y="4636209"/>
                        <a:ext cx="1579563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76288"/>
              </p:ext>
            </p:extLst>
          </p:nvPr>
        </p:nvGraphicFramePr>
        <p:xfrm>
          <a:off x="6157953" y="4692413"/>
          <a:ext cx="1990196" cy="126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1" name="公式" r:id="rId14" imgW="660240" imgH="419040" progId="Equation.3">
                  <p:embed/>
                </p:oleObj>
              </mc:Choice>
              <mc:Fallback>
                <p:oleObj name="公式" r:id="rId14" imgW="660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7953" y="4692413"/>
                        <a:ext cx="1990196" cy="1263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088"/>
          <p:cNvSpPr txBox="1">
            <a:spLocks noChangeArrowheads="1"/>
          </p:cNvSpPr>
          <p:nvPr/>
        </p:nvSpPr>
        <p:spPr bwMode="auto">
          <a:xfrm>
            <a:off x="3808739" y="5927409"/>
            <a:ext cx="35290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能量量子化</a:t>
            </a:r>
          </a:p>
        </p:txBody>
      </p:sp>
      <p:sp>
        <p:nvSpPr>
          <p:cNvPr id="32" name="矩形 31"/>
          <p:cNvSpPr/>
          <p:nvPr/>
        </p:nvSpPr>
        <p:spPr>
          <a:xfrm>
            <a:off x="3346402" y="289136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1】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550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6" grpId="0" animBg="1"/>
      <p:bldP spid="28" grpId="0" animBg="1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2105014" y="146757"/>
            <a:ext cx="78074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19-3】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德布罗意把物质波假设用于氢原子，认为：电子在经典的圆轨道上运动，形成于一个环形驻波。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58496" y="1603313"/>
            <a:ext cx="2973988" cy="3072142"/>
            <a:chOff x="3840" y="211"/>
            <a:chExt cx="1557" cy="1587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 flipV="1">
              <a:off x="4454" y="855"/>
              <a:ext cx="52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26"/>
            <p:cNvSpPr>
              <a:spLocks noChangeArrowheads="1"/>
            </p:cNvSpPr>
            <p:nvPr/>
          </p:nvSpPr>
          <p:spPr bwMode="auto">
            <a:xfrm>
              <a:off x="3840" y="576"/>
              <a:ext cx="1248" cy="12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H="1" flipV="1">
              <a:off x="4694" y="423"/>
              <a:ext cx="288" cy="4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4742" y="211"/>
              <a:ext cx="49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1" baseline="-25000">
                  <a:solidFill>
                    <a:srgbClr val="008000"/>
                  </a:solidFill>
                </a:rPr>
                <a:t>n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4982" y="1335"/>
              <a:ext cx="25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 err="1"/>
                <a:t>E</a:t>
              </a:r>
              <a:r>
                <a:rPr lang="en-US" altLang="zh-CN" b="1" baseline="-25000" dirty="0" err="1"/>
                <a:t>n</a:t>
              </a:r>
              <a:endParaRPr lang="en-US" altLang="zh-CN" b="1" dirty="0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3B003B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CC00"/>
                  </a:solidFill>
                </a:rPr>
                <a:t>+e</a:t>
              </a: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4848" y="7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00764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-e</a:t>
              </a: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164" y="672"/>
              <a:ext cx="23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3333FF"/>
                  </a:solidFill>
                </a:rPr>
                <a:t>m</a:t>
              </a: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4017" y="1056"/>
              <a:ext cx="2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</a:rPr>
                <a:t>m</a:t>
              </a:r>
              <a:r>
                <a:rPr lang="en-US" altLang="zh-CN" b="1" i="0" baseline="-25000">
                  <a:solidFill>
                    <a:srgbClr val="FF3300"/>
                  </a:solidFill>
                </a:rPr>
                <a:t>p</a:t>
              </a:r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4491" y="720"/>
              <a:ext cx="2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b="1" baseline="-25000"/>
                <a:t>n</a:t>
              </a:r>
            </a:p>
          </p:txBody>
        </p:sp>
      </p:grp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7121111" y="1684173"/>
            <a:ext cx="2895600" cy="3295650"/>
            <a:chOff x="3696" y="1104"/>
            <a:chExt cx="1824" cy="2076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3881" y="1263"/>
              <a:ext cx="1454" cy="1454"/>
            </a:xfrm>
            <a:prstGeom prst="ellipse">
              <a:avLst/>
            </a:prstGeom>
            <a:noFill/>
            <a:ln w="539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3696" y="1104"/>
              <a:ext cx="1824" cy="1770"/>
            </a:xfrm>
            <a:custGeom>
              <a:avLst/>
              <a:gdLst>
                <a:gd name="T0" fmla="*/ 527 w 2408"/>
                <a:gd name="T1" fmla="*/ 797 h 2337"/>
                <a:gd name="T2" fmla="*/ 580 w 2408"/>
                <a:gd name="T3" fmla="*/ 82 h 2337"/>
                <a:gd name="T4" fmla="*/ 1259 w 2408"/>
                <a:gd name="T5" fmla="*/ 373 h 2337"/>
                <a:gd name="T6" fmla="*/ 1888 w 2408"/>
                <a:gd name="T7" fmla="*/ 66 h 2337"/>
                <a:gd name="T8" fmla="*/ 1917 w 2408"/>
                <a:gd name="T9" fmla="*/ 768 h 2337"/>
                <a:gd name="T10" fmla="*/ 2404 w 2408"/>
                <a:gd name="T11" fmla="*/ 1138 h 2337"/>
                <a:gd name="T12" fmla="*/ 1902 w 2408"/>
                <a:gd name="T13" fmla="*/ 1485 h 2337"/>
                <a:gd name="T14" fmla="*/ 1873 w 2408"/>
                <a:gd name="T15" fmla="*/ 2261 h 2337"/>
                <a:gd name="T16" fmla="*/ 1229 w 2408"/>
                <a:gd name="T17" fmla="*/ 1939 h 2337"/>
                <a:gd name="T18" fmla="*/ 585 w 2408"/>
                <a:gd name="T19" fmla="*/ 2232 h 2337"/>
                <a:gd name="T20" fmla="*/ 542 w 2408"/>
                <a:gd name="T21" fmla="*/ 1529 h 2337"/>
                <a:gd name="T22" fmla="*/ 29 w 2408"/>
                <a:gd name="T23" fmla="*/ 1163 h 2337"/>
                <a:gd name="T24" fmla="*/ 527 w 2408"/>
                <a:gd name="T25" fmla="*/ 797 h 2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2337"/>
                <a:gd name="T41" fmla="*/ 2408 w 2408"/>
                <a:gd name="T42" fmla="*/ 2337 h 23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2337">
                  <a:moveTo>
                    <a:pt x="527" y="797"/>
                  </a:moveTo>
                  <a:cubicBezTo>
                    <a:pt x="631" y="621"/>
                    <a:pt x="458" y="153"/>
                    <a:pt x="580" y="82"/>
                  </a:cubicBezTo>
                  <a:cubicBezTo>
                    <a:pt x="702" y="11"/>
                    <a:pt x="1041" y="376"/>
                    <a:pt x="1259" y="373"/>
                  </a:cubicBezTo>
                  <a:cubicBezTo>
                    <a:pt x="1477" y="370"/>
                    <a:pt x="1778" y="0"/>
                    <a:pt x="1888" y="66"/>
                  </a:cubicBezTo>
                  <a:cubicBezTo>
                    <a:pt x="1998" y="132"/>
                    <a:pt x="1831" y="589"/>
                    <a:pt x="1917" y="768"/>
                  </a:cubicBezTo>
                  <a:cubicBezTo>
                    <a:pt x="2003" y="947"/>
                    <a:pt x="2408" y="952"/>
                    <a:pt x="2404" y="1138"/>
                  </a:cubicBezTo>
                  <a:cubicBezTo>
                    <a:pt x="2400" y="1324"/>
                    <a:pt x="1990" y="1303"/>
                    <a:pt x="1902" y="1485"/>
                  </a:cubicBezTo>
                  <a:cubicBezTo>
                    <a:pt x="1814" y="1672"/>
                    <a:pt x="1985" y="2185"/>
                    <a:pt x="1873" y="2261"/>
                  </a:cubicBezTo>
                  <a:cubicBezTo>
                    <a:pt x="1761" y="2337"/>
                    <a:pt x="1444" y="1944"/>
                    <a:pt x="1229" y="1939"/>
                  </a:cubicBezTo>
                  <a:cubicBezTo>
                    <a:pt x="1014" y="1934"/>
                    <a:pt x="700" y="2300"/>
                    <a:pt x="585" y="2232"/>
                  </a:cubicBezTo>
                  <a:cubicBezTo>
                    <a:pt x="470" y="2164"/>
                    <a:pt x="635" y="1707"/>
                    <a:pt x="542" y="1529"/>
                  </a:cubicBezTo>
                  <a:cubicBezTo>
                    <a:pt x="449" y="1351"/>
                    <a:pt x="58" y="1368"/>
                    <a:pt x="29" y="1163"/>
                  </a:cubicBezTo>
                  <a:cubicBezTo>
                    <a:pt x="0" y="958"/>
                    <a:pt x="423" y="873"/>
                    <a:pt x="527" y="797"/>
                  </a:cubicBez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274" y="289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电子驻波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24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6919">
            <a:off x="4043241" y="3037559"/>
            <a:ext cx="1833081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95" y="4025685"/>
            <a:ext cx="2181307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3009">
            <a:off x="1967033" y="2964355"/>
            <a:ext cx="1972030" cy="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53" y="1971692"/>
            <a:ext cx="2093369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1934660" y="504765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电子绕原子一周，驻波应衔接，所以圆周长应等于波长的整数倍。</a:t>
            </a: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51636"/>
              </p:ext>
            </p:extLst>
          </p:nvPr>
        </p:nvGraphicFramePr>
        <p:xfrm>
          <a:off x="6255924" y="5949686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924" y="5949686"/>
                        <a:ext cx="1730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02884"/>
              </p:ext>
            </p:extLst>
          </p:nvPr>
        </p:nvGraphicFramePr>
        <p:xfrm>
          <a:off x="8400256" y="6029956"/>
          <a:ext cx="1879946" cy="4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name="公式" r:id="rId6" imgW="774364" imgH="203112" progId="Equation.3">
                  <p:embed/>
                </p:oleObj>
              </mc:Choice>
              <mc:Fallback>
                <p:oleObj name="公式" r:id="rId6" imgW="774364" imgH="203112" progId="Equation.3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6029956"/>
                        <a:ext cx="1879946" cy="4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351583" y="94903"/>
            <a:ext cx="2973988" cy="3072142"/>
            <a:chOff x="3840" y="211"/>
            <a:chExt cx="1557" cy="1587"/>
          </a:xfrm>
        </p:grpSpPr>
        <p:sp>
          <p:nvSpPr>
            <p:cNvPr id="3" name="Line 25"/>
            <p:cNvSpPr>
              <a:spLocks noChangeShapeType="1"/>
            </p:cNvSpPr>
            <p:nvPr/>
          </p:nvSpPr>
          <p:spPr bwMode="auto">
            <a:xfrm flipV="1">
              <a:off x="4454" y="855"/>
              <a:ext cx="52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26"/>
            <p:cNvSpPr>
              <a:spLocks noChangeArrowheads="1"/>
            </p:cNvSpPr>
            <p:nvPr/>
          </p:nvSpPr>
          <p:spPr bwMode="auto">
            <a:xfrm>
              <a:off x="3840" y="576"/>
              <a:ext cx="1248" cy="12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 flipH="1" flipV="1">
              <a:off x="4694" y="423"/>
              <a:ext cx="288" cy="4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4742" y="211"/>
              <a:ext cx="49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1" baseline="-25000">
                  <a:solidFill>
                    <a:srgbClr val="008000"/>
                  </a:solidFill>
                </a:rPr>
                <a:t>n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4982" y="1335"/>
              <a:ext cx="25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 err="1"/>
                <a:t>E</a:t>
              </a:r>
              <a:r>
                <a:rPr lang="en-US" altLang="zh-CN" b="1" baseline="-25000" dirty="0" err="1"/>
                <a:t>n</a:t>
              </a:r>
              <a:endParaRPr lang="en-US" altLang="zh-CN" b="1" dirty="0"/>
            </a:p>
          </p:txBody>
        </p:sp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3B003B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CC00"/>
                  </a:solidFill>
                </a:rPr>
                <a:t>+e</a:t>
              </a: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4848" y="7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00764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-e</a:t>
              </a: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5164" y="672"/>
              <a:ext cx="23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3333FF"/>
                  </a:solidFill>
                </a:rPr>
                <a:t>m</a:t>
              </a: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4017" y="1056"/>
              <a:ext cx="2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</a:rPr>
                <a:t>m</a:t>
              </a:r>
              <a:r>
                <a:rPr lang="en-US" altLang="zh-CN" b="1" i="0" baseline="-25000">
                  <a:solidFill>
                    <a:srgbClr val="FF3300"/>
                  </a:solidFill>
                </a:rPr>
                <a:t>p</a:t>
              </a: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491" y="720"/>
              <a:ext cx="2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b="1" baseline="-25000"/>
                <a:t>n</a:t>
              </a:r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853699" y="273973"/>
            <a:ext cx="2895600" cy="3295650"/>
            <a:chOff x="3696" y="1104"/>
            <a:chExt cx="1824" cy="207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3881" y="1263"/>
              <a:ext cx="1454" cy="1454"/>
            </a:xfrm>
            <a:prstGeom prst="ellipse">
              <a:avLst/>
            </a:prstGeom>
            <a:noFill/>
            <a:ln w="539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3696" y="1104"/>
              <a:ext cx="1824" cy="1770"/>
            </a:xfrm>
            <a:custGeom>
              <a:avLst/>
              <a:gdLst>
                <a:gd name="T0" fmla="*/ 527 w 2408"/>
                <a:gd name="T1" fmla="*/ 797 h 2337"/>
                <a:gd name="T2" fmla="*/ 580 w 2408"/>
                <a:gd name="T3" fmla="*/ 82 h 2337"/>
                <a:gd name="T4" fmla="*/ 1259 w 2408"/>
                <a:gd name="T5" fmla="*/ 373 h 2337"/>
                <a:gd name="T6" fmla="*/ 1888 w 2408"/>
                <a:gd name="T7" fmla="*/ 66 h 2337"/>
                <a:gd name="T8" fmla="*/ 1917 w 2408"/>
                <a:gd name="T9" fmla="*/ 768 h 2337"/>
                <a:gd name="T10" fmla="*/ 2404 w 2408"/>
                <a:gd name="T11" fmla="*/ 1138 h 2337"/>
                <a:gd name="T12" fmla="*/ 1902 w 2408"/>
                <a:gd name="T13" fmla="*/ 1485 h 2337"/>
                <a:gd name="T14" fmla="*/ 1873 w 2408"/>
                <a:gd name="T15" fmla="*/ 2261 h 2337"/>
                <a:gd name="T16" fmla="*/ 1229 w 2408"/>
                <a:gd name="T17" fmla="*/ 1939 h 2337"/>
                <a:gd name="T18" fmla="*/ 585 w 2408"/>
                <a:gd name="T19" fmla="*/ 2232 h 2337"/>
                <a:gd name="T20" fmla="*/ 542 w 2408"/>
                <a:gd name="T21" fmla="*/ 1529 h 2337"/>
                <a:gd name="T22" fmla="*/ 29 w 2408"/>
                <a:gd name="T23" fmla="*/ 1163 h 2337"/>
                <a:gd name="T24" fmla="*/ 527 w 2408"/>
                <a:gd name="T25" fmla="*/ 797 h 2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2337"/>
                <a:gd name="T41" fmla="*/ 2408 w 2408"/>
                <a:gd name="T42" fmla="*/ 2337 h 23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2337">
                  <a:moveTo>
                    <a:pt x="527" y="797"/>
                  </a:moveTo>
                  <a:cubicBezTo>
                    <a:pt x="631" y="621"/>
                    <a:pt x="458" y="153"/>
                    <a:pt x="580" y="82"/>
                  </a:cubicBezTo>
                  <a:cubicBezTo>
                    <a:pt x="702" y="11"/>
                    <a:pt x="1041" y="376"/>
                    <a:pt x="1259" y="373"/>
                  </a:cubicBezTo>
                  <a:cubicBezTo>
                    <a:pt x="1477" y="370"/>
                    <a:pt x="1778" y="0"/>
                    <a:pt x="1888" y="66"/>
                  </a:cubicBezTo>
                  <a:cubicBezTo>
                    <a:pt x="1998" y="132"/>
                    <a:pt x="1831" y="589"/>
                    <a:pt x="1917" y="768"/>
                  </a:cubicBezTo>
                  <a:cubicBezTo>
                    <a:pt x="2003" y="947"/>
                    <a:pt x="2408" y="952"/>
                    <a:pt x="2404" y="1138"/>
                  </a:cubicBezTo>
                  <a:cubicBezTo>
                    <a:pt x="2400" y="1324"/>
                    <a:pt x="1990" y="1303"/>
                    <a:pt x="1902" y="1485"/>
                  </a:cubicBezTo>
                  <a:cubicBezTo>
                    <a:pt x="1814" y="1672"/>
                    <a:pt x="1985" y="2185"/>
                    <a:pt x="1873" y="2261"/>
                  </a:cubicBezTo>
                  <a:cubicBezTo>
                    <a:pt x="1761" y="2337"/>
                    <a:pt x="1444" y="1944"/>
                    <a:pt x="1229" y="1939"/>
                  </a:cubicBezTo>
                  <a:cubicBezTo>
                    <a:pt x="1014" y="1934"/>
                    <a:pt x="700" y="2300"/>
                    <a:pt x="585" y="2232"/>
                  </a:cubicBezTo>
                  <a:cubicBezTo>
                    <a:pt x="470" y="2164"/>
                    <a:pt x="635" y="1707"/>
                    <a:pt x="542" y="1529"/>
                  </a:cubicBezTo>
                  <a:cubicBezTo>
                    <a:pt x="449" y="1351"/>
                    <a:pt x="58" y="1368"/>
                    <a:pt x="29" y="1163"/>
                  </a:cubicBezTo>
                  <a:cubicBezTo>
                    <a:pt x="0" y="958"/>
                    <a:pt x="423" y="873"/>
                    <a:pt x="527" y="797"/>
                  </a:cubicBez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274" y="289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电子驻波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30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6919">
            <a:off x="3710231" y="1685495"/>
            <a:ext cx="1833081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673621"/>
            <a:ext cx="2181307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3009">
            <a:off x="1634023" y="1612291"/>
            <a:ext cx="1972030" cy="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43" y="619628"/>
            <a:ext cx="2093369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1844227" y="3453133"/>
            <a:ext cx="58643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电子绕原子一周，驻波应衔接，所以圆周长应等于波长的整数倍。</a:t>
            </a: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30817"/>
              </p:ext>
            </p:extLst>
          </p:nvPr>
        </p:nvGraphicFramePr>
        <p:xfrm>
          <a:off x="8100442" y="3384154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"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442" y="3384154"/>
                        <a:ext cx="1730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01202"/>
              </p:ext>
            </p:extLst>
          </p:nvPr>
        </p:nvGraphicFramePr>
        <p:xfrm>
          <a:off x="7829959" y="3944182"/>
          <a:ext cx="1879946" cy="4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8" name="公式" r:id="rId6" imgW="774364" imgH="203112" progId="Equation.3">
                  <p:embed/>
                </p:oleObj>
              </mc:Choice>
              <mc:Fallback>
                <p:oleObj name="公式" r:id="rId6" imgW="774364" imgH="203112" progId="Equation.3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959" y="3944182"/>
                        <a:ext cx="1879946" cy="4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992370" y="451491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德布罗意波</a:t>
            </a:r>
            <a:endParaRPr lang="zh-CN" altLang="en-US" sz="2800" dirty="0"/>
          </a:p>
        </p:txBody>
      </p:sp>
      <p:graphicFrame>
        <p:nvGraphicFramePr>
          <p:cNvPr id="5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82944"/>
              </p:ext>
            </p:extLst>
          </p:nvPr>
        </p:nvGraphicFramePr>
        <p:xfrm>
          <a:off x="4336528" y="4231745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9" name="公式" r:id="rId8" imgW="400052" imgH="400042" progId="Equation.3">
                  <p:embed/>
                </p:oleObj>
              </mc:Choice>
              <mc:Fallback>
                <p:oleObj name="公式" r:id="rId8" imgW="400052" imgH="400042" progId="Equation.3">
                  <p:embed/>
                  <p:pic>
                    <p:nvPicPr>
                      <p:cNvPr id="3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528" y="4231745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5804487" y="4721832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5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25930"/>
              </p:ext>
            </p:extLst>
          </p:nvPr>
        </p:nvGraphicFramePr>
        <p:xfrm>
          <a:off x="6621108" y="4325819"/>
          <a:ext cx="1598102" cy="103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0" name="公式" r:id="rId10" imgW="609336" imgH="393529" progId="Equation.3">
                  <p:embed/>
                </p:oleObj>
              </mc:Choice>
              <mc:Fallback>
                <p:oleObj name="公式" r:id="rId10" imgW="609336" imgH="393529" progId="Equation.3">
                  <p:embed/>
                  <p:pic>
                    <p:nvPicPr>
                      <p:cNvPr id="41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08" y="4325819"/>
                        <a:ext cx="1598102" cy="103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2933"/>
              </p:ext>
            </p:extLst>
          </p:nvPr>
        </p:nvGraphicFramePr>
        <p:xfrm>
          <a:off x="8145463" y="4348163"/>
          <a:ext cx="17065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1" name="Equation" r:id="rId12" imgW="647640" imgH="393480" progId="Equation.DSMT4">
                  <p:embed/>
                </p:oleObj>
              </mc:Choice>
              <mc:Fallback>
                <p:oleObj name="Equation" r:id="rId12" imgW="647640" imgH="393480" progId="Equation.DSMT4">
                  <p:embed/>
                  <p:pic>
                    <p:nvPicPr>
                      <p:cNvPr id="4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4348163"/>
                        <a:ext cx="17065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1992369" y="538608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10800000" scaled="1"/>
            <a:tileRect/>
          </a:gra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727527"/>
              </p:ext>
            </p:extLst>
          </p:nvPr>
        </p:nvGraphicFramePr>
        <p:xfrm>
          <a:off x="2986392" y="5734199"/>
          <a:ext cx="1171097" cy="90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2" name="公式" r:id="rId14" imgW="507780" imgH="393529" progId="Equation.3">
                  <p:embed/>
                </p:oleObj>
              </mc:Choice>
              <mc:Fallback>
                <p:oleObj name="公式" r:id="rId14" imgW="507780" imgH="393529" progId="Equation.3">
                  <p:embed/>
                  <p:pic>
                    <p:nvPicPr>
                      <p:cNvPr id="44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392" y="5734199"/>
                        <a:ext cx="1171097" cy="907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40930"/>
              </p:ext>
            </p:extLst>
          </p:nvPr>
        </p:nvGraphicFramePr>
        <p:xfrm>
          <a:off x="2852753" y="5251952"/>
          <a:ext cx="1430997" cy="47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3" name="Equation" r:id="rId16" imgW="533160" imgH="177480" progId="Equation.DSMT4">
                  <p:embed/>
                </p:oleObj>
              </mc:Choice>
              <mc:Fallback>
                <p:oleObj name="Equation" r:id="rId16" imgW="533160" imgH="177480" progId="Equation.DSMT4">
                  <p:embed/>
                  <p:pic>
                    <p:nvPicPr>
                      <p:cNvPr id="45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53" y="5251952"/>
                        <a:ext cx="1430997" cy="47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044"/>
          <p:cNvSpPr>
            <a:spLocks noChangeArrowheads="1"/>
          </p:cNvSpPr>
          <p:nvPr/>
        </p:nvSpPr>
        <p:spPr bwMode="auto">
          <a:xfrm>
            <a:off x="4668136" y="5552279"/>
            <a:ext cx="575244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德布罗意用物质波的概念成功地解释了玻尔提出的 轨道量子化条件 。</a:t>
            </a:r>
          </a:p>
        </p:txBody>
      </p:sp>
    </p:spTree>
    <p:extLst>
      <p:ext uri="{BB962C8B-B14F-4D97-AF65-F5344CB8AC3E}">
        <p14:creationId xmlns:p14="http://schemas.microsoft.com/office/powerpoint/2010/main" val="8557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/>
      <p:bldP spid="51" grpId="0" animBg="1"/>
      <p:bldP spid="54" grpId="0" animBg="1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491" y="63565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，电荷的绝对值为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在垂直于磁场均匀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</a:rPr>
              <a:t>的平面内作的匀速圆周运动，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德布罗意驻波理论给出半径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FF00FF"/>
                </a:solidFill>
              </a:rPr>
              <a:t>=________</a:t>
            </a:r>
            <a:r>
              <a:rPr lang="zh-CN" altLang="en-US" sz="2800" b="1" dirty="0">
                <a:solidFill>
                  <a:srgbClr val="FF00FF"/>
                </a:solidFill>
              </a:rPr>
              <a:t>，</a:t>
            </a:r>
            <a:r>
              <a:rPr lang="zh-CN" altLang="en-US" sz="2800" b="1" dirty="0">
                <a:solidFill>
                  <a:srgbClr val="009900"/>
                </a:solidFill>
              </a:rPr>
              <a:t>能量</a:t>
            </a:r>
            <a:r>
              <a:rPr lang="en-US" altLang="zh-CN" sz="2800" b="1" dirty="0"/>
              <a:t>E</a:t>
            </a:r>
            <a:r>
              <a:rPr lang="en-US" altLang="zh-CN" sz="2800" b="1" dirty="0">
                <a:solidFill>
                  <a:srgbClr val="009900"/>
                </a:solidFill>
              </a:rPr>
              <a:t>=_____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209671" y="82112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dirty="0"/>
          </a:p>
        </p:txBody>
      </p:sp>
      <p:graphicFrame>
        <p:nvGraphicFramePr>
          <p:cNvPr id="4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11109"/>
              </p:ext>
            </p:extLst>
          </p:nvPr>
        </p:nvGraphicFramePr>
        <p:xfrm>
          <a:off x="2248943" y="2013899"/>
          <a:ext cx="23987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6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943" y="2013899"/>
                        <a:ext cx="239871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7357621" y="2255274"/>
            <a:ext cx="2895600" cy="3295650"/>
            <a:chOff x="3696" y="1104"/>
            <a:chExt cx="1824" cy="207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881" y="1263"/>
              <a:ext cx="1454" cy="1454"/>
            </a:xfrm>
            <a:prstGeom prst="ellipse">
              <a:avLst/>
            </a:prstGeom>
            <a:noFill/>
            <a:ln w="539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696" y="1104"/>
              <a:ext cx="1824" cy="1770"/>
            </a:xfrm>
            <a:custGeom>
              <a:avLst/>
              <a:gdLst>
                <a:gd name="T0" fmla="*/ 527 w 2408"/>
                <a:gd name="T1" fmla="*/ 797 h 2337"/>
                <a:gd name="T2" fmla="*/ 580 w 2408"/>
                <a:gd name="T3" fmla="*/ 82 h 2337"/>
                <a:gd name="T4" fmla="*/ 1259 w 2408"/>
                <a:gd name="T5" fmla="*/ 373 h 2337"/>
                <a:gd name="T6" fmla="*/ 1888 w 2408"/>
                <a:gd name="T7" fmla="*/ 66 h 2337"/>
                <a:gd name="T8" fmla="*/ 1917 w 2408"/>
                <a:gd name="T9" fmla="*/ 768 h 2337"/>
                <a:gd name="T10" fmla="*/ 2404 w 2408"/>
                <a:gd name="T11" fmla="*/ 1138 h 2337"/>
                <a:gd name="T12" fmla="*/ 1902 w 2408"/>
                <a:gd name="T13" fmla="*/ 1485 h 2337"/>
                <a:gd name="T14" fmla="*/ 1873 w 2408"/>
                <a:gd name="T15" fmla="*/ 2261 h 2337"/>
                <a:gd name="T16" fmla="*/ 1229 w 2408"/>
                <a:gd name="T17" fmla="*/ 1939 h 2337"/>
                <a:gd name="T18" fmla="*/ 585 w 2408"/>
                <a:gd name="T19" fmla="*/ 2232 h 2337"/>
                <a:gd name="T20" fmla="*/ 542 w 2408"/>
                <a:gd name="T21" fmla="*/ 1529 h 2337"/>
                <a:gd name="T22" fmla="*/ 29 w 2408"/>
                <a:gd name="T23" fmla="*/ 1163 h 2337"/>
                <a:gd name="T24" fmla="*/ 527 w 2408"/>
                <a:gd name="T25" fmla="*/ 797 h 2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2337"/>
                <a:gd name="T41" fmla="*/ 2408 w 2408"/>
                <a:gd name="T42" fmla="*/ 2337 h 23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2337">
                  <a:moveTo>
                    <a:pt x="527" y="797"/>
                  </a:moveTo>
                  <a:cubicBezTo>
                    <a:pt x="631" y="621"/>
                    <a:pt x="458" y="153"/>
                    <a:pt x="580" y="82"/>
                  </a:cubicBezTo>
                  <a:cubicBezTo>
                    <a:pt x="702" y="11"/>
                    <a:pt x="1041" y="376"/>
                    <a:pt x="1259" y="373"/>
                  </a:cubicBezTo>
                  <a:cubicBezTo>
                    <a:pt x="1477" y="370"/>
                    <a:pt x="1778" y="0"/>
                    <a:pt x="1888" y="66"/>
                  </a:cubicBezTo>
                  <a:cubicBezTo>
                    <a:pt x="1998" y="132"/>
                    <a:pt x="1831" y="589"/>
                    <a:pt x="1917" y="768"/>
                  </a:cubicBezTo>
                  <a:cubicBezTo>
                    <a:pt x="2003" y="947"/>
                    <a:pt x="2408" y="952"/>
                    <a:pt x="2404" y="1138"/>
                  </a:cubicBezTo>
                  <a:cubicBezTo>
                    <a:pt x="2400" y="1324"/>
                    <a:pt x="1990" y="1303"/>
                    <a:pt x="1902" y="1485"/>
                  </a:cubicBezTo>
                  <a:cubicBezTo>
                    <a:pt x="1814" y="1672"/>
                    <a:pt x="1985" y="2185"/>
                    <a:pt x="1873" y="2261"/>
                  </a:cubicBezTo>
                  <a:cubicBezTo>
                    <a:pt x="1761" y="2337"/>
                    <a:pt x="1444" y="1944"/>
                    <a:pt x="1229" y="1939"/>
                  </a:cubicBezTo>
                  <a:cubicBezTo>
                    <a:pt x="1014" y="1934"/>
                    <a:pt x="700" y="2300"/>
                    <a:pt x="585" y="2232"/>
                  </a:cubicBezTo>
                  <a:cubicBezTo>
                    <a:pt x="470" y="2164"/>
                    <a:pt x="635" y="1707"/>
                    <a:pt x="542" y="1529"/>
                  </a:cubicBezTo>
                  <a:cubicBezTo>
                    <a:pt x="449" y="1351"/>
                    <a:pt x="58" y="1368"/>
                    <a:pt x="29" y="1163"/>
                  </a:cubicBezTo>
                  <a:cubicBezTo>
                    <a:pt x="0" y="958"/>
                    <a:pt x="423" y="873"/>
                    <a:pt x="527" y="797"/>
                  </a:cubicBez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274" y="289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电子驻波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99051" y="2540559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7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05643"/>
              </p:ext>
            </p:extLst>
          </p:nvPr>
        </p:nvGraphicFramePr>
        <p:xfrm>
          <a:off x="5483225" y="2366963"/>
          <a:ext cx="2019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7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2366963"/>
                        <a:ext cx="2019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135199" y="3485393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27420"/>
              </p:ext>
            </p:extLst>
          </p:nvPr>
        </p:nvGraphicFramePr>
        <p:xfrm>
          <a:off x="3065463" y="2979738"/>
          <a:ext cx="22320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8" name="Equation" r:id="rId7" imgW="799920" imgH="419040" progId="Equation.DSMT4">
                  <p:embed/>
                </p:oleObj>
              </mc:Choice>
              <mc:Fallback>
                <p:oleObj name="Equation" r:id="rId7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979738"/>
                        <a:ext cx="223202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950145" y="40603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电子绕原子一周，驻波应衔接，所以圆周长应等于波长的整数倍。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7022"/>
              </p:ext>
            </p:extLst>
          </p:nvPr>
        </p:nvGraphicFramePr>
        <p:xfrm>
          <a:off x="3782468" y="5005627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9" name="公式" r:id="rId9" imgW="583920" imgH="177480" progId="Equation.3">
                  <p:embed/>
                </p:oleObj>
              </mc:Choice>
              <mc:Fallback>
                <p:oleObj name="公式" r:id="rId9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468" y="5005627"/>
                        <a:ext cx="1730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27280"/>
              </p:ext>
            </p:extLst>
          </p:nvPr>
        </p:nvGraphicFramePr>
        <p:xfrm>
          <a:off x="6086824" y="4971943"/>
          <a:ext cx="1879946" cy="4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0" name="公式" r:id="rId11" imgW="774364" imgH="203112" progId="Equation.3">
                  <p:embed/>
                </p:oleObj>
              </mc:Choice>
              <mc:Fallback>
                <p:oleObj name="公式" r:id="rId1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824" y="4971943"/>
                        <a:ext cx="1879946" cy="4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52217"/>
              </p:ext>
            </p:extLst>
          </p:nvPr>
        </p:nvGraphicFramePr>
        <p:xfrm>
          <a:off x="2157024" y="5534578"/>
          <a:ext cx="14525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1" name="公式" r:id="rId13" imgW="520560" imgH="393480" progId="Equation.3">
                  <p:embed/>
                </p:oleObj>
              </mc:Choice>
              <mc:Fallback>
                <p:oleObj name="公式" r:id="rId1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024" y="5534578"/>
                        <a:ext cx="14525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3838424" y="605395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26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99393"/>
              </p:ext>
            </p:extLst>
          </p:nvPr>
        </p:nvGraphicFramePr>
        <p:xfrm>
          <a:off x="4626671" y="5491431"/>
          <a:ext cx="18954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2" name="公式" r:id="rId15" imgW="571320" imgH="444240" progId="Equation.3">
                  <p:embed/>
                </p:oleObj>
              </mc:Choice>
              <mc:Fallback>
                <p:oleObj name="公式" r:id="rId1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671" y="5491431"/>
                        <a:ext cx="18954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73674"/>
              </p:ext>
            </p:extLst>
          </p:nvPr>
        </p:nvGraphicFramePr>
        <p:xfrm>
          <a:off x="7167563" y="5691188"/>
          <a:ext cx="32734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3" name="Equation" r:id="rId17" imgW="1155600" imgH="393480" progId="Equation.DSMT4">
                  <p:embed/>
                </p:oleObj>
              </mc:Choice>
              <mc:Fallback>
                <p:oleObj name="Equation" r:id="rId17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67563" y="5691188"/>
                        <a:ext cx="327342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22704"/>
              </p:ext>
            </p:extLst>
          </p:nvPr>
        </p:nvGraphicFramePr>
        <p:xfrm>
          <a:off x="9486784" y="404813"/>
          <a:ext cx="22161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4" name="Visio" r:id="rId19" imgW="2215873" imgH="2574734" progId="Visio.Drawing.6">
                  <p:embed/>
                </p:oleObj>
              </mc:Choice>
              <mc:Fallback>
                <p:oleObj name="Visio" r:id="rId19" imgW="2215873" imgH="2574734" progId="Visio.Drawing.6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784" y="404813"/>
                        <a:ext cx="22161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53"/>
          <p:cNvGrpSpPr>
            <a:grpSpLocks/>
          </p:cNvGrpSpPr>
          <p:nvPr/>
        </p:nvGrpSpPr>
        <p:grpSpPr bwMode="auto">
          <a:xfrm>
            <a:off x="10329968" y="1308146"/>
            <a:ext cx="355787" cy="365376"/>
            <a:chOff x="2784" y="1872"/>
            <a:chExt cx="144" cy="144"/>
          </a:xfrm>
        </p:grpSpPr>
        <p:sp>
          <p:nvSpPr>
            <p:cNvPr id="29" name="Oval 154"/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  <p:sp>
          <p:nvSpPr>
            <p:cNvPr id="30" name="Oval 155"/>
            <p:cNvSpPr>
              <a:spLocks noChangeArrowheads="1"/>
            </p:cNvSpPr>
            <p:nvPr/>
          </p:nvSpPr>
          <p:spPr bwMode="auto">
            <a:xfrm>
              <a:off x="2832" y="19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</p:grpSp>
    </p:spTree>
    <p:extLst>
      <p:ext uri="{BB962C8B-B14F-4D97-AF65-F5344CB8AC3E}">
        <p14:creationId xmlns:p14="http://schemas.microsoft.com/office/powerpoint/2010/main" val="30759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81200" y="260351"/>
            <a:ext cx="8229600" cy="587057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5499100" y="1781175"/>
          <a:ext cx="36274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" name="Equation" r:id="rId3" imgW="1704947" imgH="409489" progId="Equation.DSMT4">
                  <p:embed/>
                </p:oleObj>
              </mc:Choice>
              <mc:Fallback>
                <p:oleObj name="Equation" r:id="rId3" imgW="1704947" imgH="40948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781175"/>
                        <a:ext cx="36274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3046414" y="3200400"/>
          <a:ext cx="4103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" name="Equation" r:id="rId5" imgW="1695499" imgH="219186" progId="Equation.DSMT4">
                  <p:embed/>
                </p:oleObj>
              </mc:Choice>
              <mc:Fallback>
                <p:oleObj name="Equation" r:id="rId5" imgW="1695499" imgH="21918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4" y="3200400"/>
                        <a:ext cx="41036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7366001" y="3200400"/>
          <a:ext cx="3097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" name="Equation" r:id="rId7" imgW="1266833" imgH="209468" progId="Equation.DSMT4">
                  <p:embed/>
                </p:oleObj>
              </mc:Choice>
              <mc:Fallback>
                <p:oleObj name="Equation" r:id="rId7" imgW="1266833" imgH="20946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1" y="3200400"/>
                        <a:ext cx="30972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24001" y="3243264"/>
            <a:ext cx="1266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同理，</a:t>
            </a:r>
          </a:p>
        </p:txBody>
      </p:sp>
      <p:sp>
        <p:nvSpPr>
          <p:cNvPr id="8" name="矩形 7"/>
          <p:cNvSpPr/>
          <p:nvPr/>
        </p:nvSpPr>
        <p:spPr>
          <a:xfrm>
            <a:off x="2163763" y="2009775"/>
            <a:ext cx="2347912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+mn-lt"/>
                <a:ea typeface="+mn-ea"/>
              </a:rPr>
              <a:t>解：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驻波条件</a:t>
            </a:r>
          </a:p>
        </p:txBody>
      </p:sp>
      <p:sp>
        <p:nvSpPr>
          <p:cNvPr id="9" name="矩形 8"/>
          <p:cNvSpPr/>
          <p:nvPr/>
        </p:nvSpPr>
        <p:spPr>
          <a:xfrm>
            <a:off x="1558901" y="561181"/>
            <a:ext cx="8520112" cy="1471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itchFamily="18" charset="0"/>
                <a:ea typeface="+mn-ea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itchFamily="18" charset="0"/>
                <a:ea typeface="+mn-ea"/>
              </a:rPr>
              <a:t>补充例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itchFamily="18" charset="0"/>
                <a:ea typeface="+mn-ea"/>
              </a:rPr>
              <a:t>】</a:t>
            </a:r>
            <a:r>
              <a:rPr lang="zh-CN" altLang="en-US" sz="2800" b="1" kern="0" dirty="0">
                <a:solidFill>
                  <a:srgbClr val="9900CC"/>
                </a:solidFill>
                <a:latin typeface="+mn-lt"/>
                <a:ea typeface="+mn-ea"/>
              </a:rPr>
              <a:t>粒子被限制在长宽高分别为 </a:t>
            </a: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                 </a:t>
            </a:r>
            <a:r>
              <a:rPr lang="zh-CN" altLang="en-US" sz="2800" b="1" kern="0" dirty="0">
                <a:solidFill>
                  <a:srgbClr val="9900CC"/>
                </a:solidFill>
                <a:latin typeface="+mn-lt"/>
                <a:ea typeface="+mn-ea"/>
              </a:rPr>
              <a:t> 的箱中运动，试由驻波条件求粒子能量的可能值。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rgbClr val="9900CC"/>
              </a:solidFill>
              <a:latin typeface="+mn-lt"/>
              <a:ea typeface="+mn-ea"/>
            </a:endParaRP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2738439" y="4071939"/>
          <a:ext cx="528637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" name="公式" r:id="rId9" imgW="1993900" imgH="1028700" progId="Equation.3">
                  <p:embed/>
                </p:oleObj>
              </mc:Choice>
              <mc:Fallback>
                <p:oleObj name="公式" r:id="rId9" imgW="1993900" imgH="1028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4071939"/>
                        <a:ext cx="528637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E8D118-D17C-4513-82FB-60E6FAAAD857}"/>
                  </a:ext>
                </a:extLst>
              </p:cNvPr>
              <p:cNvSpPr/>
              <p:nvPr/>
            </p:nvSpPr>
            <p:spPr>
              <a:xfrm>
                <a:off x="7694766" y="488017"/>
                <a:ext cx="1645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E8D118-D17C-4513-82FB-60E6FAAAD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766" y="488017"/>
                <a:ext cx="164551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图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"/>
          <a:stretch>
            <a:fillRect/>
          </a:stretch>
        </p:blipFill>
        <p:spPr bwMode="auto">
          <a:xfrm>
            <a:off x="6809691" y="460291"/>
            <a:ext cx="3177480" cy="302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481622" y="3600199"/>
            <a:ext cx="1855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射线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048263" y="691317"/>
            <a:ext cx="3626296" cy="2620083"/>
            <a:chOff x="480" y="1152"/>
            <a:chExt cx="2314" cy="1786"/>
          </a:xfrm>
        </p:grpSpPr>
        <p:pic>
          <p:nvPicPr>
            <p:cNvPr id="5" name="Picture 7" descr="图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152"/>
              <a:ext cx="178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80" y="1679"/>
              <a:ext cx="336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电子束</a:t>
              </a:r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75698" y="3458694"/>
            <a:ext cx="4896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衍射图样（波长相同）</a:t>
            </a:r>
          </a:p>
        </p:txBody>
      </p:sp>
      <p:pic>
        <p:nvPicPr>
          <p:cNvPr id="8" name="Picture 10" descr="电子干涉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" b="3572"/>
          <a:stretch>
            <a:fillRect/>
          </a:stretch>
        </p:blipFill>
        <p:spPr bwMode="auto">
          <a:xfrm>
            <a:off x="2477526" y="4011065"/>
            <a:ext cx="3018212" cy="19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312806" y="6335590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电子双缝干涉图样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192963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b="25174"/>
          <a:stretch>
            <a:fillRect/>
          </a:stretch>
        </p:blipFill>
        <p:spPr bwMode="auto">
          <a:xfrm>
            <a:off x="6378218" y="4098452"/>
            <a:ext cx="297161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312025" y="6335590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杨氏双缝干涉图样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048264" y="126850"/>
            <a:ext cx="4910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19.1.2  </a:t>
            </a:r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物质波的实验验证</a:t>
            </a:r>
          </a:p>
        </p:txBody>
      </p:sp>
    </p:spTree>
    <p:extLst>
      <p:ext uri="{BB962C8B-B14F-4D97-AF65-F5344CB8AC3E}">
        <p14:creationId xmlns:p14="http://schemas.microsoft.com/office/powerpoint/2010/main" val="4716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7523" y="1151161"/>
            <a:ext cx="8569325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i="0" dirty="0">
                <a:latin typeface="宋体" panose="02010600030101010101" pitchFamily="2" charset="-122"/>
                <a:sym typeface="Symbol" panose="05050102010706020507" pitchFamily="18" charset="2"/>
              </a:rPr>
              <a:t>1912</a:t>
            </a:r>
            <a:r>
              <a:rPr lang="zh-CN" altLang="en-US" i="0" dirty="0">
                <a:latin typeface="宋体" panose="02010600030101010101" pitchFamily="2" charset="-122"/>
                <a:sym typeface="Symbol" panose="05050102010706020507" pitchFamily="18" charset="2"/>
              </a:rPr>
              <a:t>年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i="0" dirty="0">
                <a:solidFill>
                  <a:srgbClr val="009900"/>
                </a:solidFill>
              </a:rPr>
              <a:t>德国物理学家劳厄利用晶体中规则排列粒子作为三维光栅，观测到了</a:t>
            </a:r>
            <a:r>
              <a:rPr lang="en-US" altLang="zh-CN" i="0" dirty="0">
                <a:solidFill>
                  <a:srgbClr val="FF6600"/>
                </a:solidFill>
                <a:sym typeface="Symbol" panose="05050102010706020507" pitchFamily="18" charset="2"/>
              </a:rPr>
              <a:t>X</a:t>
            </a:r>
            <a:r>
              <a:rPr lang="zh-CN" altLang="en-US" i="0" dirty="0">
                <a:solidFill>
                  <a:srgbClr val="FF6600"/>
                </a:solidFill>
              </a:rPr>
              <a:t>射线衍射图样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，并因此贡献</a:t>
            </a:r>
            <a:r>
              <a:rPr lang="zh-CN" altLang="en-US" i="0" dirty="0">
                <a:solidFill>
                  <a:srgbClr val="009900"/>
                </a:solidFill>
                <a:sym typeface="Symbol" panose="05050102010706020507" pitchFamily="18" charset="2"/>
              </a:rPr>
              <a:t>获</a:t>
            </a:r>
            <a:r>
              <a:rPr lang="en-US" altLang="zh-CN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1914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年的</a:t>
            </a:r>
            <a:r>
              <a:rPr kumimoji="0" lang="zh-CN" altLang="en-US" i="0" dirty="0">
                <a:solidFill>
                  <a:srgbClr val="009900"/>
                </a:solidFill>
              </a:rPr>
              <a:t>诺贝尔物理学奖。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11623" y="719361"/>
            <a:ext cx="453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latin typeface="宋体" panose="02010600030101010101" pitchFamily="2" charset="-122"/>
              </a:rPr>
              <a:t>晶体的</a:t>
            </a:r>
            <a:r>
              <a:rPr kumimoji="0" lang="en-US" altLang="zh-CN" i="0"/>
              <a:t>X</a:t>
            </a:r>
            <a:r>
              <a:rPr kumimoji="0" lang="zh-CN" altLang="en-US" i="0">
                <a:latin typeface="宋体" panose="02010600030101010101" pitchFamily="2" charset="-122"/>
              </a:rPr>
              <a:t>射线衍射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86246" y="2613247"/>
            <a:ext cx="8610600" cy="403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19746" y="4829397"/>
            <a:ext cx="266700" cy="914400"/>
            <a:chOff x="1992" y="2160"/>
            <a:chExt cx="168" cy="57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92" y="2160"/>
              <a:ext cx="72" cy="508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20099957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88" y="2228"/>
              <a:ext cx="72" cy="508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20099957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4791346" y="3108547"/>
            <a:ext cx="2590800" cy="1600200"/>
          </a:xfrm>
          <a:prstGeom prst="parallelogram">
            <a:avLst>
              <a:gd name="adj" fmla="val 40476"/>
            </a:avLst>
          </a:prstGeom>
          <a:solidFill>
            <a:srgbClr val="3399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362846" y="3000597"/>
            <a:ext cx="1295400" cy="1676400"/>
            <a:chOff x="2496" y="1440"/>
            <a:chExt cx="816" cy="105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736" y="1488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544" y="163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496" y="187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44" y="2064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688" y="2256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flipH="1">
              <a:off x="3072" y="1536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flipH="1">
              <a:off x="3216" y="1728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flipH="1">
              <a:off x="3216" y="1920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flipH="1">
              <a:off x="3216" y="211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flipH="1">
              <a:off x="3072" y="2256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2640" y="1632"/>
              <a:ext cx="528" cy="672"/>
              <a:chOff x="2784" y="1776"/>
              <a:chExt cx="528" cy="672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 flipH="1">
                <a:off x="3072" y="1824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 flipH="1">
                <a:off x="3168" y="1920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 flipH="1">
                <a:off x="3216" y="2064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 flipH="1">
                <a:off x="3168" y="2208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 flipH="1">
                <a:off x="3072" y="2304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2880" y="1920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2880" y="235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2928" y="1440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686446" y="3152997"/>
            <a:ext cx="2895600" cy="1981200"/>
            <a:chOff x="1200" y="1728"/>
            <a:chExt cx="1824" cy="1248"/>
          </a:xfrm>
        </p:grpSpPr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200" y="2112"/>
              <a:ext cx="1104" cy="864"/>
            </a:xfrm>
            <a:custGeom>
              <a:avLst/>
              <a:gdLst>
                <a:gd name="T0" fmla="*/ 0 w 1152"/>
                <a:gd name="T1" fmla="*/ 8 h 1008"/>
                <a:gd name="T2" fmla="*/ 141 w 1152"/>
                <a:gd name="T3" fmla="*/ 6 h 1008"/>
                <a:gd name="T4" fmla="*/ 308 w 1152"/>
                <a:gd name="T5" fmla="*/ 0 h 1008"/>
                <a:gd name="T6" fmla="*/ 0 60000 65536"/>
                <a:gd name="T7" fmla="*/ 0 60000 65536"/>
                <a:gd name="T8" fmla="*/ 0 60000 65536"/>
                <a:gd name="T9" fmla="*/ 0 w 1152"/>
                <a:gd name="T10" fmla="*/ 0 h 1008"/>
                <a:gd name="T11" fmla="*/ 1152 w 115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008">
                  <a:moveTo>
                    <a:pt x="0" y="1008"/>
                  </a:moveTo>
                  <a:cubicBezTo>
                    <a:pt x="168" y="924"/>
                    <a:pt x="336" y="840"/>
                    <a:pt x="528" y="672"/>
                  </a:cubicBezTo>
                  <a:cubicBezTo>
                    <a:pt x="720" y="504"/>
                    <a:pt x="1048" y="112"/>
                    <a:pt x="1152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200" y="2400"/>
              <a:ext cx="1824" cy="576"/>
            </a:xfrm>
            <a:custGeom>
              <a:avLst/>
              <a:gdLst>
                <a:gd name="T0" fmla="*/ 0 w 1680"/>
                <a:gd name="T1" fmla="*/ 6 h 672"/>
                <a:gd name="T2" fmla="*/ 8606 w 1680"/>
                <a:gd name="T3" fmla="*/ 3 h 672"/>
                <a:gd name="T4" fmla="*/ 21500 w 1680"/>
                <a:gd name="T5" fmla="*/ 0 h 672"/>
                <a:gd name="T6" fmla="*/ 0 60000 65536"/>
                <a:gd name="T7" fmla="*/ 0 60000 65536"/>
                <a:gd name="T8" fmla="*/ 0 60000 65536"/>
                <a:gd name="T9" fmla="*/ 0 w 1680"/>
                <a:gd name="T10" fmla="*/ 0 h 672"/>
                <a:gd name="T11" fmla="*/ 1680 w 168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672">
                  <a:moveTo>
                    <a:pt x="0" y="672"/>
                  </a:moveTo>
                  <a:cubicBezTo>
                    <a:pt x="196" y="560"/>
                    <a:pt x="392" y="448"/>
                    <a:pt x="672" y="336"/>
                  </a:cubicBezTo>
                  <a:cubicBezTo>
                    <a:pt x="952" y="224"/>
                    <a:pt x="1512" y="56"/>
                    <a:pt x="1680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200" y="1728"/>
              <a:ext cx="1536" cy="1248"/>
            </a:xfrm>
            <a:custGeom>
              <a:avLst/>
              <a:gdLst>
                <a:gd name="T0" fmla="*/ 0 w 1536"/>
                <a:gd name="T1" fmla="*/ 1248 h 1248"/>
                <a:gd name="T2" fmla="*/ 720 w 1536"/>
                <a:gd name="T3" fmla="*/ 816 h 1248"/>
                <a:gd name="T4" fmla="*/ 1536 w 1536"/>
                <a:gd name="T5" fmla="*/ 0 h 1248"/>
                <a:gd name="T6" fmla="*/ 0 60000 65536"/>
                <a:gd name="T7" fmla="*/ 0 60000 65536"/>
                <a:gd name="T8" fmla="*/ 0 60000 65536"/>
                <a:gd name="T9" fmla="*/ 0 w 1536"/>
                <a:gd name="T10" fmla="*/ 0 h 1248"/>
                <a:gd name="T11" fmla="*/ 1536 w 1536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248">
                  <a:moveTo>
                    <a:pt x="0" y="1248"/>
                  </a:moveTo>
                  <a:cubicBezTo>
                    <a:pt x="232" y="1136"/>
                    <a:pt x="464" y="1024"/>
                    <a:pt x="720" y="816"/>
                  </a:cubicBezTo>
                  <a:cubicBezTo>
                    <a:pt x="976" y="608"/>
                    <a:pt x="1400" y="136"/>
                    <a:pt x="1536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00" y="2640"/>
              <a:ext cx="1488" cy="336"/>
            </a:xfrm>
            <a:custGeom>
              <a:avLst/>
              <a:gdLst>
                <a:gd name="T0" fmla="*/ 0 w 1488"/>
                <a:gd name="T1" fmla="*/ 7 h 384"/>
                <a:gd name="T2" fmla="*/ 432 w 1488"/>
                <a:gd name="T3" fmla="*/ 4 h 384"/>
                <a:gd name="T4" fmla="*/ 1008 w 1488"/>
                <a:gd name="T5" fmla="*/ 4 h 384"/>
                <a:gd name="T6" fmla="*/ 1488 w 1488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384"/>
                <a:gd name="T14" fmla="*/ 1488 w 14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384">
                  <a:moveTo>
                    <a:pt x="0" y="384"/>
                  </a:moveTo>
                  <a:cubicBezTo>
                    <a:pt x="132" y="316"/>
                    <a:pt x="264" y="248"/>
                    <a:pt x="432" y="192"/>
                  </a:cubicBezTo>
                  <a:cubicBezTo>
                    <a:pt x="600" y="136"/>
                    <a:pt x="832" y="80"/>
                    <a:pt x="1008" y="48"/>
                  </a:cubicBezTo>
                  <a:cubicBezTo>
                    <a:pt x="1184" y="16"/>
                    <a:pt x="1408" y="8"/>
                    <a:pt x="1488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2010046" y="5210397"/>
            <a:ext cx="1447800" cy="685800"/>
            <a:chOff x="384" y="2832"/>
            <a:chExt cx="912" cy="432"/>
          </a:xfrm>
        </p:grpSpPr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384" y="2832"/>
              <a:ext cx="912" cy="432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672" y="3024"/>
              <a:ext cx="192" cy="96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070371" y="5993036"/>
            <a:ext cx="108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i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射线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746773" y="5231036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rgbClr val="FFFF00"/>
                </a:solidFill>
                <a:ea typeface="黑体" panose="02010609060101010101" pitchFamily="49" charset="-122"/>
              </a:rPr>
              <a:t>晶体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058048" y="4781774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rgbClr val="FFFF00"/>
                </a:solidFill>
                <a:ea typeface="黑体" panose="02010609060101010101" pitchFamily="49" charset="-122"/>
              </a:rPr>
              <a:t>劳厄斑</a:t>
            </a:r>
          </a:p>
        </p:txBody>
      </p: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6886846" y="2660872"/>
            <a:ext cx="3810000" cy="3054350"/>
            <a:chOff x="3312" y="1508"/>
            <a:chExt cx="2400" cy="1924"/>
          </a:xfrm>
        </p:grpSpPr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408" y="3138"/>
              <a:ext cx="1473" cy="29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531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i="0">
                  <a:solidFill>
                    <a:srgbClr val="FFFF00"/>
                  </a:solidFill>
                  <a:ea typeface="黑体" panose="02010609060101010101" pitchFamily="49" charset="-122"/>
                </a:rPr>
                <a:t>晶体的三维光栅</a:t>
              </a:r>
            </a:p>
          </p:txBody>
        </p:sp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2856" y="1508"/>
              <a:ext cx="2858" cy="1561"/>
              <a:chOff x="-361" y="192"/>
              <a:chExt cx="3769" cy="2064"/>
            </a:xfrm>
          </p:grpSpPr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V="1">
                <a:off x="1008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V="1">
                <a:off x="1344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 flipV="1">
                <a:off x="1680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2016" y="19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2400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-361" y="816"/>
                <a:ext cx="3097" cy="1392"/>
                <a:chOff x="695" y="1440"/>
                <a:chExt cx="3097" cy="1392"/>
              </a:xfrm>
            </p:grpSpPr>
            <p:grpSp>
              <p:nvGrpSpPr>
                <p:cNvPr id="276" name="Group 54"/>
                <p:cNvGrpSpPr>
                  <a:grpSpLocks/>
                </p:cNvGrpSpPr>
                <p:nvPr/>
              </p:nvGrpSpPr>
              <p:grpSpPr bwMode="auto">
                <a:xfrm rot="5400000">
                  <a:off x="647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8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7" name="Group 59"/>
                <p:cNvGrpSpPr>
                  <a:grpSpLocks/>
                </p:cNvGrpSpPr>
                <p:nvPr/>
              </p:nvGrpSpPr>
              <p:grpSpPr bwMode="auto">
                <a:xfrm>
                  <a:off x="1344" y="1440"/>
                  <a:ext cx="2448" cy="1392"/>
                  <a:chOff x="1344" y="1440"/>
                  <a:chExt cx="1968" cy="1392"/>
                </a:xfrm>
              </p:grpSpPr>
              <p:sp>
                <p:nvSpPr>
                  <p:cNvPr id="28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776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2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8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83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8" name="Group 65"/>
                <p:cNvGrpSpPr>
                  <a:grpSpLocks/>
                </p:cNvGrpSpPr>
                <p:nvPr/>
              </p:nvGrpSpPr>
              <p:grpSpPr bwMode="auto">
                <a:xfrm rot="5400000">
                  <a:off x="2039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7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Group 70"/>
              <p:cNvGrpSpPr>
                <a:grpSpLocks/>
              </p:cNvGrpSpPr>
              <p:nvPr/>
            </p:nvGrpSpPr>
            <p:grpSpPr bwMode="auto">
              <a:xfrm>
                <a:off x="263" y="240"/>
                <a:ext cx="3097" cy="1392"/>
                <a:chOff x="695" y="1440"/>
                <a:chExt cx="3097" cy="1392"/>
              </a:xfrm>
            </p:grpSpPr>
            <p:grpSp>
              <p:nvGrpSpPr>
                <p:cNvPr id="260" name="Group 71"/>
                <p:cNvGrpSpPr>
                  <a:grpSpLocks/>
                </p:cNvGrpSpPr>
                <p:nvPr/>
              </p:nvGrpSpPr>
              <p:grpSpPr bwMode="auto">
                <a:xfrm rot="5400000">
                  <a:off x="647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7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1" name="Group 76"/>
                <p:cNvGrpSpPr>
                  <a:grpSpLocks/>
                </p:cNvGrpSpPr>
                <p:nvPr/>
              </p:nvGrpSpPr>
              <p:grpSpPr bwMode="auto">
                <a:xfrm>
                  <a:off x="1344" y="1440"/>
                  <a:ext cx="2448" cy="1392"/>
                  <a:chOff x="1344" y="1440"/>
                  <a:chExt cx="1968" cy="1392"/>
                </a:xfrm>
              </p:grpSpPr>
              <p:sp>
                <p:nvSpPr>
                  <p:cNvPr id="2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776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2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8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83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2" name="Group 82"/>
                <p:cNvGrpSpPr>
                  <a:grpSpLocks/>
                </p:cNvGrpSpPr>
                <p:nvPr/>
              </p:nvGrpSpPr>
              <p:grpSpPr bwMode="auto">
                <a:xfrm rot="5400000">
                  <a:off x="2039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6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5" name="Line 87"/>
              <p:cNvSpPr>
                <a:spLocks noChangeShapeType="1"/>
              </p:cNvSpPr>
              <p:nvPr/>
            </p:nvSpPr>
            <p:spPr bwMode="auto">
              <a:xfrm flipV="1">
                <a:off x="288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88"/>
              <p:cNvSpPr>
                <a:spLocks noChangeShapeType="1"/>
              </p:cNvSpPr>
              <p:nvPr/>
            </p:nvSpPr>
            <p:spPr bwMode="auto">
              <a:xfrm flipV="1">
                <a:off x="624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89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528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90"/>
              <p:cNvSpPr>
                <a:spLocks noChangeShapeType="1"/>
              </p:cNvSpPr>
              <p:nvPr/>
            </p:nvSpPr>
            <p:spPr bwMode="auto">
              <a:xfrm flipV="1">
                <a:off x="2736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/>
            </p:nvSpPr>
            <p:spPr bwMode="auto">
              <a:xfrm flipV="1">
                <a:off x="2736" y="57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/>
            </p:nvSpPr>
            <p:spPr bwMode="auto">
              <a:xfrm flipV="1">
                <a:off x="2736" y="91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/>
            </p:nvSpPr>
            <p:spPr bwMode="auto">
              <a:xfrm flipV="1">
                <a:off x="2736" y="129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/>
            </p:nvSpPr>
            <p:spPr bwMode="auto">
              <a:xfrm>
                <a:off x="480" y="624"/>
                <a:ext cx="240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/>
            </p:nvSpPr>
            <p:spPr bwMode="auto">
              <a:xfrm>
                <a:off x="672" y="432"/>
                <a:ext cx="249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/>
            </p:nvSpPr>
            <p:spPr bwMode="auto">
              <a:xfrm>
                <a:off x="2928" y="624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/>
            </p:nvSpPr>
            <p:spPr bwMode="auto">
              <a:xfrm>
                <a:off x="3168" y="432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/>
            </p:nvSpPr>
            <p:spPr bwMode="auto">
              <a:xfrm flipV="1">
                <a:off x="288" y="57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/>
            </p:nvSpPr>
            <p:spPr bwMode="auto">
              <a:xfrm flipV="1">
                <a:off x="288" y="91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/>
            </p:nvSpPr>
            <p:spPr bwMode="auto">
              <a:xfrm flipV="1">
                <a:off x="288" y="129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/>
            </p:nvSpPr>
            <p:spPr bwMode="auto">
              <a:xfrm flipV="1">
                <a:off x="288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/>
            </p:nvSpPr>
            <p:spPr bwMode="auto">
              <a:xfrm flipV="1">
                <a:off x="624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/>
            </p:nvSpPr>
            <p:spPr bwMode="auto">
              <a:xfrm flipV="1">
                <a:off x="960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04"/>
              <p:cNvSpPr>
                <a:spLocks noChangeShapeType="1"/>
              </p:cNvSpPr>
              <p:nvPr/>
            </p:nvSpPr>
            <p:spPr bwMode="auto">
              <a:xfrm flipV="1">
                <a:off x="1344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05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06"/>
              <p:cNvSpPr>
                <a:spLocks noChangeShapeType="1"/>
              </p:cNvSpPr>
              <p:nvPr/>
            </p:nvSpPr>
            <p:spPr bwMode="auto">
              <a:xfrm flipV="1">
                <a:off x="2016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07"/>
              <p:cNvSpPr>
                <a:spLocks noChangeShapeType="1"/>
              </p:cNvSpPr>
              <p:nvPr/>
            </p:nvSpPr>
            <p:spPr bwMode="auto">
              <a:xfrm flipV="1">
                <a:off x="2400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6" name="Group 108"/>
              <p:cNvGrpSpPr>
                <a:grpSpLocks/>
              </p:cNvGrpSpPr>
              <p:nvPr/>
            </p:nvGrpSpPr>
            <p:grpSpPr bwMode="auto">
              <a:xfrm>
                <a:off x="240" y="768"/>
                <a:ext cx="2544" cy="1488"/>
                <a:chOff x="2688" y="2448"/>
                <a:chExt cx="2544" cy="1488"/>
              </a:xfrm>
            </p:grpSpPr>
            <p:grpSp>
              <p:nvGrpSpPr>
                <p:cNvPr id="215" name="Group 109"/>
                <p:cNvGrpSpPr>
                  <a:grpSpLocks/>
                </p:cNvGrpSpPr>
                <p:nvPr/>
              </p:nvGrpSpPr>
              <p:grpSpPr bwMode="auto">
                <a:xfrm>
                  <a:off x="2688" y="2448"/>
                  <a:ext cx="2537" cy="96"/>
                  <a:chOff x="816" y="1296"/>
                  <a:chExt cx="2537" cy="96"/>
                </a:xfrm>
              </p:grpSpPr>
              <p:sp>
                <p:nvSpPr>
                  <p:cNvPr id="252" name="Oval 1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7" name="Oval 115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9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6" name="Group 118"/>
                <p:cNvGrpSpPr>
                  <a:grpSpLocks/>
                </p:cNvGrpSpPr>
                <p:nvPr/>
              </p:nvGrpSpPr>
              <p:grpSpPr bwMode="auto">
                <a:xfrm>
                  <a:off x="2695" y="2784"/>
                  <a:ext cx="2537" cy="96"/>
                  <a:chOff x="816" y="1296"/>
                  <a:chExt cx="2537" cy="96"/>
                </a:xfrm>
              </p:grpSpPr>
              <p:sp>
                <p:nvSpPr>
                  <p:cNvPr id="244" name="Oval 11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5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6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7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8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9" name="Oval 124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0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1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7" name="Group 127"/>
                <p:cNvGrpSpPr>
                  <a:grpSpLocks/>
                </p:cNvGrpSpPr>
                <p:nvPr/>
              </p:nvGrpSpPr>
              <p:grpSpPr bwMode="auto">
                <a:xfrm>
                  <a:off x="2688" y="3120"/>
                  <a:ext cx="2537" cy="96"/>
                  <a:chOff x="816" y="1296"/>
                  <a:chExt cx="2537" cy="96"/>
                </a:xfrm>
              </p:grpSpPr>
              <p:sp>
                <p:nvSpPr>
                  <p:cNvPr id="236" name="Oval 12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9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0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1" name="Oval 13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2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8" name="Group 136"/>
                <p:cNvGrpSpPr>
                  <a:grpSpLocks/>
                </p:cNvGrpSpPr>
                <p:nvPr/>
              </p:nvGrpSpPr>
              <p:grpSpPr bwMode="auto">
                <a:xfrm>
                  <a:off x="2688" y="3504"/>
                  <a:ext cx="2537" cy="96"/>
                  <a:chOff x="816" y="1296"/>
                  <a:chExt cx="2537" cy="96"/>
                </a:xfrm>
              </p:grpSpPr>
              <p:sp>
                <p:nvSpPr>
                  <p:cNvPr id="228" name="Oval 13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9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0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1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2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3" name="Oval 142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5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9" name="Group 145"/>
                <p:cNvGrpSpPr>
                  <a:grpSpLocks/>
                </p:cNvGrpSpPr>
                <p:nvPr/>
              </p:nvGrpSpPr>
              <p:grpSpPr bwMode="auto">
                <a:xfrm>
                  <a:off x="2688" y="3840"/>
                  <a:ext cx="2537" cy="96"/>
                  <a:chOff x="816" y="1296"/>
                  <a:chExt cx="2537" cy="96"/>
                </a:xfrm>
              </p:grpSpPr>
              <p:sp>
                <p:nvSpPr>
                  <p:cNvPr id="220" name="Oval 14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" name="Oval 15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6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7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7" name="Group 154"/>
              <p:cNvGrpSpPr>
                <a:grpSpLocks/>
              </p:cNvGrpSpPr>
              <p:nvPr/>
            </p:nvGrpSpPr>
            <p:grpSpPr bwMode="auto">
              <a:xfrm>
                <a:off x="432" y="624"/>
                <a:ext cx="2544" cy="1488"/>
                <a:chOff x="2880" y="2400"/>
                <a:chExt cx="2544" cy="1488"/>
              </a:xfrm>
            </p:grpSpPr>
            <p:grpSp>
              <p:nvGrpSpPr>
                <p:cNvPr id="170" name="Group 155"/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537" cy="96"/>
                  <a:chOff x="816" y="1296"/>
                  <a:chExt cx="2537" cy="96"/>
                </a:xfrm>
              </p:grpSpPr>
              <p:sp>
                <p:nvSpPr>
                  <p:cNvPr id="207" name="Oval 15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8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9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1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2" name="Oval 16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1" name="Group 164"/>
                <p:cNvGrpSpPr>
                  <a:grpSpLocks/>
                </p:cNvGrpSpPr>
                <p:nvPr/>
              </p:nvGrpSpPr>
              <p:grpSpPr bwMode="auto">
                <a:xfrm>
                  <a:off x="2887" y="2736"/>
                  <a:ext cx="2537" cy="96"/>
                  <a:chOff x="816" y="1296"/>
                  <a:chExt cx="2537" cy="96"/>
                </a:xfrm>
              </p:grpSpPr>
              <p:sp>
                <p:nvSpPr>
                  <p:cNvPr id="199" name="Oval 16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0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1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2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3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4" name="Oval 170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5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6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2" name="Group 173"/>
                <p:cNvGrpSpPr>
                  <a:grpSpLocks/>
                </p:cNvGrpSpPr>
                <p:nvPr/>
              </p:nvGrpSpPr>
              <p:grpSpPr bwMode="auto">
                <a:xfrm>
                  <a:off x="2880" y="3072"/>
                  <a:ext cx="2537" cy="96"/>
                  <a:chOff x="816" y="1296"/>
                  <a:chExt cx="2537" cy="96"/>
                </a:xfrm>
              </p:grpSpPr>
              <p:sp>
                <p:nvSpPr>
                  <p:cNvPr id="191" name="Oval 17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2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3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4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6" name="Oval 17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7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8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3" name="Group 182"/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2537" cy="96"/>
                  <a:chOff x="816" y="1296"/>
                  <a:chExt cx="2537" cy="96"/>
                </a:xfrm>
              </p:grpSpPr>
              <p:sp>
                <p:nvSpPr>
                  <p:cNvPr id="183" name="Oval 18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4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5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6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7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8" name="Oval 188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9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0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" name="Group 191"/>
                <p:cNvGrpSpPr>
                  <a:grpSpLocks/>
                </p:cNvGrpSpPr>
                <p:nvPr/>
              </p:nvGrpSpPr>
              <p:grpSpPr bwMode="auto">
                <a:xfrm>
                  <a:off x="2880" y="3792"/>
                  <a:ext cx="2537" cy="96"/>
                  <a:chOff x="816" y="1296"/>
                  <a:chExt cx="2537" cy="96"/>
                </a:xfrm>
              </p:grpSpPr>
              <p:sp>
                <p:nvSpPr>
                  <p:cNvPr id="175" name="Oval 19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6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7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8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9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0" name="Oval 197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1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2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8" name="Group 200"/>
              <p:cNvGrpSpPr>
                <a:grpSpLocks/>
              </p:cNvGrpSpPr>
              <p:nvPr/>
            </p:nvGrpSpPr>
            <p:grpSpPr bwMode="auto">
              <a:xfrm>
                <a:off x="672" y="384"/>
                <a:ext cx="2544" cy="1488"/>
                <a:chOff x="2736" y="2304"/>
                <a:chExt cx="2544" cy="1488"/>
              </a:xfrm>
            </p:grpSpPr>
            <p:grpSp>
              <p:nvGrpSpPr>
                <p:cNvPr id="125" name="Group 201"/>
                <p:cNvGrpSpPr>
                  <a:grpSpLocks/>
                </p:cNvGrpSpPr>
                <p:nvPr/>
              </p:nvGrpSpPr>
              <p:grpSpPr bwMode="auto">
                <a:xfrm>
                  <a:off x="2736" y="2304"/>
                  <a:ext cx="2537" cy="96"/>
                  <a:chOff x="816" y="1296"/>
                  <a:chExt cx="2537" cy="96"/>
                </a:xfrm>
              </p:grpSpPr>
              <p:sp>
                <p:nvSpPr>
                  <p:cNvPr id="162" name="Oval 20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3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4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5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6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7" name="Oval 207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8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9" name="Oval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" name="Group 210"/>
                <p:cNvGrpSpPr>
                  <a:grpSpLocks/>
                </p:cNvGrpSpPr>
                <p:nvPr/>
              </p:nvGrpSpPr>
              <p:grpSpPr bwMode="auto">
                <a:xfrm>
                  <a:off x="2743" y="2640"/>
                  <a:ext cx="2537" cy="96"/>
                  <a:chOff x="816" y="1296"/>
                  <a:chExt cx="2537" cy="96"/>
                </a:xfrm>
              </p:grpSpPr>
              <p:sp>
                <p:nvSpPr>
                  <p:cNvPr id="154" name="Oval 21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5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7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8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9" name="Oval 216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0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1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7" name="Group 21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537" cy="96"/>
                  <a:chOff x="816" y="1296"/>
                  <a:chExt cx="2537" cy="96"/>
                </a:xfrm>
              </p:grpSpPr>
              <p:sp>
                <p:nvSpPr>
                  <p:cNvPr id="146" name="Oval 22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7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8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9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1" name="Oval 225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2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3" name="Oval 22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8" name="Group 228"/>
                <p:cNvGrpSpPr>
                  <a:grpSpLocks/>
                </p:cNvGrpSpPr>
                <p:nvPr/>
              </p:nvGrpSpPr>
              <p:grpSpPr bwMode="auto">
                <a:xfrm>
                  <a:off x="2736" y="3360"/>
                  <a:ext cx="2537" cy="96"/>
                  <a:chOff x="816" y="1296"/>
                  <a:chExt cx="2537" cy="96"/>
                </a:xfrm>
              </p:grpSpPr>
              <p:sp>
                <p:nvSpPr>
                  <p:cNvPr id="138" name="Oval 22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9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0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1" name="Oval 23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2" name="Oval 23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" name="Oval 234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5" name="Oval 23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9" name="Group 237"/>
                <p:cNvGrpSpPr>
                  <a:grpSpLocks/>
                </p:cNvGrpSpPr>
                <p:nvPr/>
              </p:nvGrpSpPr>
              <p:grpSpPr bwMode="auto">
                <a:xfrm>
                  <a:off x="2736" y="3696"/>
                  <a:ext cx="2537" cy="96"/>
                  <a:chOff x="816" y="1296"/>
                  <a:chExt cx="2537" cy="96"/>
                </a:xfrm>
              </p:grpSpPr>
              <p:sp>
                <p:nvSpPr>
                  <p:cNvPr id="130" name="Oval 23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1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2" name="Oval 240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" name="Oval 24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4" name="Oval 2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5" name="Oval 24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6" name="Oval 24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7" name="Oval 24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9" name="Group 246"/>
              <p:cNvGrpSpPr>
                <a:grpSpLocks/>
              </p:cNvGrpSpPr>
              <p:nvPr/>
            </p:nvGrpSpPr>
            <p:grpSpPr bwMode="auto">
              <a:xfrm>
                <a:off x="857" y="192"/>
                <a:ext cx="2551" cy="1488"/>
                <a:chOff x="2496" y="2784"/>
                <a:chExt cx="2551" cy="1488"/>
              </a:xfrm>
            </p:grpSpPr>
            <p:grpSp>
              <p:nvGrpSpPr>
                <p:cNvPr id="80" name="Group 247"/>
                <p:cNvGrpSpPr>
                  <a:grpSpLocks/>
                </p:cNvGrpSpPr>
                <p:nvPr/>
              </p:nvGrpSpPr>
              <p:grpSpPr bwMode="auto">
                <a:xfrm>
                  <a:off x="2503" y="2784"/>
                  <a:ext cx="2537" cy="96"/>
                  <a:chOff x="816" y="1296"/>
                  <a:chExt cx="2537" cy="96"/>
                </a:xfrm>
              </p:grpSpPr>
              <p:sp>
                <p:nvSpPr>
                  <p:cNvPr id="117" name="Oval 24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8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9" name="Oval 250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0" name="Oval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1" name="Oval 2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2" name="Oval 25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3" name="Oval 2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4" name="Oval 25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1" name="Group 256"/>
                <p:cNvGrpSpPr>
                  <a:grpSpLocks/>
                </p:cNvGrpSpPr>
                <p:nvPr/>
              </p:nvGrpSpPr>
              <p:grpSpPr bwMode="auto">
                <a:xfrm>
                  <a:off x="2510" y="3120"/>
                  <a:ext cx="2537" cy="96"/>
                  <a:chOff x="816" y="1296"/>
                  <a:chExt cx="2537" cy="96"/>
                </a:xfrm>
              </p:grpSpPr>
              <p:sp>
                <p:nvSpPr>
                  <p:cNvPr id="109" name="Oval 25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0" name="Oval 25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1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2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3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4" name="Oval 262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5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6" name="Oval 26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2" name="Group 265"/>
                <p:cNvGrpSpPr>
                  <a:grpSpLocks/>
                </p:cNvGrpSpPr>
                <p:nvPr/>
              </p:nvGrpSpPr>
              <p:grpSpPr bwMode="auto">
                <a:xfrm>
                  <a:off x="2503" y="3456"/>
                  <a:ext cx="2537" cy="96"/>
                  <a:chOff x="816" y="1296"/>
                  <a:chExt cx="2537" cy="96"/>
                </a:xfrm>
              </p:grpSpPr>
              <p:sp>
                <p:nvSpPr>
                  <p:cNvPr id="101" name="Oval 26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" name="Oval 26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" name="Oval 268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4" name="Oval 26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5" name="Oval 27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" name="Oval 27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" name="Oval 27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8" name="Oval 27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3" name="Group 274"/>
                <p:cNvGrpSpPr>
                  <a:grpSpLocks/>
                </p:cNvGrpSpPr>
                <p:nvPr/>
              </p:nvGrpSpPr>
              <p:grpSpPr bwMode="auto">
                <a:xfrm>
                  <a:off x="2496" y="3840"/>
                  <a:ext cx="2537" cy="96"/>
                  <a:chOff x="816" y="1296"/>
                  <a:chExt cx="2537" cy="96"/>
                </a:xfrm>
              </p:grpSpPr>
              <p:sp>
                <p:nvSpPr>
                  <p:cNvPr id="93" name="Oval 27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4" name="Oval 27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5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6" name="Oval 27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7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8" name="Oval 280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9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0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4" name="Group 283"/>
                <p:cNvGrpSpPr>
                  <a:grpSpLocks/>
                </p:cNvGrpSpPr>
                <p:nvPr/>
              </p:nvGrpSpPr>
              <p:grpSpPr bwMode="auto">
                <a:xfrm>
                  <a:off x="2503" y="4176"/>
                  <a:ext cx="2537" cy="96"/>
                  <a:chOff x="816" y="1296"/>
                  <a:chExt cx="2537" cy="96"/>
                </a:xfrm>
              </p:grpSpPr>
              <p:sp>
                <p:nvSpPr>
                  <p:cNvPr id="85" name="Oval 28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6" name="Oval 28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7" name="Oval 286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8" name="Oval 28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0" name="Oval 28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1" name="Oval 290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2" name="Oval 29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92" name="Rectangle 292"/>
          <p:cNvSpPr>
            <a:spLocks noChangeArrowheads="1"/>
          </p:cNvSpPr>
          <p:nvPr/>
        </p:nvSpPr>
        <p:spPr bwMode="auto">
          <a:xfrm>
            <a:off x="3661046" y="5661249"/>
            <a:ext cx="7035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　</a:t>
            </a:r>
            <a:r>
              <a:rPr lang="zh-CN" altLang="en-US" i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让连续变化</a:t>
            </a:r>
            <a:r>
              <a:rPr lang="zh-CN" altLang="en-US" i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i="0">
                <a:solidFill>
                  <a:srgbClr val="FF33CC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i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光射到单晶体上，则屏上产生了一些强度不同的斑点，称劳厄斑。</a:t>
            </a:r>
          </a:p>
        </p:txBody>
      </p:sp>
      <p:pic>
        <p:nvPicPr>
          <p:cNvPr id="293" name="Picture 293" descr="WLLA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59" y="2689447"/>
            <a:ext cx="1420812" cy="1981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矩形 294"/>
          <p:cNvSpPr/>
          <p:nvPr/>
        </p:nvSpPr>
        <p:spPr>
          <a:xfrm>
            <a:off x="6612814" y="362562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布拉格公式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复习</a:t>
            </a:r>
            <a:endParaRPr lang="zh-CN" altLang="en-US" sz="2800" b="1" dirty="0"/>
          </a:p>
        </p:txBody>
      </p:sp>
      <p:sp>
        <p:nvSpPr>
          <p:cNvPr id="296" name="矩形 295"/>
          <p:cNvSpPr/>
          <p:nvPr/>
        </p:nvSpPr>
        <p:spPr>
          <a:xfrm>
            <a:off x="2127523" y="107994"/>
            <a:ext cx="333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革末实验</a:t>
            </a:r>
            <a:endParaRPr lang="en-US" altLang="zh-CN" sz="28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8" grpId="0" animBg="1"/>
      <p:bldP spid="42" grpId="0" autoUpdateAnimBg="0"/>
      <p:bldP spid="43" grpId="0" autoUpdateAnimBg="0"/>
      <p:bldP spid="44" grpId="0" autoUpdateAnimBg="0"/>
      <p:bldP spid="2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063552" y="4432301"/>
            <a:ext cx="790912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00FF"/>
                </a:solidFill>
                <a:latin typeface="Calibri" panose="020F0502020204030204" pitchFamily="34" charset="0"/>
              </a:rPr>
              <a:t>1924年德布罗意在光的波粒二象性的启发下，提出微观粒子也具有波粒二象性的假设，这种与粒子相联系的波叫德布罗意波。波的频率和波长与粒子的能量和动量通过德布罗意公式联系起来。把实物粒子对应的波也叫物质波。</a:t>
            </a:r>
          </a:p>
        </p:txBody>
      </p:sp>
      <p:sp>
        <p:nvSpPr>
          <p:cNvPr id="4" name="矩形 3"/>
          <p:cNvSpPr/>
          <p:nvPr/>
        </p:nvSpPr>
        <p:spPr>
          <a:xfrm>
            <a:off x="2085182" y="600808"/>
            <a:ext cx="83534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Arial" charset="0"/>
              </a:rPr>
              <a:t>1923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Arial" charset="0"/>
              </a:rPr>
              <a:t>年，法国青年物理学家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德布罗意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Arial" charset="0"/>
                <a:sym typeface="Symbol" pitchFamily="18" charset="2"/>
              </a:rPr>
              <a:t>分析对比了经典物理中力学和光学的对应关系，并试图在物理学的这两个领域内同时建立一种适应两者的理论。他考虑到</a:t>
            </a:r>
            <a:endParaRPr lang="zh-CN" altLang="en-US" sz="2800" dirty="0"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1075" y="2257426"/>
            <a:ext cx="65166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4F4FFB"/>
                </a:solidFill>
                <a:latin typeface="Arial" charset="0"/>
                <a:sym typeface="Symbol" pitchFamily="18" charset="2"/>
              </a:rPr>
              <a:t>（</a:t>
            </a:r>
            <a:r>
              <a:rPr lang="en-US" altLang="zh-CN" sz="2800" b="1" kern="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1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）自然界在许多方面是显著对称的；</a:t>
            </a:r>
          </a:p>
        </p:txBody>
      </p:sp>
      <p:sp>
        <p:nvSpPr>
          <p:cNvPr id="6" name="矩形 5"/>
          <p:cNvSpPr/>
          <p:nvPr/>
        </p:nvSpPr>
        <p:spPr>
          <a:xfrm>
            <a:off x="2251075" y="2882760"/>
            <a:ext cx="79946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C0099"/>
                </a:solidFill>
                <a:latin typeface="Arial" charset="0"/>
                <a:sym typeface="Symbol" pitchFamily="18" charset="2"/>
              </a:rPr>
              <a:t>（</a:t>
            </a:r>
            <a:r>
              <a:rPr lang="en-US" altLang="zh-CN" sz="2800" b="1" kern="0" dirty="0">
                <a:solidFill>
                  <a:srgbClr val="CC0099"/>
                </a:solidFill>
                <a:latin typeface="Arial" charset="0"/>
                <a:sym typeface="Symbol" pitchFamily="18" charset="2"/>
              </a:rPr>
              <a:t>2</a:t>
            </a:r>
            <a:r>
              <a:rPr lang="zh-CN" altLang="en-US" sz="2800" b="1" kern="0" dirty="0">
                <a:solidFill>
                  <a:srgbClr val="CC0099"/>
                </a:solidFill>
                <a:latin typeface="Arial" charset="0"/>
                <a:sym typeface="Symbol" pitchFamily="18" charset="2"/>
              </a:rPr>
              <a:t>）可以观察到宇宙完全是由光和物质构成的；</a:t>
            </a:r>
          </a:p>
        </p:txBody>
      </p:sp>
      <p:sp>
        <p:nvSpPr>
          <p:cNvPr id="7" name="矩形 6"/>
          <p:cNvSpPr/>
          <p:nvPr/>
        </p:nvSpPr>
        <p:spPr>
          <a:xfrm>
            <a:off x="2251075" y="3462339"/>
            <a:ext cx="80216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009900"/>
                </a:solidFill>
                <a:latin typeface="Arial" charset="0"/>
                <a:sym typeface="Symbol" pitchFamily="18" charset="2"/>
              </a:rPr>
              <a:t>（</a:t>
            </a:r>
            <a:r>
              <a:rPr lang="en-US" altLang="zh-CN" sz="2800" b="1" kern="0" dirty="0">
                <a:solidFill>
                  <a:srgbClr val="009900"/>
                </a:solidFill>
                <a:latin typeface="Arial" charset="0"/>
                <a:sym typeface="Symbol" pitchFamily="18" charset="2"/>
              </a:rPr>
              <a:t>3</a:t>
            </a:r>
            <a:r>
              <a:rPr lang="zh-CN" altLang="en-US" sz="2800" b="1" kern="0" dirty="0">
                <a:solidFill>
                  <a:srgbClr val="009900"/>
                </a:solidFill>
                <a:latin typeface="Arial" charset="0"/>
                <a:sym typeface="Symbol" pitchFamily="18" charset="2"/>
              </a:rPr>
              <a:t>）如果光具有波粒二象性，实物粒子或许具有波粒二象性</a:t>
            </a:r>
            <a:endParaRPr lang="zh-CN" altLang="en-US" sz="2800" dirty="0">
              <a:solidFill>
                <a:srgbClr val="009900"/>
              </a:solidFill>
              <a:latin typeface="Arial" charset="0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2351584" y="116633"/>
            <a:ext cx="6851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一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 德布罗意物质波假设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52468" y="1428603"/>
            <a:ext cx="7440980" cy="2275454"/>
            <a:chOff x="2304" y="1296"/>
            <a:chExt cx="3024" cy="8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304" y="1296"/>
              <a:ext cx="3024" cy="96"/>
              <a:chOff x="2208" y="1104"/>
              <a:chExt cx="3024" cy="96"/>
            </a:xfrm>
          </p:grpSpPr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32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34"/>
              <p:cNvSpPr>
                <a:spLocks noChangeArrowheads="1"/>
              </p:cNvSpPr>
              <p:nvPr/>
            </p:nvSpPr>
            <p:spPr bwMode="auto">
              <a:xfrm>
                <a:off x="403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304" y="1680"/>
              <a:ext cx="3024" cy="96"/>
              <a:chOff x="2208" y="1104"/>
              <a:chExt cx="3024" cy="96"/>
            </a:xfrm>
          </p:grpSpPr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39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40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41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4033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43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44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304" y="2047"/>
              <a:ext cx="3024" cy="113"/>
              <a:chOff x="2208" y="1087"/>
              <a:chExt cx="3024" cy="113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47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48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Oval 49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Oval 50"/>
              <p:cNvSpPr>
                <a:spLocks noChangeArrowheads="1"/>
              </p:cNvSpPr>
              <p:nvPr/>
            </p:nvSpPr>
            <p:spPr bwMode="auto">
              <a:xfrm>
                <a:off x="4030" y="1087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Oval 51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Oval 52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342242" y="787792"/>
            <a:ext cx="1210635" cy="16894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607991" y="135302"/>
            <a:ext cx="1003941" cy="13565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5710377" y="135303"/>
            <a:ext cx="816912" cy="13462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5731274" y="331773"/>
            <a:ext cx="1240162" cy="214896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379998" y="74363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33016" y="273751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3" name="Arc 86"/>
          <p:cNvSpPr>
            <a:spLocks/>
          </p:cNvSpPr>
          <p:nvPr/>
        </p:nvSpPr>
        <p:spPr bwMode="auto">
          <a:xfrm flipH="1">
            <a:off x="5343187" y="1325232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33364"/>
              </p:ext>
            </p:extLst>
          </p:nvPr>
        </p:nvGraphicFramePr>
        <p:xfrm>
          <a:off x="4988725" y="1115118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6" name="公式" r:id="rId3" imgW="57227" imgH="114182" progId="Equation.3">
                  <p:embed/>
                </p:oleObj>
              </mc:Choice>
              <mc:Fallback>
                <p:oleObj name="公式" r:id="rId3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725" y="1115118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86"/>
          <p:cNvSpPr>
            <a:spLocks/>
          </p:cNvSpPr>
          <p:nvPr/>
        </p:nvSpPr>
        <p:spPr bwMode="auto">
          <a:xfrm rot="5400000" flipH="1">
            <a:off x="5764127" y="1385270"/>
            <a:ext cx="241300" cy="1492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55215"/>
              </p:ext>
            </p:extLst>
          </p:nvPr>
        </p:nvGraphicFramePr>
        <p:xfrm>
          <a:off x="5997516" y="1128880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7" name="公式" r:id="rId5" imgW="57227" imgH="114182" progId="Equation.3">
                  <p:embed/>
                </p:oleObj>
              </mc:Choice>
              <mc:Fallback>
                <p:oleObj name="公式" r:id="rId5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16" y="1128880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8826643" y="1528611"/>
            <a:ext cx="536575" cy="1038225"/>
            <a:chOff x="4269" y="1296"/>
            <a:chExt cx="338" cy="654"/>
          </a:xfrm>
        </p:grpSpPr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H="1">
              <a:off x="4269" y="1296"/>
              <a:ext cx="3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4379" y="14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</a:rPr>
                <a:t>d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2546901" y="4142713"/>
            <a:ext cx="7039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两束平行光分别被原子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反射，</a:t>
            </a:r>
            <a:r>
              <a:rPr lang="zh-CN" altLang="en-US" sz="2800" b="1" dirty="0">
                <a:solidFill>
                  <a:srgbClr val="0000FF"/>
                </a:solidFill>
              </a:rPr>
              <a:t>光程差为</a:t>
            </a:r>
          </a:p>
        </p:txBody>
      </p:sp>
      <p:sp>
        <p:nvSpPr>
          <p:cNvPr id="41" name="Line 2074"/>
          <p:cNvSpPr>
            <a:spLocks noChangeShapeType="1"/>
          </p:cNvSpPr>
          <p:nvPr/>
        </p:nvSpPr>
        <p:spPr bwMode="auto">
          <a:xfrm flipH="1">
            <a:off x="5613050" y="1662996"/>
            <a:ext cx="10256" cy="76085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074"/>
          <p:cNvSpPr>
            <a:spLocks noChangeShapeType="1"/>
          </p:cNvSpPr>
          <p:nvPr/>
        </p:nvSpPr>
        <p:spPr bwMode="auto">
          <a:xfrm flipH="1">
            <a:off x="5138999" y="1628532"/>
            <a:ext cx="434774" cy="284159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074"/>
          <p:cNvSpPr>
            <a:spLocks noChangeShapeType="1"/>
          </p:cNvSpPr>
          <p:nvPr/>
        </p:nvSpPr>
        <p:spPr bwMode="auto">
          <a:xfrm>
            <a:off x="5702402" y="1646978"/>
            <a:ext cx="343014" cy="230924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4738625" y="189528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6172959" y="1792718"/>
            <a:ext cx="407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6" name="Line 2074"/>
          <p:cNvSpPr>
            <a:spLocks noChangeShapeType="1"/>
          </p:cNvSpPr>
          <p:nvPr/>
        </p:nvSpPr>
        <p:spPr bwMode="auto">
          <a:xfrm flipV="1">
            <a:off x="5944507" y="1677972"/>
            <a:ext cx="80693" cy="12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074"/>
          <p:cNvSpPr>
            <a:spLocks noChangeShapeType="1"/>
          </p:cNvSpPr>
          <p:nvPr/>
        </p:nvSpPr>
        <p:spPr bwMode="auto">
          <a:xfrm>
            <a:off x="6025200" y="1688126"/>
            <a:ext cx="139559" cy="9132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074"/>
          <p:cNvSpPr>
            <a:spLocks noChangeShapeType="1"/>
          </p:cNvSpPr>
          <p:nvPr/>
        </p:nvSpPr>
        <p:spPr bwMode="auto">
          <a:xfrm flipV="1">
            <a:off x="5026856" y="1706728"/>
            <a:ext cx="166681" cy="10800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074"/>
          <p:cNvSpPr>
            <a:spLocks noChangeShapeType="1"/>
          </p:cNvSpPr>
          <p:nvPr/>
        </p:nvSpPr>
        <p:spPr bwMode="auto">
          <a:xfrm>
            <a:off x="5196880" y="1688126"/>
            <a:ext cx="88113" cy="142449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rc 86"/>
          <p:cNvSpPr>
            <a:spLocks/>
          </p:cNvSpPr>
          <p:nvPr/>
        </p:nvSpPr>
        <p:spPr bwMode="auto">
          <a:xfrm rot="14946739" flipH="1">
            <a:off x="5434306" y="1716766"/>
            <a:ext cx="171661" cy="2067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18321"/>
              </p:ext>
            </p:extLst>
          </p:nvPr>
        </p:nvGraphicFramePr>
        <p:xfrm>
          <a:off x="5253767" y="1832191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8" name="公式" r:id="rId7" imgW="57227" imgH="114182" progId="Equation.3">
                  <p:embed/>
                </p:oleObj>
              </mc:Choice>
              <mc:Fallback>
                <p:oleObj name="公式" r:id="rId7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767" y="1832191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rc 86"/>
          <p:cNvSpPr>
            <a:spLocks/>
          </p:cNvSpPr>
          <p:nvPr/>
        </p:nvSpPr>
        <p:spPr bwMode="auto">
          <a:xfrm rot="10800000" flipH="1">
            <a:off x="5620437" y="1742094"/>
            <a:ext cx="255327" cy="21893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37725"/>
              </p:ext>
            </p:extLst>
          </p:nvPr>
        </p:nvGraphicFramePr>
        <p:xfrm>
          <a:off x="5603338" y="1899046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9" name="公式" r:id="rId8" imgW="57227" imgH="114182" progId="Equation.3">
                  <p:embed/>
                </p:oleObj>
              </mc:Choice>
              <mc:Fallback>
                <p:oleObj name="公式" r:id="rId8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338" y="1899046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03197"/>
              </p:ext>
            </p:extLst>
          </p:nvPr>
        </p:nvGraphicFramePr>
        <p:xfrm>
          <a:off x="3074786" y="4836922"/>
          <a:ext cx="2035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0" name="公式" r:id="rId9" imgW="812520" imgH="215640" progId="Equation.3">
                  <p:embed/>
                </p:oleObj>
              </mc:Choice>
              <mc:Fallback>
                <p:oleObj name="公式" r:id="rId9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786" y="4836922"/>
                        <a:ext cx="20351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44194"/>
              </p:ext>
            </p:extLst>
          </p:nvPr>
        </p:nvGraphicFramePr>
        <p:xfrm>
          <a:off x="5193537" y="4887932"/>
          <a:ext cx="2034969" cy="68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1" name="公式" r:id="rId11" imgW="660240" imgH="203040" progId="Equation.3">
                  <p:embed/>
                </p:oleObj>
              </mc:Choice>
              <mc:Fallback>
                <p:oleObj name="公式" r:id="rId11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537" y="4887932"/>
                        <a:ext cx="2034969" cy="68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2688691" y="5657197"/>
            <a:ext cx="68973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rgbClr val="009900"/>
                </a:solidFill>
                <a:ea typeface="仿宋_GB2312"/>
                <a:cs typeface="仿宋_GB2312"/>
              </a:rPr>
              <a:t>式中</a:t>
            </a:r>
            <a:r>
              <a:rPr lang="zh-CN" altLang="en-US" i="0" dirty="0">
                <a:solidFill>
                  <a:srgbClr val="FF0000"/>
                </a:solidFill>
                <a:latin typeface="MS Reference Sans Serif" panose="020B0604030504040204" pitchFamily="34" charset="0"/>
                <a:ea typeface="仿宋_GB2312"/>
                <a:cs typeface="仿宋_GB2312"/>
                <a:sym typeface="Symbol" panose="05050102010706020507" pitchFamily="18" charset="2"/>
              </a:rPr>
              <a:t>θ</a:t>
            </a:r>
            <a:r>
              <a:rPr lang="zh-CN" altLang="en-US" i="0" dirty="0">
                <a:solidFill>
                  <a:srgbClr val="00B050"/>
                </a:solidFill>
                <a:ea typeface="仿宋_GB2312"/>
                <a:cs typeface="仿宋_GB2312"/>
                <a:sym typeface="Symbol" panose="05050102010706020507" pitchFamily="18" charset="2"/>
              </a:rPr>
              <a:t> </a:t>
            </a:r>
            <a:r>
              <a:rPr lang="zh-CN" altLang="en-US" i="0" dirty="0">
                <a:solidFill>
                  <a:srgbClr val="009900"/>
                </a:solidFill>
                <a:ea typeface="仿宋_GB2312"/>
                <a:cs typeface="仿宋_GB2312"/>
                <a:sym typeface="Symbol" panose="05050102010706020507" pitchFamily="18" charset="2"/>
              </a:rPr>
              <a:t>是掠射角，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i="0" dirty="0">
                <a:solidFill>
                  <a:srgbClr val="9900FF"/>
                </a:solidFill>
              </a:rPr>
              <a:t>为相邻反射原子层的间距，即反射晶面间距。</a:t>
            </a:r>
          </a:p>
        </p:txBody>
      </p:sp>
    </p:spTree>
    <p:extLst>
      <p:ext uri="{BB962C8B-B14F-4D97-AF65-F5344CB8AC3E}">
        <p14:creationId xmlns:p14="http://schemas.microsoft.com/office/powerpoint/2010/main" val="5335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5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52468" y="1428603"/>
            <a:ext cx="7440980" cy="2275454"/>
            <a:chOff x="2304" y="1296"/>
            <a:chExt cx="3024" cy="8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304" y="1296"/>
              <a:ext cx="3024" cy="96"/>
              <a:chOff x="2208" y="1104"/>
              <a:chExt cx="3024" cy="96"/>
            </a:xfrm>
          </p:grpSpPr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32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34"/>
              <p:cNvSpPr>
                <a:spLocks noChangeArrowheads="1"/>
              </p:cNvSpPr>
              <p:nvPr/>
            </p:nvSpPr>
            <p:spPr bwMode="auto">
              <a:xfrm>
                <a:off x="403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304" y="1680"/>
              <a:ext cx="3024" cy="96"/>
              <a:chOff x="2208" y="1104"/>
              <a:chExt cx="3024" cy="96"/>
            </a:xfrm>
          </p:grpSpPr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39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40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41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4033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43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44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304" y="2047"/>
              <a:ext cx="3024" cy="113"/>
              <a:chOff x="2208" y="1087"/>
              <a:chExt cx="3024" cy="113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47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48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Oval 49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Oval 50"/>
              <p:cNvSpPr>
                <a:spLocks noChangeArrowheads="1"/>
              </p:cNvSpPr>
              <p:nvPr/>
            </p:nvSpPr>
            <p:spPr bwMode="auto">
              <a:xfrm>
                <a:off x="4030" y="1087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Oval 51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Oval 52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342242" y="787792"/>
            <a:ext cx="1210635" cy="16894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607991" y="135302"/>
            <a:ext cx="1003941" cy="13565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5710377" y="135303"/>
            <a:ext cx="816912" cy="13462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5731274" y="331773"/>
            <a:ext cx="1240162" cy="214896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379998" y="74363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33016" y="273751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3" name="Arc 86"/>
          <p:cNvSpPr>
            <a:spLocks/>
          </p:cNvSpPr>
          <p:nvPr/>
        </p:nvSpPr>
        <p:spPr bwMode="auto">
          <a:xfrm flipH="1">
            <a:off x="5343187" y="1325232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40130"/>
              </p:ext>
            </p:extLst>
          </p:nvPr>
        </p:nvGraphicFramePr>
        <p:xfrm>
          <a:off x="4988725" y="1115118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9" name="公式" r:id="rId3" imgW="57227" imgH="114182" progId="Equation.3">
                  <p:embed/>
                </p:oleObj>
              </mc:Choice>
              <mc:Fallback>
                <p:oleObj name="公式" r:id="rId3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725" y="1115118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86"/>
          <p:cNvSpPr>
            <a:spLocks/>
          </p:cNvSpPr>
          <p:nvPr/>
        </p:nvSpPr>
        <p:spPr bwMode="auto">
          <a:xfrm rot="5400000" flipH="1">
            <a:off x="5764127" y="1385270"/>
            <a:ext cx="241300" cy="1492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09119"/>
              </p:ext>
            </p:extLst>
          </p:nvPr>
        </p:nvGraphicFramePr>
        <p:xfrm>
          <a:off x="5997516" y="1128880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" name="公式" r:id="rId5" imgW="57227" imgH="114182" progId="Equation.3">
                  <p:embed/>
                </p:oleObj>
              </mc:Choice>
              <mc:Fallback>
                <p:oleObj name="公式" r:id="rId5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16" y="1128880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8826643" y="1528611"/>
            <a:ext cx="536575" cy="1038225"/>
            <a:chOff x="4269" y="1296"/>
            <a:chExt cx="338" cy="654"/>
          </a:xfrm>
        </p:grpSpPr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H="1">
              <a:off x="4269" y="1296"/>
              <a:ext cx="3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4379" y="14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</a:rPr>
                <a:t>d</a:t>
              </a:r>
            </a:p>
          </p:txBody>
        </p:sp>
      </p:grpSp>
      <p:sp>
        <p:nvSpPr>
          <p:cNvPr id="40" name="Line 2074"/>
          <p:cNvSpPr>
            <a:spLocks noChangeShapeType="1"/>
          </p:cNvSpPr>
          <p:nvPr/>
        </p:nvSpPr>
        <p:spPr bwMode="auto">
          <a:xfrm flipH="1">
            <a:off x="5613050" y="1662996"/>
            <a:ext cx="10256" cy="76085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074"/>
          <p:cNvSpPr>
            <a:spLocks noChangeShapeType="1"/>
          </p:cNvSpPr>
          <p:nvPr/>
        </p:nvSpPr>
        <p:spPr bwMode="auto">
          <a:xfrm flipH="1">
            <a:off x="5138999" y="1628532"/>
            <a:ext cx="434774" cy="284159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074"/>
          <p:cNvSpPr>
            <a:spLocks noChangeShapeType="1"/>
          </p:cNvSpPr>
          <p:nvPr/>
        </p:nvSpPr>
        <p:spPr bwMode="auto">
          <a:xfrm>
            <a:off x="5702402" y="1646978"/>
            <a:ext cx="343014" cy="230924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738625" y="189528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172959" y="1792718"/>
            <a:ext cx="407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5" name="Line 2074"/>
          <p:cNvSpPr>
            <a:spLocks noChangeShapeType="1"/>
          </p:cNvSpPr>
          <p:nvPr/>
        </p:nvSpPr>
        <p:spPr bwMode="auto">
          <a:xfrm flipV="1">
            <a:off x="5944507" y="1677972"/>
            <a:ext cx="80693" cy="12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2074"/>
          <p:cNvSpPr>
            <a:spLocks noChangeShapeType="1"/>
          </p:cNvSpPr>
          <p:nvPr/>
        </p:nvSpPr>
        <p:spPr bwMode="auto">
          <a:xfrm>
            <a:off x="6025200" y="1688126"/>
            <a:ext cx="139559" cy="9132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074"/>
          <p:cNvSpPr>
            <a:spLocks noChangeShapeType="1"/>
          </p:cNvSpPr>
          <p:nvPr/>
        </p:nvSpPr>
        <p:spPr bwMode="auto">
          <a:xfrm flipV="1">
            <a:off x="5026856" y="1706728"/>
            <a:ext cx="166681" cy="10800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074"/>
          <p:cNvSpPr>
            <a:spLocks noChangeShapeType="1"/>
          </p:cNvSpPr>
          <p:nvPr/>
        </p:nvSpPr>
        <p:spPr bwMode="auto">
          <a:xfrm>
            <a:off x="5196880" y="1688126"/>
            <a:ext cx="88113" cy="142449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rc 86"/>
          <p:cNvSpPr>
            <a:spLocks/>
          </p:cNvSpPr>
          <p:nvPr/>
        </p:nvSpPr>
        <p:spPr bwMode="auto">
          <a:xfrm rot="14946739" flipH="1">
            <a:off x="5434306" y="1716766"/>
            <a:ext cx="171661" cy="2067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69384"/>
              </p:ext>
            </p:extLst>
          </p:nvPr>
        </p:nvGraphicFramePr>
        <p:xfrm>
          <a:off x="5253767" y="1832191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1" name="公式" r:id="rId7" imgW="57227" imgH="114182" progId="Equation.3">
                  <p:embed/>
                </p:oleObj>
              </mc:Choice>
              <mc:Fallback>
                <p:oleObj name="公式" r:id="rId7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767" y="1832191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rc 86"/>
          <p:cNvSpPr>
            <a:spLocks/>
          </p:cNvSpPr>
          <p:nvPr/>
        </p:nvSpPr>
        <p:spPr bwMode="auto">
          <a:xfrm rot="10800000" flipH="1">
            <a:off x="5620437" y="1742094"/>
            <a:ext cx="255327" cy="21893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89470"/>
              </p:ext>
            </p:extLst>
          </p:nvPr>
        </p:nvGraphicFramePr>
        <p:xfrm>
          <a:off x="5603338" y="1899046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2" name="公式" r:id="rId8" imgW="57227" imgH="114182" progId="Equation.3">
                  <p:embed/>
                </p:oleObj>
              </mc:Choice>
              <mc:Fallback>
                <p:oleObj name="公式" r:id="rId8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338" y="1899046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73252"/>
              </p:ext>
            </p:extLst>
          </p:nvPr>
        </p:nvGraphicFramePr>
        <p:xfrm>
          <a:off x="7281863" y="517526"/>
          <a:ext cx="2387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3" name="公式" r:id="rId9" imgW="774360" imgH="203040" progId="Equation.3">
                  <p:embed/>
                </p:oleObj>
              </mc:Choice>
              <mc:Fallback>
                <p:oleObj name="公式" r:id="rId9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517526"/>
                        <a:ext cx="2387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232733" y="3890625"/>
            <a:ext cx="829459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/>
              <a:t>同一晶面上相邻原子散射的光波的光程差等于零</a:t>
            </a:r>
            <a:r>
              <a:rPr lang="en-US" altLang="zh-CN" i="0" dirty="0"/>
              <a:t>,</a:t>
            </a:r>
            <a:r>
              <a:rPr lang="zh-CN" altLang="en-US" i="0" dirty="0"/>
              <a:t>它们相干加强</a:t>
            </a:r>
            <a:r>
              <a:rPr lang="en-US" altLang="zh-CN" i="0" dirty="0"/>
              <a:t>, 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反射给出强度最大的方向。一组晶面，可实现多光束相干叠加。</a:t>
            </a:r>
            <a:r>
              <a:rPr lang="zh-CN" altLang="en-US" i="0" dirty="0"/>
              <a:t>若要在该方向上不同晶面上原子散射光相干加强</a:t>
            </a:r>
            <a:r>
              <a:rPr lang="en-US" altLang="zh-CN" i="0" dirty="0"/>
              <a:t>,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 满足</a:t>
            </a:r>
            <a:r>
              <a:rPr lang="zh-CN" altLang="en-US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布拉格公式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： </a:t>
            </a:r>
          </a:p>
        </p:txBody>
      </p:sp>
      <p:graphicFrame>
        <p:nvGraphicFramePr>
          <p:cNvPr id="5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69707"/>
              </p:ext>
            </p:extLst>
          </p:nvPr>
        </p:nvGraphicFramePr>
        <p:xfrm>
          <a:off x="7757477" y="6006597"/>
          <a:ext cx="2769846" cy="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4" name="Equation" r:id="rId11" imgW="847614" imgH="133347" progId="Equation.3">
                  <p:embed/>
                </p:oleObj>
              </mc:Choice>
              <mc:Fallback>
                <p:oleObj name="Equation" r:id="rId11" imgW="847614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477" y="6006597"/>
                        <a:ext cx="2769846" cy="54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25493"/>
              </p:ext>
            </p:extLst>
          </p:nvPr>
        </p:nvGraphicFramePr>
        <p:xfrm>
          <a:off x="4080524" y="6039664"/>
          <a:ext cx="3045628" cy="6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5" name="公式" r:id="rId13" imgW="1038193" imgH="171408" progId="Equation.3">
                  <p:embed/>
                </p:oleObj>
              </mc:Choice>
              <mc:Fallback>
                <p:oleObj name="公式" r:id="rId13" imgW="1038193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24" y="6039664"/>
                        <a:ext cx="3045628" cy="6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/>
          <p:cNvSpPr/>
          <p:nvPr/>
        </p:nvSpPr>
        <p:spPr>
          <a:xfrm>
            <a:off x="2232734" y="6019488"/>
            <a:ext cx="1723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干涉极大</a:t>
            </a:r>
          </a:p>
        </p:txBody>
      </p:sp>
    </p:spTree>
    <p:extLst>
      <p:ext uri="{BB962C8B-B14F-4D97-AF65-F5344CB8AC3E}">
        <p14:creationId xmlns:p14="http://schemas.microsoft.com/office/powerpoint/2010/main" val="40631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5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4" grpId="0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901418" y="2445396"/>
            <a:ext cx="846043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晶体点阵中相邻点之间的距离与电子波长接近，利用晶体做电子衍射实验。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贝耳电话公司实验室的戴维逊和革末研究电子在镍单晶上的衍射（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1927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），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结果与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射线衍射实验具有相同规律，证明了德布罗意假设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947778" y="892945"/>
            <a:ext cx="83677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5175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7325" indent="0"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革末实验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187325" indent="0"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Davisson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1881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1958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Germer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1895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1971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2333575" y="4611232"/>
            <a:ext cx="759611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戴维逊和革末的实验是用电子束垂直投射到镍单晶，电子束被散射。其强度分布可用德布罗意关系和衍射理论给以解释，从而验证了物质波的存在。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1937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年他们与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G. P.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汤姆孙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一起获得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Nobel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物理学奖。</a:t>
            </a:r>
          </a:p>
        </p:txBody>
      </p:sp>
    </p:spTree>
    <p:extLst>
      <p:ext uri="{BB962C8B-B14F-4D97-AF65-F5344CB8AC3E}">
        <p14:creationId xmlns:p14="http://schemas.microsoft.com/office/powerpoint/2010/main" val="18340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37747" y="1844824"/>
            <a:ext cx="7826375" cy="4805362"/>
            <a:chOff x="612" y="1434"/>
            <a:chExt cx="2767" cy="2495"/>
          </a:xfrm>
        </p:grpSpPr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612" y="1434"/>
              <a:ext cx="2767" cy="24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4" name="AutoShape 35" descr="大纸屑"/>
            <p:cNvSpPr>
              <a:spLocks noChangeArrowheads="1"/>
            </p:cNvSpPr>
            <p:nvPr/>
          </p:nvSpPr>
          <p:spPr bwMode="auto">
            <a:xfrm>
              <a:off x="1202" y="3419"/>
              <a:ext cx="627" cy="311"/>
            </a:xfrm>
            <a:prstGeom prst="cube">
              <a:avLst>
                <a:gd name="adj" fmla="val 73079"/>
              </a:avLst>
            </a:prstGeom>
            <a:pattFill prst="lgConfetti">
              <a:fgClr>
                <a:schemeClr val="folHlink"/>
              </a:fgClr>
              <a:bgClr>
                <a:srgbClr val="FFFFFF"/>
              </a:bgClr>
            </a:patt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5" name="AutoShape 36"/>
            <p:cNvSpPr>
              <a:spLocks noChangeArrowheads="1"/>
            </p:cNvSpPr>
            <p:nvPr/>
          </p:nvSpPr>
          <p:spPr bwMode="auto">
            <a:xfrm flipV="1">
              <a:off x="1431" y="1621"/>
              <a:ext cx="209" cy="518"/>
            </a:xfrm>
            <a:prstGeom prst="can">
              <a:avLst>
                <a:gd name="adj" fmla="val 47653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FFFF"/>
                </a:gs>
                <a:gs pos="100000">
                  <a:srgbClr val="FF6600"/>
                </a:gs>
              </a:gsLst>
              <a:lin ang="0" scaled="1"/>
            </a:gra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1481" y="2063"/>
              <a:ext cx="105" cy="57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1530" y="2087"/>
              <a:ext cx="1" cy="14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1271" y="2251"/>
              <a:ext cx="210" cy="1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1590" y="2247"/>
              <a:ext cx="21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-7860522">
              <a:off x="2431" y="2575"/>
              <a:ext cx="210" cy="238"/>
              <a:chOff x="5843" y="5292"/>
              <a:chExt cx="357" cy="402"/>
            </a:xfrm>
          </p:grpSpPr>
          <p:sp>
            <p:nvSpPr>
              <p:cNvPr id="21" name="AutoShape 42"/>
              <p:cNvSpPr>
                <a:spLocks noChangeArrowheads="1"/>
              </p:cNvSpPr>
              <p:nvPr/>
            </p:nvSpPr>
            <p:spPr bwMode="auto">
              <a:xfrm>
                <a:off x="5843" y="5343"/>
                <a:ext cx="357" cy="351"/>
              </a:xfrm>
              <a:prstGeom prst="can">
                <a:avLst>
                  <a:gd name="adj" fmla="val 34616"/>
                </a:avLst>
              </a:prstGeom>
              <a:gradFill rotWithShape="1">
                <a:gsLst>
                  <a:gs pos="0">
                    <a:srgbClr val="333333"/>
                  </a:gs>
                  <a:gs pos="50000">
                    <a:srgbClr val="FFFFFF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AutoShape 43"/>
              <p:cNvSpPr>
                <a:spLocks noChangeArrowheads="1"/>
              </p:cNvSpPr>
              <p:nvPr/>
            </p:nvSpPr>
            <p:spPr bwMode="auto">
              <a:xfrm>
                <a:off x="5962" y="5292"/>
                <a:ext cx="119" cy="141"/>
              </a:xfrm>
              <a:prstGeom prst="can">
                <a:avLst>
                  <a:gd name="adj" fmla="val 29622"/>
                </a:avLst>
              </a:prstGeom>
              <a:gradFill rotWithShape="1">
                <a:gsLst>
                  <a:gs pos="0">
                    <a:srgbClr val="333333"/>
                  </a:gs>
                  <a:gs pos="50000">
                    <a:srgbClr val="FFFFFF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1530" y="2785"/>
              <a:ext cx="907" cy="7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783" y="3391"/>
              <a:ext cx="62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镍晶体</a:t>
              </a:r>
            </a:p>
          </p:txBody>
        </p: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853" y="1732"/>
              <a:ext cx="69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电子枪</a:t>
              </a:r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992" y="2562"/>
              <a:ext cx="55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电子束</a:t>
              </a:r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1969" y="3080"/>
              <a:ext cx="62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散射线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387" y="2250"/>
              <a:ext cx="83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电子探测器</a:t>
              </a: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>
              <a:off x="1531" y="3080"/>
              <a:ext cx="347" cy="414"/>
            </a:xfrm>
            <a:custGeom>
              <a:avLst/>
              <a:gdLst>
                <a:gd name="T0" fmla="*/ 0 w 17922"/>
                <a:gd name="T1" fmla="*/ 0 h 21600"/>
                <a:gd name="T2" fmla="*/ 0 w 17922"/>
                <a:gd name="T3" fmla="*/ 0 h 21600"/>
                <a:gd name="T4" fmla="*/ 0 w 1792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22"/>
                <a:gd name="T10" fmla="*/ 0 h 21600"/>
                <a:gd name="T11" fmla="*/ 17922 w 179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2" h="21600" fill="none" extrusionOk="0">
                  <a:moveTo>
                    <a:pt x="0" y="23"/>
                  </a:moveTo>
                  <a:cubicBezTo>
                    <a:pt x="334" y="7"/>
                    <a:pt x="669" y="-1"/>
                    <a:pt x="1004" y="0"/>
                  </a:cubicBezTo>
                  <a:cubicBezTo>
                    <a:pt x="7594" y="0"/>
                    <a:pt x="13824" y="3008"/>
                    <a:pt x="17922" y="8170"/>
                  </a:cubicBezTo>
                </a:path>
                <a:path w="17922" h="21600" stroke="0" extrusionOk="0">
                  <a:moveTo>
                    <a:pt x="0" y="23"/>
                  </a:moveTo>
                  <a:cubicBezTo>
                    <a:pt x="334" y="7"/>
                    <a:pt x="669" y="-1"/>
                    <a:pt x="1004" y="0"/>
                  </a:cubicBezTo>
                  <a:cubicBezTo>
                    <a:pt x="7594" y="0"/>
                    <a:pt x="13824" y="3008"/>
                    <a:pt x="17922" y="8170"/>
                  </a:cubicBezTo>
                  <a:lnTo>
                    <a:pt x="1004" y="2160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51"/>
            <p:cNvGraphicFramePr>
              <a:graphicFrameLocks noChangeAspect="1"/>
            </p:cNvGraphicFramePr>
            <p:nvPr/>
          </p:nvGraphicFramePr>
          <p:xfrm>
            <a:off x="1678" y="2886"/>
            <a:ext cx="15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9" name="公式" r:id="rId3" imgW="104737" imgH="161960" progId="Equation.3">
                    <p:embed/>
                  </p:oleObj>
                </mc:Choice>
                <mc:Fallback>
                  <p:oleObj name="公式" r:id="rId3" imgW="104737" imgH="16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886"/>
                          <a:ext cx="15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1528" y="2568"/>
              <a:ext cx="0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 flipV="1">
              <a:off x="2018" y="2949"/>
              <a:ext cx="227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91"/>
          <p:cNvGrpSpPr>
            <a:grpSpLocks/>
          </p:cNvGrpSpPr>
          <p:nvPr/>
        </p:nvGrpSpPr>
        <p:grpSpPr bwMode="auto">
          <a:xfrm>
            <a:off x="8125759" y="4168924"/>
            <a:ext cx="939800" cy="2247900"/>
            <a:chOff x="4879" y="1985"/>
            <a:chExt cx="592" cy="1416"/>
          </a:xfrm>
        </p:grpSpPr>
        <p:grpSp>
          <p:nvGrpSpPr>
            <p:cNvPr id="24" name="Group 183"/>
            <p:cNvGrpSpPr>
              <a:grpSpLocks/>
            </p:cNvGrpSpPr>
            <p:nvPr/>
          </p:nvGrpSpPr>
          <p:grpSpPr bwMode="auto">
            <a:xfrm>
              <a:off x="4923" y="1985"/>
              <a:ext cx="548" cy="960"/>
              <a:chOff x="4923" y="1985"/>
              <a:chExt cx="548" cy="960"/>
            </a:xfrm>
          </p:grpSpPr>
          <p:sp>
            <p:nvSpPr>
              <p:cNvPr id="33" name="Oval 159"/>
              <p:cNvSpPr>
                <a:spLocks noChangeArrowheads="1"/>
              </p:cNvSpPr>
              <p:nvPr/>
            </p:nvSpPr>
            <p:spPr bwMode="auto">
              <a:xfrm>
                <a:off x="5194" y="2686"/>
                <a:ext cx="277" cy="259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34" name="AutoShape 181"/>
              <p:cNvCxnSpPr>
                <a:cxnSpLocks noChangeShapeType="1"/>
                <a:endCxn id="33" idx="0"/>
              </p:cNvCxnSpPr>
              <p:nvPr/>
            </p:nvCxnSpPr>
            <p:spPr bwMode="auto">
              <a:xfrm>
                <a:off x="4923" y="1985"/>
                <a:ext cx="410" cy="692"/>
              </a:xfrm>
              <a:prstGeom prst="bentConnector2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" name="Group 188"/>
            <p:cNvGrpSpPr>
              <a:grpSpLocks/>
            </p:cNvGrpSpPr>
            <p:nvPr/>
          </p:nvGrpSpPr>
          <p:grpSpPr bwMode="auto">
            <a:xfrm>
              <a:off x="4879" y="2255"/>
              <a:ext cx="565" cy="1146"/>
              <a:chOff x="4879" y="2255"/>
              <a:chExt cx="565" cy="1146"/>
            </a:xfrm>
          </p:grpSpPr>
          <p:sp>
            <p:nvSpPr>
              <p:cNvPr id="26" name="Line 174"/>
              <p:cNvSpPr>
                <a:spLocks noChangeShapeType="1"/>
              </p:cNvSpPr>
              <p:nvPr/>
            </p:nvSpPr>
            <p:spPr bwMode="auto">
              <a:xfrm flipV="1">
                <a:off x="5204" y="2255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Text Box 175"/>
              <p:cNvSpPr txBox="1">
                <a:spLocks noChangeArrowheads="1"/>
              </p:cNvSpPr>
              <p:nvPr/>
            </p:nvSpPr>
            <p:spPr bwMode="auto">
              <a:xfrm>
                <a:off x="4879" y="234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i="1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Line 178"/>
              <p:cNvSpPr>
                <a:spLocks noChangeShapeType="1"/>
              </p:cNvSpPr>
              <p:nvPr/>
            </p:nvSpPr>
            <p:spPr bwMode="auto">
              <a:xfrm flipV="1">
                <a:off x="5290" y="2716"/>
                <a:ext cx="105" cy="18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Line 184"/>
              <p:cNvSpPr>
                <a:spLocks noChangeShapeType="1"/>
              </p:cNvSpPr>
              <p:nvPr/>
            </p:nvSpPr>
            <p:spPr bwMode="auto">
              <a:xfrm>
                <a:off x="5314" y="2953"/>
                <a:ext cx="0" cy="353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185"/>
              <p:cNvSpPr>
                <a:spLocks noChangeShapeType="1"/>
              </p:cNvSpPr>
              <p:nvPr/>
            </p:nvSpPr>
            <p:spPr bwMode="auto">
              <a:xfrm>
                <a:off x="5165" y="3289"/>
                <a:ext cx="2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Line 186"/>
              <p:cNvSpPr>
                <a:spLocks noChangeShapeType="1"/>
              </p:cNvSpPr>
              <p:nvPr/>
            </p:nvSpPr>
            <p:spPr bwMode="auto">
              <a:xfrm>
                <a:off x="5204" y="3345"/>
                <a:ext cx="203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Line 187"/>
              <p:cNvSpPr>
                <a:spLocks noChangeShapeType="1"/>
              </p:cNvSpPr>
              <p:nvPr/>
            </p:nvSpPr>
            <p:spPr bwMode="auto">
              <a:xfrm flipV="1">
                <a:off x="5221" y="3401"/>
                <a:ext cx="167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5" name="Text Box 134"/>
          <p:cNvSpPr txBox="1">
            <a:spLocks noChangeArrowheads="1"/>
          </p:cNvSpPr>
          <p:nvPr/>
        </p:nvSpPr>
        <p:spPr bwMode="auto">
          <a:xfrm>
            <a:off x="5364926" y="6307361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实验装置示意图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2416072" y="318058"/>
            <a:ext cx="7973831" cy="17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革末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实验装置：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电子从灯丝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飞出，经电势差为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的加速电场，通过狭缝后成为很细的电子束，投射到晶体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上，散射后进入电子探测器，由电流计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测量出电流。</a:t>
            </a:r>
          </a:p>
        </p:txBody>
      </p:sp>
    </p:spTree>
    <p:extLst>
      <p:ext uri="{BB962C8B-B14F-4D97-AF65-F5344CB8AC3E}">
        <p14:creationId xmlns:p14="http://schemas.microsoft.com/office/powerpoint/2010/main" val="30902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5"/>
          <p:cNvSpPr txBox="1">
            <a:spLocks noChangeArrowheads="1"/>
          </p:cNvSpPr>
          <p:nvPr/>
        </p:nvSpPr>
        <p:spPr bwMode="auto">
          <a:xfrm>
            <a:off x="2279577" y="188641"/>
            <a:ext cx="7305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假如电子具有波动性，应满足布喇格公式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46372"/>
              </p:ext>
            </p:extLst>
          </p:nvPr>
        </p:nvGraphicFramePr>
        <p:xfrm>
          <a:off x="2549320" y="878842"/>
          <a:ext cx="2865680" cy="60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2" name="公式" r:id="rId3" imgW="837836" imgH="177723" progId="Equation.3">
                  <p:embed/>
                </p:oleObj>
              </mc:Choice>
              <mc:Fallback>
                <p:oleObj name="公式" r:id="rId3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320" y="878842"/>
                        <a:ext cx="2865680" cy="607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7750"/>
              </p:ext>
            </p:extLst>
          </p:nvPr>
        </p:nvGraphicFramePr>
        <p:xfrm>
          <a:off x="5945224" y="987199"/>
          <a:ext cx="2769846" cy="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3" name="Equation" r:id="rId5" imgW="847614" imgH="133347" progId="Equation.3">
                  <p:embed/>
                </p:oleObj>
              </mc:Choice>
              <mc:Fallback>
                <p:oleObj name="Equation" r:id="rId5" imgW="847614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224" y="987199"/>
                        <a:ext cx="2769846" cy="54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279576" y="1605023"/>
            <a:ext cx="587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此时电表中应出现最大的电流。</a:t>
            </a:r>
          </a:p>
        </p:txBody>
      </p:sp>
      <p:graphicFrame>
        <p:nvGraphicFramePr>
          <p:cNvPr id="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52102"/>
              </p:ext>
            </p:extLst>
          </p:nvPr>
        </p:nvGraphicFramePr>
        <p:xfrm>
          <a:off x="2207477" y="2188761"/>
          <a:ext cx="2733257" cy="141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4" name="Equation" r:id="rId7" imgW="761760" imgH="393480" progId="Equation.DSMT4">
                  <p:embed/>
                </p:oleObj>
              </mc:Choice>
              <mc:Fallback>
                <p:oleObj name="Equation" r:id="rId7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77" y="2188761"/>
                        <a:ext cx="2733257" cy="1412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 flipV="1">
            <a:off x="5602324" y="2690766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10800000" scaled="1"/>
            <a:tileRect/>
          </a:gra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9723"/>
              </p:ext>
            </p:extLst>
          </p:nvPr>
        </p:nvGraphicFramePr>
        <p:xfrm>
          <a:off x="6613286" y="2160122"/>
          <a:ext cx="248443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5" name="Equation" r:id="rId9" imgW="685800" imgH="444240" progId="Equation.DSMT4">
                  <p:embed/>
                </p:oleObj>
              </mc:Choice>
              <mc:Fallback>
                <p:oleObj name="Equation" r:id="rId9" imgW="685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286" y="2160122"/>
                        <a:ext cx="2484437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 flipV="1">
            <a:off x="1773245" y="4244058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97530"/>
              </p:ext>
            </p:extLst>
          </p:nvPr>
        </p:nvGraphicFramePr>
        <p:xfrm>
          <a:off x="2849563" y="3733800"/>
          <a:ext cx="38798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6" name="Equation" r:id="rId11" imgW="1168200" imgH="419040" progId="Equation.DSMT4">
                  <p:embed/>
                </p:oleObj>
              </mc:Choice>
              <mc:Fallback>
                <p:oleObj name="Equation" r:id="rId11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733800"/>
                        <a:ext cx="38798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/>
          <p:cNvSpPr>
            <a:spLocks noChangeArrowheads="1"/>
          </p:cNvSpPr>
          <p:nvPr/>
        </p:nvSpPr>
        <p:spPr bwMode="auto">
          <a:xfrm flipV="1">
            <a:off x="7134013" y="4244060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3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22933"/>
              </p:ext>
            </p:extLst>
          </p:nvPr>
        </p:nvGraphicFramePr>
        <p:xfrm>
          <a:off x="7900776" y="3801071"/>
          <a:ext cx="23225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" name="公式" r:id="rId13" imgW="752595" imgH="400042" progId="Equation.3">
                  <p:embed/>
                </p:oleObj>
              </mc:Choice>
              <mc:Fallback>
                <p:oleObj name="公式" r:id="rId13" imgW="75259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776" y="3801071"/>
                        <a:ext cx="232251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6"/>
          <p:cNvSpPr>
            <a:spLocks noChangeArrowheads="1"/>
          </p:cNvSpPr>
          <p:nvPr/>
        </p:nvSpPr>
        <p:spPr bwMode="auto">
          <a:xfrm flipV="1">
            <a:off x="3223414" y="5906415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5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35104"/>
              </p:ext>
            </p:extLst>
          </p:nvPr>
        </p:nvGraphicFramePr>
        <p:xfrm>
          <a:off x="4248980" y="5465809"/>
          <a:ext cx="33924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8" name="公式" r:id="rId15" imgW="1130300" imgH="419100" progId="Equation.3">
                  <p:embed/>
                </p:oleObj>
              </mc:Choice>
              <mc:Fallback>
                <p:oleObj name="公式" r:id="rId15" imgW="113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980" y="5465809"/>
                        <a:ext cx="33924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6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/>
      <p:bldP spid="7" grpId="0" animBg="1"/>
      <p:bldP spid="9" grpId="0" animBg="1"/>
      <p:bldP spid="11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45"/>
          <p:cNvSpPr txBox="1">
            <a:spLocks noChangeArrowheads="1"/>
          </p:cNvSpPr>
          <p:nvPr/>
        </p:nvSpPr>
        <p:spPr bwMode="auto">
          <a:xfrm>
            <a:off x="2105026" y="6018214"/>
            <a:ext cx="8277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若固定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角，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改变加速电压，会多次出现电流极大</a:t>
            </a:r>
          </a:p>
        </p:txBody>
      </p:sp>
      <p:graphicFrame>
        <p:nvGraphicFramePr>
          <p:cNvPr id="80" name="Object 48"/>
          <p:cNvGraphicFramePr>
            <a:graphicFrameLocks noChangeAspect="1"/>
          </p:cNvGraphicFramePr>
          <p:nvPr/>
        </p:nvGraphicFramePr>
        <p:xfrm>
          <a:off x="2724150" y="1909763"/>
          <a:ext cx="24780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1" name="公式" r:id="rId3" imgW="825142" imgH="215806" progId="Equation.3">
                  <p:embed/>
                </p:oleObj>
              </mc:Choice>
              <mc:Fallback>
                <p:oleObj name="公式" r:id="rId3" imgW="825142" imgH="21580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09763"/>
                        <a:ext cx="24780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0"/>
          <p:cNvGraphicFramePr>
            <a:graphicFrameLocks noChangeAspect="1"/>
          </p:cNvGraphicFramePr>
          <p:nvPr/>
        </p:nvGraphicFramePr>
        <p:xfrm>
          <a:off x="2139950" y="449264"/>
          <a:ext cx="33924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2" name="公式" r:id="rId5" imgW="1130300" imgH="419100" progId="Equation.3">
                  <p:embed/>
                </p:oleObj>
              </mc:Choice>
              <mc:Fallback>
                <p:oleObj name="公式" r:id="rId5" imgW="1130300" imgH="4191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49264"/>
                        <a:ext cx="33924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3"/>
          <p:cNvGraphicFramePr>
            <a:graphicFrameLocks noChangeAspect="1"/>
          </p:cNvGraphicFramePr>
          <p:nvPr/>
        </p:nvGraphicFramePr>
        <p:xfrm>
          <a:off x="2473325" y="2851151"/>
          <a:ext cx="34607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3" name="公式" r:id="rId7" imgW="1028254" imgH="393529" progId="Equation.3">
                  <p:embed/>
                </p:oleObj>
              </mc:Choice>
              <mc:Fallback>
                <p:oleObj name="公式" r:id="rId7" imgW="1028254" imgH="393529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851151"/>
                        <a:ext cx="346075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4"/>
          <p:cNvGraphicFramePr>
            <a:graphicFrameLocks noChangeAspect="1"/>
          </p:cNvGraphicFramePr>
          <p:nvPr/>
        </p:nvGraphicFramePr>
        <p:xfrm>
          <a:off x="2166939" y="4435476"/>
          <a:ext cx="79708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4" name="公式" r:id="rId9" imgW="2451100" imgH="393700" progId="Equation.3">
                  <p:embed/>
                </p:oleObj>
              </mc:Choice>
              <mc:Fallback>
                <p:oleObj name="公式" r:id="rId9" imgW="2451100" imgH="3937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4435476"/>
                        <a:ext cx="79708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7083425" y="307975"/>
            <a:ext cx="990600" cy="2590800"/>
            <a:chOff x="3696" y="1776"/>
            <a:chExt cx="624" cy="1632"/>
          </a:xfrm>
        </p:grpSpPr>
        <p:sp>
          <p:nvSpPr>
            <p:cNvPr id="46" name="Line 3"/>
            <p:cNvSpPr>
              <a:spLocks noChangeShapeType="1"/>
            </p:cNvSpPr>
            <p:nvPr/>
          </p:nvSpPr>
          <p:spPr bwMode="auto">
            <a:xfrm>
              <a:off x="3840" y="1776"/>
              <a:ext cx="48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3696" y="1872"/>
              <a:ext cx="624" cy="15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8150225" y="307975"/>
            <a:ext cx="762000" cy="2514600"/>
            <a:chOff x="4368" y="1776"/>
            <a:chExt cx="480" cy="1584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4368" y="1776"/>
              <a:ext cx="336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V="1">
              <a:off x="4416" y="1872"/>
              <a:ext cx="432" cy="14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4" name="Group 8"/>
          <p:cNvGrpSpPr>
            <a:grpSpLocks/>
          </p:cNvGrpSpPr>
          <p:nvPr/>
        </p:nvGrpSpPr>
        <p:grpSpPr bwMode="auto">
          <a:xfrm>
            <a:off x="7200900" y="1722438"/>
            <a:ext cx="457200" cy="533400"/>
            <a:chOff x="235" y="2321"/>
            <a:chExt cx="288" cy="336"/>
          </a:xfrm>
        </p:grpSpPr>
        <p:sp>
          <p:nvSpPr>
            <p:cNvPr id="55" name="Arc 9"/>
            <p:cNvSpPr>
              <a:spLocks/>
            </p:cNvSpPr>
            <p:nvPr/>
          </p:nvSpPr>
          <p:spPr bwMode="auto">
            <a:xfrm flipH="1">
              <a:off x="331" y="2465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2566" name="Object 10"/>
            <p:cNvGraphicFramePr>
              <a:graphicFrameLocks noChangeAspect="1"/>
            </p:cNvGraphicFramePr>
            <p:nvPr/>
          </p:nvGraphicFramePr>
          <p:xfrm>
            <a:off x="235" y="2321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5" name="公式" r:id="rId11" imgW="104737" imgH="161960" progId="Equation.3">
                    <p:embed/>
                  </p:oleObj>
                </mc:Choice>
                <mc:Fallback>
                  <p:oleObj name="公式" r:id="rId11" imgW="104737" imgH="161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321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50"/>
          <p:cNvGrpSpPr>
            <a:grpSpLocks/>
          </p:cNvGrpSpPr>
          <p:nvPr/>
        </p:nvGrpSpPr>
        <p:grpSpPr bwMode="auto">
          <a:xfrm>
            <a:off x="6778625" y="2212975"/>
            <a:ext cx="3048000" cy="1371600"/>
            <a:chOff x="3310" y="1538"/>
            <a:chExt cx="1920" cy="864"/>
          </a:xfrm>
        </p:grpSpPr>
        <p:grpSp>
          <p:nvGrpSpPr>
            <p:cNvPr id="22539" name="Group 13"/>
            <p:cNvGrpSpPr>
              <a:grpSpLocks/>
            </p:cNvGrpSpPr>
            <p:nvPr/>
          </p:nvGrpSpPr>
          <p:grpSpPr bwMode="auto">
            <a:xfrm>
              <a:off x="3310" y="1538"/>
              <a:ext cx="1920" cy="96"/>
              <a:chOff x="3504" y="2976"/>
              <a:chExt cx="1920" cy="96"/>
            </a:xfrm>
          </p:grpSpPr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2559" name="Group 15"/>
              <p:cNvGrpSpPr>
                <a:grpSpLocks/>
              </p:cNvGrpSpPr>
              <p:nvPr/>
            </p:nvGrpSpPr>
            <p:grpSpPr bwMode="auto">
              <a:xfrm>
                <a:off x="3504" y="2976"/>
                <a:ext cx="1776" cy="96"/>
                <a:chOff x="3504" y="2976"/>
                <a:chExt cx="1776" cy="96"/>
              </a:xfrm>
            </p:grpSpPr>
            <p:sp>
              <p:nvSpPr>
                <p:cNvPr id="102" name="Oval 16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Oval 17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Oval 18"/>
                <p:cNvSpPr>
                  <a:spLocks noChangeArrowheads="1"/>
                </p:cNvSpPr>
                <p:nvPr/>
              </p:nvSpPr>
              <p:spPr bwMode="auto">
                <a:xfrm>
                  <a:off x="4752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Oval 19"/>
                <p:cNvSpPr>
                  <a:spLocks noChangeArrowheads="1"/>
                </p:cNvSpPr>
                <p:nvPr/>
              </p:nvSpPr>
              <p:spPr bwMode="auto">
                <a:xfrm>
                  <a:off x="518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Oval 20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2540" name="Group 21"/>
            <p:cNvGrpSpPr>
              <a:grpSpLocks/>
            </p:cNvGrpSpPr>
            <p:nvPr/>
          </p:nvGrpSpPr>
          <p:grpSpPr bwMode="auto">
            <a:xfrm>
              <a:off x="3310" y="1922"/>
              <a:ext cx="1920" cy="96"/>
              <a:chOff x="3504" y="2976"/>
              <a:chExt cx="1920" cy="96"/>
            </a:xfrm>
          </p:grpSpPr>
          <p:sp>
            <p:nvSpPr>
              <p:cNvPr id="93" name="Line 22"/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2552" name="Group 23"/>
              <p:cNvGrpSpPr>
                <a:grpSpLocks/>
              </p:cNvGrpSpPr>
              <p:nvPr/>
            </p:nvGrpSpPr>
            <p:grpSpPr bwMode="auto">
              <a:xfrm>
                <a:off x="3504" y="2976"/>
                <a:ext cx="1776" cy="96"/>
                <a:chOff x="3504" y="2976"/>
                <a:chExt cx="1776" cy="96"/>
              </a:xfrm>
            </p:grpSpPr>
            <p:sp>
              <p:nvSpPr>
                <p:cNvPr id="95" name="Oval 24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Oval 25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Oval 26"/>
                <p:cNvSpPr>
                  <a:spLocks noChangeArrowheads="1"/>
                </p:cNvSpPr>
                <p:nvPr/>
              </p:nvSpPr>
              <p:spPr bwMode="auto">
                <a:xfrm>
                  <a:off x="4752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Oval 27"/>
                <p:cNvSpPr>
                  <a:spLocks noChangeArrowheads="1"/>
                </p:cNvSpPr>
                <p:nvPr/>
              </p:nvSpPr>
              <p:spPr bwMode="auto">
                <a:xfrm>
                  <a:off x="518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Oval 28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2541" name="Group 29"/>
            <p:cNvGrpSpPr>
              <a:grpSpLocks/>
            </p:cNvGrpSpPr>
            <p:nvPr/>
          </p:nvGrpSpPr>
          <p:grpSpPr bwMode="auto">
            <a:xfrm>
              <a:off x="3310" y="2306"/>
              <a:ext cx="1920" cy="96"/>
              <a:chOff x="3504" y="2976"/>
              <a:chExt cx="1920" cy="96"/>
            </a:xfrm>
          </p:grpSpPr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2545" name="Group 31"/>
              <p:cNvGrpSpPr>
                <a:grpSpLocks/>
              </p:cNvGrpSpPr>
              <p:nvPr/>
            </p:nvGrpSpPr>
            <p:grpSpPr bwMode="auto">
              <a:xfrm>
                <a:off x="3504" y="2976"/>
                <a:ext cx="1776" cy="96"/>
                <a:chOff x="3504" y="2976"/>
                <a:chExt cx="1776" cy="96"/>
              </a:xfrm>
            </p:grpSpPr>
            <p:sp>
              <p:nvSpPr>
                <p:cNvPr id="88" name="Oval 32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Oval 33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Oval 34"/>
                <p:cNvSpPr>
                  <a:spLocks noChangeArrowheads="1"/>
                </p:cNvSpPr>
                <p:nvPr/>
              </p:nvSpPr>
              <p:spPr bwMode="auto">
                <a:xfrm>
                  <a:off x="4752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518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Oval 36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4798" y="1970"/>
              <a:ext cx="0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543" name="Text Box 38"/>
            <p:cNvSpPr txBox="1">
              <a:spLocks noChangeArrowheads="1"/>
            </p:cNvSpPr>
            <p:nvPr/>
          </p:nvSpPr>
          <p:spPr bwMode="auto">
            <a:xfrm>
              <a:off x="4804" y="197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415480" y="3429000"/>
            <a:ext cx="8705850" cy="3021013"/>
            <a:chOff x="276" y="2160"/>
            <a:chExt cx="5484" cy="1903"/>
          </a:xfrm>
        </p:grpSpPr>
        <p:sp>
          <p:nvSpPr>
            <p:cNvPr id="3" name="Line 65"/>
            <p:cNvSpPr>
              <a:spLocks noChangeShapeType="1"/>
            </p:cNvSpPr>
            <p:nvPr/>
          </p:nvSpPr>
          <p:spPr bwMode="auto">
            <a:xfrm>
              <a:off x="276" y="2160"/>
              <a:ext cx="5484" cy="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 Box 66"/>
            <p:cNvSpPr txBox="1">
              <a:spLocks noChangeArrowheads="1"/>
            </p:cNvSpPr>
            <p:nvPr/>
          </p:nvSpPr>
          <p:spPr bwMode="auto">
            <a:xfrm>
              <a:off x="556" y="3733"/>
              <a:ext cx="506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若固定</a:t>
              </a:r>
              <a:r>
                <a:rPr lang="zh-CN" altLang="en-US" sz="2800" b="1" i="1" kern="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 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角，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改变加速电压，会多次出现电流极大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2207643" y="327025"/>
            <a:ext cx="6732587" cy="2900363"/>
            <a:chOff x="775" y="206"/>
            <a:chExt cx="4241" cy="1827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1080" y="225"/>
              <a:ext cx="3936" cy="1776"/>
              <a:chOff x="1305" y="1582"/>
              <a:chExt cx="3936" cy="1776"/>
            </a:xfrm>
          </p:grpSpPr>
          <p:sp>
            <p:nvSpPr>
              <p:cNvPr id="16" name="Line 36"/>
              <p:cNvSpPr>
                <a:spLocks noChangeShapeType="1"/>
              </p:cNvSpPr>
              <p:nvPr/>
            </p:nvSpPr>
            <p:spPr bwMode="auto">
              <a:xfrm>
                <a:off x="1305" y="3022"/>
                <a:ext cx="393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Line 37"/>
              <p:cNvSpPr>
                <a:spLocks noChangeShapeType="1"/>
              </p:cNvSpPr>
              <p:nvPr/>
            </p:nvSpPr>
            <p:spPr bwMode="auto">
              <a:xfrm flipV="1">
                <a:off x="1305" y="1582"/>
                <a:ext cx="0" cy="17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7" name="Object 38"/>
            <p:cNvGraphicFramePr>
              <a:graphicFrameLocks noChangeAspect="1"/>
            </p:cNvGraphicFramePr>
            <p:nvPr/>
          </p:nvGraphicFramePr>
          <p:xfrm>
            <a:off x="4542" y="1778"/>
            <a:ext cx="4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12" name="公式" r:id="rId3" imgW="257254" imgH="180855" progId="Equation.3">
                    <p:embed/>
                  </p:oleObj>
                </mc:Choice>
                <mc:Fallback>
                  <p:oleObj name="公式" r:id="rId3" imgW="257254" imgH="180855" progId="Equation.3">
                    <p:embed/>
                    <p:pic>
                      <p:nvPicPr>
                        <p:cNvPr id="2355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1778"/>
                          <a:ext cx="4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3807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3279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2703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>
              <a:off x="2127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1599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Box 53"/>
            <p:cNvSpPr txBox="1">
              <a:spLocks noChangeArrowheads="1"/>
            </p:cNvSpPr>
            <p:nvPr/>
          </p:nvSpPr>
          <p:spPr bwMode="auto">
            <a:xfrm>
              <a:off x="775" y="322"/>
              <a:ext cx="2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2615" y="264"/>
              <a:ext cx="1240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rgbClr val="0000FF"/>
                  </a:solidFill>
                </a:rPr>
                <a:t>实验结果</a:t>
              </a:r>
              <a:r>
                <a:rPr lang="en-US" altLang="zh-CN" sz="3200" b="1" kern="0" dirty="0">
                  <a:solidFill>
                    <a:srgbClr val="0000FF"/>
                  </a:solidFill>
                </a:rPr>
                <a:t>:</a:t>
              </a:r>
            </a:p>
          </p:txBody>
        </p:sp>
        <p:sp>
          <p:nvSpPr>
            <p:cNvPr id="15" name="Freeform 74"/>
            <p:cNvSpPr>
              <a:spLocks/>
            </p:cNvSpPr>
            <p:nvPr/>
          </p:nvSpPr>
          <p:spPr bwMode="auto">
            <a:xfrm>
              <a:off x="1381" y="206"/>
              <a:ext cx="3200" cy="1357"/>
            </a:xfrm>
            <a:custGeom>
              <a:avLst/>
              <a:gdLst>
                <a:gd name="T0" fmla="*/ 0 w 3209"/>
                <a:gd name="T1" fmla="*/ 54 h 1439"/>
                <a:gd name="T2" fmla="*/ 155 w 3209"/>
                <a:gd name="T3" fmla="*/ 23 h 1439"/>
                <a:gd name="T4" fmla="*/ 441 w 3209"/>
                <a:gd name="T5" fmla="*/ 191 h 1439"/>
                <a:gd name="T6" fmla="*/ 617 w 3209"/>
                <a:gd name="T7" fmla="*/ 49 h 1439"/>
                <a:gd name="T8" fmla="*/ 912 w 3209"/>
                <a:gd name="T9" fmla="*/ 191 h 1439"/>
                <a:gd name="T10" fmla="*/ 1155 w 3209"/>
                <a:gd name="T11" fmla="*/ 78 h 1439"/>
                <a:gd name="T12" fmla="*/ 1445 w 3209"/>
                <a:gd name="T13" fmla="*/ 191 h 1439"/>
                <a:gd name="T14" fmla="*/ 1640 w 3209"/>
                <a:gd name="T15" fmla="*/ 105 h 1439"/>
                <a:gd name="T16" fmla="*/ 1954 w 3209"/>
                <a:gd name="T17" fmla="*/ 191 h 1439"/>
                <a:gd name="T18" fmla="*/ 2172 w 3209"/>
                <a:gd name="T19" fmla="*/ 133 h 1439"/>
                <a:gd name="T20" fmla="*/ 2431 w 3209"/>
                <a:gd name="T21" fmla="*/ 190 h 1439"/>
                <a:gd name="T22" fmla="*/ 2591 w 3209"/>
                <a:gd name="T23" fmla="*/ 157 h 1439"/>
                <a:gd name="T24" fmla="*/ 2811 w 3209"/>
                <a:gd name="T25" fmla="*/ 190 h 1439"/>
                <a:gd name="T26" fmla="*/ 2917 w 3209"/>
                <a:gd name="T27" fmla="*/ 180 h 14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09"/>
                <a:gd name="T43" fmla="*/ 0 h 1439"/>
                <a:gd name="T44" fmla="*/ 3209 w 3209"/>
                <a:gd name="T45" fmla="*/ 1439 h 14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09" h="1439">
                  <a:moveTo>
                    <a:pt x="0" y="396"/>
                  </a:moveTo>
                  <a:cubicBezTo>
                    <a:pt x="38" y="198"/>
                    <a:pt x="76" y="0"/>
                    <a:pt x="155" y="168"/>
                  </a:cubicBezTo>
                  <a:cubicBezTo>
                    <a:pt x="234" y="336"/>
                    <a:pt x="387" y="1370"/>
                    <a:pt x="475" y="1402"/>
                  </a:cubicBezTo>
                  <a:cubicBezTo>
                    <a:pt x="563" y="1434"/>
                    <a:pt x="595" y="360"/>
                    <a:pt x="685" y="360"/>
                  </a:cubicBezTo>
                  <a:cubicBezTo>
                    <a:pt x="775" y="360"/>
                    <a:pt x="918" y="1365"/>
                    <a:pt x="1014" y="1402"/>
                  </a:cubicBezTo>
                  <a:cubicBezTo>
                    <a:pt x="1110" y="1439"/>
                    <a:pt x="1167" y="579"/>
                    <a:pt x="1261" y="579"/>
                  </a:cubicBezTo>
                  <a:cubicBezTo>
                    <a:pt x="1355" y="579"/>
                    <a:pt x="1490" y="1370"/>
                    <a:pt x="1581" y="1402"/>
                  </a:cubicBezTo>
                  <a:cubicBezTo>
                    <a:pt x="1672" y="1434"/>
                    <a:pt x="1714" y="771"/>
                    <a:pt x="1810" y="771"/>
                  </a:cubicBezTo>
                  <a:cubicBezTo>
                    <a:pt x="1906" y="771"/>
                    <a:pt x="2061" y="1369"/>
                    <a:pt x="2157" y="1402"/>
                  </a:cubicBezTo>
                  <a:cubicBezTo>
                    <a:pt x="2253" y="1435"/>
                    <a:pt x="2301" y="973"/>
                    <a:pt x="2386" y="972"/>
                  </a:cubicBezTo>
                  <a:cubicBezTo>
                    <a:pt x="2471" y="971"/>
                    <a:pt x="2591" y="1364"/>
                    <a:pt x="2669" y="1393"/>
                  </a:cubicBezTo>
                  <a:cubicBezTo>
                    <a:pt x="2747" y="1422"/>
                    <a:pt x="2782" y="1147"/>
                    <a:pt x="2852" y="1146"/>
                  </a:cubicBezTo>
                  <a:cubicBezTo>
                    <a:pt x="2922" y="1145"/>
                    <a:pt x="3031" y="1354"/>
                    <a:pt x="3090" y="1384"/>
                  </a:cubicBezTo>
                  <a:cubicBezTo>
                    <a:pt x="3149" y="1414"/>
                    <a:pt x="3179" y="1371"/>
                    <a:pt x="3209" y="13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8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859002"/>
              </p:ext>
            </p:extLst>
          </p:nvPr>
        </p:nvGraphicFramePr>
        <p:xfrm>
          <a:off x="2352105" y="3490913"/>
          <a:ext cx="2968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3" name="公式" r:id="rId5" imgW="1028254" imgH="393529" progId="Equation.3">
                  <p:embed/>
                </p:oleObj>
              </mc:Choice>
              <mc:Fallback>
                <p:oleObj name="公式" r:id="rId5" imgW="1028254" imgH="393529" progId="Equation.3">
                  <p:embed/>
                  <p:pic>
                    <p:nvPicPr>
                      <p:cNvPr id="2355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05" y="3490913"/>
                        <a:ext cx="2968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47783"/>
              </p:ext>
            </p:extLst>
          </p:nvPr>
        </p:nvGraphicFramePr>
        <p:xfrm>
          <a:off x="1855218" y="4848225"/>
          <a:ext cx="65897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4" name="公式" r:id="rId7" imgW="2451100" imgH="393700" progId="Equation.3">
                  <p:embed/>
                </p:oleObj>
              </mc:Choice>
              <mc:Fallback>
                <p:oleObj name="公式" r:id="rId7" imgW="2451100" imgH="393700" progId="Equation.3">
                  <p:embed/>
                  <p:pic>
                    <p:nvPicPr>
                      <p:cNvPr id="2355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218" y="4848225"/>
                        <a:ext cx="65897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0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39272" y="418866"/>
            <a:ext cx="859472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i="0" dirty="0">
                <a:solidFill>
                  <a:srgbClr val="FF0000"/>
                </a:solidFill>
                <a:latin typeface="宋体" panose="02010600030101010101" pitchFamily="2" charset="-122"/>
              </a:rPr>
              <a:t>练习：</a:t>
            </a:r>
            <a:r>
              <a:rPr lang="en-US" altLang="zh-CN" i="0" dirty="0">
                <a:cs typeface="Times New Roman" panose="02020603050405020304" pitchFamily="18" charset="0"/>
              </a:rPr>
              <a:t>  </a:t>
            </a:r>
            <a:r>
              <a:rPr lang="zh-CN" altLang="en-US" i="0" dirty="0">
                <a:cs typeface="Times New Roman" panose="02020603050405020304" pitchFamily="18" charset="0"/>
              </a:rPr>
              <a:t>速度为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zh-CN" altLang="en-US" i="0" dirty="0">
                <a:cs typeface="Times New Roman" panose="02020603050405020304" pitchFamily="18" charset="0"/>
              </a:rPr>
              <a:t>的电子射流入射一种晶体，电子质量为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i="0" dirty="0">
                <a:cs typeface="Times New Roman" panose="02020603050405020304" pitchFamily="18" charset="0"/>
              </a:rPr>
              <a:t>，实验测得电子射流与晶面夹角为</a:t>
            </a:r>
            <a:r>
              <a:rPr lang="zh-CN" altLang="en-US" i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i="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</a:rPr>
              <a:t>在反射方向上测得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</a:rPr>
              <a:t>一级</a:t>
            </a:r>
            <a:r>
              <a:rPr lang="zh-CN" altLang="en-US" i="0" dirty="0">
                <a:solidFill>
                  <a:srgbClr val="FF00FF"/>
                </a:solidFill>
              </a:rPr>
              <a:t>干涉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</a:rPr>
              <a:t>极大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</a:rPr>
              <a:t>该组晶面的间距</a:t>
            </a:r>
            <a:r>
              <a:rPr lang="en-US" altLang="zh-CN" i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i="0" dirty="0">
                <a:solidFill>
                  <a:srgbClr val="0099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=_____</a:t>
            </a:r>
            <a:endParaRPr lang="zh-CN" altLang="en-US" i="0" dirty="0">
              <a:solidFill>
                <a:srgbClr val="FF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15" descr="题14-26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r="10762" b="24385"/>
          <a:stretch>
            <a:fillRect/>
          </a:stretch>
        </p:blipFill>
        <p:spPr bwMode="auto">
          <a:xfrm>
            <a:off x="5015880" y="2175566"/>
            <a:ext cx="5514984" cy="378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72151" y="2278174"/>
            <a:ext cx="29995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r>
              <a:rPr lang="zh-CN" altLang="en-US" i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光</a:t>
            </a:r>
            <a:r>
              <a:rPr lang="zh-CN" altLang="en-US" i="0" dirty="0">
                <a:solidFill>
                  <a:srgbClr val="0070C0"/>
                </a:solidFill>
              </a:rPr>
              <a:t>干涉极大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solidFill>
                  <a:srgbClr val="C00000"/>
                </a:solidFill>
              </a:rPr>
              <a:t>布拉格公式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14133" y="4342224"/>
            <a:ext cx="1830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 dirty="0">
                <a:solidFill>
                  <a:srgbClr val="FF0000"/>
                </a:solidFill>
              </a:rPr>
              <a:t>k=1</a:t>
            </a:r>
            <a:r>
              <a:rPr lang="zh-CN" altLang="en-US" i="0" dirty="0">
                <a:solidFill>
                  <a:srgbClr val="009900"/>
                </a:solidFill>
              </a:rPr>
              <a:t>得晶面间距为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69840"/>
              </p:ext>
            </p:extLst>
          </p:nvPr>
        </p:nvGraphicFramePr>
        <p:xfrm>
          <a:off x="2350865" y="3609461"/>
          <a:ext cx="2263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Equation" r:id="rId4" imgW="780939" imgH="114182" progId="Equation.3">
                  <p:embed/>
                </p:oleObj>
              </mc:Choice>
              <mc:Fallback>
                <p:oleObj name="Equation" r:id="rId4" imgW="78093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865" y="3609461"/>
                        <a:ext cx="2263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96719"/>
              </p:ext>
            </p:extLst>
          </p:nvPr>
        </p:nvGraphicFramePr>
        <p:xfrm>
          <a:off x="2214134" y="5409505"/>
          <a:ext cx="402431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5" name="公式" r:id="rId6" imgW="1434960" imgH="393480" progId="Equation.3">
                  <p:embed/>
                </p:oleObj>
              </mc:Choice>
              <mc:Fallback>
                <p:oleObj name="公式" r:id="rId6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34" y="5409505"/>
                        <a:ext cx="402431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45479"/>
              </p:ext>
            </p:extLst>
          </p:nvPr>
        </p:nvGraphicFramePr>
        <p:xfrm>
          <a:off x="10276466" y="500910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6" name="公式" r:id="rId8" imgW="419100" imgH="419100" progId="Equation.3">
                  <p:embed/>
                </p:oleObj>
              </mc:Choice>
              <mc:Fallback>
                <p:oleObj name="公式" r:id="rId8" imgW="419100" imgH="419100" progId="Equation.3">
                  <p:embed/>
                  <p:pic>
                    <p:nvPicPr>
                      <p:cNvPr id="18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466" y="500910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2101850" y="400051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2.  G.P.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汤姆逊实验</a:t>
            </a:r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2541588" y="1000125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1927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年英国物理学家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G.P.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汤姆逊做了电子通过金多晶薄膜的衍射实验</a:t>
            </a:r>
          </a:p>
        </p:txBody>
      </p:sp>
      <p:pic>
        <p:nvPicPr>
          <p:cNvPr id="4" name="Picture 50" descr="未定标题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3" y="2197100"/>
            <a:ext cx="2794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1" descr="81"/>
          <p:cNvPicPr>
            <a:picLocks noChangeAspect="1" noChangeArrowheads="1"/>
          </p:cNvPicPr>
          <p:nvPr/>
        </p:nvPicPr>
        <p:blipFill>
          <a:blip r:embed="rId3">
            <a:lum bright="-6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3" t="18494" r="23404" b="54649"/>
          <a:stretch>
            <a:fillRect/>
          </a:stretch>
        </p:blipFill>
        <p:spPr bwMode="auto">
          <a:xfrm>
            <a:off x="2560638" y="2362201"/>
            <a:ext cx="44005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2562226" y="5353051"/>
            <a:ext cx="574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  <a:latin typeface="Times New Roman" panose="02020603050405020304" pitchFamily="18" charset="0"/>
              </a:rPr>
              <a:t>1929</a:t>
            </a:r>
            <a:r>
              <a:rPr lang="zh-CN" altLang="en-US" sz="2800" b="1">
                <a:solidFill>
                  <a:srgbClr val="9900CC"/>
                </a:solidFill>
                <a:latin typeface="Times New Roman" panose="02020603050405020304" pitchFamily="18" charset="0"/>
              </a:rPr>
              <a:t>年  德布洛意获诺贝尔物理奖。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2590800" y="5915026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1937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年 戴维逊 与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G.P.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汤姆逊获诺贝尔物理奖。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6" grpId="0" autoUpdateAnimBg="0"/>
      <p:bldP spid="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7159625" y="1081088"/>
            <a:ext cx="2895600" cy="2895600"/>
            <a:chOff x="3792" y="528"/>
            <a:chExt cx="1824" cy="1824"/>
          </a:xfrm>
        </p:grpSpPr>
        <p:sp>
          <p:nvSpPr>
            <p:cNvPr id="36" name="Oval 116"/>
            <p:cNvSpPr>
              <a:spLocks noChangeArrowheads="1"/>
            </p:cNvSpPr>
            <p:nvPr/>
          </p:nvSpPr>
          <p:spPr bwMode="auto">
            <a:xfrm>
              <a:off x="4608" y="1344"/>
              <a:ext cx="192" cy="192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64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117"/>
            <p:cNvSpPr>
              <a:spLocks noChangeArrowheads="1"/>
            </p:cNvSpPr>
            <p:nvPr/>
          </p:nvSpPr>
          <p:spPr bwMode="auto">
            <a:xfrm>
              <a:off x="4368" y="1104"/>
              <a:ext cx="672" cy="672"/>
            </a:xfrm>
            <a:prstGeom prst="ellips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Oval 118"/>
            <p:cNvSpPr>
              <a:spLocks noChangeArrowheads="1"/>
            </p:cNvSpPr>
            <p:nvPr/>
          </p:nvSpPr>
          <p:spPr bwMode="auto">
            <a:xfrm>
              <a:off x="4224" y="960"/>
              <a:ext cx="960" cy="960"/>
            </a:xfrm>
            <a:prstGeom prst="ellips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119"/>
            <p:cNvSpPr>
              <a:spLocks noChangeArrowheads="1"/>
            </p:cNvSpPr>
            <p:nvPr/>
          </p:nvSpPr>
          <p:spPr bwMode="auto">
            <a:xfrm>
              <a:off x="4128" y="864"/>
              <a:ext cx="1152" cy="1152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120"/>
            <p:cNvSpPr>
              <a:spLocks noChangeArrowheads="1"/>
            </p:cNvSpPr>
            <p:nvPr/>
          </p:nvSpPr>
          <p:spPr bwMode="auto">
            <a:xfrm>
              <a:off x="3888" y="624"/>
              <a:ext cx="1632" cy="1632"/>
            </a:xfrm>
            <a:prstGeom prst="ellips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121"/>
            <p:cNvSpPr>
              <a:spLocks noChangeArrowheads="1"/>
            </p:cNvSpPr>
            <p:nvPr/>
          </p:nvSpPr>
          <p:spPr bwMode="auto">
            <a:xfrm>
              <a:off x="3792" y="528"/>
              <a:ext cx="1824" cy="1824"/>
            </a:xfrm>
            <a:prstGeom prst="ellips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3654425" y="1614488"/>
            <a:ext cx="3276600" cy="1828800"/>
            <a:chOff x="1584" y="864"/>
            <a:chExt cx="2064" cy="1152"/>
          </a:xfrm>
        </p:grpSpPr>
        <p:grpSp>
          <p:nvGrpSpPr>
            <p:cNvPr id="25619" name="Group 123"/>
            <p:cNvGrpSpPr>
              <a:grpSpLocks/>
            </p:cNvGrpSpPr>
            <p:nvPr/>
          </p:nvGrpSpPr>
          <p:grpSpPr bwMode="auto">
            <a:xfrm>
              <a:off x="1584" y="864"/>
              <a:ext cx="2064" cy="1152"/>
              <a:chOff x="1584" y="864"/>
              <a:chExt cx="2064" cy="1152"/>
            </a:xfrm>
          </p:grpSpPr>
          <p:grpSp>
            <p:nvGrpSpPr>
              <p:cNvPr id="25621" name="Group 124"/>
              <p:cNvGrpSpPr>
                <a:grpSpLocks/>
              </p:cNvGrpSpPr>
              <p:nvPr/>
            </p:nvGrpSpPr>
            <p:grpSpPr bwMode="auto">
              <a:xfrm>
                <a:off x="1584" y="1440"/>
                <a:ext cx="1392" cy="0"/>
                <a:chOff x="1584" y="1440"/>
                <a:chExt cx="1392" cy="0"/>
              </a:xfrm>
            </p:grpSpPr>
            <p:sp>
              <p:nvSpPr>
                <p:cNvPr id="51" name="Line 125"/>
                <p:cNvSpPr>
                  <a:spLocks noChangeShapeType="1"/>
                </p:cNvSpPr>
                <p:nvPr/>
              </p:nvSpPr>
              <p:spPr bwMode="auto">
                <a:xfrm>
                  <a:off x="1584" y="1440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Line 126"/>
                <p:cNvSpPr>
                  <a:spLocks noChangeShapeType="1"/>
                </p:cNvSpPr>
                <p:nvPr/>
              </p:nvSpPr>
              <p:spPr bwMode="auto">
                <a:xfrm>
                  <a:off x="2016" y="14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46" name="Line 127"/>
              <p:cNvSpPr>
                <a:spLocks noChangeShapeType="1"/>
              </p:cNvSpPr>
              <p:nvPr/>
            </p:nvSpPr>
            <p:spPr bwMode="auto">
              <a:xfrm flipV="1">
                <a:off x="3072" y="864"/>
                <a:ext cx="576" cy="57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Line 128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576" cy="57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Line 129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Line 130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Line 131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Rectangle 132"/>
            <p:cNvSpPr>
              <a:spLocks noChangeArrowheads="1"/>
            </p:cNvSpPr>
            <p:nvPr/>
          </p:nvSpPr>
          <p:spPr bwMode="auto">
            <a:xfrm>
              <a:off x="1965" y="1488"/>
              <a:ext cx="7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电子束</a:t>
              </a:r>
            </a:p>
          </p:txBody>
        </p:sp>
      </p:grp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2582864" y="1157288"/>
            <a:ext cx="4586287" cy="3567112"/>
            <a:chOff x="909" y="576"/>
            <a:chExt cx="2889" cy="2247"/>
          </a:xfrm>
        </p:grpSpPr>
        <p:grpSp>
          <p:nvGrpSpPr>
            <p:cNvPr id="25608" name="Group 134"/>
            <p:cNvGrpSpPr>
              <a:grpSpLocks/>
            </p:cNvGrpSpPr>
            <p:nvPr/>
          </p:nvGrpSpPr>
          <p:grpSpPr bwMode="auto">
            <a:xfrm>
              <a:off x="1104" y="576"/>
              <a:ext cx="2544" cy="1872"/>
              <a:chOff x="1104" y="576"/>
              <a:chExt cx="2544" cy="1872"/>
            </a:xfrm>
          </p:grpSpPr>
          <p:grpSp>
            <p:nvGrpSpPr>
              <p:cNvPr id="25612" name="Group 135"/>
              <p:cNvGrpSpPr>
                <a:grpSpLocks/>
              </p:cNvGrpSpPr>
              <p:nvPr/>
            </p:nvGrpSpPr>
            <p:grpSpPr bwMode="auto">
              <a:xfrm>
                <a:off x="1104" y="1152"/>
                <a:ext cx="720" cy="576"/>
                <a:chOff x="1104" y="1152"/>
                <a:chExt cx="720" cy="576"/>
              </a:xfrm>
            </p:grpSpPr>
            <p:sp>
              <p:nvSpPr>
                <p:cNvPr id="61" name="Rectangle 136"/>
                <p:cNvSpPr>
                  <a:spLocks noChangeArrowheads="1"/>
                </p:cNvSpPr>
                <p:nvPr/>
              </p:nvSpPr>
              <p:spPr bwMode="auto">
                <a:xfrm>
                  <a:off x="1104" y="1344"/>
                  <a:ext cx="480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5616" name="Group 137"/>
                <p:cNvGrpSpPr>
                  <a:grpSpLocks/>
                </p:cNvGrpSpPr>
                <p:nvPr/>
              </p:nvGrpSpPr>
              <p:grpSpPr bwMode="auto">
                <a:xfrm>
                  <a:off x="1824" y="1152"/>
                  <a:ext cx="0" cy="576"/>
                  <a:chOff x="1824" y="1152"/>
                  <a:chExt cx="0" cy="576"/>
                </a:xfrm>
              </p:grpSpPr>
              <p:sp>
                <p:nvSpPr>
                  <p:cNvPr id="63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1152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800" b="1" kern="0">
                      <a:solidFill>
                        <a:sysClr val="windowText" lastClr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4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1488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800" b="1" kern="0">
                      <a:solidFill>
                        <a:sysClr val="windowText" lastClr="000000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sp>
            <p:nvSpPr>
              <p:cNvPr id="59" name="Rectangle 140" descr="小棋盘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96" cy="528"/>
              </a:xfrm>
              <a:prstGeom prst="rect">
                <a:avLst/>
              </a:prstGeom>
              <a:pattFill prst="smCheck">
                <a:fgClr>
                  <a:srgbClr val="80808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Line 141"/>
              <p:cNvSpPr>
                <a:spLocks noChangeShapeType="1"/>
              </p:cNvSpPr>
              <p:nvPr/>
            </p:nvSpPr>
            <p:spPr bwMode="auto">
              <a:xfrm>
                <a:off x="3648" y="576"/>
                <a:ext cx="0" cy="187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5" name="Rectangle 142"/>
            <p:cNvSpPr>
              <a:spLocks noChangeArrowheads="1"/>
            </p:cNvSpPr>
            <p:nvPr/>
          </p:nvSpPr>
          <p:spPr bwMode="auto">
            <a:xfrm>
              <a:off x="2690" y="1872"/>
              <a:ext cx="571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金箔</a:t>
              </a:r>
            </a:p>
          </p:txBody>
        </p:sp>
        <p:sp>
          <p:nvSpPr>
            <p:cNvPr id="56" name="Rectangle 143"/>
            <p:cNvSpPr>
              <a:spLocks noChangeArrowheads="1"/>
            </p:cNvSpPr>
            <p:nvPr/>
          </p:nvSpPr>
          <p:spPr bwMode="auto">
            <a:xfrm>
              <a:off x="3456" y="2496"/>
              <a:ext cx="34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屏</a:t>
              </a:r>
            </a:p>
          </p:txBody>
        </p:sp>
        <p:sp>
          <p:nvSpPr>
            <p:cNvPr id="57" name="Rectangle 144"/>
            <p:cNvSpPr>
              <a:spLocks noChangeArrowheads="1"/>
            </p:cNvSpPr>
            <p:nvPr/>
          </p:nvSpPr>
          <p:spPr bwMode="auto">
            <a:xfrm>
              <a:off x="909" y="1584"/>
              <a:ext cx="7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电子枪</a:t>
              </a:r>
            </a:p>
          </p:txBody>
        </p:sp>
      </p:grpSp>
      <p:pic>
        <p:nvPicPr>
          <p:cNvPr id="65" name="Picture 145" descr="电子衍射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t="23955" r="3790" b="12029"/>
          <a:stretch>
            <a:fillRect/>
          </a:stretch>
        </p:blipFill>
        <p:spPr bwMode="auto">
          <a:xfrm>
            <a:off x="2206626" y="3624264"/>
            <a:ext cx="2460625" cy="261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46"/>
          <p:cNvSpPr txBox="1">
            <a:spLocks noChangeArrowheads="1"/>
          </p:cNvSpPr>
          <p:nvPr/>
        </p:nvSpPr>
        <p:spPr bwMode="auto">
          <a:xfrm>
            <a:off x="5159376" y="4975225"/>
            <a:ext cx="51847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600 eV</a:t>
            </a:r>
            <a:r>
              <a:rPr lang="zh-CN" altLang="en-US" sz="2800" b="1">
                <a:latin typeface="Times New Roman" panose="02020603050405020304" pitchFamily="18" charset="0"/>
              </a:rPr>
              <a:t>的电子束穿过铝箔形成的电子衍射花样。 </a:t>
            </a:r>
          </a:p>
        </p:txBody>
      </p:sp>
      <p:sp>
        <p:nvSpPr>
          <p:cNvPr id="67" name="Text Box 147"/>
          <p:cNvSpPr txBox="1">
            <a:spLocks noChangeArrowheads="1"/>
          </p:cNvSpPr>
          <p:nvPr/>
        </p:nvSpPr>
        <p:spPr bwMode="auto">
          <a:xfrm>
            <a:off x="1703388" y="404813"/>
            <a:ext cx="2678112" cy="646112"/>
          </a:xfrm>
          <a:prstGeom prst="rect">
            <a:avLst/>
          </a:prstGeom>
          <a:gradFill rotWithShape="0">
            <a:gsLst>
              <a:gs pos="0">
                <a:srgbClr val="ADB044"/>
              </a:gs>
              <a:gs pos="50000">
                <a:srgbClr val="ADB044">
                  <a:gamma/>
                  <a:tint val="0"/>
                  <a:invGamma/>
                </a:srgbClr>
              </a:gs>
              <a:gs pos="100000">
                <a:srgbClr val="ADB044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81320" dir="18519588" algn="ctr" rotWithShape="0">
              <a:srgbClr val="D9FB9D"/>
            </a:outerShdw>
          </a:effectLst>
        </p:spPr>
        <p:txBody>
          <a:bodyPr lIns="92075" tIns="46038" rIns="92075" bIns="46038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汤姆孙的实验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0"/>
          <p:cNvSpPr txBox="1">
            <a:spLocks noChangeArrowheads="1"/>
          </p:cNvSpPr>
          <p:nvPr/>
        </p:nvSpPr>
        <p:spPr bwMode="auto">
          <a:xfrm>
            <a:off x="1774825" y="115889"/>
            <a:ext cx="7696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思想方法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自然界在许多方面都是明显地对称的，德布罗意采用类比的方法提出物质波的假设 。</a:t>
            </a:r>
            <a:r>
              <a:rPr lang="en-US" altLang="zh-CN" sz="3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596253" y="3439687"/>
            <a:ext cx="91696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德布罗意假设：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实物粒子具有波粒二象性</a:t>
            </a: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36270"/>
              </p:ext>
            </p:extLst>
          </p:nvPr>
        </p:nvGraphicFramePr>
        <p:xfrm>
          <a:off x="4676128" y="4796890"/>
          <a:ext cx="30099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28" y="4796890"/>
                        <a:ext cx="3009900" cy="15081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942579" y="5171540"/>
            <a:ext cx="1620837" cy="6858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CC0000"/>
                </a:solidFill>
                <a:latin typeface="Times New Roman" pitchFamily="18" charset="0"/>
                <a:ea typeface="+mn-ea"/>
              </a:rPr>
              <a:t>粒子性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895579" y="5308065"/>
            <a:ext cx="1563687" cy="6096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>
                <a:solidFill>
                  <a:srgbClr val="CC0000"/>
                </a:solidFill>
                <a:latin typeface="Times New Roman" pitchFamily="18" charset="0"/>
                <a:ea typeface="+mn-ea"/>
              </a:rPr>
              <a:t>波动性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734490" y="2182218"/>
            <a:ext cx="8893175" cy="941388"/>
            <a:chOff x="0" y="3612"/>
            <a:chExt cx="5602" cy="593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0" y="3612"/>
              <a:ext cx="5602" cy="5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0" y="3631"/>
              <a:ext cx="5556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　　于是，在</a:t>
              </a:r>
              <a:r>
                <a:rPr lang="en-US" altLang="zh-CN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1924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年他提出了一个大胆的假设：</a:t>
              </a:r>
              <a:r>
                <a:rPr lang="zh-CN" altLang="en-US" sz="2800" b="1" kern="0" dirty="0">
                  <a:solidFill>
                    <a:srgbClr val="C00000"/>
                  </a:solidFill>
                  <a:latin typeface="+mn-lt"/>
                  <a:ea typeface="+mn-ea"/>
                  <a:sym typeface="Symbol" pitchFamily="18" charset="2"/>
                </a:rPr>
                <a:t>不仅辐射具有波粒二象性，一切实物粒子也具有波粒二象性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8" grpId="0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109788" y="47626"/>
            <a:ext cx="349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</a:rPr>
              <a:t>3.   </a:t>
            </a:r>
            <a:r>
              <a:rPr lang="zh-CN" altLang="en-US" sz="4000" b="1">
                <a:solidFill>
                  <a:srgbClr val="C00000"/>
                </a:solidFill>
                <a:latin typeface="Times New Roman" panose="02020603050405020304" pitchFamily="18" charset="0"/>
              </a:rPr>
              <a:t>约恩逊实验</a:t>
            </a: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2346326" y="749300"/>
            <a:ext cx="6804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1961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C. J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nsson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运用铜箔中形成的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2-5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条细缝得到了电子的多缝干涉图样。</a:t>
            </a: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3194051" y="1655763"/>
          <a:ext cx="4335463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BMP 图像" r:id="rId3" imgW="2343137" imgH="895369" progId="Paint.Picture">
                  <p:embed/>
                </p:oleObj>
              </mc:Choice>
              <mc:Fallback>
                <p:oleObj name="BMP 图像" r:id="rId3" imgW="2343137" imgH="895369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51"/>
                      <a:stretch>
                        <a:fillRect/>
                      </a:stretch>
                    </p:blipFill>
                    <p:spPr bwMode="auto">
                      <a:xfrm>
                        <a:off x="3194051" y="1655763"/>
                        <a:ext cx="4335463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346325" y="3870325"/>
            <a:ext cx="7213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1930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年艾斯特曼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(Estermann)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、斯特恩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(Stern)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、和他们的同事们证实了普通原子具有波动性。</a:t>
            </a:r>
          </a:p>
          <a:p>
            <a:pPr algn="just" eaLnBrk="1" hangingPunct="1"/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后来实验又验证了质子、中子等实物粒子都具有波动性。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109788" y="3408364"/>
            <a:ext cx="349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其它实验</a:t>
            </a:r>
          </a:p>
        </p:txBody>
      </p:sp>
      <p:sp>
        <p:nvSpPr>
          <p:cNvPr id="18439" name="矩形 6"/>
          <p:cNvSpPr>
            <a:spLocks noChangeArrowheads="1"/>
          </p:cNvSpPr>
          <p:nvPr/>
        </p:nvSpPr>
        <p:spPr bwMode="auto">
          <a:xfrm>
            <a:off x="1935163" y="5694364"/>
            <a:ext cx="8458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anose="020F0502020204030204" pitchFamily="34" charset="0"/>
              </a:rPr>
              <a:t>近年来的更精密的实验还做出了电子多缝衍射中的主极大、次极大和缺级现象等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5" grpId="0" autoUpdateAnimBg="0"/>
      <p:bldP spid="6" grpId="0" autoUpdateAnimBg="0"/>
      <p:bldP spid="184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1196975"/>
            <a:ext cx="8405812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5"/>
          <p:cNvSpPr>
            <a:spLocks noChangeAspect="1" noChangeArrowheads="1"/>
          </p:cNvSpPr>
          <p:nvPr/>
        </p:nvSpPr>
        <p:spPr bwMode="auto">
          <a:xfrm>
            <a:off x="3114676" y="4294188"/>
            <a:ext cx="614362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00513" y="127001"/>
            <a:ext cx="367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40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的光栅衍射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38563" y="5786438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32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32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1999</a:t>
            </a:r>
            <a:r>
              <a:rPr lang="zh-CN" altLang="en-US" sz="32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年实验实现</a:t>
            </a:r>
            <a:r>
              <a:rPr lang="zh-CN" altLang="en-US" sz="32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3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512764"/>
            <a:ext cx="6269038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3452813" y="6396038"/>
            <a:ext cx="358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1999</a:t>
            </a:r>
            <a:r>
              <a:rPr lang="zh-CN" altLang="en-US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年实验实现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4100513" y="127001"/>
            <a:ext cx="3675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36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3600" b="1">
                <a:solidFill>
                  <a:srgbClr val="FF0000"/>
                </a:solidFill>
                <a:latin typeface="Calibri" panose="020F0502020204030204" pitchFamily="34" charset="0"/>
              </a:rPr>
              <a:t>的光栅衍射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71500"/>
            <a:ext cx="706755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40014" y="127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Calibri" panose="020F0502020204030204" pitchFamily="34" charset="0"/>
              </a:rPr>
              <a:t>Kapitza-Dirac</a:t>
            </a:r>
            <a:r>
              <a:rPr lang="zh-CN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效应：</a:t>
            </a:r>
            <a:r>
              <a:rPr lang="zh-CN" altLang="en-US" sz="3200" b="1">
                <a:latin typeface="Calibri" panose="020F0502020204030204" pitchFamily="34" charset="0"/>
              </a:rPr>
              <a:t>电子的光驻波衍射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453313" y="828676"/>
            <a:ext cx="207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1933</a:t>
            </a:r>
            <a:r>
              <a:rPr lang="zh-CN" altLang="en-US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年提出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81500" y="6215063"/>
            <a:ext cx="358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2001</a:t>
            </a:r>
            <a:r>
              <a:rPr lang="zh-CN" altLang="en-US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年实验实现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5391151"/>
            <a:ext cx="4713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1262063"/>
            <a:ext cx="543877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2640013" y="127000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Calibri" panose="020F0502020204030204" pitchFamily="34" charset="0"/>
              </a:rPr>
              <a:t>Kapitza-Dirac</a:t>
            </a:r>
            <a:r>
              <a:rPr lang="zh-CN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效应：</a:t>
            </a:r>
            <a:r>
              <a:rPr lang="zh-CN" altLang="en-US" sz="3200" b="1">
                <a:latin typeface="Calibri" panose="020F0502020204030204" pitchFamily="34" charset="0"/>
              </a:rPr>
              <a:t>电子的光驻波衍射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60701" y="3446672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1" charset="-122"/>
              </a:rPr>
              <a:t>观测仪器的分辨本领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765508"/>
              </p:ext>
            </p:extLst>
          </p:nvPr>
        </p:nvGraphicFramePr>
        <p:xfrm>
          <a:off x="5197959" y="3308809"/>
          <a:ext cx="1304306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959" y="3308809"/>
                        <a:ext cx="1304306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57401" y="2392364"/>
            <a:ext cx="4316413" cy="523875"/>
            <a:chOff x="528" y="3830"/>
            <a:chExt cx="2719" cy="33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8" y="3830"/>
              <a:ext cx="1252" cy="33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FF"/>
                  </a:solidFill>
                  <a:latin typeface="楷体_GB2312" pitchFamily="1" charset="-122"/>
                  <a:ea typeface="楷体_GB2312" pitchFamily="1" charset="-122"/>
                </a:rPr>
                <a:t>电子波波长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2" y="3830"/>
              <a:ext cx="1025" cy="33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FF"/>
                  </a:solidFill>
                  <a:latin typeface="楷体_GB2312" pitchFamily="1" charset="-122"/>
                  <a:ea typeface="楷体_GB2312" pitchFamily="1" charset="-122"/>
                </a:rPr>
                <a:t>光波波长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44951" y="2413000"/>
            <a:ext cx="595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rPr>
              <a:t>&lt;&lt;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15200" y="2286001"/>
            <a:ext cx="31732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电子显微镜分辨率远大于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光学显微镜分辨率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6553200" y="2544763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80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81800" y="3078163"/>
            <a:ext cx="6858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FF00FF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070107" y="984720"/>
            <a:ext cx="611412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显微镜分辨本领与入射波长成反比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057400" y="1600200"/>
            <a:ext cx="8229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可见光波长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—— 500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nm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，电子波长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—— 0.1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nm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07569" y="4776549"/>
            <a:ext cx="77073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光学显微镜放大倍数最大</a:t>
            </a:r>
            <a:r>
              <a:rPr kumimoji="1"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1000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多倍，电子显微镜放大倍数可达</a:t>
            </a:r>
            <a:r>
              <a:rPr kumimoji="1"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多万倍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207569" y="274430"/>
            <a:ext cx="560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四、微观粒子波动性的应用</a:t>
            </a:r>
          </a:p>
        </p:txBody>
      </p:sp>
    </p:spTree>
    <p:extLst>
      <p:ext uri="{BB962C8B-B14F-4D97-AF65-F5344CB8AC3E}">
        <p14:creationId xmlns:p14="http://schemas.microsoft.com/office/powerpoint/2010/main" val="41719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51075" y="1182688"/>
            <a:ext cx="4273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zh-CN" sz="2800" b="1">
                <a:latin typeface="Times New Roman" panose="02020603050405020304" pitchFamily="18" charset="0"/>
              </a:rPr>
              <a:t>1933</a:t>
            </a:r>
            <a:r>
              <a:rPr lang="zh-CN" altLang="en-US" sz="2800" b="1">
                <a:latin typeface="Times New Roman" panose="02020603050405020304" pitchFamily="18" charset="0"/>
              </a:rPr>
              <a:t>年，德国的</a:t>
            </a:r>
            <a:r>
              <a:rPr lang="en-US" altLang="zh-CN" sz="2800" b="1">
                <a:latin typeface="Times New Roman" panose="02020603050405020304" pitchFamily="18" charset="0"/>
              </a:rPr>
              <a:t>E.Ruska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</a:rPr>
              <a:t>Knoll</a:t>
            </a:r>
            <a:r>
              <a:rPr lang="zh-CN" altLang="en-US" sz="2800" b="1">
                <a:latin typeface="Times New Roman" panose="02020603050405020304" pitchFamily="18" charset="0"/>
              </a:rPr>
              <a:t>等人研制成功第一台电子显微镜。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8538" y="5284789"/>
            <a:ext cx="7397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zh-CN" sz="2800" b="1">
                <a:latin typeface="Times New Roman" panose="02020603050405020304" pitchFamily="18" charset="0"/>
              </a:rPr>
              <a:t>1982</a:t>
            </a:r>
            <a:r>
              <a:rPr lang="zh-CN" altLang="en-US" sz="2800" b="1">
                <a:latin typeface="Times New Roman" panose="02020603050405020304" pitchFamily="18" charset="0"/>
              </a:rPr>
              <a:t>年，</a:t>
            </a:r>
            <a:r>
              <a:rPr lang="en-US" altLang="zh-CN" sz="2800" b="1">
                <a:latin typeface="Times New Roman" panose="02020603050405020304" pitchFamily="18" charset="0"/>
              </a:rPr>
              <a:t>IBM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</a:rPr>
              <a:t>G.Binnig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</a:rPr>
              <a:t>H.Rohrer</a:t>
            </a:r>
            <a:r>
              <a:rPr lang="zh-CN" altLang="en-US" sz="2800" b="1">
                <a:latin typeface="Times New Roman" panose="02020603050405020304" pitchFamily="18" charset="0"/>
              </a:rPr>
              <a:t>研制成功第一台隧道扫描显微镜（</a:t>
            </a:r>
            <a:r>
              <a:rPr lang="en-US" altLang="zh-CN" sz="2800" b="1">
                <a:latin typeface="Times New Roman" panose="02020603050405020304" pitchFamily="18" charset="0"/>
              </a:rPr>
              <a:t>STM</a:t>
            </a:r>
            <a:r>
              <a:rPr lang="zh-CN" altLang="en-US" sz="2800" b="1">
                <a:latin typeface="Times New Roman" panose="02020603050405020304" pitchFamily="18" charset="0"/>
              </a:rPr>
              <a:t>）。</a:t>
            </a:r>
          </a:p>
        </p:txBody>
      </p:sp>
      <p:pic>
        <p:nvPicPr>
          <p:cNvPr id="31749" name="Picture 15" descr="86rus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9" y="776288"/>
            <a:ext cx="29241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166938" y="3000375"/>
            <a:ext cx="4525962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鲁斯卡：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</a:rPr>
              <a:t>电子物理领域的基础研究工作，设计出世界上第一台电子显微镜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1986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诺贝尔物理学奖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73264" y="4995864"/>
            <a:ext cx="3582987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1986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诺贝尔物理学奖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宾尼：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</a:rPr>
              <a:t>设计出扫描式隧道效应显微镜</a:t>
            </a:r>
          </a:p>
        </p:txBody>
      </p:sp>
      <p:pic>
        <p:nvPicPr>
          <p:cNvPr id="32771" name="Picture 4" descr="86binn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9" y="374651"/>
            <a:ext cx="30829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12" descr="86roh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439739"/>
            <a:ext cx="29972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734176" y="4862514"/>
            <a:ext cx="3616325" cy="1373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1986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诺贝尔物理学奖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: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罗雷尔：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</a:rPr>
              <a:t>设计出扫描式隧道效应显微镜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3719514" y="2852738"/>
          <a:ext cx="140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公式" r:id="rId3" imgW="466728" imgH="161960" progId="Equation.3">
                  <p:embed/>
                </p:oleObj>
              </mc:Choice>
              <mc:Fallback>
                <p:oleObj name="公式" r:id="rId3" imgW="466728" imgH="161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2852738"/>
                        <a:ext cx="1400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992313" y="1744664"/>
            <a:ext cx="76184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具有能量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和动量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的实物粒子所联系的波的频率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和波长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有关系：</a:t>
            </a:r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43540"/>
              </p:ext>
            </p:extLst>
          </p:nvPr>
        </p:nvGraphicFramePr>
        <p:xfrm>
          <a:off x="7591872" y="2436912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公式" r:id="rId5" imgW="400052" imgH="400042" progId="Equation.3">
                  <p:embed/>
                </p:oleObj>
              </mc:Choice>
              <mc:Fallback>
                <p:oleObj name="公式" r:id="rId5" imgW="400052" imgH="400042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872" y="2436912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5"/>
          <p:cNvSpPr>
            <a:spLocks noChangeArrowheads="1"/>
          </p:cNvSpPr>
          <p:nvPr/>
        </p:nvSpPr>
        <p:spPr bwMode="auto">
          <a:xfrm>
            <a:off x="1809751" y="168276"/>
            <a:ext cx="7491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1924</a:t>
            </a:r>
            <a:r>
              <a:rPr lang="zh-CN" altLang="en-US" sz="2800" b="1">
                <a:latin typeface="Times New Roman" panose="02020603050405020304" pitchFamily="18" charset="0"/>
              </a:rPr>
              <a:t>年</a:t>
            </a:r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  <a:r>
              <a:rPr lang="zh-CN" altLang="en-US" sz="2800" b="1">
                <a:latin typeface="Times New Roman" panose="02020603050405020304" pitchFamily="18" charset="0"/>
              </a:rPr>
              <a:t>月在巴黎大学提交的博士论文中提出：</a:t>
            </a:r>
          </a:p>
        </p:txBody>
      </p:sp>
      <p:sp>
        <p:nvSpPr>
          <p:cNvPr id="9" name="Rectangle 1043"/>
          <p:cNvSpPr>
            <a:spLocks noChangeArrowheads="1"/>
          </p:cNvSpPr>
          <p:nvPr/>
        </p:nvSpPr>
        <p:spPr bwMode="auto">
          <a:xfrm>
            <a:off x="1773238" y="692150"/>
            <a:ext cx="8342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“</a:t>
            </a:r>
            <a:r>
              <a:rPr lang="zh-CN" altLang="en-US" sz="2800" b="1">
                <a:solidFill>
                  <a:srgbClr val="CC0099"/>
                </a:solidFill>
                <a:latin typeface="Times New Roman" panose="02020603050405020304" pitchFamily="18" charset="0"/>
              </a:rPr>
              <a:t>我们因而倾向于假定，任何运动物体都伴随着一个波动，而且不可能把物体的运动跟波的传播拆开</a:t>
            </a:r>
            <a:r>
              <a:rPr lang="zh-CN" altLang="en-US" sz="2800" b="1">
                <a:latin typeface="Times New Roman" panose="02020603050405020304" pitchFamily="18" charset="0"/>
              </a:rPr>
              <a:t>。”</a:t>
            </a:r>
          </a:p>
        </p:txBody>
      </p:sp>
      <p:sp>
        <p:nvSpPr>
          <p:cNvPr id="6" name="矩形 5"/>
          <p:cNvSpPr/>
          <p:nvPr/>
        </p:nvSpPr>
        <p:spPr>
          <a:xfrm>
            <a:off x="4573648" y="3499278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爱因斯坦</a:t>
            </a:r>
            <a:r>
              <a:rPr lang="en-US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德布罗意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关系</a:t>
            </a:r>
            <a:endParaRPr lang="zh-CN" altLang="en-US" sz="28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255838" y="3981450"/>
            <a:ext cx="78597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这种波既不是机械波也不是电磁波，称为物质波或德布罗意波。</a:t>
            </a:r>
          </a:p>
        </p:txBody>
      </p:sp>
      <p:sp>
        <p:nvSpPr>
          <p:cNvPr id="14" name="Rectangle 1028"/>
          <p:cNvSpPr>
            <a:spLocks noChangeArrowheads="1"/>
          </p:cNvSpPr>
          <p:nvPr/>
        </p:nvSpPr>
        <p:spPr bwMode="auto">
          <a:xfrm>
            <a:off x="1809750" y="4935539"/>
            <a:ext cx="884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朗之万把德布罗意的文章寄给爱因斯坦，爱因斯坦说：</a:t>
            </a:r>
          </a:p>
        </p:txBody>
      </p:sp>
      <p:sp>
        <p:nvSpPr>
          <p:cNvPr id="15" name="Rectangle 1029"/>
          <p:cNvSpPr>
            <a:spLocks noChangeArrowheads="1"/>
          </p:cNvSpPr>
          <p:nvPr/>
        </p:nvSpPr>
        <p:spPr bwMode="auto">
          <a:xfrm>
            <a:off x="1809751" y="5589589"/>
            <a:ext cx="5413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“</a:t>
            </a:r>
            <a:r>
              <a:rPr lang="zh-CN" altLang="en-US" sz="2800" b="1">
                <a:solidFill>
                  <a:srgbClr val="6600FF"/>
                </a:solidFill>
                <a:latin typeface="Times New Roman" panose="02020603050405020304" pitchFamily="18" charset="0"/>
              </a:rPr>
              <a:t>揭开了自然界巨大帷幕的一角</a:t>
            </a:r>
            <a:r>
              <a:rPr lang="zh-CN" altLang="en-US" sz="2800" b="1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25650" y="6308726"/>
            <a:ext cx="703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瞧瞧吧，看来疯狂，可真是站得住脚呢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6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2214564" y="3024189"/>
            <a:ext cx="77930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虽然后来的实验验证由戴维孙和革末完成了，但当时纯粹是理论推测</a:t>
            </a:r>
            <a:r>
              <a:rPr lang="zh-CN" altLang="en-GB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1919288" y="260350"/>
            <a:ext cx="81089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FF"/>
                </a:solidFill>
                <a:latin typeface="Times New Roman" panose="02020603050405020304" pitchFamily="18" charset="0"/>
              </a:rPr>
              <a:t>尽管此假说的有待实验检验，但爱因斯坦还是推荐德布罗意取得了博士学位。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33"/>
              <p:cNvSpPr txBox="1">
                <a:spLocks noChangeArrowheads="1"/>
              </p:cNvSpPr>
              <p:nvPr/>
            </p:nvSpPr>
            <p:spPr bwMode="auto">
              <a:xfrm>
                <a:off x="2184399" y="3992563"/>
                <a:ext cx="93934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19-1]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估算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m=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1g</a:t>
                </a:r>
                <a:r>
                  <a:rPr lang="zh-CN" altLang="en-US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 cm/s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宏观物体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的波长。</a:t>
                </a:r>
              </a:p>
            </p:txBody>
          </p:sp>
        </mc:Choice>
        <mc:Fallback xmlns="">
          <p:sp>
            <p:nvSpPr>
              <p:cNvPr id="6" name="Text Box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4399" y="3992563"/>
                <a:ext cx="9393410" cy="523220"/>
              </a:xfrm>
              <a:prstGeom prst="rect">
                <a:avLst/>
              </a:prstGeom>
              <a:blipFill>
                <a:blip r:embed="rId3"/>
                <a:stretch>
                  <a:fillRect l="-1298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589088" y="1341439"/>
            <a:ext cx="9110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答辩会上有人问：</a:t>
            </a:r>
            <a:r>
              <a:rPr lang="zh-CN" altLang="en-GB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“这种波怎样用实验来证实呢？”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1039" y="2008189"/>
            <a:ext cx="7762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00250" indent="-2000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德布罗意答：“可以从电子在晶体上散射这样的实验中检查到这样的波。”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932453" y="490889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2305051" y="6107113"/>
            <a:ext cx="8012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宏观物体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对应的波长太小，波动性无法表现出来！</a:t>
            </a:r>
          </a:p>
        </p:txBody>
      </p:sp>
      <p:graphicFrame>
        <p:nvGraphicFramePr>
          <p:cNvPr id="1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6938"/>
              </p:ext>
            </p:extLst>
          </p:nvPr>
        </p:nvGraphicFramePr>
        <p:xfrm>
          <a:off x="5494339" y="4632326"/>
          <a:ext cx="43894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" name="公式" r:id="rId4" imgW="1828800" imgH="419100" progId="Equation.3">
                  <p:embed/>
                </p:oleObj>
              </mc:Choice>
              <mc:Fallback>
                <p:oleObj name="公式" r:id="rId4" imgW="1828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9" y="4632326"/>
                        <a:ext cx="43894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45105"/>
              </p:ext>
            </p:extLst>
          </p:nvPr>
        </p:nvGraphicFramePr>
        <p:xfrm>
          <a:off x="4221163" y="4645026"/>
          <a:ext cx="1066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" name="公式" r:id="rId6" imgW="368140" imgH="393529" progId="Equation.3">
                  <p:embed/>
                </p:oleObj>
              </mc:Choice>
              <mc:Fallback>
                <p:oleObj name="公式" r:id="rId6" imgW="36814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4645026"/>
                        <a:ext cx="1066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6064"/>
              </p:ext>
            </p:extLst>
          </p:nvPr>
        </p:nvGraphicFramePr>
        <p:xfrm>
          <a:off x="2855914" y="4564064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公式" r:id="rId8" imgW="419100" imgH="419100" progId="Equation.3">
                  <p:embed/>
                </p:oleObj>
              </mc:Choice>
              <mc:Fallback>
                <p:oleObj name="公式" r:id="rId8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564064"/>
                        <a:ext cx="1311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utoUpdateAnimBg="0"/>
      <p:bldP spid="6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22438" y="411163"/>
            <a:ext cx="85344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补充</a:t>
            </a: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】</a:t>
            </a:r>
            <a:r>
              <a:rPr lang="zh-CN" altLang="zh-CN" sz="2800" b="1" dirty="0">
                <a:solidFill>
                  <a:srgbClr val="66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质量 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 50Kg</a:t>
            </a:r>
            <a:r>
              <a:rPr lang="zh-CN" altLang="zh-CN" sz="2800" b="1" dirty="0">
                <a:solidFill>
                  <a:srgbClr val="66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的人，以 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v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=15 m/s </a:t>
            </a:r>
            <a:r>
              <a:rPr lang="zh-CN" altLang="zh-CN" sz="2800" b="1" dirty="0">
                <a:solidFill>
                  <a:srgbClr val="66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的速度运动，试求人的德布罗意波波长。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44675" y="1782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36213"/>
              </p:ext>
            </p:extLst>
          </p:nvPr>
        </p:nvGraphicFramePr>
        <p:xfrm>
          <a:off x="5730875" y="1462088"/>
          <a:ext cx="2438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8" name="公式" r:id="rId3" imgW="863600" imgH="419100" progId="Equation.3">
                  <p:embed/>
                </p:oleObj>
              </mc:Choice>
              <mc:Fallback>
                <p:oleObj name="公式" r:id="rId3" imgW="863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462088"/>
                        <a:ext cx="24384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24224"/>
              </p:ext>
            </p:extLst>
          </p:nvPr>
        </p:nvGraphicFramePr>
        <p:xfrm>
          <a:off x="2911475" y="3108325"/>
          <a:ext cx="2514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9" name="公式" r:id="rId5" imgW="2768600" imgH="469900" progId="Equation.3">
                  <p:embed/>
                </p:oleObj>
              </mc:Choice>
              <mc:Fallback>
                <p:oleObj name="公式" r:id="rId5" imgW="276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108325"/>
                        <a:ext cx="2514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48615"/>
              </p:ext>
            </p:extLst>
          </p:nvPr>
        </p:nvGraphicFramePr>
        <p:xfrm>
          <a:off x="3116262" y="1612900"/>
          <a:ext cx="1054100" cy="105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0" name="Equation" r:id="rId7" imgW="419040" imgH="419040" progId="Equation.DSMT4">
                  <p:embed/>
                </p:oleObj>
              </mc:Choice>
              <mc:Fallback>
                <p:oleObj name="Equation" r:id="rId7" imgW="41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2" y="1612900"/>
                        <a:ext cx="1054100" cy="105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791687"/>
              </p:ext>
            </p:extLst>
          </p:nvPr>
        </p:nvGraphicFramePr>
        <p:xfrm>
          <a:off x="4327228" y="1700808"/>
          <a:ext cx="840556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1" name="Equation" r:id="rId9" imgW="368280" imgH="393480" progId="Equation.DSMT4">
                  <p:embed/>
                </p:oleObj>
              </mc:Choice>
              <mc:Fallback>
                <p:oleObj name="Equation" r:id="rId9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228" y="1700808"/>
                        <a:ext cx="840556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52600" y="3962400"/>
            <a:ext cx="853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Century Schoolbook" panose="02040604050505020304" pitchFamily="18" charset="0"/>
              </a:rPr>
              <a:t>       </a:t>
            </a:r>
            <a:r>
              <a:rPr lang="zh-CN" altLang="zh-CN" sz="2800" b="1">
                <a:solidFill>
                  <a:srgbClr val="009900"/>
                </a:solidFill>
                <a:latin typeface="Century Schoolbook" panose="02040604050505020304" pitchFamily="18" charset="0"/>
              </a:rPr>
              <a:t>人的德</a:t>
            </a:r>
            <a:r>
              <a:rPr lang="zh-CN" altLang="en-US" sz="2800" b="1">
                <a:solidFill>
                  <a:srgbClr val="0099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布罗意</a:t>
            </a:r>
            <a:r>
              <a:rPr lang="zh-CN" altLang="zh-CN" sz="2800" b="1">
                <a:solidFill>
                  <a:srgbClr val="009900"/>
                </a:solidFill>
                <a:latin typeface="Century Schoolbook" panose="02040604050505020304" pitchFamily="18" charset="0"/>
              </a:rPr>
              <a:t>波波长仪器观测不到，宏观物体的波动性不必考虑，只考虑其粒子性。</a:t>
            </a: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2126456" y="4951617"/>
            <a:ext cx="77866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太小了 使得宏观物体的波长小得难以测量  宏观物体只表现出粒子性，或者说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®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，量子物理过渡到经典物理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8" grpId="0" autoUpdateAnimBg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693988" y="208485"/>
            <a:ext cx="75882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19-2】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对于电子，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9.1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kg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，设加速电压为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zh-CN" sz="2800" b="1" dirty="0">
                <a:solidFill>
                  <a:srgbClr val="CC0099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zh-CN" sz="2800" b="1" dirty="0">
                <a:solidFill>
                  <a:srgbClr val="CC0099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的德布罗意波波长</a:t>
            </a: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80625" y="123783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sp>
        <p:nvSpPr>
          <p:cNvPr id="10" name="矩形 9"/>
          <p:cNvSpPr/>
          <p:nvPr/>
        </p:nvSpPr>
        <p:spPr>
          <a:xfrm>
            <a:off x="3412366" y="1318262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）非</a:t>
            </a:r>
            <a:r>
              <a:rPr lang="zh-CN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相对论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情形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943226" y="1781084"/>
            <a:ext cx="3128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能量守恒：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电子末动能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电势能</a:t>
            </a:r>
            <a:r>
              <a:rPr lang="en-US" altLang="zh-CN" sz="2800" b="1" dirty="0" err="1">
                <a:solidFill>
                  <a:srgbClr val="0099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 err="1">
                <a:solidFill>
                  <a:srgbClr val="009900"/>
                </a:solidFill>
              </a:rPr>
              <a:t>U</a:t>
            </a:r>
            <a:endParaRPr lang="zh-CN" altLang="en-US" sz="2800" dirty="0">
              <a:solidFill>
                <a:srgbClr val="3E0000"/>
              </a:solidFill>
            </a:endParaRPr>
          </a:p>
        </p:txBody>
      </p:sp>
      <p:graphicFrame>
        <p:nvGraphicFramePr>
          <p:cNvPr id="1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51219"/>
              </p:ext>
            </p:extLst>
          </p:nvPr>
        </p:nvGraphicFramePr>
        <p:xfrm>
          <a:off x="7194485" y="1750867"/>
          <a:ext cx="20272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485" y="1750867"/>
                        <a:ext cx="20272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059"/>
          <p:cNvSpPr>
            <a:spLocks noChangeArrowheads="1"/>
          </p:cNvSpPr>
          <p:nvPr/>
        </p:nvSpPr>
        <p:spPr bwMode="auto">
          <a:xfrm>
            <a:off x="2050081" y="3381051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46598"/>
              </p:ext>
            </p:extLst>
          </p:nvPr>
        </p:nvGraphicFramePr>
        <p:xfrm>
          <a:off x="3152944" y="2872076"/>
          <a:ext cx="1897850" cy="122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2" name="Equation" r:id="rId5" imgW="685800" imgH="444240" progId="Equation.DSMT4">
                  <p:embed/>
                </p:oleObj>
              </mc:Choice>
              <mc:Fallback>
                <p:oleObj name="Equation" r:id="rId5" imgW="685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944" y="2872076"/>
                        <a:ext cx="1897850" cy="122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059"/>
          <p:cNvSpPr>
            <a:spLocks noChangeArrowheads="1"/>
          </p:cNvSpPr>
          <p:nvPr/>
        </p:nvSpPr>
        <p:spPr bwMode="auto">
          <a:xfrm>
            <a:off x="5437443" y="3508679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24774"/>
              </p:ext>
            </p:extLst>
          </p:nvPr>
        </p:nvGraphicFramePr>
        <p:xfrm>
          <a:off x="8013820" y="3049502"/>
          <a:ext cx="2152412" cy="131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" name="公式" r:id="rId7" imgW="685800" imgH="419040" progId="Equation.3">
                  <p:embed/>
                </p:oleObj>
              </mc:Choice>
              <mc:Fallback>
                <p:oleObj name="公式" r:id="rId7" imgW="685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13820" y="3049502"/>
                        <a:ext cx="2152412" cy="131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73801"/>
              </p:ext>
            </p:extLst>
          </p:nvPr>
        </p:nvGraphicFramePr>
        <p:xfrm>
          <a:off x="6281738" y="2986088"/>
          <a:ext cx="16462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4" name="Equation" r:id="rId9" imgW="495000" imgH="393480" progId="Equation.DSMT4">
                  <p:embed/>
                </p:oleObj>
              </mc:Choice>
              <mc:Fallback>
                <p:oleObj name="Equation" r:id="rId9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2986088"/>
                        <a:ext cx="164623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059"/>
          <p:cNvSpPr>
            <a:spLocks noChangeArrowheads="1"/>
          </p:cNvSpPr>
          <p:nvPr/>
        </p:nvSpPr>
        <p:spPr bwMode="auto">
          <a:xfrm>
            <a:off x="2205399" y="4653775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2633"/>
              </p:ext>
            </p:extLst>
          </p:nvPr>
        </p:nvGraphicFramePr>
        <p:xfrm>
          <a:off x="3412365" y="4187656"/>
          <a:ext cx="23225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5" name="公式" r:id="rId11" imgW="752595" imgH="400042" progId="Equation.3">
                  <p:embed/>
                </p:oleObj>
              </mc:Choice>
              <mc:Fallback>
                <p:oleObj name="公式" r:id="rId11" imgW="75259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365" y="4187656"/>
                        <a:ext cx="232251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76397"/>
              </p:ext>
            </p:extLst>
          </p:nvPr>
        </p:nvGraphicFramePr>
        <p:xfrm>
          <a:off x="6014971" y="4589910"/>
          <a:ext cx="4386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6" name="公式" r:id="rId13" imgW="1282700" imgH="279400" progId="Equation.3">
                  <p:embed/>
                </p:oleObj>
              </mc:Choice>
              <mc:Fallback>
                <p:oleObj name="公式" r:id="rId13" imgW="1282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971" y="4589910"/>
                        <a:ext cx="43862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706880" y="5823681"/>
            <a:ext cx="7791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相当于晶格常数量级，通过类似于晶体对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射线的衍射，可以实现晶体对电子的衍射。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7" grpId="0"/>
      <p:bldP spid="24" grpId="0" animBg="1"/>
      <p:bldP spid="26" grpId="0" animBg="1"/>
      <p:bldP spid="29" grpId="0" animBg="1"/>
      <p:bldP spid="3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2823</Words>
  <Application>Microsoft Office PowerPoint</Application>
  <PresentationFormat>宽屏</PresentationFormat>
  <Paragraphs>255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仿宋_GB2312</vt:lpstr>
      <vt:lpstr>黑体</vt:lpstr>
      <vt:lpstr>华文新魏</vt:lpstr>
      <vt:lpstr>楷体_GB2312</vt:lpstr>
      <vt:lpstr>隶书</vt:lpstr>
      <vt:lpstr>宋体</vt:lpstr>
      <vt:lpstr>Arial</vt:lpstr>
      <vt:lpstr>Bookman Old Style</vt:lpstr>
      <vt:lpstr>Calibri</vt:lpstr>
      <vt:lpstr>Cambria Math</vt:lpstr>
      <vt:lpstr>Century Schoolbook</vt:lpstr>
      <vt:lpstr>MS Reference Sans Serif</vt:lpstr>
      <vt:lpstr>Symbol</vt:lpstr>
      <vt:lpstr>Times New Roman</vt:lpstr>
      <vt:lpstr>Office 主题</vt:lpstr>
      <vt:lpstr>公式</vt:lpstr>
      <vt:lpstr>Equation</vt:lpstr>
      <vt:lpstr>Visio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王先智</dc:creator>
  <cp:lastModifiedBy>WangXZ</cp:lastModifiedBy>
  <cp:revision>172</cp:revision>
  <dcterms:created xsi:type="dcterms:W3CDTF">2013-02-06T07:42:18Z</dcterms:created>
  <dcterms:modified xsi:type="dcterms:W3CDTF">2022-03-11T07:32:34Z</dcterms:modified>
</cp:coreProperties>
</file>