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41" r:id="rId2"/>
    <p:sldId id="471" r:id="rId3"/>
    <p:sldId id="459" r:id="rId4"/>
    <p:sldId id="460" r:id="rId5"/>
    <p:sldId id="461" r:id="rId6"/>
    <p:sldId id="336" r:id="rId7"/>
    <p:sldId id="435" r:id="rId8"/>
    <p:sldId id="344" r:id="rId9"/>
    <p:sldId id="463" r:id="rId10"/>
    <p:sldId id="470" r:id="rId11"/>
    <p:sldId id="468" r:id="rId12"/>
    <p:sldId id="469" r:id="rId13"/>
    <p:sldId id="345" r:id="rId14"/>
    <p:sldId id="346" r:id="rId15"/>
    <p:sldId id="347" r:id="rId16"/>
    <p:sldId id="348" r:id="rId17"/>
    <p:sldId id="350" r:id="rId18"/>
    <p:sldId id="472" r:id="rId19"/>
    <p:sldId id="474" r:id="rId20"/>
    <p:sldId id="475" r:id="rId21"/>
    <p:sldId id="425" r:id="rId22"/>
    <p:sldId id="351" r:id="rId23"/>
    <p:sldId id="352" r:id="rId24"/>
    <p:sldId id="354" r:id="rId25"/>
    <p:sldId id="355" r:id="rId26"/>
    <p:sldId id="356" r:id="rId27"/>
    <p:sldId id="357" r:id="rId28"/>
    <p:sldId id="359" r:id="rId29"/>
    <p:sldId id="434" r:id="rId30"/>
    <p:sldId id="360" r:id="rId31"/>
    <p:sldId id="476" r:id="rId32"/>
    <p:sldId id="524" r:id="rId33"/>
    <p:sldId id="361" r:id="rId34"/>
    <p:sldId id="362" r:id="rId35"/>
    <p:sldId id="363" r:id="rId36"/>
    <p:sldId id="364" r:id="rId37"/>
    <p:sldId id="365" r:id="rId38"/>
    <p:sldId id="366" r:id="rId39"/>
    <p:sldId id="367" r:id="rId4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9900CC"/>
    <a:srgbClr val="66FF66"/>
    <a:srgbClr val="0000FF"/>
    <a:srgbClr val="CC3300"/>
    <a:srgbClr val="009900"/>
    <a:srgbClr val="00FFFF"/>
    <a:srgbClr val="FF00FF"/>
    <a:srgbClr val="008000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60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emf"/><Relationship Id="rId1" Type="http://schemas.openxmlformats.org/officeDocument/2006/relationships/image" Target="../media/image1.e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5" Type="http://schemas.openxmlformats.org/officeDocument/2006/relationships/image" Target="../media/image98.wmf"/><Relationship Id="rId4" Type="http://schemas.openxmlformats.org/officeDocument/2006/relationships/image" Target="../media/image6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emf"/><Relationship Id="rId1" Type="http://schemas.openxmlformats.org/officeDocument/2006/relationships/image" Target="../media/image124.e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6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5" Type="http://schemas.openxmlformats.org/officeDocument/2006/relationships/image" Target="../media/image122.wmf"/><Relationship Id="rId4" Type="http://schemas.openxmlformats.org/officeDocument/2006/relationships/image" Target="../media/image14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" Type="http://schemas.openxmlformats.org/officeDocument/2006/relationships/image" Target="../media/image145.emf"/><Relationship Id="rId4" Type="http://schemas.openxmlformats.org/officeDocument/2006/relationships/image" Target="../media/image148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Relationship Id="rId4" Type="http://schemas.openxmlformats.org/officeDocument/2006/relationships/image" Target="../media/image152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emf"/><Relationship Id="rId2" Type="http://schemas.openxmlformats.org/officeDocument/2006/relationships/image" Target="../media/image154.emf"/><Relationship Id="rId1" Type="http://schemas.openxmlformats.org/officeDocument/2006/relationships/image" Target="../media/image153.emf"/><Relationship Id="rId5" Type="http://schemas.openxmlformats.org/officeDocument/2006/relationships/image" Target="../media/image157.emf"/><Relationship Id="rId4" Type="http://schemas.openxmlformats.org/officeDocument/2006/relationships/image" Target="../media/image156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emf"/><Relationship Id="rId2" Type="http://schemas.openxmlformats.org/officeDocument/2006/relationships/image" Target="../media/image164.emf"/><Relationship Id="rId1" Type="http://schemas.openxmlformats.org/officeDocument/2006/relationships/image" Target="../media/image163.emf"/><Relationship Id="rId6" Type="http://schemas.openxmlformats.org/officeDocument/2006/relationships/image" Target="../media/image168.wmf"/><Relationship Id="rId5" Type="http://schemas.openxmlformats.org/officeDocument/2006/relationships/image" Target="../media/image167.emf"/><Relationship Id="rId4" Type="http://schemas.openxmlformats.org/officeDocument/2006/relationships/image" Target="../media/image166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image" Target="../media/image172.wmf"/><Relationship Id="rId7" Type="http://schemas.openxmlformats.org/officeDocument/2006/relationships/image" Target="../media/image176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6" Type="http://schemas.openxmlformats.org/officeDocument/2006/relationships/image" Target="../media/image175.wmf"/><Relationship Id="rId5" Type="http://schemas.openxmlformats.org/officeDocument/2006/relationships/image" Target="../media/image174.wmf"/><Relationship Id="rId10" Type="http://schemas.openxmlformats.org/officeDocument/2006/relationships/image" Target="../media/image179.wmf"/><Relationship Id="rId4" Type="http://schemas.openxmlformats.org/officeDocument/2006/relationships/image" Target="../media/image173.wmf"/><Relationship Id="rId9" Type="http://schemas.openxmlformats.org/officeDocument/2006/relationships/image" Target="../media/image17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emf"/><Relationship Id="rId7" Type="http://schemas.openxmlformats.org/officeDocument/2006/relationships/image" Target="../media/image186.wmf"/><Relationship Id="rId2" Type="http://schemas.openxmlformats.org/officeDocument/2006/relationships/image" Target="../media/image181.emf"/><Relationship Id="rId1" Type="http://schemas.openxmlformats.org/officeDocument/2006/relationships/image" Target="../media/image180.w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7.wmf"/><Relationship Id="rId4" Type="http://schemas.openxmlformats.org/officeDocument/2006/relationships/image" Target="../media/image18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8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emf"/><Relationship Id="rId7" Type="http://schemas.openxmlformats.org/officeDocument/2006/relationships/image" Target="../media/image30.wmf"/><Relationship Id="rId12" Type="http://schemas.openxmlformats.org/officeDocument/2006/relationships/image" Target="../media/image35.wmf"/><Relationship Id="rId2" Type="http://schemas.openxmlformats.org/officeDocument/2006/relationships/image" Target="../media/image25.wmf"/><Relationship Id="rId1" Type="http://schemas.openxmlformats.org/officeDocument/2006/relationships/image" Target="../media/image24.e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emf"/><Relationship Id="rId10" Type="http://schemas.openxmlformats.org/officeDocument/2006/relationships/image" Target="../media/image33.wmf"/><Relationship Id="rId4" Type="http://schemas.openxmlformats.org/officeDocument/2006/relationships/image" Target="../media/image27.emf"/><Relationship Id="rId9" Type="http://schemas.openxmlformats.org/officeDocument/2006/relationships/image" Target="../media/image32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image" Target="../media/image193.wmf"/><Relationship Id="rId7" Type="http://schemas.openxmlformats.org/officeDocument/2006/relationships/image" Target="../media/image197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6" Type="http://schemas.openxmlformats.org/officeDocument/2006/relationships/image" Target="../media/image196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wmf"/><Relationship Id="rId1" Type="http://schemas.openxmlformats.org/officeDocument/2006/relationships/image" Target="../media/image199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1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emf"/><Relationship Id="rId2" Type="http://schemas.openxmlformats.org/officeDocument/2006/relationships/image" Target="../media/image203.emf"/><Relationship Id="rId1" Type="http://schemas.openxmlformats.org/officeDocument/2006/relationships/image" Target="../media/image202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5" Type="http://schemas.openxmlformats.org/officeDocument/2006/relationships/image" Target="../media/image209.wmf"/><Relationship Id="rId4" Type="http://schemas.openxmlformats.org/officeDocument/2006/relationships/image" Target="../media/image208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7" Type="http://schemas.openxmlformats.org/officeDocument/2006/relationships/image" Target="../media/image216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Relationship Id="rId6" Type="http://schemas.openxmlformats.org/officeDocument/2006/relationships/image" Target="../media/image215.wmf"/><Relationship Id="rId5" Type="http://schemas.openxmlformats.org/officeDocument/2006/relationships/image" Target="../media/image214.wmf"/><Relationship Id="rId4" Type="http://schemas.openxmlformats.org/officeDocument/2006/relationships/image" Target="../media/image213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wmf"/><Relationship Id="rId7" Type="http://schemas.openxmlformats.org/officeDocument/2006/relationships/image" Target="../media/image221.wmf"/><Relationship Id="rId2" Type="http://schemas.openxmlformats.org/officeDocument/2006/relationships/image" Target="../media/image217.wmf"/><Relationship Id="rId1" Type="http://schemas.openxmlformats.org/officeDocument/2006/relationships/image" Target="../media/image210.wmf"/><Relationship Id="rId6" Type="http://schemas.openxmlformats.org/officeDocument/2006/relationships/image" Target="../media/image220.wmf"/><Relationship Id="rId5" Type="http://schemas.openxmlformats.org/officeDocument/2006/relationships/image" Target="../media/image214.wmf"/><Relationship Id="rId4" Type="http://schemas.openxmlformats.org/officeDocument/2006/relationships/image" Target="../media/image21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8.wmf"/><Relationship Id="rId7" Type="http://schemas.openxmlformats.org/officeDocument/2006/relationships/image" Target="../media/image29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9" Type="http://schemas.openxmlformats.org/officeDocument/2006/relationships/image" Target="../media/image4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0.emf"/><Relationship Id="rId18" Type="http://schemas.openxmlformats.org/officeDocument/2006/relationships/image" Target="../media/image55.wmf"/><Relationship Id="rId3" Type="http://schemas.openxmlformats.org/officeDocument/2006/relationships/image" Target="../media/image38.wmf"/><Relationship Id="rId21" Type="http://schemas.openxmlformats.org/officeDocument/2006/relationships/image" Target="../media/image58.wmf"/><Relationship Id="rId7" Type="http://schemas.openxmlformats.org/officeDocument/2006/relationships/image" Target="../media/image46.wmf"/><Relationship Id="rId12" Type="http://schemas.openxmlformats.org/officeDocument/2006/relationships/image" Target="../media/image49.emf"/><Relationship Id="rId17" Type="http://schemas.openxmlformats.org/officeDocument/2006/relationships/image" Target="../media/image54.wmf"/><Relationship Id="rId2" Type="http://schemas.openxmlformats.org/officeDocument/2006/relationships/image" Target="../media/image37.wmf"/><Relationship Id="rId16" Type="http://schemas.openxmlformats.org/officeDocument/2006/relationships/image" Target="../media/image53.wmf"/><Relationship Id="rId20" Type="http://schemas.openxmlformats.org/officeDocument/2006/relationships/image" Target="../media/image57.wmf"/><Relationship Id="rId1" Type="http://schemas.openxmlformats.org/officeDocument/2006/relationships/image" Target="../media/image36.wmf"/><Relationship Id="rId6" Type="http://schemas.openxmlformats.org/officeDocument/2006/relationships/image" Target="../media/image45.wmf"/><Relationship Id="rId11" Type="http://schemas.openxmlformats.org/officeDocument/2006/relationships/image" Target="../media/image48.wmf"/><Relationship Id="rId5" Type="http://schemas.openxmlformats.org/officeDocument/2006/relationships/image" Target="../media/image39.wmf"/><Relationship Id="rId15" Type="http://schemas.openxmlformats.org/officeDocument/2006/relationships/image" Target="../media/image52.wmf"/><Relationship Id="rId10" Type="http://schemas.openxmlformats.org/officeDocument/2006/relationships/image" Target="../media/image43.wmf"/><Relationship Id="rId19" Type="http://schemas.openxmlformats.org/officeDocument/2006/relationships/image" Target="../media/image56.wmf"/><Relationship Id="rId4" Type="http://schemas.openxmlformats.org/officeDocument/2006/relationships/image" Target="../media/image29.wmf"/><Relationship Id="rId9" Type="http://schemas.openxmlformats.org/officeDocument/2006/relationships/image" Target="../media/image42.wmf"/><Relationship Id="rId14" Type="http://schemas.openxmlformats.org/officeDocument/2006/relationships/image" Target="../media/image5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62.wmf"/><Relationship Id="rId7" Type="http://schemas.openxmlformats.org/officeDocument/2006/relationships/image" Target="../media/image33.wmf"/><Relationship Id="rId2" Type="http://schemas.openxmlformats.org/officeDocument/2006/relationships/image" Target="../media/image61.wmf"/><Relationship Id="rId1" Type="http://schemas.openxmlformats.org/officeDocument/2006/relationships/image" Target="../media/image39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10" Type="http://schemas.openxmlformats.org/officeDocument/2006/relationships/image" Target="../media/image64.wmf"/><Relationship Id="rId4" Type="http://schemas.openxmlformats.org/officeDocument/2006/relationships/image" Target="../media/image29.wmf"/><Relationship Id="rId9" Type="http://schemas.openxmlformats.org/officeDocument/2006/relationships/image" Target="../media/image6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image" Target="../media/image74.emf"/><Relationship Id="rId18" Type="http://schemas.openxmlformats.org/officeDocument/2006/relationships/image" Target="../media/image79.wmf"/><Relationship Id="rId26" Type="http://schemas.openxmlformats.org/officeDocument/2006/relationships/image" Target="../media/image86.wmf"/><Relationship Id="rId3" Type="http://schemas.openxmlformats.org/officeDocument/2006/relationships/image" Target="../media/image62.wmf"/><Relationship Id="rId21" Type="http://schemas.openxmlformats.org/officeDocument/2006/relationships/image" Target="../media/image82.emf"/><Relationship Id="rId7" Type="http://schemas.openxmlformats.org/officeDocument/2006/relationships/image" Target="../media/image68.emf"/><Relationship Id="rId12" Type="http://schemas.openxmlformats.org/officeDocument/2006/relationships/image" Target="../media/image73.emf"/><Relationship Id="rId17" Type="http://schemas.openxmlformats.org/officeDocument/2006/relationships/image" Target="../media/image78.emf"/><Relationship Id="rId25" Type="http://schemas.openxmlformats.org/officeDocument/2006/relationships/image" Target="../media/image85.wmf"/><Relationship Id="rId2" Type="http://schemas.openxmlformats.org/officeDocument/2006/relationships/image" Target="../media/image61.wmf"/><Relationship Id="rId16" Type="http://schemas.openxmlformats.org/officeDocument/2006/relationships/image" Target="../media/image77.wmf"/><Relationship Id="rId20" Type="http://schemas.openxmlformats.org/officeDocument/2006/relationships/image" Target="../media/image81.wmf"/><Relationship Id="rId1" Type="http://schemas.openxmlformats.org/officeDocument/2006/relationships/image" Target="../media/image39.wmf"/><Relationship Id="rId6" Type="http://schemas.openxmlformats.org/officeDocument/2006/relationships/image" Target="../media/image67.emf"/><Relationship Id="rId11" Type="http://schemas.openxmlformats.org/officeDocument/2006/relationships/image" Target="../media/image72.emf"/><Relationship Id="rId24" Type="http://schemas.openxmlformats.org/officeDocument/2006/relationships/image" Target="../media/image84.wmf"/><Relationship Id="rId5" Type="http://schemas.openxmlformats.org/officeDocument/2006/relationships/image" Target="../media/image66.emf"/><Relationship Id="rId15" Type="http://schemas.openxmlformats.org/officeDocument/2006/relationships/image" Target="../media/image76.emf"/><Relationship Id="rId23" Type="http://schemas.openxmlformats.org/officeDocument/2006/relationships/image" Target="../media/image63.emf"/><Relationship Id="rId10" Type="http://schemas.openxmlformats.org/officeDocument/2006/relationships/image" Target="../media/image71.emf"/><Relationship Id="rId19" Type="http://schemas.openxmlformats.org/officeDocument/2006/relationships/image" Target="../media/image80.emf"/><Relationship Id="rId4" Type="http://schemas.openxmlformats.org/officeDocument/2006/relationships/image" Target="../media/image29.wmf"/><Relationship Id="rId9" Type="http://schemas.openxmlformats.org/officeDocument/2006/relationships/image" Target="../media/image70.emf"/><Relationship Id="rId14" Type="http://schemas.openxmlformats.org/officeDocument/2006/relationships/image" Target="../media/image75.emf"/><Relationship Id="rId22" Type="http://schemas.openxmlformats.org/officeDocument/2006/relationships/image" Target="../media/image83.emf"/><Relationship Id="rId27" Type="http://schemas.openxmlformats.org/officeDocument/2006/relationships/image" Target="../media/image8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wmf"/><Relationship Id="rId1" Type="http://schemas.openxmlformats.org/officeDocument/2006/relationships/image" Target="../media/image63.emf"/><Relationship Id="rId6" Type="http://schemas.openxmlformats.org/officeDocument/2006/relationships/image" Target="../media/image93.wmf"/><Relationship Id="rId5" Type="http://schemas.openxmlformats.org/officeDocument/2006/relationships/image" Target="../media/image92.emf"/><Relationship Id="rId4" Type="http://schemas.openxmlformats.org/officeDocument/2006/relationships/image" Target="../media/image9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D4B6A60-0602-4AAD-BF16-11ABD6299D41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BBF0350-66A8-41AD-96E1-232426A50B1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022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D08A2B-A746-4D83-8502-0C3B160C92B6}" type="slidenum">
              <a:rPr lang="zh-CN" altLang="en-US">
                <a:latin typeface="Calibri" panose="020F0502020204030204" pitchFamily="34" charset="0"/>
              </a:rPr>
              <a:pPr eaLnBrk="1" hangingPunct="1"/>
              <a:t>30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3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998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34C82E-646F-4C4D-8772-10B4A1438194}" type="slidenum">
              <a:rPr lang="zh-CN" altLang="en-US">
                <a:latin typeface="Calibri" panose="020F0502020204030204" pitchFamily="34" charset="0"/>
              </a:rPr>
              <a:pPr eaLnBrk="1" hangingPunct="1"/>
              <a:t>35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25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FC2DF-C76E-4DD1-8662-C50D74964E6B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0E5E4-45FA-4841-B43B-DF77B5C3C94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6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52352-856D-4C8E-8577-D44E6BB43921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009683-6DA0-4475-A5F6-933CCAF470A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09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DEC9D-D488-43A5-8C3F-E968BDE4E029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0407B-277E-47CA-A9E5-8847F78582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32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94082-71C9-4D56-B3B8-C2E56855E4EA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A5236-C368-4BD5-A003-F4698738E2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64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1BD2-8CD4-4C6D-B884-21CD9C9AC2F6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3FB92D-F8F3-47D0-8EEB-A1824B8235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16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DFD19-C338-4963-AA1A-07BD133F3E44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2DEDB-004C-4C51-8A7D-C96D3E75F1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4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C3C79-64C7-40B8-9CC9-23227225F176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EC5C8-0210-4559-83D2-D6AD21D2866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6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89F3F-1B4B-4F35-8FA1-DD122BF2B26A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D9BAA-5CCE-487B-A744-20AA25191E3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9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EC8D2-1F02-4F04-999D-34342B310541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ECEBBB-CE1F-46F6-81D0-564AC2784F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2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179B8-D643-418F-8908-D8ED999FAC31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D3C071-1709-4B71-8645-41C7143EF3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9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658CF-895B-4502-8DD6-7C042E9A99FA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2A159-AE61-4384-8303-3E5B9B36331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10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1290DE1-D597-4C99-9601-43CB3DAC31E3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DBF3845A-8F7B-4855-9EAE-ED594CAADA5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0.bin"/><Relationship Id="rId26" Type="http://schemas.openxmlformats.org/officeDocument/2006/relationships/image" Target="../media/image10.wmf"/><Relationship Id="rId39" Type="http://schemas.openxmlformats.org/officeDocument/2006/relationships/oleObject" Target="../embeddings/oleObject21.bin"/><Relationship Id="rId21" Type="http://schemas.openxmlformats.org/officeDocument/2006/relationships/oleObject" Target="../embeddings/oleObject11.bin"/><Relationship Id="rId34" Type="http://schemas.openxmlformats.org/officeDocument/2006/relationships/image" Target="../media/image14.wmf"/><Relationship Id="rId42" Type="http://schemas.openxmlformats.org/officeDocument/2006/relationships/oleObject" Target="../embeddings/oleObject23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20" Type="http://schemas.openxmlformats.org/officeDocument/2006/relationships/image" Target="../media/image17.jpeg"/><Relationship Id="rId29" Type="http://schemas.openxmlformats.org/officeDocument/2006/relationships/oleObject" Target="../embeddings/oleObject15.bin"/><Relationship Id="rId41" Type="http://schemas.openxmlformats.org/officeDocument/2006/relationships/image" Target="../media/image15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9.wmf"/><Relationship Id="rId32" Type="http://schemas.openxmlformats.org/officeDocument/2006/relationships/image" Target="../media/image13.wmf"/><Relationship Id="rId37" Type="http://schemas.openxmlformats.org/officeDocument/2006/relationships/oleObject" Target="../embeddings/oleObject19.bin"/><Relationship Id="rId40" Type="http://schemas.openxmlformats.org/officeDocument/2006/relationships/oleObject" Target="../embeddings/oleObject22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5.wmf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11.wmf"/><Relationship Id="rId36" Type="http://schemas.openxmlformats.org/officeDocument/2006/relationships/oleObject" Target="../embeddings/oleObject18.bin"/><Relationship Id="rId10" Type="http://schemas.openxmlformats.org/officeDocument/2006/relationships/image" Target="../media/image4.wmf"/><Relationship Id="rId19" Type="http://schemas.openxmlformats.org/officeDocument/2006/relationships/image" Target="../media/image7.wmf"/><Relationship Id="rId31" Type="http://schemas.openxmlformats.org/officeDocument/2006/relationships/oleObject" Target="../embeddings/oleObject16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8.bin"/><Relationship Id="rId22" Type="http://schemas.openxmlformats.org/officeDocument/2006/relationships/image" Target="../media/image8.w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12.wmf"/><Relationship Id="rId35" Type="http://schemas.openxmlformats.org/officeDocument/2006/relationships/image" Target="../media/image18.jpeg"/><Relationship Id="rId43" Type="http://schemas.openxmlformats.org/officeDocument/2006/relationships/image" Target="../media/image16.emf"/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6.wmf"/><Relationship Id="rId25" Type="http://schemas.openxmlformats.org/officeDocument/2006/relationships/oleObject" Target="../embeddings/oleObject13.bin"/><Relationship Id="rId33" Type="http://schemas.openxmlformats.org/officeDocument/2006/relationships/oleObject" Target="../embeddings/oleObject17.bin"/><Relationship Id="rId38" Type="http://schemas.openxmlformats.org/officeDocument/2006/relationships/oleObject" Target="../embeddings/oleObject20.bin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9.bin"/><Relationship Id="rId18" Type="http://schemas.openxmlformats.org/officeDocument/2006/relationships/image" Target="../media/image68.emf"/><Relationship Id="rId26" Type="http://schemas.openxmlformats.org/officeDocument/2006/relationships/image" Target="../media/image72.emf"/><Relationship Id="rId39" Type="http://schemas.openxmlformats.org/officeDocument/2006/relationships/oleObject" Target="../embeddings/oleObject92.bin"/><Relationship Id="rId21" Type="http://schemas.openxmlformats.org/officeDocument/2006/relationships/oleObject" Target="../embeddings/oleObject83.bin"/><Relationship Id="rId34" Type="http://schemas.openxmlformats.org/officeDocument/2006/relationships/image" Target="../media/image76.emf"/><Relationship Id="rId42" Type="http://schemas.openxmlformats.org/officeDocument/2006/relationships/image" Target="../media/image80.emf"/><Relationship Id="rId47" Type="http://schemas.openxmlformats.org/officeDocument/2006/relationships/oleObject" Target="../embeddings/oleObject96.bin"/><Relationship Id="rId50" Type="http://schemas.openxmlformats.org/officeDocument/2006/relationships/image" Target="../media/image63.emf"/><Relationship Id="rId55" Type="http://schemas.openxmlformats.org/officeDocument/2006/relationships/oleObject" Target="../embeddings/oleObject99.bin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emf"/><Relationship Id="rId29" Type="http://schemas.openxmlformats.org/officeDocument/2006/relationships/oleObject" Target="../embeddings/oleObject87.bin"/><Relationship Id="rId11" Type="http://schemas.openxmlformats.org/officeDocument/2006/relationships/image" Target="../media/image29.wmf"/><Relationship Id="rId24" Type="http://schemas.openxmlformats.org/officeDocument/2006/relationships/image" Target="../media/image71.emf"/><Relationship Id="rId32" Type="http://schemas.openxmlformats.org/officeDocument/2006/relationships/image" Target="../media/image75.emf"/><Relationship Id="rId37" Type="http://schemas.openxmlformats.org/officeDocument/2006/relationships/oleObject" Target="../embeddings/oleObject91.bin"/><Relationship Id="rId40" Type="http://schemas.openxmlformats.org/officeDocument/2006/relationships/image" Target="../media/image79.wmf"/><Relationship Id="rId45" Type="http://schemas.openxmlformats.org/officeDocument/2006/relationships/oleObject" Target="../embeddings/oleObject95.bin"/><Relationship Id="rId53" Type="http://schemas.openxmlformats.org/officeDocument/2006/relationships/oleObject" Target="../embeddings/oleObject98.bin"/><Relationship Id="rId58" Type="http://schemas.openxmlformats.org/officeDocument/2006/relationships/image" Target="../media/image87.wmf"/><Relationship Id="rId5" Type="http://schemas.openxmlformats.org/officeDocument/2006/relationships/image" Target="../media/image44.png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39.wmf"/><Relationship Id="rId9" Type="http://schemas.openxmlformats.org/officeDocument/2006/relationships/image" Target="../media/image62.wmf"/><Relationship Id="rId14" Type="http://schemas.openxmlformats.org/officeDocument/2006/relationships/image" Target="../media/image66.emf"/><Relationship Id="rId22" Type="http://schemas.openxmlformats.org/officeDocument/2006/relationships/image" Target="../media/image70.emf"/><Relationship Id="rId27" Type="http://schemas.openxmlformats.org/officeDocument/2006/relationships/oleObject" Target="../embeddings/oleObject86.bin"/><Relationship Id="rId30" Type="http://schemas.openxmlformats.org/officeDocument/2006/relationships/image" Target="../media/image74.emf"/><Relationship Id="rId35" Type="http://schemas.openxmlformats.org/officeDocument/2006/relationships/oleObject" Target="../embeddings/oleObject90.bin"/><Relationship Id="rId43" Type="http://schemas.openxmlformats.org/officeDocument/2006/relationships/oleObject" Target="../embeddings/oleObject94.bin"/><Relationship Id="rId48" Type="http://schemas.openxmlformats.org/officeDocument/2006/relationships/image" Target="../media/image83.emf"/><Relationship Id="rId56" Type="http://schemas.openxmlformats.org/officeDocument/2006/relationships/image" Target="../media/image86.wmf"/><Relationship Id="rId8" Type="http://schemas.openxmlformats.org/officeDocument/2006/relationships/oleObject" Target="../embeddings/oleObject71.bin"/><Relationship Id="rId51" Type="http://schemas.openxmlformats.org/officeDocument/2006/relationships/oleObject" Target="../embeddings/oleObject97.bin"/><Relationship Id="rId3" Type="http://schemas.openxmlformats.org/officeDocument/2006/relationships/oleObject" Target="../embeddings/oleObject69.bin"/><Relationship Id="rId12" Type="http://schemas.openxmlformats.org/officeDocument/2006/relationships/image" Target="../media/image88.jpeg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5.bin"/><Relationship Id="rId33" Type="http://schemas.openxmlformats.org/officeDocument/2006/relationships/oleObject" Target="../embeddings/oleObject89.bin"/><Relationship Id="rId38" Type="http://schemas.openxmlformats.org/officeDocument/2006/relationships/image" Target="../media/image78.emf"/><Relationship Id="rId46" Type="http://schemas.openxmlformats.org/officeDocument/2006/relationships/image" Target="../media/image82.emf"/><Relationship Id="rId59" Type="http://schemas.openxmlformats.org/officeDocument/2006/relationships/image" Target="../media/image65.gif"/><Relationship Id="rId20" Type="http://schemas.openxmlformats.org/officeDocument/2006/relationships/image" Target="../media/image69.emf"/><Relationship Id="rId41" Type="http://schemas.openxmlformats.org/officeDocument/2006/relationships/oleObject" Target="../embeddings/oleObject93.bin"/><Relationship Id="rId54" Type="http://schemas.openxmlformats.org/officeDocument/2006/relationships/image" Target="../media/image85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0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28" Type="http://schemas.openxmlformats.org/officeDocument/2006/relationships/image" Target="../media/image73.emf"/><Relationship Id="rId36" Type="http://schemas.openxmlformats.org/officeDocument/2006/relationships/image" Target="../media/image77.wmf"/><Relationship Id="rId49" Type="http://schemas.openxmlformats.org/officeDocument/2006/relationships/oleObject" Target="../embeddings/oleObject77.bin"/><Relationship Id="rId57" Type="http://schemas.openxmlformats.org/officeDocument/2006/relationships/oleObject" Target="../embeddings/oleObject100.bin"/><Relationship Id="rId10" Type="http://schemas.openxmlformats.org/officeDocument/2006/relationships/oleObject" Target="../embeddings/oleObject72.bin"/><Relationship Id="rId31" Type="http://schemas.openxmlformats.org/officeDocument/2006/relationships/oleObject" Target="../embeddings/oleObject88.bin"/><Relationship Id="rId44" Type="http://schemas.openxmlformats.org/officeDocument/2006/relationships/image" Target="../media/image81.wmf"/><Relationship Id="rId52" Type="http://schemas.openxmlformats.org/officeDocument/2006/relationships/image" Target="../media/image8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92.emf"/><Relationship Id="rId3" Type="http://schemas.openxmlformats.org/officeDocument/2006/relationships/image" Target="../media/image94.png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gi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91.emf"/><Relationship Id="rId5" Type="http://schemas.openxmlformats.org/officeDocument/2006/relationships/image" Target="../media/image63.emf"/><Relationship Id="rId15" Type="http://schemas.openxmlformats.org/officeDocument/2006/relationships/image" Target="../media/image93.w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90.emf"/><Relationship Id="rId14" Type="http://schemas.openxmlformats.org/officeDocument/2006/relationships/oleObject" Target="../embeddings/oleObject10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oleObject" Target="../embeddings/oleObject110.bin"/><Relationship Id="rId3" Type="http://schemas.openxmlformats.org/officeDocument/2006/relationships/image" Target="../media/image99.png"/><Relationship Id="rId7" Type="http://schemas.openxmlformats.org/officeDocument/2006/relationships/image" Target="../media/image96.wmf"/><Relationship Id="rId12" Type="http://schemas.openxmlformats.org/officeDocument/2006/relationships/image" Target="../media/image65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63.emf"/><Relationship Id="rId5" Type="http://schemas.openxmlformats.org/officeDocument/2006/relationships/image" Target="../media/image95.wmf"/><Relationship Id="rId10" Type="http://schemas.openxmlformats.org/officeDocument/2006/relationships/oleObject" Target="../embeddings/oleObject109.bin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97.wmf"/><Relationship Id="rId14" Type="http://schemas.openxmlformats.org/officeDocument/2006/relationships/image" Target="../media/image9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1.e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0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7" Type="http://schemas.openxmlformats.org/officeDocument/2006/relationships/image" Target="../media/image10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15.bin"/><Relationship Id="rId5" Type="http://schemas.openxmlformats.org/officeDocument/2006/relationships/image" Target="../media/image105.png"/><Relationship Id="rId4" Type="http://schemas.openxmlformats.org/officeDocument/2006/relationships/image" Target="../media/image10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image" Target="../media/image112.jpeg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8.e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1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image" Target="../media/image117.wmf"/><Relationship Id="rId3" Type="http://schemas.openxmlformats.org/officeDocument/2006/relationships/oleObject" Target="../embeddings/oleObject121.bin"/><Relationship Id="rId7" Type="http://schemas.openxmlformats.org/officeDocument/2006/relationships/image" Target="../media/image119.png"/><Relationship Id="rId12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4.wmf"/><Relationship Id="rId11" Type="http://schemas.openxmlformats.org/officeDocument/2006/relationships/image" Target="../media/image116.wmf"/><Relationship Id="rId5" Type="http://schemas.openxmlformats.org/officeDocument/2006/relationships/oleObject" Target="../embeddings/oleObject122.bin"/><Relationship Id="rId15" Type="http://schemas.openxmlformats.org/officeDocument/2006/relationships/image" Target="../media/image118.wmf"/><Relationship Id="rId10" Type="http://schemas.openxmlformats.org/officeDocument/2006/relationships/oleObject" Target="../embeddings/oleObject124.bin"/><Relationship Id="rId4" Type="http://schemas.openxmlformats.org/officeDocument/2006/relationships/image" Target="../media/image113.wmf"/><Relationship Id="rId9" Type="http://schemas.openxmlformats.org/officeDocument/2006/relationships/image" Target="../media/image115.wmf"/><Relationship Id="rId14" Type="http://schemas.openxmlformats.org/officeDocument/2006/relationships/oleObject" Target="../embeddings/oleObject12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image" Target="../media/image119.png"/><Relationship Id="rId7" Type="http://schemas.openxmlformats.org/officeDocument/2006/relationships/image" Target="../media/image1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28.bin"/><Relationship Id="rId5" Type="http://schemas.openxmlformats.org/officeDocument/2006/relationships/image" Target="../media/image120.wmf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2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9.e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6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13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5.e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61.wmf"/><Relationship Id="rId4" Type="http://schemas.openxmlformats.org/officeDocument/2006/relationships/image" Target="../media/image124.e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2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41.bin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3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141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3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44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5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6.emf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148.emf"/><Relationship Id="rId4" Type="http://schemas.openxmlformats.org/officeDocument/2006/relationships/image" Target="../media/image145.emf"/><Relationship Id="rId9" Type="http://schemas.openxmlformats.org/officeDocument/2006/relationships/oleObject" Target="../embeddings/oleObject15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0.emf"/><Relationship Id="rId5" Type="http://schemas.openxmlformats.org/officeDocument/2006/relationships/oleObject" Target="../embeddings/oleObject160.bin"/><Relationship Id="rId10" Type="http://schemas.openxmlformats.org/officeDocument/2006/relationships/image" Target="../media/image152.emf"/><Relationship Id="rId4" Type="http://schemas.openxmlformats.org/officeDocument/2006/relationships/image" Target="../media/image149.emf"/><Relationship Id="rId9" Type="http://schemas.openxmlformats.org/officeDocument/2006/relationships/oleObject" Target="../embeddings/oleObject16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5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4.e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156.emf"/><Relationship Id="rId4" Type="http://schemas.openxmlformats.org/officeDocument/2006/relationships/image" Target="../media/image153.emf"/><Relationship Id="rId9" Type="http://schemas.openxmlformats.org/officeDocument/2006/relationships/oleObject" Target="../embeddings/oleObject16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9.bin"/><Relationship Id="rId10" Type="http://schemas.openxmlformats.org/officeDocument/2006/relationships/image" Target="../media/image161.wmf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7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13" Type="http://schemas.openxmlformats.org/officeDocument/2006/relationships/oleObject" Target="../embeddings/oleObject177.bin"/><Relationship Id="rId3" Type="http://schemas.openxmlformats.org/officeDocument/2006/relationships/audio" Target="../media/audio1.wav"/><Relationship Id="rId7" Type="http://schemas.openxmlformats.org/officeDocument/2006/relationships/image" Target="../media/image164.emf"/><Relationship Id="rId12" Type="http://schemas.openxmlformats.org/officeDocument/2006/relationships/image" Target="../media/image169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8.wmf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74.bin"/><Relationship Id="rId11" Type="http://schemas.openxmlformats.org/officeDocument/2006/relationships/image" Target="../media/image166.emf"/><Relationship Id="rId5" Type="http://schemas.openxmlformats.org/officeDocument/2006/relationships/image" Target="../media/image163.emf"/><Relationship Id="rId15" Type="http://schemas.openxmlformats.org/officeDocument/2006/relationships/oleObject" Target="../embeddings/oleObject178.bin"/><Relationship Id="rId10" Type="http://schemas.openxmlformats.org/officeDocument/2006/relationships/oleObject" Target="../embeddings/oleObject176.bin"/><Relationship Id="rId4" Type="http://schemas.openxmlformats.org/officeDocument/2006/relationships/oleObject" Target="../embeddings/oleObject173.bin"/><Relationship Id="rId9" Type="http://schemas.openxmlformats.org/officeDocument/2006/relationships/image" Target="../media/image165.emf"/><Relationship Id="rId14" Type="http://schemas.openxmlformats.org/officeDocument/2006/relationships/image" Target="../media/image167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184.bin"/><Relationship Id="rId18" Type="http://schemas.openxmlformats.org/officeDocument/2006/relationships/oleObject" Target="../embeddings/oleObject187.bin"/><Relationship Id="rId3" Type="http://schemas.openxmlformats.org/officeDocument/2006/relationships/oleObject" Target="../embeddings/oleObject179.bin"/><Relationship Id="rId21" Type="http://schemas.openxmlformats.org/officeDocument/2006/relationships/image" Target="../media/image178.wmf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74.wmf"/><Relationship Id="rId17" Type="http://schemas.openxmlformats.org/officeDocument/2006/relationships/image" Target="../media/image17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6.bin"/><Relationship Id="rId20" Type="http://schemas.openxmlformats.org/officeDocument/2006/relationships/oleObject" Target="../embeddings/oleObject188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183.bin"/><Relationship Id="rId24" Type="http://schemas.openxmlformats.org/officeDocument/2006/relationships/image" Target="../media/image179.wmf"/><Relationship Id="rId5" Type="http://schemas.openxmlformats.org/officeDocument/2006/relationships/oleObject" Target="../embeddings/oleObject180.bin"/><Relationship Id="rId15" Type="http://schemas.openxmlformats.org/officeDocument/2006/relationships/image" Target="../media/image175.wmf"/><Relationship Id="rId23" Type="http://schemas.openxmlformats.org/officeDocument/2006/relationships/oleObject" Target="../embeddings/oleObject190.bin"/><Relationship Id="rId10" Type="http://schemas.openxmlformats.org/officeDocument/2006/relationships/image" Target="../media/image173.wmf"/><Relationship Id="rId19" Type="http://schemas.openxmlformats.org/officeDocument/2006/relationships/image" Target="../media/image177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182.bin"/><Relationship Id="rId14" Type="http://schemas.openxmlformats.org/officeDocument/2006/relationships/oleObject" Target="../embeddings/oleObject185.bin"/><Relationship Id="rId22" Type="http://schemas.openxmlformats.org/officeDocument/2006/relationships/oleObject" Target="../embeddings/oleObject18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13" Type="http://schemas.openxmlformats.org/officeDocument/2006/relationships/image" Target="../media/image184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81.emf"/><Relationship Id="rId12" Type="http://schemas.openxmlformats.org/officeDocument/2006/relationships/oleObject" Target="../embeddings/oleObject195.bin"/><Relationship Id="rId17" Type="http://schemas.openxmlformats.org/officeDocument/2006/relationships/image" Target="../media/image18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7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92.bin"/><Relationship Id="rId11" Type="http://schemas.openxmlformats.org/officeDocument/2006/relationships/image" Target="../media/image183.wmf"/><Relationship Id="rId5" Type="http://schemas.openxmlformats.org/officeDocument/2006/relationships/image" Target="../media/image180.wmf"/><Relationship Id="rId15" Type="http://schemas.openxmlformats.org/officeDocument/2006/relationships/image" Target="../media/image185.wmf"/><Relationship Id="rId10" Type="http://schemas.openxmlformats.org/officeDocument/2006/relationships/oleObject" Target="../embeddings/oleObject194.bin"/><Relationship Id="rId4" Type="http://schemas.openxmlformats.org/officeDocument/2006/relationships/oleObject" Target="../embeddings/oleObject191.bin"/><Relationship Id="rId9" Type="http://schemas.openxmlformats.org/officeDocument/2006/relationships/image" Target="../media/image182.emf"/><Relationship Id="rId14" Type="http://schemas.openxmlformats.org/officeDocument/2006/relationships/oleObject" Target="../embeddings/oleObject19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199.bin"/><Relationship Id="rId10" Type="http://schemas.openxmlformats.org/officeDocument/2006/relationships/image" Target="../media/image185.wmf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20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1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0.bin"/><Relationship Id="rId10" Type="http://schemas.openxmlformats.org/officeDocument/2006/relationships/image" Target="../media/image189.wmf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20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198.wmf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195.wmf"/><Relationship Id="rId17" Type="http://schemas.openxmlformats.org/officeDocument/2006/relationships/oleObject" Target="../embeddings/oleObject2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7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92.w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10" Type="http://schemas.openxmlformats.org/officeDocument/2006/relationships/image" Target="../media/image194.wmf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19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00.wmf"/><Relationship Id="rId5" Type="http://schemas.openxmlformats.org/officeDocument/2006/relationships/oleObject" Target="../embeddings/oleObject214.bin"/><Relationship Id="rId4" Type="http://schemas.openxmlformats.org/officeDocument/2006/relationships/image" Target="../media/image19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201.emf"/><Relationship Id="rId4" Type="http://schemas.openxmlformats.org/officeDocument/2006/relationships/oleObject" Target="../embeddings/oleObject21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e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03.e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202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2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223.bin"/><Relationship Id="rId5" Type="http://schemas.openxmlformats.org/officeDocument/2006/relationships/oleObject" Target="../embeddings/oleObject220.bin"/><Relationship Id="rId10" Type="http://schemas.openxmlformats.org/officeDocument/2006/relationships/image" Target="../media/image208.wmf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22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13" Type="http://schemas.openxmlformats.org/officeDocument/2006/relationships/oleObject" Target="../embeddings/oleObject229.bin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21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6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11.wmf"/><Relationship Id="rId11" Type="http://schemas.openxmlformats.org/officeDocument/2006/relationships/oleObject" Target="../embeddings/oleObject228.bin"/><Relationship Id="rId5" Type="http://schemas.openxmlformats.org/officeDocument/2006/relationships/oleObject" Target="../embeddings/oleObject225.bin"/><Relationship Id="rId15" Type="http://schemas.openxmlformats.org/officeDocument/2006/relationships/oleObject" Target="../embeddings/oleObject230.bin"/><Relationship Id="rId10" Type="http://schemas.openxmlformats.org/officeDocument/2006/relationships/image" Target="../media/image213.wmf"/><Relationship Id="rId4" Type="http://schemas.openxmlformats.org/officeDocument/2006/relationships/image" Target="../media/image210.wmf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21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13" Type="http://schemas.openxmlformats.org/officeDocument/2006/relationships/oleObject" Target="../embeddings/oleObject236.bin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1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1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17.wmf"/><Relationship Id="rId11" Type="http://schemas.openxmlformats.org/officeDocument/2006/relationships/oleObject" Target="../embeddings/oleObject235.bin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10" Type="http://schemas.openxmlformats.org/officeDocument/2006/relationships/image" Target="../media/image219.wmf"/><Relationship Id="rId4" Type="http://schemas.openxmlformats.org/officeDocument/2006/relationships/image" Target="../media/image210.w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22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1.wmf"/><Relationship Id="rId26" Type="http://schemas.openxmlformats.org/officeDocument/2006/relationships/image" Target="../media/image35.w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8.e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34.w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10" Type="http://schemas.openxmlformats.org/officeDocument/2006/relationships/image" Target="../media/image27.e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44.bin"/><Relationship Id="rId3" Type="http://schemas.openxmlformats.org/officeDocument/2006/relationships/image" Target="../media/image44.png"/><Relationship Id="rId21" Type="http://schemas.openxmlformats.org/officeDocument/2006/relationships/image" Target="../media/image43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42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42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wmf"/><Relationship Id="rId18" Type="http://schemas.openxmlformats.org/officeDocument/2006/relationships/oleObject" Target="../embeddings/oleObject53.bin"/><Relationship Id="rId26" Type="http://schemas.openxmlformats.org/officeDocument/2006/relationships/oleObject" Target="../embeddings/oleObject57.bin"/><Relationship Id="rId39" Type="http://schemas.openxmlformats.org/officeDocument/2006/relationships/image" Target="../media/image55.wmf"/><Relationship Id="rId21" Type="http://schemas.openxmlformats.org/officeDocument/2006/relationships/image" Target="../media/image42.wmf"/><Relationship Id="rId34" Type="http://schemas.openxmlformats.org/officeDocument/2006/relationships/oleObject" Target="../embeddings/oleObject61.bin"/><Relationship Id="rId42" Type="http://schemas.openxmlformats.org/officeDocument/2006/relationships/oleObject" Target="../embeddings/oleObject65.bin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2.bin"/><Relationship Id="rId29" Type="http://schemas.openxmlformats.org/officeDocument/2006/relationships/image" Target="../media/image50.e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29.wmf"/><Relationship Id="rId24" Type="http://schemas.openxmlformats.org/officeDocument/2006/relationships/oleObject" Target="../embeddings/oleObject56.bin"/><Relationship Id="rId32" Type="http://schemas.openxmlformats.org/officeDocument/2006/relationships/oleObject" Target="../embeddings/oleObject60.bin"/><Relationship Id="rId37" Type="http://schemas.openxmlformats.org/officeDocument/2006/relationships/image" Target="../media/image54.wmf"/><Relationship Id="rId40" Type="http://schemas.openxmlformats.org/officeDocument/2006/relationships/oleObject" Target="../embeddings/oleObject64.bin"/><Relationship Id="rId45" Type="http://schemas.openxmlformats.org/officeDocument/2006/relationships/image" Target="../media/image58.wmf"/><Relationship Id="rId5" Type="http://schemas.openxmlformats.org/officeDocument/2006/relationships/image" Target="../media/image36.wmf"/><Relationship Id="rId15" Type="http://schemas.openxmlformats.org/officeDocument/2006/relationships/image" Target="../media/image45.wmf"/><Relationship Id="rId23" Type="http://schemas.openxmlformats.org/officeDocument/2006/relationships/image" Target="../media/image43.wmf"/><Relationship Id="rId28" Type="http://schemas.openxmlformats.org/officeDocument/2006/relationships/oleObject" Target="../embeddings/oleObject58.bin"/><Relationship Id="rId36" Type="http://schemas.openxmlformats.org/officeDocument/2006/relationships/oleObject" Target="../embeddings/oleObject62.bin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47.wmf"/><Relationship Id="rId31" Type="http://schemas.openxmlformats.org/officeDocument/2006/relationships/image" Target="../media/image51.emf"/><Relationship Id="rId44" Type="http://schemas.openxmlformats.org/officeDocument/2006/relationships/oleObject" Target="../embeddings/oleObject66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5.bin"/><Relationship Id="rId27" Type="http://schemas.openxmlformats.org/officeDocument/2006/relationships/image" Target="../media/image49.emf"/><Relationship Id="rId30" Type="http://schemas.openxmlformats.org/officeDocument/2006/relationships/oleObject" Target="../embeddings/oleObject59.bin"/><Relationship Id="rId35" Type="http://schemas.openxmlformats.org/officeDocument/2006/relationships/image" Target="../media/image53.wmf"/><Relationship Id="rId43" Type="http://schemas.openxmlformats.org/officeDocument/2006/relationships/image" Target="../media/image57.wmf"/><Relationship Id="rId8" Type="http://schemas.openxmlformats.org/officeDocument/2006/relationships/oleObject" Target="../embeddings/oleObject48.bin"/><Relationship Id="rId3" Type="http://schemas.openxmlformats.org/officeDocument/2006/relationships/image" Target="../media/image44.png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46.wmf"/><Relationship Id="rId25" Type="http://schemas.openxmlformats.org/officeDocument/2006/relationships/image" Target="../media/image48.wmf"/><Relationship Id="rId33" Type="http://schemas.openxmlformats.org/officeDocument/2006/relationships/image" Target="../media/image52.wmf"/><Relationship Id="rId38" Type="http://schemas.openxmlformats.org/officeDocument/2006/relationships/oleObject" Target="../embeddings/oleObject63.bin"/><Relationship Id="rId20" Type="http://schemas.openxmlformats.org/officeDocument/2006/relationships/oleObject" Target="../embeddings/oleObject54.bin"/><Relationship Id="rId41" Type="http://schemas.openxmlformats.org/officeDocument/2006/relationships/image" Target="../media/image5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5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76.bin"/><Relationship Id="rId3" Type="http://schemas.openxmlformats.org/officeDocument/2006/relationships/oleObject" Target="../embeddings/oleObject69.bin"/><Relationship Id="rId21" Type="http://schemas.openxmlformats.org/officeDocument/2006/relationships/image" Target="../media/image63.e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29.wmf"/><Relationship Id="rId24" Type="http://schemas.openxmlformats.org/officeDocument/2006/relationships/image" Target="../media/image65.gif"/><Relationship Id="rId5" Type="http://schemas.openxmlformats.org/officeDocument/2006/relationships/image" Target="../media/image44.png"/><Relationship Id="rId15" Type="http://schemas.openxmlformats.org/officeDocument/2006/relationships/image" Target="../media/image31.wmf"/><Relationship Id="rId23" Type="http://schemas.openxmlformats.org/officeDocument/2006/relationships/image" Target="../media/image64.wmf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34.wmf"/><Relationship Id="rId4" Type="http://schemas.openxmlformats.org/officeDocument/2006/relationships/image" Target="../media/image39.wmf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7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2247901" y="50800"/>
            <a:ext cx="4424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1.3 .1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不确定关系</a:t>
            </a:r>
          </a:p>
        </p:txBody>
      </p:sp>
      <p:sp>
        <p:nvSpPr>
          <p:cNvPr id="47" name="矩形 36"/>
          <p:cNvSpPr>
            <a:spLocks noChangeArrowheads="1"/>
          </p:cNvSpPr>
          <p:nvPr/>
        </p:nvSpPr>
        <p:spPr bwMode="auto">
          <a:xfrm>
            <a:off x="2005768" y="1084303"/>
            <a:ext cx="4410074" cy="198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 b="1" dirty="0">
                <a:solidFill>
                  <a:srgbClr val="008000"/>
                </a:solidFill>
                <a:latin typeface="宋体" panose="02010600030101010101" pitchFamily="2" charset="-122"/>
              </a:rPr>
              <a:t>从原点</a:t>
            </a:r>
            <a:r>
              <a:rPr kumimoji="0" lang="en-US" altLang="zh-CN" sz="2800" dirty="0">
                <a:solidFill>
                  <a:srgbClr val="008000"/>
                </a:solidFill>
              </a:rPr>
              <a:t>O</a:t>
            </a:r>
            <a:r>
              <a:rPr kumimoji="0" lang="zh-CN" altLang="en-US" sz="2800" b="1" dirty="0">
                <a:solidFill>
                  <a:srgbClr val="008000"/>
                </a:solidFill>
                <a:latin typeface="宋体" panose="02010600030101010101" pitchFamily="2" charset="-122"/>
              </a:rPr>
              <a:t>向质点</a:t>
            </a:r>
            <a:r>
              <a:rPr kumimoji="0" lang="en-US" altLang="zh-CN" sz="2800" b="1" dirty="0">
                <a:solidFill>
                  <a:srgbClr val="008000"/>
                </a:solidFill>
              </a:rPr>
              <a:t>P</a:t>
            </a:r>
            <a:r>
              <a:rPr kumimoji="0" lang="zh-CN" altLang="en-US" sz="2800" b="1" dirty="0">
                <a:solidFill>
                  <a:srgbClr val="008000"/>
                </a:solidFill>
                <a:latin typeface="宋体" panose="02010600030101010101" pitchFamily="2" charset="-122"/>
              </a:rPr>
              <a:t>所在位置作一矢量来表示质点位置。该矢量</a:t>
            </a:r>
            <a:r>
              <a:rPr kumimoji="0" lang="zh-CN" altLang="en-US" sz="2800" b="1" dirty="0">
                <a:solidFill>
                  <a:srgbClr val="008000"/>
                </a:solidFill>
              </a:rPr>
              <a:t>称为</a:t>
            </a:r>
            <a:r>
              <a:rPr kumimoji="0" lang="zh-CN" altLang="en-US" sz="2800" b="1" dirty="0">
                <a:solidFill>
                  <a:srgbClr val="C00000"/>
                </a:solidFill>
              </a:rPr>
              <a:t>位置矢量</a:t>
            </a:r>
            <a:r>
              <a:rPr kumimoji="0" lang="zh-CN" altLang="en-US" sz="2800" b="1" dirty="0">
                <a:solidFill>
                  <a:srgbClr val="008000"/>
                </a:solidFill>
              </a:rPr>
              <a:t>，简称</a:t>
            </a:r>
            <a:r>
              <a:rPr kumimoji="0" lang="zh-CN" altLang="en-US" sz="2800" b="1" dirty="0">
                <a:solidFill>
                  <a:srgbClr val="C00000"/>
                </a:solidFill>
              </a:rPr>
              <a:t>位矢</a:t>
            </a:r>
            <a:r>
              <a:rPr kumimoji="0" lang="zh-CN" altLang="en-US" sz="2800" b="1" dirty="0">
                <a:solidFill>
                  <a:srgbClr val="008000"/>
                </a:solidFill>
              </a:rPr>
              <a:t>。</a:t>
            </a:r>
          </a:p>
        </p:txBody>
      </p:sp>
      <p:sp>
        <p:nvSpPr>
          <p:cNvPr id="48" name="Rectangle 91"/>
          <p:cNvSpPr>
            <a:spLocks noChangeArrowheads="1"/>
          </p:cNvSpPr>
          <p:nvPr/>
        </p:nvSpPr>
        <p:spPr bwMode="auto">
          <a:xfrm>
            <a:off x="1990813" y="3475546"/>
            <a:ext cx="4392613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9900FF"/>
                </a:solidFill>
              </a:rPr>
              <a:t>在坐标系中各处要配上一套</a:t>
            </a:r>
            <a:r>
              <a:rPr lang="zh-CN" altLang="en-US" sz="2800" b="1" dirty="0">
                <a:solidFill>
                  <a:srgbClr val="C00000"/>
                </a:solidFill>
              </a:rPr>
              <a:t>同步时钟</a:t>
            </a:r>
            <a:r>
              <a:rPr lang="zh-CN" altLang="en-US" sz="2800" b="1" dirty="0">
                <a:solidFill>
                  <a:srgbClr val="9900FF"/>
                </a:solidFill>
              </a:rPr>
              <a:t>，给出质点运动到某地点的时刻。</a:t>
            </a:r>
          </a:p>
        </p:txBody>
      </p:sp>
      <p:graphicFrame>
        <p:nvGraphicFramePr>
          <p:cNvPr id="49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304697"/>
              </p:ext>
            </p:extLst>
          </p:nvPr>
        </p:nvGraphicFramePr>
        <p:xfrm>
          <a:off x="2638069" y="2847947"/>
          <a:ext cx="12065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01" name="公式" r:id="rId3" imgW="371423" imgH="104826" progId="Equation.3">
                  <p:embed/>
                </p:oleObj>
              </mc:Choice>
              <mc:Fallback>
                <p:oleObj name="公式" r:id="rId3" imgW="371423" imgH="1048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069" y="2847947"/>
                        <a:ext cx="12065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矩形 8"/>
          <p:cNvSpPr>
            <a:spLocks noChangeArrowheads="1"/>
          </p:cNvSpPr>
          <p:nvPr/>
        </p:nvSpPr>
        <p:spPr bwMode="auto">
          <a:xfrm>
            <a:off x="1940387" y="592774"/>
            <a:ext cx="49884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FF"/>
                </a:solidFill>
              </a:rPr>
              <a:t>质点的运动的经典描述   </a:t>
            </a:r>
            <a:r>
              <a:rPr lang="zh-CN" altLang="en-US" sz="2800" b="1" dirty="0"/>
              <a:t>复习</a:t>
            </a:r>
          </a:p>
        </p:txBody>
      </p:sp>
      <p:sp>
        <p:nvSpPr>
          <p:cNvPr id="51" name="Freeform 15"/>
          <p:cNvSpPr>
            <a:spLocks/>
          </p:cNvSpPr>
          <p:nvPr/>
        </p:nvSpPr>
        <p:spPr bwMode="auto">
          <a:xfrm>
            <a:off x="7019334" y="801854"/>
            <a:ext cx="3457575" cy="865187"/>
          </a:xfrm>
          <a:custGeom>
            <a:avLst/>
            <a:gdLst>
              <a:gd name="T0" fmla="*/ 0 w 2178"/>
              <a:gd name="T1" fmla="*/ 2147483646 h 545"/>
              <a:gd name="T2" fmla="*/ 2147483646 w 2178"/>
              <a:gd name="T3" fmla="*/ 2147483646 h 545"/>
              <a:gd name="T4" fmla="*/ 2147483646 w 2178"/>
              <a:gd name="T5" fmla="*/ 2147483646 h 545"/>
              <a:gd name="T6" fmla="*/ 2147483646 w 2178"/>
              <a:gd name="T7" fmla="*/ 2147483646 h 545"/>
              <a:gd name="T8" fmla="*/ 2147483646 w 2178"/>
              <a:gd name="T9" fmla="*/ 2147483646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78"/>
              <a:gd name="T16" fmla="*/ 0 h 545"/>
              <a:gd name="T17" fmla="*/ 2178 w 2178"/>
              <a:gd name="T18" fmla="*/ 545 h 5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78" h="545">
                <a:moveTo>
                  <a:pt x="0" y="234"/>
                </a:moveTo>
                <a:cubicBezTo>
                  <a:pt x="94" y="117"/>
                  <a:pt x="189" y="0"/>
                  <a:pt x="318" y="8"/>
                </a:cubicBezTo>
                <a:cubicBezTo>
                  <a:pt x="447" y="16"/>
                  <a:pt x="591" y="197"/>
                  <a:pt x="772" y="280"/>
                </a:cubicBezTo>
                <a:cubicBezTo>
                  <a:pt x="953" y="363"/>
                  <a:pt x="1173" y="469"/>
                  <a:pt x="1407" y="507"/>
                </a:cubicBezTo>
                <a:cubicBezTo>
                  <a:pt x="1641" y="545"/>
                  <a:pt x="1909" y="526"/>
                  <a:pt x="2178" y="507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Oval 16"/>
          <p:cNvSpPr>
            <a:spLocks noChangeAspect="1" noChangeArrowheads="1"/>
          </p:cNvSpPr>
          <p:nvPr/>
        </p:nvSpPr>
        <p:spPr bwMode="auto">
          <a:xfrm>
            <a:off x="8348071" y="1246353"/>
            <a:ext cx="184150" cy="18415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53" name="Line 17"/>
          <p:cNvSpPr>
            <a:spLocks noChangeShapeType="1"/>
          </p:cNvSpPr>
          <p:nvPr/>
        </p:nvSpPr>
        <p:spPr bwMode="auto">
          <a:xfrm>
            <a:off x="8476659" y="1360654"/>
            <a:ext cx="574675" cy="2889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19"/>
          <p:cNvSpPr>
            <a:spLocks noChangeShapeType="1"/>
          </p:cNvSpPr>
          <p:nvPr/>
        </p:nvSpPr>
        <p:spPr bwMode="auto">
          <a:xfrm flipV="1">
            <a:off x="6833596" y="1389228"/>
            <a:ext cx="1554162" cy="11811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403325"/>
              </p:ext>
            </p:extLst>
          </p:nvPr>
        </p:nvGraphicFramePr>
        <p:xfrm>
          <a:off x="7468596" y="1517816"/>
          <a:ext cx="3429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02" name="公式" r:id="rId5" imgW="126780" imgH="164814" progId="Equation.3">
                  <p:embed/>
                </p:oleObj>
              </mc:Choice>
              <mc:Fallback>
                <p:oleObj name="公式" r:id="rId5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8596" y="1517816"/>
                        <a:ext cx="3429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429939"/>
              </p:ext>
            </p:extLst>
          </p:nvPr>
        </p:nvGraphicFramePr>
        <p:xfrm>
          <a:off x="8298858" y="814554"/>
          <a:ext cx="4127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03" name="公式" r:id="rId7" imgW="152268" imgH="164957" progId="Equation.3">
                  <p:embed/>
                </p:oleObj>
              </mc:Choice>
              <mc:Fallback>
                <p:oleObj name="公式" r:id="rId7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8858" y="814554"/>
                        <a:ext cx="4127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135067"/>
              </p:ext>
            </p:extLst>
          </p:nvPr>
        </p:nvGraphicFramePr>
        <p:xfrm>
          <a:off x="6606583" y="2133766"/>
          <a:ext cx="4127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04" name="公式" r:id="rId9" imgW="152202" imgH="177569" progId="Equation.3">
                  <p:embed/>
                </p:oleObj>
              </mc:Choice>
              <mc:Fallback>
                <p:oleObj name="公式" r:id="rId9" imgW="152202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6583" y="2133766"/>
                        <a:ext cx="4127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Oval 50"/>
          <p:cNvSpPr>
            <a:spLocks noChangeAspect="1" noChangeArrowheads="1"/>
          </p:cNvSpPr>
          <p:nvPr/>
        </p:nvSpPr>
        <p:spPr bwMode="auto">
          <a:xfrm>
            <a:off x="6763746" y="2541753"/>
            <a:ext cx="93662" cy="936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59" name="Freeform 15"/>
          <p:cNvSpPr>
            <a:spLocks/>
          </p:cNvSpPr>
          <p:nvPr/>
        </p:nvSpPr>
        <p:spPr bwMode="auto">
          <a:xfrm>
            <a:off x="6416490" y="4686930"/>
            <a:ext cx="3457575" cy="865187"/>
          </a:xfrm>
          <a:custGeom>
            <a:avLst/>
            <a:gdLst>
              <a:gd name="T0" fmla="*/ 0 w 2178"/>
              <a:gd name="T1" fmla="*/ 2147483646 h 545"/>
              <a:gd name="T2" fmla="*/ 2147483646 w 2178"/>
              <a:gd name="T3" fmla="*/ 2147483646 h 545"/>
              <a:gd name="T4" fmla="*/ 2147483646 w 2178"/>
              <a:gd name="T5" fmla="*/ 2147483646 h 545"/>
              <a:gd name="T6" fmla="*/ 2147483646 w 2178"/>
              <a:gd name="T7" fmla="*/ 2147483646 h 545"/>
              <a:gd name="T8" fmla="*/ 2147483646 w 2178"/>
              <a:gd name="T9" fmla="*/ 2147483646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78"/>
              <a:gd name="T16" fmla="*/ 0 h 545"/>
              <a:gd name="T17" fmla="*/ 2178 w 2178"/>
              <a:gd name="T18" fmla="*/ 545 h 5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78" h="545">
                <a:moveTo>
                  <a:pt x="0" y="234"/>
                </a:moveTo>
                <a:cubicBezTo>
                  <a:pt x="94" y="117"/>
                  <a:pt x="189" y="0"/>
                  <a:pt x="318" y="8"/>
                </a:cubicBezTo>
                <a:cubicBezTo>
                  <a:pt x="447" y="16"/>
                  <a:pt x="591" y="197"/>
                  <a:pt x="772" y="280"/>
                </a:cubicBezTo>
                <a:cubicBezTo>
                  <a:pt x="953" y="363"/>
                  <a:pt x="1173" y="469"/>
                  <a:pt x="1407" y="507"/>
                </a:cubicBezTo>
                <a:cubicBezTo>
                  <a:pt x="1641" y="545"/>
                  <a:pt x="1909" y="526"/>
                  <a:pt x="2178" y="507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Oval 16"/>
          <p:cNvSpPr>
            <a:spLocks noChangeAspect="1" noChangeArrowheads="1"/>
          </p:cNvSpPr>
          <p:nvPr/>
        </p:nvSpPr>
        <p:spPr bwMode="auto">
          <a:xfrm>
            <a:off x="6828197" y="4634334"/>
            <a:ext cx="184150" cy="18415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6972829" y="4680636"/>
            <a:ext cx="534851" cy="21102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19"/>
          <p:cNvSpPr>
            <a:spLocks noChangeShapeType="1"/>
          </p:cNvSpPr>
          <p:nvPr/>
        </p:nvSpPr>
        <p:spPr bwMode="auto">
          <a:xfrm flipV="1">
            <a:off x="6230753" y="4776388"/>
            <a:ext cx="680244" cy="1679016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689539"/>
              </p:ext>
            </p:extLst>
          </p:nvPr>
        </p:nvGraphicFramePr>
        <p:xfrm>
          <a:off x="6277359" y="5188407"/>
          <a:ext cx="3429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05" name="公式" r:id="rId11" imgW="126780" imgH="164814" progId="Equation.3">
                  <p:embed/>
                </p:oleObj>
              </mc:Choice>
              <mc:Fallback>
                <p:oleObj name="公式" r:id="rId11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7359" y="5188407"/>
                        <a:ext cx="3429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733426"/>
              </p:ext>
            </p:extLst>
          </p:nvPr>
        </p:nvGraphicFramePr>
        <p:xfrm>
          <a:off x="6741859" y="4211927"/>
          <a:ext cx="4127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06" name="公式" r:id="rId12" imgW="152268" imgH="164957" progId="Equation.3">
                  <p:embed/>
                </p:oleObj>
              </mc:Choice>
              <mc:Fallback>
                <p:oleObj name="公式" r:id="rId12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1859" y="4211927"/>
                        <a:ext cx="4127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165316"/>
              </p:ext>
            </p:extLst>
          </p:nvPr>
        </p:nvGraphicFramePr>
        <p:xfrm>
          <a:off x="5715794" y="6320631"/>
          <a:ext cx="4127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07" name="公式" r:id="rId13" imgW="152202" imgH="177569" progId="Equation.3">
                  <p:embed/>
                </p:oleObj>
              </mc:Choice>
              <mc:Fallback>
                <p:oleObj name="公式" r:id="rId13" imgW="152202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794" y="6320631"/>
                        <a:ext cx="4127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Oval 50"/>
          <p:cNvSpPr>
            <a:spLocks noChangeAspect="1" noChangeArrowheads="1"/>
          </p:cNvSpPr>
          <p:nvPr/>
        </p:nvSpPr>
        <p:spPr bwMode="auto">
          <a:xfrm>
            <a:off x="6160902" y="6426829"/>
            <a:ext cx="93662" cy="936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pSp>
        <p:nvGrpSpPr>
          <p:cNvPr id="67" name="Group 5"/>
          <p:cNvGrpSpPr>
            <a:grpSpLocks/>
          </p:cNvGrpSpPr>
          <p:nvPr/>
        </p:nvGrpSpPr>
        <p:grpSpPr bwMode="auto">
          <a:xfrm>
            <a:off x="6468112" y="3046288"/>
            <a:ext cx="913745" cy="1188715"/>
            <a:chOff x="1392" y="288"/>
            <a:chExt cx="944" cy="1044"/>
          </a:xfrm>
        </p:grpSpPr>
        <p:grpSp>
          <p:nvGrpSpPr>
            <p:cNvPr id="68" name="Group 34"/>
            <p:cNvGrpSpPr>
              <a:grpSpLocks/>
            </p:cNvGrpSpPr>
            <p:nvPr/>
          </p:nvGrpSpPr>
          <p:grpSpPr bwMode="auto">
            <a:xfrm>
              <a:off x="1392" y="288"/>
              <a:ext cx="801" cy="1044"/>
              <a:chOff x="592" y="240"/>
              <a:chExt cx="801" cy="1044"/>
            </a:xfrm>
          </p:grpSpPr>
          <p:sp>
            <p:nvSpPr>
              <p:cNvPr id="111" name="Rectangle 35"/>
              <p:cNvSpPr>
                <a:spLocks noChangeArrowheads="1"/>
              </p:cNvSpPr>
              <p:nvPr/>
            </p:nvSpPr>
            <p:spPr bwMode="auto">
              <a:xfrm>
                <a:off x="720" y="716"/>
                <a:ext cx="469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3600" b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a</a:t>
                </a:r>
              </a:p>
            </p:txBody>
          </p:sp>
          <p:sp>
            <p:nvSpPr>
              <p:cNvPr id="112" name="Freeform 36"/>
              <p:cNvSpPr>
                <a:spLocks/>
              </p:cNvSpPr>
              <p:nvPr/>
            </p:nvSpPr>
            <p:spPr bwMode="auto">
              <a:xfrm>
                <a:off x="968" y="880"/>
                <a:ext cx="425" cy="313"/>
              </a:xfrm>
              <a:custGeom>
                <a:avLst/>
                <a:gdLst>
                  <a:gd name="T0" fmla="*/ 0 w 425"/>
                  <a:gd name="T1" fmla="*/ 3 h 313"/>
                  <a:gd name="T2" fmla="*/ 38 w 425"/>
                  <a:gd name="T3" fmla="*/ 9 h 313"/>
                  <a:gd name="T4" fmla="*/ 67 w 425"/>
                  <a:gd name="T5" fmla="*/ 0 h 313"/>
                  <a:gd name="T6" fmla="*/ 94 w 425"/>
                  <a:gd name="T7" fmla="*/ 0 h 313"/>
                  <a:gd name="T8" fmla="*/ 122 w 425"/>
                  <a:gd name="T9" fmla="*/ 8 h 313"/>
                  <a:gd name="T10" fmla="*/ 151 w 425"/>
                  <a:gd name="T11" fmla="*/ 25 h 313"/>
                  <a:gd name="T12" fmla="*/ 179 w 425"/>
                  <a:gd name="T13" fmla="*/ 33 h 313"/>
                  <a:gd name="T14" fmla="*/ 207 w 425"/>
                  <a:gd name="T15" fmla="*/ 50 h 313"/>
                  <a:gd name="T16" fmla="*/ 217 w 425"/>
                  <a:gd name="T17" fmla="*/ 76 h 313"/>
                  <a:gd name="T18" fmla="*/ 245 w 425"/>
                  <a:gd name="T19" fmla="*/ 93 h 313"/>
                  <a:gd name="T20" fmla="*/ 255 w 425"/>
                  <a:gd name="T21" fmla="*/ 119 h 313"/>
                  <a:gd name="T22" fmla="*/ 274 w 425"/>
                  <a:gd name="T23" fmla="*/ 145 h 313"/>
                  <a:gd name="T24" fmla="*/ 302 w 425"/>
                  <a:gd name="T25" fmla="*/ 153 h 313"/>
                  <a:gd name="T26" fmla="*/ 330 w 425"/>
                  <a:gd name="T27" fmla="*/ 144 h 313"/>
                  <a:gd name="T28" fmla="*/ 358 w 425"/>
                  <a:gd name="T29" fmla="*/ 144 h 313"/>
                  <a:gd name="T30" fmla="*/ 386 w 425"/>
                  <a:gd name="T31" fmla="*/ 143 h 313"/>
                  <a:gd name="T32" fmla="*/ 414 w 425"/>
                  <a:gd name="T33" fmla="*/ 143 h 313"/>
                  <a:gd name="T34" fmla="*/ 424 w 425"/>
                  <a:gd name="T35" fmla="*/ 168 h 313"/>
                  <a:gd name="T36" fmla="*/ 396 w 425"/>
                  <a:gd name="T37" fmla="*/ 187 h 313"/>
                  <a:gd name="T38" fmla="*/ 368 w 425"/>
                  <a:gd name="T39" fmla="*/ 204 h 313"/>
                  <a:gd name="T40" fmla="*/ 341 w 425"/>
                  <a:gd name="T41" fmla="*/ 222 h 313"/>
                  <a:gd name="T42" fmla="*/ 313 w 425"/>
                  <a:gd name="T43" fmla="*/ 232 h 313"/>
                  <a:gd name="T44" fmla="*/ 285 w 425"/>
                  <a:gd name="T45" fmla="*/ 249 h 313"/>
                  <a:gd name="T46" fmla="*/ 267 w 425"/>
                  <a:gd name="T47" fmla="*/ 276 h 313"/>
                  <a:gd name="T48" fmla="*/ 240 w 425"/>
                  <a:gd name="T49" fmla="*/ 302 h 313"/>
                  <a:gd name="T50" fmla="*/ 212 w 425"/>
                  <a:gd name="T51" fmla="*/ 312 h 313"/>
                  <a:gd name="T52" fmla="*/ 184 w 425"/>
                  <a:gd name="T53" fmla="*/ 286 h 313"/>
                  <a:gd name="T54" fmla="*/ 174 w 425"/>
                  <a:gd name="T55" fmla="*/ 260 h 313"/>
                  <a:gd name="T56" fmla="*/ 173 w 425"/>
                  <a:gd name="T57" fmla="*/ 234 h 313"/>
                  <a:gd name="T58" fmla="*/ 163 w 425"/>
                  <a:gd name="T59" fmla="*/ 208 h 313"/>
                  <a:gd name="T60" fmla="*/ 135 w 425"/>
                  <a:gd name="T61" fmla="*/ 191 h 313"/>
                  <a:gd name="T62" fmla="*/ 108 w 425"/>
                  <a:gd name="T63" fmla="*/ 200 h 313"/>
                  <a:gd name="T64" fmla="*/ 111 w 425"/>
                  <a:gd name="T65" fmla="*/ 202 h 31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25"/>
                  <a:gd name="T100" fmla="*/ 0 h 313"/>
                  <a:gd name="T101" fmla="*/ 425 w 425"/>
                  <a:gd name="T102" fmla="*/ 313 h 31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25" h="313">
                    <a:moveTo>
                      <a:pt x="0" y="3"/>
                    </a:moveTo>
                    <a:lnTo>
                      <a:pt x="38" y="9"/>
                    </a:lnTo>
                    <a:lnTo>
                      <a:pt x="67" y="0"/>
                    </a:lnTo>
                    <a:lnTo>
                      <a:pt x="94" y="0"/>
                    </a:lnTo>
                    <a:lnTo>
                      <a:pt x="122" y="8"/>
                    </a:lnTo>
                    <a:lnTo>
                      <a:pt x="151" y="25"/>
                    </a:lnTo>
                    <a:lnTo>
                      <a:pt x="179" y="33"/>
                    </a:lnTo>
                    <a:lnTo>
                      <a:pt x="207" y="50"/>
                    </a:lnTo>
                    <a:lnTo>
                      <a:pt x="217" y="76"/>
                    </a:lnTo>
                    <a:lnTo>
                      <a:pt x="245" y="93"/>
                    </a:lnTo>
                    <a:lnTo>
                      <a:pt x="255" y="119"/>
                    </a:lnTo>
                    <a:lnTo>
                      <a:pt x="274" y="145"/>
                    </a:lnTo>
                    <a:lnTo>
                      <a:pt x="302" y="153"/>
                    </a:lnTo>
                    <a:lnTo>
                      <a:pt x="330" y="144"/>
                    </a:lnTo>
                    <a:lnTo>
                      <a:pt x="358" y="144"/>
                    </a:lnTo>
                    <a:lnTo>
                      <a:pt x="386" y="143"/>
                    </a:lnTo>
                    <a:lnTo>
                      <a:pt x="414" y="143"/>
                    </a:lnTo>
                    <a:lnTo>
                      <a:pt x="424" y="168"/>
                    </a:lnTo>
                    <a:lnTo>
                      <a:pt x="396" y="187"/>
                    </a:lnTo>
                    <a:lnTo>
                      <a:pt x="368" y="204"/>
                    </a:lnTo>
                    <a:lnTo>
                      <a:pt x="341" y="222"/>
                    </a:lnTo>
                    <a:lnTo>
                      <a:pt x="313" y="232"/>
                    </a:lnTo>
                    <a:lnTo>
                      <a:pt x="285" y="249"/>
                    </a:lnTo>
                    <a:lnTo>
                      <a:pt x="267" y="276"/>
                    </a:lnTo>
                    <a:lnTo>
                      <a:pt x="240" y="302"/>
                    </a:lnTo>
                    <a:lnTo>
                      <a:pt x="212" y="312"/>
                    </a:lnTo>
                    <a:lnTo>
                      <a:pt x="184" y="286"/>
                    </a:lnTo>
                    <a:lnTo>
                      <a:pt x="174" y="260"/>
                    </a:lnTo>
                    <a:lnTo>
                      <a:pt x="173" y="234"/>
                    </a:lnTo>
                    <a:lnTo>
                      <a:pt x="163" y="208"/>
                    </a:lnTo>
                    <a:lnTo>
                      <a:pt x="135" y="191"/>
                    </a:lnTo>
                    <a:lnTo>
                      <a:pt x="108" y="200"/>
                    </a:lnTo>
                    <a:lnTo>
                      <a:pt x="111" y="202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Freeform 37"/>
              <p:cNvSpPr>
                <a:spLocks/>
              </p:cNvSpPr>
              <p:nvPr/>
            </p:nvSpPr>
            <p:spPr bwMode="auto">
              <a:xfrm>
                <a:off x="648" y="992"/>
                <a:ext cx="490" cy="159"/>
              </a:xfrm>
              <a:custGeom>
                <a:avLst/>
                <a:gdLst>
                  <a:gd name="T0" fmla="*/ 0 w 490"/>
                  <a:gd name="T1" fmla="*/ 56 h 159"/>
                  <a:gd name="T2" fmla="*/ 41 w 490"/>
                  <a:gd name="T3" fmla="*/ 87 h 159"/>
                  <a:gd name="T4" fmla="*/ 59 w 490"/>
                  <a:gd name="T5" fmla="*/ 113 h 159"/>
                  <a:gd name="T6" fmla="*/ 87 w 490"/>
                  <a:gd name="T7" fmla="*/ 122 h 159"/>
                  <a:gd name="T8" fmla="*/ 115 w 490"/>
                  <a:gd name="T9" fmla="*/ 131 h 159"/>
                  <a:gd name="T10" fmla="*/ 143 w 490"/>
                  <a:gd name="T11" fmla="*/ 131 h 159"/>
                  <a:gd name="T12" fmla="*/ 171 w 490"/>
                  <a:gd name="T13" fmla="*/ 140 h 159"/>
                  <a:gd name="T14" fmla="*/ 199 w 490"/>
                  <a:gd name="T15" fmla="*/ 148 h 159"/>
                  <a:gd name="T16" fmla="*/ 227 w 490"/>
                  <a:gd name="T17" fmla="*/ 148 h 159"/>
                  <a:gd name="T18" fmla="*/ 255 w 490"/>
                  <a:gd name="T19" fmla="*/ 158 h 159"/>
                  <a:gd name="T20" fmla="*/ 283 w 490"/>
                  <a:gd name="T21" fmla="*/ 158 h 159"/>
                  <a:gd name="T22" fmla="*/ 311 w 490"/>
                  <a:gd name="T23" fmla="*/ 148 h 159"/>
                  <a:gd name="T24" fmla="*/ 339 w 490"/>
                  <a:gd name="T25" fmla="*/ 148 h 159"/>
                  <a:gd name="T26" fmla="*/ 368 w 490"/>
                  <a:gd name="T27" fmla="*/ 148 h 159"/>
                  <a:gd name="T28" fmla="*/ 395 w 490"/>
                  <a:gd name="T29" fmla="*/ 148 h 159"/>
                  <a:gd name="T30" fmla="*/ 424 w 490"/>
                  <a:gd name="T31" fmla="*/ 140 h 159"/>
                  <a:gd name="T32" fmla="*/ 442 w 490"/>
                  <a:gd name="T33" fmla="*/ 113 h 159"/>
                  <a:gd name="T34" fmla="*/ 461 w 490"/>
                  <a:gd name="T35" fmla="*/ 87 h 159"/>
                  <a:gd name="T36" fmla="*/ 489 w 490"/>
                  <a:gd name="T37" fmla="*/ 78 h 159"/>
                  <a:gd name="T38" fmla="*/ 480 w 490"/>
                  <a:gd name="T39" fmla="*/ 52 h 159"/>
                  <a:gd name="T40" fmla="*/ 451 w 490"/>
                  <a:gd name="T41" fmla="*/ 25 h 159"/>
                  <a:gd name="T42" fmla="*/ 424 w 490"/>
                  <a:gd name="T43" fmla="*/ 25 h 159"/>
                  <a:gd name="T44" fmla="*/ 395 w 490"/>
                  <a:gd name="T45" fmla="*/ 25 h 159"/>
                  <a:gd name="T46" fmla="*/ 368 w 490"/>
                  <a:gd name="T47" fmla="*/ 25 h 159"/>
                  <a:gd name="T48" fmla="*/ 348 w 490"/>
                  <a:gd name="T49" fmla="*/ 25 h 159"/>
                  <a:gd name="T50" fmla="*/ 273 w 490"/>
                  <a:gd name="T51" fmla="*/ 17 h 159"/>
                  <a:gd name="T52" fmla="*/ 246 w 490"/>
                  <a:gd name="T53" fmla="*/ 17 h 159"/>
                  <a:gd name="T54" fmla="*/ 209 w 490"/>
                  <a:gd name="T55" fmla="*/ 17 h 159"/>
                  <a:gd name="T56" fmla="*/ 180 w 490"/>
                  <a:gd name="T57" fmla="*/ 8 h 159"/>
                  <a:gd name="T58" fmla="*/ 143 w 490"/>
                  <a:gd name="T59" fmla="*/ 0 h 159"/>
                  <a:gd name="T60" fmla="*/ 106 w 490"/>
                  <a:gd name="T61" fmla="*/ 0 h 159"/>
                  <a:gd name="T62" fmla="*/ 78 w 490"/>
                  <a:gd name="T63" fmla="*/ 8 h 159"/>
                  <a:gd name="T64" fmla="*/ 50 w 490"/>
                  <a:gd name="T65" fmla="*/ 8 h 159"/>
                  <a:gd name="T66" fmla="*/ 22 w 490"/>
                  <a:gd name="T67" fmla="*/ 8 h 159"/>
                  <a:gd name="T68" fmla="*/ 0 w 490"/>
                  <a:gd name="T69" fmla="*/ 56 h 159"/>
                  <a:gd name="T70" fmla="*/ 0 w 490"/>
                  <a:gd name="T71" fmla="*/ 56 h 15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90"/>
                  <a:gd name="T109" fmla="*/ 0 h 159"/>
                  <a:gd name="T110" fmla="*/ 490 w 490"/>
                  <a:gd name="T111" fmla="*/ 159 h 15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90" h="159">
                    <a:moveTo>
                      <a:pt x="0" y="56"/>
                    </a:moveTo>
                    <a:lnTo>
                      <a:pt x="41" y="87"/>
                    </a:lnTo>
                    <a:lnTo>
                      <a:pt x="59" y="113"/>
                    </a:lnTo>
                    <a:lnTo>
                      <a:pt x="87" y="122"/>
                    </a:lnTo>
                    <a:lnTo>
                      <a:pt x="115" y="131"/>
                    </a:lnTo>
                    <a:lnTo>
                      <a:pt x="143" y="131"/>
                    </a:lnTo>
                    <a:lnTo>
                      <a:pt x="171" y="140"/>
                    </a:lnTo>
                    <a:lnTo>
                      <a:pt x="199" y="148"/>
                    </a:lnTo>
                    <a:lnTo>
                      <a:pt x="227" y="148"/>
                    </a:lnTo>
                    <a:lnTo>
                      <a:pt x="255" y="158"/>
                    </a:lnTo>
                    <a:lnTo>
                      <a:pt x="283" y="158"/>
                    </a:lnTo>
                    <a:lnTo>
                      <a:pt x="311" y="148"/>
                    </a:lnTo>
                    <a:lnTo>
                      <a:pt x="339" y="148"/>
                    </a:lnTo>
                    <a:lnTo>
                      <a:pt x="368" y="148"/>
                    </a:lnTo>
                    <a:lnTo>
                      <a:pt x="395" y="148"/>
                    </a:lnTo>
                    <a:lnTo>
                      <a:pt x="424" y="140"/>
                    </a:lnTo>
                    <a:lnTo>
                      <a:pt x="442" y="113"/>
                    </a:lnTo>
                    <a:lnTo>
                      <a:pt x="461" y="87"/>
                    </a:lnTo>
                    <a:lnTo>
                      <a:pt x="489" y="78"/>
                    </a:lnTo>
                    <a:lnTo>
                      <a:pt x="480" y="52"/>
                    </a:lnTo>
                    <a:lnTo>
                      <a:pt x="451" y="25"/>
                    </a:lnTo>
                    <a:lnTo>
                      <a:pt x="424" y="25"/>
                    </a:lnTo>
                    <a:lnTo>
                      <a:pt x="395" y="25"/>
                    </a:lnTo>
                    <a:lnTo>
                      <a:pt x="368" y="25"/>
                    </a:lnTo>
                    <a:lnTo>
                      <a:pt x="348" y="25"/>
                    </a:lnTo>
                    <a:lnTo>
                      <a:pt x="273" y="17"/>
                    </a:lnTo>
                    <a:lnTo>
                      <a:pt x="246" y="17"/>
                    </a:lnTo>
                    <a:lnTo>
                      <a:pt x="209" y="17"/>
                    </a:lnTo>
                    <a:lnTo>
                      <a:pt x="180" y="8"/>
                    </a:lnTo>
                    <a:lnTo>
                      <a:pt x="143" y="0"/>
                    </a:lnTo>
                    <a:lnTo>
                      <a:pt x="106" y="0"/>
                    </a:lnTo>
                    <a:lnTo>
                      <a:pt x="78" y="8"/>
                    </a:lnTo>
                    <a:lnTo>
                      <a:pt x="50" y="8"/>
                    </a:lnTo>
                    <a:lnTo>
                      <a:pt x="22" y="8"/>
                    </a:lnTo>
                    <a:lnTo>
                      <a:pt x="0" y="56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Freeform 38"/>
              <p:cNvSpPr>
                <a:spLocks/>
              </p:cNvSpPr>
              <p:nvPr/>
            </p:nvSpPr>
            <p:spPr bwMode="auto">
              <a:xfrm>
                <a:off x="592" y="555"/>
                <a:ext cx="421" cy="483"/>
              </a:xfrm>
              <a:custGeom>
                <a:avLst/>
                <a:gdLst>
                  <a:gd name="T0" fmla="*/ 114 w 421"/>
                  <a:gd name="T1" fmla="*/ 0 h 483"/>
                  <a:gd name="T2" fmla="*/ 141 w 421"/>
                  <a:gd name="T3" fmla="*/ 20 h 483"/>
                  <a:gd name="T4" fmla="*/ 168 w 421"/>
                  <a:gd name="T5" fmla="*/ 41 h 483"/>
                  <a:gd name="T6" fmla="*/ 192 w 421"/>
                  <a:gd name="T7" fmla="*/ 54 h 483"/>
                  <a:gd name="T8" fmla="*/ 272 w 421"/>
                  <a:gd name="T9" fmla="*/ 93 h 483"/>
                  <a:gd name="T10" fmla="*/ 285 w 421"/>
                  <a:gd name="T11" fmla="*/ 152 h 483"/>
                  <a:gd name="T12" fmla="*/ 295 w 421"/>
                  <a:gd name="T13" fmla="*/ 183 h 483"/>
                  <a:gd name="T14" fmla="*/ 304 w 421"/>
                  <a:gd name="T15" fmla="*/ 206 h 483"/>
                  <a:gd name="T16" fmla="*/ 310 w 421"/>
                  <a:gd name="T17" fmla="*/ 228 h 483"/>
                  <a:gd name="T18" fmla="*/ 315 w 421"/>
                  <a:gd name="T19" fmla="*/ 252 h 483"/>
                  <a:gd name="T20" fmla="*/ 314 w 421"/>
                  <a:gd name="T21" fmla="*/ 266 h 483"/>
                  <a:gd name="T22" fmla="*/ 311 w 421"/>
                  <a:gd name="T23" fmla="*/ 284 h 483"/>
                  <a:gd name="T24" fmla="*/ 313 w 421"/>
                  <a:gd name="T25" fmla="*/ 304 h 483"/>
                  <a:gd name="T26" fmla="*/ 320 w 421"/>
                  <a:gd name="T27" fmla="*/ 326 h 483"/>
                  <a:gd name="T28" fmla="*/ 337 w 421"/>
                  <a:gd name="T29" fmla="*/ 333 h 483"/>
                  <a:gd name="T30" fmla="*/ 363 w 421"/>
                  <a:gd name="T31" fmla="*/ 341 h 483"/>
                  <a:gd name="T32" fmla="*/ 380 w 421"/>
                  <a:gd name="T33" fmla="*/ 348 h 483"/>
                  <a:gd name="T34" fmla="*/ 398 w 421"/>
                  <a:gd name="T35" fmla="*/ 363 h 483"/>
                  <a:gd name="T36" fmla="*/ 409 w 421"/>
                  <a:gd name="T37" fmla="*/ 381 h 483"/>
                  <a:gd name="T38" fmla="*/ 416 w 421"/>
                  <a:gd name="T39" fmla="*/ 402 h 483"/>
                  <a:gd name="T40" fmla="*/ 420 w 421"/>
                  <a:gd name="T41" fmla="*/ 426 h 483"/>
                  <a:gd name="T42" fmla="*/ 415 w 421"/>
                  <a:gd name="T43" fmla="*/ 463 h 483"/>
                  <a:gd name="T44" fmla="*/ 99 w 421"/>
                  <a:gd name="T45" fmla="*/ 482 h 483"/>
                  <a:gd name="T46" fmla="*/ 41 w 421"/>
                  <a:gd name="T47" fmla="*/ 480 h 483"/>
                  <a:gd name="T48" fmla="*/ 30 w 421"/>
                  <a:gd name="T49" fmla="*/ 463 h 483"/>
                  <a:gd name="T50" fmla="*/ 19 w 421"/>
                  <a:gd name="T51" fmla="*/ 436 h 483"/>
                  <a:gd name="T52" fmla="*/ 10 w 421"/>
                  <a:gd name="T53" fmla="*/ 406 h 483"/>
                  <a:gd name="T54" fmla="*/ 5 w 421"/>
                  <a:gd name="T55" fmla="*/ 380 h 483"/>
                  <a:gd name="T56" fmla="*/ 1 w 421"/>
                  <a:gd name="T57" fmla="*/ 353 h 483"/>
                  <a:gd name="T58" fmla="*/ 0 w 421"/>
                  <a:gd name="T59" fmla="*/ 327 h 483"/>
                  <a:gd name="T60" fmla="*/ 4 w 421"/>
                  <a:gd name="T61" fmla="*/ 285 h 483"/>
                  <a:gd name="T62" fmla="*/ 10 w 421"/>
                  <a:gd name="T63" fmla="*/ 252 h 483"/>
                  <a:gd name="T64" fmla="*/ 20 w 421"/>
                  <a:gd name="T65" fmla="*/ 215 h 483"/>
                  <a:gd name="T66" fmla="*/ 32 w 421"/>
                  <a:gd name="T67" fmla="*/ 180 h 483"/>
                  <a:gd name="T68" fmla="*/ 44 w 421"/>
                  <a:gd name="T69" fmla="*/ 151 h 483"/>
                  <a:gd name="T70" fmla="*/ 61 w 421"/>
                  <a:gd name="T71" fmla="*/ 119 h 483"/>
                  <a:gd name="T72" fmla="*/ 82 w 421"/>
                  <a:gd name="T73" fmla="*/ 93 h 483"/>
                  <a:gd name="T74" fmla="*/ 102 w 421"/>
                  <a:gd name="T75" fmla="*/ 70 h 483"/>
                  <a:gd name="T76" fmla="*/ 115 w 421"/>
                  <a:gd name="T77" fmla="*/ 59 h 483"/>
                  <a:gd name="T78" fmla="*/ 83 w 421"/>
                  <a:gd name="T79" fmla="*/ 41 h 483"/>
                  <a:gd name="T80" fmla="*/ 114 w 421"/>
                  <a:gd name="T81" fmla="*/ 0 h 4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21"/>
                  <a:gd name="T124" fmla="*/ 0 h 483"/>
                  <a:gd name="T125" fmla="*/ 421 w 421"/>
                  <a:gd name="T126" fmla="*/ 483 h 4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21" h="483">
                    <a:moveTo>
                      <a:pt x="114" y="0"/>
                    </a:moveTo>
                    <a:lnTo>
                      <a:pt x="141" y="20"/>
                    </a:lnTo>
                    <a:lnTo>
                      <a:pt x="168" y="41"/>
                    </a:lnTo>
                    <a:lnTo>
                      <a:pt x="192" y="54"/>
                    </a:lnTo>
                    <a:lnTo>
                      <a:pt x="272" y="93"/>
                    </a:lnTo>
                    <a:lnTo>
                      <a:pt x="285" y="152"/>
                    </a:lnTo>
                    <a:lnTo>
                      <a:pt x="295" y="183"/>
                    </a:lnTo>
                    <a:lnTo>
                      <a:pt x="304" y="206"/>
                    </a:lnTo>
                    <a:lnTo>
                      <a:pt x="310" y="228"/>
                    </a:lnTo>
                    <a:lnTo>
                      <a:pt x="315" y="252"/>
                    </a:lnTo>
                    <a:lnTo>
                      <a:pt x="314" y="266"/>
                    </a:lnTo>
                    <a:lnTo>
                      <a:pt x="311" y="284"/>
                    </a:lnTo>
                    <a:lnTo>
                      <a:pt x="313" y="304"/>
                    </a:lnTo>
                    <a:lnTo>
                      <a:pt x="320" y="326"/>
                    </a:lnTo>
                    <a:lnTo>
                      <a:pt x="337" y="333"/>
                    </a:lnTo>
                    <a:lnTo>
                      <a:pt x="363" y="341"/>
                    </a:lnTo>
                    <a:lnTo>
                      <a:pt x="380" y="348"/>
                    </a:lnTo>
                    <a:lnTo>
                      <a:pt x="398" y="363"/>
                    </a:lnTo>
                    <a:lnTo>
                      <a:pt x="409" y="381"/>
                    </a:lnTo>
                    <a:lnTo>
                      <a:pt x="416" y="402"/>
                    </a:lnTo>
                    <a:lnTo>
                      <a:pt x="420" y="426"/>
                    </a:lnTo>
                    <a:lnTo>
                      <a:pt x="415" y="463"/>
                    </a:lnTo>
                    <a:lnTo>
                      <a:pt x="99" y="482"/>
                    </a:lnTo>
                    <a:lnTo>
                      <a:pt x="41" y="480"/>
                    </a:lnTo>
                    <a:lnTo>
                      <a:pt x="30" y="463"/>
                    </a:lnTo>
                    <a:lnTo>
                      <a:pt x="19" y="436"/>
                    </a:lnTo>
                    <a:lnTo>
                      <a:pt x="10" y="406"/>
                    </a:lnTo>
                    <a:lnTo>
                      <a:pt x="5" y="380"/>
                    </a:lnTo>
                    <a:lnTo>
                      <a:pt x="1" y="353"/>
                    </a:lnTo>
                    <a:lnTo>
                      <a:pt x="0" y="327"/>
                    </a:lnTo>
                    <a:lnTo>
                      <a:pt x="4" y="285"/>
                    </a:lnTo>
                    <a:lnTo>
                      <a:pt x="10" y="252"/>
                    </a:lnTo>
                    <a:lnTo>
                      <a:pt x="20" y="215"/>
                    </a:lnTo>
                    <a:lnTo>
                      <a:pt x="32" y="180"/>
                    </a:lnTo>
                    <a:lnTo>
                      <a:pt x="44" y="151"/>
                    </a:lnTo>
                    <a:lnTo>
                      <a:pt x="61" y="119"/>
                    </a:lnTo>
                    <a:lnTo>
                      <a:pt x="82" y="93"/>
                    </a:lnTo>
                    <a:lnTo>
                      <a:pt x="102" y="70"/>
                    </a:lnTo>
                    <a:lnTo>
                      <a:pt x="115" y="59"/>
                    </a:lnTo>
                    <a:lnTo>
                      <a:pt x="83" y="41"/>
                    </a:lnTo>
                    <a:lnTo>
                      <a:pt x="114" y="0"/>
                    </a:lnTo>
                  </a:path>
                </a:pathLst>
              </a:custGeom>
              <a:solidFill>
                <a:srgbClr val="FF60C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Freeform 39"/>
              <p:cNvSpPr>
                <a:spLocks/>
              </p:cNvSpPr>
              <p:nvPr/>
            </p:nvSpPr>
            <p:spPr bwMode="auto">
              <a:xfrm>
                <a:off x="707" y="551"/>
                <a:ext cx="242" cy="224"/>
              </a:xfrm>
              <a:custGeom>
                <a:avLst/>
                <a:gdLst>
                  <a:gd name="T0" fmla="*/ 165 w 242"/>
                  <a:gd name="T1" fmla="*/ 88 h 224"/>
                  <a:gd name="T2" fmla="*/ 199 w 242"/>
                  <a:gd name="T3" fmla="*/ 106 h 224"/>
                  <a:gd name="T4" fmla="*/ 208 w 242"/>
                  <a:gd name="T5" fmla="*/ 122 h 224"/>
                  <a:gd name="T6" fmla="*/ 217 w 242"/>
                  <a:gd name="T7" fmla="*/ 164 h 224"/>
                  <a:gd name="T8" fmla="*/ 230 w 242"/>
                  <a:gd name="T9" fmla="*/ 194 h 224"/>
                  <a:gd name="T10" fmla="*/ 241 w 242"/>
                  <a:gd name="T11" fmla="*/ 223 h 224"/>
                  <a:gd name="T12" fmla="*/ 214 w 242"/>
                  <a:gd name="T13" fmla="*/ 197 h 224"/>
                  <a:gd name="T14" fmla="*/ 193 w 242"/>
                  <a:gd name="T15" fmla="*/ 184 h 224"/>
                  <a:gd name="T16" fmla="*/ 163 w 242"/>
                  <a:gd name="T17" fmla="*/ 159 h 224"/>
                  <a:gd name="T18" fmla="*/ 150 w 242"/>
                  <a:gd name="T19" fmla="*/ 135 h 224"/>
                  <a:gd name="T20" fmla="*/ 143 w 242"/>
                  <a:gd name="T21" fmla="*/ 100 h 224"/>
                  <a:gd name="T22" fmla="*/ 33 w 242"/>
                  <a:gd name="T23" fmla="*/ 49 h 224"/>
                  <a:gd name="T24" fmla="*/ 0 w 242"/>
                  <a:gd name="T25" fmla="*/ 1 h 224"/>
                  <a:gd name="T26" fmla="*/ 16 w 242"/>
                  <a:gd name="T27" fmla="*/ 0 h 224"/>
                  <a:gd name="T28" fmla="*/ 52 w 242"/>
                  <a:gd name="T29" fmla="*/ 15 h 224"/>
                  <a:gd name="T30" fmla="*/ 165 w 242"/>
                  <a:gd name="T31" fmla="*/ 88 h 2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2"/>
                  <a:gd name="T49" fmla="*/ 0 h 224"/>
                  <a:gd name="T50" fmla="*/ 242 w 242"/>
                  <a:gd name="T51" fmla="*/ 224 h 2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2" h="224">
                    <a:moveTo>
                      <a:pt x="165" y="88"/>
                    </a:moveTo>
                    <a:lnTo>
                      <a:pt x="199" y="106"/>
                    </a:lnTo>
                    <a:lnTo>
                      <a:pt x="208" y="122"/>
                    </a:lnTo>
                    <a:lnTo>
                      <a:pt x="217" y="164"/>
                    </a:lnTo>
                    <a:lnTo>
                      <a:pt x="230" y="194"/>
                    </a:lnTo>
                    <a:lnTo>
                      <a:pt x="241" y="223"/>
                    </a:lnTo>
                    <a:lnTo>
                      <a:pt x="214" y="197"/>
                    </a:lnTo>
                    <a:lnTo>
                      <a:pt x="193" y="184"/>
                    </a:lnTo>
                    <a:lnTo>
                      <a:pt x="163" y="159"/>
                    </a:lnTo>
                    <a:lnTo>
                      <a:pt x="150" y="135"/>
                    </a:lnTo>
                    <a:lnTo>
                      <a:pt x="143" y="100"/>
                    </a:lnTo>
                    <a:lnTo>
                      <a:pt x="33" y="49"/>
                    </a:lnTo>
                    <a:lnTo>
                      <a:pt x="0" y="1"/>
                    </a:lnTo>
                    <a:lnTo>
                      <a:pt x="16" y="0"/>
                    </a:lnTo>
                    <a:lnTo>
                      <a:pt x="52" y="15"/>
                    </a:lnTo>
                    <a:lnTo>
                      <a:pt x="165" y="88"/>
                    </a:lnTo>
                  </a:path>
                </a:pathLst>
              </a:custGeom>
              <a:solidFill>
                <a:srgbClr val="E040A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6" name="Group 40"/>
              <p:cNvGrpSpPr>
                <a:grpSpLocks/>
              </p:cNvGrpSpPr>
              <p:nvPr/>
            </p:nvGrpSpPr>
            <p:grpSpPr bwMode="auto">
              <a:xfrm>
                <a:off x="891" y="673"/>
                <a:ext cx="269" cy="198"/>
                <a:chOff x="891" y="1010"/>
                <a:chExt cx="269" cy="198"/>
              </a:xfrm>
            </p:grpSpPr>
            <p:sp>
              <p:nvSpPr>
                <p:cNvPr id="166" name="Freeform 41"/>
                <p:cNvSpPr>
                  <a:spLocks/>
                </p:cNvSpPr>
                <p:nvPr/>
              </p:nvSpPr>
              <p:spPr bwMode="auto">
                <a:xfrm>
                  <a:off x="891" y="1010"/>
                  <a:ext cx="269" cy="198"/>
                </a:xfrm>
                <a:custGeom>
                  <a:avLst/>
                  <a:gdLst>
                    <a:gd name="T0" fmla="*/ 5 w 269"/>
                    <a:gd name="T1" fmla="*/ 52 h 198"/>
                    <a:gd name="T2" fmla="*/ 32 w 269"/>
                    <a:gd name="T3" fmla="*/ 64 h 198"/>
                    <a:gd name="T4" fmla="*/ 53 w 269"/>
                    <a:gd name="T5" fmla="*/ 59 h 198"/>
                    <a:gd name="T6" fmla="*/ 73 w 269"/>
                    <a:gd name="T7" fmla="*/ 53 h 198"/>
                    <a:gd name="T8" fmla="*/ 94 w 269"/>
                    <a:gd name="T9" fmla="*/ 41 h 198"/>
                    <a:gd name="T10" fmla="*/ 115 w 269"/>
                    <a:gd name="T11" fmla="*/ 20 h 198"/>
                    <a:gd name="T12" fmla="*/ 139 w 269"/>
                    <a:gd name="T13" fmla="*/ 0 h 198"/>
                    <a:gd name="T14" fmla="*/ 148 w 269"/>
                    <a:gd name="T15" fmla="*/ 2 h 198"/>
                    <a:gd name="T16" fmla="*/ 153 w 269"/>
                    <a:gd name="T17" fmla="*/ 8 h 198"/>
                    <a:gd name="T18" fmla="*/ 154 w 269"/>
                    <a:gd name="T19" fmla="*/ 20 h 198"/>
                    <a:gd name="T20" fmla="*/ 146 w 269"/>
                    <a:gd name="T21" fmla="*/ 38 h 198"/>
                    <a:gd name="T22" fmla="*/ 123 w 269"/>
                    <a:gd name="T23" fmla="*/ 67 h 198"/>
                    <a:gd name="T24" fmla="*/ 154 w 269"/>
                    <a:gd name="T25" fmla="*/ 59 h 198"/>
                    <a:gd name="T26" fmla="*/ 184 w 269"/>
                    <a:gd name="T27" fmla="*/ 58 h 198"/>
                    <a:gd name="T28" fmla="*/ 206 w 269"/>
                    <a:gd name="T29" fmla="*/ 62 h 198"/>
                    <a:gd name="T30" fmla="*/ 238 w 269"/>
                    <a:gd name="T31" fmla="*/ 67 h 198"/>
                    <a:gd name="T32" fmla="*/ 261 w 269"/>
                    <a:gd name="T33" fmla="*/ 71 h 198"/>
                    <a:gd name="T34" fmla="*/ 268 w 269"/>
                    <a:gd name="T35" fmla="*/ 79 h 198"/>
                    <a:gd name="T36" fmla="*/ 265 w 269"/>
                    <a:gd name="T37" fmla="*/ 88 h 198"/>
                    <a:gd name="T38" fmla="*/ 253 w 269"/>
                    <a:gd name="T39" fmla="*/ 92 h 198"/>
                    <a:gd name="T40" fmla="*/ 231 w 269"/>
                    <a:gd name="T41" fmla="*/ 96 h 198"/>
                    <a:gd name="T42" fmla="*/ 202 w 269"/>
                    <a:gd name="T43" fmla="*/ 99 h 198"/>
                    <a:gd name="T44" fmla="*/ 170 w 269"/>
                    <a:gd name="T45" fmla="*/ 100 h 198"/>
                    <a:gd name="T46" fmla="*/ 190 w 269"/>
                    <a:gd name="T47" fmla="*/ 115 h 198"/>
                    <a:gd name="T48" fmla="*/ 200 w 269"/>
                    <a:gd name="T49" fmla="*/ 130 h 198"/>
                    <a:gd name="T50" fmla="*/ 201 w 269"/>
                    <a:gd name="T51" fmla="*/ 141 h 198"/>
                    <a:gd name="T52" fmla="*/ 191 w 269"/>
                    <a:gd name="T53" fmla="*/ 148 h 198"/>
                    <a:gd name="T54" fmla="*/ 178 w 269"/>
                    <a:gd name="T55" fmla="*/ 151 h 198"/>
                    <a:gd name="T56" fmla="*/ 162 w 269"/>
                    <a:gd name="T57" fmla="*/ 149 h 198"/>
                    <a:gd name="T58" fmla="*/ 147 w 269"/>
                    <a:gd name="T59" fmla="*/ 141 h 198"/>
                    <a:gd name="T60" fmla="*/ 159 w 269"/>
                    <a:gd name="T61" fmla="*/ 154 h 198"/>
                    <a:gd name="T62" fmla="*/ 164 w 269"/>
                    <a:gd name="T63" fmla="*/ 169 h 198"/>
                    <a:gd name="T64" fmla="*/ 153 w 269"/>
                    <a:gd name="T65" fmla="*/ 182 h 198"/>
                    <a:gd name="T66" fmla="*/ 140 w 269"/>
                    <a:gd name="T67" fmla="*/ 185 h 198"/>
                    <a:gd name="T68" fmla="*/ 127 w 269"/>
                    <a:gd name="T69" fmla="*/ 180 h 198"/>
                    <a:gd name="T70" fmla="*/ 111 w 269"/>
                    <a:gd name="T71" fmla="*/ 154 h 198"/>
                    <a:gd name="T72" fmla="*/ 114 w 269"/>
                    <a:gd name="T73" fmla="*/ 170 h 198"/>
                    <a:gd name="T74" fmla="*/ 112 w 269"/>
                    <a:gd name="T75" fmla="*/ 180 h 198"/>
                    <a:gd name="T76" fmla="*/ 107 w 269"/>
                    <a:gd name="T77" fmla="*/ 189 h 198"/>
                    <a:gd name="T78" fmla="*/ 93 w 269"/>
                    <a:gd name="T79" fmla="*/ 197 h 198"/>
                    <a:gd name="T80" fmla="*/ 80 w 269"/>
                    <a:gd name="T81" fmla="*/ 194 h 198"/>
                    <a:gd name="T82" fmla="*/ 75 w 269"/>
                    <a:gd name="T83" fmla="*/ 186 h 198"/>
                    <a:gd name="T84" fmla="*/ 70 w 269"/>
                    <a:gd name="T85" fmla="*/ 172 h 198"/>
                    <a:gd name="T86" fmla="*/ 70 w 269"/>
                    <a:gd name="T87" fmla="*/ 157 h 198"/>
                    <a:gd name="T88" fmla="*/ 53 w 269"/>
                    <a:gd name="T89" fmla="*/ 159 h 198"/>
                    <a:gd name="T90" fmla="*/ 38 w 269"/>
                    <a:gd name="T91" fmla="*/ 158 h 198"/>
                    <a:gd name="T92" fmla="*/ 27 w 269"/>
                    <a:gd name="T93" fmla="*/ 153 h 198"/>
                    <a:gd name="T94" fmla="*/ 17 w 269"/>
                    <a:gd name="T95" fmla="*/ 145 h 198"/>
                    <a:gd name="T96" fmla="*/ 0 w 269"/>
                    <a:gd name="T97" fmla="*/ 93 h 198"/>
                    <a:gd name="T98" fmla="*/ 5 w 269"/>
                    <a:gd name="T99" fmla="*/ 52 h 19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269"/>
                    <a:gd name="T151" fmla="*/ 0 h 198"/>
                    <a:gd name="T152" fmla="*/ 269 w 269"/>
                    <a:gd name="T153" fmla="*/ 198 h 19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269" h="198">
                      <a:moveTo>
                        <a:pt x="5" y="52"/>
                      </a:moveTo>
                      <a:lnTo>
                        <a:pt x="32" y="64"/>
                      </a:lnTo>
                      <a:lnTo>
                        <a:pt x="53" y="59"/>
                      </a:lnTo>
                      <a:lnTo>
                        <a:pt x="73" y="53"/>
                      </a:lnTo>
                      <a:lnTo>
                        <a:pt x="94" y="41"/>
                      </a:lnTo>
                      <a:lnTo>
                        <a:pt x="115" y="20"/>
                      </a:lnTo>
                      <a:lnTo>
                        <a:pt x="139" y="0"/>
                      </a:lnTo>
                      <a:lnTo>
                        <a:pt x="148" y="2"/>
                      </a:lnTo>
                      <a:lnTo>
                        <a:pt x="153" y="8"/>
                      </a:lnTo>
                      <a:lnTo>
                        <a:pt x="154" y="20"/>
                      </a:lnTo>
                      <a:lnTo>
                        <a:pt x="146" y="38"/>
                      </a:lnTo>
                      <a:lnTo>
                        <a:pt x="123" y="67"/>
                      </a:lnTo>
                      <a:lnTo>
                        <a:pt x="154" y="59"/>
                      </a:lnTo>
                      <a:lnTo>
                        <a:pt x="184" y="58"/>
                      </a:lnTo>
                      <a:lnTo>
                        <a:pt x="206" y="62"/>
                      </a:lnTo>
                      <a:lnTo>
                        <a:pt x="238" y="67"/>
                      </a:lnTo>
                      <a:lnTo>
                        <a:pt x="261" y="71"/>
                      </a:lnTo>
                      <a:lnTo>
                        <a:pt x="268" y="79"/>
                      </a:lnTo>
                      <a:lnTo>
                        <a:pt x="265" y="88"/>
                      </a:lnTo>
                      <a:lnTo>
                        <a:pt x="253" y="92"/>
                      </a:lnTo>
                      <a:lnTo>
                        <a:pt x="231" y="96"/>
                      </a:lnTo>
                      <a:lnTo>
                        <a:pt x="202" y="99"/>
                      </a:lnTo>
                      <a:lnTo>
                        <a:pt x="170" y="100"/>
                      </a:lnTo>
                      <a:lnTo>
                        <a:pt x="190" y="115"/>
                      </a:lnTo>
                      <a:lnTo>
                        <a:pt x="200" y="130"/>
                      </a:lnTo>
                      <a:lnTo>
                        <a:pt x="201" y="141"/>
                      </a:lnTo>
                      <a:lnTo>
                        <a:pt x="191" y="148"/>
                      </a:lnTo>
                      <a:lnTo>
                        <a:pt x="178" y="151"/>
                      </a:lnTo>
                      <a:lnTo>
                        <a:pt x="162" y="149"/>
                      </a:lnTo>
                      <a:lnTo>
                        <a:pt x="147" y="141"/>
                      </a:lnTo>
                      <a:lnTo>
                        <a:pt x="159" y="154"/>
                      </a:lnTo>
                      <a:lnTo>
                        <a:pt x="164" y="169"/>
                      </a:lnTo>
                      <a:lnTo>
                        <a:pt x="153" y="182"/>
                      </a:lnTo>
                      <a:lnTo>
                        <a:pt x="140" y="185"/>
                      </a:lnTo>
                      <a:lnTo>
                        <a:pt x="127" y="180"/>
                      </a:lnTo>
                      <a:lnTo>
                        <a:pt x="111" y="154"/>
                      </a:lnTo>
                      <a:lnTo>
                        <a:pt x="114" y="170"/>
                      </a:lnTo>
                      <a:lnTo>
                        <a:pt x="112" y="180"/>
                      </a:lnTo>
                      <a:lnTo>
                        <a:pt x="107" y="189"/>
                      </a:lnTo>
                      <a:lnTo>
                        <a:pt x="93" y="197"/>
                      </a:lnTo>
                      <a:lnTo>
                        <a:pt x="80" y="194"/>
                      </a:lnTo>
                      <a:lnTo>
                        <a:pt x="75" y="186"/>
                      </a:lnTo>
                      <a:lnTo>
                        <a:pt x="70" y="172"/>
                      </a:lnTo>
                      <a:lnTo>
                        <a:pt x="70" y="157"/>
                      </a:lnTo>
                      <a:lnTo>
                        <a:pt x="53" y="159"/>
                      </a:lnTo>
                      <a:lnTo>
                        <a:pt x="38" y="158"/>
                      </a:lnTo>
                      <a:lnTo>
                        <a:pt x="27" y="153"/>
                      </a:lnTo>
                      <a:lnTo>
                        <a:pt x="17" y="145"/>
                      </a:lnTo>
                      <a:lnTo>
                        <a:pt x="0" y="93"/>
                      </a:lnTo>
                      <a:lnTo>
                        <a:pt x="5" y="52"/>
                      </a:lnTo>
                    </a:path>
                  </a:pathLst>
                </a:custGeom>
                <a:solidFill>
                  <a:srgbClr val="E0A08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67" name="Group 42"/>
                <p:cNvGrpSpPr>
                  <a:grpSpLocks/>
                </p:cNvGrpSpPr>
                <p:nvPr/>
              </p:nvGrpSpPr>
              <p:grpSpPr bwMode="auto">
                <a:xfrm>
                  <a:off x="909" y="1072"/>
                  <a:ext cx="140" cy="104"/>
                  <a:chOff x="909" y="1072"/>
                  <a:chExt cx="140" cy="104"/>
                </a:xfrm>
              </p:grpSpPr>
              <p:sp>
                <p:nvSpPr>
                  <p:cNvPr id="168" name="Freeform 43"/>
                  <p:cNvSpPr>
                    <a:spLocks/>
                  </p:cNvSpPr>
                  <p:nvPr/>
                </p:nvSpPr>
                <p:spPr bwMode="auto">
                  <a:xfrm>
                    <a:off x="1020" y="1111"/>
                    <a:ext cx="29" cy="46"/>
                  </a:xfrm>
                  <a:custGeom>
                    <a:avLst/>
                    <a:gdLst>
                      <a:gd name="T0" fmla="*/ 21 w 29"/>
                      <a:gd name="T1" fmla="*/ 45 h 46"/>
                      <a:gd name="T2" fmla="*/ 8 w 29"/>
                      <a:gd name="T3" fmla="*/ 34 h 46"/>
                      <a:gd name="T4" fmla="*/ 0 w 29"/>
                      <a:gd name="T5" fmla="*/ 22 h 46"/>
                      <a:gd name="T6" fmla="*/ 0 w 29"/>
                      <a:gd name="T7" fmla="*/ 11 h 46"/>
                      <a:gd name="T8" fmla="*/ 6 w 29"/>
                      <a:gd name="T9" fmla="*/ 3 h 46"/>
                      <a:gd name="T10" fmla="*/ 17 w 29"/>
                      <a:gd name="T11" fmla="*/ 0 h 46"/>
                      <a:gd name="T12" fmla="*/ 28 w 29"/>
                      <a:gd name="T13" fmla="*/ 3 h 4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9"/>
                      <a:gd name="T22" fmla="*/ 0 h 46"/>
                      <a:gd name="T23" fmla="*/ 29 w 29"/>
                      <a:gd name="T24" fmla="*/ 46 h 4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9" h="46">
                        <a:moveTo>
                          <a:pt x="21" y="45"/>
                        </a:moveTo>
                        <a:lnTo>
                          <a:pt x="8" y="34"/>
                        </a:lnTo>
                        <a:lnTo>
                          <a:pt x="0" y="22"/>
                        </a:lnTo>
                        <a:lnTo>
                          <a:pt x="0" y="11"/>
                        </a:lnTo>
                        <a:lnTo>
                          <a:pt x="6" y="3"/>
                        </a:lnTo>
                        <a:lnTo>
                          <a:pt x="17" y="0"/>
                        </a:lnTo>
                        <a:lnTo>
                          <a:pt x="28" y="3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44"/>
                  <p:cNvSpPr>
                    <a:spLocks/>
                  </p:cNvSpPr>
                  <p:nvPr/>
                </p:nvSpPr>
                <p:spPr bwMode="auto">
                  <a:xfrm>
                    <a:off x="987" y="1124"/>
                    <a:ext cx="28" cy="52"/>
                  </a:xfrm>
                  <a:custGeom>
                    <a:avLst/>
                    <a:gdLst>
                      <a:gd name="T0" fmla="*/ 18 w 28"/>
                      <a:gd name="T1" fmla="*/ 51 h 52"/>
                      <a:gd name="T2" fmla="*/ 8 w 28"/>
                      <a:gd name="T3" fmla="*/ 38 h 52"/>
                      <a:gd name="T4" fmla="*/ 0 w 28"/>
                      <a:gd name="T5" fmla="*/ 25 h 52"/>
                      <a:gd name="T6" fmla="*/ 0 w 28"/>
                      <a:gd name="T7" fmla="*/ 13 h 52"/>
                      <a:gd name="T8" fmla="*/ 5 w 28"/>
                      <a:gd name="T9" fmla="*/ 2 h 52"/>
                      <a:gd name="T10" fmla="*/ 14 w 28"/>
                      <a:gd name="T11" fmla="*/ 0 h 52"/>
                      <a:gd name="T12" fmla="*/ 27 w 28"/>
                      <a:gd name="T13" fmla="*/ 0 h 5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8"/>
                      <a:gd name="T22" fmla="*/ 0 h 52"/>
                      <a:gd name="T23" fmla="*/ 28 w 28"/>
                      <a:gd name="T24" fmla="*/ 52 h 5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8" h="52">
                        <a:moveTo>
                          <a:pt x="18" y="51"/>
                        </a:moveTo>
                        <a:lnTo>
                          <a:pt x="8" y="38"/>
                        </a:lnTo>
                        <a:lnTo>
                          <a:pt x="0" y="25"/>
                        </a:lnTo>
                        <a:lnTo>
                          <a:pt x="0" y="13"/>
                        </a:lnTo>
                        <a:lnTo>
                          <a:pt x="5" y="2"/>
                        </a:lnTo>
                        <a:lnTo>
                          <a:pt x="14" y="0"/>
                        </a:lnTo>
                        <a:lnTo>
                          <a:pt x="27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45"/>
                  <p:cNvSpPr>
                    <a:spLocks/>
                  </p:cNvSpPr>
                  <p:nvPr/>
                </p:nvSpPr>
                <p:spPr bwMode="auto">
                  <a:xfrm>
                    <a:off x="956" y="1125"/>
                    <a:ext cx="29" cy="44"/>
                  </a:xfrm>
                  <a:custGeom>
                    <a:avLst/>
                    <a:gdLst>
                      <a:gd name="T0" fmla="*/ 2 w 29"/>
                      <a:gd name="T1" fmla="*/ 43 h 44"/>
                      <a:gd name="T2" fmla="*/ 0 w 29"/>
                      <a:gd name="T3" fmla="*/ 27 h 44"/>
                      <a:gd name="T4" fmla="*/ 2 w 29"/>
                      <a:gd name="T5" fmla="*/ 15 h 44"/>
                      <a:gd name="T6" fmla="*/ 8 w 29"/>
                      <a:gd name="T7" fmla="*/ 4 h 44"/>
                      <a:gd name="T8" fmla="*/ 20 w 29"/>
                      <a:gd name="T9" fmla="*/ 0 h 44"/>
                      <a:gd name="T10" fmla="*/ 28 w 29"/>
                      <a:gd name="T11" fmla="*/ 4 h 4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9"/>
                      <a:gd name="T19" fmla="*/ 0 h 44"/>
                      <a:gd name="T20" fmla="*/ 29 w 29"/>
                      <a:gd name="T21" fmla="*/ 44 h 4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9" h="44">
                        <a:moveTo>
                          <a:pt x="2" y="43"/>
                        </a:moveTo>
                        <a:lnTo>
                          <a:pt x="0" y="27"/>
                        </a:lnTo>
                        <a:lnTo>
                          <a:pt x="2" y="15"/>
                        </a:lnTo>
                        <a:lnTo>
                          <a:pt x="8" y="4"/>
                        </a:lnTo>
                        <a:lnTo>
                          <a:pt x="20" y="0"/>
                        </a:lnTo>
                        <a:lnTo>
                          <a:pt x="28" y="4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46"/>
                  <p:cNvSpPr>
                    <a:spLocks/>
                  </p:cNvSpPr>
                  <p:nvPr/>
                </p:nvSpPr>
                <p:spPr bwMode="auto">
                  <a:xfrm>
                    <a:off x="990" y="1073"/>
                    <a:ext cx="31" cy="32"/>
                  </a:xfrm>
                  <a:custGeom>
                    <a:avLst/>
                    <a:gdLst>
                      <a:gd name="T0" fmla="*/ 30 w 31"/>
                      <a:gd name="T1" fmla="*/ 0 h 32"/>
                      <a:gd name="T2" fmla="*/ 20 w 31"/>
                      <a:gd name="T3" fmla="*/ 18 h 32"/>
                      <a:gd name="T4" fmla="*/ 12 w 31"/>
                      <a:gd name="T5" fmla="*/ 25 h 32"/>
                      <a:gd name="T6" fmla="*/ 0 w 31"/>
                      <a:gd name="T7" fmla="*/ 31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"/>
                      <a:gd name="T13" fmla="*/ 0 h 32"/>
                      <a:gd name="T14" fmla="*/ 31 w 31"/>
                      <a:gd name="T15" fmla="*/ 32 h 3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" h="32">
                        <a:moveTo>
                          <a:pt x="30" y="0"/>
                        </a:moveTo>
                        <a:lnTo>
                          <a:pt x="20" y="18"/>
                        </a:lnTo>
                        <a:lnTo>
                          <a:pt x="12" y="25"/>
                        </a:lnTo>
                        <a:lnTo>
                          <a:pt x="0" y="31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47"/>
                  <p:cNvSpPr>
                    <a:spLocks/>
                  </p:cNvSpPr>
                  <p:nvPr/>
                </p:nvSpPr>
                <p:spPr bwMode="auto">
                  <a:xfrm>
                    <a:off x="1019" y="1072"/>
                    <a:ext cx="19" cy="31"/>
                  </a:xfrm>
                  <a:custGeom>
                    <a:avLst/>
                    <a:gdLst>
                      <a:gd name="T0" fmla="*/ 0 w 19"/>
                      <a:gd name="T1" fmla="*/ 0 h 31"/>
                      <a:gd name="T2" fmla="*/ 15 w 19"/>
                      <a:gd name="T3" fmla="*/ 10 h 31"/>
                      <a:gd name="T4" fmla="*/ 18 w 19"/>
                      <a:gd name="T5" fmla="*/ 19 h 31"/>
                      <a:gd name="T6" fmla="*/ 4 w 19"/>
                      <a:gd name="T7" fmla="*/ 30 h 3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9"/>
                      <a:gd name="T13" fmla="*/ 0 h 31"/>
                      <a:gd name="T14" fmla="*/ 19 w 19"/>
                      <a:gd name="T15" fmla="*/ 31 h 3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9" h="31">
                        <a:moveTo>
                          <a:pt x="0" y="0"/>
                        </a:moveTo>
                        <a:lnTo>
                          <a:pt x="15" y="10"/>
                        </a:lnTo>
                        <a:lnTo>
                          <a:pt x="18" y="19"/>
                        </a:lnTo>
                        <a:lnTo>
                          <a:pt x="4" y="3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48"/>
                  <p:cNvSpPr>
                    <a:spLocks/>
                  </p:cNvSpPr>
                  <p:nvPr/>
                </p:nvSpPr>
                <p:spPr bwMode="auto">
                  <a:xfrm>
                    <a:off x="909" y="1073"/>
                    <a:ext cx="19" cy="61"/>
                  </a:xfrm>
                  <a:custGeom>
                    <a:avLst/>
                    <a:gdLst>
                      <a:gd name="T0" fmla="*/ 18 w 19"/>
                      <a:gd name="T1" fmla="*/ 0 h 61"/>
                      <a:gd name="T2" fmla="*/ 11 w 19"/>
                      <a:gd name="T3" fmla="*/ 4 h 61"/>
                      <a:gd name="T4" fmla="*/ 5 w 19"/>
                      <a:gd name="T5" fmla="*/ 9 h 61"/>
                      <a:gd name="T6" fmla="*/ 0 w 19"/>
                      <a:gd name="T7" fmla="*/ 15 h 61"/>
                      <a:gd name="T8" fmla="*/ 0 w 19"/>
                      <a:gd name="T9" fmla="*/ 24 h 61"/>
                      <a:gd name="T10" fmla="*/ 1 w 19"/>
                      <a:gd name="T11" fmla="*/ 33 h 61"/>
                      <a:gd name="T12" fmla="*/ 7 w 19"/>
                      <a:gd name="T13" fmla="*/ 40 h 61"/>
                      <a:gd name="T14" fmla="*/ 9 w 19"/>
                      <a:gd name="T15" fmla="*/ 48 h 61"/>
                      <a:gd name="T16" fmla="*/ 7 w 19"/>
                      <a:gd name="T17" fmla="*/ 55 h 61"/>
                      <a:gd name="T18" fmla="*/ 4 w 19"/>
                      <a:gd name="T19" fmla="*/ 60 h 61"/>
                      <a:gd name="T20" fmla="*/ 3 w 19"/>
                      <a:gd name="T21" fmla="*/ 60 h 6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9"/>
                      <a:gd name="T34" fmla="*/ 0 h 61"/>
                      <a:gd name="T35" fmla="*/ 19 w 19"/>
                      <a:gd name="T36" fmla="*/ 61 h 6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9" h="61">
                        <a:moveTo>
                          <a:pt x="18" y="0"/>
                        </a:moveTo>
                        <a:lnTo>
                          <a:pt x="11" y="4"/>
                        </a:lnTo>
                        <a:lnTo>
                          <a:pt x="5" y="9"/>
                        </a:lnTo>
                        <a:lnTo>
                          <a:pt x="0" y="15"/>
                        </a:lnTo>
                        <a:lnTo>
                          <a:pt x="0" y="24"/>
                        </a:lnTo>
                        <a:lnTo>
                          <a:pt x="1" y="33"/>
                        </a:lnTo>
                        <a:lnTo>
                          <a:pt x="7" y="40"/>
                        </a:lnTo>
                        <a:lnTo>
                          <a:pt x="9" y="48"/>
                        </a:lnTo>
                        <a:lnTo>
                          <a:pt x="7" y="55"/>
                        </a:lnTo>
                        <a:lnTo>
                          <a:pt x="4" y="60"/>
                        </a:lnTo>
                        <a:lnTo>
                          <a:pt x="3" y="6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17" name="Freeform 49"/>
              <p:cNvSpPr>
                <a:spLocks/>
              </p:cNvSpPr>
              <p:nvPr/>
            </p:nvSpPr>
            <p:spPr bwMode="auto">
              <a:xfrm>
                <a:off x="872" y="810"/>
                <a:ext cx="119" cy="178"/>
              </a:xfrm>
              <a:custGeom>
                <a:avLst/>
                <a:gdLst>
                  <a:gd name="T0" fmla="*/ 0 w 119"/>
                  <a:gd name="T1" fmla="*/ 0 h 178"/>
                  <a:gd name="T2" fmla="*/ 4 w 119"/>
                  <a:gd name="T3" fmla="*/ 33 h 178"/>
                  <a:gd name="T4" fmla="*/ 9 w 119"/>
                  <a:gd name="T5" fmla="*/ 59 h 178"/>
                  <a:gd name="T6" fmla="*/ 18 w 119"/>
                  <a:gd name="T7" fmla="*/ 80 h 178"/>
                  <a:gd name="T8" fmla="*/ 25 w 119"/>
                  <a:gd name="T9" fmla="*/ 92 h 178"/>
                  <a:gd name="T10" fmla="*/ 40 w 119"/>
                  <a:gd name="T11" fmla="*/ 102 h 178"/>
                  <a:gd name="T12" fmla="*/ 66 w 119"/>
                  <a:gd name="T13" fmla="*/ 113 h 178"/>
                  <a:gd name="T14" fmla="*/ 88 w 119"/>
                  <a:gd name="T15" fmla="*/ 123 h 178"/>
                  <a:gd name="T16" fmla="*/ 99 w 119"/>
                  <a:gd name="T17" fmla="*/ 129 h 178"/>
                  <a:gd name="T18" fmla="*/ 109 w 119"/>
                  <a:gd name="T19" fmla="*/ 141 h 178"/>
                  <a:gd name="T20" fmla="*/ 115 w 119"/>
                  <a:gd name="T21" fmla="*/ 157 h 178"/>
                  <a:gd name="T22" fmla="*/ 118 w 119"/>
                  <a:gd name="T23" fmla="*/ 177 h 17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19"/>
                  <a:gd name="T37" fmla="*/ 0 h 178"/>
                  <a:gd name="T38" fmla="*/ 119 w 119"/>
                  <a:gd name="T39" fmla="*/ 178 h 17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19" h="178">
                    <a:moveTo>
                      <a:pt x="0" y="0"/>
                    </a:moveTo>
                    <a:lnTo>
                      <a:pt x="4" y="33"/>
                    </a:lnTo>
                    <a:lnTo>
                      <a:pt x="9" y="59"/>
                    </a:lnTo>
                    <a:lnTo>
                      <a:pt x="18" y="80"/>
                    </a:lnTo>
                    <a:lnTo>
                      <a:pt x="25" y="92"/>
                    </a:lnTo>
                    <a:lnTo>
                      <a:pt x="40" y="102"/>
                    </a:lnTo>
                    <a:lnTo>
                      <a:pt x="66" y="113"/>
                    </a:lnTo>
                    <a:lnTo>
                      <a:pt x="88" y="123"/>
                    </a:lnTo>
                    <a:lnTo>
                      <a:pt x="99" y="129"/>
                    </a:lnTo>
                    <a:lnTo>
                      <a:pt x="109" y="141"/>
                    </a:lnTo>
                    <a:lnTo>
                      <a:pt x="115" y="157"/>
                    </a:lnTo>
                    <a:lnTo>
                      <a:pt x="118" y="17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Freeform 50"/>
              <p:cNvSpPr>
                <a:spLocks/>
              </p:cNvSpPr>
              <p:nvPr/>
            </p:nvSpPr>
            <p:spPr bwMode="auto">
              <a:xfrm>
                <a:off x="706" y="617"/>
                <a:ext cx="172" cy="196"/>
              </a:xfrm>
              <a:custGeom>
                <a:avLst/>
                <a:gdLst>
                  <a:gd name="T0" fmla="*/ 0 w 172"/>
                  <a:gd name="T1" fmla="*/ 3 h 196"/>
                  <a:gd name="T2" fmla="*/ 5 w 172"/>
                  <a:gd name="T3" fmla="*/ 0 h 196"/>
                  <a:gd name="T4" fmla="*/ 23 w 172"/>
                  <a:gd name="T5" fmla="*/ 15 h 196"/>
                  <a:gd name="T6" fmla="*/ 46 w 172"/>
                  <a:gd name="T7" fmla="*/ 31 h 196"/>
                  <a:gd name="T8" fmla="*/ 65 w 172"/>
                  <a:gd name="T9" fmla="*/ 41 h 196"/>
                  <a:gd name="T10" fmla="*/ 84 w 172"/>
                  <a:gd name="T11" fmla="*/ 53 h 196"/>
                  <a:gd name="T12" fmla="*/ 112 w 172"/>
                  <a:gd name="T13" fmla="*/ 70 h 196"/>
                  <a:gd name="T14" fmla="*/ 128 w 172"/>
                  <a:gd name="T15" fmla="*/ 101 h 196"/>
                  <a:gd name="T16" fmla="*/ 141 w 172"/>
                  <a:gd name="T17" fmla="*/ 155 h 196"/>
                  <a:gd name="T18" fmla="*/ 154 w 172"/>
                  <a:gd name="T19" fmla="*/ 110 h 196"/>
                  <a:gd name="T20" fmla="*/ 164 w 172"/>
                  <a:gd name="T21" fmla="*/ 81 h 196"/>
                  <a:gd name="T22" fmla="*/ 162 w 172"/>
                  <a:gd name="T23" fmla="*/ 63 h 196"/>
                  <a:gd name="T24" fmla="*/ 167 w 172"/>
                  <a:gd name="T25" fmla="*/ 90 h 196"/>
                  <a:gd name="T26" fmla="*/ 171 w 172"/>
                  <a:gd name="T27" fmla="*/ 104 h 196"/>
                  <a:gd name="T28" fmla="*/ 165 w 172"/>
                  <a:gd name="T29" fmla="*/ 117 h 196"/>
                  <a:gd name="T30" fmla="*/ 157 w 172"/>
                  <a:gd name="T31" fmla="*/ 140 h 196"/>
                  <a:gd name="T32" fmla="*/ 147 w 172"/>
                  <a:gd name="T33" fmla="*/ 169 h 196"/>
                  <a:gd name="T34" fmla="*/ 139 w 172"/>
                  <a:gd name="T35" fmla="*/ 195 h 196"/>
                  <a:gd name="T36" fmla="*/ 128 w 172"/>
                  <a:gd name="T37" fmla="*/ 151 h 196"/>
                  <a:gd name="T38" fmla="*/ 119 w 172"/>
                  <a:gd name="T39" fmla="*/ 121 h 196"/>
                  <a:gd name="T40" fmla="*/ 113 w 172"/>
                  <a:gd name="T41" fmla="*/ 92 h 196"/>
                  <a:gd name="T42" fmla="*/ 86 w 172"/>
                  <a:gd name="T43" fmla="*/ 63 h 196"/>
                  <a:gd name="T44" fmla="*/ 38 w 172"/>
                  <a:gd name="T45" fmla="*/ 34 h 196"/>
                  <a:gd name="T46" fmla="*/ 0 w 172"/>
                  <a:gd name="T47" fmla="*/ 3 h 19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72"/>
                  <a:gd name="T73" fmla="*/ 0 h 196"/>
                  <a:gd name="T74" fmla="*/ 172 w 172"/>
                  <a:gd name="T75" fmla="*/ 196 h 19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72" h="196">
                    <a:moveTo>
                      <a:pt x="0" y="3"/>
                    </a:moveTo>
                    <a:lnTo>
                      <a:pt x="5" y="0"/>
                    </a:lnTo>
                    <a:lnTo>
                      <a:pt x="23" y="15"/>
                    </a:lnTo>
                    <a:lnTo>
                      <a:pt x="46" y="31"/>
                    </a:lnTo>
                    <a:lnTo>
                      <a:pt x="65" y="41"/>
                    </a:lnTo>
                    <a:lnTo>
                      <a:pt x="84" y="53"/>
                    </a:lnTo>
                    <a:lnTo>
                      <a:pt x="112" y="70"/>
                    </a:lnTo>
                    <a:lnTo>
                      <a:pt x="128" y="101"/>
                    </a:lnTo>
                    <a:lnTo>
                      <a:pt x="141" y="155"/>
                    </a:lnTo>
                    <a:lnTo>
                      <a:pt x="154" y="110"/>
                    </a:lnTo>
                    <a:lnTo>
                      <a:pt x="164" y="81"/>
                    </a:lnTo>
                    <a:lnTo>
                      <a:pt x="162" y="63"/>
                    </a:lnTo>
                    <a:lnTo>
                      <a:pt x="167" y="90"/>
                    </a:lnTo>
                    <a:lnTo>
                      <a:pt x="171" y="104"/>
                    </a:lnTo>
                    <a:lnTo>
                      <a:pt x="165" y="117"/>
                    </a:lnTo>
                    <a:lnTo>
                      <a:pt x="157" y="140"/>
                    </a:lnTo>
                    <a:lnTo>
                      <a:pt x="147" y="169"/>
                    </a:lnTo>
                    <a:lnTo>
                      <a:pt x="139" y="195"/>
                    </a:lnTo>
                    <a:lnTo>
                      <a:pt x="128" y="151"/>
                    </a:lnTo>
                    <a:lnTo>
                      <a:pt x="119" y="121"/>
                    </a:lnTo>
                    <a:lnTo>
                      <a:pt x="113" y="92"/>
                    </a:lnTo>
                    <a:lnTo>
                      <a:pt x="86" y="63"/>
                    </a:lnTo>
                    <a:lnTo>
                      <a:pt x="38" y="34"/>
                    </a:lnTo>
                    <a:lnTo>
                      <a:pt x="0" y="3"/>
                    </a:lnTo>
                  </a:path>
                </a:pathLst>
              </a:custGeom>
              <a:solidFill>
                <a:srgbClr val="E040A0"/>
              </a:solidFill>
              <a:ln w="12700" cap="rnd">
                <a:solidFill>
                  <a:srgbClr val="E040A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Freeform 51"/>
              <p:cNvSpPr>
                <a:spLocks/>
              </p:cNvSpPr>
              <p:nvPr/>
            </p:nvSpPr>
            <p:spPr bwMode="auto">
              <a:xfrm>
                <a:off x="715" y="720"/>
                <a:ext cx="75" cy="164"/>
              </a:xfrm>
              <a:custGeom>
                <a:avLst/>
                <a:gdLst>
                  <a:gd name="T0" fmla="*/ 38 w 75"/>
                  <a:gd name="T1" fmla="*/ 130 h 164"/>
                  <a:gd name="T2" fmla="*/ 19 w 75"/>
                  <a:gd name="T3" fmla="*/ 110 h 164"/>
                  <a:gd name="T4" fmla="*/ 13 w 75"/>
                  <a:gd name="T5" fmla="*/ 88 h 164"/>
                  <a:gd name="T6" fmla="*/ 11 w 75"/>
                  <a:gd name="T7" fmla="*/ 66 h 164"/>
                  <a:gd name="T8" fmla="*/ 8 w 75"/>
                  <a:gd name="T9" fmla="*/ 36 h 164"/>
                  <a:gd name="T10" fmla="*/ 18 w 75"/>
                  <a:gd name="T11" fmla="*/ 26 h 164"/>
                  <a:gd name="T12" fmla="*/ 23 w 75"/>
                  <a:gd name="T13" fmla="*/ 48 h 164"/>
                  <a:gd name="T14" fmla="*/ 31 w 75"/>
                  <a:gd name="T15" fmla="*/ 59 h 164"/>
                  <a:gd name="T16" fmla="*/ 35 w 75"/>
                  <a:gd name="T17" fmla="*/ 84 h 164"/>
                  <a:gd name="T18" fmla="*/ 41 w 75"/>
                  <a:gd name="T19" fmla="*/ 102 h 164"/>
                  <a:gd name="T20" fmla="*/ 54 w 75"/>
                  <a:gd name="T21" fmla="*/ 118 h 164"/>
                  <a:gd name="T22" fmla="*/ 64 w 75"/>
                  <a:gd name="T23" fmla="*/ 137 h 164"/>
                  <a:gd name="T24" fmla="*/ 74 w 75"/>
                  <a:gd name="T25" fmla="*/ 163 h 164"/>
                  <a:gd name="T26" fmla="*/ 73 w 75"/>
                  <a:gd name="T27" fmla="*/ 141 h 164"/>
                  <a:gd name="T28" fmla="*/ 70 w 75"/>
                  <a:gd name="T29" fmla="*/ 123 h 164"/>
                  <a:gd name="T30" fmla="*/ 57 w 75"/>
                  <a:gd name="T31" fmla="*/ 109 h 164"/>
                  <a:gd name="T32" fmla="*/ 48 w 75"/>
                  <a:gd name="T33" fmla="*/ 90 h 164"/>
                  <a:gd name="T34" fmla="*/ 41 w 75"/>
                  <a:gd name="T35" fmla="*/ 69 h 164"/>
                  <a:gd name="T36" fmla="*/ 36 w 75"/>
                  <a:gd name="T37" fmla="*/ 50 h 164"/>
                  <a:gd name="T38" fmla="*/ 29 w 75"/>
                  <a:gd name="T39" fmla="*/ 36 h 164"/>
                  <a:gd name="T40" fmla="*/ 26 w 75"/>
                  <a:gd name="T41" fmla="*/ 17 h 164"/>
                  <a:gd name="T42" fmla="*/ 22 w 75"/>
                  <a:gd name="T43" fmla="*/ 7 h 164"/>
                  <a:gd name="T44" fmla="*/ 17 w 75"/>
                  <a:gd name="T45" fmla="*/ 0 h 164"/>
                  <a:gd name="T46" fmla="*/ 7 w 75"/>
                  <a:gd name="T47" fmla="*/ 18 h 164"/>
                  <a:gd name="T48" fmla="*/ 0 w 75"/>
                  <a:gd name="T49" fmla="*/ 43 h 164"/>
                  <a:gd name="T50" fmla="*/ 5 w 75"/>
                  <a:gd name="T51" fmla="*/ 48 h 164"/>
                  <a:gd name="T52" fmla="*/ 5 w 75"/>
                  <a:gd name="T53" fmla="*/ 67 h 164"/>
                  <a:gd name="T54" fmla="*/ 9 w 75"/>
                  <a:gd name="T55" fmla="*/ 92 h 164"/>
                  <a:gd name="T56" fmla="*/ 13 w 75"/>
                  <a:gd name="T57" fmla="*/ 109 h 164"/>
                  <a:gd name="T58" fmla="*/ 23 w 75"/>
                  <a:gd name="T59" fmla="*/ 120 h 164"/>
                  <a:gd name="T60" fmla="*/ 38 w 75"/>
                  <a:gd name="T61" fmla="*/ 130 h 16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75"/>
                  <a:gd name="T94" fmla="*/ 0 h 164"/>
                  <a:gd name="T95" fmla="*/ 75 w 75"/>
                  <a:gd name="T96" fmla="*/ 164 h 164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75" h="164">
                    <a:moveTo>
                      <a:pt x="38" y="130"/>
                    </a:moveTo>
                    <a:lnTo>
                      <a:pt x="19" y="110"/>
                    </a:lnTo>
                    <a:lnTo>
                      <a:pt x="13" y="88"/>
                    </a:lnTo>
                    <a:lnTo>
                      <a:pt x="11" y="66"/>
                    </a:lnTo>
                    <a:lnTo>
                      <a:pt x="8" y="36"/>
                    </a:lnTo>
                    <a:lnTo>
                      <a:pt x="18" y="26"/>
                    </a:lnTo>
                    <a:lnTo>
                      <a:pt x="23" y="48"/>
                    </a:lnTo>
                    <a:lnTo>
                      <a:pt x="31" y="59"/>
                    </a:lnTo>
                    <a:lnTo>
                      <a:pt x="35" y="84"/>
                    </a:lnTo>
                    <a:lnTo>
                      <a:pt x="41" y="102"/>
                    </a:lnTo>
                    <a:lnTo>
                      <a:pt x="54" y="118"/>
                    </a:lnTo>
                    <a:lnTo>
                      <a:pt x="64" y="137"/>
                    </a:lnTo>
                    <a:lnTo>
                      <a:pt x="74" y="163"/>
                    </a:lnTo>
                    <a:lnTo>
                      <a:pt x="73" y="141"/>
                    </a:lnTo>
                    <a:lnTo>
                      <a:pt x="70" y="123"/>
                    </a:lnTo>
                    <a:lnTo>
                      <a:pt x="57" y="109"/>
                    </a:lnTo>
                    <a:lnTo>
                      <a:pt x="48" y="90"/>
                    </a:lnTo>
                    <a:lnTo>
                      <a:pt x="41" y="69"/>
                    </a:lnTo>
                    <a:lnTo>
                      <a:pt x="36" y="50"/>
                    </a:lnTo>
                    <a:lnTo>
                      <a:pt x="29" y="36"/>
                    </a:lnTo>
                    <a:lnTo>
                      <a:pt x="26" y="17"/>
                    </a:lnTo>
                    <a:lnTo>
                      <a:pt x="22" y="7"/>
                    </a:lnTo>
                    <a:lnTo>
                      <a:pt x="17" y="0"/>
                    </a:lnTo>
                    <a:lnTo>
                      <a:pt x="7" y="18"/>
                    </a:lnTo>
                    <a:lnTo>
                      <a:pt x="0" y="43"/>
                    </a:lnTo>
                    <a:lnTo>
                      <a:pt x="5" y="48"/>
                    </a:lnTo>
                    <a:lnTo>
                      <a:pt x="5" y="67"/>
                    </a:lnTo>
                    <a:lnTo>
                      <a:pt x="9" y="92"/>
                    </a:lnTo>
                    <a:lnTo>
                      <a:pt x="13" y="109"/>
                    </a:lnTo>
                    <a:lnTo>
                      <a:pt x="23" y="120"/>
                    </a:lnTo>
                    <a:lnTo>
                      <a:pt x="38" y="130"/>
                    </a:lnTo>
                  </a:path>
                </a:pathLst>
              </a:custGeom>
              <a:solidFill>
                <a:srgbClr val="E040A0"/>
              </a:solidFill>
              <a:ln w="12700" cap="rnd">
                <a:solidFill>
                  <a:srgbClr val="E040A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Freeform 52"/>
              <p:cNvSpPr>
                <a:spLocks/>
              </p:cNvSpPr>
              <p:nvPr/>
            </p:nvSpPr>
            <p:spPr bwMode="auto">
              <a:xfrm>
                <a:off x="604" y="810"/>
                <a:ext cx="40" cy="111"/>
              </a:xfrm>
              <a:custGeom>
                <a:avLst/>
                <a:gdLst>
                  <a:gd name="T0" fmla="*/ 39 w 40"/>
                  <a:gd name="T1" fmla="*/ 110 h 111"/>
                  <a:gd name="T2" fmla="*/ 28 w 40"/>
                  <a:gd name="T3" fmla="*/ 105 h 111"/>
                  <a:gd name="T4" fmla="*/ 19 w 40"/>
                  <a:gd name="T5" fmla="*/ 93 h 111"/>
                  <a:gd name="T6" fmla="*/ 14 w 40"/>
                  <a:gd name="T7" fmla="*/ 84 h 111"/>
                  <a:gd name="T8" fmla="*/ 9 w 40"/>
                  <a:gd name="T9" fmla="*/ 64 h 111"/>
                  <a:gd name="T10" fmla="*/ 7 w 40"/>
                  <a:gd name="T11" fmla="*/ 50 h 111"/>
                  <a:gd name="T12" fmla="*/ 1 w 40"/>
                  <a:gd name="T13" fmla="*/ 37 h 111"/>
                  <a:gd name="T14" fmla="*/ 0 w 40"/>
                  <a:gd name="T15" fmla="*/ 21 h 111"/>
                  <a:gd name="T16" fmla="*/ 3 w 40"/>
                  <a:gd name="T17" fmla="*/ 11 h 111"/>
                  <a:gd name="T18" fmla="*/ 13 w 40"/>
                  <a:gd name="T19" fmla="*/ 0 h 111"/>
                  <a:gd name="T20" fmla="*/ 3 w 40"/>
                  <a:gd name="T21" fmla="*/ 10 h 111"/>
                  <a:gd name="T22" fmla="*/ 0 w 40"/>
                  <a:gd name="T23" fmla="*/ 22 h 111"/>
                  <a:gd name="T24" fmla="*/ 1 w 40"/>
                  <a:gd name="T25" fmla="*/ 36 h 111"/>
                  <a:gd name="T26" fmla="*/ 6 w 40"/>
                  <a:gd name="T27" fmla="*/ 48 h 111"/>
                  <a:gd name="T28" fmla="*/ 11 w 40"/>
                  <a:gd name="T29" fmla="*/ 69 h 111"/>
                  <a:gd name="T30" fmla="*/ 13 w 40"/>
                  <a:gd name="T31" fmla="*/ 80 h 111"/>
                  <a:gd name="T32" fmla="*/ 19 w 40"/>
                  <a:gd name="T33" fmla="*/ 94 h 111"/>
                  <a:gd name="T34" fmla="*/ 29 w 40"/>
                  <a:gd name="T35" fmla="*/ 105 h 11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0"/>
                  <a:gd name="T55" fmla="*/ 0 h 111"/>
                  <a:gd name="T56" fmla="*/ 40 w 40"/>
                  <a:gd name="T57" fmla="*/ 111 h 11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0" h="111">
                    <a:moveTo>
                      <a:pt x="39" y="110"/>
                    </a:moveTo>
                    <a:lnTo>
                      <a:pt x="28" y="105"/>
                    </a:lnTo>
                    <a:lnTo>
                      <a:pt x="19" y="93"/>
                    </a:lnTo>
                    <a:lnTo>
                      <a:pt x="14" y="84"/>
                    </a:lnTo>
                    <a:lnTo>
                      <a:pt x="9" y="64"/>
                    </a:lnTo>
                    <a:lnTo>
                      <a:pt x="7" y="50"/>
                    </a:lnTo>
                    <a:lnTo>
                      <a:pt x="1" y="37"/>
                    </a:lnTo>
                    <a:lnTo>
                      <a:pt x="0" y="21"/>
                    </a:lnTo>
                    <a:lnTo>
                      <a:pt x="3" y="11"/>
                    </a:lnTo>
                    <a:lnTo>
                      <a:pt x="13" y="0"/>
                    </a:lnTo>
                    <a:lnTo>
                      <a:pt x="3" y="10"/>
                    </a:lnTo>
                    <a:lnTo>
                      <a:pt x="0" y="22"/>
                    </a:lnTo>
                    <a:lnTo>
                      <a:pt x="1" y="36"/>
                    </a:lnTo>
                    <a:lnTo>
                      <a:pt x="6" y="48"/>
                    </a:lnTo>
                    <a:lnTo>
                      <a:pt x="11" y="69"/>
                    </a:lnTo>
                    <a:lnTo>
                      <a:pt x="13" y="80"/>
                    </a:lnTo>
                    <a:lnTo>
                      <a:pt x="19" y="94"/>
                    </a:lnTo>
                    <a:lnTo>
                      <a:pt x="29" y="105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Freeform 53"/>
              <p:cNvSpPr>
                <a:spLocks/>
              </p:cNvSpPr>
              <p:nvPr/>
            </p:nvSpPr>
            <p:spPr bwMode="auto">
              <a:xfrm>
                <a:off x="608" y="810"/>
                <a:ext cx="40" cy="111"/>
              </a:xfrm>
              <a:custGeom>
                <a:avLst/>
                <a:gdLst>
                  <a:gd name="T0" fmla="*/ 39 w 40"/>
                  <a:gd name="T1" fmla="*/ 110 h 111"/>
                  <a:gd name="T2" fmla="*/ 24 w 40"/>
                  <a:gd name="T3" fmla="*/ 95 h 111"/>
                  <a:gd name="T4" fmla="*/ 17 w 40"/>
                  <a:gd name="T5" fmla="*/ 82 h 111"/>
                  <a:gd name="T6" fmla="*/ 15 w 40"/>
                  <a:gd name="T7" fmla="*/ 71 h 111"/>
                  <a:gd name="T8" fmla="*/ 9 w 40"/>
                  <a:gd name="T9" fmla="*/ 49 h 111"/>
                  <a:gd name="T10" fmla="*/ 5 w 40"/>
                  <a:gd name="T11" fmla="*/ 35 h 111"/>
                  <a:gd name="T12" fmla="*/ 3 w 40"/>
                  <a:gd name="T13" fmla="*/ 25 h 111"/>
                  <a:gd name="T14" fmla="*/ 6 w 40"/>
                  <a:gd name="T15" fmla="*/ 12 h 111"/>
                  <a:gd name="T16" fmla="*/ 13 w 40"/>
                  <a:gd name="T17" fmla="*/ 0 h 111"/>
                  <a:gd name="T18" fmla="*/ 2 w 40"/>
                  <a:gd name="T19" fmla="*/ 10 h 111"/>
                  <a:gd name="T20" fmla="*/ 0 w 40"/>
                  <a:gd name="T21" fmla="*/ 22 h 111"/>
                  <a:gd name="T22" fmla="*/ 0 w 40"/>
                  <a:gd name="T23" fmla="*/ 36 h 111"/>
                  <a:gd name="T24" fmla="*/ 5 w 40"/>
                  <a:gd name="T25" fmla="*/ 48 h 111"/>
                  <a:gd name="T26" fmla="*/ 10 w 40"/>
                  <a:gd name="T27" fmla="*/ 69 h 111"/>
                  <a:gd name="T28" fmla="*/ 13 w 40"/>
                  <a:gd name="T29" fmla="*/ 80 h 111"/>
                  <a:gd name="T30" fmla="*/ 18 w 40"/>
                  <a:gd name="T31" fmla="*/ 94 h 111"/>
                  <a:gd name="T32" fmla="*/ 29 w 40"/>
                  <a:gd name="T33" fmla="*/ 105 h 111"/>
                  <a:gd name="T34" fmla="*/ 39 w 40"/>
                  <a:gd name="T35" fmla="*/ 110 h 11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0"/>
                  <a:gd name="T55" fmla="*/ 0 h 111"/>
                  <a:gd name="T56" fmla="*/ 40 w 40"/>
                  <a:gd name="T57" fmla="*/ 111 h 11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0" h="111">
                    <a:moveTo>
                      <a:pt x="39" y="110"/>
                    </a:moveTo>
                    <a:lnTo>
                      <a:pt x="24" y="95"/>
                    </a:lnTo>
                    <a:lnTo>
                      <a:pt x="17" y="82"/>
                    </a:lnTo>
                    <a:lnTo>
                      <a:pt x="15" y="71"/>
                    </a:lnTo>
                    <a:lnTo>
                      <a:pt x="9" y="49"/>
                    </a:lnTo>
                    <a:lnTo>
                      <a:pt x="5" y="35"/>
                    </a:lnTo>
                    <a:lnTo>
                      <a:pt x="3" y="25"/>
                    </a:lnTo>
                    <a:lnTo>
                      <a:pt x="6" y="12"/>
                    </a:lnTo>
                    <a:lnTo>
                      <a:pt x="13" y="0"/>
                    </a:lnTo>
                    <a:lnTo>
                      <a:pt x="2" y="10"/>
                    </a:lnTo>
                    <a:lnTo>
                      <a:pt x="0" y="22"/>
                    </a:lnTo>
                    <a:lnTo>
                      <a:pt x="0" y="36"/>
                    </a:lnTo>
                    <a:lnTo>
                      <a:pt x="5" y="48"/>
                    </a:lnTo>
                    <a:lnTo>
                      <a:pt x="10" y="69"/>
                    </a:lnTo>
                    <a:lnTo>
                      <a:pt x="13" y="80"/>
                    </a:lnTo>
                    <a:lnTo>
                      <a:pt x="18" y="94"/>
                    </a:lnTo>
                    <a:lnTo>
                      <a:pt x="29" y="105"/>
                    </a:lnTo>
                    <a:lnTo>
                      <a:pt x="39" y="110"/>
                    </a:lnTo>
                  </a:path>
                </a:pathLst>
              </a:custGeom>
              <a:solidFill>
                <a:srgbClr val="E040A0"/>
              </a:solidFill>
              <a:ln w="12700" cap="rnd">
                <a:solidFill>
                  <a:srgbClr val="E040A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Freeform 54"/>
              <p:cNvSpPr>
                <a:spLocks/>
              </p:cNvSpPr>
              <p:nvPr/>
            </p:nvSpPr>
            <p:spPr bwMode="auto">
              <a:xfrm>
                <a:off x="643" y="852"/>
                <a:ext cx="144" cy="132"/>
              </a:xfrm>
              <a:custGeom>
                <a:avLst/>
                <a:gdLst>
                  <a:gd name="T0" fmla="*/ 0 w 144"/>
                  <a:gd name="T1" fmla="*/ 68 h 132"/>
                  <a:gd name="T2" fmla="*/ 1 w 144"/>
                  <a:gd name="T3" fmla="*/ 83 h 132"/>
                  <a:gd name="T4" fmla="*/ 8 w 144"/>
                  <a:gd name="T5" fmla="*/ 93 h 132"/>
                  <a:gd name="T6" fmla="*/ 8 w 144"/>
                  <a:gd name="T7" fmla="*/ 95 h 132"/>
                  <a:gd name="T8" fmla="*/ 16 w 144"/>
                  <a:gd name="T9" fmla="*/ 108 h 132"/>
                  <a:gd name="T10" fmla="*/ 15 w 144"/>
                  <a:gd name="T11" fmla="*/ 110 h 132"/>
                  <a:gd name="T12" fmla="*/ 23 w 144"/>
                  <a:gd name="T13" fmla="*/ 121 h 132"/>
                  <a:gd name="T14" fmla="*/ 36 w 144"/>
                  <a:gd name="T15" fmla="*/ 131 h 132"/>
                  <a:gd name="T16" fmla="*/ 42 w 144"/>
                  <a:gd name="T17" fmla="*/ 121 h 132"/>
                  <a:gd name="T18" fmla="*/ 51 w 144"/>
                  <a:gd name="T19" fmla="*/ 112 h 132"/>
                  <a:gd name="T20" fmla="*/ 60 w 144"/>
                  <a:gd name="T21" fmla="*/ 105 h 132"/>
                  <a:gd name="T22" fmla="*/ 70 w 144"/>
                  <a:gd name="T23" fmla="*/ 104 h 132"/>
                  <a:gd name="T24" fmla="*/ 84 w 144"/>
                  <a:gd name="T25" fmla="*/ 104 h 132"/>
                  <a:gd name="T26" fmla="*/ 91 w 144"/>
                  <a:gd name="T27" fmla="*/ 92 h 132"/>
                  <a:gd name="T28" fmla="*/ 98 w 144"/>
                  <a:gd name="T29" fmla="*/ 83 h 132"/>
                  <a:gd name="T30" fmla="*/ 107 w 144"/>
                  <a:gd name="T31" fmla="*/ 77 h 132"/>
                  <a:gd name="T32" fmla="*/ 116 w 144"/>
                  <a:gd name="T33" fmla="*/ 73 h 132"/>
                  <a:gd name="T34" fmla="*/ 131 w 144"/>
                  <a:gd name="T35" fmla="*/ 69 h 132"/>
                  <a:gd name="T36" fmla="*/ 140 w 144"/>
                  <a:gd name="T37" fmla="*/ 63 h 132"/>
                  <a:gd name="T38" fmla="*/ 143 w 144"/>
                  <a:gd name="T39" fmla="*/ 57 h 132"/>
                  <a:gd name="T40" fmla="*/ 140 w 144"/>
                  <a:gd name="T41" fmla="*/ 41 h 132"/>
                  <a:gd name="T42" fmla="*/ 138 w 144"/>
                  <a:gd name="T43" fmla="*/ 41 h 132"/>
                  <a:gd name="T44" fmla="*/ 132 w 144"/>
                  <a:gd name="T45" fmla="*/ 27 h 132"/>
                  <a:gd name="T46" fmla="*/ 129 w 144"/>
                  <a:gd name="T47" fmla="*/ 21 h 132"/>
                  <a:gd name="T48" fmla="*/ 129 w 144"/>
                  <a:gd name="T49" fmla="*/ 20 h 132"/>
                  <a:gd name="T50" fmla="*/ 123 w 144"/>
                  <a:gd name="T51" fmla="*/ 10 h 132"/>
                  <a:gd name="T52" fmla="*/ 113 w 144"/>
                  <a:gd name="T53" fmla="*/ 0 h 132"/>
                  <a:gd name="T54" fmla="*/ 94 w 144"/>
                  <a:gd name="T55" fmla="*/ 8 h 132"/>
                  <a:gd name="T56" fmla="*/ 83 w 144"/>
                  <a:gd name="T57" fmla="*/ 26 h 132"/>
                  <a:gd name="T58" fmla="*/ 68 w 144"/>
                  <a:gd name="T59" fmla="*/ 33 h 132"/>
                  <a:gd name="T60" fmla="*/ 47 w 144"/>
                  <a:gd name="T61" fmla="*/ 43 h 132"/>
                  <a:gd name="T62" fmla="*/ 40 w 144"/>
                  <a:gd name="T63" fmla="*/ 56 h 132"/>
                  <a:gd name="T64" fmla="*/ 30 w 144"/>
                  <a:gd name="T65" fmla="*/ 57 h 132"/>
                  <a:gd name="T66" fmla="*/ 17 w 144"/>
                  <a:gd name="T67" fmla="*/ 63 h 132"/>
                  <a:gd name="T68" fmla="*/ 0 w 144"/>
                  <a:gd name="T69" fmla="*/ 68 h 13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44"/>
                  <a:gd name="T106" fmla="*/ 0 h 132"/>
                  <a:gd name="T107" fmla="*/ 144 w 144"/>
                  <a:gd name="T108" fmla="*/ 132 h 13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44" h="132">
                    <a:moveTo>
                      <a:pt x="0" y="68"/>
                    </a:moveTo>
                    <a:lnTo>
                      <a:pt x="1" y="83"/>
                    </a:lnTo>
                    <a:lnTo>
                      <a:pt x="8" y="93"/>
                    </a:lnTo>
                    <a:lnTo>
                      <a:pt x="8" y="95"/>
                    </a:lnTo>
                    <a:lnTo>
                      <a:pt x="16" y="108"/>
                    </a:lnTo>
                    <a:lnTo>
                      <a:pt x="15" y="110"/>
                    </a:lnTo>
                    <a:lnTo>
                      <a:pt x="23" y="121"/>
                    </a:lnTo>
                    <a:lnTo>
                      <a:pt x="36" y="131"/>
                    </a:lnTo>
                    <a:lnTo>
                      <a:pt x="42" y="121"/>
                    </a:lnTo>
                    <a:lnTo>
                      <a:pt x="51" y="112"/>
                    </a:lnTo>
                    <a:lnTo>
                      <a:pt x="60" y="105"/>
                    </a:lnTo>
                    <a:lnTo>
                      <a:pt x="70" y="104"/>
                    </a:lnTo>
                    <a:lnTo>
                      <a:pt x="84" y="104"/>
                    </a:lnTo>
                    <a:lnTo>
                      <a:pt x="91" y="92"/>
                    </a:lnTo>
                    <a:lnTo>
                      <a:pt x="98" y="83"/>
                    </a:lnTo>
                    <a:lnTo>
                      <a:pt x="107" y="77"/>
                    </a:lnTo>
                    <a:lnTo>
                      <a:pt x="116" y="73"/>
                    </a:lnTo>
                    <a:lnTo>
                      <a:pt x="131" y="69"/>
                    </a:lnTo>
                    <a:lnTo>
                      <a:pt x="140" y="63"/>
                    </a:lnTo>
                    <a:lnTo>
                      <a:pt x="143" y="57"/>
                    </a:lnTo>
                    <a:lnTo>
                      <a:pt x="140" y="41"/>
                    </a:lnTo>
                    <a:lnTo>
                      <a:pt x="138" y="41"/>
                    </a:lnTo>
                    <a:lnTo>
                      <a:pt x="132" y="27"/>
                    </a:lnTo>
                    <a:lnTo>
                      <a:pt x="129" y="21"/>
                    </a:lnTo>
                    <a:lnTo>
                      <a:pt x="129" y="20"/>
                    </a:lnTo>
                    <a:lnTo>
                      <a:pt x="123" y="10"/>
                    </a:lnTo>
                    <a:lnTo>
                      <a:pt x="113" y="0"/>
                    </a:lnTo>
                    <a:lnTo>
                      <a:pt x="94" y="8"/>
                    </a:lnTo>
                    <a:lnTo>
                      <a:pt x="83" y="26"/>
                    </a:lnTo>
                    <a:lnTo>
                      <a:pt x="68" y="33"/>
                    </a:lnTo>
                    <a:lnTo>
                      <a:pt x="47" y="43"/>
                    </a:lnTo>
                    <a:lnTo>
                      <a:pt x="40" y="56"/>
                    </a:lnTo>
                    <a:lnTo>
                      <a:pt x="30" y="57"/>
                    </a:lnTo>
                    <a:lnTo>
                      <a:pt x="17" y="63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E040A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Freeform 55"/>
              <p:cNvSpPr>
                <a:spLocks/>
              </p:cNvSpPr>
              <p:nvPr/>
            </p:nvSpPr>
            <p:spPr bwMode="auto">
              <a:xfrm>
                <a:off x="703" y="610"/>
                <a:ext cx="169" cy="158"/>
              </a:xfrm>
              <a:custGeom>
                <a:avLst/>
                <a:gdLst>
                  <a:gd name="T0" fmla="*/ 0 w 169"/>
                  <a:gd name="T1" fmla="*/ 0 h 158"/>
                  <a:gd name="T2" fmla="*/ 25 w 169"/>
                  <a:gd name="T3" fmla="*/ 16 h 158"/>
                  <a:gd name="T4" fmla="*/ 48 w 169"/>
                  <a:gd name="T5" fmla="*/ 32 h 158"/>
                  <a:gd name="T6" fmla="*/ 68 w 169"/>
                  <a:gd name="T7" fmla="*/ 42 h 158"/>
                  <a:gd name="T8" fmla="*/ 87 w 169"/>
                  <a:gd name="T9" fmla="*/ 54 h 158"/>
                  <a:gd name="T10" fmla="*/ 115 w 169"/>
                  <a:gd name="T11" fmla="*/ 70 h 158"/>
                  <a:gd name="T12" fmla="*/ 132 w 169"/>
                  <a:gd name="T13" fmla="*/ 101 h 158"/>
                  <a:gd name="T14" fmla="*/ 145 w 169"/>
                  <a:gd name="T15" fmla="*/ 155 h 158"/>
                  <a:gd name="T16" fmla="*/ 158 w 169"/>
                  <a:gd name="T17" fmla="*/ 111 h 158"/>
                  <a:gd name="T18" fmla="*/ 168 w 169"/>
                  <a:gd name="T19" fmla="*/ 82 h 158"/>
                  <a:gd name="T20" fmla="*/ 166 w 169"/>
                  <a:gd name="T21" fmla="*/ 59 h 158"/>
                  <a:gd name="T22" fmla="*/ 167 w 169"/>
                  <a:gd name="T23" fmla="*/ 82 h 158"/>
                  <a:gd name="T24" fmla="*/ 156 w 169"/>
                  <a:gd name="T25" fmla="*/ 110 h 158"/>
                  <a:gd name="T26" fmla="*/ 147 w 169"/>
                  <a:gd name="T27" fmla="*/ 157 h 158"/>
                  <a:gd name="T28" fmla="*/ 132 w 169"/>
                  <a:gd name="T29" fmla="*/ 100 h 158"/>
                  <a:gd name="T30" fmla="*/ 115 w 169"/>
                  <a:gd name="T31" fmla="*/ 70 h 158"/>
                  <a:gd name="T32" fmla="*/ 87 w 169"/>
                  <a:gd name="T33" fmla="*/ 54 h 158"/>
                  <a:gd name="T34" fmla="*/ 67 w 169"/>
                  <a:gd name="T35" fmla="*/ 43 h 158"/>
                  <a:gd name="T36" fmla="*/ 48 w 169"/>
                  <a:gd name="T37" fmla="*/ 32 h 158"/>
                  <a:gd name="T38" fmla="*/ 24 w 169"/>
                  <a:gd name="T39" fmla="*/ 16 h 158"/>
                  <a:gd name="T40" fmla="*/ 0 w 169"/>
                  <a:gd name="T41" fmla="*/ 0 h 15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69"/>
                  <a:gd name="T64" fmla="*/ 0 h 158"/>
                  <a:gd name="T65" fmla="*/ 169 w 169"/>
                  <a:gd name="T66" fmla="*/ 158 h 15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69" h="158">
                    <a:moveTo>
                      <a:pt x="0" y="0"/>
                    </a:moveTo>
                    <a:lnTo>
                      <a:pt x="25" y="16"/>
                    </a:lnTo>
                    <a:lnTo>
                      <a:pt x="48" y="32"/>
                    </a:lnTo>
                    <a:lnTo>
                      <a:pt x="68" y="42"/>
                    </a:lnTo>
                    <a:lnTo>
                      <a:pt x="87" y="54"/>
                    </a:lnTo>
                    <a:lnTo>
                      <a:pt x="115" y="70"/>
                    </a:lnTo>
                    <a:lnTo>
                      <a:pt x="132" y="101"/>
                    </a:lnTo>
                    <a:lnTo>
                      <a:pt x="145" y="155"/>
                    </a:lnTo>
                    <a:lnTo>
                      <a:pt x="158" y="111"/>
                    </a:lnTo>
                    <a:lnTo>
                      <a:pt x="168" y="82"/>
                    </a:lnTo>
                    <a:lnTo>
                      <a:pt x="166" y="59"/>
                    </a:lnTo>
                    <a:lnTo>
                      <a:pt x="167" y="82"/>
                    </a:lnTo>
                    <a:lnTo>
                      <a:pt x="156" y="110"/>
                    </a:lnTo>
                    <a:lnTo>
                      <a:pt x="147" y="157"/>
                    </a:lnTo>
                    <a:lnTo>
                      <a:pt x="132" y="100"/>
                    </a:lnTo>
                    <a:lnTo>
                      <a:pt x="115" y="70"/>
                    </a:lnTo>
                    <a:lnTo>
                      <a:pt x="87" y="54"/>
                    </a:lnTo>
                    <a:lnTo>
                      <a:pt x="67" y="43"/>
                    </a:lnTo>
                    <a:lnTo>
                      <a:pt x="48" y="32"/>
                    </a:lnTo>
                    <a:lnTo>
                      <a:pt x="24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40A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Freeform 56"/>
              <p:cNvSpPr>
                <a:spLocks/>
              </p:cNvSpPr>
              <p:nvPr/>
            </p:nvSpPr>
            <p:spPr bwMode="auto">
              <a:xfrm>
                <a:off x="722" y="747"/>
                <a:ext cx="65" cy="137"/>
              </a:xfrm>
              <a:custGeom>
                <a:avLst/>
                <a:gdLst>
                  <a:gd name="T0" fmla="*/ 30 w 65"/>
                  <a:gd name="T1" fmla="*/ 103 h 137"/>
                  <a:gd name="T2" fmla="*/ 11 w 65"/>
                  <a:gd name="T3" fmla="*/ 82 h 137"/>
                  <a:gd name="T4" fmla="*/ 5 w 65"/>
                  <a:gd name="T5" fmla="*/ 61 h 137"/>
                  <a:gd name="T6" fmla="*/ 3 w 65"/>
                  <a:gd name="T7" fmla="*/ 38 h 137"/>
                  <a:gd name="T8" fmla="*/ 0 w 65"/>
                  <a:gd name="T9" fmla="*/ 8 h 137"/>
                  <a:gd name="T10" fmla="*/ 6 w 65"/>
                  <a:gd name="T11" fmla="*/ 2 h 137"/>
                  <a:gd name="T12" fmla="*/ 11 w 65"/>
                  <a:gd name="T13" fmla="*/ 2 h 137"/>
                  <a:gd name="T14" fmla="*/ 15 w 65"/>
                  <a:gd name="T15" fmla="*/ 20 h 137"/>
                  <a:gd name="T16" fmla="*/ 23 w 65"/>
                  <a:gd name="T17" fmla="*/ 31 h 137"/>
                  <a:gd name="T18" fmla="*/ 26 w 65"/>
                  <a:gd name="T19" fmla="*/ 56 h 137"/>
                  <a:gd name="T20" fmla="*/ 32 w 65"/>
                  <a:gd name="T21" fmla="*/ 74 h 137"/>
                  <a:gd name="T22" fmla="*/ 45 w 65"/>
                  <a:gd name="T23" fmla="*/ 90 h 137"/>
                  <a:gd name="T24" fmla="*/ 54 w 65"/>
                  <a:gd name="T25" fmla="*/ 110 h 137"/>
                  <a:gd name="T26" fmla="*/ 64 w 65"/>
                  <a:gd name="T27" fmla="*/ 136 h 137"/>
                  <a:gd name="T28" fmla="*/ 53 w 65"/>
                  <a:gd name="T29" fmla="*/ 110 h 137"/>
                  <a:gd name="T30" fmla="*/ 43 w 65"/>
                  <a:gd name="T31" fmla="*/ 90 h 137"/>
                  <a:gd name="T32" fmla="*/ 31 w 65"/>
                  <a:gd name="T33" fmla="*/ 74 h 137"/>
                  <a:gd name="T34" fmla="*/ 26 w 65"/>
                  <a:gd name="T35" fmla="*/ 56 h 137"/>
                  <a:gd name="T36" fmla="*/ 24 w 65"/>
                  <a:gd name="T37" fmla="*/ 32 h 137"/>
                  <a:gd name="T38" fmla="*/ 15 w 65"/>
                  <a:gd name="T39" fmla="*/ 22 h 137"/>
                  <a:gd name="T40" fmla="*/ 13 w 65"/>
                  <a:gd name="T41" fmla="*/ 0 h 137"/>
                  <a:gd name="T42" fmla="*/ 7 w 65"/>
                  <a:gd name="T43" fmla="*/ 2 h 137"/>
                  <a:gd name="T44" fmla="*/ 0 w 65"/>
                  <a:gd name="T45" fmla="*/ 8 h 137"/>
                  <a:gd name="T46" fmla="*/ 0 w 65"/>
                  <a:gd name="T47" fmla="*/ 20 h 137"/>
                  <a:gd name="T48" fmla="*/ 3 w 65"/>
                  <a:gd name="T49" fmla="*/ 39 h 137"/>
                  <a:gd name="T50" fmla="*/ 5 w 65"/>
                  <a:gd name="T51" fmla="*/ 57 h 137"/>
                  <a:gd name="T52" fmla="*/ 11 w 65"/>
                  <a:gd name="T53" fmla="*/ 81 h 13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65"/>
                  <a:gd name="T82" fmla="*/ 0 h 137"/>
                  <a:gd name="T83" fmla="*/ 65 w 65"/>
                  <a:gd name="T84" fmla="*/ 137 h 137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65" h="137">
                    <a:moveTo>
                      <a:pt x="30" y="103"/>
                    </a:moveTo>
                    <a:lnTo>
                      <a:pt x="11" y="82"/>
                    </a:lnTo>
                    <a:lnTo>
                      <a:pt x="5" y="61"/>
                    </a:lnTo>
                    <a:lnTo>
                      <a:pt x="3" y="38"/>
                    </a:lnTo>
                    <a:lnTo>
                      <a:pt x="0" y="8"/>
                    </a:lnTo>
                    <a:lnTo>
                      <a:pt x="6" y="2"/>
                    </a:lnTo>
                    <a:lnTo>
                      <a:pt x="11" y="2"/>
                    </a:lnTo>
                    <a:lnTo>
                      <a:pt x="15" y="20"/>
                    </a:lnTo>
                    <a:lnTo>
                      <a:pt x="23" y="31"/>
                    </a:lnTo>
                    <a:lnTo>
                      <a:pt x="26" y="56"/>
                    </a:lnTo>
                    <a:lnTo>
                      <a:pt x="32" y="74"/>
                    </a:lnTo>
                    <a:lnTo>
                      <a:pt x="45" y="90"/>
                    </a:lnTo>
                    <a:lnTo>
                      <a:pt x="54" y="110"/>
                    </a:lnTo>
                    <a:lnTo>
                      <a:pt x="64" y="136"/>
                    </a:lnTo>
                    <a:lnTo>
                      <a:pt x="53" y="110"/>
                    </a:lnTo>
                    <a:lnTo>
                      <a:pt x="43" y="90"/>
                    </a:lnTo>
                    <a:lnTo>
                      <a:pt x="31" y="74"/>
                    </a:lnTo>
                    <a:lnTo>
                      <a:pt x="26" y="56"/>
                    </a:lnTo>
                    <a:lnTo>
                      <a:pt x="24" y="32"/>
                    </a:lnTo>
                    <a:lnTo>
                      <a:pt x="15" y="22"/>
                    </a:lnTo>
                    <a:lnTo>
                      <a:pt x="13" y="0"/>
                    </a:lnTo>
                    <a:lnTo>
                      <a:pt x="7" y="2"/>
                    </a:lnTo>
                    <a:lnTo>
                      <a:pt x="0" y="8"/>
                    </a:lnTo>
                    <a:lnTo>
                      <a:pt x="0" y="20"/>
                    </a:lnTo>
                    <a:lnTo>
                      <a:pt x="3" y="39"/>
                    </a:lnTo>
                    <a:lnTo>
                      <a:pt x="5" y="57"/>
                    </a:lnTo>
                    <a:lnTo>
                      <a:pt x="11" y="8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57"/>
              <p:cNvSpPr>
                <a:spLocks/>
              </p:cNvSpPr>
              <p:nvPr/>
            </p:nvSpPr>
            <p:spPr bwMode="auto">
              <a:xfrm>
                <a:off x="651" y="240"/>
                <a:ext cx="374" cy="453"/>
              </a:xfrm>
              <a:custGeom>
                <a:avLst/>
                <a:gdLst>
                  <a:gd name="T0" fmla="*/ 86 w 374"/>
                  <a:gd name="T1" fmla="*/ 388 h 453"/>
                  <a:gd name="T2" fmla="*/ 95 w 374"/>
                  <a:gd name="T3" fmla="*/ 346 h 453"/>
                  <a:gd name="T4" fmla="*/ 93 w 374"/>
                  <a:gd name="T5" fmla="*/ 335 h 453"/>
                  <a:gd name="T6" fmla="*/ 84 w 374"/>
                  <a:gd name="T7" fmla="*/ 322 h 453"/>
                  <a:gd name="T8" fmla="*/ 71 w 374"/>
                  <a:gd name="T9" fmla="*/ 308 h 453"/>
                  <a:gd name="T10" fmla="*/ 50 w 374"/>
                  <a:gd name="T11" fmla="*/ 298 h 453"/>
                  <a:gd name="T12" fmla="*/ 34 w 374"/>
                  <a:gd name="T13" fmla="*/ 279 h 453"/>
                  <a:gd name="T14" fmla="*/ 25 w 374"/>
                  <a:gd name="T15" fmla="*/ 262 h 453"/>
                  <a:gd name="T16" fmla="*/ 16 w 374"/>
                  <a:gd name="T17" fmla="*/ 250 h 453"/>
                  <a:gd name="T18" fmla="*/ 13 w 374"/>
                  <a:gd name="T19" fmla="*/ 234 h 453"/>
                  <a:gd name="T20" fmla="*/ 1 w 374"/>
                  <a:gd name="T21" fmla="*/ 198 h 453"/>
                  <a:gd name="T22" fmla="*/ 0 w 374"/>
                  <a:gd name="T23" fmla="*/ 168 h 453"/>
                  <a:gd name="T24" fmla="*/ 2 w 374"/>
                  <a:gd name="T25" fmla="*/ 141 h 453"/>
                  <a:gd name="T26" fmla="*/ 8 w 374"/>
                  <a:gd name="T27" fmla="*/ 111 h 453"/>
                  <a:gd name="T28" fmla="*/ 18 w 374"/>
                  <a:gd name="T29" fmla="*/ 93 h 453"/>
                  <a:gd name="T30" fmla="*/ 39 w 374"/>
                  <a:gd name="T31" fmla="*/ 67 h 453"/>
                  <a:gd name="T32" fmla="*/ 63 w 374"/>
                  <a:gd name="T33" fmla="*/ 48 h 453"/>
                  <a:gd name="T34" fmla="*/ 90 w 374"/>
                  <a:gd name="T35" fmla="*/ 29 h 453"/>
                  <a:gd name="T36" fmla="*/ 125 w 374"/>
                  <a:gd name="T37" fmla="*/ 13 h 453"/>
                  <a:gd name="T38" fmla="*/ 150 w 374"/>
                  <a:gd name="T39" fmla="*/ 5 h 453"/>
                  <a:gd name="T40" fmla="*/ 176 w 374"/>
                  <a:gd name="T41" fmla="*/ 1 h 453"/>
                  <a:gd name="T42" fmla="*/ 210 w 374"/>
                  <a:gd name="T43" fmla="*/ 0 h 453"/>
                  <a:gd name="T44" fmla="*/ 242 w 374"/>
                  <a:gd name="T45" fmla="*/ 3 h 453"/>
                  <a:gd name="T46" fmla="*/ 266 w 374"/>
                  <a:gd name="T47" fmla="*/ 10 h 453"/>
                  <a:gd name="T48" fmla="*/ 298 w 374"/>
                  <a:gd name="T49" fmla="*/ 27 h 453"/>
                  <a:gd name="T50" fmla="*/ 321 w 374"/>
                  <a:gd name="T51" fmla="*/ 49 h 453"/>
                  <a:gd name="T52" fmla="*/ 340 w 374"/>
                  <a:gd name="T53" fmla="*/ 72 h 453"/>
                  <a:gd name="T54" fmla="*/ 351 w 374"/>
                  <a:gd name="T55" fmla="*/ 89 h 453"/>
                  <a:gd name="T56" fmla="*/ 366 w 374"/>
                  <a:gd name="T57" fmla="*/ 119 h 453"/>
                  <a:gd name="T58" fmla="*/ 371 w 374"/>
                  <a:gd name="T59" fmla="*/ 145 h 453"/>
                  <a:gd name="T60" fmla="*/ 373 w 374"/>
                  <a:gd name="T61" fmla="*/ 183 h 453"/>
                  <a:gd name="T62" fmla="*/ 370 w 374"/>
                  <a:gd name="T63" fmla="*/ 215 h 453"/>
                  <a:gd name="T64" fmla="*/ 363 w 374"/>
                  <a:gd name="T65" fmla="*/ 243 h 453"/>
                  <a:gd name="T66" fmla="*/ 355 w 374"/>
                  <a:gd name="T67" fmla="*/ 260 h 453"/>
                  <a:gd name="T68" fmla="*/ 343 w 374"/>
                  <a:gd name="T69" fmla="*/ 280 h 453"/>
                  <a:gd name="T70" fmla="*/ 320 w 374"/>
                  <a:gd name="T71" fmla="*/ 299 h 453"/>
                  <a:gd name="T72" fmla="*/ 302 w 374"/>
                  <a:gd name="T73" fmla="*/ 312 h 453"/>
                  <a:gd name="T74" fmla="*/ 282 w 374"/>
                  <a:gd name="T75" fmla="*/ 325 h 453"/>
                  <a:gd name="T76" fmla="*/ 249 w 374"/>
                  <a:gd name="T77" fmla="*/ 338 h 453"/>
                  <a:gd name="T78" fmla="*/ 221 w 374"/>
                  <a:gd name="T79" fmla="*/ 352 h 453"/>
                  <a:gd name="T80" fmla="*/ 203 w 374"/>
                  <a:gd name="T81" fmla="*/ 362 h 453"/>
                  <a:gd name="T82" fmla="*/ 200 w 374"/>
                  <a:gd name="T83" fmla="*/ 374 h 453"/>
                  <a:gd name="T84" fmla="*/ 203 w 374"/>
                  <a:gd name="T85" fmla="*/ 387 h 453"/>
                  <a:gd name="T86" fmla="*/ 205 w 374"/>
                  <a:gd name="T87" fmla="*/ 400 h 453"/>
                  <a:gd name="T88" fmla="*/ 202 w 374"/>
                  <a:gd name="T89" fmla="*/ 410 h 453"/>
                  <a:gd name="T90" fmla="*/ 204 w 374"/>
                  <a:gd name="T91" fmla="*/ 428 h 453"/>
                  <a:gd name="T92" fmla="*/ 209 w 374"/>
                  <a:gd name="T93" fmla="*/ 452 h 453"/>
                  <a:gd name="T94" fmla="*/ 177 w 374"/>
                  <a:gd name="T95" fmla="*/ 419 h 453"/>
                  <a:gd name="T96" fmla="*/ 139 w 374"/>
                  <a:gd name="T97" fmla="*/ 396 h 453"/>
                  <a:gd name="T98" fmla="*/ 108 w 374"/>
                  <a:gd name="T99" fmla="*/ 389 h 453"/>
                  <a:gd name="T100" fmla="*/ 86 w 374"/>
                  <a:gd name="T101" fmla="*/ 388 h 45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74"/>
                  <a:gd name="T154" fmla="*/ 0 h 453"/>
                  <a:gd name="T155" fmla="*/ 374 w 374"/>
                  <a:gd name="T156" fmla="*/ 453 h 453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74" h="453">
                    <a:moveTo>
                      <a:pt x="86" y="388"/>
                    </a:moveTo>
                    <a:lnTo>
                      <a:pt x="95" y="346"/>
                    </a:lnTo>
                    <a:lnTo>
                      <a:pt x="93" y="335"/>
                    </a:lnTo>
                    <a:lnTo>
                      <a:pt x="84" y="322"/>
                    </a:lnTo>
                    <a:lnTo>
                      <a:pt x="71" y="308"/>
                    </a:lnTo>
                    <a:lnTo>
                      <a:pt x="50" y="298"/>
                    </a:lnTo>
                    <a:lnTo>
                      <a:pt x="34" y="279"/>
                    </a:lnTo>
                    <a:lnTo>
                      <a:pt x="25" y="262"/>
                    </a:lnTo>
                    <a:lnTo>
                      <a:pt x="16" y="250"/>
                    </a:lnTo>
                    <a:lnTo>
                      <a:pt x="13" y="234"/>
                    </a:lnTo>
                    <a:lnTo>
                      <a:pt x="1" y="198"/>
                    </a:lnTo>
                    <a:lnTo>
                      <a:pt x="0" y="168"/>
                    </a:lnTo>
                    <a:lnTo>
                      <a:pt x="2" y="141"/>
                    </a:lnTo>
                    <a:lnTo>
                      <a:pt x="8" y="111"/>
                    </a:lnTo>
                    <a:lnTo>
                      <a:pt x="18" y="93"/>
                    </a:lnTo>
                    <a:lnTo>
                      <a:pt x="39" y="67"/>
                    </a:lnTo>
                    <a:lnTo>
                      <a:pt x="63" y="48"/>
                    </a:lnTo>
                    <a:lnTo>
                      <a:pt x="90" y="29"/>
                    </a:lnTo>
                    <a:lnTo>
                      <a:pt x="125" y="13"/>
                    </a:lnTo>
                    <a:lnTo>
                      <a:pt x="150" y="5"/>
                    </a:lnTo>
                    <a:lnTo>
                      <a:pt x="176" y="1"/>
                    </a:lnTo>
                    <a:lnTo>
                      <a:pt x="210" y="0"/>
                    </a:lnTo>
                    <a:lnTo>
                      <a:pt x="242" y="3"/>
                    </a:lnTo>
                    <a:lnTo>
                      <a:pt x="266" y="10"/>
                    </a:lnTo>
                    <a:lnTo>
                      <a:pt x="298" y="27"/>
                    </a:lnTo>
                    <a:lnTo>
                      <a:pt x="321" y="49"/>
                    </a:lnTo>
                    <a:lnTo>
                      <a:pt x="340" y="72"/>
                    </a:lnTo>
                    <a:lnTo>
                      <a:pt x="351" y="89"/>
                    </a:lnTo>
                    <a:lnTo>
                      <a:pt x="366" y="119"/>
                    </a:lnTo>
                    <a:lnTo>
                      <a:pt x="371" y="145"/>
                    </a:lnTo>
                    <a:lnTo>
                      <a:pt x="373" y="183"/>
                    </a:lnTo>
                    <a:lnTo>
                      <a:pt x="370" y="215"/>
                    </a:lnTo>
                    <a:lnTo>
                      <a:pt x="363" y="243"/>
                    </a:lnTo>
                    <a:lnTo>
                      <a:pt x="355" y="260"/>
                    </a:lnTo>
                    <a:lnTo>
                      <a:pt x="343" y="280"/>
                    </a:lnTo>
                    <a:lnTo>
                      <a:pt x="320" y="299"/>
                    </a:lnTo>
                    <a:lnTo>
                      <a:pt x="302" y="312"/>
                    </a:lnTo>
                    <a:lnTo>
                      <a:pt x="282" y="325"/>
                    </a:lnTo>
                    <a:lnTo>
                      <a:pt x="249" y="338"/>
                    </a:lnTo>
                    <a:lnTo>
                      <a:pt x="221" y="352"/>
                    </a:lnTo>
                    <a:lnTo>
                      <a:pt x="203" y="362"/>
                    </a:lnTo>
                    <a:lnTo>
                      <a:pt x="200" y="374"/>
                    </a:lnTo>
                    <a:lnTo>
                      <a:pt x="203" y="387"/>
                    </a:lnTo>
                    <a:lnTo>
                      <a:pt x="205" y="400"/>
                    </a:lnTo>
                    <a:lnTo>
                      <a:pt x="202" y="410"/>
                    </a:lnTo>
                    <a:lnTo>
                      <a:pt x="204" y="428"/>
                    </a:lnTo>
                    <a:lnTo>
                      <a:pt x="209" y="452"/>
                    </a:lnTo>
                    <a:lnTo>
                      <a:pt x="177" y="419"/>
                    </a:lnTo>
                    <a:lnTo>
                      <a:pt x="139" y="396"/>
                    </a:lnTo>
                    <a:lnTo>
                      <a:pt x="108" y="389"/>
                    </a:lnTo>
                    <a:lnTo>
                      <a:pt x="86" y="388"/>
                    </a:lnTo>
                  </a:path>
                </a:pathLst>
              </a:custGeom>
              <a:solidFill>
                <a:srgbClr val="E0A08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6" name="Group 58"/>
              <p:cNvGrpSpPr>
                <a:grpSpLocks/>
              </p:cNvGrpSpPr>
              <p:nvPr/>
            </p:nvGrpSpPr>
            <p:grpSpPr bwMode="auto">
              <a:xfrm>
                <a:off x="693" y="240"/>
                <a:ext cx="222" cy="126"/>
                <a:chOff x="693" y="577"/>
                <a:chExt cx="222" cy="126"/>
              </a:xfrm>
            </p:grpSpPr>
            <p:sp>
              <p:nvSpPr>
                <p:cNvPr id="164" name="Freeform 59"/>
                <p:cNvSpPr>
                  <a:spLocks/>
                </p:cNvSpPr>
                <p:nvPr/>
              </p:nvSpPr>
              <p:spPr bwMode="auto">
                <a:xfrm>
                  <a:off x="713" y="580"/>
                  <a:ext cx="202" cy="123"/>
                </a:xfrm>
                <a:custGeom>
                  <a:avLst/>
                  <a:gdLst>
                    <a:gd name="T0" fmla="*/ 0 w 202"/>
                    <a:gd name="T1" fmla="*/ 122 h 123"/>
                    <a:gd name="T2" fmla="*/ 11 w 202"/>
                    <a:gd name="T3" fmla="*/ 93 h 123"/>
                    <a:gd name="T4" fmla="*/ 29 w 202"/>
                    <a:gd name="T5" fmla="*/ 68 h 123"/>
                    <a:gd name="T6" fmla="*/ 51 w 202"/>
                    <a:gd name="T7" fmla="*/ 45 h 123"/>
                    <a:gd name="T8" fmla="*/ 75 w 202"/>
                    <a:gd name="T9" fmla="*/ 28 h 123"/>
                    <a:gd name="T10" fmla="*/ 101 w 202"/>
                    <a:gd name="T11" fmla="*/ 14 h 123"/>
                    <a:gd name="T12" fmla="*/ 137 w 202"/>
                    <a:gd name="T13" fmla="*/ 2 h 123"/>
                    <a:gd name="T14" fmla="*/ 166 w 202"/>
                    <a:gd name="T15" fmla="*/ 0 h 123"/>
                    <a:gd name="T16" fmla="*/ 201 w 202"/>
                    <a:gd name="T17" fmla="*/ 3 h 12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02"/>
                    <a:gd name="T28" fmla="*/ 0 h 123"/>
                    <a:gd name="T29" fmla="*/ 202 w 202"/>
                    <a:gd name="T30" fmla="*/ 123 h 12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02" h="123">
                      <a:moveTo>
                        <a:pt x="0" y="122"/>
                      </a:moveTo>
                      <a:lnTo>
                        <a:pt x="11" y="93"/>
                      </a:lnTo>
                      <a:lnTo>
                        <a:pt x="29" y="68"/>
                      </a:lnTo>
                      <a:lnTo>
                        <a:pt x="51" y="45"/>
                      </a:lnTo>
                      <a:lnTo>
                        <a:pt x="75" y="28"/>
                      </a:lnTo>
                      <a:lnTo>
                        <a:pt x="101" y="14"/>
                      </a:lnTo>
                      <a:lnTo>
                        <a:pt x="137" y="2"/>
                      </a:lnTo>
                      <a:lnTo>
                        <a:pt x="166" y="0"/>
                      </a:lnTo>
                      <a:lnTo>
                        <a:pt x="201" y="3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" name="Freeform 60"/>
                <p:cNvSpPr>
                  <a:spLocks/>
                </p:cNvSpPr>
                <p:nvPr/>
              </p:nvSpPr>
              <p:spPr bwMode="auto">
                <a:xfrm>
                  <a:off x="693" y="577"/>
                  <a:ext cx="210" cy="126"/>
                </a:xfrm>
                <a:custGeom>
                  <a:avLst/>
                  <a:gdLst>
                    <a:gd name="T0" fmla="*/ 0 w 210"/>
                    <a:gd name="T1" fmla="*/ 125 h 126"/>
                    <a:gd name="T2" fmla="*/ 5 w 210"/>
                    <a:gd name="T3" fmla="*/ 97 h 126"/>
                    <a:gd name="T4" fmla="*/ 14 w 210"/>
                    <a:gd name="T5" fmla="*/ 76 h 126"/>
                    <a:gd name="T6" fmla="*/ 26 w 210"/>
                    <a:gd name="T7" fmla="*/ 58 h 126"/>
                    <a:gd name="T8" fmla="*/ 49 w 210"/>
                    <a:gd name="T9" fmla="*/ 35 h 126"/>
                    <a:gd name="T10" fmla="*/ 80 w 210"/>
                    <a:gd name="T11" fmla="*/ 15 h 126"/>
                    <a:gd name="T12" fmla="*/ 110 w 210"/>
                    <a:gd name="T13" fmla="*/ 4 h 126"/>
                    <a:gd name="T14" fmla="*/ 145 w 210"/>
                    <a:gd name="T15" fmla="*/ 0 h 126"/>
                    <a:gd name="T16" fmla="*/ 177 w 210"/>
                    <a:gd name="T17" fmla="*/ 2 h 126"/>
                    <a:gd name="T18" fmla="*/ 194 w 210"/>
                    <a:gd name="T19" fmla="*/ 3 h 126"/>
                    <a:gd name="T20" fmla="*/ 209 w 210"/>
                    <a:gd name="T21" fmla="*/ 4 h 12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10"/>
                    <a:gd name="T34" fmla="*/ 0 h 126"/>
                    <a:gd name="T35" fmla="*/ 210 w 210"/>
                    <a:gd name="T36" fmla="*/ 126 h 12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10" h="126">
                      <a:moveTo>
                        <a:pt x="0" y="125"/>
                      </a:moveTo>
                      <a:lnTo>
                        <a:pt x="5" y="97"/>
                      </a:lnTo>
                      <a:lnTo>
                        <a:pt x="14" y="76"/>
                      </a:lnTo>
                      <a:lnTo>
                        <a:pt x="26" y="58"/>
                      </a:lnTo>
                      <a:lnTo>
                        <a:pt x="49" y="35"/>
                      </a:lnTo>
                      <a:lnTo>
                        <a:pt x="80" y="15"/>
                      </a:lnTo>
                      <a:lnTo>
                        <a:pt x="110" y="4"/>
                      </a:lnTo>
                      <a:lnTo>
                        <a:pt x="145" y="0"/>
                      </a:lnTo>
                      <a:lnTo>
                        <a:pt x="177" y="2"/>
                      </a:lnTo>
                      <a:lnTo>
                        <a:pt x="194" y="3"/>
                      </a:lnTo>
                      <a:lnTo>
                        <a:pt x="209" y="4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7" name="Group 61"/>
              <p:cNvGrpSpPr>
                <a:grpSpLocks/>
              </p:cNvGrpSpPr>
              <p:nvPr/>
            </p:nvGrpSpPr>
            <p:grpSpPr bwMode="auto">
              <a:xfrm>
                <a:off x="613" y="346"/>
                <a:ext cx="141" cy="149"/>
                <a:chOff x="613" y="683"/>
                <a:chExt cx="141" cy="149"/>
              </a:xfrm>
            </p:grpSpPr>
            <p:sp>
              <p:nvSpPr>
                <p:cNvPr id="157" name="Freeform 62"/>
                <p:cNvSpPr>
                  <a:spLocks/>
                </p:cNvSpPr>
                <p:nvPr/>
              </p:nvSpPr>
              <p:spPr bwMode="auto">
                <a:xfrm>
                  <a:off x="613" y="683"/>
                  <a:ext cx="141" cy="149"/>
                </a:xfrm>
                <a:custGeom>
                  <a:avLst/>
                  <a:gdLst>
                    <a:gd name="T0" fmla="*/ 15 w 141"/>
                    <a:gd name="T1" fmla="*/ 134 h 149"/>
                    <a:gd name="T2" fmla="*/ 0 w 141"/>
                    <a:gd name="T3" fmla="*/ 76 h 149"/>
                    <a:gd name="T4" fmla="*/ 10 w 141"/>
                    <a:gd name="T5" fmla="*/ 34 h 149"/>
                    <a:gd name="T6" fmla="*/ 19 w 141"/>
                    <a:gd name="T7" fmla="*/ 10 h 149"/>
                    <a:gd name="T8" fmla="*/ 30 w 141"/>
                    <a:gd name="T9" fmla="*/ 0 h 149"/>
                    <a:gd name="T10" fmla="*/ 39 w 141"/>
                    <a:gd name="T11" fmla="*/ 11 h 149"/>
                    <a:gd name="T12" fmla="*/ 48 w 141"/>
                    <a:gd name="T13" fmla="*/ 3 h 149"/>
                    <a:gd name="T14" fmla="*/ 57 w 141"/>
                    <a:gd name="T15" fmla="*/ 15 h 149"/>
                    <a:gd name="T16" fmla="*/ 65 w 141"/>
                    <a:gd name="T17" fmla="*/ 22 h 149"/>
                    <a:gd name="T18" fmla="*/ 74 w 141"/>
                    <a:gd name="T19" fmla="*/ 27 h 149"/>
                    <a:gd name="T20" fmla="*/ 75 w 141"/>
                    <a:gd name="T21" fmla="*/ 40 h 149"/>
                    <a:gd name="T22" fmla="*/ 83 w 141"/>
                    <a:gd name="T23" fmla="*/ 31 h 149"/>
                    <a:gd name="T24" fmla="*/ 94 w 141"/>
                    <a:gd name="T25" fmla="*/ 35 h 149"/>
                    <a:gd name="T26" fmla="*/ 96 w 141"/>
                    <a:gd name="T27" fmla="*/ 45 h 149"/>
                    <a:gd name="T28" fmla="*/ 107 w 141"/>
                    <a:gd name="T29" fmla="*/ 43 h 149"/>
                    <a:gd name="T30" fmla="*/ 114 w 141"/>
                    <a:gd name="T31" fmla="*/ 55 h 149"/>
                    <a:gd name="T32" fmla="*/ 124 w 141"/>
                    <a:gd name="T33" fmla="*/ 64 h 149"/>
                    <a:gd name="T34" fmla="*/ 127 w 141"/>
                    <a:gd name="T35" fmla="*/ 91 h 149"/>
                    <a:gd name="T36" fmla="*/ 134 w 141"/>
                    <a:gd name="T37" fmla="*/ 105 h 149"/>
                    <a:gd name="T38" fmla="*/ 140 w 141"/>
                    <a:gd name="T39" fmla="*/ 119 h 149"/>
                    <a:gd name="T40" fmla="*/ 133 w 141"/>
                    <a:gd name="T41" fmla="*/ 129 h 149"/>
                    <a:gd name="T42" fmla="*/ 122 w 141"/>
                    <a:gd name="T43" fmla="*/ 131 h 149"/>
                    <a:gd name="T44" fmla="*/ 111 w 141"/>
                    <a:gd name="T45" fmla="*/ 121 h 149"/>
                    <a:gd name="T46" fmla="*/ 104 w 141"/>
                    <a:gd name="T47" fmla="*/ 122 h 149"/>
                    <a:gd name="T48" fmla="*/ 92 w 141"/>
                    <a:gd name="T49" fmla="*/ 122 h 149"/>
                    <a:gd name="T50" fmla="*/ 85 w 141"/>
                    <a:gd name="T51" fmla="*/ 122 h 149"/>
                    <a:gd name="T52" fmla="*/ 79 w 141"/>
                    <a:gd name="T53" fmla="*/ 121 h 149"/>
                    <a:gd name="T54" fmla="*/ 72 w 141"/>
                    <a:gd name="T55" fmla="*/ 121 h 149"/>
                    <a:gd name="T56" fmla="*/ 65 w 141"/>
                    <a:gd name="T57" fmla="*/ 114 h 149"/>
                    <a:gd name="T58" fmla="*/ 62 w 141"/>
                    <a:gd name="T59" fmla="*/ 124 h 149"/>
                    <a:gd name="T60" fmla="*/ 54 w 141"/>
                    <a:gd name="T61" fmla="*/ 129 h 149"/>
                    <a:gd name="T62" fmla="*/ 51 w 141"/>
                    <a:gd name="T63" fmla="*/ 133 h 149"/>
                    <a:gd name="T64" fmla="*/ 45 w 141"/>
                    <a:gd name="T65" fmla="*/ 144 h 14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41"/>
                    <a:gd name="T100" fmla="*/ 0 h 149"/>
                    <a:gd name="T101" fmla="*/ 141 w 141"/>
                    <a:gd name="T102" fmla="*/ 149 h 14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41" h="149">
                      <a:moveTo>
                        <a:pt x="35" y="148"/>
                      </a:moveTo>
                      <a:lnTo>
                        <a:pt x="15" y="134"/>
                      </a:lnTo>
                      <a:lnTo>
                        <a:pt x="2" y="110"/>
                      </a:lnTo>
                      <a:lnTo>
                        <a:pt x="0" y="76"/>
                      </a:lnTo>
                      <a:lnTo>
                        <a:pt x="5" y="48"/>
                      </a:lnTo>
                      <a:lnTo>
                        <a:pt x="10" y="34"/>
                      </a:lnTo>
                      <a:lnTo>
                        <a:pt x="15" y="15"/>
                      </a:lnTo>
                      <a:lnTo>
                        <a:pt x="19" y="10"/>
                      </a:lnTo>
                      <a:lnTo>
                        <a:pt x="23" y="2"/>
                      </a:lnTo>
                      <a:lnTo>
                        <a:pt x="30" y="0"/>
                      </a:lnTo>
                      <a:lnTo>
                        <a:pt x="34" y="5"/>
                      </a:lnTo>
                      <a:lnTo>
                        <a:pt x="39" y="11"/>
                      </a:lnTo>
                      <a:lnTo>
                        <a:pt x="40" y="6"/>
                      </a:lnTo>
                      <a:lnTo>
                        <a:pt x="48" y="3"/>
                      </a:lnTo>
                      <a:lnTo>
                        <a:pt x="53" y="7"/>
                      </a:lnTo>
                      <a:lnTo>
                        <a:pt x="57" y="15"/>
                      </a:lnTo>
                      <a:lnTo>
                        <a:pt x="60" y="26"/>
                      </a:lnTo>
                      <a:lnTo>
                        <a:pt x="65" y="22"/>
                      </a:lnTo>
                      <a:lnTo>
                        <a:pt x="72" y="24"/>
                      </a:lnTo>
                      <a:lnTo>
                        <a:pt x="74" y="27"/>
                      </a:lnTo>
                      <a:lnTo>
                        <a:pt x="75" y="34"/>
                      </a:lnTo>
                      <a:lnTo>
                        <a:pt x="75" y="40"/>
                      </a:lnTo>
                      <a:lnTo>
                        <a:pt x="78" y="35"/>
                      </a:lnTo>
                      <a:lnTo>
                        <a:pt x="83" y="31"/>
                      </a:lnTo>
                      <a:lnTo>
                        <a:pt x="92" y="29"/>
                      </a:lnTo>
                      <a:lnTo>
                        <a:pt x="94" y="35"/>
                      </a:lnTo>
                      <a:lnTo>
                        <a:pt x="95" y="39"/>
                      </a:lnTo>
                      <a:lnTo>
                        <a:pt x="96" y="45"/>
                      </a:lnTo>
                      <a:lnTo>
                        <a:pt x="101" y="42"/>
                      </a:lnTo>
                      <a:lnTo>
                        <a:pt x="107" y="43"/>
                      </a:lnTo>
                      <a:lnTo>
                        <a:pt x="111" y="48"/>
                      </a:lnTo>
                      <a:lnTo>
                        <a:pt x="114" y="55"/>
                      </a:lnTo>
                      <a:lnTo>
                        <a:pt x="120" y="56"/>
                      </a:lnTo>
                      <a:lnTo>
                        <a:pt x="124" y="64"/>
                      </a:lnTo>
                      <a:lnTo>
                        <a:pt x="125" y="74"/>
                      </a:lnTo>
                      <a:lnTo>
                        <a:pt x="127" y="91"/>
                      </a:lnTo>
                      <a:lnTo>
                        <a:pt x="130" y="100"/>
                      </a:lnTo>
                      <a:lnTo>
                        <a:pt x="134" y="105"/>
                      </a:lnTo>
                      <a:lnTo>
                        <a:pt x="138" y="111"/>
                      </a:lnTo>
                      <a:lnTo>
                        <a:pt x="140" y="119"/>
                      </a:lnTo>
                      <a:lnTo>
                        <a:pt x="137" y="127"/>
                      </a:lnTo>
                      <a:lnTo>
                        <a:pt x="133" y="129"/>
                      </a:lnTo>
                      <a:lnTo>
                        <a:pt x="128" y="131"/>
                      </a:lnTo>
                      <a:lnTo>
                        <a:pt x="122" y="131"/>
                      </a:lnTo>
                      <a:lnTo>
                        <a:pt x="115" y="126"/>
                      </a:lnTo>
                      <a:lnTo>
                        <a:pt x="111" y="121"/>
                      </a:lnTo>
                      <a:lnTo>
                        <a:pt x="109" y="119"/>
                      </a:lnTo>
                      <a:lnTo>
                        <a:pt x="104" y="122"/>
                      </a:lnTo>
                      <a:lnTo>
                        <a:pt x="97" y="124"/>
                      </a:lnTo>
                      <a:lnTo>
                        <a:pt x="92" y="122"/>
                      </a:lnTo>
                      <a:lnTo>
                        <a:pt x="91" y="120"/>
                      </a:lnTo>
                      <a:lnTo>
                        <a:pt x="85" y="122"/>
                      </a:lnTo>
                      <a:lnTo>
                        <a:pt x="82" y="121"/>
                      </a:lnTo>
                      <a:lnTo>
                        <a:pt x="79" y="121"/>
                      </a:lnTo>
                      <a:lnTo>
                        <a:pt x="75" y="122"/>
                      </a:lnTo>
                      <a:lnTo>
                        <a:pt x="72" y="121"/>
                      </a:lnTo>
                      <a:lnTo>
                        <a:pt x="67" y="117"/>
                      </a:lnTo>
                      <a:lnTo>
                        <a:pt x="65" y="114"/>
                      </a:lnTo>
                      <a:lnTo>
                        <a:pt x="62" y="117"/>
                      </a:lnTo>
                      <a:lnTo>
                        <a:pt x="62" y="124"/>
                      </a:lnTo>
                      <a:lnTo>
                        <a:pt x="59" y="127"/>
                      </a:lnTo>
                      <a:lnTo>
                        <a:pt x="54" y="129"/>
                      </a:lnTo>
                      <a:lnTo>
                        <a:pt x="52" y="130"/>
                      </a:lnTo>
                      <a:lnTo>
                        <a:pt x="51" y="133"/>
                      </a:lnTo>
                      <a:lnTo>
                        <a:pt x="49" y="138"/>
                      </a:lnTo>
                      <a:lnTo>
                        <a:pt x="45" y="144"/>
                      </a:lnTo>
                      <a:lnTo>
                        <a:pt x="35" y="148"/>
                      </a:lnTo>
                    </a:path>
                  </a:pathLst>
                </a:custGeom>
                <a:solidFill>
                  <a:srgbClr val="C0804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58" name="Group 63"/>
                <p:cNvGrpSpPr>
                  <a:grpSpLocks/>
                </p:cNvGrpSpPr>
                <p:nvPr/>
              </p:nvGrpSpPr>
              <p:grpSpPr bwMode="auto">
                <a:xfrm>
                  <a:off x="626" y="690"/>
                  <a:ext cx="95" cy="138"/>
                  <a:chOff x="626" y="690"/>
                  <a:chExt cx="95" cy="138"/>
                </a:xfrm>
              </p:grpSpPr>
              <p:sp>
                <p:nvSpPr>
                  <p:cNvPr id="159" name="Freeform 64"/>
                  <p:cNvSpPr>
                    <a:spLocks/>
                  </p:cNvSpPr>
                  <p:nvPr/>
                </p:nvSpPr>
                <p:spPr bwMode="auto">
                  <a:xfrm>
                    <a:off x="702" y="763"/>
                    <a:ext cx="19" cy="33"/>
                  </a:xfrm>
                  <a:custGeom>
                    <a:avLst/>
                    <a:gdLst>
                      <a:gd name="T0" fmla="*/ 9 w 19"/>
                      <a:gd name="T1" fmla="*/ 32 h 33"/>
                      <a:gd name="T2" fmla="*/ 4 w 19"/>
                      <a:gd name="T3" fmla="*/ 18 h 33"/>
                      <a:gd name="T4" fmla="*/ 7 w 19"/>
                      <a:gd name="T5" fmla="*/ 9 h 33"/>
                      <a:gd name="T6" fmla="*/ 18 w 19"/>
                      <a:gd name="T7" fmla="*/ 0 h 33"/>
                      <a:gd name="T8" fmla="*/ 10 w 19"/>
                      <a:gd name="T9" fmla="*/ 3 h 33"/>
                      <a:gd name="T10" fmla="*/ 1 w 19"/>
                      <a:gd name="T11" fmla="*/ 9 h 33"/>
                      <a:gd name="T12" fmla="*/ 0 w 19"/>
                      <a:gd name="T13" fmla="*/ 16 h 33"/>
                      <a:gd name="T14" fmla="*/ 9 w 19"/>
                      <a:gd name="T15" fmla="*/ 32 h 3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9"/>
                      <a:gd name="T25" fmla="*/ 0 h 33"/>
                      <a:gd name="T26" fmla="*/ 19 w 19"/>
                      <a:gd name="T27" fmla="*/ 33 h 33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9" h="33">
                        <a:moveTo>
                          <a:pt x="9" y="32"/>
                        </a:moveTo>
                        <a:lnTo>
                          <a:pt x="4" y="18"/>
                        </a:lnTo>
                        <a:lnTo>
                          <a:pt x="7" y="9"/>
                        </a:lnTo>
                        <a:lnTo>
                          <a:pt x="18" y="0"/>
                        </a:lnTo>
                        <a:lnTo>
                          <a:pt x="10" y="3"/>
                        </a:lnTo>
                        <a:lnTo>
                          <a:pt x="1" y="9"/>
                        </a:lnTo>
                        <a:lnTo>
                          <a:pt x="0" y="16"/>
                        </a:lnTo>
                        <a:lnTo>
                          <a:pt x="9" y="32"/>
                        </a:lnTo>
                      </a:path>
                    </a:pathLst>
                  </a:custGeom>
                  <a:solidFill>
                    <a:srgbClr val="804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65"/>
                  <p:cNvSpPr>
                    <a:spLocks/>
                  </p:cNvSpPr>
                  <p:nvPr/>
                </p:nvSpPr>
                <p:spPr bwMode="auto">
                  <a:xfrm>
                    <a:off x="659" y="725"/>
                    <a:ext cx="27" cy="73"/>
                  </a:xfrm>
                  <a:custGeom>
                    <a:avLst/>
                    <a:gdLst>
                      <a:gd name="T0" fmla="*/ 20 w 27"/>
                      <a:gd name="T1" fmla="*/ 72 h 73"/>
                      <a:gd name="T2" fmla="*/ 11 w 27"/>
                      <a:gd name="T3" fmla="*/ 58 h 73"/>
                      <a:gd name="T4" fmla="*/ 7 w 27"/>
                      <a:gd name="T5" fmla="*/ 38 h 73"/>
                      <a:gd name="T6" fmla="*/ 15 w 27"/>
                      <a:gd name="T7" fmla="*/ 19 h 73"/>
                      <a:gd name="T8" fmla="*/ 26 w 27"/>
                      <a:gd name="T9" fmla="*/ 0 h 73"/>
                      <a:gd name="T10" fmla="*/ 18 w 27"/>
                      <a:gd name="T11" fmla="*/ 10 h 73"/>
                      <a:gd name="T12" fmla="*/ 8 w 27"/>
                      <a:gd name="T13" fmla="*/ 25 h 73"/>
                      <a:gd name="T14" fmla="*/ 0 w 27"/>
                      <a:gd name="T15" fmla="*/ 37 h 73"/>
                      <a:gd name="T16" fmla="*/ 3 w 27"/>
                      <a:gd name="T17" fmla="*/ 45 h 73"/>
                      <a:gd name="T18" fmla="*/ 4 w 27"/>
                      <a:gd name="T19" fmla="*/ 54 h 73"/>
                      <a:gd name="T20" fmla="*/ 6 w 27"/>
                      <a:gd name="T21" fmla="*/ 64 h 73"/>
                      <a:gd name="T22" fmla="*/ 20 w 27"/>
                      <a:gd name="T23" fmla="*/ 72 h 73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7"/>
                      <a:gd name="T37" fmla="*/ 0 h 73"/>
                      <a:gd name="T38" fmla="*/ 27 w 27"/>
                      <a:gd name="T39" fmla="*/ 73 h 73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7" h="73">
                        <a:moveTo>
                          <a:pt x="20" y="72"/>
                        </a:moveTo>
                        <a:lnTo>
                          <a:pt x="11" y="58"/>
                        </a:lnTo>
                        <a:lnTo>
                          <a:pt x="7" y="38"/>
                        </a:lnTo>
                        <a:lnTo>
                          <a:pt x="15" y="19"/>
                        </a:lnTo>
                        <a:lnTo>
                          <a:pt x="26" y="0"/>
                        </a:lnTo>
                        <a:lnTo>
                          <a:pt x="18" y="10"/>
                        </a:lnTo>
                        <a:lnTo>
                          <a:pt x="8" y="25"/>
                        </a:lnTo>
                        <a:lnTo>
                          <a:pt x="0" y="37"/>
                        </a:lnTo>
                        <a:lnTo>
                          <a:pt x="3" y="45"/>
                        </a:lnTo>
                        <a:lnTo>
                          <a:pt x="4" y="54"/>
                        </a:lnTo>
                        <a:lnTo>
                          <a:pt x="6" y="64"/>
                        </a:lnTo>
                        <a:lnTo>
                          <a:pt x="20" y="72"/>
                        </a:lnTo>
                      </a:path>
                    </a:pathLst>
                  </a:custGeom>
                  <a:solidFill>
                    <a:srgbClr val="804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66"/>
                  <p:cNvSpPr>
                    <a:spLocks/>
                  </p:cNvSpPr>
                  <p:nvPr/>
                </p:nvSpPr>
                <p:spPr bwMode="auto">
                  <a:xfrm>
                    <a:off x="626" y="779"/>
                    <a:ext cx="26" cy="49"/>
                  </a:xfrm>
                  <a:custGeom>
                    <a:avLst/>
                    <a:gdLst>
                      <a:gd name="T0" fmla="*/ 11 w 26"/>
                      <a:gd name="T1" fmla="*/ 42 h 49"/>
                      <a:gd name="T2" fmla="*/ 0 w 26"/>
                      <a:gd name="T3" fmla="*/ 29 h 49"/>
                      <a:gd name="T4" fmla="*/ 1 w 26"/>
                      <a:gd name="T5" fmla="*/ 17 h 49"/>
                      <a:gd name="T6" fmla="*/ 6 w 26"/>
                      <a:gd name="T7" fmla="*/ 0 h 49"/>
                      <a:gd name="T8" fmla="*/ 5 w 26"/>
                      <a:gd name="T9" fmla="*/ 28 h 49"/>
                      <a:gd name="T10" fmla="*/ 11 w 26"/>
                      <a:gd name="T11" fmla="*/ 39 h 49"/>
                      <a:gd name="T12" fmla="*/ 25 w 26"/>
                      <a:gd name="T13" fmla="*/ 48 h 49"/>
                      <a:gd name="T14" fmla="*/ 11 w 26"/>
                      <a:gd name="T15" fmla="*/ 42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6"/>
                      <a:gd name="T25" fmla="*/ 0 h 49"/>
                      <a:gd name="T26" fmla="*/ 26 w 26"/>
                      <a:gd name="T27" fmla="*/ 49 h 4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6" h="49">
                        <a:moveTo>
                          <a:pt x="11" y="42"/>
                        </a:moveTo>
                        <a:lnTo>
                          <a:pt x="0" y="29"/>
                        </a:lnTo>
                        <a:lnTo>
                          <a:pt x="1" y="17"/>
                        </a:lnTo>
                        <a:lnTo>
                          <a:pt x="6" y="0"/>
                        </a:lnTo>
                        <a:lnTo>
                          <a:pt x="5" y="28"/>
                        </a:lnTo>
                        <a:lnTo>
                          <a:pt x="11" y="39"/>
                        </a:lnTo>
                        <a:lnTo>
                          <a:pt x="25" y="48"/>
                        </a:lnTo>
                        <a:lnTo>
                          <a:pt x="11" y="42"/>
                        </a:lnTo>
                      </a:path>
                    </a:pathLst>
                  </a:custGeom>
                  <a:solidFill>
                    <a:srgbClr val="804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67"/>
                  <p:cNvSpPr>
                    <a:spLocks/>
                  </p:cNvSpPr>
                  <p:nvPr/>
                </p:nvSpPr>
                <p:spPr bwMode="auto">
                  <a:xfrm>
                    <a:off x="631" y="690"/>
                    <a:ext cx="21" cy="61"/>
                  </a:xfrm>
                  <a:custGeom>
                    <a:avLst/>
                    <a:gdLst>
                      <a:gd name="T0" fmla="*/ 20 w 21"/>
                      <a:gd name="T1" fmla="*/ 0 h 61"/>
                      <a:gd name="T2" fmla="*/ 8 w 21"/>
                      <a:gd name="T3" fmla="*/ 16 h 61"/>
                      <a:gd name="T4" fmla="*/ 0 w 21"/>
                      <a:gd name="T5" fmla="*/ 32 h 61"/>
                      <a:gd name="T6" fmla="*/ 0 w 21"/>
                      <a:gd name="T7" fmla="*/ 44 h 61"/>
                      <a:gd name="T8" fmla="*/ 0 w 21"/>
                      <a:gd name="T9" fmla="*/ 60 h 61"/>
                      <a:gd name="T10" fmla="*/ 3 w 21"/>
                      <a:gd name="T11" fmla="*/ 46 h 61"/>
                      <a:gd name="T12" fmla="*/ 4 w 21"/>
                      <a:gd name="T13" fmla="*/ 32 h 61"/>
                      <a:gd name="T14" fmla="*/ 13 w 21"/>
                      <a:gd name="T15" fmla="*/ 13 h 61"/>
                      <a:gd name="T16" fmla="*/ 20 w 21"/>
                      <a:gd name="T17" fmla="*/ 0 h 6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1"/>
                      <a:gd name="T28" fmla="*/ 0 h 61"/>
                      <a:gd name="T29" fmla="*/ 21 w 21"/>
                      <a:gd name="T30" fmla="*/ 61 h 6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1" h="61">
                        <a:moveTo>
                          <a:pt x="20" y="0"/>
                        </a:moveTo>
                        <a:lnTo>
                          <a:pt x="8" y="16"/>
                        </a:lnTo>
                        <a:lnTo>
                          <a:pt x="0" y="32"/>
                        </a:lnTo>
                        <a:lnTo>
                          <a:pt x="0" y="44"/>
                        </a:lnTo>
                        <a:lnTo>
                          <a:pt x="0" y="60"/>
                        </a:lnTo>
                        <a:lnTo>
                          <a:pt x="3" y="46"/>
                        </a:lnTo>
                        <a:lnTo>
                          <a:pt x="4" y="32"/>
                        </a:lnTo>
                        <a:lnTo>
                          <a:pt x="13" y="13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804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68"/>
                  <p:cNvSpPr>
                    <a:spLocks/>
                  </p:cNvSpPr>
                  <p:nvPr/>
                </p:nvSpPr>
                <p:spPr bwMode="auto">
                  <a:xfrm>
                    <a:off x="640" y="793"/>
                    <a:ext cx="20" cy="35"/>
                  </a:xfrm>
                  <a:custGeom>
                    <a:avLst/>
                    <a:gdLst>
                      <a:gd name="T0" fmla="*/ 11 w 20"/>
                      <a:gd name="T1" fmla="*/ 34 h 35"/>
                      <a:gd name="T2" fmla="*/ 4 w 20"/>
                      <a:gd name="T3" fmla="*/ 24 h 35"/>
                      <a:gd name="T4" fmla="*/ 0 w 20"/>
                      <a:gd name="T5" fmla="*/ 19 h 35"/>
                      <a:gd name="T6" fmla="*/ 3 w 20"/>
                      <a:gd name="T7" fmla="*/ 9 h 35"/>
                      <a:gd name="T8" fmla="*/ 13 w 20"/>
                      <a:gd name="T9" fmla="*/ 0 h 35"/>
                      <a:gd name="T10" fmla="*/ 9 w 20"/>
                      <a:gd name="T11" fmla="*/ 10 h 35"/>
                      <a:gd name="T12" fmla="*/ 7 w 20"/>
                      <a:gd name="T13" fmla="*/ 21 h 35"/>
                      <a:gd name="T14" fmla="*/ 14 w 20"/>
                      <a:gd name="T15" fmla="*/ 22 h 35"/>
                      <a:gd name="T16" fmla="*/ 19 w 20"/>
                      <a:gd name="T17" fmla="*/ 13 h 35"/>
                      <a:gd name="T18" fmla="*/ 17 w 20"/>
                      <a:gd name="T19" fmla="*/ 21 h 35"/>
                      <a:gd name="T20" fmla="*/ 11 w 20"/>
                      <a:gd name="T21" fmla="*/ 34 h 3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"/>
                      <a:gd name="T34" fmla="*/ 0 h 35"/>
                      <a:gd name="T35" fmla="*/ 20 w 20"/>
                      <a:gd name="T36" fmla="*/ 35 h 35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" h="35">
                        <a:moveTo>
                          <a:pt x="11" y="34"/>
                        </a:moveTo>
                        <a:lnTo>
                          <a:pt x="4" y="24"/>
                        </a:lnTo>
                        <a:lnTo>
                          <a:pt x="0" y="19"/>
                        </a:lnTo>
                        <a:lnTo>
                          <a:pt x="3" y="9"/>
                        </a:lnTo>
                        <a:lnTo>
                          <a:pt x="13" y="0"/>
                        </a:lnTo>
                        <a:lnTo>
                          <a:pt x="9" y="10"/>
                        </a:lnTo>
                        <a:lnTo>
                          <a:pt x="7" y="21"/>
                        </a:lnTo>
                        <a:lnTo>
                          <a:pt x="14" y="22"/>
                        </a:lnTo>
                        <a:lnTo>
                          <a:pt x="19" y="13"/>
                        </a:lnTo>
                        <a:lnTo>
                          <a:pt x="17" y="21"/>
                        </a:lnTo>
                        <a:lnTo>
                          <a:pt x="11" y="34"/>
                        </a:lnTo>
                      </a:path>
                    </a:pathLst>
                  </a:custGeom>
                  <a:solidFill>
                    <a:srgbClr val="804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28" name="Group 69"/>
              <p:cNvGrpSpPr>
                <a:grpSpLocks/>
              </p:cNvGrpSpPr>
              <p:nvPr/>
            </p:nvGrpSpPr>
            <p:grpSpPr bwMode="auto">
              <a:xfrm>
                <a:off x="837" y="447"/>
                <a:ext cx="138" cy="80"/>
                <a:chOff x="837" y="784"/>
                <a:chExt cx="138" cy="80"/>
              </a:xfrm>
            </p:grpSpPr>
            <p:sp>
              <p:nvSpPr>
                <p:cNvPr id="151" name="Freeform 70"/>
                <p:cNvSpPr>
                  <a:spLocks/>
                </p:cNvSpPr>
                <p:nvPr/>
              </p:nvSpPr>
              <p:spPr bwMode="auto">
                <a:xfrm>
                  <a:off x="837" y="784"/>
                  <a:ext cx="138" cy="80"/>
                </a:xfrm>
                <a:custGeom>
                  <a:avLst/>
                  <a:gdLst>
                    <a:gd name="T0" fmla="*/ 7 w 138"/>
                    <a:gd name="T1" fmla="*/ 43 h 80"/>
                    <a:gd name="T2" fmla="*/ 32 w 138"/>
                    <a:gd name="T3" fmla="*/ 38 h 80"/>
                    <a:gd name="T4" fmla="*/ 49 w 138"/>
                    <a:gd name="T5" fmla="*/ 33 h 80"/>
                    <a:gd name="T6" fmla="*/ 67 w 138"/>
                    <a:gd name="T7" fmla="*/ 17 h 80"/>
                    <a:gd name="T8" fmla="*/ 83 w 138"/>
                    <a:gd name="T9" fmla="*/ 5 h 80"/>
                    <a:gd name="T10" fmla="*/ 98 w 138"/>
                    <a:gd name="T11" fmla="*/ 0 h 80"/>
                    <a:gd name="T12" fmla="*/ 106 w 138"/>
                    <a:gd name="T13" fmla="*/ 5 h 80"/>
                    <a:gd name="T14" fmla="*/ 117 w 138"/>
                    <a:gd name="T15" fmla="*/ 6 h 80"/>
                    <a:gd name="T16" fmla="*/ 130 w 138"/>
                    <a:gd name="T17" fmla="*/ 5 h 80"/>
                    <a:gd name="T18" fmla="*/ 134 w 138"/>
                    <a:gd name="T19" fmla="*/ 11 h 80"/>
                    <a:gd name="T20" fmla="*/ 137 w 138"/>
                    <a:gd name="T21" fmla="*/ 26 h 80"/>
                    <a:gd name="T22" fmla="*/ 135 w 138"/>
                    <a:gd name="T23" fmla="*/ 36 h 80"/>
                    <a:gd name="T24" fmla="*/ 131 w 138"/>
                    <a:gd name="T25" fmla="*/ 45 h 80"/>
                    <a:gd name="T26" fmla="*/ 124 w 138"/>
                    <a:gd name="T27" fmla="*/ 57 h 80"/>
                    <a:gd name="T28" fmla="*/ 121 w 138"/>
                    <a:gd name="T29" fmla="*/ 67 h 80"/>
                    <a:gd name="T30" fmla="*/ 116 w 138"/>
                    <a:gd name="T31" fmla="*/ 75 h 80"/>
                    <a:gd name="T32" fmla="*/ 111 w 138"/>
                    <a:gd name="T33" fmla="*/ 77 h 80"/>
                    <a:gd name="T34" fmla="*/ 102 w 138"/>
                    <a:gd name="T35" fmla="*/ 71 h 80"/>
                    <a:gd name="T36" fmla="*/ 98 w 138"/>
                    <a:gd name="T37" fmla="*/ 76 h 80"/>
                    <a:gd name="T38" fmla="*/ 90 w 138"/>
                    <a:gd name="T39" fmla="*/ 79 h 80"/>
                    <a:gd name="T40" fmla="*/ 82 w 138"/>
                    <a:gd name="T41" fmla="*/ 68 h 80"/>
                    <a:gd name="T42" fmla="*/ 78 w 138"/>
                    <a:gd name="T43" fmla="*/ 71 h 80"/>
                    <a:gd name="T44" fmla="*/ 74 w 138"/>
                    <a:gd name="T45" fmla="*/ 72 h 80"/>
                    <a:gd name="T46" fmla="*/ 69 w 138"/>
                    <a:gd name="T47" fmla="*/ 67 h 80"/>
                    <a:gd name="T48" fmla="*/ 65 w 138"/>
                    <a:gd name="T49" fmla="*/ 73 h 80"/>
                    <a:gd name="T50" fmla="*/ 60 w 138"/>
                    <a:gd name="T51" fmla="*/ 78 h 80"/>
                    <a:gd name="T52" fmla="*/ 52 w 138"/>
                    <a:gd name="T53" fmla="*/ 76 h 80"/>
                    <a:gd name="T54" fmla="*/ 49 w 138"/>
                    <a:gd name="T55" fmla="*/ 71 h 80"/>
                    <a:gd name="T56" fmla="*/ 47 w 138"/>
                    <a:gd name="T57" fmla="*/ 64 h 80"/>
                    <a:gd name="T58" fmla="*/ 37 w 138"/>
                    <a:gd name="T59" fmla="*/ 68 h 80"/>
                    <a:gd name="T60" fmla="*/ 28 w 138"/>
                    <a:gd name="T61" fmla="*/ 73 h 80"/>
                    <a:gd name="T62" fmla="*/ 26 w 138"/>
                    <a:gd name="T63" fmla="*/ 70 h 80"/>
                    <a:gd name="T64" fmla="*/ 18 w 138"/>
                    <a:gd name="T65" fmla="*/ 72 h 80"/>
                    <a:gd name="T66" fmla="*/ 7 w 138"/>
                    <a:gd name="T67" fmla="*/ 66 h 80"/>
                    <a:gd name="T68" fmla="*/ 1 w 138"/>
                    <a:gd name="T69" fmla="*/ 58 h 80"/>
                    <a:gd name="T70" fmla="*/ 3 w 138"/>
                    <a:gd name="T71" fmla="*/ 54 h 80"/>
                    <a:gd name="T72" fmla="*/ 0 w 138"/>
                    <a:gd name="T73" fmla="*/ 47 h 80"/>
                    <a:gd name="T74" fmla="*/ 7 w 138"/>
                    <a:gd name="T75" fmla="*/ 43 h 8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38"/>
                    <a:gd name="T115" fmla="*/ 0 h 80"/>
                    <a:gd name="T116" fmla="*/ 138 w 138"/>
                    <a:gd name="T117" fmla="*/ 80 h 8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38" h="80">
                      <a:moveTo>
                        <a:pt x="7" y="43"/>
                      </a:moveTo>
                      <a:lnTo>
                        <a:pt x="32" y="38"/>
                      </a:lnTo>
                      <a:lnTo>
                        <a:pt x="49" y="33"/>
                      </a:lnTo>
                      <a:lnTo>
                        <a:pt x="67" y="17"/>
                      </a:lnTo>
                      <a:lnTo>
                        <a:pt x="83" y="5"/>
                      </a:lnTo>
                      <a:lnTo>
                        <a:pt x="98" y="0"/>
                      </a:lnTo>
                      <a:lnTo>
                        <a:pt x="106" y="5"/>
                      </a:lnTo>
                      <a:lnTo>
                        <a:pt x="117" y="6"/>
                      </a:lnTo>
                      <a:lnTo>
                        <a:pt x="130" y="5"/>
                      </a:lnTo>
                      <a:lnTo>
                        <a:pt x="134" y="11"/>
                      </a:lnTo>
                      <a:lnTo>
                        <a:pt x="137" y="26"/>
                      </a:lnTo>
                      <a:lnTo>
                        <a:pt x="135" y="36"/>
                      </a:lnTo>
                      <a:lnTo>
                        <a:pt x="131" y="45"/>
                      </a:lnTo>
                      <a:lnTo>
                        <a:pt x="124" y="57"/>
                      </a:lnTo>
                      <a:lnTo>
                        <a:pt x="121" y="67"/>
                      </a:lnTo>
                      <a:lnTo>
                        <a:pt x="116" y="75"/>
                      </a:lnTo>
                      <a:lnTo>
                        <a:pt x="111" y="77"/>
                      </a:lnTo>
                      <a:lnTo>
                        <a:pt x="102" y="71"/>
                      </a:lnTo>
                      <a:lnTo>
                        <a:pt x="98" y="76"/>
                      </a:lnTo>
                      <a:lnTo>
                        <a:pt x="90" y="79"/>
                      </a:lnTo>
                      <a:lnTo>
                        <a:pt x="82" y="68"/>
                      </a:lnTo>
                      <a:lnTo>
                        <a:pt x="78" y="71"/>
                      </a:lnTo>
                      <a:lnTo>
                        <a:pt x="74" y="72"/>
                      </a:lnTo>
                      <a:lnTo>
                        <a:pt x="69" y="67"/>
                      </a:lnTo>
                      <a:lnTo>
                        <a:pt x="65" y="73"/>
                      </a:lnTo>
                      <a:lnTo>
                        <a:pt x="60" y="78"/>
                      </a:lnTo>
                      <a:lnTo>
                        <a:pt x="52" y="76"/>
                      </a:lnTo>
                      <a:lnTo>
                        <a:pt x="49" y="71"/>
                      </a:lnTo>
                      <a:lnTo>
                        <a:pt x="47" y="64"/>
                      </a:lnTo>
                      <a:lnTo>
                        <a:pt x="37" y="68"/>
                      </a:lnTo>
                      <a:lnTo>
                        <a:pt x="28" y="73"/>
                      </a:lnTo>
                      <a:lnTo>
                        <a:pt x="26" y="70"/>
                      </a:lnTo>
                      <a:lnTo>
                        <a:pt x="18" y="72"/>
                      </a:lnTo>
                      <a:lnTo>
                        <a:pt x="7" y="66"/>
                      </a:lnTo>
                      <a:lnTo>
                        <a:pt x="1" y="58"/>
                      </a:lnTo>
                      <a:lnTo>
                        <a:pt x="3" y="54"/>
                      </a:lnTo>
                      <a:lnTo>
                        <a:pt x="0" y="47"/>
                      </a:lnTo>
                      <a:lnTo>
                        <a:pt x="7" y="43"/>
                      </a:lnTo>
                    </a:path>
                  </a:pathLst>
                </a:custGeom>
                <a:solidFill>
                  <a:srgbClr val="C0804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52" name="Group 71"/>
                <p:cNvGrpSpPr>
                  <a:grpSpLocks/>
                </p:cNvGrpSpPr>
                <p:nvPr/>
              </p:nvGrpSpPr>
              <p:grpSpPr bwMode="auto">
                <a:xfrm>
                  <a:off x="863" y="799"/>
                  <a:ext cx="111" cy="60"/>
                  <a:chOff x="863" y="799"/>
                  <a:chExt cx="111" cy="60"/>
                </a:xfrm>
              </p:grpSpPr>
              <p:sp>
                <p:nvSpPr>
                  <p:cNvPr id="153" name="Freeform 72"/>
                  <p:cNvSpPr>
                    <a:spLocks/>
                  </p:cNvSpPr>
                  <p:nvPr/>
                </p:nvSpPr>
                <p:spPr bwMode="auto">
                  <a:xfrm>
                    <a:off x="863" y="830"/>
                    <a:ext cx="29" cy="26"/>
                  </a:xfrm>
                  <a:custGeom>
                    <a:avLst/>
                    <a:gdLst>
                      <a:gd name="T0" fmla="*/ 0 w 29"/>
                      <a:gd name="T1" fmla="*/ 25 h 26"/>
                      <a:gd name="T2" fmla="*/ 14 w 29"/>
                      <a:gd name="T3" fmla="*/ 15 h 26"/>
                      <a:gd name="T4" fmla="*/ 28 w 29"/>
                      <a:gd name="T5" fmla="*/ 0 h 26"/>
                      <a:gd name="T6" fmla="*/ 23 w 29"/>
                      <a:gd name="T7" fmla="*/ 10 h 26"/>
                      <a:gd name="T8" fmla="*/ 18 w 29"/>
                      <a:gd name="T9" fmla="*/ 17 h 26"/>
                      <a:gd name="T10" fmla="*/ 0 w 29"/>
                      <a:gd name="T11" fmla="*/ 25 h 2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9"/>
                      <a:gd name="T19" fmla="*/ 0 h 26"/>
                      <a:gd name="T20" fmla="*/ 29 w 29"/>
                      <a:gd name="T21" fmla="*/ 26 h 2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9" h="26">
                        <a:moveTo>
                          <a:pt x="0" y="25"/>
                        </a:moveTo>
                        <a:lnTo>
                          <a:pt x="14" y="15"/>
                        </a:lnTo>
                        <a:lnTo>
                          <a:pt x="28" y="0"/>
                        </a:lnTo>
                        <a:lnTo>
                          <a:pt x="23" y="10"/>
                        </a:lnTo>
                        <a:lnTo>
                          <a:pt x="18" y="17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804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73"/>
                  <p:cNvSpPr>
                    <a:spLocks/>
                  </p:cNvSpPr>
                  <p:nvPr/>
                </p:nvSpPr>
                <p:spPr bwMode="auto">
                  <a:xfrm>
                    <a:off x="906" y="800"/>
                    <a:ext cx="20" cy="56"/>
                  </a:xfrm>
                  <a:custGeom>
                    <a:avLst/>
                    <a:gdLst>
                      <a:gd name="T0" fmla="*/ 0 w 20"/>
                      <a:gd name="T1" fmla="*/ 55 h 56"/>
                      <a:gd name="T2" fmla="*/ 6 w 20"/>
                      <a:gd name="T3" fmla="*/ 36 h 56"/>
                      <a:gd name="T4" fmla="*/ 19 w 20"/>
                      <a:gd name="T5" fmla="*/ 0 h 56"/>
                      <a:gd name="T6" fmla="*/ 17 w 20"/>
                      <a:gd name="T7" fmla="*/ 21 h 56"/>
                      <a:gd name="T8" fmla="*/ 17 w 20"/>
                      <a:gd name="T9" fmla="*/ 35 h 56"/>
                      <a:gd name="T10" fmla="*/ 0 w 20"/>
                      <a:gd name="T11" fmla="*/ 55 h 5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0"/>
                      <a:gd name="T19" fmla="*/ 0 h 56"/>
                      <a:gd name="T20" fmla="*/ 20 w 20"/>
                      <a:gd name="T21" fmla="*/ 56 h 5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0" h="56">
                        <a:moveTo>
                          <a:pt x="0" y="55"/>
                        </a:moveTo>
                        <a:lnTo>
                          <a:pt x="6" y="36"/>
                        </a:lnTo>
                        <a:lnTo>
                          <a:pt x="19" y="0"/>
                        </a:lnTo>
                        <a:lnTo>
                          <a:pt x="17" y="21"/>
                        </a:lnTo>
                        <a:lnTo>
                          <a:pt x="17" y="35"/>
                        </a:lnTo>
                        <a:lnTo>
                          <a:pt x="0" y="55"/>
                        </a:lnTo>
                      </a:path>
                    </a:pathLst>
                  </a:custGeom>
                  <a:solidFill>
                    <a:srgbClr val="804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74"/>
                  <p:cNvSpPr>
                    <a:spLocks/>
                  </p:cNvSpPr>
                  <p:nvPr/>
                </p:nvSpPr>
                <p:spPr bwMode="auto">
                  <a:xfrm>
                    <a:off x="930" y="799"/>
                    <a:ext cx="26" cy="60"/>
                  </a:xfrm>
                  <a:custGeom>
                    <a:avLst/>
                    <a:gdLst>
                      <a:gd name="T0" fmla="*/ 7 w 26"/>
                      <a:gd name="T1" fmla="*/ 59 h 60"/>
                      <a:gd name="T2" fmla="*/ 19 w 26"/>
                      <a:gd name="T3" fmla="*/ 42 h 60"/>
                      <a:gd name="T4" fmla="*/ 13 w 26"/>
                      <a:gd name="T5" fmla="*/ 16 h 60"/>
                      <a:gd name="T6" fmla="*/ 0 w 26"/>
                      <a:gd name="T7" fmla="*/ 0 h 60"/>
                      <a:gd name="T8" fmla="*/ 15 w 26"/>
                      <a:gd name="T9" fmla="*/ 14 h 60"/>
                      <a:gd name="T10" fmla="*/ 23 w 26"/>
                      <a:gd name="T11" fmla="*/ 31 h 60"/>
                      <a:gd name="T12" fmla="*/ 25 w 26"/>
                      <a:gd name="T13" fmla="*/ 46 h 60"/>
                      <a:gd name="T14" fmla="*/ 7 w 26"/>
                      <a:gd name="T15" fmla="*/ 59 h 6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6"/>
                      <a:gd name="T25" fmla="*/ 0 h 60"/>
                      <a:gd name="T26" fmla="*/ 26 w 26"/>
                      <a:gd name="T27" fmla="*/ 60 h 6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6" h="60">
                        <a:moveTo>
                          <a:pt x="7" y="59"/>
                        </a:moveTo>
                        <a:lnTo>
                          <a:pt x="19" y="42"/>
                        </a:lnTo>
                        <a:lnTo>
                          <a:pt x="13" y="16"/>
                        </a:lnTo>
                        <a:lnTo>
                          <a:pt x="0" y="0"/>
                        </a:lnTo>
                        <a:lnTo>
                          <a:pt x="15" y="14"/>
                        </a:lnTo>
                        <a:lnTo>
                          <a:pt x="23" y="31"/>
                        </a:lnTo>
                        <a:lnTo>
                          <a:pt x="25" y="46"/>
                        </a:lnTo>
                        <a:lnTo>
                          <a:pt x="7" y="59"/>
                        </a:lnTo>
                      </a:path>
                    </a:pathLst>
                  </a:custGeom>
                  <a:solidFill>
                    <a:srgbClr val="804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75"/>
                  <p:cNvSpPr>
                    <a:spLocks/>
                  </p:cNvSpPr>
                  <p:nvPr/>
                </p:nvSpPr>
                <p:spPr bwMode="auto">
                  <a:xfrm>
                    <a:off x="956" y="813"/>
                    <a:ext cx="18" cy="21"/>
                  </a:xfrm>
                  <a:custGeom>
                    <a:avLst/>
                    <a:gdLst>
                      <a:gd name="T0" fmla="*/ 0 w 18"/>
                      <a:gd name="T1" fmla="*/ 0 h 21"/>
                      <a:gd name="T2" fmla="*/ 17 w 18"/>
                      <a:gd name="T3" fmla="*/ 12 h 21"/>
                      <a:gd name="T4" fmla="*/ 17 w 18"/>
                      <a:gd name="T5" fmla="*/ 20 h 21"/>
                      <a:gd name="T6" fmla="*/ 0 60000 65536"/>
                      <a:gd name="T7" fmla="*/ 0 60000 65536"/>
                      <a:gd name="T8" fmla="*/ 0 60000 65536"/>
                      <a:gd name="T9" fmla="*/ 0 w 18"/>
                      <a:gd name="T10" fmla="*/ 0 h 21"/>
                      <a:gd name="T11" fmla="*/ 18 w 18"/>
                      <a:gd name="T12" fmla="*/ 21 h 2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8" h="21">
                        <a:moveTo>
                          <a:pt x="0" y="0"/>
                        </a:moveTo>
                        <a:lnTo>
                          <a:pt x="17" y="12"/>
                        </a:lnTo>
                        <a:lnTo>
                          <a:pt x="17" y="2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29" name="Freeform 76"/>
              <p:cNvSpPr>
                <a:spLocks/>
              </p:cNvSpPr>
              <p:nvPr/>
            </p:nvSpPr>
            <p:spPr bwMode="auto">
              <a:xfrm>
                <a:off x="940" y="355"/>
                <a:ext cx="73" cy="96"/>
              </a:xfrm>
              <a:custGeom>
                <a:avLst/>
                <a:gdLst>
                  <a:gd name="T0" fmla="*/ 0 w 73"/>
                  <a:gd name="T1" fmla="*/ 47 h 96"/>
                  <a:gd name="T2" fmla="*/ 6 w 73"/>
                  <a:gd name="T3" fmla="*/ 28 h 96"/>
                  <a:gd name="T4" fmla="*/ 10 w 73"/>
                  <a:gd name="T5" fmla="*/ 21 h 96"/>
                  <a:gd name="T6" fmla="*/ 21 w 73"/>
                  <a:gd name="T7" fmla="*/ 10 h 96"/>
                  <a:gd name="T8" fmla="*/ 34 w 73"/>
                  <a:gd name="T9" fmla="*/ 3 h 96"/>
                  <a:gd name="T10" fmla="*/ 46 w 73"/>
                  <a:gd name="T11" fmla="*/ 0 h 96"/>
                  <a:gd name="T12" fmla="*/ 54 w 73"/>
                  <a:gd name="T13" fmla="*/ 0 h 96"/>
                  <a:gd name="T14" fmla="*/ 63 w 73"/>
                  <a:gd name="T15" fmla="*/ 8 h 96"/>
                  <a:gd name="T16" fmla="*/ 70 w 73"/>
                  <a:gd name="T17" fmla="*/ 21 h 96"/>
                  <a:gd name="T18" fmla="*/ 72 w 73"/>
                  <a:gd name="T19" fmla="*/ 36 h 96"/>
                  <a:gd name="T20" fmla="*/ 68 w 73"/>
                  <a:gd name="T21" fmla="*/ 51 h 96"/>
                  <a:gd name="T22" fmla="*/ 65 w 73"/>
                  <a:gd name="T23" fmla="*/ 63 h 96"/>
                  <a:gd name="T24" fmla="*/ 52 w 73"/>
                  <a:gd name="T25" fmla="*/ 76 h 96"/>
                  <a:gd name="T26" fmla="*/ 36 w 73"/>
                  <a:gd name="T27" fmla="*/ 86 h 96"/>
                  <a:gd name="T28" fmla="*/ 21 w 73"/>
                  <a:gd name="T29" fmla="*/ 95 h 96"/>
                  <a:gd name="T30" fmla="*/ 10 w 73"/>
                  <a:gd name="T31" fmla="*/ 93 h 96"/>
                  <a:gd name="T32" fmla="*/ 3 w 73"/>
                  <a:gd name="T33" fmla="*/ 87 h 96"/>
                  <a:gd name="T34" fmla="*/ 0 w 73"/>
                  <a:gd name="T35" fmla="*/ 73 h 96"/>
                  <a:gd name="T36" fmla="*/ 0 w 73"/>
                  <a:gd name="T37" fmla="*/ 47 h 9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3"/>
                  <a:gd name="T58" fmla="*/ 0 h 96"/>
                  <a:gd name="T59" fmla="*/ 73 w 73"/>
                  <a:gd name="T60" fmla="*/ 96 h 9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3" h="96">
                    <a:moveTo>
                      <a:pt x="0" y="47"/>
                    </a:moveTo>
                    <a:lnTo>
                      <a:pt x="6" y="28"/>
                    </a:lnTo>
                    <a:lnTo>
                      <a:pt x="10" y="21"/>
                    </a:lnTo>
                    <a:lnTo>
                      <a:pt x="21" y="1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54" y="0"/>
                    </a:lnTo>
                    <a:lnTo>
                      <a:pt x="63" y="8"/>
                    </a:lnTo>
                    <a:lnTo>
                      <a:pt x="70" y="21"/>
                    </a:lnTo>
                    <a:lnTo>
                      <a:pt x="72" y="36"/>
                    </a:lnTo>
                    <a:lnTo>
                      <a:pt x="68" y="51"/>
                    </a:lnTo>
                    <a:lnTo>
                      <a:pt x="65" y="63"/>
                    </a:lnTo>
                    <a:lnTo>
                      <a:pt x="52" y="76"/>
                    </a:lnTo>
                    <a:lnTo>
                      <a:pt x="36" y="86"/>
                    </a:lnTo>
                    <a:lnTo>
                      <a:pt x="21" y="95"/>
                    </a:lnTo>
                    <a:lnTo>
                      <a:pt x="10" y="93"/>
                    </a:lnTo>
                    <a:lnTo>
                      <a:pt x="3" y="87"/>
                    </a:lnTo>
                    <a:lnTo>
                      <a:pt x="0" y="73"/>
                    </a:lnTo>
                    <a:lnTo>
                      <a:pt x="0" y="47"/>
                    </a:lnTo>
                  </a:path>
                </a:pathLst>
              </a:custGeom>
              <a:solidFill>
                <a:srgbClr val="F0F0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Freeform 77"/>
              <p:cNvSpPr>
                <a:spLocks/>
              </p:cNvSpPr>
              <p:nvPr/>
            </p:nvSpPr>
            <p:spPr bwMode="auto">
              <a:xfrm>
                <a:off x="959" y="334"/>
                <a:ext cx="66" cy="42"/>
              </a:xfrm>
              <a:custGeom>
                <a:avLst/>
                <a:gdLst>
                  <a:gd name="T0" fmla="*/ 5 w 66"/>
                  <a:gd name="T1" fmla="*/ 0 h 42"/>
                  <a:gd name="T2" fmla="*/ 60 w 66"/>
                  <a:gd name="T3" fmla="*/ 17 h 42"/>
                  <a:gd name="T4" fmla="*/ 62 w 66"/>
                  <a:gd name="T5" fmla="*/ 21 h 42"/>
                  <a:gd name="T6" fmla="*/ 65 w 66"/>
                  <a:gd name="T7" fmla="*/ 27 h 42"/>
                  <a:gd name="T8" fmla="*/ 65 w 66"/>
                  <a:gd name="T9" fmla="*/ 33 h 42"/>
                  <a:gd name="T10" fmla="*/ 64 w 66"/>
                  <a:gd name="T11" fmla="*/ 37 h 42"/>
                  <a:gd name="T12" fmla="*/ 62 w 66"/>
                  <a:gd name="T13" fmla="*/ 39 h 42"/>
                  <a:gd name="T14" fmla="*/ 57 w 66"/>
                  <a:gd name="T15" fmla="*/ 41 h 42"/>
                  <a:gd name="T16" fmla="*/ 6 w 66"/>
                  <a:gd name="T17" fmla="*/ 23 h 42"/>
                  <a:gd name="T18" fmla="*/ 2 w 66"/>
                  <a:gd name="T19" fmla="*/ 19 h 42"/>
                  <a:gd name="T20" fmla="*/ 0 w 66"/>
                  <a:gd name="T21" fmla="*/ 14 h 42"/>
                  <a:gd name="T22" fmla="*/ 0 w 66"/>
                  <a:gd name="T23" fmla="*/ 7 h 42"/>
                  <a:gd name="T24" fmla="*/ 1 w 66"/>
                  <a:gd name="T25" fmla="*/ 4 h 42"/>
                  <a:gd name="T26" fmla="*/ 3 w 66"/>
                  <a:gd name="T27" fmla="*/ 1 h 42"/>
                  <a:gd name="T28" fmla="*/ 5 w 66"/>
                  <a:gd name="T29" fmla="*/ 0 h 4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6"/>
                  <a:gd name="T46" fmla="*/ 0 h 42"/>
                  <a:gd name="T47" fmla="*/ 66 w 66"/>
                  <a:gd name="T48" fmla="*/ 42 h 4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6" h="42">
                    <a:moveTo>
                      <a:pt x="5" y="0"/>
                    </a:moveTo>
                    <a:lnTo>
                      <a:pt x="60" y="17"/>
                    </a:lnTo>
                    <a:lnTo>
                      <a:pt x="62" y="21"/>
                    </a:lnTo>
                    <a:lnTo>
                      <a:pt x="65" y="27"/>
                    </a:lnTo>
                    <a:lnTo>
                      <a:pt x="65" y="33"/>
                    </a:lnTo>
                    <a:lnTo>
                      <a:pt x="64" y="37"/>
                    </a:lnTo>
                    <a:lnTo>
                      <a:pt x="62" y="39"/>
                    </a:lnTo>
                    <a:lnTo>
                      <a:pt x="57" y="41"/>
                    </a:lnTo>
                    <a:lnTo>
                      <a:pt x="6" y="23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3" y="1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C0804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Freeform 78"/>
              <p:cNvSpPr>
                <a:spLocks/>
              </p:cNvSpPr>
              <p:nvPr/>
            </p:nvSpPr>
            <p:spPr bwMode="auto">
              <a:xfrm>
                <a:off x="922" y="345"/>
                <a:ext cx="110" cy="120"/>
              </a:xfrm>
              <a:custGeom>
                <a:avLst/>
                <a:gdLst>
                  <a:gd name="T0" fmla="*/ 15 w 110"/>
                  <a:gd name="T1" fmla="*/ 0 h 120"/>
                  <a:gd name="T2" fmla="*/ 52 w 110"/>
                  <a:gd name="T3" fmla="*/ 20 h 120"/>
                  <a:gd name="T4" fmla="*/ 67 w 110"/>
                  <a:gd name="T5" fmla="*/ 30 h 120"/>
                  <a:gd name="T6" fmla="*/ 83 w 110"/>
                  <a:gd name="T7" fmla="*/ 42 h 120"/>
                  <a:gd name="T8" fmla="*/ 93 w 110"/>
                  <a:gd name="T9" fmla="*/ 52 h 120"/>
                  <a:gd name="T10" fmla="*/ 103 w 110"/>
                  <a:gd name="T11" fmla="*/ 62 h 120"/>
                  <a:gd name="T12" fmla="*/ 107 w 110"/>
                  <a:gd name="T13" fmla="*/ 76 h 120"/>
                  <a:gd name="T14" fmla="*/ 109 w 110"/>
                  <a:gd name="T15" fmla="*/ 91 h 120"/>
                  <a:gd name="T16" fmla="*/ 105 w 110"/>
                  <a:gd name="T17" fmla="*/ 102 h 120"/>
                  <a:gd name="T18" fmla="*/ 97 w 110"/>
                  <a:gd name="T19" fmla="*/ 111 h 120"/>
                  <a:gd name="T20" fmla="*/ 74 w 110"/>
                  <a:gd name="T21" fmla="*/ 117 h 120"/>
                  <a:gd name="T22" fmla="*/ 56 w 110"/>
                  <a:gd name="T23" fmla="*/ 119 h 120"/>
                  <a:gd name="T24" fmla="*/ 30 w 110"/>
                  <a:gd name="T25" fmla="*/ 117 h 120"/>
                  <a:gd name="T26" fmla="*/ 24 w 110"/>
                  <a:gd name="T27" fmla="*/ 110 h 120"/>
                  <a:gd name="T28" fmla="*/ 14 w 110"/>
                  <a:gd name="T29" fmla="*/ 101 h 120"/>
                  <a:gd name="T30" fmla="*/ 1 w 110"/>
                  <a:gd name="T31" fmla="*/ 98 h 120"/>
                  <a:gd name="T32" fmla="*/ 8 w 110"/>
                  <a:gd name="T33" fmla="*/ 77 h 120"/>
                  <a:gd name="T34" fmla="*/ 0 w 110"/>
                  <a:gd name="T35" fmla="*/ 34 h 120"/>
                  <a:gd name="T36" fmla="*/ 15 w 11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10"/>
                  <a:gd name="T58" fmla="*/ 0 h 120"/>
                  <a:gd name="T59" fmla="*/ 110 w 110"/>
                  <a:gd name="T60" fmla="*/ 120 h 12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10" h="120">
                    <a:moveTo>
                      <a:pt x="15" y="0"/>
                    </a:moveTo>
                    <a:lnTo>
                      <a:pt x="52" y="20"/>
                    </a:lnTo>
                    <a:lnTo>
                      <a:pt x="67" y="30"/>
                    </a:lnTo>
                    <a:lnTo>
                      <a:pt x="83" y="42"/>
                    </a:lnTo>
                    <a:lnTo>
                      <a:pt x="93" y="52"/>
                    </a:lnTo>
                    <a:lnTo>
                      <a:pt x="103" y="62"/>
                    </a:lnTo>
                    <a:lnTo>
                      <a:pt x="107" y="76"/>
                    </a:lnTo>
                    <a:lnTo>
                      <a:pt x="109" y="91"/>
                    </a:lnTo>
                    <a:lnTo>
                      <a:pt x="105" y="102"/>
                    </a:lnTo>
                    <a:lnTo>
                      <a:pt x="97" y="111"/>
                    </a:lnTo>
                    <a:lnTo>
                      <a:pt x="74" y="117"/>
                    </a:lnTo>
                    <a:lnTo>
                      <a:pt x="56" y="119"/>
                    </a:lnTo>
                    <a:lnTo>
                      <a:pt x="30" y="117"/>
                    </a:lnTo>
                    <a:lnTo>
                      <a:pt x="24" y="110"/>
                    </a:lnTo>
                    <a:lnTo>
                      <a:pt x="14" y="101"/>
                    </a:lnTo>
                    <a:lnTo>
                      <a:pt x="1" y="98"/>
                    </a:lnTo>
                    <a:lnTo>
                      <a:pt x="8" y="77"/>
                    </a:lnTo>
                    <a:lnTo>
                      <a:pt x="0" y="34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E0A08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Freeform 79"/>
              <p:cNvSpPr>
                <a:spLocks/>
              </p:cNvSpPr>
              <p:nvPr/>
            </p:nvSpPr>
            <p:spPr bwMode="auto">
              <a:xfrm>
                <a:off x="863" y="343"/>
                <a:ext cx="74" cy="94"/>
              </a:xfrm>
              <a:custGeom>
                <a:avLst/>
                <a:gdLst>
                  <a:gd name="T0" fmla="*/ 0 w 74"/>
                  <a:gd name="T1" fmla="*/ 47 h 94"/>
                  <a:gd name="T2" fmla="*/ 6 w 74"/>
                  <a:gd name="T3" fmla="*/ 28 h 94"/>
                  <a:gd name="T4" fmla="*/ 10 w 74"/>
                  <a:gd name="T5" fmla="*/ 20 h 94"/>
                  <a:gd name="T6" fmla="*/ 21 w 74"/>
                  <a:gd name="T7" fmla="*/ 10 h 94"/>
                  <a:gd name="T8" fmla="*/ 35 w 74"/>
                  <a:gd name="T9" fmla="*/ 3 h 94"/>
                  <a:gd name="T10" fmla="*/ 46 w 74"/>
                  <a:gd name="T11" fmla="*/ 0 h 94"/>
                  <a:gd name="T12" fmla="*/ 54 w 74"/>
                  <a:gd name="T13" fmla="*/ 1 h 94"/>
                  <a:gd name="T14" fmla="*/ 64 w 74"/>
                  <a:gd name="T15" fmla="*/ 8 h 94"/>
                  <a:gd name="T16" fmla="*/ 70 w 74"/>
                  <a:gd name="T17" fmla="*/ 21 h 94"/>
                  <a:gd name="T18" fmla="*/ 73 w 74"/>
                  <a:gd name="T19" fmla="*/ 37 h 94"/>
                  <a:gd name="T20" fmla="*/ 68 w 74"/>
                  <a:gd name="T21" fmla="*/ 52 h 94"/>
                  <a:gd name="T22" fmla="*/ 64 w 74"/>
                  <a:gd name="T23" fmla="*/ 62 h 94"/>
                  <a:gd name="T24" fmla="*/ 52 w 74"/>
                  <a:gd name="T25" fmla="*/ 75 h 94"/>
                  <a:gd name="T26" fmla="*/ 36 w 74"/>
                  <a:gd name="T27" fmla="*/ 84 h 94"/>
                  <a:gd name="T28" fmla="*/ 22 w 74"/>
                  <a:gd name="T29" fmla="*/ 93 h 94"/>
                  <a:gd name="T30" fmla="*/ 10 w 74"/>
                  <a:gd name="T31" fmla="*/ 91 h 94"/>
                  <a:gd name="T32" fmla="*/ 4 w 74"/>
                  <a:gd name="T33" fmla="*/ 84 h 94"/>
                  <a:gd name="T34" fmla="*/ 0 w 74"/>
                  <a:gd name="T35" fmla="*/ 72 h 94"/>
                  <a:gd name="T36" fmla="*/ 0 w 74"/>
                  <a:gd name="T37" fmla="*/ 47 h 9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4"/>
                  <a:gd name="T58" fmla="*/ 0 h 94"/>
                  <a:gd name="T59" fmla="*/ 74 w 74"/>
                  <a:gd name="T60" fmla="*/ 94 h 9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4" h="94">
                    <a:moveTo>
                      <a:pt x="0" y="47"/>
                    </a:moveTo>
                    <a:lnTo>
                      <a:pt x="6" y="28"/>
                    </a:lnTo>
                    <a:lnTo>
                      <a:pt x="10" y="20"/>
                    </a:lnTo>
                    <a:lnTo>
                      <a:pt x="21" y="10"/>
                    </a:lnTo>
                    <a:lnTo>
                      <a:pt x="35" y="3"/>
                    </a:lnTo>
                    <a:lnTo>
                      <a:pt x="46" y="0"/>
                    </a:lnTo>
                    <a:lnTo>
                      <a:pt x="54" y="1"/>
                    </a:lnTo>
                    <a:lnTo>
                      <a:pt x="64" y="8"/>
                    </a:lnTo>
                    <a:lnTo>
                      <a:pt x="70" y="21"/>
                    </a:lnTo>
                    <a:lnTo>
                      <a:pt x="73" y="37"/>
                    </a:lnTo>
                    <a:lnTo>
                      <a:pt x="68" y="52"/>
                    </a:lnTo>
                    <a:lnTo>
                      <a:pt x="64" y="62"/>
                    </a:lnTo>
                    <a:lnTo>
                      <a:pt x="52" y="75"/>
                    </a:lnTo>
                    <a:lnTo>
                      <a:pt x="36" y="84"/>
                    </a:lnTo>
                    <a:lnTo>
                      <a:pt x="22" y="93"/>
                    </a:lnTo>
                    <a:lnTo>
                      <a:pt x="10" y="91"/>
                    </a:lnTo>
                    <a:lnTo>
                      <a:pt x="4" y="84"/>
                    </a:lnTo>
                    <a:lnTo>
                      <a:pt x="0" y="72"/>
                    </a:lnTo>
                    <a:lnTo>
                      <a:pt x="0" y="47"/>
                    </a:lnTo>
                  </a:path>
                </a:pathLst>
              </a:custGeom>
              <a:solidFill>
                <a:srgbClr val="F0F0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Freeform 80"/>
              <p:cNvSpPr>
                <a:spLocks/>
              </p:cNvSpPr>
              <p:nvPr/>
            </p:nvSpPr>
            <p:spPr bwMode="auto">
              <a:xfrm>
                <a:off x="866" y="323"/>
                <a:ext cx="88" cy="41"/>
              </a:xfrm>
              <a:custGeom>
                <a:avLst/>
                <a:gdLst>
                  <a:gd name="T0" fmla="*/ 8 w 88"/>
                  <a:gd name="T1" fmla="*/ 0 h 41"/>
                  <a:gd name="T2" fmla="*/ 81 w 88"/>
                  <a:gd name="T3" fmla="*/ 14 h 41"/>
                  <a:gd name="T4" fmla="*/ 84 w 88"/>
                  <a:gd name="T5" fmla="*/ 18 h 41"/>
                  <a:gd name="T6" fmla="*/ 87 w 88"/>
                  <a:gd name="T7" fmla="*/ 25 h 41"/>
                  <a:gd name="T8" fmla="*/ 86 w 88"/>
                  <a:gd name="T9" fmla="*/ 30 h 41"/>
                  <a:gd name="T10" fmla="*/ 84 w 88"/>
                  <a:gd name="T11" fmla="*/ 34 h 41"/>
                  <a:gd name="T12" fmla="*/ 82 w 88"/>
                  <a:gd name="T13" fmla="*/ 37 h 41"/>
                  <a:gd name="T14" fmla="*/ 76 w 88"/>
                  <a:gd name="T15" fmla="*/ 40 h 41"/>
                  <a:gd name="T16" fmla="*/ 7 w 88"/>
                  <a:gd name="T17" fmla="*/ 25 h 41"/>
                  <a:gd name="T18" fmla="*/ 2 w 88"/>
                  <a:gd name="T19" fmla="*/ 22 h 41"/>
                  <a:gd name="T20" fmla="*/ 0 w 88"/>
                  <a:gd name="T21" fmla="*/ 16 h 41"/>
                  <a:gd name="T22" fmla="*/ 0 w 88"/>
                  <a:gd name="T23" fmla="*/ 9 h 41"/>
                  <a:gd name="T24" fmla="*/ 1 w 88"/>
                  <a:gd name="T25" fmla="*/ 6 h 41"/>
                  <a:gd name="T26" fmla="*/ 4 w 88"/>
                  <a:gd name="T27" fmla="*/ 2 h 41"/>
                  <a:gd name="T28" fmla="*/ 8 w 88"/>
                  <a:gd name="T29" fmla="*/ 0 h 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8"/>
                  <a:gd name="T46" fmla="*/ 0 h 41"/>
                  <a:gd name="T47" fmla="*/ 88 w 88"/>
                  <a:gd name="T48" fmla="*/ 41 h 4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8" h="41">
                    <a:moveTo>
                      <a:pt x="8" y="0"/>
                    </a:moveTo>
                    <a:lnTo>
                      <a:pt x="81" y="14"/>
                    </a:lnTo>
                    <a:lnTo>
                      <a:pt x="84" y="18"/>
                    </a:lnTo>
                    <a:lnTo>
                      <a:pt x="87" y="25"/>
                    </a:lnTo>
                    <a:lnTo>
                      <a:pt x="86" y="30"/>
                    </a:lnTo>
                    <a:lnTo>
                      <a:pt x="84" y="34"/>
                    </a:lnTo>
                    <a:lnTo>
                      <a:pt x="82" y="37"/>
                    </a:lnTo>
                    <a:lnTo>
                      <a:pt x="76" y="40"/>
                    </a:lnTo>
                    <a:lnTo>
                      <a:pt x="7" y="25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0" y="9"/>
                    </a:lnTo>
                    <a:lnTo>
                      <a:pt x="1" y="6"/>
                    </a:lnTo>
                    <a:lnTo>
                      <a:pt x="4" y="2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0804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4" name="Group 81"/>
              <p:cNvGrpSpPr>
                <a:grpSpLocks/>
              </p:cNvGrpSpPr>
              <p:nvPr/>
            </p:nvGrpSpPr>
            <p:grpSpPr bwMode="auto">
              <a:xfrm>
                <a:off x="663" y="459"/>
                <a:ext cx="87" cy="100"/>
                <a:chOff x="663" y="796"/>
                <a:chExt cx="87" cy="100"/>
              </a:xfrm>
            </p:grpSpPr>
            <p:sp>
              <p:nvSpPr>
                <p:cNvPr id="149" name="Freeform 82"/>
                <p:cNvSpPr>
                  <a:spLocks/>
                </p:cNvSpPr>
                <p:nvPr/>
              </p:nvSpPr>
              <p:spPr bwMode="auto">
                <a:xfrm>
                  <a:off x="663" y="796"/>
                  <a:ext cx="78" cy="100"/>
                </a:xfrm>
                <a:custGeom>
                  <a:avLst/>
                  <a:gdLst>
                    <a:gd name="T0" fmla="*/ 51 w 78"/>
                    <a:gd name="T1" fmla="*/ 9 h 100"/>
                    <a:gd name="T2" fmla="*/ 38 w 78"/>
                    <a:gd name="T3" fmla="*/ 0 h 100"/>
                    <a:gd name="T4" fmla="*/ 30 w 78"/>
                    <a:gd name="T5" fmla="*/ 0 h 100"/>
                    <a:gd name="T6" fmla="*/ 17 w 78"/>
                    <a:gd name="T7" fmla="*/ 2 h 100"/>
                    <a:gd name="T8" fmla="*/ 7 w 78"/>
                    <a:gd name="T9" fmla="*/ 12 h 100"/>
                    <a:gd name="T10" fmla="*/ 2 w 78"/>
                    <a:gd name="T11" fmla="*/ 23 h 100"/>
                    <a:gd name="T12" fmla="*/ 0 w 78"/>
                    <a:gd name="T13" fmla="*/ 34 h 100"/>
                    <a:gd name="T14" fmla="*/ 0 w 78"/>
                    <a:gd name="T15" fmla="*/ 46 h 100"/>
                    <a:gd name="T16" fmla="*/ 3 w 78"/>
                    <a:gd name="T17" fmla="*/ 59 h 100"/>
                    <a:gd name="T18" fmla="*/ 9 w 78"/>
                    <a:gd name="T19" fmla="*/ 73 h 100"/>
                    <a:gd name="T20" fmla="*/ 20 w 78"/>
                    <a:gd name="T21" fmla="*/ 83 h 100"/>
                    <a:gd name="T22" fmla="*/ 29 w 78"/>
                    <a:gd name="T23" fmla="*/ 87 h 100"/>
                    <a:gd name="T24" fmla="*/ 40 w 78"/>
                    <a:gd name="T25" fmla="*/ 89 h 100"/>
                    <a:gd name="T26" fmla="*/ 48 w 78"/>
                    <a:gd name="T27" fmla="*/ 97 h 100"/>
                    <a:gd name="T28" fmla="*/ 54 w 78"/>
                    <a:gd name="T29" fmla="*/ 99 h 100"/>
                    <a:gd name="T30" fmla="*/ 61 w 78"/>
                    <a:gd name="T31" fmla="*/ 98 h 100"/>
                    <a:gd name="T32" fmla="*/ 68 w 78"/>
                    <a:gd name="T33" fmla="*/ 94 h 100"/>
                    <a:gd name="T34" fmla="*/ 75 w 78"/>
                    <a:gd name="T35" fmla="*/ 86 h 100"/>
                    <a:gd name="T36" fmla="*/ 77 w 78"/>
                    <a:gd name="T37" fmla="*/ 77 h 100"/>
                    <a:gd name="T38" fmla="*/ 76 w 78"/>
                    <a:gd name="T39" fmla="*/ 63 h 100"/>
                    <a:gd name="T40" fmla="*/ 69 w 78"/>
                    <a:gd name="T41" fmla="*/ 52 h 100"/>
                    <a:gd name="T42" fmla="*/ 66 w 78"/>
                    <a:gd name="T43" fmla="*/ 40 h 100"/>
                    <a:gd name="T44" fmla="*/ 59 w 78"/>
                    <a:gd name="T45" fmla="*/ 23 h 100"/>
                    <a:gd name="T46" fmla="*/ 51 w 78"/>
                    <a:gd name="T47" fmla="*/ 9 h 10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78"/>
                    <a:gd name="T73" fmla="*/ 0 h 100"/>
                    <a:gd name="T74" fmla="*/ 78 w 78"/>
                    <a:gd name="T75" fmla="*/ 100 h 10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78" h="100">
                      <a:moveTo>
                        <a:pt x="51" y="9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17" y="2"/>
                      </a:lnTo>
                      <a:lnTo>
                        <a:pt x="7" y="12"/>
                      </a:lnTo>
                      <a:lnTo>
                        <a:pt x="2" y="23"/>
                      </a:lnTo>
                      <a:lnTo>
                        <a:pt x="0" y="34"/>
                      </a:lnTo>
                      <a:lnTo>
                        <a:pt x="0" y="46"/>
                      </a:lnTo>
                      <a:lnTo>
                        <a:pt x="3" y="59"/>
                      </a:lnTo>
                      <a:lnTo>
                        <a:pt x="9" y="73"/>
                      </a:lnTo>
                      <a:lnTo>
                        <a:pt x="20" y="83"/>
                      </a:lnTo>
                      <a:lnTo>
                        <a:pt x="29" y="87"/>
                      </a:lnTo>
                      <a:lnTo>
                        <a:pt x="40" y="89"/>
                      </a:lnTo>
                      <a:lnTo>
                        <a:pt x="48" y="97"/>
                      </a:lnTo>
                      <a:lnTo>
                        <a:pt x="54" y="99"/>
                      </a:lnTo>
                      <a:lnTo>
                        <a:pt x="61" y="98"/>
                      </a:lnTo>
                      <a:lnTo>
                        <a:pt x="68" y="94"/>
                      </a:lnTo>
                      <a:lnTo>
                        <a:pt x="75" y="86"/>
                      </a:lnTo>
                      <a:lnTo>
                        <a:pt x="77" y="77"/>
                      </a:lnTo>
                      <a:lnTo>
                        <a:pt x="76" y="63"/>
                      </a:lnTo>
                      <a:lnTo>
                        <a:pt x="69" y="52"/>
                      </a:lnTo>
                      <a:lnTo>
                        <a:pt x="66" y="40"/>
                      </a:lnTo>
                      <a:lnTo>
                        <a:pt x="59" y="23"/>
                      </a:lnTo>
                      <a:lnTo>
                        <a:pt x="51" y="9"/>
                      </a:lnTo>
                    </a:path>
                  </a:pathLst>
                </a:custGeom>
                <a:solidFill>
                  <a:srgbClr val="E0A08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" name="Freeform 83"/>
                <p:cNvSpPr>
                  <a:spLocks/>
                </p:cNvSpPr>
                <p:nvPr/>
              </p:nvSpPr>
              <p:spPr bwMode="auto">
                <a:xfrm>
                  <a:off x="671" y="799"/>
                  <a:ext cx="79" cy="97"/>
                </a:xfrm>
                <a:custGeom>
                  <a:avLst/>
                  <a:gdLst>
                    <a:gd name="T0" fmla="*/ 53 w 79"/>
                    <a:gd name="T1" fmla="*/ 9 h 97"/>
                    <a:gd name="T2" fmla="*/ 39 w 79"/>
                    <a:gd name="T3" fmla="*/ 0 h 97"/>
                    <a:gd name="T4" fmla="*/ 31 w 79"/>
                    <a:gd name="T5" fmla="*/ 0 h 97"/>
                    <a:gd name="T6" fmla="*/ 17 w 79"/>
                    <a:gd name="T7" fmla="*/ 3 h 97"/>
                    <a:gd name="T8" fmla="*/ 7 w 79"/>
                    <a:gd name="T9" fmla="*/ 12 h 97"/>
                    <a:gd name="T10" fmla="*/ 2 w 79"/>
                    <a:gd name="T11" fmla="*/ 23 h 97"/>
                    <a:gd name="T12" fmla="*/ 0 w 79"/>
                    <a:gd name="T13" fmla="*/ 34 h 97"/>
                    <a:gd name="T14" fmla="*/ 0 w 79"/>
                    <a:gd name="T15" fmla="*/ 46 h 97"/>
                    <a:gd name="T16" fmla="*/ 3 w 79"/>
                    <a:gd name="T17" fmla="*/ 58 h 97"/>
                    <a:gd name="T18" fmla="*/ 9 w 79"/>
                    <a:gd name="T19" fmla="*/ 72 h 97"/>
                    <a:gd name="T20" fmla="*/ 19 w 79"/>
                    <a:gd name="T21" fmla="*/ 81 h 97"/>
                    <a:gd name="T22" fmla="*/ 29 w 79"/>
                    <a:gd name="T23" fmla="*/ 85 h 97"/>
                    <a:gd name="T24" fmla="*/ 41 w 79"/>
                    <a:gd name="T25" fmla="*/ 87 h 97"/>
                    <a:gd name="T26" fmla="*/ 48 w 79"/>
                    <a:gd name="T27" fmla="*/ 94 h 97"/>
                    <a:gd name="T28" fmla="*/ 54 w 79"/>
                    <a:gd name="T29" fmla="*/ 96 h 97"/>
                    <a:gd name="T30" fmla="*/ 60 w 79"/>
                    <a:gd name="T31" fmla="*/ 95 h 97"/>
                    <a:gd name="T32" fmla="*/ 68 w 79"/>
                    <a:gd name="T33" fmla="*/ 90 h 97"/>
                    <a:gd name="T34" fmla="*/ 75 w 79"/>
                    <a:gd name="T35" fmla="*/ 83 h 97"/>
                    <a:gd name="T36" fmla="*/ 78 w 79"/>
                    <a:gd name="T37" fmla="*/ 75 h 97"/>
                    <a:gd name="T38" fmla="*/ 77 w 79"/>
                    <a:gd name="T39" fmla="*/ 61 h 97"/>
                    <a:gd name="T40" fmla="*/ 70 w 79"/>
                    <a:gd name="T41" fmla="*/ 50 h 97"/>
                    <a:gd name="T42" fmla="*/ 67 w 79"/>
                    <a:gd name="T43" fmla="*/ 38 h 97"/>
                    <a:gd name="T44" fmla="*/ 61 w 79"/>
                    <a:gd name="T45" fmla="*/ 23 h 97"/>
                    <a:gd name="T46" fmla="*/ 53 w 79"/>
                    <a:gd name="T47" fmla="*/ 9 h 97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79"/>
                    <a:gd name="T73" fmla="*/ 0 h 97"/>
                    <a:gd name="T74" fmla="*/ 79 w 79"/>
                    <a:gd name="T75" fmla="*/ 97 h 97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79" h="97">
                      <a:moveTo>
                        <a:pt x="53" y="9"/>
                      </a:moveTo>
                      <a:lnTo>
                        <a:pt x="39" y="0"/>
                      </a:lnTo>
                      <a:lnTo>
                        <a:pt x="31" y="0"/>
                      </a:lnTo>
                      <a:lnTo>
                        <a:pt x="17" y="3"/>
                      </a:lnTo>
                      <a:lnTo>
                        <a:pt x="7" y="12"/>
                      </a:lnTo>
                      <a:lnTo>
                        <a:pt x="2" y="23"/>
                      </a:lnTo>
                      <a:lnTo>
                        <a:pt x="0" y="34"/>
                      </a:lnTo>
                      <a:lnTo>
                        <a:pt x="0" y="46"/>
                      </a:lnTo>
                      <a:lnTo>
                        <a:pt x="3" y="58"/>
                      </a:lnTo>
                      <a:lnTo>
                        <a:pt x="9" y="72"/>
                      </a:lnTo>
                      <a:lnTo>
                        <a:pt x="19" y="81"/>
                      </a:lnTo>
                      <a:lnTo>
                        <a:pt x="29" y="85"/>
                      </a:lnTo>
                      <a:lnTo>
                        <a:pt x="41" y="87"/>
                      </a:lnTo>
                      <a:lnTo>
                        <a:pt x="48" y="94"/>
                      </a:lnTo>
                      <a:lnTo>
                        <a:pt x="54" y="96"/>
                      </a:lnTo>
                      <a:lnTo>
                        <a:pt x="60" y="95"/>
                      </a:lnTo>
                      <a:lnTo>
                        <a:pt x="68" y="90"/>
                      </a:lnTo>
                      <a:lnTo>
                        <a:pt x="75" y="83"/>
                      </a:lnTo>
                      <a:lnTo>
                        <a:pt x="78" y="75"/>
                      </a:lnTo>
                      <a:lnTo>
                        <a:pt x="77" y="61"/>
                      </a:lnTo>
                      <a:lnTo>
                        <a:pt x="70" y="50"/>
                      </a:lnTo>
                      <a:lnTo>
                        <a:pt x="67" y="38"/>
                      </a:lnTo>
                      <a:lnTo>
                        <a:pt x="61" y="23"/>
                      </a:lnTo>
                      <a:lnTo>
                        <a:pt x="53" y="9"/>
                      </a:lnTo>
                    </a:path>
                  </a:pathLst>
                </a:custGeom>
                <a:solidFill>
                  <a:srgbClr val="E0A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5" name="Freeform 84"/>
              <p:cNvSpPr>
                <a:spLocks/>
              </p:cNvSpPr>
              <p:nvPr/>
            </p:nvSpPr>
            <p:spPr bwMode="auto">
              <a:xfrm>
                <a:off x="719" y="586"/>
                <a:ext cx="74" cy="53"/>
              </a:xfrm>
              <a:custGeom>
                <a:avLst/>
                <a:gdLst>
                  <a:gd name="T0" fmla="*/ 0 w 74"/>
                  <a:gd name="T1" fmla="*/ 0 h 53"/>
                  <a:gd name="T2" fmla="*/ 73 w 74"/>
                  <a:gd name="T3" fmla="*/ 52 h 53"/>
                  <a:gd name="T4" fmla="*/ 18 w 74"/>
                  <a:gd name="T5" fmla="*/ 52 h 53"/>
                  <a:gd name="T6" fmla="*/ 0 w 74"/>
                  <a:gd name="T7" fmla="*/ 0 h 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"/>
                  <a:gd name="T13" fmla="*/ 0 h 53"/>
                  <a:gd name="T14" fmla="*/ 74 w 74"/>
                  <a:gd name="T15" fmla="*/ 53 h 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" h="53">
                    <a:moveTo>
                      <a:pt x="0" y="0"/>
                    </a:moveTo>
                    <a:lnTo>
                      <a:pt x="73" y="52"/>
                    </a:lnTo>
                    <a:lnTo>
                      <a:pt x="18" y="5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Oval 85"/>
              <p:cNvSpPr>
                <a:spLocks noChangeArrowheads="1"/>
              </p:cNvSpPr>
              <p:nvPr/>
            </p:nvSpPr>
            <p:spPr bwMode="auto">
              <a:xfrm>
                <a:off x="901" y="366"/>
                <a:ext cx="22" cy="2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7" name="Rectangle 86"/>
              <p:cNvSpPr>
                <a:spLocks noChangeArrowheads="1"/>
              </p:cNvSpPr>
              <p:nvPr/>
            </p:nvSpPr>
            <p:spPr bwMode="auto">
              <a:xfrm>
                <a:off x="819" y="728"/>
                <a:ext cx="278" cy="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0">
                    <a:solidFill>
                      <a:srgbClr val="FF66CC"/>
                    </a:solidFill>
                  </a:rPr>
                  <a:t>.</a:t>
                </a:r>
              </a:p>
            </p:txBody>
          </p:sp>
          <p:sp>
            <p:nvSpPr>
              <p:cNvPr id="138" name="Freeform 87"/>
              <p:cNvSpPr>
                <a:spLocks/>
              </p:cNvSpPr>
              <p:nvPr/>
            </p:nvSpPr>
            <p:spPr bwMode="auto">
              <a:xfrm>
                <a:off x="1179" y="1031"/>
                <a:ext cx="213" cy="171"/>
              </a:xfrm>
              <a:custGeom>
                <a:avLst/>
                <a:gdLst>
                  <a:gd name="T0" fmla="*/ 7 w 213"/>
                  <a:gd name="T1" fmla="*/ 118 h 171"/>
                  <a:gd name="T2" fmla="*/ 45 w 213"/>
                  <a:gd name="T3" fmla="*/ 89 h 171"/>
                  <a:gd name="T4" fmla="*/ 63 w 213"/>
                  <a:gd name="T5" fmla="*/ 63 h 171"/>
                  <a:gd name="T6" fmla="*/ 90 w 213"/>
                  <a:gd name="T7" fmla="*/ 54 h 171"/>
                  <a:gd name="T8" fmla="*/ 119 w 213"/>
                  <a:gd name="T9" fmla="*/ 36 h 171"/>
                  <a:gd name="T10" fmla="*/ 145 w 213"/>
                  <a:gd name="T11" fmla="*/ 18 h 171"/>
                  <a:gd name="T12" fmla="*/ 174 w 213"/>
                  <a:gd name="T13" fmla="*/ 9 h 171"/>
                  <a:gd name="T14" fmla="*/ 201 w 213"/>
                  <a:gd name="T15" fmla="*/ 0 h 171"/>
                  <a:gd name="T16" fmla="*/ 212 w 213"/>
                  <a:gd name="T17" fmla="*/ 26 h 171"/>
                  <a:gd name="T18" fmla="*/ 183 w 213"/>
                  <a:gd name="T19" fmla="*/ 44 h 171"/>
                  <a:gd name="T20" fmla="*/ 156 w 213"/>
                  <a:gd name="T21" fmla="*/ 70 h 171"/>
                  <a:gd name="T22" fmla="*/ 128 w 213"/>
                  <a:gd name="T23" fmla="*/ 80 h 171"/>
                  <a:gd name="T24" fmla="*/ 101 w 213"/>
                  <a:gd name="T25" fmla="*/ 98 h 171"/>
                  <a:gd name="T26" fmla="*/ 72 w 213"/>
                  <a:gd name="T27" fmla="*/ 99 h 171"/>
                  <a:gd name="T28" fmla="*/ 55 w 213"/>
                  <a:gd name="T29" fmla="*/ 125 h 171"/>
                  <a:gd name="T30" fmla="*/ 7 w 213"/>
                  <a:gd name="T31" fmla="*/ 118 h 171"/>
                  <a:gd name="T32" fmla="*/ 28 w 213"/>
                  <a:gd name="T33" fmla="*/ 160 h 171"/>
                  <a:gd name="T34" fmla="*/ 0 w 213"/>
                  <a:gd name="T35" fmla="*/ 170 h 171"/>
                  <a:gd name="T36" fmla="*/ 7 w 213"/>
                  <a:gd name="T37" fmla="*/ 118 h 171"/>
                  <a:gd name="T38" fmla="*/ 7 w 213"/>
                  <a:gd name="T39" fmla="*/ 118 h 17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13"/>
                  <a:gd name="T61" fmla="*/ 0 h 171"/>
                  <a:gd name="T62" fmla="*/ 213 w 213"/>
                  <a:gd name="T63" fmla="*/ 171 h 17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13" h="171">
                    <a:moveTo>
                      <a:pt x="7" y="118"/>
                    </a:moveTo>
                    <a:lnTo>
                      <a:pt x="45" y="89"/>
                    </a:lnTo>
                    <a:lnTo>
                      <a:pt x="63" y="63"/>
                    </a:lnTo>
                    <a:lnTo>
                      <a:pt x="90" y="54"/>
                    </a:lnTo>
                    <a:lnTo>
                      <a:pt x="119" y="36"/>
                    </a:lnTo>
                    <a:lnTo>
                      <a:pt x="145" y="18"/>
                    </a:lnTo>
                    <a:lnTo>
                      <a:pt x="174" y="9"/>
                    </a:lnTo>
                    <a:lnTo>
                      <a:pt x="201" y="0"/>
                    </a:lnTo>
                    <a:lnTo>
                      <a:pt x="212" y="26"/>
                    </a:lnTo>
                    <a:lnTo>
                      <a:pt x="183" y="44"/>
                    </a:lnTo>
                    <a:lnTo>
                      <a:pt x="156" y="70"/>
                    </a:lnTo>
                    <a:lnTo>
                      <a:pt x="128" y="80"/>
                    </a:lnTo>
                    <a:lnTo>
                      <a:pt x="101" y="98"/>
                    </a:lnTo>
                    <a:lnTo>
                      <a:pt x="72" y="99"/>
                    </a:lnTo>
                    <a:lnTo>
                      <a:pt x="55" y="125"/>
                    </a:lnTo>
                    <a:lnTo>
                      <a:pt x="7" y="118"/>
                    </a:lnTo>
                    <a:lnTo>
                      <a:pt x="28" y="160"/>
                    </a:lnTo>
                    <a:lnTo>
                      <a:pt x="0" y="170"/>
                    </a:lnTo>
                    <a:lnTo>
                      <a:pt x="7" y="118"/>
                    </a:lnTo>
                  </a:path>
                </a:pathLst>
              </a:custGeom>
              <a:solidFill>
                <a:srgbClr val="969696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9" name="Group 88"/>
              <p:cNvGrpSpPr>
                <a:grpSpLocks/>
              </p:cNvGrpSpPr>
              <p:nvPr/>
            </p:nvGrpSpPr>
            <p:grpSpPr bwMode="auto">
              <a:xfrm>
                <a:off x="674" y="904"/>
                <a:ext cx="441" cy="184"/>
                <a:chOff x="674" y="1241"/>
                <a:chExt cx="441" cy="184"/>
              </a:xfrm>
            </p:grpSpPr>
            <p:sp>
              <p:nvSpPr>
                <p:cNvPr id="140" name="Freeform 89"/>
                <p:cNvSpPr>
                  <a:spLocks/>
                </p:cNvSpPr>
                <p:nvPr/>
              </p:nvSpPr>
              <p:spPr bwMode="auto">
                <a:xfrm>
                  <a:off x="674" y="1241"/>
                  <a:ext cx="438" cy="184"/>
                </a:xfrm>
                <a:custGeom>
                  <a:avLst/>
                  <a:gdLst>
                    <a:gd name="T0" fmla="*/ 105 w 438"/>
                    <a:gd name="T1" fmla="*/ 0 h 184"/>
                    <a:gd name="T2" fmla="*/ 112 w 438"/>
                    <a:gd name="T3" fmla="*/ 19 h 184"/>
                    <a:gd name="T4" fmla="*/ 128 w 438"/>
                    <a:gd name="T5" fmla="*/ 44 h 184"/>
                    <a:gd name="T6" fmla="*/ 156 w 438"/>
                    <a:gd name="T7" fmla="*/ 62 h 184"/>
                    <a:gd name="T8" fmla="*/ 194 w 438"/>
                    <a:gd name="T9" fmla="*/ 74 h 184"/>
                    <a:gd name="T10" fmla="*/ 239 w 438"/>
                    <a:gd name="T11" fmla="*/ 86 h 184"/>
                    <a:gd name="T12" fmla="*/ 275 w 438"/>
                    <a:gd name="T13" fmla="*/ 87 h 184"/>
                    <a:gd name="T14" fmla="*/ 312 w 438"/>
                    <a:gd name="T15" fmla="*/ 86 h 184"/>
                    <a:gd name="T16" fmla="*/ 319 w 438"/>
                    <a:gd name="T17" fmla="*/ 81 h 184"/>
                    <a:gd name="T18" fmla="*/ 329 w 438"/>
                    <a:gd name="T19" fmla="*/ 67 h 184"/>
                    <a:gd name="T20" fmla="*/ 338 w 438"/>
                    <a:gd name="T21" fmla="*/ 56 h 184"/>
                    <a:gd name="T22" fmla="*/ 351 w 438"/>
                    <a:gd name="T23" fmla="*/ 47 h 184"/>
                    <a:gd name="T24" fmla="*/ 354 w 438"/>
                    <a:gd name="T25" fmla="*/ 36 h 184"/>
                    <a:gd name="T26" fmla="*/ 361 w 438"/>
                    <a:gd name="T27" fmla="*/ 27 h 184"/>
                    <a:gd name="T28" fmla="*/ 369 w 438"/>
                    <a:gd name="T29" fmla="*/ 21 h 184"/>
                    <a:gd name="T30" fmla="*/ 379 w 438"/>
                    <a:gd name="T31" fmla="*/ 17 h 184"/>
                    <a:gd name="T32" fmla="*/ 395 w 438"/>
                    <a:gd name="T33" fmla="*/ 16 h 184"/>
                    <a:gd name="T34" fmla="*/ 411 w 438"/>
                    <a:gd name="T35" fmla="*/ 20 h 184"/>
                    <a:gd name="T36" fmla="*/ 425 w 438"/>
                    <a:gd name="T37" fmla="*/ 28 h 184"/>
                    <a:gd name="T38" fmla="*/ 432 w 438"/>
                    <a:gd name="T39" fmla="*/ 37 h 184"/>
                    <a:gd name="T40" fmla="*/ 436 w 438"/>
                    <a:gd name="T41" fmla="*/ 50 h 184"/>
                    <a:gd name="T42" fmla="*/ 430 w 438"/>
                    <a:gd name="T43" fmla="*/ 76 h 184"/>
                    <a:gd name="T44" fmla="*/ 435 w 438"/>
                    <a:gd name="T45" fmla="*/ 86 h 184"/>
                    <a:gd name="T46" fmla="*/ 437 w 438"/>
                    <a:gd name="T47" fmla="*/ 98 h 184"/>
                    <a:gd name="T48" fmla="*/ 433 w 438"/>
                    <a:gd name="T49" fmla="*/ 107 h 184"/>
                    <a:gd name="T50" fmla="*/ 425 w 438"/>
                    <a:gd name="T51" fmla="*/ 118 h 184"/>
                    <a:gd name="T52" fmla="*/ 420 w 438"/>
                    <a:gd name="T53" fmla="*/ 125 h 184"/>
                    <a:gd name="T54" fmla="*/ 424 w 438"/>
                    <a:gd name="T55" fmla="*/ 135 h 184"/>
                    <a:gd name="T56" fmla="*/ 423 w 438"/>
                    <a:gd name="T57" fmla="*/ 147 h 184"/>
                    <a:gd name="T58" fmla="*/ 418 w 438"/>
                    <a:gd name="T59" fmla="*/ 155 h 184"/>
                    <a:gd name="T60" fmla="*/ 414 w 438"/>
                    <a:gd name="T61" fmla="*/ 163 h 184"/>
                    <a:gd name="T62" fmla="*/ 411 w 438"/>
                    <a:gd name="T63" fmla="*/ 176 h 184"/>
                    <a:gd name="T64" fmla="*/ 406 w 438"/>
                    <a:gd name="T65" fmla="*/ 181 h 184"/>
                    <a:gd name="T66" fmla="*/ 394 w 438"/>
                    <a:gd name="T67" fmla="*/ 183 h 184"/>
                    <a:gd name="T68" fmla="*/ 375 w 438"/>
                    <a:gd name="T69" fmla="*/ 182 h 184"/>
                    <a:gd name="T70" fmla="*/ 358 w 438"/>
                    <a:gd name="T71" fmla="*/ 178 h 184"/>
                    <a:gd name="T72" fmla="*/ 338 w 438"/>
                    <a:gd name="T73" fmla="*/ 171 h 184"/>
                    <a:gd name="T74" fmla="*/ 325 w 438"/>
                    <a:gd name="T75" fmla="*/ 164 h 184"/>
                    <a:gd name="T76" fmla="*/ 316 w 438"/>
                    <a:gd name="T77" fmla="*/ 157 h 184"/>
                    <a:gd name="T78" fmla="*/ 285 w 438"/>
                    <a:gd name="T79" fmla="*/ 162 h 184"/>
                    <a:gd name="T80" fmla="*/ 242 w 438"/>
                    <a:gd name="T81" fmla="*/ 168 h 184"/>
                    <a:gd name="T82" fmla="*/ 210 w 438"/>
                    <a:gd name="T83" fmla="*/ 171 h 184"/>
                    <a:gd name="T84" fmla="*/ 177 w 438"/>
                    <a:gd name="T85" fmla="*/ 171 h 184"/>
                    <a:gd name="T86" fmla="*/ 135 w 438"/>
                    <a:gd name="T87" fmla="*/ 170 h 184"/>
                    <a:gd name="T88" fmla="*/ 110 w 438"/>
                    <a:gd name="T89" fmla="*/ 165 h 184"/>
                    <a:gd name="T90" fmla="*/ 66 w 438"/>
                    <a:gd name="T91" fmla="*/ 146 h 184"/>
                    <a:gd name="T92" fmla="*/ 38 w 438"/>
                    <a:gd name="T93" fmla="*/ 128 h 184"/>
                    <a:gd name="T94" fmla="*/ 22 w 438"/>
                    <a:gd name="T95" fmla="*/ 102 h 184"/>
                    <a:gd name="T96" fmla="*/ 10 w 438"/>
                    <a:gd name="T97" fmla="*/ 91 h 184"/>
                    <a:gd name="T98" fmla="*/ 0 w 438"/>
                    <a:gd name="T99" fmla="*/ 64 h 184"/>
                    <a:gd name="T100" fmla="*/ 19 w 438"/>
                    <a:gd name="T101" fmla="*/ 48 h 184"/>
                    <a:gd name="T102" fmla="*/ 46 w 438"/>
                    <a:gd name="T103" fmla="*/ 43 h 184"/>
                    <a:gd name="T104" fmla="*/ 76 w 438"/>
                    <a:gd name="T105" fmla="*/ 12 h 184"/>
                    <a:gd name="T106" fmla="*/ 94 w 438"/>
                    <a:gd name="T107" fmla="*/ 7 h 184"/>
                    <a:gd name="T108" fmla="*/ 105 w 438"/>
                    <a:gd name="T109" fmla="*/ 0 h 18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438"/>
                    <a:gd name="T166" fmla="*/ 0 h 184"/>
                    <a:gd name="T167" fmla="*/ 438 w 438"/>
                    <a:gd name="T168" fmla="*/ 184 h 184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438" h="184">
                      <a:moveTo>
                        <a:pt x="105" y="0"/>
                      </a:moveTo>
                      <a:lnTo>
                        <a:pt x="112" y="19"/>
                      </a:lnTo>
                      <a:lnTo>
                        <a:pt x="128" y="44"/>
                      </a:lnTo>
                      <a:lnTo>
                        <a:pt x="156" y="62"/>
                      </a:lnTo>
                      <a:lnTo>
                        <a:pt x="194" y="74"/>
                      </a:lnTo>
                      <a:lnTo>
                        <a:pt x="239" y="86"/>
                      </a:lnTo>
                      <a:lnTo>
                        <a:pt x="275" y="87"/>
                      </a:lnTo>
                      <a:lnTo>
                        <a:pt x="312" y="86"/>
                      </a:lnTo>
                      <a:lnTo>
                        <a:pt x="319" y="81"/>
                      </a:lnTo>
                      <a:lnTo>
                        <a:pt x="329" y="67"/>
                      </a:lnTo>
                      <a:lnTo>
                        <a:pt x="338" y="56"/>
                      </a:lnTo>
                      <a:lnTo>
                        <a:pt x="351" y="47"/>
                      </a:lnTo>
                      <a:lnTo>
                        <a:pt x="354" y="36"/>
                      </a:lnTo>
                      <a:lnTo>
                        <a:pt x="361" y="27"/>
                      </a:lnTo>
                      <a:lnTo>
                        <a:pt x="369" y="21"/>
                      </a:lnTo>
                      <a:lnTo>
                        <a:pt x="379" y="17"/>
                      </a:lnTo>
                      <a:lnTo>
                        <a:pt x="395" y="16"/>
                      </a:lnTo>
                      <a:lnTo>
                        <a:pt x="411" y="20"/>
                      </a:lnTo>
                      <a:lnTo>
                        <a:pt x="425" y="28"/>
                      </a:lnTo>
                      <a:lnTo>
                        <a:pt x="432" y="37"/>
                      </a:lnTo>
                      <a:lnTo>
                        <a:pt x="436" y="50"/>
                      </a:lnTo>
                      <a:lnTo>
                        <a:pt x="430" y="76"/>
                      </a:lnTo>
                      <a:lnTo>
                        <a:pt x="435" y="86"/>
                      </a:lnTo>
                      <a:lnTo>
                        <a:pt x="437" y="98"/>
                      </a:lnTo>
                      <a:lnTo>
                        <a:pt x="433" y="107"/>
                      </a:lnTo>
                      <a:lnTo>
                        <a:pt x="425" y="118"/>
                      </a:lnTo>
                      <a:lnTo>
                        <a:pt x="420" y="125"/>
                      </a:lnTo>
                      <a:lnTo>
                        <a:pt x="424" y="135"/>
                      </a:lnTo>
                      <a:lnTo>
                        <a:pt x="423" y="147"/>
                      </a:lnTo>
                      <a:lnTo>
                        <a:pt x="418" y="155"/>
                      </a:lnTo>
                      <a:lnTo>
                        <a:pt x="414" y="163"/>
                      </a:lnTo>
                      <a:lnTo>
                        <a:pt x="411" y="176"/>
                      </a:lnTo>
                      <a:lnTo>
                        <a:pt x="406" y="181"/>
                      </a:lnTo>
                      <a:lnTo>
                        <a:pt x="394" y="183"/>
                      </a:lnTo>
                      <a:lnTo>
                        <a:pt x="375" y="182"/>
                      </a:lnTo>
                      <a:lnTo>
                        <a:pt x="358" y="178"/>
                      </a:lnTo>
                      <a:lnTo>
                        <a:pt x="338" y="171"/>
                      </a:lnTo>
                      <a:lnTo>
                        <a:pt x="325" y="164"/>
                      </a:lnTo>
                      <a:lnTo>
                        <a:pt x="316" y="157"/>
                      </a:lnTo>
                      <a:lnTo>
                        <a:pt x="285" y="162"/>
                      </a:lnTo>
                      <a:lnTo>
                        <a:pt x="242" y="168"/>
                      </a:lnTo>
                      <a:lnTo>
                        <a:pt x="210" y="171"/>
                      </a:lnTo>
                      <a:lnTo>
                        <a:pt x="177" y="171"/>
                      </a:lnTo>
                      <a:lnTo>
                        <a:pt x="135" y="170"/>
                      </a:lnTo>
                      <a:lnTo>
                        <a:pt x="110" y="165"/>
                      </a:lnTo>
                      <a:lnTo>
                        <a:pt x="66" y="146"/>
                      </a:lnTo>
                      <a:lnTo>
                        <a:pt x="38" y="128"/>
                      </a:lnTo>
                      <a:lnTo>
                        <a:pt x="22" y="102"/>
                      </a:lnTo>
                      <a:lnTo>
                        <a:pt x="10" y="91"/>
                      </a:lnTo>
                      <a:lnTo>
                        <a:pt x="0" y="64"/>
                      </a:lnTo>
                      <a:lnTo>
                        <a:pt x="19" y="48"/>
                      </a:lnTo>
                      <a:lnTo>
                        <a:pt x="46" y="43"/>
                      </a:lnTo>
                      <a:lnTo>
                        <a:pt x="76" y="12"/>
                      </a:lnTo>
                      <a:lnTo>
                        <a:pt x="94" y="7"/>
                      </a:lnTo>
                      <a:lnTo>
                        <a:pt x="105" y="0"/>
                      </a:lnTo>
                    </a:path>
                  </a:pathLst>
                </a:custGeom>
                <a:solidFill>
                  <a:srgbClr val="E0A08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" name="Freeform 90"/>
                <p:cNvSpPr>
                  <a:spLocks/>
                </p:cNvSpPr>
                <p:nvPr/>
              </p:nvSpPr>
              <p:spPr bwMode="auto">
                <a:xfrm>
                  <a:off x="1049" y="1276"/>
                  <a:ext cx="19" cy="43"/>
                </a:xfrm>
                <a:custGeom>
                  <a:avLst/>
                  <a:gdLst>
                    <a:gd name="T0" fmla="*/ 18 w 19"/>
                    <a:gd name="T1" fmla="*/ 0 h 43"/>
                    <a:gd name="T2" fmla="*/ 9 w 19"/>
                    <a:gd name="T3" fmla="*/ 1 h 43"/>
                    <a:gd name="T4" fmla="*/ 3 w 19"/>
                    <a:gd name="T5" fmla="*/ 7 h 43"/>
                    <a:gd name="T6" fmla="*/ 0 w 19"/>
                    <a:gd name="T7" fmla="*/ 13 h 43"/>
                    <a:gd name="T8" fmla="*/ 0 w 19"/>
                    <a:gd name="T9" fmla="*/ 18 h 43"/>
                    <a:gd name="T10" fmla="*/ 4 w 19"/>
                    <a:gd name="T11" fmla="*/ 30 h 43"/>
                    <a:gd name="T12" fmla="*/ 3 w 19"/>
                    <a:gd name="T13" fmla="*/ 42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9"/>
                    <a:gd name="T22" fmla="*/ 0 h 43"/>
                    <a:gd name="T23" fmla="*/ 19 w 19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9" h="43">
                      <a:moveTo>
                        <a:pt x="18" y="0"/>
                      </a:moveTo>
                      <a:lnTo>
                        <a:pt x="9" y="1"/>
                      </a:lnTo>
                      <a:lnTo>
                        <a:pt x="3" y="7"/>
                      </a:lnTo>
                      <a:lnTo>
                        <a:pt x="0" y="13"/>
                      </a:lnTo>
                      <a:lnTo>
                        <a:pt x="0" y="18"/>
                      </a:lnTo>
                      <a:lnTo>
                        <a:pt x="4" y="30"/>
                      </a:lnTo>
                      <a:lnTo>
                        <a:pt x="3" y="42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91"/>
                <p:cNvSpPr>
                  <a:spLocks/>
                </p:cNvSpPr>
                <p:nvPr/>
              </p:nvSpPr>
              <p:spPr bwMode="auto">
                <a:xfrm>
                  <a:off x="1096" y="1331"/>
                  <a:ext cx="19" cy="20"/>
                </a:xfrm>
                <a:custGeom>
                  <a:avLst/>
                  <a:gdLst>
                    <a:gd name="T0" fmla="*/ 18 w 19"/>
                    <a:gd name="T1" fmla="*/ 8 h 20"/>
                    <a:gd name="T2" fmla="*/ 12 w 19"/>
                    <a:gd name="T3" fmla="*/ 19 h 20"/>
                    <a:gd name="T4" fmla="*/ 4 w 19"/>
                    <a:gd name="T5" fmla="*/ 14 h 20"/>
                    <a:gd name="T6" fmla="*/ 0 w 19"/>
                    <a:gd name="T7" fmla="*/ 0 h 2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"/>
                    <a:gd name="T13" fmla="*/ 0 h 20"/>
                    <a:gd name="T14" fmla="*/ 19 w 19"/>
                    <a:gd name="T15" fmla="*/ 20 h 2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" h="20">
                      <a:moveTo>
                        <a:pt x="18" y="8"/>
                      </a:moveTo>
                      <a:lnTo>
                        <a:pt x="12" y="19"/>
                      </a:lnTo>
                      <a:lnTo>
                        <a:pt x="4" y="1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" name="Freeform 92"/>
                <p:cNvSpPr>
                  <a:spLocks/>
                </p:cNvSpPr>
                <p:nvPr/>
              </p:nvSpPr>
              <p:spPr bwMode="auto">
                <a:xfrm>
                  <a:off x="1086" y="1378"/>
                  <a:ext cx="20" cy="21"/>
                </a:xfrm>
                <a:custGeom>
                  <a:avLst/>
                  <a:gdLst>
                    <a:gd name="T0" fmla="*/ 19 w 20"/>
                    <a:gd name="T1" fmla="*/ 0 h 21"/>
                    <a:gd name="T2" fmla="*/ 16 w 20"/>
                    <a:gd name="T3" fmla="*/ 15 h 21"/>
                    <a:gd name="T4" fmla="*/ 10 w 20"/>
                    <a:gd name="T5" fmla="*/ 20 h 21"/>
                    <a:gd name="T6" fmla="*/ 5 w 20"/>
                    <a:gd name="T7" fmla="*/ 13 h 21"/>
                    <a:gd name="T8" fmla="*/ 0 w 20"/>
                    <a:gd name="T9" fmla="*/ 3 h 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21"/>
                    <a:gd name="T17" fmla="*/ 20 w 20"/>
                    <a:gd name="T18" fmla="*/ 21 h 2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21">
                      <a:moveTo>
                        <a:pt x="19" y="0"/>
                      </a:moveTo>
                      <a:lnTo>
                        <a:pt x="16" y="15"/>
                      </a:lnTo>
                      <a:lnTo>
                        <a:pt x="10" y="20"/>
                      </a:lnTo>
                      <a:lnTo>
                        <a:pt x="5" y="13"/>
                      </a:lnTo>
                      <a:lnTo>
                        <a:pt x="0" y="3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" name="Freeform 93"/>
                <p:cNvSpPr>
                  <a:spLocks/>
                </p:cNvSpPr>
                <p:nvPr/>
              </p:nvSpPr>
              <p:spPr bwMode="auto">
                <a:xfrm>
                  <a:off x="972" y="1344"/>
                  <a:ext cx="26" cy="56"/>
                </a:xfrm>
                <a:custGeom>
                  <a:avLst/>
                  <a:gdLst>
                    <a:gd name="T0" fmla="*/ 0 w 26"/>
                    <a:gd name="T1" fmla="*/ 0 h 56"/>
                    <a:gd name="T2" fmla="*/ 8 w 26"/>
                    <a:gd name="T3" fmla="*/ 7 h 56"/>
                    <a:gd name="T4" fmla="*/ 17 w 26"/>
                    <a:gd name="T5" fmla="*/ 19 h 56"/>
                    <a:gd name="T6" fmla="*/ 21 w 26"/>
                    <a:gd name="T7" fmla="*/ 33 h 56"/>
                    <a:gd name="T8" fmla="*/ 25 w 26"/>
                    <a:gd name="T9" fmla="*/ 42 h 56"/>
                    <a:gd name="T10" fmla="*/ 21 w 26"/>
                    <a:gd name="T11" fmla="*/ 55 h 5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56"/>
                    <a:gd name="T20" fmla="*/ 26 w 26"/>
                    <a:gd name="T21" fmla="*/ 56 h 5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56">
                      <a:moveTo>
                        <a:pt x="0" y="0"/>
                      </a:moveTo>
                      <a:lnTo>
                        <a:pt x="8" y="7"/>
                      </a:lnTo>
                      <a:lnTo>
                        <a:pt x="17" y="19"/>
                      </a:lnTo>
                      <a:lnTo>
                        <a:pt x="21" y="33"/>
                      </a:lnTo>
                      <a:lnTo>
                        <a:pt x="25" y="42"/>
                      </a:lnTo>
                      <a:lnTo>
                        <a:pt x="21" y="55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" name="Freeform 94"/>
                <p:cNvSpPr>
                  <a:spLocks/>
                </p:cNvSpPr>
                <p:nvPr/>
              </p:nvSpPr>
              <p:spPr bwMode="auto">
                <a:xfrm>
                  <a:off x="1052" y="1310"/>
                  <a:ext cx="27" cy="22"/>
                </a:xfrm>
                <a:custGeom>
                  <a:avLst/>
                  <a:gdLst>
                    <a:gd name="T0" fmla="*/ 0 w 27"/>
                    <a:gd name="T1" fmla="*/ 21 h 22"/>
                    <a:gd name="T2" fmla="*/ 4 w 27"/>
                    <a:gd name="T3" fmla="*/ 11 h 22"/>
                    <a:gd name="T4" fmla="*/ 10 w 27"/>
                    <a:gd name="T5" fmla="*/ 3 h 22"/>
                    <a:gd name="T6" fmla="*/ 17 w 27"/>
                    <a:gd name="T7" fmla="*/ 0 h 22"/>
                    <a:gd name="T8" fmla="*/ 26 w 27"/>
                    <a:gd name="T9" fmla="*/ 1 h 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"/>
                    <a:gd name="T16" fmla="*/ 0 h 22"/>
                    <a:gd name="T17" fmla="*/ 27 w 27"/>
                    <a:gd name="T18" fmla="*/ 22 h 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" h="22">
                      <a:moveTo>
                        <a:pt x="0" y="21"/>
                      </a:moveTo>
                      <a:lnTo>
                        <a:pt x="4" y="11"/>
                      </a:lnTo>
                      <a:lnTo>
                        <a:pt x="10" y="3"/>
                      </a:lnTo>
                      <a:lnTo>
                        <a:pt x="17" y="0"/>
                      </a:lnTo>
                      <a:lnTo>
                        <a:pt x="26" y="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" name="Freeform 95"/>
                <p:cNvSpPr>
                  <a:spLocks/>
                </p:cNvSpPr>
                <p:nvPr/>
              </p:nvSpPr>
              <p:spPr bwMode="auto">
                <a:xfrm>
                  <a:off x="1071" y="1294"/>
                  <a:ext cx="20" cy="22"/>
                </a:xfrm>
                <a:custGeom>
                  <a:avLst/>
                  <a:gdLst>
                    <a:gd name="T0" fmla="*/ 19 w 20"/>
                    <a:gd name="T1" fmla="*/ 0 h 22"/>
                    <a:gd name="T2" fmla="*/ 12 w 20"/>
                    <a:gd name="T3" fmla="*/ 0 h 22"/>
                    <a:gd name="T4" fmla="*/ 8 w 20"/>
                    <a:gd name="T5" fmla="*/ 3 h 22"/>
                    <a:gd name="T6" fmla="*/ 4 w 20"/>
                    <a:gd name="T7" fmla="*/ 7 h 22"/>
                    <a:gd name="T8" fmla="*/ 1 w 20"/>
                    <a:gd name="T9" fmla="*/ 13 h 22"/>
                    <a:gd name="T10" fmla="*/ 0 w 20"/>
                    <a:gd name="T11" fmla="*/ 21 h 2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"/>
                    <a:gd name="T19" fmla="*/ 0 h 22"/>
                    <a:gd name="T20" fmla="*/ 20 w 20"/>
                    <a:gd name="T21" fmla="*/ 22 h 2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" h="22">
                      <a:moveTo>
                        <a:pt x="19" y="0"/>
                      </a:moveTo>
                      <a:lnTo>
                        <a:pt x="12" y="0"/>
                      </a:lnTo>
                      <a:lnTo>
                        <a:pt x="8" y="3"/>
                      </a:lnTo>
                      <a:lnTo>
                        <a:pt x="4" y="7"/>
                      </a:lnTo>
                      <a:lnTo>
                        <a:pt x="1" y="13"/>
                      </a:lnTo>
                      <a:lnTo>
                        <a:pt x="0" y="2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" name="Freeform 96"/>
                <p:cNvSpPr>
                  <a:spLocks/>
                </p:cNvSpPr>
                <p:nvPr/>
              </p:nvSpPr>
              <p:spPr bwMode="auto">
                <a:xfrm>
                  <a:off x="1069" y="1273"/>
                  <a:ext cx="19" cy="22"/>
                </a:xfrm>
                <a:custGeom>
                  <a:avLst/>
                  <a:gdLst>
                    <a:gd name="T0" fmla="*/ 18 w 19"/>
                    <a:gd name="T1" fmla="*/ 0 h 22"/>
                    <a:gd name="T2" fmla="*/ 10 w 19"/>
                    <a:gd name="T3" fmla="*/ 2 h 22"/>
                    <a:gd name="T4" fmla="*/ 3 w 19"/>
                    <a:gd name="T5" fmla="*/ 8 h 22"/>
                    <a:gd name="T6" fmla="*/ 0 w 19"/>
                    <a:gd name="T7" fmla="*/ 14 h 22"/>
                    <a:gd name="T8" fmla="*/ 0 w 19"/>
                    <a:gd name="T9" fmla="*/ 21 h 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22"/>
                    <a:gd name="T17" fmla="*/ 19 w 19"/>
                    <a:gd name="T18" fmla="*/ 22 h 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22">
                      <a:moveTo>
                        <a:pt x="18" y="0"/>
                      </a:moveTo>
                      <a:lnTo>
                        <a:pt x="10" y="2"/>
                      </a:lnTo>
                      <a:lnTo>
                        <a:pt x="3" y="8"/>
                      </a:lnTo>
                      <a:lnTo>
                        <a:pt x="0" y="14"/>
                      </a:lnTo>
                      <a:lnTo>
                        <a:pt x="0" y="2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" name="Freeform 97"/>
                <p:cNvSpPr>
                  <a:spLocks/>
                </p:cNvSpPr>
                <p:nvPr/>
              </p:nvSpPr>
              <p:spPr bwMode="auto">
                <a:xfrm>
                  <a:off x="1058" y="1283"/>
                  <a:ext cx="20" cy="21"/>
                </a:xfrm>
                <a:custGeom>
                  <a:avLst/>
                  <a:gdLst>
                    <a:gd name="T0" fmla="*/ 0 w 20"/>
                    <a:gd name="T1" fmla="*/ 0 h 21"/>
                    <a:gd name="T2" fmla="*/ 8 w 20"/>
                    <a:gd name="T3" fmla="*/ 4 h 21"/>
                    <a:gd name="T4" fmla="*/ 14 w 20"/>
                    <a:gd name="T5" fmla="*/ 11 h 21"/>
                    <a:gd name="T6" fmla="*/ 19 w 20"/>
                    <a:gd name="T7" fmla="*/ 20 h 2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0"/>
                    <a:gd name="T13" fmla="*/ 0 h 21"/>
                    <a:gd name="T14" fmla="*/ 20 w 20"/>
                    <a:gd name="T15" fmla="*/ 21 h 2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0" h="21">
                      <a:moveTo>
                        <a:pt x="0" y="0"/>
                      </a:moveTo>
                      <a:lnTo>
                        <a:pt x="8" y="4"/>
                      </a:lnTo>
                      <a:lnTo>
                        <a:pt x="14" y="11"/>
                      </a:lnTo>
                      <a:lnTo>
                        <a:pt x="19" y="2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9" name="Group 98"/>
            <p:cNvGrpSpPr>
              <a:grpSpLocks/>
            </p:cNvGrpSpPr>
            <p:nvPr/>
          </p:nvGrpSpPr>
          <p:grpSpPr bwMode="auto">
            <a:xfrm>
              <a:off x="1824" y="480"/>
              <a:ext cx="512" cy="512"/>
              <a:chOff x="4616" y="632"/>
              <a:chExt cx="512" cy="512"/>
            </a:xfrm>
          </p:grpSpPr>
          <p:sp>
            <p:nvSpPr>
              <p:cNvPr id="70" name="Oval 99"/>
              <p:cNvSpPr>
                <a:spLocks noChangeArrowheads="1"/>
              </p:cNvSpPr>
              <p:nvPr/>
            </p:nvSpPr>
            <p:spPr bwMode="auto">
              <a:xfrm>
                <a:off x="4616" y="632"/>
                <a:ext cx="512" cy="512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71" name="Group 100"/>
              <p:cNvGrpSpPr>
                <a:grpSpLocks/>
              </p:cNvGrpSpPr>
              <p:nvPr/>
            </p:nvGrpSpPr>
            <p:grpSpPr bwMode="auto">
              <a:xfrm>
                <a:off x="4851" y="644"/>
                <a:ext cx="21" cy="43"/>
                <a:chOff x="4851" y="644"/>
                <a:chExt cx="21" cy="43"/>
              </a:xfrm>
            </p:grpSpPr>
            <p:sp>
              <p:nvSpPr>
                <p:cNvPr id="109" name="Line 101"/>
                <p:cNvSpPr>
                  <a:spLocks noChangeShapeType="1"/>
                </p:cNvSpPr>
                <p:nvPr/>
              </p:nvSpPr>
              <p:spPr bwMode="auto">
                <a:xfrm>
                  <a:off x="4851" y="644"/>
                  <a:ext cx="0" cy="4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" name="Line 102"/>
                <p:cNvSpPr>
                  <a:spLocks noChangeShapeType="1"/>
                </p:cNvSpPr>
                <p:nvPr/>
              </p:nvSpPr>
              <p:spPr bwMode="auto">
                <a:xfrm>
                  <a:off x="4872" y="644"/>
                  <a:ext cx="0" cy="4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" name="Group 103"/>
              <p:cNvGrpSpPr>
                <a:grpSpLocks/>
              </p:cNvGrpSpPr>
              <p:nvPr/>
            </p:nvGrpSpPr>
            <p:grpSpPr bwMode="auto">
              <a:xfrm>
                <a:off x="4872" y="1089"/>
                <a:ext cx="21" cy="43"/>
                <a:chOff x="4872" y="1089"/>
                <a:chExt cx="21" cy="43"/>
              </a:xfrm>
            </p:grpSpPr>
            <p:sp>
              <p:nvSpPr>
                <p:cNvPr id="101" name="Line 104"/>
                <p:cNvSpPr>
                  <a:spLocks noChangeShapeType="1"/>
                </p:cNvSpPr>
                <p:nvPr/>
              </p:nvSpPr>
              <p:spPr bwMode="auto">
                <a:xfrm>
                  <a:off x="4872" y="1089"/>
                  <a:ext cx="0" cy="4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" name="Line 105"/>
                <p:cNvSpPr>
                  <a:spLocks noChangeShapeType="1"/>
                </p:cNvSpPr>
                <p:nvPr/>
              </p:nvSpPr>
              <p:spPr bwMode="auto">
                <a:xfrm>
                  <a:off x="4893" y="1089"/>
                  <a:ext cx="0" cy="4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3" name="Group 106"/>
              <p:cNvGrpSpPr>
                <a:grpSpLocks/>
              </p:cNvGrpSpPr>
              <p:nvPr/>
            </p:nvGrpSpPr>
            <p:grpSpPr bwMode="auto">
              <a:xfrm>
                <a:off x="4638" y="888"/>
                <a:ext cx="41" cy="20"/>
                <a:chOff x="4638" y="888"/>
                <a:chExt cx="41" cy="20"/>
              </a:xfrm>
            </p:grpSpPr>
            <p:sp>
              <p:nvSpPr>
                <p:cNvPr id="98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4638" y="888"/>
                  <a:ext cx="41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0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4638" y="908"/>
                  <a:ext cx="41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" name="Group 109"/>
              <p:cNvGrpSpPr>
                <a:grpSpLocks/>
              </p:cNvGrpSpPr>
              <p:nvPr/>
            </p:nvGrpSpPr>
            <p:grpSpPr bwMode="auto">
              <a:xfrm>
                <a:off x="5065" y="888"/>
                <a:ext cx="41" cy="20"/>
                <a:chOff x="5065" y="888"/>
                <a:chExt cx="41" cy="20"/>
              </a:xfrm>
            </p:grpSpPr>
            <p:sp>
              <p:nvSpPr>
                <p:cNvPr id="84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5065" y="888"/>
                  <a:ext cx="41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Line 111"/>
                <p:cNvSpPr>
                  <a:spLocks noChangeShapeType="1"/>
                </p:cNvSpPr>
                <p:nvPr/>
              </p:nvSpPr>
              <p:spPr bwMode="auto">
                <a:xfrm flipH="1">
                  <a:off x="5065" y="908"/>
                  <a:ext cx="41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" name="Line 112"/>
              <p:cNvSpPr>
                <a:spLocks noChangeShapeType="1"/>
              </p:cNvSpPr>
              <p:nvPr/>
            </p:nvSpPr>
            <p:spPr bwMode="auto">
              <a:xfrm flipV="1">
                <a:off x="4872" y="712"/>
                <a:ext cx="99" cy="186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Line 113"/>
              <p:cNvSpPr>
                <a:spLocks noChangeShapeType="1"/>
              </p:cNvSpPr>
              <p:nvPr/>
            </p:nvSpPr>
            <p:spPr bwMode="auto">
              <a:xfrm>
                <a:off x="4730" y="687"/>
                <a:ext cx="40" cy="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Line 114"/>
              <p:cNvSpPr>
                <a:spLocks noChangeShapeType="1"/>
              </p:cNvSpPr>
              <p:nvPr/>
            </p:nvSpPr>
            <p:spPr bwMode="auto">
              <a:xfrm>
                <a:off x="4649" y="772"/>
                <a:ext cx="40" cy="2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Line 115"/>
              <p:cNvSpPr>
                <a:spLocks noChangeShapeType="1"/>
              </p:cNvSpPr>
              <p:nvPr/>
            </p:nvSpPr>
            <p:spPr bwMode="auto">
              <a:xfrm flipH="1">
                <a:off x="4994" y="687"/>
                <a:ext cx="40" cy="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Line 116"/>
              <p:cNvSpPr>
                <a:spLocks noChangeShapeType="1"/>
              </p:cNvSpPr>
              <p:nvPr/>
            </p:nvSpPr>
            <p:spPr bwMode="auto">
              <a:xfrm flipH="1">
                <a:off x="5055" y="772"/>
                <a:ext cx="41" cy="2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Line 117"/>
              <p:cNvSpPr>
                <a:spLocks noChangeShapeType="1"/>
              </p:cNvSpPr>
              <p:nvPr/>
            </p:nvSpPr>
            <p:spPr bwMode="auto">
              <a:xfrm>
                <a:off x="4974" y="1068"/>
                <a:ext cx="40" cy="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Line 118"/>
              <p:cNvSpPr>
                <a:spLocks noChangeShapeType="1"/>
              </p:cNvSpPr>
              <p:nvPr/>
            </p:nvSpPr>
            <p:spPr bwMode="auto">
              <a:xfrm>
                <a:off x="5055" y="1004"/>
                <a:ext cx="41" cy="4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" name="Line 119"/>
              <p:cNvSpPr>
                <a:spLocks noChangeShapeType="1"/>
              </p:cNvSpPr>
              <p:nvPr/>
            </p:nvSpPr>
            <p:spPr bwMode="auto">
              <a:xfrm flipH="1">
                <a:off x="4730" y="1068"/>
                <a:ext cx="40" cy="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Line 120"/>
              <p:cNvSpPr>
                <a:spLocks noChangeShapeType="1"/>
              </p:cNvSpPr>
              <p:nvPr/>
            </p:nvSpPr>
            <p:spPr bwMode="auto">
              <a:xfrm flipH="1">
                <a:off x="4669" y="982"/>
                <a:ext cx="41" cy="2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7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1978"/>
              </p:ext>
            </p:extLst>
          </p:nvPr>
        </p:nvGraphicFramePr>
        <p:xfrm>
          <a:off x="7387029" y="3095979"/>
          <a:ext cx="2413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08" name="公式" r:id="rId14" imgW="88560" imgH="152280" progId="Equation.3">
                  <p:embed/>
                </p:oleObj>
              </mc:Choice>
              <mc:Fallback>
                <p:oleObj name="公式" r:id="rId14" imgW="8856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7029" y="3095979"/>
                        <a:ext cx="2413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" name="Oval 24"/>
          <p:cNvSpPr>
            <a:spLocks noChangeAspect="1" noChangeArrowheads="1"/>
          </p:cNvSpPr>
          <p:nvPr/>
        </p:nvSpPr>
        <p:spPr bwMode="auto">
          <a:xfrm>
            <a:off x="7795381" y="5148092"/>
            <a:ext cx="184150" cy="18415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176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518790"/>
              </p:ext>
            </p:extLst>
          </p:nvPr>
        </p:nvGraphicFramePr>
        <p:xfrm>
          <a:off x="8226808" y="4876147"/>
          <a:ext cx="4810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09" name="公式" r:id="rId16" imgW="177492" imgH="164814" progId="Equation.3">
                  <p:embed/>
                </p:oleObj>
              </mc:Choice>
              <mc:Fallback>
                <p:oleObj name="公式" r:id="rId16" imgW="177492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6808" y="4876147"/>
                        <a:ext cx="4810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" name="Line 25"/>
          <p:cNvSpPr>
            <a:spLocks noChangeShapeType="1"/>
          </p:cNvSpPr>
          <p:nvPr/>
        </p:nvSpPr>
        <p:spPr bwMode="auto">
          <a:xfrm flipV="1">
            <a:off x="6243453" y="5294454"/>
            <a:ext cx="1563042" cy="1160950"/>
          </a:xfrm>
          <a:prstGeom prst="line">
            <a:avLst/>
          </a:prstGeom>
          <a:noFill/>
          <a:ln w="38100">
            <a:solidFill>
              <a:srgbClr val="008E40"/>
            </a:solidFill>
            <a:prstDash val="dash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138293"/>
              </p:ext>
            </p:extLst>
          </p:nvPr>
        </p:nvGraphicFramePr>
        <p:xfrm>
          <a:off x="7002614" y="5307047"/>
          <a:ext cx="4460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10" name="公式" r:id="rId18" imgW="164885" imgH="164885" progId="Equation.3">
                  <p:embed/>
                </p:oleObj>
              </mc:Choice>
              <mc:Fallback>
                <p:oleObj name="公式" r:id="rId18" imgW="164885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614" y="5307047"/>
                        <a:ext cx="44608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" name="Line 36"/>
          <p:cNvSpPr>
            <a:spLocks noChangeShapeType="1"/>
          </p:cNvSpPr>
          <p:nvPr/>
        </p:nvSpPr>
        <p:spPr bwMode="auto">
          <a:xfrm>
            <a:off x="7883706" y="5263659"/>
            <a:ext cx="599992" cy="26681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0" name="Picture 2" descr="C:\My Documents\图画\力学家照片\伽利略\galileo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556" y="4047306"/>
            <a:ext cx="6318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1" name="Group 40"/>
          <p:cNvGrpSpPr>
            <a:grpSpLocks/>
          </p:cNvGrpSpPr>
          <p:nvPr/>
        </p:nvGrpSpPr>
        <p:grpSpPr bwMode="auto">
          <a:xfrm>
            <a:off x="8155972" y="4146755"/>
            <a:ext cx="571500" cy="593727"/>
            <a:chOff x="3360" y="1296"/>
            <a:chExt cx="480" cy="488"/>
          </a:xfrm>
        </p:grpSpPr>
        <p:sp>
          <p:nvSpPr>
            <p:cNvPr id="182" name="Oval 41"/>
            <p:cNvSpPr>
              <a:spLocks noChangeArrowheads="1"/>
            </p:cNvSpPr>
            <p:nvPr/>
          </p:nvSpPr>
          <p:spPr bwMode="auto">
            <a:xfrm>
              <a:off x="3360" y="1296"/>
              <a:ext cx="480" cy="481"/>
            </a:xfrm>
            <a:prstGeom prst="ellipse">
              <a:avLst/>
            </a:prstGeom>
            <a:solidFill>
              <a:srgbClr val="F9FDF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83" name="Object 42"/>
            <p:cNvGraphicFramePr>
              <a:graphicFrameLocks noChangeAspect="1"/>
            </p:cNvGraphicFramePr>
            <p:nvPr/>
          </p:nvGraphicFramePr>
          <p:xfrm>
            <a:off x="3540" y="1296"/>
            <a:ext cx="14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11" name="Equation" r:id="rId21" imgW="266400" imgH="228600" progId="Equation.3">
                    <p:embed/>
                  </p:oleObj>
                </mc:Choice>
                <mc:Fallback>
                  <p:oleObj name="Equation" r:id="rId21" imgW="266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0" y="1296"/>
                          <a:ext cx="140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" name="Object 43"/>
            <p:cNvGraphicFramePr>
              <a:graphicFrameLocks noChangeAspect="1"/>
            </p:cNvGraphicFramePr>
            <p:nvPr/>
          </p:nvGraphicFramePr>
          <p:xfrm>
            <a:off x="3760" y="1490"/>
            <a:ext cx="80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12" name="Equation" r:id="rId23" imgW="152280" imgH="241200" progId="Equation.3">
                    <p:embed/>
                  </p:oleObj>
                </mc:Choice>
                <mc:Fallback>
                  <p:oleObj name="Equation" r:id="rId23" imgW="1522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0" y="1490"/>
                          <a:ext cx="80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" name="Object 44"/>
            <p:cNvGraphicFramePr>
              <a:graphicFrameLocks noChangeAspect="1"/>
            </p:cNvGraphicFramePr>
            <p:nvPr/>
          </p:nvGraphicFramePr>
          <p:xfrm>
            <a:off x="3560" y="1657"/>
            <a:ext cx="8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13" name="Equation" r:id="rId25" imgW="164880" imgH="241200" progId="Equation.3">
                    <p:embed/>
                  </p:oleObj>
                </mc:Choice>
                <mc:Fallback>
                  <p:oleObj name="Equation" r:id="rId25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1657"/>
                          <a:ext cx="8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" name="Object 45"/>
            <p:cNvGraphicFramePr>
              <a:graphicFrameLocks noChangeAspect="1"/>
            </p:cNvGraphicFramePr>
            <p:nvPr/>
          </p:nvGraphicFramePr>
          <p:xfrm>
            <a:off x="3360" y="1490"/>
            <a:ext cx="8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14" name="Equation" r:id="rId27" imgW="164880" imgH="241200" progId="Equation.3">
                    <p:embed/>
                  </p:oleObj>
                </mc:Choice>
                <mc:Fallback>
                  <p:oleObj name="Equation" r:id="rId27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490"/>
                          <a:ext cx="8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7" name="Oval 46"/>
            <p:cNvSpPr>
              <a:spLocks noChangeArrowheads="1"/>
            </p:cNvSpPr>
            <p:nvPr/>
          </p:nvSpPr>
          <p:spPr bwMode="auto">
            <a:xfrm>
              <a:off x="3680" y="1336"/>
              <a:ext cx="40" cy="40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8" name="Oval 47"/>
            <p:cNvSpPr>
              <a:spLocks noChangeArrowheads="1"/>
            </p:cNvSpPr>
            <p:nvPr/>
          </p:nvSpPr>
          <p:spPr bwMode="auto">
            <a:xfrm>
              <a:off x="3760" y="1416"/>
              <a:ext cx="40" cy="40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9" name="Oval 48"/>
            <p:cNvSpPr>
              <a:spLocks noChangeArrowheads="1"/>
            </p:cNvSpPr>
            <p:nvPr/>
          </p:nvSpPr>
          <p:spPr bwMode="auto">
            <a:xfrm>
              <a:off x="3760" y="1617"/>
              <a:ext cx="40" cy="40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0" name="Oval 49"/>
            <p:cNvSpPr>
              <a:spLocks noChangeArrowheads="1"/>
            </p:cNvSpPr>
            <p:nvPr/>
          </p:nvSpPr>
          <p:spPr bwMode="auto">
            <a:xfrm>
              <a:off x="3680" y="1697"/>
              <a:ext cx="40" cy="40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1" name="Oval 50"/>
            <p:cNvSpPr>
              <a:spLocks noChangeArrowheads="1"/>
            </p:cNvSpPr>
            <p:nvPr/>
          </p:nvSpPr>
          <p:spPr bwMode="auto">
            <a:xfrm>
              <a:off x="3480" y="1336"/>
              <a:ext cx="40" cy="40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2" name="Oval 51"/>
            <p:cNvSpPr>
              <a:spLocks noChangeArrowheads="1"/>
            </p:cNvSpPr>
            <p:nvPr/>
          </p:nvSpPr>
          <p:spPr bwMode="auto">
            <a:xfrm>
              <a:off x="3400" y="1416"/>
              <a:ext cx="40" cy="40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3" name="Oval 52"/>
            <p:cNvSpPr>
              <a:spLocks noChangeArrowheads="1"/>
            </p:cNvSpPr>
            <p:nvPr/>
          </p:nvSpPr>
          <p:spPr bwMode="auto">
            <a:xfrm>
              <a:off x="3400" y="1617"/>
              <a:ext cx="40" cy="40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" name="Oval 53"/>
            <p:cNvSpPr>
              <a:spLocks noChangeArrowheads="1"/>
            </p:cNvSpPr>
            <p:nvPr/>
          </p:nvSpPr>
          <p:spPr bwMode="auto">
            <a:xfrm>
              <a:off x="3480" y="1697"/>
              <a:ext cx="40" cy="40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" name="Line 54"/>
            <p:cNvSpPr>
              <a:spLocks noChangeShapeType="1"/>
            </p:cNvSpPr>
            <p:nvPr/>
          </p:nvSpPr>
          <p:spPr bwMode="auto">
            <a:xfrm flipV="1">
              <a:off x="3582" y="1508"/>
              <a:ext cx="202" cy="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9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278331"/>
              </p:ext>
            </p:extLst>
          </p:nvPr>
        </p:nvGraphicFramePr>
        <p:xfrm>
          <a:off x="8626667" y="3764609"/>
          <a:ext cx="3444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15" name="公式" r:id="rId29" imgW="126720" imgH="177480" progId="Equation.3">
                  <p:embed/>
                </p:oleObj>
              </mc:Choice>
              <mc:Fallback>
                <p:oleObj name="公式" r:id="rId29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6667" y="3764609"/>
                        <a:ext cx="34448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" name="Oval 24"/>
          <p:cNvSpPr>
            <a:spLocks noChangeAspect="1" noChangeArrowheads="1"/>
          </p:cNvSpPr>
          <p:nvPr/>
        </p:nvSpPr>
        <p:spPr bwMode="auto">
          <a:xfrm>
            <a:off x="9265344" y="5414429"/>
            <a:ext cx="184150" cy="18415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19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132765"/>
              </p:ext>
            </p:extLst>
          </p:nvPr>
        </p:nvGraphicFramePr>
        <p:xfrm>
          <a:off x="9164998" y="5779906"/>
          <a:ext cx="5492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16" name="公式" r:id="rId31" imgW="203040" imgH="164880" progId="Equation.3">
                  <p:embed/>
                </p:oleObj>
              </mc:Choice>
              <mc:Fallback>
                <p:oleObj name="公式" r:id="rId31" imgW="2030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4998" y="5779906"/>
                        <a:ext cx="5492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" name="Line 25"/>
          <p:cNvSpPr>
            <a:spLocks noChangeShapeType="1"/>
          </p:cNvSpPr>
          <p:nvPr/>
        </p:nvSpPr>
        <p:spPr bwMode="auto">
          <a:xfrm flipV="1">
            <a:off x="6230753" y="5537977"/>
            <a:ext cx="3133783" cy="917393"/>
          </a:xfrm>
          <a:prstGeom prst="line">
            <a:avLst/>
          </a:prstGeom>
          <a:noFill/>
          <a:ln w="38100">
            <a:solidFill>
              <a:srgbClr val="9900FF"/>
            </a:solidFill>
            <a:prstDash val="dash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076042"/>
              </p:ext>
            </p:extLst>
          </p:nvPr>
        </p:nvGraphicFramePr>
        <p:xfrm>
          <a:off x="8024253" y="6052048"/>
          <a:ext cx="4794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17" name="公式" r:id="rId33" imgW="177480" imgH="164880" progId="Equation.3">
                  <p:embed/>
                </p:oleObj>
              </mc:Choice>
              <mc:Fallback>
                <p:oleObj name="公式" r:id="rId33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4253" y="6052048"/>
                        <a:ext cx="4794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" name="Line 36"/>
          <p:cNvSpPr>
            <a:spLocks noChangeShapeType="1"/>
          </p:cNvSpPr>
          <p:nvPr/>
        </p:nvSpPr>
        <p:spPr bwMode="auto">
          <a:xfrm>
            <a:off x="9418388" y="5535933"/>
            <a:ext cx="591771" cy="1618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2" name="Picture 2" descr="C:\My Documents\图画\力学家照片\牛顿\Newton_3.jpg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824" y="4507780"/>
            <a:ext cx="571056" cy="763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3" name="Group 40"/>
          <p:cNvGrpSpPr>
            <a:grpSpLocks/>
          </p:cNvGrpSpPr>
          <p:nvPr/>
        </p:nvGrpSpPr>
        <p:grpSpPr bwMode="auto">
          <a:xfrm>
            <a:off x="9674652" y="4622394"/>
            <a:ext cx="571500" cy="593727"/>
            <a:chOff x="3360" y="1296"/>
            <a:chExt cx="480" cy="488"/>
          </a:xfrm>
        </p:grpSpPr>
        <p:sp>
          <p:nvSpPr>
            <p:cNvPr id="204" name="Oval 41"/>
            <p:cNvSpPr>
              <a:spLocks noChangeArrowheads="1"/>
            </p:cNvSpPr>
            <p:nvPr/>
          </p:nvSpPr>
          <p:spPr bwMode="auto">
            <a:xfrm>
              <a:off x="3360" y="1296"/>
              <a:ext cx="480" cy="481"/>
            </a:xfrm>
            <a:prstGeom prst="ellipse">
              <a:avLst/>
            </a:prstGeom>
            <a:solidFill>
              <a:srgbClr val="F9FDF1"/>
            </a:solidFill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05" name="Object 42"/>
            <p:cNvGraphicFramePr>
              <a:graphicFrameLocks noChangeAspect="1"/>
            </p:cNvGraphicFramePr>
            <p:nvPr/>
          </p:nvGraphicFramePr>
          <p:xfrm>
            <a:off x="3540" y="1296"/>
            <a:ext cx="14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18" name="Equation" r:id="rId36" imgW="266400" imgH="228600" progId="Equation.3">
                    <p:embed/>
                  </p:oleObj>
                </mc:Choice>
                <mc:Fallback>
                  <p:oleObj name="Equation" r:id="rId36" imgW="266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0" y="1296"/>
                          <a:ext cx="140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" name="Object 43"/>
            <p:cNvGraphicFramePr>
              <a:graphicFrameLocks noChangeAspect="1"/>
            </p:cNvGraphicFramePr>
            <p:nvPr/>
          </p:nvGraphicFramePr>
          <p:xfrm>
            <a:off x="3760" y="1490"/>
            <a:ext cx="80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19" name="Equation" r:id="rId37" imgW="152280" imgH="241200" progId="Equation.3">
                    <p:embed/>
                  </p:oleObj>
                </mc:Choice>
                <mc:Fallback>
                  <p:oleObj name="Equation" r:id="rId37" imgW="1522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0" y="1490"/>
                          <a:ext cx="80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" name="Object 44"/>
            <p:cNvGraphicFramePr>
              <a:graphicFrameLocks noChangeAspect="1"/>
            </p:cNvGraphicFramePr>
            <p:nvPr/>
          </p:nvGraphicFramePr>
          <p:xfrm>
            <a:off x="3560" y="1657"/>
            <a:ext cx="8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20" name="Equation" r:id="rId38" imgW="164880" imgH="241200" progId="Equation.3">
                    <p:embed/>
                  </p:oleObj>
                </mc:Choice>
                <mc:Fallback>
                  <p:oleObj name="Equation" r:id="rId38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1657"/>
                          <a:ext cx="8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8" name="Object 45"/>
            <p:cNvGraphicFramePr>
              <a:graphicFrameLocks noChangeAspect="1"/>
            </p:cNvGraphicFramePr>
            <p:nvPr/>
          </p:nvGraphicFramePr>
          <p:xfrm>
            <a:off x="3360" y="1490"/>
            <a:ext cx="8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21" name="Equation" r:id="rId39" imgW="164880" imgH="241200" progId="Equation.3">
                    <p:embed/>
                  </p:oleObj>
                </mc:Choice>
                <mc:Fallback>
                  <p:oleObj name="Equation" r:id="rId39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490"/>
                          <a:ext cx="8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" name="Oval 46"/>
            <p:cNvSpPr>
              <a:spLocks noChangeArrowheads="1"/>
            </p:cNvSpPr>
            <p:nvPr/>
          </p:nvSpPr>
          <p:spPr bwMode="auto">
            <a:xfrm>
              <a:off x="3680" y="1336"/>
              <a:ext cx="40" cy="40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0" name="Oval 47"/>
            <p:cNvSpPr>
              <a:spLocks noChangeArrowheads="1"/>
            </p:cNvSpPr>
            <p:nvPr/>
          </p:nvSpPr>
          <p:spPr bwMode="auto">
            <a:xfrm>
              <a:off x="3760" y="1416"/>
              <a:ext cx="40" cy="40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1" name="Oval 48"/>
            <p:cNvSpPr>
              <a:spLocks noChangeArrowheads="1"/>
            </p:cNvSpPr>
            <p:nvPr/>
          </p:nvSpPr>
          <p:spPr bwMode="auto">
            <a:xfrm>
              <a:off x="3760" y="1617"/>
              <a:ext cx="40" cy="40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2" name="Oval 49"/>
            <p:cNvSpPr>
              <a:spLocks noChangeArrowheads="1"/>
            </p:cNvSpPr>
            <p:nvPr/>
          </p:nvSpPr>
          <p:spPr bwMode="auto">
            <a:xfrm>
              <a:off x="3680" y="1697"/>
              <a:ext cx="40" cy="40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3" name="Oval 50"/>
            <p:cNvSpPr>
              <a:spLocks noChangeArrowheads="1"/>
            </p:cNvSpPr>
            <p:nvPr/>
          </p:nvSpPr>
          <p:spPr bwMode="auto">
            <a:xfrm>
              <a:off x="3480" y="1336"/>
              <a:ext cx="40" cy="40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4" name="Oval 51"/>
            <p:cNvSpPr>
              <a:spLocks noChangeArrowheads="1"/>
            </p:cNvSpPr>
            <p:nvPr/>
          </p:nvSpPr>
          <p:spPr bwMode="auto">
            <a:xfrm>
              <a:off x="3400" y="1416"/>
              <a:ext cx="40" cy="40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" name="Oval 52"/>
            <p:cNvSpPr>
              <a:spLocks noChangeArrowheads="1"/>
            </p:cNvSpPr>
            <p:nvPr/>
          </p:nvSpPr>
          <p:spPr bwMode="auto">
            <a:xfrm>
              <a:off x="3400" y="1617"/>
              <a:ext cx="40" cy="40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6" name="Oval 53"/>
            <p:cNvSpPr>
              <a:spLocks noChangeArrowheads="1"/>
            </p:cNvSpPr>
            <p:nvPr/>
          </p:nvSpPr>
          <p:spPr bwMode="auto">
            <a:xfrm>
              <a:off x="3480" y="1697"/>
              <a:ext cx="40" cy="40"/>
            </a:xfrm>
            <a:prstGeom prst="ellipse">
              <a:avLst/>
            </a:prstGeom>
            <a:solidFill>
              <a:srgbClr val="33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7" name="Line 54"/>
            <p:cNvSpPr>
              <a:spLocks noChangeShapeType="1"/>
            </p:cNvSpPr>
            <p:nvPr/>
          </p:nvSpPr>
          <p:spPr bwMode="auto">
            <a:xfrm flipH="1">
              <a:off x="3509" y="1533"/>
              <a:ext cx="96" cy="15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1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620514"/>
              </p:ext>
            </p:extLst>
          </p:nvPr>
        </p:nvGraphicFramePr>
        <p:xfrm>
          <a:off x="10145344" y="4204467"/>
          <a:ext cx="4143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22" name="公式" r:id="rId40" imgW="152280" imgH="177480" progId="Equation.3">
                  <p:embed/>
                </p:oleObj>
              </mc:Choice>
              <mc:Fallback>
                <p:oleObj name="公式" r:id="rId40" imgW="152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5344" y="4204467"/>
                        <a:ext cx="41433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" name="Text Box 52"/>
          <p:cNvSpPr txBox="1">
            <a:spLocks noChangeArrowheads="1"/>
          </p:cNvSpPr>
          <p:nvPr/>
        </p:nvSpPr>
        <p:spPr bwMode="auto">
          <a:xfrm>
            <a:off x="1882711" y="5240168"/>
            <a:ext cx="423240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在质点的运动过程中，质点的位矢是时间</a:t>
            </a:r>
            <a:r>
              <a:rPr lang="en-US" altLang="zh-CN" sz="2800" b="1" dirty="0">
                <a:solidFill>
                  <a:srgbClr val="FF0000"/>
                </a:solidFill>
              </a:rPr>
              <a:t>t</a:t>
            </a:r>
            <a:r>
              <a:rPr lang="zh-CN" altLang="en-US" sz="2800" b="1" dirty="0">
                <a:solidFill>
                  <a:srgbClr val="0000FF"/>
                </a:solidFill>
              </a:rPr>
              <a:t>的函数，记作</a:t>
            </a:r>
          </a:p>
        </p:txBody>
      </p:sp>
      <p:graphicFrame>
        <p:nvGraphicFramePr>
          <p:cNvPr id="220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684901"/>
              </p:ext>
            </p:extLst>
          </p:nvPr>
        </p:nvGraphicFramePr>
        <p:xfrm>
          <a:off x="3215680" y="6264276"/>
          <a:ext cx="14843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23" name="公式" r:id="rId42" imgW="380879" imgH="76169" progId="Equation.3">
                  <p:embed/>
                </p:oleObj>
              </mc:Choice>
              <mc:Fallback>
                <p:oleObj name="公式" r:id="rId42" imgW="380879" imgH="76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6264276"/>
                        <a:ext cx="1484312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0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1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4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5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8" dur="2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7" grpId="0"/>
      <p:bldP spid="48" grpId="0"/>
      <p:bldP spid="50" grpId="0"/>
      <p:bldP spid="51" grpId="0" animBg="1"/>
      <p:bldP spid="52" grpId="0" animBg="1"/>
      <p:bldP spid="53" grpId="0" animBg="1"/>
      <p:bldP spid="54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6" grpId="0" animBg="1"/>
      <p:bldP spid="175" grpId="0" animBg="1"/>
      <p:bldP spid="177" grpId="0" animBg="1"/>
      <p:bldP spid="179" grpId="0" animBg="1"/>
      <p:bldP spid="197" grpId="0" animBg="1"/>
      <p:bldP spid="199" grpId="0" animBg="1"/>
      <p:bldP spid="201" grpId="0" animBg="1"/>
      <p:bldP spid="2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9371" y="-27174"/>
            <a:ext cx="83045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练习：电子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单缝衍射，</a:t>
            </a:r>
            <a:r>
              <a:rPr lang="zh-CN" altLang="en-US" sz="2800" b="1" dirty="0">
                <a:solidFill>
                  <a:srgbClr val="0000FF"/>
                </a:solidFill>
              </a:rPr>
              <a:t>已知</a:t>
            </a:r>
            <a:r>
              <a:rPr lang="en-US" altLang="zh-CN" sz="2800" b="1" dirty="0">
                <a:solidFill>
                  <a:srgbClr val="008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L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</a:rPr>
              <a:t>，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电子的速度为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v,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质量为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。</a:t>
            </a:r>
            <a:r>
              <a:rPr lang="zh-CN" altLang="zh-CN" sz="2800" b="1" kern="100" dirty="0">
                <a:solidFill>
                  <a:srgbClr val="0099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中央明条纹的角宽度</a:t>
            </a:r>
            <a:r>
              <a:rPr lang="en-US" altLang="zh-CN" sz="2800" b="1" kern="100" dirty="0">
                <a:solidFill>
                  <a:srgbClr val="0099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=____</a:t>
            </a:r>
            <a:r>
              <a:rPr lang="zh-CN" altLang="zh-CN" sz="2800" b="1" kern="100" dirty="0">
                <a:solidFill>
                  <a:srgbClr val="0099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，线宽度</a:t>
            </a:r>
            <a:r>
              <a:rPr lang="en-US" altLang="zh-CN" sz="2800" b="1" kern="100" dirty="0">
                <a:solidFill>
                  <a:srgbClr val="0099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=_____;</a:t>
            </a:r>
            <a:r>
              <a:rPr lang="zh-CN" altLang="en-US" sz="2800" b="1" kern="100" dirty="0">
                <a:solidFill>
                  <a:srgbClr val="0099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其他</a:t>
            </a:r>
            <a:r>
              <a:rPr lang="zh-CN" altLang="zh-CN" sz="2800" b="1" kern="100" dirty="0">
                <a:solidFill>
                  <a:srgbClr val="0099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明条纹的角宽度</a:t>
            </a:r>
            <a:r>
              <a:rPr lang="en-US" altLang="zh-CN" sz="2800" b="1" kern="100" dirty="0">
                <a:solidFill>
                  <a:srgbClr val="0099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=____</a:t>
            </a:r>
            <a:r>
              <a:rPr lang="zh-CN" altLang="zh-CN" sz="2800" b="1" kern="100" dirty="0">
                <a:solidFill>
                  <a:srgbClr val="0099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，线宽度</a:t>
            </a:r>
            <a:r>
              <a:rPr lang="en-US" altLang="zh-CN" sz="2800" b="1" kern="100" dirty="0">
                <a:solidFill>
                  <a:srgbClr val="0099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=_____</a:t>
            </a:r>
            <a:r>
              <a:rPr lang="zh-CN" altLang="zh-CN" sz="2800" b="1" kern="100" dirty="0">
                <a:solidFill>
                  <a:srgbClr val="009900"/>
                </a:solidFill>
                <a:ea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CC3300"/>
                </a:solidFill>
              </a:rPr>
              <a:t>。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187496" y="1634797"/>
            <a:ext cx="47625" cy="2197420"/>
            <a:chOff x="0" y="0"/>
            <a:chExt cx="48" cy="1730"/>
          </a:xfrm>
        </p:grpSpPr>
        <p:sp>
          <p:nvSpPr>
            <p:cNvPr id="4" name="未知"/>
            <p:cNvSpPr>
              <a:spLocks/>
            </p:cNvSpPr>
            <p:nvPr/>
          </p:nvSpPr>
          <p:spPr bwMode="auto">
            <a:xfrm>
              <a:off x="0" y="0"/>
              <a:ext cx="48" cy="480"/>
            </a:xfrm>
            <a:custGeom>
              <a:avLst/>
              <a:gdLst>
                <a:gd name="T0" fmla="*/ 0 w 48"/>
                <a:gd name="T1" fmla="*/ 0 h 768"/>
                <a:gd name="T2" fmla="*/ 0 w 48"/>
                <a:gd name="T3" fmla="*/ 1 h 768"/>
                <a:gd name="T4" fmla="*/ 48 w 48"/>
                <a:gd name="T5" fmla="*/ 1 h 768"/>
                <a:gd name="T6" fmla="*/ 48 w 48"/>
                <a:gd name="T7" fmla="*/ 0 h 768"/>
                <a:gd name="T8" fmla="*/ 0 w 48"/>
                <a:gd name="T9" fmla="*/ 0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768"/>
                <a:gd name="T17" fmla="*/ 48 w 48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768">
                  <a:moveTo>
                    <a:pt x="0" y="0"/>
                  </a:moveTo>
                  <a:lnTo>
                    <a:pt x="0" y="768"/>
                  </a:lnTo>
                  <a:lnTo>
                    <a:pt x="48" y="672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" name="未知"/>
            <p:cNvSpPr>
              <a:spLocks/>
            </p:cNvSpPr>
            <p:nvPr/>
          </p:nvSpPr>
          <p:spPr bwMode="auto">
            <a:xfrm flipV="1">
              <a:off x="0" y="1250"/>
              <a:ext cx="48" cy="480"/>
            </a:xfrm>
            <a:custGeom>
              <a:avLst/>
              <a:gdLst>
                <a:gd name="T0" fmla="*/ 0 w 48"/>
                <a:gd name="T1" fmla="*/ 0 h 768"/>
                <a:gd name="T2" fmla="*/ 0 w 48"/>
                <a:gd name="T3" fmla="*/ 1 h 768"/>
                <a:gd name="T4" fmla="*/ 48 w 48"/>
                <a:gd name="T5" fmla="*/ 1 h 768"/>
                <a:gd name="T6" fmla="*/ 48 w 48"/>
                <a:gd name="T7" fmla="*/ 0 h 768"/>
                <a:gd name="T8" fmla="*/ 0 w 48"/>
                <a:gd name="T9" fmla="*/ 0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768"/>
                <a:gd name="T17" fmla="*/ 48 w 48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768">
                  <a:moveTo>
                    <a:pt x="0" y="0"/>
                  </a:moveTo>
                  <a:lnTo>
                    <a:pt x="0" y="768"/>
                  </a:lnTo>
                  <a:lnTo>
                    <a:pt x="48" y="672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1509633" y="2226935"/>
            <a:ext cx="439738" cy="1046163"/>
            <a:chOff x="74" y="-17"/>
            <a:chExt cx="277" cy="659"/>
          </a:xfrm>
        </p:grpSpPr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74" y="-6"/>
              <a:ext cx="215" cy="648"/>
              <a:chOff x="74" y="-6"/>
              <a:chExt cx="215" cy="648"/>
            </a:xfrm>
          </p:grpSpPr>
          <p:graphicFrame>
            <p:nvGraphicFramePr>
              <p:cNvPr id="10" name="Object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00518407"/>
                  </p:ext>
                </p:extLst>
              </p:nvPr>
            </p:nvGraphicFramePr>
            <p:xfrm>
              <a:off x="74" y="174"/>
              <a:ext cx="215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744" name="公式" r:id="rId3" imgW="126720" imgH="139680" progId="Equation.3">
                      <p:embed/>
                    </p:oleObj>
                  </mc:Choice>
                  <mc:Fallback>
                    <p:oleObj name="公式" r:id="rId3" imgW="126720" imgH="139680" progId="Equation.3">
                      <p:embed/>
                      <p:pic>
                        <p:nvPicPr>
                          <p:cNvPr id="71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" y="174"/>
                            <a:ext cx="215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Line 35"/>
              <p:cNvSpPr>
                <a:spLocks noChangeShapeType="1"/>
              </p:cNvSpPr>
              <p:nvPr/>
            </p:nvSpPr>
            <p:spPr bwMode="auto">
              <a:xfrm>
                <a:off x="289" y="-6"/>
                <a:ext cx="0" cy="648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round/>
                <a:headEnd type="stealth" w="med" len="lg"/>
                <a:tailEnd type="stealth" w="med" len="lg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" name="Line 36"/>
            <p:cNvSpPr>
              <a:spLocks noChangeShapeType="1"/>
            </p:cNvSpPr>
            <p:nvPr/>
          </p:nvSpPr>
          <p:spPr bwMode="auto">
            <a:xfrm>
              <a:off x="195" y="-17"/>
              <a:ext cx="1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9" name="Line 37"/>
            <p:cNvSpPr>
              <a:spLocks noChangeShapeType="1"/>
            </p:cNvSpPr>
            <p:nvPr/>
          </p:nvSpPr>
          <p:spPr bwMode="auto">
            <a:xfrm>
              <a:off x="207" y="642"/>
              <a:ext cx="1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" name="Group 5"/>
          <p:cNvGrpSpPr>
            <a:grpSpLocks/>
          </p:cNvGrpSpPr>
          <p:nvPr/>
        </p:nvGrpSpPr>
        <p:grpSpPr bwMode="auto">
          <a:xfrm>
            <a:off x="4600496" y="1469697"/>
            <a:ext cx="144463" cy="2438400"/>
            <a:chOff x="0" y="0"/>
            <a:chExt cx="144" cy="1920"/>
          </a:xfrm>
        </p:grpSpPr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0" y="0"/>
              <a:ext cx="0" cy="19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tangle 7" descr="宽上对角线"/>
            <p:cNvSpPr>
              <a:spLocks noChangeArrowheads="1"/>
            </p:cNvSpPr>
            <p:nvPr/>
          </p:nvSpPr>
          <p:spPr bwMode="auto">
            <a:xfrm>
              <a:off x="0" y="0"/>
              <a:ext cx="144" cy="1920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2234326" y="3684051"/>
            <a:ext cx="2365378" cy="663575"/>
            <a:chOff x="242" y="-244"/>
            <a:chExt cx="1490" cy="418"/>
          </a:xfrm>
        </p:grpSpPr>
        <p:grpSp>
          <p:nvGrpSpPr>
            <p:cNvPr id="16" name="Group 33"/>
            <p:cNvGrpSpPr>
              <a:grpSpLocks/>
            </p:cNvGrpSpPr>
            <p:nvPr/>
          </p:nvGrpSpPr>
          <p:grpSpPr bwMode="auto">
            <a:xfrm>
              <a:off x="242" y="-244"/>
              <a:ext cx="1490" cy="321"/>
              <a:chOff x="242" y="-244"/>
              <a:chExt cx="1490" cy="321"/>
            </a:xfrm>
          </p:grpSpPr>
          <p:graphicFrame>
            <p:nvGraphicFramePr>
              <p:cNvPr id="19" name="Object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0099045"/>
                  </p:ext>
                </p:extLst>
              </p:nvPr>
            </p:nvGraphicFramePr>
            <p:xfrm>
              <a:off x="829" y="-244"/>
              <a:ext cx="237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745" name="公式" r:id="rId6" imgW="139680" imgH="164880" progId="Equation.3">
                      <p:embed/>
                    </p:oleObj>
                  </mc:Choice>
                  <mc:Fallback>
                    <p:oleObj name="公式" r:id="rId6" imgW="139680" imgH="164880" progId="Equation.3">
                      <p:embed/>
                      <p:pic>
                        <p:nvPicPr>
                          <p:cNvPr id="8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9" y="-244"/>
                            <a:ext cx="237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Line 35"/>
              <p:cNvSpPr>
                <a:spLocks noChangeShapeType="1"/>
              </p:cNvSpPr>
              <p:nvPr/>
            </p:nvSpPr>
            <p:spPr bwMode="auto">
              <a:xfrm>
                <a:off x="242" y="74"/>
                <a:ext cx="1490" cy="3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round/>
                <a:headEnd type="stealth" w="med" len="lg"/>
                <a:tailEnd type="stealth" w="med" len="lg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7" name="Line 36"/>
            <p:cNvSpPr>
              <a:spLocks noChangeShapeType="1"/>
            </p:cNvSpPr>
            <p:nvPr/>
          </p:nvSpPr>
          <p:spPr bwMode="auto">
            <a:xfrm>
              <a:off x="242" y="-6"/>
              <a:ext cx="1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Line 37"/>
            <p:cNvSpPr>
              <a:spLocks noChangeShapeType="1"/>
            </p:cNvSpPr>
            <p:nvPr/>
          </p:nvSpPr>
          <p:spPr bwMode="auto">
            <a:xfrm flipH="1">
              <a:off x="1732" y="-6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1" name="Group 8"/>
          <p:cNvGrpSpPr>
            <a:grpSpLocks/>
          </p:cNvGrpSpPr>
          <p:nvPr/>
        </p:nvGrpSpPr>
        <p:grpSpPr bwMode="auto">
          <a:xfrm>
            <a:off x="1544559" y="2044372"/>
            <a:ext cx="642937" cy="1358900"/>
            <a:chOff x="0" y="0"/>
            <a:chExt cx="405" cy="856"/>
          </a:xfrm>
        </p:grpSpPr>
        <p:sp>
          <p:nvSpPr>
            <p:cNvPr id="22" name="Line 9"/>
            <p:cNvSpPr>
              <a:spLocks noChangeShapeType="1"/>
            </p:cNvSpPr>
            <p:nvPr/>
          </p:nvSpPr>
          <p:spPr bwMode="auto">
            <a:xfrm>
              <a:off x="10" y="137"/>
              <a:ext cx="3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 flipV="1">
              <a:off x="0" y="280"/>
              <a:ext cx="40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>
              <a:off x="10" y="713"/>
              <a:ext cx="3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10" y="560"/>
              <a:ext cx="3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0" y="406"/>
              <a:ext cx="395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10" y="0"/>
              <a:ext cx="3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ine 15"/>
            <p:cNvSpPr>
              <a:spLocks noChangeShapeType="1"/>
            </p:cNvSpPr>
            <p:nvPr/>
          </p:nvSpPr>
          <p:spPr bwMode="auto">
            <a:xfrm>
              <a:off x="10" y="856"/>
              <a:ext cx="3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9" name="Line 23"/>
          <p:cNvSpPr>
            <a:spLocks noChangeShapeType="1"/>
          </p:cNvSpPr>
          <p:nvPr/>
        </p:nvSpPr>
        <p:spPr bwMode="auto">
          <a:xfrm flipV="1">
            <a:off x="2077958" y="2688897"/>
            <a:ext cx="3040062" cy="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graphicFrame>
        <p:nvGraphicFramePr>
          <p:cNvPr id="3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789918"/>
              </p:ext>
            </p:extLst>
          </p:nvPr>
        </p:nvGraphicFramePr>
        <p:xfrm>
          <a:off x="1085771" y="2678050"/>
          <a:ext cx="363660" cy="445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46" name="公式" r:id="rId8" imgW="114120" imgH="139680" progId="Equation.3">
                  <p:embed/>
                </p:oleObj>
              </mc:Choice>
              <mc:Fallback>
                <p:oleObj name="公式" r:id="rId8" imgW="114120" imgH="139680" progId="Equation.3">
                  <p:embed/>
                  <p:pic>
                    <p:nvPicPr>
                      <p:cNvPr id="91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771" y="2678050"/>
                        <a:ext cx="363660" cy="445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未知"/>
          <p:cNvSpPr>
            <a:spLocks/>
          </p:cNvSpPr>
          <p:nvPr/>
        </p:nvSpPr>
        <p:spPr bwMode="auto">
          <a:xfrm>
            <a:off x="3525758" y="1469697"/>
            <a:ext cx="1168400" cy="2438400"/>
          </a:xfrm>
          <a:custGeom>
            <a:avLst/>
            <a:gdLst>
              <a:gd name="T0" fmla="*/ 2147483647 w 736"/>
              <a:gd name="T1" fmla="*/ 0 h 1536"/>
              <a:gd name="T2" fmla="*/ 2147483647 w 736"/>
              <a:gd name="T3" fmla="*/ 2147483647 h 1536"/>
              <a:gd name="T4" fmla="*/ 2147483647 w 736"/>
              <a:gd name="T5" fmla="*/ 2147483647 h 1536"/>
              <a:gd name="T6" fmla="*/ 0 w 736"/>
              <a:gd name="T7" fmla="*/ 2147483647 h 1536"/>
              <a:gd name="T8" fmla="*/ 2147483647 w 736"/>
              <a:gd name="T9" fmla="*/ 2147483647 h 1536"/>
              <a:gd name="T10" fmla="*/ 2147483647 w 736"/>
              <a:gd name="T11" fmla="*/ 2147483647 h 1536"/>
              <a:gd name="T12" fmla="*/ 2147483647 w 736"/>
              <a:gd name="T13" fmla="*/ 2147483647 h 15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6"/>
              <a:gd name="T22" fmla="*/ 0 h 1536"/>
              <a:gd name="T23" fmla="*/ 736 w 736"/>
              <a:gd name="T24" fmla="*/ 1536 h 1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6" h="1536">
                <a:moveTo>
                  <a:pt x="672" y="0"/>
                </a:moveTo>
                <a:cubicBezTo>
                  <a:pt x="650" y="28"/>
                  <a:pt x="546" y="100"/>
                  <a:pt x="542" y="170"/>
                </a:cubicBezTo>
                <a:cubicBezTo>
                  <a:pt x="538" y="240"/>
                  <a:pt x="736" y="321"/>
                  <a:pt x="646" y="421"/>
                </a:cubicBezTo>
                <a:cubicBezTo>
                  <a:pt x="556" y="521"/>
                  <a:pt x="0" y="653"/>
                  <a:pt x="0" y="768"/>
                </a:cubicBezTo>
                <a:cubicBezTo>
                  <a:pt x="0" y="883"/>
                  <a:pt x="556" y="1014"/>
                  <a:pt x="646" y="1110"/>
                </a:cubicBezTo>
                <a:cubicBezTo>
                  <a:pt x="736" y="1206"/>
                  <a:pt x="538" y="1276"/>
                  <a:pt x="542" y="1347"/>
                </a:cubicBezTo>
                <a:cubicBezTo>
                  <a:pt x="546" y="1418"/>
                  <a:pt x="645" y="1497"/>
                  <a:pt x="672" y="1536"/>
                </a:cubicBezTo>
              </a:path>
            </a:pathLst>
          </a:custGeom>
          <a:solidFill>
            <a:srgbClr val="FF00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grpSp>
        <p:nvGrpSpPr>
          <p:cNvPr id="32" name="Group 16"/>
          <p:cNvGrpSpPr>
            <a:grpSpLocks/>
          </p:cNvGrpSpPr>
          <p:nvPr/>
        </p:nvGrpSpPr>
        <p:grpSpPr bwMode="auto">
          <a:xfrm>
            <a:off x="2222421" y="2079297"/>
            <a:ext cx="2365375" cy="1239838"/>
            <a:chOff x="0" y="0"/>
            <a:chExt cx="1490" cy="781"/>
          </a:xfrm>
        </p:grpSpPr>
        <p:sp>
          <p:nvSpPr>
            <p:cNvPr id="33" name="Line 17"/>
            <p:cNvSpPr>
              <a:spLocks noChangeShapeType="1"/>
            </p:cNvSpPr>
            <p:nvPr/>
          </p:nvSpPr>
          <p:spPr bwMode="auto">
            <a:xfrm flipV="1">
              <a:off x="3" y="0"/>
              <a:ext cx="1487" cy="383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0" y="398"/>
              <a:ext cx="1487" cy="383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5" name="Group 27"/>
          <p:cNvGrpSpPr>
            <a:grpSpLocks/>
          </p:cNvGrpSpPr>
          <p:nvPr/>
        </p:nvGrpSpPr>
        <p:grpSpPr bwMode="auto">
          <a:xfrm>
            <a:off x="2611359" y="2374573"/>
            <a:ext cx="750887" cy="428625"/>
            <a:chOff x="0" y="286"/>
            <a:chExt cx="473" cy="270"/>
          </a:xfrm>
        </p:grpSpPr>
        <p:sp>
          <p:nvSpPr>
            <p:cNvPr id="36" name="Arc 28"/>
            <p:cNvSpPr>
              <a:spLocks/>
            </p:cNvSpPr>
            <p:nvPr/>
          </p:nvSpPr>
          <p:spPr bwMode="auto">
            <a:xfrm>
              <a:off x="0" y="367"/>
              <a:ext cx="192" cy="118"/>
            </a:xfrm>
            <a:custGeom>
              <a:avLst/>
              <a:gdLst>
                <a:gd name="T0" fmla="*/ 0 w 21600"/>
                <a:gd name="T1" fmla="*/ 0 h 13286"/>
                <a:gd name="T2" fmla="*/ 0 w 21600"/>
                <a:gd name="T3" fmla="*/ 0 h 13286"/>
                <a:gd name="T4" fmla="*/ 0 w 21600"/>
                <a:gd name="T5" fmla="*/ 0 h 132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3286"/>
                <a:gd name="T11" fmla="*/ 21600 w 21600"/>
                <a:gd name="T12" fmla="*/ 13286 h 13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3286" fill="none" extrusionOk="0">
                  <a:moveTo>
                    <a:pt x="17030" y="0"/>
                  </a:moveTo>
                  <a:cubicBezTo>
                    <a:pt x="19991" y="3795"/>
                    <a:pt x="21600" y="8471"/>
                    <a:pt x="21600" y="13286"/>
                  </a:cubicBezTo>
                </a:path>
                <a:path w="21600" h="13286" stroke="0" extrusionOk="0">
                  <a:moveTo>
                    <a:pt x="17030" y="0"/>
                  </a:moveTo>
                  <a:cubicBezTo>
                    <a:pt x="19991" y="3795"/>
                    <a:pt x="21600" y="8471"/>
                    <a:pt x="21600" y="13286"/>
                  </a:cubicBezTo>
                  <a:lnTo>
                    <a:pt x="0" y="13286"/>
                  </a:lnTo>
                  <a:close/>
                </a:path>
              </a:pathLst>
            </a:custGeom>
            <a:noFill/>
            <a:ln w="19050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37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0311498"/>
                </p:ext>
              </p:extLst>
            </p:nvPr>
          </p:nvGraphicFramePr>
          <p:xfrm>
            <a:off x="235" y="286"/>
            <a:ext cx="23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747" name="公式" r:id="rId10" imgW="152268" imgH="215713" progId="Equation.3">
                    <p:embed/>
                  </p:oleObj>
                </mc:Choice>
                <mc:Fallback>
                  <p:oleObj name="公式" r:id="rId10" imgW="152268" imgH="215713" progId="Equation.3">
                    <p:embed/>
                    <p:pic>
                      <p:nvPicPr>
                        <p:cNvPr id="98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" y="286"/>
                          <a:ext cx="23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2"/>
          <p:cNvGrpSpPr>
            <a:grpSpLocks/>
          </p:cNvGrpSpPr>
          <p:nvPr/>
        </p:nvGrpSpPr>
        <p:grpSpPr bwMode="auto">
          <a:xfrm>
            <a:off x="9745129" y="1411966"/>
            <a:ext cx="76200" cy="2895600"/>
            <a:chOff x="3648" y="1008"/>
            <a:chExt cx="48" cy="1344"/>
          </a:xfrm>
        </p:grpSpPr>
        <p:sp>
          <p:nvSpPr>
            <p:cNvPr id="39" name="Rectangle 3"/>
            <p:cNvSpPr>
              <a:spLocks noChangeArrowheads="1"/>
            </p:cNvSpPr>
            <p:nvPr/>
          </p:nvSpPr>
          <p:spPr bwMode="auto">
            <a:xfrm>
              <a:off x="3648" y="1008"/>
              <a:ext cx="48" cy="1344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Line 4"/>
            <p:cNvSpPr>
              <a:spLocks noChangeShapeType="1"/>
            </p:cNvSpPr>
            <p:nvPr/>
          </p:nvSpPr>
          <p:spPr bwMode="auto">
            <a:xfrm>
              <a:off x="3648" y="1008"/>
              <a:ext cx="0" cy="1344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pic>
        <p:nvPicPr>
          <p:cNvPr id="41" name="Picture 5" descr="其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58"/>
          <a:stretch>
            <a:fillRect/>
          </a:stretch>
        </p:blipFill>
        <p:spPr bwMode="auto">
          <a:xfrm>
            <a:off x="9765767" y="1419905"/>
            <a:ext cx="1274762" cy="289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Arc 6"/>
          <p:cNvSpPr>
            <a:spLocks/>
          </p:cNvSpPr>
          <p:nvPr/>
        </p:nvSpPr>
        <p:spPr bwMode="auto">
          <a:xfrm rot="1971563">
            <a:off x="8570379" y="2685141"/>
            <a:ext cx="152400" cy="158750"/>
          </a:xfrm>
          <a:custGeom>
            <a:avLst/>
            <a:gdLst>
              <a:gd name="T0" fmla="*/ 0 w 21600"/>
              <a:gd name="T1" fmla="*/ 0 h 22633"/>
              <a:gd name="T2" fmla="*/ 152224 w 21600"/>
              <a:gd name="T3" fmla="*/ 158750 h 22633"/>
              <a:gd name="T4" fmla="*/ 0 w 21600"/>
              <a:gd name="T5" fmla="*/ 151504 h 22633"/>
              <a:gd name="T6" fmla="*/ 0 60000 65536"/>
              <a:gd name="T7" fmla="*/ 0 60000 65536"/>
              <a:gd name="T8" fmla="*/ 0 60000 65536"/>
              <a:gd name="T9" fmla="*/ 0 w 21600"/>
              <a:gd name="T10" fmla="*/ 0 h 22633"/>
              <a:gd name="T11" fmla="*/ 21600 w 21600"/>
              <a:gd name="T12" fmla="*/ 22633 h 22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63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944"/>
                  <a:pt x="21591" y="22288"/>
                  <a:pt x="21575" y="22633"/>
                </a:cubicBezTo>
              </a:path>
              <a:path w="21600" h="2263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944"/>
                  <a:pt x="21591" y="22288"/>
                  <a:pt x="21575" y="22633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V="1">
            <a:off x="7274979" y="2856592"/>
            <a:ext cx="3765550" cy="22225"/>
          </a:xfrm>
          <a:prstGeom prst="line">
            <a:avLst/>
          </a:prstGeom>
          <a:noFill/>
          <a:ln w="28575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4" name="Line 9"/>
          <p:cNvSpPr>
            <a:spLocks noChangeShapeType="1"/>
          </p:cNvSpPr>
          <p:nvPr/>
        </p:nvSpPr>
        <p:spPr bwMode="auto">
          <a:xfrm flipV="1">
            <a:off x="7255929" y="2478766"/>
            <a:ext cx="2457450" cy="41275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255929" y="2883580"/>
            <a:ext cx="2457450" cy="35718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 flipV="1">
            <a:off x="7243229" y="2097766"/>
            <a:ext cx="2470150" cy="795338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6222468" y="3621767"/>
            <a:ext cx="11969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b="1" dirty="0">
                <a:solidFill>
                  <a:srgbClr val="CC3300"/>
                </a:solidFill>
              </a:rPr>
              <a:t>衍射屏</a:t>
            </a:r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6960655" y="1564367"/>
            <a:ext cx="82391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b="1">
                <a:solidFill>
                  <a:srgbClr val="009900"/>
                </a:solidFill>
              </a:rPr>
              <a:t>透镜</a:t>
            </a:r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 flipH="1">
            <a:off x="7262279" y="3699554"/>
            <a:ext cx="0" cy="620712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8838667" y="4125004"/>
            <a:ext cx="868362" cy="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16"/>
          <p:cNvSpPr>
            <a:spLocks noChangeShapeType="1"/>
          </p:cNvSpPr>
          <p:nvPr/>
        </p:nvSpPr>
        <p:spPr bwMode="auto">
          <a:xfrm flipH="1">
            <a:off x="7265454" y="4125004"/>
            <a:ext cx="1023938" cy="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52" name="Arc 17"/>
          <p:cNvSpPr>
            <a:spLocks/>
          </p:cNvSpPr>
          <p:nvPr/>
        </p:nvSpPr>
        <p:spPr bwMode="auto">
          <a:xfrm rot="20738488">
            <a:off x="8435442" y="2489879"/>
            <a:ext cx="152400" cy="203200"/>
          </a:xfrm>
          <a:custGeom>
            <a:avLst/>
            <a:gdLst>
              <a:gd name="T0" fmla="*/ 144872 w 21600"/>
              <a:gd name="T1" fmla="*/ 0 h 18494"/>
              <a:gd name="T2" fmla="*/ 127699 w 21600"/>
              <a:gd name="T3" fmla="*/ 203200 h 18494"/>
              <a:gd name="T4" fmla="*/ 0 w 21600"/>
              <a:gd name="T5" fmla="*/ 73659 h 18494"/>
              <a:gd name="T6" fmla="*/ 0 60000 65536"/>
              <a:gd name="T7" fmla="*/ 0 60000 65536"/>
              <a:gd name="T8" fmla="*/ 0 60000 65536"/>
              <a:gd name="T9" fmla="*/ 0 w 21600"/>
              <a:gd name="T10" fmla="*/ 0 h 18494"/>
              <a:gd name="T11" fmla="*/ 21600 w 21600"/>
              <a:gd name="T12" fmla="*/ 18494 h 184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8494" fill="none" extrusionOk="0">
                <a:moveTo>
                  <a:pt x="20533" y="-1"/>
                </a:moveTo>
                <a:cubicBezTo>
                  <a:pt x="21239" y="2164"/>
                  <a:pt x="21600" y="4427"/>
                  <a:pt x="21600" y="6704"/>
                </a:cubicBezTo>
                <a:cubicBezTo>
                  <a:pt x="21600" y="10890"/>
                  <a:pt x="20383" y="14986"/>
                  <a:pt x="18098" y="18493"/>
                </a:cubicBezTo>
              </a:path>
              <a:path w="21600" h="18494" stroke="0" extrusionOk="0">
                <a:moveTo>
                  <a:pt x="20533" y="-1"/>
                </a:moveTo>
                <a:cubicBezTo>
                  <a:pt x="21239" y="2164"/>
                  <a:pt x="21600" y="4427"/>
                  <a:pt x="21600" y="6704"/>
                </a:cubicBezTo>
                <a:cubicBezTo>
                  <a:pt x="21600" y="10890"/>
                  <a:pt x="20383" y="14986"/>
                  <a:pt x="18098" y="18493"/>
                </a:cubicBezTo>
                <a:lnTo>
                  <a:pt x="0" y="6704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" name="Arc 18"/>
          <p:cNvSpPr>
            <a:spLocks/>
          </p:cNvSpPr>
          <p:nvPr/>
        </p:nvSpPr>
        <p:spPr bwMode="auto">
          <a:xfrm rot="13592630">
            <a:off x="8083810" y="2838335"/>
            <a:ext cx="185738" cy="298450"/>
          </a:xfrm>
          <a:custGeom>
            <a:avLst/>
            <a:gdLst>
              <a:gd name="T0" fmla="*/ 99866 w 17440"/>
              <a:gd name="T1" fmla="*/ 298450 h 20039"/>
              <a:gd name="T2" fmla="*/ 0 w 17440"/>
              <a:gd name="T3" fmla="*/ 189802 h 20039"/>
              <a:gd name="T4" fmla="*/ 185738 w 17440"/>
              <a:gd name="T5" fmla="*/ 0 h 20039"/>
              <a:gd name="T6" fmla="*/ 0 60000 65536"/>
              <a:gd name="T7" fmla="*/ 0 60000 65536"/>
              <a:gd name="T8" fmla="*/ 0 60000 65536"/>
              <a:gd name="T9" fmla="*/ 0 w 17440"/>
              <a:gd name="T10" fmla="*/ 0 h 20039"/>
              <a:gd name="T11" fmla="*/ 17440 w 17440"/>
              <a:gd name="T12" fmla="*/ 20039 h 200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40" h="20039" fill="none" extrusionOk="0">
                <a:moveTo>
                  <a:pt x="9377" y="20038"/>
                </a:moveTo>
                <a:cubicBezTo>
                  <a:pt x="5631" y="18531"/>
                  <a:pt x="2382" y="16004"/>
                  <a:pt x="0" y="12743"/>
                </a:cubicBezTo>
              </a:path>
              <a:path w="17440" h="20039" stroke="0" extrusionOk="0">
                <a:moveTo>
                  <a:pt x="9377" y="20038"/>
                </a:moveTo>
                <a:cubicBezTo>
                  <a:pt x="5631" y="18531"/>
                  <a:pt x="2382" y="16004"/>
                  <a:pt x="0" y="12743"/>
                </a:cubicBezTo>
                <a:lnTo>
                  <a:pt x="17440" y="0"/>
                </a:lnTo>
                <a:close/>
              </a:path>
            </a:pathLst>
          </a:custGeom>
          <a:noFill/>
          <a:ln w="2857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889076"/>
              </p:ext>
            </p:extLst>
          </p:nvPr>
        </p:nvGraphicFramePr>
        <p:xfrm>
          <a:off x="7965542" y="3004229"/>
          <a:ext cx="5762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48" name="Equation" r:id="rId13" imgW="279360" imgH="228600" progId="Equation.3">
                  <p:embed/>
                </p:oleObj>
              </mc:Choice>
              <mc:Fallback>
                <p:oleObj name="Equation" r:id="rId13" imgW="279360" imgH="228600" progId="Equation.3">
                  <p:embed/>
                  <p:pic>
                    <p:nvPicPr>
                      <p:cNvPr id="11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5542" y="3004229"/>
                        <a:ext cx="57626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475707"/>
              </p:ext>
            </p:extLst>
          </p:nvPr>
        </p:nvGraphicFramePr>
        <p:xfrm>
          <a:off x="8194143" y="2053316"/>
          <a:ext cx="5492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49" name="Equation" r:id="rId15" imgW="253800" imgH="215640" progId="Equation.3">
                  <p:embed/>
                </p:oleObj>
              </mc:Choice>
              <mc:Fallback>
                <p:oleObj name="Equation" r:id="rId15" imgW="253800" imgH="215640" progId="Equation.3">
                  <p:embed/>
                  <p:pic>
                    <p:nvPicPr>
                      <p:cNvPr id="11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4143" y="2053316"/>
                        <a:ext cx="5492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26395"/>
              </p:ext>
            </p:extLst>
          </p:nvPr>
        </p:nvGraphicFramePr>
        <p:xfrm>
          <a:off x="9403817" y="2124754"/>
          <a:ext cx="227012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50" name="Equation" r:id="rId17" imgW="279360" imgH="419040" progId="Equation.3">
                  <p:embed/>
                </p:oleObj>
              </mc:Choice>
              <mc:Fallback>
                <p:oleObj name="Equation" r:id="rId17" imgW="279360" imgH="419040" progId="Equation.3">
                  <p:embed/>
                  <p:pic>
                    <p:nvPicPr>
                      <p:cNvPr id="11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3817" y="2124754"/>
                        <a:ext cx="227012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03075"/>
              </p:ext>
            </p:extLst>
          </p:nvPr>
        </p:nvGraphicFramePr>
        <p:xfrm>
          <a:off x="9392704" y="1712004"/>
          <a:ext cx="25558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51" name="Equation" r:id="rId19" imgW="317160" imgH="419040" progId="Equation.3">
                  <p:embed/>
                </p:oleObj>
              </mc:Choice>
              <mc:Fallback>
                <p:oleObj name="Equation" r:id="rId19" imgW="317160" imgH="419040" progId="Equation.3">
                  <p:embed/>
                  <p:pic>
                    <p:nvPicPr>
                      <p:cNvPr id="11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2704" y="1712004"/>
                        <a:ext cx="255588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" name="Group 23"/>
          <p:cNvGrpSpPr>
            <a:grpSpLocks/>
          </p:cNvGrpSpPr>
          <p:nvPr/>
        </p:nvGrpSpPr>
        <p:grpSpPr bwMode="auto">
          <a:xfrm>
            <a:off x="6766979" y="2181904"/>
            <a:ext cx="0" cy="1428750"/>
            <a:chOff x="832" y="1253"/>
            <a:chExt cx="0" cy="900"/>
          </a:xfrm>
        </p:grpSpPr>
        <p:sp>
          <p:nvSpPr>
            <p:cNvPr id="59" name="Line 24"/>
            <p:cNvSpPr>
              <a:spLocks noChangeShapeType="1"/>
            </p:cNvSpPr>
            <p:nvPr/>
          </p:nvSpPr>
          <p:spPr bwMode="auto">
            <a:xfrm>
              <a:off x="832" y="1253"/>
              <a:ext cx="0" cy="30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H="1">
              <a:off x="832" y="1827"/>
              <a:ext cx="0" cy="32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" name="Group 26"/>
          <p:cNvGrpSpPr>
            <a:grpSpLocks/>
          </p:cNvGrpSpPr>
          <p:nvPr/>
        </p:nvGrpSpPr>
        <p:grpSpPr bwMode="auto">
          <a:xfrm>
            <a:off x="5979579" y="2173966"/>
            <a:ext cx="755650" cy="928688"/>
            <a:chOff x="903" y="1728"/>
            <a:chExt cx="476" cy="585"/>
          </a:xfrm>
        </p:grpSpPr>
        <p:sp>
          <p:nvSpPr>
            <p:cNvPr id="62" name="Line 27"/>
            <p:cNvSpPr>
              <a:spLocks noChangeShapeType="1"/>
            </p:cNvSpPr>
            <p:nvPr/>
          </p:nvSpPr>
          <p:spPr bwMode="auto">
            <a:xfrm>
              <a:off x="903" y="2023"/>
              <a:ext cx="476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8"/>
            <p:cNvSpPr>
              <a:spLocks noChangeShapeType="1"/>
            </p:cNvSpPr>
            <p:nvPr/>
          </p:nvSpPr>
          <p:spPr bwMode="auto">
            <a:xfrm>
              <a:off x="903" y="2099"/>
              <a:ext cx="476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9"/>
            <p:cNvSpPr>
              <a:spLocks noChangeShapeType="1"/>
            </p:cNvSpPr>
            <p:nvPr/>
          </p:nvSpPr>
          <p:spPr bwMode="auto">
            <a:xfrm>
              <a:off x="903" y="2171"/>
              <a:ext cx="476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30"/>
            <p:cNvSpPr>
              <a:spLocks noChangeShapeType="1"/>
            </p:cNvSpPr>
            <p:nvPr/>
          </p:nvSpPr>
          <p:spPr bwMode="auto">
            <a:xfrm>
              <a:off x="903" y="2237"/>
              <a:ext cx="476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31"/>
            <p:cNvSpPr>
              <a:spLocks noChangeShapeType="1"/>
            </p:cNvSpPr>
            <p:nvPr/>
          </p:nvSpPr>
          <p:spPr bwMode="auto">
            <a:xfrm>
              <a:off x="903" y="2313"/>
              <a:ext cx="476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" name="Object 32"/>
            <p:cNvGraphicFramePr>
              <a:graphicFrameLocks noChangeAspect="1"/>
            </p:cNvGraphicFramePr>
            <p:nvPr/>
          </p:nvGraphicFramePr>
          <p:xfrm>
            <a:off x="903" y="1728"/>
            <a:ext cx="2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752" name="Equation" r:id="rId21" imgW="152280" imgH="177480" progId="Equation.3">
                    <p:embed/>
                  </p:oleObj>
                </mc:Choice>
                <mc:Fallback>
                  <p:oleObj name="Equation" r:id="rId21" imgW="152280" imgH="177480" progId="Equation.3">
                    <p:embed/>
                    <p:pic>
                      <p:nvPicPr>
                        <p:cNvPr id="128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3" y="1728"/>
                          <a:ext cx="2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21565"/>
              </p:ext>
            </p:extLst>
          </p:nvPr>
        </p:nvGraphicFramePr>
        <p:xfrm>
          <a:off x="9486367" y="2616879"/>
          <a:ext cx="214312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53" name="Equation" r:id="rId23" imgW="215640" imgH="228600" progId="Equation.3">
                  <p:embed/>
                </p:oleObj>
              </mc:Choice>
              <mc:Fallback>
                <p:oleObj name="Equation" r:id="rId23" imgW="215640" imgH="228600" progId="Equation.3">
                  <p:embed/>
                  <p:pic>
                    <p:nvPicPr>
                      <p:cNvPr id="12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6367" y="2616879"/>
                        <a:ext cx="214312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066728"/>
              </p:ext>
            </p:extLst>
          </p:nvPr>
        </p:nvGraphicFramePr>
        <p:xfrm>
          <a:off x="8459255" y="3939266"/>
          <a:ext cx="2270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54" name="Equation" r:id="rId25" imgW="279360" imgH="393480" progId="Equation.3">
                  <p:embed/>
                </p:oleObj>
              </mc:Choice>
              <mc:Fallback>
                <p:oleObj name="Equation" r:id="rId25" imgW="279360" imgH="393480" progId="Equation.3">
                  <p:embed/>
                  <p:pic>
                    <p:nvPicPr>
                      <p:cNvPr id="13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9255" y="3939266"/>
                        <a:ext cx="22701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302278"/>
              </p:ext>
            </p:extLst>
          </p:nvPr>
        </p:nvGraphicFramePr>
        <p:xfrm>
          <a:off x="11161179" y="2643867"/>
          <a:ext cx="6413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55" name="Equation" r:id="rId27" imgW="253800" imgH="228600" progId="Equation.3">
                  <p:embed/>
                </p:oleObj>
              </mc:Choice>
              <mc:Fallback>
                <p:oleObj name="Equation" r:id="rId27" imgW="253800" imgH="228600" progId="Equation.3">
                  <p:embed/>
                  <p:pic>
                    <p:nvPicPr>
                      <p:cNvPr id="13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1179" y="2643867"/>
                        <a:ext cx="6413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515167"/>
              </p:ext>
            </p:extLst>
          </p:nvPr>
        </p:nvGraphicFramePr>
        <p:xfrm>
          <a:off x="11223093" y="2004105"/>
          <a:ext cx="57943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56" name="Equation" r:id="rId29" imgW="215640" imgH="177480" progId="Equation.3">
                  <p:embed/>
                </p:oleObj>
              </mc:Choice>
              <mc:Fallback>
                <p:oleObj name="Equation" r:id="rId29" imgW="215640" imgH="177480" progId="Equation.3">
                  <p:embed/>
                  <p:pic>
                    <p:nvPicPr>
                      <p:cNvPr id="13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093" y="2004105"/>
                        <a:ext cx="57943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527973"/>
              </p:ext>
            </p:extLst>
          </p:nvPr>
        </p:nvGraphicFramePr>
        <p:xfrm>
          <a:off x="9214904" y="3215367"/>
          <a:ext cx="42545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57" name="Equation" r:id="rId31" imgW="533160" imgH="419040" progId="Equation.3">
                  <p:embed/>
                </p:oleObj>
              </mc:Choice>
              <mc:Fallback>
                <p:oleObj name="Equation" r:id="rId31" imgW="533160" imgH="419040" progId="Equation.3">
                  <p:embed/>
                  <p:pic>
                    <p:nvPicPr>
                      <p:cNvPr id="13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4904" y="3215367"/>
                        <a:ext cx="425450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Line 38"/>
          <p:cNvSpPr>
            <a:spLocks noChangeShapeType="1"/>
          </p:cNvSpPr>
          <p:nvPr/>
        </p:nvSpPr>
        <p:spPr bwMode="auto">
          <a:xfrm flipV="1">
            <a:off x="9770529" y="3237592"/>
            <a:ext cx="1422400" cy="3175"/>
          </a:xfrm>
          <a:prstGeom prst="line">
            <a:avLst/>
          </a:prstGeom>
          <a:noFill/>
          <a:ln w="28575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>
            <a:off x="9741955" y="2064429"/>
            <a:ext cx="1527175" cy="30162"/>
          </a:xfrm>
          <a:prstGeom prst="line">
            <a:avLst/>
          </a:prstGeom>
          <a:noFill/>
          <a:ln w="28575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5" name="Line 40"/>
          <p:cNvSpPr>
            <a:spLocks noChangeShapeType="1"/>
          </p:cNvSpPr>
          <p:nvPr/>
        </p:nvSpPr>
        <p:spPr bwMode="auto">
          <a:xfrm>
            <a:off x="9761005" y="2474005"/>
            <a:ext cx="1508125" cy="1587"/>
          </a:xfrm>
          <a:prstGeom prst="line">
            <a:avLst/>
          </a:prstGeom>
          <a:noFill/>
          <a:ln w="28575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76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711439"/>
              </p:ext>
            </p:extLst>
          </p:nvPr>
        </p:nvGraphicFramePr>
        <p:xfrm>
          <a:off x="8757705" y="2572429"/>
          <a:ext cx="2841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58" name="Equation" r:id="rId33" imgW="152280" imgH="215640" progId="Equation.3">
                  <p:embed/>
                </p:oleObj>
              </mc:Choice>
              <mc:Fallback>
                <p:oleObj name="Equation" r:id="rId33" imgW="152280" imgH="215640" progId="Equation.3">
                  <p:embed/>
                  <p:pic>
                    <p:nvPicPr>
                      <p:cNvPr id="13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7705" y="2572429"/>
                        <a:ext cx="28416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Line 42"/>
          <p:cNvSpPr>
            <a:spLocks noChangeShapeType="1"/>
          </p:cNvSpPr>
          <p:nvPr/>
        </p:nvSpPr>
        <p:spPr bwMode="auto">
          <a:xfrm>
            <a:off x="11116729" y="2478766"/>
            <a:ext cx="0" cy="776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8" name="Line 43"/>
          <p:cNvSpPr>
            <a:spLocks noChangeShapeType="1"/>
          </p:cNvSpPr>
          <p:nvPr/>
        </p:nvSpPr>
        <p:spPr bwMode="auto">
          <a:xfrm>
            <a:off x="11116729" y="2097766"/>
            <a:ext cx="0" cy="38100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grpSp>
        <p:nvGrpSpPr>
          <p:cNvPr id="79" name="Group 54"/>
          <p:cNvGrpSpPr>
            <a:grpSpLocks/>
          </p:cNvGrpSpPr>
          <p:nvPr/>
        </p:nvGrpSpPr>
        <p:grpSpPr bwMode="auto">
          <a:xfrm>
            <a:off x="7152741" y="1975527"/>
            <a:ext cx="269875" cy="1724025"/>
            <a:chOff x="3969" y="2432"/>
            <a:chExt cx="84" cy="327"/>
          </a:xfrm>
          <a:solidFill>
            <a:srgbClr val="FF00FF"/>
          </a:solidFill>
        </p:grpSpPr>
        <p:sp>
          <p:nvSpPr>
            <p:cNvPr id="80" name="Freeform 55"/>
            <p:cNvSpPr>
              <a:spLocks/>
            </p:cNvSpPr>
            <p:nvPr/>
          </p:nvSpPr>
          <p:spPr bwMode="auto">
            <a:xfrm>
              <a:off x="4000" y="2432"/>
              <a:ext cx="53" cy="327"/>
            </a:xfrm>
            <a:custGeom>
              <a:avLst/>
              <a:gdLst>
                <a:gd name="T0" fmla="*/ 8 w 53"/>
                <a:gd name="T1" fmla="*/ 91 h 1271"/>
                <a:gd name="T2" fmla="*/ 53 w 53"/>
                <a:gd name="T3" fmla="*/ 635 h 1271"/>
                <a:gd name="T4" fmla="*/ 8 w 53"/>
                <a:gd name="T5" fmla="*/ 1180 h 1271"/>
                <a:gd name="T6" fmla="*/ 8 w 53"/>
                <a:gd name="T7" fmla="*/ 91 h 12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1271"/>
                <a:gd name="T14" fmla="*/ 53 w 53"/>
                <a:gd name="T15" fmla="*/ 1271 h 12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1271">
                  <a:moveTo>
                    <a:pt x="8" y="91"/>
                  </a:moveTo>
                  <a:cubicBezTo>
                    <a:pt x="16" y="0"/>
                    <a:pt x="53" y="454"/>
                    <a:pt x="53" y="635"/>
                  </a:cubicBezTo>
                  <a:cubicBezTo>
                    <a:pt x="53" y="816"/>
                    <a:pt x="16" y="1271"/>
                    <a:pt x="8" y="1180"/>
                  </a:cubicBezTo>
                  <a:cubicBezTo>
                    <a:pt x="0" y="1089"/>
                    <a:pt x="0" y="182"/>
                    <a:pt x="8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Freeform 56"/>
            <p:cNvSpPr>
              <a:spLocks/>
            </p:cNvSpPr>
            <p:nvPr/>
          </p:nvSpPr>
          <p:spPr bwMode="auto">
            <a:xfrm flipH="1">
              <a:off x="3969" y="2432"/>
              <a:ext cx="53" cy="327"/>
            </a:xfrm>
            <a:custGeom>
              <a:avLst/>
              <a:gdLst>
                <a:gd name="T0" fmla="*/ 8 w 53"/>
                <a:gd name="T1" fmla="*/ 91 h 1271"/>
                <a:gd name="T2" fmla="*/ 53 w 53"/>
                <a:gd name="T3" fmla="*/ 635 h 1271"/>
                <a:gd name="T4" fmla="*/ 8 w 53"/>
                <a:gd name="T5" fmla="*/ 1180 h 1271"/>
                <a:gd name="T6" fmla="*/ 8 w 53"/>
                <a:gd name="T7" fmla="*/ 91 h 12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1271"/>
                <a:gd name="T14" fmla="*/ 53 w 53"/>
                <a:gd name="T15" fmla="*/ 1271 h 12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1271">
                  <a:moveTo>
                    <a:pt x="8" y="91"/>
                  </a:moveTo>
                  <a:cubicBezTo>
                    <a:pt x="16" y="0"/>
                    <a:pt x="53" y="454"/>
                    <a:pt x="53" y="635"/>
                  </a:cubicBezTo>
                  <a:cubicBezTo>
                    <a:pt x="53" y="816"/>
                    <a:pt x="16" y="1271"/>
                    <a:pt x="8" y="1180"/>
                  </a:cubicBezTo>
                  <a:cubicBezTo>
                    <a:pt x="0" y="1089"/>
                    <a:pt x="0" y="182"/>
                    <a:pt x="8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2" name="Text Box 57"/>
          <p:cNvSpPr txBox="1">
            <a:spLocks noChangeArrowheads="1"/>
          </p:cNvSpPr>
          <p:nvPr/>
        </p:nvSpPr>
        <p:spPr bwMode="auto">
          <a:xfrm>
            <a:off x="8678329" y="1335766"/>
            <a:ext cx="1284288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b="1" dirty="0">
                <a:solidFill>
                  <a:srgbClr val="FF6600"/>
                </a:solidFill>
              </a:rPr>
              <a:t>观测屏</a:t>
            </a:r>
          </a:p>
        </p:txBody>
      </p:sp>
      <p:sp>
        <p:nvSpPr>
          <p:cNvPr id="83" name="Text Box 2"/>
          <p:cNvSpPr txBox="1">
            <a:spLocks noChangeArrowheads="1"/>
          </p:cNvSpPr>
          <p:nvPr/>
        </p:nvSpPr>
        <p:spPr bwMode="auto">
          <a:xfrm>
            <a:off x="427135" y="4412466"/>
            <a:ext cx="162446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 b="1" dirty="0">
                <a:solidFill>
                  <a:srgbClr val="008000"/>
                </a:solidFill>
              </a:rPr>
              <a:t>暗纹坐标</a:t>
            </a:r>
          </a:p>
        </p:txBody>
      </p:sp>
      <p:graphicFrame>
        <p:nvGraphicFramePr>
          <p:cNvPr id="84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36277"/>
              </p:ext>
            </p:extLst>
          </p:nvPr>
        </p:nvGraphicFramePr>
        <p:xfrm>
          <a:off x="2077958" y="4200798"/>
          <a:ext cx="52657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59" name="公式" r:id="rId35" imgW="2145960" imgH="419040" progId="Equation.3">
                  <p:embed/>
                </p:oleObj>
              </mc:Choice>
              <mc:Fallback>
                <p:oleObj name="公式" r:id="rId35" imgW="2145960" imgH="419040" progId="Equation.3">
                  <p:embed/>
                  <p:pic>
                    <p:nvPicPr>
                      <p:cNvPr id="14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958" y="4200798"/>
                        <a:ext cx="526573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38890"/>
              </p:ext>
            </p:extLst>
          </p:nvPr>
        </p:nvGraphicFramePr>
        <p:xfrm>
          <a:off x="7887856" y="4416979"/>
          <a:ext cx="21796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60" name="Equation" r:id="rId37" imgW="888840" imgH="203040" progId="Equation.3">
                  <p:embed/>
                </p:oleObj>
              </mc:Choice>
              <mc:Fallback>
                <p:oleObj name="Equation" r:id="rId37" imgW="888840" imgH="203040" progId="Equation.3">
                  <p:embed/>
                  <p:pic>
                    <p:nvPicPr>
                      <p:cNvPr id="14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7856" y="4416979"/>
                        <a:ext cx="217963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 Box 85"/>
          <p:cNvSpPr txBox="1">
            <a:spLocks noChangeArrowheads="1"/>
          </p:cNvSpPr>
          <p:nvPr/>
        </p:nvSpPr>
        <p:spPr bwMode="auto">
          <a:xfrm>
            <a:off x="1988053" y="5053234"/>
            <a:ext cx="36988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i="0" dirty="0">
                <a:solidFill>
                  <a:srgbClr val="FF33CC"/>
                </a:solidFill>
              </a:rPr>
              <a:t>第一级暗纹位置：</a:t>
            </a:r>
          </a:p>
        </p:txBody>
      </p:sp>
      <p:graphicFrame>
        <p:nvGraphicFramePr>
          <p:cNvPr id="87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687364"/>
              </p:ext>
            </p:extLst>
          </p:nvPr>
        </p:nvGraphicFramePr>
        <p:xfrm>
          <a:off x="6291548" y="4835532"/>
          <a:ext cx="1023938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61" name="公式" r:id="rId39" imgW="419040" imgH="393480" progId="Equation.3">
                  <p:embed/>
                </p:oleObj>
              </mc:Choice>
              <mc:Fallback>
                <p:oleObj name="公式" r:id="rId39" imgW="419040" imgH="393480" progId="Equation.3">
                  <p:embed/>
                  <p:pic>
                    <p:nvPicPr>
                      <p:cNvPr id="148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548" y="4835532"/>
                        <a:ext cx="1023938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Text Box 44"/>
          <p:cNvSpPr txBox="1">
            <a:spLocks noChangeArrowheads="1"/>
          </p:cNvSpPr>
          <p:nvPr/>
        </p:nvSpPr>
        <p:spPr bwMode="auto">
          <a:xfrm>
            <a:off x="2096655" y="5647541"/>
            <a:ext cx="3509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中央明纹</a:t>
            </a:r>
            <a:r>
              <a:rPr kumimoji="0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altLang="en-US" b="1" dirty="0">
                <a:solidFill>
                  <a:srgbClr val="008000"/>
                </a:solidFill>
                <a:latin typeface="宋体" panose="02010600030101010101" pitchFamily="2" charset="-122"/>
              </a:rPr>
              <a:t>角宽度</a:t>
            </a:r>
          </a:p>
        </p:txBody>
      </p:sp>
      <p:graphicFrame>
        <p:nvGraphicFramePr>
          <p:cNvPr id="8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821562"/>
              </p:ext>
            </p:extLst>
          </p:nvPr>
        </p:nvGraphicFramePr>
        <p:xfrm>
          <a:off x="5124018" y="5647542"/>
          <a:ext cx="26638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62" name="Equation" r:id="rId41" imgW="1193760" imgH="228600" progId="Equation.3">
                  <p:embed/>
                </p:oleObj>
              </mc:Choice>
              <mc:Fallback>
                <p:oleObj name="Equation" r:id="rId41" imgW="1193760" imgH="228600" progId="Equation.3">
                  <p:embed/>
                  <p:pic>
                    <p:nvPicPr>
                      <p:cNvPr id="15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018" y="5647542"/>
                        <a:ext cx="26638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Text Box 46"/>
          <p:cNvSpPr txBox="1">
            <a:spLocks noChangeArrowheads="1"/>
          </p:cNvSpPr>
          <p:nvPr/>
        </p:nvSpPr>
        <p:spPr bwMode="auto">
          <a:xfrm>
            <a:off x="7901986" y="5626052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1" dirty="0">
                <a:latin typeface="宋体" panose="02010600030101010101" pitchFamily="2" charset="-122"/>
              </a:rPr>
              <a:t>线宽度</a:t>
            </a:r>
          </a:p>
        </p:txBody>
      </p:sp>
      <p:graphicFrame>
        <p:nvGraphicFramePr>
          <p:cNvPr id="9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000750"/>
              </p:ext>
            </p:extLst>
          </p:nvPr>
        </p:nvGraphicFramePr>
        <p:xfrm>
          <a:off x="9300727" y="5637623"/>
          <a:ext cx="20669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63" name="公式" r:id="rId43" imgW="838080" imgH="228600" progId="Equation.3">
                  <p:embed/>
                </p:oleObj>
              </mc:Choice>
              <mc:Fallback>
                <p:oleObj name="公式" r:id="rId43" imgW="838080" imgH="228600" progId="Equation.3">
                  <p:embed/>
                  <p:pic>
                    <p:nvPicPr>
                      <p:cNvPr id="152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0727" y="5637623"/>
                        <a:ext cx="20669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Text Box 52"/>
          <p:cNvSpPr txBox="1">
            <a:spLocks noChangeArrowheads="1"/>
          </p:cNvSpPr>
          <p:nvPr/>
        </p:nvSpPr>
        <p:spPr bwMode="auto">
          <a:xfrm>
            <a:off x="1915091" y="626264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b="1" i="1">
                <a:solidFill>
                  <a:srgbClr val="FF6600"/>
                </a:solidFill>
              </a:rPr>
              <a:t>k </a:t>
            </a:r>
            <a:r>
              <a:rPr kumimoji="0" lang="zh-CN" altLang="en-US" b="1">
                <a:solidFill>
                  <a:srgbClr val="FF6600"/>
                </a:solidFill>
                <a:latin typeface="宋体" panose="02010600030101010101" pitchFamily="2" charset="-122"/>
              </a:rPr>
              <a:t>级明纹</a:t>
            </a:r>
            <a:r>
              <a:rPr kumimoji="0" lang="zh-CN" altLang="en-US" b="1">
                <a:solidFill>
                  <a:schemeClr val="accent2"/>
                </a:solidFill>
                <a:ea typeface="楷体_GB2312" pitchFamily="49" charset="-122"/>
              </a:rPr>
              <a:t>    </a:t>
            </a:r>
            <a:r>
              <a:rPr kumimoji="0" lang="zh-CN" altLang="en-US" b="1"/>
              <a:t>角宽度</a:t>
            </a:r>
          </a:p>
        </p:txBody>
      </p:sp>
      <p:graphicFrame>
        <p:nvGraphicFramePr>
          <p:cNvPr id="93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338105"/>
              </p:ext>
            </p:extLst>
          </p:nvPr>
        </p:nvGraphicFramePr>
        <p:xfrm>
          <a:off x="5190694" y="6262640"/>
          <a:ext cx="16573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64" name="Equation" r:id="rId45" imgW="660240" imgH="228600" progId="Equation.3">
                  <p:embed/>
                </p:oleObj>
              </mc:Choice>
              <mc:Fallback>
                <p:oleObj name="Equation" r:id="rId45" imgW="660240" imgH="228600" progId="Equation.3">
                  <p:embed/>
                  <p:pic>
                    <p:nvPicPr>
                      <p:cNvPr id="154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0694" y="6262640"/>
                        <a:ext cx="16573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375964"/>
              </p:ext>
            </p:extLst>
          </p:nvPr>
        </p:nvGraphicFramePr>
        <p:xfrm>
          <a:off x="9362811" y="6262640"/>
          <a:ext cx="1676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65" name="Equation" r:id="rId47" imgW="761760" imgH="228600" progId="Equation.3">
                  <p:embed/>
                </p:oleObj>
              </mc:Choice>
              <mc:Fallback>
                <p:oleObj name="Equation" r:id="rId47" imgW="761760" imgH="228600" progId="Equation.3">
                  <p:embed/>
                  <p:pic>
                    <p:nvPicPr>
                      <p:cNvPr id="155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2811" y="6262640"/>
                        <a:ext cx="16764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Text Box 59"/>
          <p:cNvSpPr txBox="1">
            <a:spLocks noChangeArrowheads="1"/>
          </p:cNvSpPr>
          <p:nvPr/>
        </p:nvSpPr>
        <p:spPr bwMode="auto">
          <a:xfrm>
            <a:off x="7739640" y="6257346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方正书宋简体"/>
              </a:rPr>
              <a:t>线宽度</a:t>
            </a:r>
          </a:p>
        </p:txBody>
      </p:sp>
      <p:graphicFrame>
        <p:nvGraphicFramePr>
          <p:cNvPr id="96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182290"/>
              </p:ext>
            </p:extLst>
          </p:nvPr>
        </p:nvGraphicFramePr>
        <p:xfrm>
          <a:off x="10682515" y="4155909"/>
          <a:ext cx="954692" cy="989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66" name="公式" r:id="rId49" imgW="400052" imgH="400042" progId="Equation.3">
                  <p:embed/>
                </p:oleObj>
              </mc:Choice>
              <mc:Fallback>
                <p:oleObj name="公式" r:id="rId49" imgW="400052" imgH="400042" progId="Equation.3">
                  <p:embed/>
                  <p:pic>
                    <p:nvPicPr>
                      <p:cNvPr id="157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2515" y="4155909"/>
                        <a:ext cx="954692" cy="989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547979"/>
              </p:ext>
            </p:extLst>
          </p:nvPr>
        </p:nvGraphicFramePr>
        <p:xfrm>
          <a:off x="4217555" y="273051"/>
          <a:ext cx="22383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67" name="Equation" r:id="rId51" imgW="1002960" imgH="228600" progId="Equation.DSMT4">
                  <p:embed/>
                </p:oleObj>
              </mc:Choice>
              <mc:Fallback>
                <p:oleObj name="Equation" r:id="rId51" imgW="1002960" imgH="228600" progId="Equation.DSMT4">
                  <p:embed/>
                  <p:pic>
                    <p:nvPicPr>
                      <p:cNvPr id="158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555" y="273051"/>
                        <a:ext cx="2238375" cy="511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165825"/>
              </p:ext>
            </p:extLst>
          </p:nvPr>
        </p:nvGraphicFramePr>
        <p:xfrm>
          <a:off x="9197686" y="341991"/>
          <a:ext cx="247491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68" name="Equation" r:id="rId53" imgW="1002960" imgH="228600" progId="Equation.DSMT4">
                  <p:embed/>
                </p:oleObj>
              </mc:Choice>
              <mc:Fallback>
                <p:oleObj name="Equation" r:id="rId53" imgW="1002960" imgH="228600" progId="Equation.DSMT4">
                  <p:embed/>
                  <p:pic>
                    <p:nvPicPr>
                      <p:cNvPr id="15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7686" y="341991"/>
                        <a:ext cx="2474912" cy="5651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378371"/>
              </p:ext>
            </p:extLst>
          </p:nvPr>
        </p:nvGraphicFramePr>
        <p:xfrm>
          <a:off x="4203267" y="828863"/>
          <a:ext cx="22669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69" name="Equation" r:id="rId55" imgW="1015920" imgH="228600" progId="Equation.DSMT4">
                  <p:embed/>
                </p:oleObj>
              </mc:Choice>
              <mc:Fallback>
                <p:oleObj name="Equation" r:id="rId55" imgW="1015920" imgH="228600" progId="Equation.DSMT4">
                  <p:embed/>
                  <p:pic>
                    <p:nvPicPr>
                      <p:cNvPr id="16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267" y="828863"/>
                        <a:ext cx="2266950" cy="5111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396761"/>
              </p:ext>
            </p:extLst>
          </p:nvPr>
        </p:nvGraphicFramePr>
        <p:xfrm>
          <a:off x="7417854" y="796811"/>
          <a:ext cx="20097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70" name="Equation" r:id="rId57" imgW="914400" imgH="228600" progId="Equation.DSMT4">
                  <p:embed/>
                </p:oleObj>
              </mc:Choice>
              <mc:Fallback>
                <p:oleObj name="Equation" r:id="rId57" imgW="914400" imgH="228600" progId="Equation.DSMT4">
                  <p:embed/>
                  <p:pic>
                    <p:nvPicPr>
                      <p:cNvPr id="161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7854" y="796811"/>
                        <a:ext cx="2009775" cy="50323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1" name="Picture 24" descr="4C70BBA977B88F3DF7393CB7443DAF2A"/>
          <p:cNvPicPr>
            <a:picLocks noChangeAspect="1" noChangeArrowheads="1" noCrop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34" y="310511"/>
            <a:ext cx="1290053" cy="138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50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00"/>
                            </p:stCondLst>
                            <p:childTnLst>
                              <p:par>
                                <p:cTn id="1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1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2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6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utoUpdateAnimBg="0"/>
      <p:bldP spid="48" grpId="0" autoUpdateAnimBg="0"/>
      <p:bldP spid="49" grpId="0" animBg="1"/>
      <p:bldP spid="50" grpId="0" animBg="1"/>
      <p:bldP spid="51" grpId="0" animBg="1"/>
      <p:bldP spid="52" grpId="0" animBg="1"/>
      <p:bldP spid="53" grpId="0" animBg="1"/>
      <p:bldP spid="73" grpId="0" animBg="1"/>
      <p:bldP spid="74" grpId="0" animBg="1"/>
      <p:bldP spid="75" grpId="0" animBg="1"/>
      <p:bldP spid="77" grpId="0" animBg="1"/>
      <p:bldP spid="78" grpId="0" animBg="1"/>
      <p:bldP spid="82" grpId="0" autoUpdateAnimBg="0"/>
      <p:bldP spid="83" grpId="0"/>
      <p:bldP spid="86" grpId="0"/>
      <p:bldP spid="88" grpId="0" autoUpdateAnimBg="0"/>
      <p:bldP spid="90" grpId="0" autoUpdateAnimBg="0"/>
      <p:bldP spid="92" grpId="0" build="p" autoUpdateAnimBg="0"/>
      <p:bldP spid="9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9376" y="188640"/>
            <a:ext cx="113772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练习：</a:t>
            </a:r>
            <a:r>
              <a:rPr lang="zh-CN" altLang="en-US" sz="2800" b="1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电子波的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双缝</a:t>
            </a:r>
            <a:r>
              <a:rPr lang="zh-CN" altLang="en-US" sz="2800" b="1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干涉实验示意图， </a:t>
            </a:r>
            <a:r>
              <a:rPr lang="en-US" altLang="zh-CN" sz="2800" b="1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 b="1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为电子束发射源，</a:t>
            </a:r>
            <a:r>
              <a:rPr lang="zh-CN" altLang="en-US" sz="2800" b="1" dirty="0">
                <a:solidFill>
                  <a:srgbClr val="CC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发射出沿不同方向运动的电子， </a:t>
            </a:r>
            <a:r>
              <a:rPr lang="en-US" altLang="zh-CN" sz="2800" b="1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800" b="1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为极细的带强正电的金属丝，电子被吸引后改变运动方向，</a:t>
            </a:r>
            <a:r>
              <a:rPr lang="zh-CN" altLang="en-US" sz="2800" b="1" dirty="0">
                <a:solidFill>
                  <a:srgbClr val="CC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下方的电子折向上方，上方的电子折向下方，</a:t>
            </a:r>
            <a:r>
              <a:rPr lang="zh-CN" altLang="en-US" sz="2800" b="1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在前方交叉区放一电子感光板 ，</a:t>
            </a:r>
            <a:r>
              <a:rPr lang="en-US" altLang="zh-CN" sz="2800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、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分别为上、下方电子束的虚电子源，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=S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=d/2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，底板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离源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的距离为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，设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L&gt;&gt;</a:t>
            </a:r>
            <a:r>
              <a:rPr lang="en-US" altLang="zh-CN" sz="2800" b="1" i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，电子的速度为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v,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质量为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相邻暗条纹的间距为</a:t>
            </a:r>
            <a:r>
              <a:rPr lang="en-US" altLang="zh-CN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_____</a:t>
            </a:r>
            <a:r>
              <a:rPr lang="zh-CN" altLang="en-US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pic>
        <p:nvPicPr>
          <p:cNvPr id="136194" name="Picture 2" descr="22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148" y="2786326"/>
            <a:ext cx="4528672" cy="219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287848"/>
              </p:ext>
            </p:extLst>
          </p:nvPr>
        </p:nvGraphicFramePr>
        <p:xfrm>
          <a:off x="6216374" y="2463840"/>
          <a:ext cx="954692" cy="989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41" name="公式" r:id="rId4" imgW="400052" imgH="400042" progId="Equation.3">
                  <p:embed/>
                </p:oleObj>
              </mc:Choice>
              <mc:Fallback>
                <p:oleObj name="公式" r:id="rId4" imgW="400052" imgH="400042" progId="Equation.3">
                  <p:embed/>
                  <p:pic>
                    <p:nvPicPr>
                      <p:cNvPr id="5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374" y="2463840"/>
                        <a:ext cx="954692" cy="989636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reeform 13"/>
          <p:cNvSpPr>
            <a:spLocks noChangeAspect="1"/>
          </p:cNvSpPr>
          <p:nvPr/>
        </p:nvSpPr>
        <p:spPr bwMode="auto">
          <a:xfrm flipV="1">
            <a:off x="6255084" y="4036037"/>
            <a:ext cx="4938714" cy="45719"/>
          </a:xfrm>
          <a:custGeom>
            <a:avLst/>
            <a:gdLst>
              <a:gd name="T0" fmla="*/ 0 w 3212"/>
              <a:gd name="T1" fmla="*/ 0 h 1"/>
              <a:gd name="T2" fmla="*/ 3212 w 3212"/>
              <a:gd name="T3" fmla="*/ 1 h 1"/>
              <a:gd name="T4" fmla="*/ 0 60000 65536"/>
              <a:gd name="T5" fmla="*/ 0 60000 65536"/>
              <a:gd name="T6" fmla="*/ 0 w 3212"/>
              <a:gd name="T7" fmla="*/ 0 h 1"/>
              <a:gd name="T8" fmla="*/ 3212 w 321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12" h="1">
                <a:moveTo>
                  <a:pt x="0" y="0"/>
                </a:moveTo>
                <a:lnTo>
                  <a:pt x="3212" y="1"/>
                </a:lnTo>
              </a:path>
            </a:pathLst>
          </a:custGeom>
          <a:noFill/>
          <a:ln w="1905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Line 14"/>
          <p:cNvSpPr>
            <a:spLocks noChangeAspect="1" noChangeShapeType="1"/>
          </p:cNvSpPr>
          <p:nvPr/>
        </p:nvSpPr>
        <p:spPr bwMode="auto">
          <a:xfrm>
            <a:off x="11168895" y="2476639"/>
            <a:ext cx="0" cy="2592387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5"/>
          <p:cNvSpPr>
            <a:spLocks noChangeAspect="1" noChangeShapeType="1"/>
          </p:cNvSpPr>
          <p:nvPr/>
        </p:nvSpPr>
        <p:spPr bwMode="auto">
          <a:xfrm rot="62791" flipV="1">
            <a:off x="7873246" y="2621100"/>
            <a:ext cx="3311525" cy="1479550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5" name="Group 16"/>
          <p:cNvGrpSpPr>
            <a:grpSpLocks/>
          </p:cNvGrpSpPr>
          <p:nvPr/>
        </p:nvGrpSpPr>
        <p:grpSpPr bwMode="auto">
          <a:xfrm>
            <a:off x="7349372" y="3645154"/>
            <a:ext cx="500062" cy="831619"/>
            <a:chOff x="2777" y="1114"/>
            <a:chExt cx="315" cy="411"/>
          </a:xfrm>
        </p:grpSpPr>
        <p:sp>
          <p:nvSpPr>
            <p:cNvPr id="26" name="Line 17"/>
            <p:cNvSpPr>
              <a:spLocks noChangeAspect="1" noChangeShapeType="1"/>
            </p:cNvSpPr>
            <p:nvPr/>
          </p:nvSpPr>
          <p:spPr bwMode="auto">
            <a:xfrm flipH="1">
              <a:off x="2867" y="1117"/>
              <a:ext cx="224" cy="0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8"/>
            <p:cNvSpPr>
              <a:spLocks noChangeAspect="1" noChangeShapeType="1"/>
            </p:cNvSpPr>
            <p:nvPr/>
          </p:nvSpPr>
          <p:spPr bwMode="auto">
            <a:xfrm flipH="1">
              <a:off x="2868" y="1525"/>
              <a:ext cx="224" cy="0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0"/>
            <p:cNvSpPr>
              <a:spLocks noChangeAspect="1" noChangeShapeType="1"/>
            </p:cNvSpPr>
            <p:nvPr/>
          </p:nvSpPr>
          <p:spPr bwMode="auto">
            <a:xfrm rot="10800000">
              <a:off x="2979" y="1114"/>
              <a:ext cx="0" cy="402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21"/>
            <p:cNvSpPr txBox="1">
              <a:spLocks noChangeAspect="1" noChangeArrowheads="1"/>
            </p:cNvSpPr>
            <p:nvPr/>
          </p:nvSpPr>
          <p:spPr bwMode="auto">
            <a:xfrm>
              <a:off x="2777" y="1148"/>
              <a:ext cx="19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2000" b="1" i="1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33" name="Arc 22"/>
          <p:cNvSpPr>
            <a:spLocks noChangeAspect="1"/>
          </p:cNvSpPr>
          <p:nvPr/>
        </p:nvSpPr>
        <p:spPr bwMode="auto">
          <a:xfrm flipV="1">
            <a:off x="7873246" y="3846650"/>
            <a:ext cx="71437" cy="69850"/>
          </a:xfrm>
          <a:custGeom>
            <a:avLst/>
            <a:gdLst>
              <a:gd name="T0" fmla="*/ 0 w 21600"/>
              <a:gd name="T1" fmla="*/ 0 h 21600"/>
              <a:gd name="T2" fmla="*/ 71437 w 21600"/>
              <a:gd name="T3" fmla="*/ 69850 h 21600"/>
              <a:gd name="T4" fmla="*/ 0 w 21600"/>
              <a:gd name="T5" fmla="*/ 698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9" name="Group 23"/>
          <p:cNvGrpSpPr>
            <a:grpSpLocks/>
          </p:cNvGrpSpPr>
          <p:nvPr/>
        </p:nvGrpSpPr>
        <p:grpSpPr bwMode="auto">
          <a:xfrm>
            <a:off x="11153020" y="2652851"/>
            <a:ext cx="336550" cy="1408113"/>
            <a:chOff x="5173" y="366"/>
            <a:chExt cx="212" cy="942"/>
          </a:xfrm>
        </p:grpSpPr>
        <p:sp>
          <p:nvSpPr>
            <p:cNvPr id="41" name="Line 24"/>
            <p:cNvSpPr>
              <a:spLocks noChangeAspect="1" noChangeShapeType="1"/>
            </p:cNvSpPr>
            <p:nvPr/>
          </p:nvSpPr>
          <p:spPr bwMode="auto">
            <a:xfrm>
              <a:off x="5183" y="367"/>
              <a:ext cx="15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5"/>
            <p:cNvSpPr>
              <a:spLocks noChangeAspect="1" noChangeShapeType="1"/>
            </p:cNvSpPr>
            <p:nvPr/>
          </p:nvSpPr>
          <p:spPr bwMode="auto">
            <a:xfrm>
              <a:off x="5198" y="1308"/>
              <a:ext cx="15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Text Box 26"/>
            <p:cNvSpPr txBox="1">
              <a:spLocks noChangeAspect="1" noChangeArrowheads="1"/>
            </p:cNvSpPr>
            <p:nvPr/>
          </p:nvSpPr>
          <p:spPr bwMode="auto">
            <a:xfrm>
              <a:off x="5173" y="665"/>
              <a:ext cx="212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1" i="1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44" name="Line 27"/>
            <p:cNvSpPr>
              <a:spLocks noChangeAspect="1" noChangeShapeType="1"/>
            </p:cNvSpPr>
            <p:nvPr/>
          </p:nvSpPr>
          <p:spPr bwMode="auto">
            <a:xfrm>
              <a:off x="5245" y="928"/>
              <a:ext cx="0" cy="373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28"/>
            <p:cNvSpPr>
              <a:spLocks noChangeAspect="1"/>
            </p:cNvSpPr>
            <p:nvPr/>
          </p:nvSpPr>
          <p:spPr bwMode="auto">
            <a:xfrm>
              <a:off x="5247" y="366"/>
              <a:ext cx="2" cy="422"/>
            </a:xfrm>
            <a:custGeom>
              <a:avLst/>
              <a:gdLst>
                <a:gd name="T0" fmla="*/ 0 w 3"/>
                <a:gd name="T1" fmla="*/ 512 h 512"/>
                <a:gd name="T2" fmla="*/ 3 w 3"/>
                <a:gd name="T3" fmla="*/ 0 h 512"/>
                <a:gd name="T4" fmla="*/ 0 60000 65536"/>
                <a:gd name="T5" fmla="*/ 0 60000 65536"/>
                <a:gd name="T6" fmla="*/ 0 w 3"/>
                <a:gd name="T7" fmla="*/ 0 h 512"/>
                <a:gd name="T8" fmla="*/ 3 w 3"/>
                <a:gd name="T9" fmla="*/ 512 h 5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512">
                  <a:moveTo>
                    <a:pt x="0" y="512"/>
                  </a:moveTo>
                  <a:lnTo>
                    <a:pt x="3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6" name="Group 29"/>
          <p:cNvGrpSpPr>
            <a:grpSpLocks/>
          </p:cNvGrpSpPr>
          <p:nvPr/>
        </p:nvGrpSpPr>
        <p:grpSpPr bwMode="auto">
          <a:xfrm>
            <a:off x="6503233" y="2532200"/>
            <a:ext cx="4659313" cy="1663700"/>
            <a:chOff x="2244" y="290"/>
            <a:chExt cx="2935" cy="1048"/>
          </a:xfrm>
        </p:grpSpPr>
        <p:sp>
          <p:nvSpPr>
            <p:cNvPr id="47" name="Line 30"/>
            <p:cNvSpPr>
              <a:spLocks noChangeAspect="1" noChangeShapeType="1"/>
            </p:cNvSpPr>
            <p:nvPr/>
          </p:nvSpPr>
          <p:spPr bwMode="auto">
            <a:xfrm rot="183879" flipV="1">
              <a:off x="2244" y="290"/>
              <a:ext cx="2935" cy="104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31"/>
            <p:cNvSpPr txBox="1">
              <a:spLocks noChangeAspect="1" noChangeArrowheads="1"/>
            </p:cNvSpPr>
            <p:nvPr/>
          </p:nvSpPr>
          <p:spPr bwMode="auto">
            <a:xfrm rot="183879">
              <a:off x="3873" y="511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2000" b="1" i="1">
                  <a:solidFill>
                    <a:srgbClr val="FF3300"/>
                  </a:solidFill>
                </a:rPr>
                <a:t>r</a:t>
              </a:r>
              <a:r>
                <a:rPr kumimoji="0" lang="en-US" altLang="zh-CN" sz="2000" b="1" baseline="-25000">
                  <a:solidFill>
                    <a:srgbClr val="FF3300"/>
                  </a:solidFill>
                </a:rPr>
                <a:t>1</a:t>
              </a:r>
            </a:p>
          </p:txBody>
        </p:sp>
      </p:grpSp>
      <p:grpSp>
        <p:nvGrpSpPr>
          <p:cNvPr id="49" name="Group 32"/>
          <p:cNvGrpSpPr>
            <a:grpSpLocks/>
          </p:cNvGrpSpPr>
          <p:nvPr/>
        </p:nvGrpSpPr>
        <p:grpSpPr bwMode="auto">
          <a:xfrm>
            <a:off x="6487357" y="2640151"/>
            <a:ext cx="4724400" cy="1819275"/>
            <a:chOff x="2234" y="358"/>
            <a:chExt cx="2976" cy="1146"/>
          </a:xfrm>
        </p:grpSpPr>
        <p:sp>
          <p:nvSpPr>
            <p:cNvPr id="50" name="Freeform 33"/>
            <p:cNvSpPr>
              <a:spLocks noChangeAspect="1"/>
            </p:cNvSpPr>
            <p:nvPr/>
          </p:nvSpPr>
          <p:spPr bwMode="auto">
            <a:xfrm>
              <a:off x="2234" y="358"/>
              <a:ext cx="2976" cy="1146"/>
            </a:xfrm>
            <a:custGeom>
              <a:avLst/>
              <a:gdLst>
                <a:gd name="T0" fmla="*/ 0 w 2976"/>
                <a:gd name="T1" fmla="*/ 907 h 1146"/>
                <a:gd name="T2" fmla="*/ 867 w 2976"/>
                <a:gd name="T3" fmla="*/ 1146 h 1146"/>
                <a:gd name="T4" fmla="*/ 2976 w 2976"/>
                <a:gd name="T5" fmla="*/ 0 h 1146"/>
                <a:gd name="T6" fmla="*/ 0 60000 65536"/>
                <a:gd name="T7" fmla="*/ 0 60000 65536"/>
                <a:gd name="T8" fmla="*/ 0 60000 65536"/>
                <a:gd name="T9" fmla="*/ 0 w 2976"/>
                <a:gd name="T10" fmla="*/ 0 h 1146"/>
                <a:gd name="T11" fmla="*/ 2976 w 2976"/>
                <a:gd name="T12" fmla="*/ 1146 h 11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76" h="1146">
                  <a:moveTo>
                    <a:pt x="0" y="907"/>
                  </a:moveTo>
                  <a:lnTo>
                    <a:pt x="867" y="1146"/>
                  </a:lnTo>
                  <a:lnTo>
                    <a:pt x="2976" y="0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Text Box 34"/>
            <p:cNvSpPr txBox="1">
              <a:spLocks noChangeAspect="1" noChangeArrowheads="1"/>
            </p:cNvSpPr>
            <p:nvPr/>
          </p:nvSpPr>
          <p:spPr bwMode="auto">
            <a:xfrm>
              <a:off x="4039" y="890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2000" b="1" i="1">
                  <a:solidFill>
                    <a:srgbClr val="FF3300"/>
                  </a:solidFill>
                </a:rPr>
                <a:t>r</a:t>
              </a:r>
              <a:r>
                <a:rPr kumimoji="0" lang="en-US" altLang="zh-CN" sz="2000" b="1" baseline="-25000">
                  <a:solidFill>
                    <a:srgbClr val="FF3300"/>
                  </a:solidFill>
                </a:rPr>
                <a:t>2</a:t>
              </a:r>
            </a:p>
          </p:txBody>
        </p:sp>
      </p:grpSp>
      <p:grpSp>
        <p:nvGrpSpPr>
          <p:cNvPr id="52" name="Group 35"/>
          <p:cNvGrpSpPr>
            <a:grpSpLocks/>
          </p:cNvGrpSpPr>
          <p:nvPr/>
        </p:nvGrpSpPr>
        <p:grpSpPr bwMode="auto">
          <a:xfrm>
            <a:off x="7446553" y="2763976"/>
            <a:ext cx="485197" cy="2663825"/>
            <a:chOff x="2871" y="618"/>
            <a:chExt cx="266" cy="1414"/>
          </a:xfrm>
        </p:grpSpPr>
        <p:grpSp>
          <p:nvGrpSpPr>
            <p:cNvPr id="53" name="Group 36"/>
            <p:cNvGrpSpPr>
              <a:grpSpLocks/>
            </p:cNvGrpSpPr>
            <p:nvPr/>
          </p:nvGrpSpPr>
          <p:grpSpPr bwMode="auto">
            <a:xfrm>
              <a:off x="3091" y="618"/>
              <a:ext cx="0" cy="1414"/>
              <a:chOff x="3091" y="618"/>
              <a:chExt cx="0" cy="1414"/>
            </a:xfrm>
          </p:grpSpPr>
          <p:sp>
            <p:nvSpPr>
              <p:cNvPr id="56" name="Line 37"/>
              <p:cNvSpPr>
                <a:spLocks noChangeAspect="1" noChangeShapeType="1"/>
              </p:cNvSpPr>
              <p:nvPr/>
            </p:nvSpPr>
            <p:spPr bwMode="auto">
              <a:xfrm>
                <a:off x="3091" y="618"/>
                <a:ext cx="0" cy="415"/>
              </a:xfrm>
              <a:prstGeom prst="line">
                <a:avLst/>
              </a:prstGeom>
              <a:noFill/>
              <a:ln w="34925">
                <a:solidFill>
                  <a:srgbClr val="99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38"/>
              <p:cNvSpPr>
                <a:spLocks noChangeAspect="1" noChangeShapeType="1"/>
              </p:cNvSpPr>
              <p:nvPr/>
            </p:nvSpPr>
            <p:spPr bwMode="auto">
              <a:xfrm>
                <a:off x="3091" y="1162"/>
                <a:ext cx="0" cy="299"/>
              </a:xfrm>
              <a:prstGeom prst="line">
                <a:avLst/>
              </a:prstGeom>
              <a:noFill/>
              <a:ln w="34925">
                <a:solidFill>
                  <a:srgbClr val="99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39"/>
              <p:cNvSpPr>
                <a:spLocks noChangeAspect="1" noChangeShapeType="1"/>
              </p:cNvSpPr>
              <p:nvPr/>
            </p:nvSpPr>
            <p:spPr bwMode="auto">
              <a:xfrm>
                <a:off x="3091" y="1578"/>
                <a:ext cx="0" cy="454"/>
              </a:xfrm>
              <a:prstGeom prst="line">
                <a:avLst/>
              </a:prstGeom>
              <a:noFill/>
              <a:ln w="34925">
                <a:solidFill>
                  <a:srgbClr val="99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" name="Text Box 40"/>
            <p:cNvSpPr txBox="1">
              <a:spLocks noChangeAspect="1" noChangeArrowheads="1"/>
            </p:cNvSpPr>
            <p:nvPr/>
          </p:nvSpPr>
          <p:spPr bwMode="auto">
            <a:xfrm>
              <a:off x="2879" y="839"/>
              <a:ext cx="2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2000" b="1" i="1" dirty="0">
                  <a:solidFill>
                    <a:schemeClr val="accent2"/>
                  </a:solidFill>
                </a:rPr>
                <a:t>s</a:t>
              </a:r>
              <a:r>
                <a:rPr kumimoji="0" lang="en-US" altLang="zh-CN" sz="2000" b="1" baseline="-25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55" name="Text Box 41"/>
            <p:cNvSpPr txBox="1">
              <a:spLocks noChangeAspect="1" noChangeArrowheads="1"/>
            </p:cNvSpPr>
            <p:nvPr/>
          </p:nvSpPr>
          <p:spPr bwMode="auto">
            <a:xfrm>
              <a:off x="2871" y="1477"/>
              <a:ext cx="2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2000" b="1" i="1">
                  <a:solidFill>
                    <a:schemeClr val="accent2"/>
                  </a:solidFill>
                </a:rPr>
                <a:t>s</a:t>
              </a:r>
              <a:r>
                <a:rPr kumimoji="0" lang="en-US" altLang="zh-CN" sz="2000" b="1" baseline="-25000">
                  <a:solidFill>
                    <a:schemeClr val="accent2"/>
                  </a:solidFill>
                </a:rPr>
                <a:t>2</a:t>
              </a:r>
            </a:p>
          </p:txBody>
        </p:sp>
      </p:grpSp>
      <p:grpSp>
        <p:nvGrpSpPr>
          <p:cNvPr id="59" name="Group 42"/>
          <p:cNvGrpSpPr>
            <a:grpSpLocks/>
          </p:cNvGrpSpPr>
          <p:nvPr/>
        </p:nvGrpSpPr>
        <p:grpSpPr bwMode="auto">
          <a:xfrm>
            <a:off x="7873245" y="4475304"/>
            <a:ext cx="3313112" cy="461963"/>
            <a:chOff x="3107" y="1514"/>
            <a:chExt cx="2087" cy="291"/>
          </a:xfrm>
        </p:grpSpPr>
        <p:sp>
          <p:nvSpPr>
            <p:cNvPr id="60" name="Line 43"/>
            <p:cNvSpPr>
              <a:spLocks noChangeShapeType="1"/>
            </p:cNvSpPr>
            <p:nvPr/>
          </p:nvSpPr>
          <p:spPr bwMode="auto">
            <a:xfrm>
              <a:off x="3107" y="1789"/>
              <a:ext cx="2087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Text Box 44"/>
            <p:cNvSpPr txBox="1">
              <a:spLocks noChangeAspect="1" noChangeArrowheads="1"/>
            </p:cNvSpPr>
            <p:nvPr/>
          </p:nvSpPr>
          <p:spPr bwMode="auto">
            <a:xfrm>
              <a:off x="4338" y="1514"/>
              <a:ext cx="33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1" i="1" dirty="0">
                  <a:solidFill>
                    <a:schemeClr val="tx2"/>
                  </a:solidFill>
                </a:rPr>
                <a:t>L</a:t>
              </a:r>
              <a:endParaRPr kumimoji="0" lang="en-US" altLang="zh-CN" b="1" baseline="-25000" dirty="0">
                <a:solidFill>
                  <a:schemeClr val="tx2"/>
                </a:solidFill>
              </a:endParaRPr>
            </a:p>
          </p:txBody>
        </p:sp>
      </p:grpSp>
      <p:sp>
        <p:nvSpPr>
          <p:cNvPr id="62" name="Text Box 45"/>
          <p:cNvSpPr txBox="1">
            <a:spLocks noChangeAspect="1" noChangeArrowheads="1"/>
          </p:cNvSpPr>
          <p:nvPr/>
        </p:nvSpPr>
        <p:spPr bwMode="auto">
          <a:xfrm>
            <a:off x="11184771" y="2260738"/>
            <a:ext cx="53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 i="1">
                <a:solidFill>
                  <a:schemeClr val="accent2"/>
                </a:solidFill>
              </a:rPr>
              <a:t>P</a:t>
            </a:r>
            <a:endParaRPr kumimoji="0" lang="en-US" altLang="zh-CN" b="1" baseline="-25000">
              <a:solidFill>
                <a:schemeClr val="accent2"/>
              </a:solidFill>
            </a:endParaRPr>
          </a:p>
        </p:txBody>
      </p:sp>
      <p:grpSp>
        <p:nvGrpSpPr>
          <p:cNvPr id="63" name="Group 46"/>
          <p:cNvGrpSpPr>
            <a:grpSpLocks/>
          </p:cNvGrpSpPr>
          <p:nvPr/>
        </p:nvGrpSpPr>
        <p:grpSpPr bwMode="auto">
          <a:xfrm>
            <a:off x="7728786" y="3629163"/>
            <a:ext cx="1935651" cy="1295400"/>
            <a:chOff x="3039" y="1114"/>
            <a:chExt cx="914" cy="638"/>
          </a:xfrm>
        </p:grpSpPr>
        <p:sp>
          <p:nvSpPr>
            <p:cNvPr id="64" name="Freeform 47"/>
            <p:cNvSpPr>
              <a:spLocks noChangeAspect="1"/>
            </p:cNvSpPr>
            <p:nvPr/>
          </p:nvSpPr>
          <p:spPr bwMode="auto">
            <a:xfrm>
              <a:off x="3091" y="1114"/>
              <a:ext cx="302" cy="547"/>
            </a:xfrm>
            <a:custGeom>
              <a:avLst/>
              <a:gdLst>
                <a:gd name="T0" fmla="*/ 0 w 205"/>
                <a:gd name="T1" fmla="*/ 0 h 372"/>
                <a:gd name="T2" fmla="*/ 205 w 205"/>
                <a:gd name="T3" fmla="*/ 372 h 372"/>
                <a:gd name="T4" fmla="*/ 0 60000 65536"/>
                <a:gd name="T5" fmla="*/ 0 60000 65536"/>
                <a:gd name="T6" fmla="*/ 0 w 205"/>
                <a:gd name="T7" fmla="*/ 0 h 372"/>
                <a:gd name="T8" fmla="*/ 205 w 205"/>
                <a:gd name="T9" fmla="*/ 372 h 37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5" h="372">
                  <a:moveTo>
                    <a:pt x="0" y="0"/>
                  </a:moveTo>
                  <a:lnTo>
                    <a:pt x="205" y="372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Line 48"/>
            <p:cNvSpPr>
              <a:spLocks noChangeShapeType="1"/>
            </p:cNvSpPr>
            <p:nvPr/>
          </p:nvSpPr>
          <p:spPr bwMode="auto">
            <a:xfrm>
              <a:off x="3107" y="1525"/>
              <a:ext cx="136" cy="22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49"/>
            <p:cNvSpPr>
              <a:spLocks noChangeShapeType="1"/>
            </p:cNvSpPr>
            <p:nvPr/>
          </p:nvSpPr>
          <p:spPr bwMode="auto">
            <a:xfrm flipV="1">
              <a:off x="3342" y="1488"/>
              <a:ext cx="173" cy="9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50"/>
            <p:cNvSpPr>
              <a:spLocks noChangeShapeType="1"/>
            </p:cNvSpPr>
            <p:nvPr/>
          </p:nvSpPr>
          <p:spPr bwMode="auto">
            <a:xfrm flipV="1">
              <a:off x="3039" y="1661"/>
              <a:ext cx="159" cy="91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8" name="Object 5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79821128"/>
                </p:ext>
              </p:extLst>
            </p:nvPr>
          </p:nvGraphicFramePr>
          <p:xfrm>
            <a:off x="3421" y="1505"/>
            <a:ext cx="532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42" name="公式" r:id="rId6" imgW="444240" imgH="177480" progId="Equation.3">
                    <p:embed/>
                  </p:oleObj>
                </mc:Choice>
                <mc:Fallback>
                  <p:oleObj name="公式" r:id="rId6" imgW="444240" imgH="177480" progId="Equation.3">
                    <p:embed/>
                    <p:pic>
                      <p:nvPicPr>
                        <p:cNvPr id="51" name="Object 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1" y="1505"/>
                          <a:ext cx="532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" name="Group 52"/>
          <p:cNvGrpSpPr>
            <a:grpSpLocks/>
          </p:cNvGrpSpPr>
          <p:nvPr/>
        </p:nvGrpSpPr>
        <p:grpSpPr bwMode="auto">
          <a:xfrm>
            <a:off x="6288921" y="3987939"/>
            <a:ext cx="274637" cy="528637"/>
            <a:chOff x="2426" y="1253"/>
            <a:chExt cx="173" cy="333"/>
          </a:xfrm>
        </p:grpSpPr>
        <p:sp>
          <p:nvSpPr>
            <p:cNvPr id="70" name="Text Box 53"/>
            <p:cNvSpPr txBox="1">
              <a:spLocks noChangeAspect="1" noChangeArrowheads="1"/>
            </p:cNvSpPr>
            <p:nvPr/>
          </p:nvSpPr>
          <p:spPr bwMode="auto">
            <a:xfrm>
              <a:off x="2426" y="1298"/>
              <a:ext cx="1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1" i="1">
                  <a:solidFill>
                    <a:schemeClr val="tx2"/>
                  </a:solidFill>
                </a:rPr>
                <a:t>S</a:t>
              </a:r>
              <a:endParaRPr kumimoji="0" lang="en-US" altLang="zh-CN" b="1" i="1" baseline="-25000">
                <a:solidFill>
                  <a:schemeClr val="tx2"/>
                </a:solidFill>
              </a:endParaRPr>
            </a:p>
          </p:txBody>
        </p:sp>
        <p:graphicFrame>
          <p:nvGraphicFramePr>
            <p:cNvPr id="71" name="Object 54"/>
            <p:cNvGraphicFramePr>
              <a:graphicFrameLocks noChangeAspect="1"/>
            </p:cNvGraphicFramePr>
            <p:nvPr/>
          </p:nvGraphicFramePr>
          <p:xfrm>
            <a:off x="2472" y="1253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43" name="公式" r:id="rId8" imgW="114120" imgH="114120" progId="Equation.3">
                    <p:embed/>
                  </p:oleObj>
                </mc:Choice>
                <mc:Fallback>
                  <p:oleObj name="公式" r:id="rId8" imgW="114120" imgH="114120" progId="Equation.3">
                    <p:embed/>
                    <p:pic>
                      <p:nvPicPr>
                        <p:cNvPr id="54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253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66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" name="Group 55"/>
          <p:cNvGrpSpPr>
            <a:grpSpLocks/>
          </p:cNvGrpSpPr>
          <p:nvPr/>
        </p:nvGrpSpPr>
        <p:grpSpPr bwMode="auto">
          <a:xfrm>
            <a:off x="8090733" y="3845064"/>
            <a:ext cx="358775" cy="287337"/>
            <a:chOff x="3198" y="1207"/>
            <a:chExt cx="176" cy="136"/>
          </a:xfrm>
        </p:grpSpPr>
        <p:sp>
          <p:nvSpPr>
            <p:cNvPr id="73" name="Arc 56"/>
            <p:cNvSpPr>
              <a:spLocks noChangeAspect="1"/>
            </p:cNvSpPr>
            <p:nvPr/>
          </p:nvSpPr>
          <p:spPr bwMode="auto">
            <a:xfrm>
              <a:off x="3198" y="1265"/>
              <a:ext cx="38" cy="39"/>
            </a:xfrm>
            <a:custGeom>
              <a:avLst/>
              <a:gdLst>
                <a:gd name="T0" fmla="*/ 0 w 21600"/>
                <a:gd name="T1" fmla="*/ 0 h 22583"/>
                <a:gd name="T2" fmla="*/ 38 w 21600"/>
                <a:gd name="T3" fmla="*/ 39 h 22583"/>
                <a:gd name="T4" fmla="*/ 0 w 21600"/>
                <a:gd name="T5" fmla="*/ 37 h 2258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583"/>
                <a:gd name="T11" fmla="*/ 21600 w 21600"/>
                <a:gd name="T12" fmla="*/ 22583 h 225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58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27"/>
                    <a:pt x="21592" y="22255"/>
                    <a:pt x="21577" y="22582"/>
                  </a:cubicBezTo>
                </a:path>
                <a:path w="21600" h="2258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27"/>
                    <a:pt x="21592" y="22255"/>
                    <a:pt x="21577" y="2258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4" name="Object 57"/>
            <p:cNvGraphicFramePr>
              <a:graphicFrameLocks noChangeAspect="1"/>
            </p:cNvGraphicFramePr>
            <p:nvPr/>
          </p:nvGraphicFramePr>
          <p:xfrm>
            <a:off x="3288" y="1207"/>
            <a:ext cx="8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44" name="公式" r:id="rId10" imgW="126720" imgH="177480" progId="Equation.3">
                    <p:embed/>
                  </p:oleObj>
                </mc:Choice>
                <mc:Fallback>
                  <p:oleObj name="公式" r:id="rId10" imgW="126720" imgH="177480" progId="Equation.3">
                    <p:embed/>
                    <p:pic>
                      <p:nvPicPr>
                        <p:cNvPr id="57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1207"/>
                          <a:ext cx="8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" name="Group 58"/>
          <p:cNvGrpSpPr>
            <a:grpSpLocks/>
          </p:cNvGrpSpPr>
          <p:nvPr/>
        </p:nvGrpSpPr>
        <p:grpSpPr bwMode="auto">
          <a:xfrm>
            <a:off x="11473695" y="2260739"/>
            <a:ext cx="360362" cy="2663825"/>
            <a:chOff x="5465" y="119"/>
            <a:chExt cx="227" cy="1678"/>
          </a:xfrm>
        </p:grpSpPr>
        <p:grpSp>
          <p:nvGrpSpPr>
            <p:cNvPr id="76" name="Group 59"/>
            <p:cNvGrpSpPr>
              <a:grpSpLocks/>
            </p:cNvGrpSpPr>
            <p:nvPr/>
          </p:nvGrpSpPr>
          <p:grpSpPr bwMode="auto">
            <a:xfrm>
              <a:off x="5465" y="255"/>
              <a:ext cx="46" cy="1542"/>
              <a:chOff x="5465" y="255"/>
              <a:chExt cx="46" cy="1542"/>
            </a:xfrm>
          </p:grpSpPr>
          <p:sp>
            <p:nvSpPr>
              <p:cNvPr id="79" name="Line 60"/>
              <p:cNvSpPr>
                <a:spLocks noChangeShapeType="1"/>
              </p:cNvSpPr>
              <p:nvPr/>
            </p:nvSpPr>
            <p:spPr bwMode="auto">
              <a:xfrm flipV="1">
                <a:off x="5488" y="255"/>
                <a:ext cx="0" cy="1542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Oval 61"/>
              <p:cNvSpPr>
                <a:spLocks noChangeArrowheads="1"/>
              </p:cNvSpPr>
              <p:nvPr/>
            </p:nvSpPr>
            <p:spPr bwMode="auto">
              <a:xfrm>
                <a:off x="5465" y="1252"/>
                <a:ext cx="46" cy="45"/>
              </a:xfrm>
              <a:prstGeom prst="ellipse">
                <a:avLst/>
              </a:prstGeom>
              <a:solidFill>
                <a:srgbClr val="8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7" name="Text Box 62"/>
            <p:cNvSpPr txBox="1">
              <a:spLocks noChangeArrowheads="1"/>
            </p:cNvSpPr>
            <p:nvPr/>
          </p:nvSpPr>
          <p:spPr bwMode="auto">
            <a:xfrm>
              <a:off x="5465" y="119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800000"/>
                  </a:solidFill>
                </a:rPr>
                <a:t>x</a:t>
              </a:r>
            </a:p>
          </p:txBody>
        </p:sp>
        <p:sp>
          <p:nvSpPr>
            <p:cNvPr id="78" name="Text Box 63"/>
            <p:cNvSpPr txBox="1">
              <a:spLocks noChangeArrowheads="1"/>
            </p:cNvSpPr>
            <p:nvPr/>
          </p:nvSpPr>
          <p:spPr bwMode="auto">
            <a:xfrm>
              <a:off x="5465" y="1117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800000"/>
                  </a:solidFill>
                </a:rPr>
                <a:t>o</a:t>
              </a:r>
            </a:p>
          </p:txBody>
        </p:sp>
      </p:grpSp>
      <p:graphicFrame>
        <p:nvGraphicFramePr>
          <p:cNvPr id="8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731024"/>
              </p:ext>
            </p:extLst>
          </p:nvPr>
        </p:nvGraphicFramePr>
        <p:xfrm>
          <a:off x="8124685" y="5073453"/>
          <a:ext cx="2808645" cy="1574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45" name="公式" r:id="rId12" imgW="1362122" imgH="723962" progId="Equation.3">
                  <p:embed/>
                </p:oleObj>
              </mc:Choice>
              <mc:Fallback>
                <p:oleObj name="公式" r:id="rId12" imgW="1362122" imgH="723962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4685" y="5073453"/>
                        <a:ext cx="2808645" cy="1574156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0000"/>
                          </a:gs>
                          <a:gs pos="20000">
                            <a:srgbClr val="000040"/>
                          </a:gs>
                          <a:gs pos="50000">
                            <a:srgbClr val="400040"/>
                          </a:gs>
                          <a:gs pos="75000">
                            <a:srgbClr val="8F0040"/>
                          </a:gs>
                          <a:gs pos="89999">
                            <a:srgbClr val="F27300"/>
                          </a:gs>
                          <a:gs pos="100000">
                            <a:srgbClr val="FFBF00"/>
                          </a:gs>
                        </a:gsLst>
                        <a:lin ang="5400000" scaled="1"/>
                      </a:gradFill>
                      <a:ln w="76200" cmpd="tri">
                        <a:solidFill>
                          <a:srgbClr val="99FF33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矩形 83"/>
          <p:cNvSpPr/>
          <p:nvPr/>
        </p:nvSpPr>
        <p:spPr>
          <a:xfrm>
            <a:off x="594317" y="5653514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相邻暗条纹的间距</a:t>
            </a:r>
            <a:endParaRPr lang="zh-CN" altLang="en-US" sz="2800" dirty="0"/>
          </a:p>
        </p:txBody>
      </p:sp>
      <p:graphicFrame>
        <p:nvGraphicFramePr>
          <p:cNvPr id="85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690258"/>
              </p:ext>
            </p:extLst>
          </p:nvPr>
        </p:nvGraphicFramePr>
        <p:xfrm>
          <a:off x="3956050" y="5481638"/>
          <a:ext cx="23193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46" name="Equation" r:id="rId14" imgW="1054080" imgH="393480" progId="Equation.DSMT4">
                  <p:embed/>
                </p:oleObj>
              </mc:Choice>
              <mc:Fallback>
                <p:oleObj name="Equation" r:id="rId14" imgW="1054080" imgH="393480" progId="Equation.DSMT4">
                  <p:embed/>
                  <p:pic>
                    <p:nvPicPr>
                      <p:cNvPr id="82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5481638"/>
                        <a:ext cx="231933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" name="Picture 24" descr="4C70BBA977B88F3DF7393CB7443DAF2A"/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133" y="5475224"/>
            <a:ext cx="1369484" cy="1465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664388" y="4474807"/>
            <a:ext cx="36004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endParaRPr lang="zh-CN" altLang="en-US" sz="2800" dirty="0"/>
          </a:p>
        </p:txBody>
      </p:sp>
      <p:sp>
        <p:nvSpPr>
          <p:cNvPr id="90" name="Oval 40"/>
          <p:cNvSpPr>
            <a:spLocks noChangeArrowheads="1"/>
          </p:cNvSpPr>
          <p:nvPr/>
        </p:nvSpPr>
        <p:spPr bwMode="auto">
          <a:xfrm>
            <a:off x="933127" y="2940740"/>
            <a:ext cx="643645" cy="1178550"/>
          </a:xfrm>
          <a:prstGeom prst="rect">
            <a:avLst/>
          </a:prstGeom>
          <a:solidFill>
            <a:schemeClr val="bg1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1" name="Group 16"/>
          <p:cNvGrpSpPr>
            <a:grpSpLocks/>
          </p:cNvGrpSpPr>
          <p:nvPr/>
        </p:nvGrpSpPr>
        <p:grpSpPr bwMode="auto">
          <a:xfrm>
            <a:off x="891413" y="3278390"/>
            <a:ext cx="1119187" cy="938300"/>
            <a:chOff x="2703" y="1112"/>
            <a:chExt cx="705" cy="413"/>
          </a:xfrm>
        </p:grpSpPr>
        <p:sp>
          <p:nvSpPr>
            <p:cNvPr id="92" name="Line 17"/>
            <p:cNvSpPr>
              <a:spLocks noChangeAspect="1" noChangeShapeType="1"/>
            </p:cNvSpPr>
            <p:nvPr/>
          </p:nvSpPr>
          <p:spPr bwMode="auto">
            <a:xfrm flipH="1">
              <a:off x="2868" y="1112"/>
              <a:ext cx="393" cy="0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18"/>
            <p:cNvSpPr>
              <a:spLocks noChangeAspect="1" noChangeShapeType="1"/>
            </p:cNvSpPr>
            <p:nvPr/>
          </p:nvSpPr>
          <p:spPr bwMode="auto">
            <a:xfrm flipH="1">
              <a:off x="2868" y="1525"/>
              <a:ext cx="540" cy="0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20"/>
            <p:cNvSpPr>
              <a:spLocks noChangeAspect="1" noChangeShapeType="1"/>
            </p:cNvSpPr>
            <p:nvPr/>
          </p:nvSpPr>
          <p:spPr bwMode="auto">
            <a:xfrm rot="10800000">
              <a:off x="2979" y="1114"/>
              <a:ext cx="0" cy="402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Text Box 21"/>
            <p:cNvSpPr txBox="1">
              <a:spLocks noChangeAspect="1" noChangeArrowheads="1"/>
            </p:cNvSpPr>
            <p:nvPr/>
          </p:nvSpPr>
          <p:spPr bwMode="auto">
            <a:xfrm>
              <a:off x="2703" y="1235"/>
              <a:ext cx="22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 b="1" i="1" dirty="0">
                  <a:solidFill>
                    <a:srgbClr val="FF0000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06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33" grpId="0" animBg="1"/>
      <p:bldP spid="62" grpId="0"/>
      <p:bldP spid="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 Box 11"/>
          <p:cNvSpPr txBox="1">
            <a:spLocks noChangeArrowheads="1"/>
          </p:cNvSpPr>
          <p:nvPr/>
        </p:nvSpPr>
        <p:spPr bwMode="auto">
          <a:xfrm>
            <a:off x="679863" y="223407"/>
            <a:ext cx="914501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0" dirty="0">
                <a:solidFill>
                  <a:srgbClr val="FF0066"/>
                </a:solidFill>
              </a:rPr>
              <a:t> </a:t>
            </a:r>
            <a:r>
              <a:rPr lang="zh-CN" altLang="en-US" i="0" dirty="0">
                <a:solidFill>
                  <a:srgbClr val="FF0000"/>
                </a:solidFill>
              </a:rPr>
              <a:t>练习：</a:t>
            </a:r>
            <a:r>
              <a:rPr lang="zh-CN" altLang="en-US" i="0" dirty="0">
                <a:solidFill>
                  <a:srgbClr val="CC3300"/>
                </a:solidFill>
              </a:rPr>
              <a:t>电子显微镜</a:t>
            </a:r>
            <a:r>
              <a:rPr lang="zh-CN" altLang="en-US" i="0" dirty="0">
                <a:solidFill>
                  <a:srgbClr val="009900"/>
                </a:solidFill>
              </a:rPr>
              <a:t>可以看成电子的</a:t>
            </a:r>
            <a:r>
              <a:rPr lang="zh-CN" altLang="en-US" i="0" dirty="0">
                <a:solidFill>
                  <a:srgbClr val="009900"/>
                </a:solidFill>
                <a:latin typeface="方正书宋简体"/>
              </a:rPr>
              <a:t>圆孔衍射，</a:t>
            </a:r>
            <a:r>
              <a:rPr lang="zh-CN" altLang="en-US" i="0" dirty="0">
                <a:solidFill>
                  <a:schemeClr val="tx1"/>
                </a:solidFill>
                <a:latin typeface="方正书宋简体"/>
              </a:rPr>
              <a:t>已知圆孔</a:t>
            </a:r>
            <a:r>
              <a:rPr lang="zh-CN" altLang="en-US" i="0" dirty="0"/>
              <a:t>直径 </a:t>
            </a:r>
            <a:r>
              <a:rPr lang="en-US" altLang="zh-CN" i="0" dirty="0">
                <a:solidFill>
                  <a:srgbClr val="FF0000"/>
                </a:solidFill>
              </a:rPr>
              <a:t>D</a:t>
            </a:r>
            <a:r>
              <a:rPr lang="en-US" altLang="zh-CN" i="0" dirty="0"/>
              <a:t>,</a:t>
            </a:r>
            <a:r>
              <a:rPr lang="zh-CN" altLang="en-US" i="0" dirty="0">
                <a:latin typeface="楷体" panose="02010609060101010101" pitchFamily="49" charset="-122"/>
                <a:ea typeface="楷体" panose="02010609060101010101" pitchFamily="49" charset="-122"/>
              </a:rPr>
              <a:t>电子的速度为</a:t>
            </a:r>
            <a:r>
              <a:rPr lang="en-US" altLang="zh-CN" i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v,</a:t>
            </a:r>
            <a:r>
              <a:rPr lang="zh-CN" altLang="en-US" i="0" dirty="0">
                <a:latin typeface="楷体" panose="02010609060101010101" pitchFamily="49" charset="-122"/>
                <a:ea typeface="楷体" panose="02010609060101010101" pitchFamily="49" charset="-122"/>
              </a:rPr>
              <a:t>质量为</a:t>
            </a:r>
            <a:r>
              <a:rPr lang="en-US" altLang="zh-CN" i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m,</a:t>
            </a:r>
            <a:r>
              <a:rPr lang="zh-CN" altLang="en-US" i="0" dirty="0">
                <a:solidFill>
                  <a:srgbClr val="FF0066"/>
                </a:solidFill>
              </a:rPr>
              <a:t>电子显微镜的</a:t>
            </a:r>
            <a:r>
              <a:rPr lang="zh-CN" altLang="en-US" i="0" dirty="0">
                <a:solidFill>
                  <a:srgbClr val="FF0000"/>
                </a:solidFill>
              </a:rPr>
              <a:t>最小分辨角</a:t>
            </a:r>
            <a:r>
              <a:rPr lang="zh-CN" altLang="en-US" i="0" dirty="0">
                <a:solidFill>
                  <a:srgbClr val="FF0066"/>
                </a:solidFill>
              </a:rPr>
              <a:t>为</a:t>
            </a:r>
            <a:r>
              <a:rPr lang="en-US" altLang="zh-CN" i="0" dirty="0">
                <a:solidFill>
                  <a:srgbClr val="FF0066"/>
                </a:solidFill>
              </a:rPr>
              <a:t>_____</a:t>
            </a:r>
            <a:r>
              <a:rPr lang="zh-CN" altLang="en-US" i="0" dirty="0">
                <a:solidFill>
                  <a:srgbClr val="FF0066"/>
                </a:solidFill>
              </a:rPr>
              <a:t>，</a:t>
            </a:r>
            <a:r>
              <a:rPr lang="zh-CN" altLang="en-US" i="0" dirty="0">
                <a:latin typeface="方正书宋简体"/>
              </a:rPr>
              <a:t>分辨本领</a:t>
            </a:r>
            <a:r>
              <a:rPr lang="zh-CN" altLang="en-US" i="0" dirty="0"/>
              <a:t>为</a:t>
            </a:r>
            <a:r>
              <a:rPr lang="en-US" altLang="zh-CN" i="0" dirty="0">
                <a:solidFill>
                  <a:srgbClr val="FF0066"/>
                </a:solidFill>
              </a:rPr>
              <a:t>_____ </a:t>
            </a:r>
            <a:r>
              <a:rPr lang="zh-CN" altLang="en-US" i="0" dirty="0">
                <a:solidFill>
                  <a:srgbClr val="FF0066"/>
                </a:solidFill>
              </a:rPr>
              <a:t>。</a:t>
            </a:r>
            <a:endParaRPr lang="zh-CN" altLang="en-US" i="0" dirty="0"/>
          </a:p>
        </p:txBody>
      </p:sp>
      <p:grpSp>
        <p:nvGrpSpPr>
          <p:cNvPr id="164" name="Group 27"/>
          <p:cNvGrpSpPr>
            <a:grpSpLocks/>
          </p:cNvGrpSpPr>
          <p:nvPr/>
        </p:nvGrpSpPr>
        <p:grpSpPr bwMode="auto">
          <a:xfrm>
            <a:off x="1415480" y="2251873"/>
            <a:ext cx="9332579" cy="4139841"/>
            <a:chOff x="476" y="1508"/>
            <a:chExt cx="3145" cy="1192"/>
          </a:xfrm>
        </p:grpSpPr>
        <p:sp>
          <p:nvSpPr>
            <p:cNvPr id="165" name="Oval 28"/>
            <p:cNvSpPr>
              <a:spLocks noChangeArrowheads="1"/>
            </p:cNvSpPr>
            <p:nvPr/>
          </p:nvSpPr>
          <p:spPr bwMode="auto">
            <a:xfrm>
              <a:off x="1104" y="1740"/>
              <a:ext cx="240" cy="81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tint val="58039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58039"/>
                    <a:invGamma/>
                  </a:schemeClr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6" name="Rectangle 29"/>
            <p:cNvSpPr>
              <a:spLocks noChangeArrowheads="1"/>
            </p:cNvSpPr>
            <p:nvPr/>
          </p:nvSpPr>
          <p:spPr bwMode="auto">
            <a:xfrm>
              <a:off x="2484" y="1548"/>
              <a:ext cx="96" cy="115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167" name="Line 30"/>
            <p:cNvSpPr>
              <a:spLocks noChangeShapeType="1"/>
            </p:cNvSpPr>
            <p:nvPr/>
          </p:nvSpPr>
          <p:spPr bwMode="auto">
            <a:xfrm>
              <a:off x="564" y="2172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8" name="Group 31"/>
            <p:cNvGrpSpPr>
              <a:grpSpLocks/>
            </p:cNvGrpSpPr>
            <p:nvPr/>
          </p:nvGrpSpPr>
          <p:grpSpPr bwMode="auto">
            <a:xfrm>
              <a:off x="2592" y="1809"/>
              <a:ext cx="576" cy="576"/>
              <a:chOff x="3360" y="3408"/>
              <a:chExt cx="576" cy="576"/>
            </a:xfrm>
          </p:grpSpPr>
          <p:sp>
            <p:nvSpPr>
              <p:cNvPr id="183" name="Freeform 32"/>
              <p:cNvSpPr>
                <a:spLocks/>
              </p:cNvSpPr>
              <p:nvPr/>
            </p:nvSpPr>
            <p:spPr bwMode="auto">
              <a:xfrm>
                <a:off x="3360" y="3552"/>
                <a:ext cx="576" cy="288"/>
              </a:xfrm>
              <a:custGeom>
                <a:avLst/>
                <a:gdLst>
                  <a:gd name="T0" fmla="*/ 0 w 576"/>
                  <a:gd name="T1" fmla="*/ 0 h 288"/>
                  <a:gd name="T2" fmla="*/ 576 w 576"/>
                  <a:gd name="T3" fmla="*/ 144 h 288"/>
                  <a:gd name="T4" fmla="*/ 0 w 576"/>
                  <a:gd name="T5" fmla="*/ 288 h 288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288"/>
                  <a:gd name="T11" fmla="*/ 576 w 576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288">
                    <a:moveTo>
                      <a:pt x="0" y="0"/>
                    </a:moveTo>
                    <a:cubicBezTo>
                      <a:pt x="288" y="48"/>
                      <a:pt x="576" y="96"/>
                      <a:pt x="576" y="144"/>
                    </a:cubicBezTo>
                    <a:cubicBezTo>
                      <a:pt x="576" y="192"/>
                      <a:pt x="96" y="264"/>
                      <a:pt x="0" y="288"/>
                    </a:cubicBezTo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" name="Freeform 33"/>
              <p:cNvSpPr>
                <a:spLocks/>
              </p:cNvSpPr>
              <p:nvPr/>
            </p:nvSpPr>
            <p:spPr bwMode="auto">
              <a:xfrm>
                <a:off x="3360" y="3408"/>
                <a:ext cx="96" cy="144"/>
              </a:xfrm>
              <a:custGeom>
                <a:avLst/>
                <a:gdLst>
                  <a:gd name="T0" fmla="*/ 0 w 96"/>
                  <a:gd name="T1" fmla="*/ 144 h 144"/>
                  <a:gd name="T2" fmla="*/ 96 w 96"/>
                  <a:gd name="T3" fmla="*/ 96 h 144"/>
                  <a:gd name="T4" fmla="*/ 0 w 96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144"/>
                  <a:gd name="T11" fmla="*/ 96 w 9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144">
                    <a:moveTo>
                      <a:pt x="0" y="144"/>
                    </a:moveTo>
                    <a:cubicBezTo>
                      <a:pt x="48" y="132"/>
                      <a:pt x="96" y="120"/>
                      <a:pt x="96" y="96"/>
                    </a:cubicBezTo>
                    <a:cubicBezTo>
                      <a:pt x="96" y="72"/>
                      <a:pt x="16" y="16"/>
                      <a:pt x="0" y="0"/>
                    </a:cubicBezTo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" name="Freeform 34"/>
              <p:cNvSpPr>
                <a:spLocks/>
              </p:cNvSpPr>
              <p:nvPr/>
            </p:nvSpPr>
            <p:spPr bwMode="auto">
              <a:xfrm>
                <a:off x="3360" y="3840"/>
                <a:ext cx="84" cy="144"/>
              </a:xfrm>
              <a:custGeom>
                <a:avLst/>
                <a:gdLst>
                  <a:gd name="T0" fmla="*/ 0 w 84"/>
                  <a:gd name="T1" fmla="*/ 0 h 144"/>
                  <a:gd name="T2" fmla="*/ 84 w 84"/>
                  <a:gd name="T3" fmla="*/ 69 h 144"/>
                  <a:gd name="T4" fmla="*/ 0 w 84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84"/>
                  <a:gd name="T10" fmla="*/ 0 h 144"/>
                  <a:gd name="T11" fmla="*/ 84 w 84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4" h="144">
                    <a:moveTo>
                      <a:pt x="0" y="0"/>
                    </a:moveTo>
                    <a:cubicBezTo>
                      <a:pt x="14" y="11"/>
                      <a:pt x="84" y="45"/>
                      <a:pt x="84" y="69"/>
                    </a:cubicBezTo>
                    <a:cubicBezTo>
                      <a:pt x="84" y="93"/>
                      <a:pt x="18" y="128"/>
                      <a:pt x="0" y="144"/>
                    </a:cubicBezTo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9" name="Freeform 35"/>
            <p:cNvSpPr>
              <a:spLocks/>
            </p:cNvSpPr>
            <p:nvPr/>
          </p:nvSpPr>
          <p:spPr bwMode="auto">
            <a:xfrm>
              <a:off x="2592" y="2097"/>
              <a:ext cx="576" cy="288"/>
            </a:xfrm>
            <a:custGeom>
              <a:avLst/>
              <a:gdLst>
                <a:gd name="T0" fmla="*/ 0 w 576"/>
                <a:gd name="T1" fmla="*/ 0 h 288"/>
                <a:gd name="T2" fmla="*/ 576 w 576"/>
                <a:gd name="T3" fmla="*/ 144 h 288"/>
                <a:gd name="T4" fmla="*/ 0 w 576"/>
                <a:gd name="T5" fmla="*/ 288 h 288"/>
                <a:gd name="T6" fmla="*/ 0 60000 65536"/>
                <a:gd name="T7" fmla="*/ 0 60000 65536"/>
                <a:gd name="T8" fmla="*/ 0 60000 65536"/>
                <a:gd name="T9" fmla="*/ 0 w 576"/>
                <a:gd name="T10" fmla="*/ 0 h 288"/>
                <a:gd name="T11" fmla="*/ 576 w 57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288">
                  <a:moveTo>
                    <a:pt x="0" y="0"/>
                  </a:moveTo>
                  <a:cubicBezTo>
                    <a:pt x="288" y="48"/>
                    <a:pt x="576" y="96"/>
                    <a:pt x="576" y="144"/>
                  </a:cubicBezTo>
                  <a:cubicBezTo>
                    <a:pt x="576" y="192"/>
                    <a:pt x="96" y="264"/>
                    <a:pt x="0" y="288"/>
                  </a:cubicBezTo>
                </a:path>
              </a:pathLst>
            </a:custGeom>
            <a:solidFill>
              <a:srgbClr val="FF3300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" name="Freeform 36"/>
            <p:cNvSpPr>
              <a:spLocks/>
            </p:cNvSpPr>
            <p:nvPr/>
          </p:nvSpPr>
          <p:spPr bwMode="auto">
            <a:xfrm>
              <a:off x="2592" y="1953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96 w 96"/>
                <a:gd name="T3" fmla="*/ 96 h 144"/>
                <a:gd name="T4" fmla="*/ 0 w 96"/>
                <a:gd name="T5" fmla="*/ 0 h 144"/>
                <a:gd name="T6" fmla="*/ 0 60000 65536"/>
                <a:gd name="T7" fmla="*/ 0 60000 65536"/>
                <a:gd name="T8" fmla="*/ 0 60000 65536"/>
                <a:gd name="T9" fmla="*/ 0 w 96"/>
                <a:gd name="T10" fmla="*/ 0 h 144"/>
                <a:gd name="T11" fmla="*/ 96 w 9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44">
                  <a:moveTo>
                    <a:pt x="0" y="144"/>
                  </a:moveTo>
                  <a:cubicBezTo>
                    <a:pt x="48" y="132"/>
                    <a:pt x="96" y="120"/>
                    <a:pt x="96" y="96"/>
                  </a:cubicBezTo>
                  <a:cubicBezTo>
                    <a:pt x="96" y="72"/>
                    <a:pt x="16" y="16"/>
                    <a:pt x="0" y="0"/>
                  </a:cubicBezTo>
                </a:path>
              </a:pathLst>
            </a:custGeom>
            <a:solidFill>
              <a:srgbClr val="FF3300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" name="Freeform 37"/>
            <p:cNvSpPr>
              <a:spLocks/>
            </p:cNvSpPr>
            <p:nvPr/>
          </p:nvSpPr>
          <p:spPr bwMode="auto">
            <a:xfrm>
              <a:off x="2592" y="2385"/>
              <a:ext cx="84" cy="144"/>
            </a:xfrm>
            <a:custGeom>
              <a:avLst/>
              <a:gdLst>
                <a:gd name="T0" fmla="*/ 0 w 84"/>
                <a:gd name="T1" fmla="*/ 0 h 144"/>
                <a:gd name="T2" fmla="*/ 84 w 84"/>
                <a:gd name="T3" fmla="*/ 69 h 144"/>
                <a:gd name="T4" fmla="*/ 0 w 84"/>
                <a:gd name="T5" fmla="*/ 144 h 144"/>
                <a:gd name="T6" fmla="*/ 0 60000 65536"/>
                <a:gd name="T7" fmla="*/ 0 60000 65536"/>
                <a:gd name="T8" fmla="*/ 0 60000 65536"/>
                <a:gd name="T9" fmla="*/ 0 w 84"/>
                <a:gd name="T10" fmla="*/ 0 h 144"/>
                <a:gd name="T11" fmla="*/ 84 w 8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" h="144">
                  <a:moveTo>
                    <a:pt x="0" y="0"/>
                  </a:moveTo>
                  <a:cubicBezTo>
                    <a:pt x="14" y="11"/>
                    <a:pt x="84" y="45"/>
                    <a:pt x="84" y="69"/>
                  </a:cubicBezTo>
                  <a:cubicBezTo>
                    <a:pt x="84" y="93"/>
                    <a:pt x="18" y="128"/>
                    <a:pt x="0" y="144"/>
                  </a:cubicBezTo>
                </a:path>
              </a:pathLst>
            </a:custGeom>
            <a:solidFill>
              <a:srgbClr val="FF3300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Freeform 38"/>
            <p:cNvSpPr>
              <a:spLocks/>
            </p:cNvSpPr>
            <p:nvPr/>
          </p:nvSpPr>
          <p:spPr bwMode="auto">
            <a:xfrm>
              <a:off x="2592" y="2169"/>
              <a:ext cx="375" cy="93"/>
            </a:xfrm>
            <a:custGeom>
              <a:avLst/>
              <a:gdLst>
                <a:gd name="T0" fmla="*/ 0 w 375"/>
                <a:gd name="T1" fmla="*/ 93 h 93"/>
                <a:gd name="T2" fmla="*/ 375 w 375"/>
                <a:gd name="T3" fmla="*/ 0 h 93"/>
                <a:gd name="T4" fmla="*/ 0 60000 65536"/>
                <a:gd name="T5" fmla="*/ 0 60000 65536"/>
                <a:gd name="T6" fmla="*/ 0 w 375"/>
                <a:gd name="T7" fmla="*/ 0 h 93"/>
                <a:gd name="T8" fmla="*/ 375 w 375"/>
                <a:gd name="T9" fmla="*/ 93 h 9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5" h="93">
                  <a:moveTo>
                    <a:pt x="0" y="93"/>
                  </a:moveTo>
                  <a:cubicBezTo>
                    <a:pt x="62" y="78"/>
                    <a:pt x="297" y="19"/>
                    <a:pt x="375" y="0"/>
                  </a:cubicBezTo>
                </a:path>
              </a:pathLst>
            </a:cu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Line 39"/>
            <p:cNvSpPr>
              <a:spLocks noChangeShapeType="1"/>
            </p:cNvSpPr>
            <p:nvPr/>
          </p:nvSpPr>
          <p:spPr bwMode="auto">
            <a:xfrm flipV="1">
              <a:off x="2532" y="2165"/>
              <a:ext cx="1089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Line 40"/>
            <p:cNvSpPr>
              <a:spLocks noChangeShapeType="1"/>
            </p:cNvSpPr>
            <p:nvPr/>
          </p:nvSpPr>
          <p:spPr bwMode="auto">
            <a:xfrm flipH="1" flipV="1">
              <a:off x="564" y="2124"/>
              <a:ext cx="1920" cy="13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Line 41"/>
            <p:cNvSpPr>
              <a:spLocks noChangeShapeType="1"/>
            </p:cNvSpPr>
            <p:nvPr/>
          </p:nvSpPr>
          <p:spPr bwMode="auto">
            <a:xfrm flipH="1">
              <a:off x="564" y="2102"/>
              <a:ext cx="1920" cy="1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" name="Oval 42"/>
            <p:cNvSpPr>
              <a:spLocks noChangeArrowheads="1"/>
            </p:cNvSpPr>
            <p:nvPr/>
          </p:nvSpPr>
          <p:spPr bwMode="auto">
            <a:xfrm>
              <a:off x="531" y="2097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177" name="Oval 43"/>
            <p:cNvSpPr>
              <a:spLocks noChangeArrowheads="1"/>
            </p:cNvSpPr>
            <p:nvPr/>
          </p:nvSpPr>
          <p:spPr bwMode="auto">
            <a:xfrm>
              <a:off x="528" y="219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178" name="Freeform 44"/>
            <p:cNvSpPr>
              <a:spLocks/>
            </p:cNvSpPr>
            <p:nvPr/>
          </p:nvSpPr>
          <p:spPr bwMode="auto">
            <a:xfrm>
              <a:off x="1713" y="2130"/>
              <a:ext cx="56" cy="84"/>
            </a:xfrm>
            <a:custGeom>
              <a:avLst/>
              <a:gdLst>
                <a:gd name="T0" fmla="*/ 15 w 56"/>
                <a:gd name="T1" fmla="*/ 0 h 84"/>
                <a:gd name="T2" fmla="*/ 54 w 56"/>
                <a:gd name="T3" fmla="*/ 48 h 84"/>
                <a:gd name="T4" fmla="*/ 0 w 56"/>
                <a:gd name="T5" fmla="*/ 84 h 84"/>
                <a:gd name="T6" fmla="*/ 0 60000 65536"/>
                <a:gd name="T7" fmla="*/ 0 60000 65536"/>
                <a:gd name="T8" fmla="*/ 0 60000 65536"/>
                <a:gd name="T9" fmla="*/ 0 w 56"/>
                <a:gd name="T10" fmla="*/ 0 h 84"/>
                <a:gd name="T11" fmla="*/ 56 w 56"/>
                <a:gd name="T12" fmla="*/ 84 h 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84">
                  <a:moveTo>
                    <a:pt x="15" y="0"/>
                  </a:moveTo>
                  <a:cubicBezTo>
                    <a:pt x="22" y="8"/>
                    <a:pt x="56" y="34"/>
                    <a:pt x="54" y="48"/>
                  </a:cubicBezTo>
                  <a:cubicBezTo>
                    <a:pt x="52" y="62"/>
                    <a:pt x="11" y="76"/>
                    <a:pt x="0" y="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" name="Line 46"/>
            <p:cNvSpPr>
              <a:spLocks noChangeShapeType="1"/>
            </p:cNvSpPr>
            <p:nvPr/>
          </p:nvSpPr>
          <p:spPr bwMode="auto">
            <a:xfrm>
              <a:off x="1821" y="2212"/>
              <a:ext cx="234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Line 47"/>
            <p:cNvSpPr>
              <a:spLocks noChangeShapeType="1"/>
            </p:cNvSpPr>
            <p:nvPr/>
          </p:nvSpPr>
          <p:spPr bwMode="auto">
            <a:xfrm flipV="1">
              <a:off x="1869" y="2124"/>
              <a:ext cx="234" cy="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" name="AutoShape 48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1512" y="1680"/>
              <a:ext cx="720" cy="192"/>
            </a:xfrm>
            <a:prstGeom prst="wedgeRoundRectCallout">
              <a:avLst>
                <a:gd name="adj1" fmla="val -833"/>
                <a:gd name="adj2" fmla="val 202606"/>
                <a:gd name="adj3" fmla="val 16667"/>
              </a:avLst>
            </a:prstGeom>
            <a:blipFill rotWithShape="1">
              <a:blip r:embed="rId3"/>
              <a:stretch>
                <a:fillRect t="-10606"/>
              </a:stretch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82" name="Text Box 49"/>
            <p:cNvSpPr txBox="1">
              <a:spLocks noChangeArrowheads="1"/>
            </p:cNvSpPr>
            <p:nvPr/>
          </p:nvSpPr>
          <p:spPr bwMode="auto">
            <a:xfrm>
              <a:off x="476" y="1508"/>
              <a:ext cx="1696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i="0" dirty="0">
                  <a:solidFill>
                    <a:srgbClr val="CC3300"/>
                  </a:solidFill>
                </a:rPr>
                <a:t>张角取特定数值时，恰能分辩</a:t>
              </a:r>
            </a:p>
          </p:txBody>
        </p:sp>
      </p:grpSp>
      <p:sp>
        <p:nvSpPr>
          <p:cNvPr id="186" name="Freeform 44"/>
          <p:cNvSpPr>
            <a:spLocks/>
          </p:cNvSpPr>
          <p:nvPr/>
        </p:nvSpPr>
        <p:spPr bwMode="auto">
          <a:xfrm rot="9607842">
            <a:off x="2058750" y="4440899"/>
            <a:ext cx="155266" cy="282743"/>
          </a:xfrm>
          <a:custGeom>
            <a:avLst/>
            <a:gdLst>
              <a:gd name="T0" fmla="*/ 15 w 56"/>
              <a:gd name="T1" fmla="*/ 0 h 84"/>
              <a:gd name="T2" fmla="*/ 54 w 56"/>
              <a:gd name="T3" fmla="*/ 48 h 84"/>
              <a:gd name="T4" fmla="*/ 0 w 56"/>
              <a:gd name="T5" fmla="*/ 84 h 84"/>
              <a:gd name="T6" fmla="*/ 0 60000 65536"/>
              <a:gd name="T7" fmla="*/ 0 60000 65536"/>
              <a:gd name="T8" fmla="*/ 0 60000 65536"/>
              <a:gd name="T9" fmla="*/ 0 w 56"/>
              <a:gd name="T10" fmla="*/ 0 h 84"/>
              <a:gd name="T11" fmla="*/ 56 w 56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84">
                <a:moveTo>
                  <a:pt x="15" y="0"/>
                </a:moveTo>
                <a:cubicBezTo>
                  <a:pt x="22" y="8"/>
                  <a:pt x="56" y="34"/>
                  <a:pt x="54" y="48"/>
                </a:cubicBezTo>
                <a:cubicBezTo>
                  <a:pt x="52" y="62"/>
                  <a:pt x="11" y="76"/>
                  <a:pt x="0" y="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7" name="对象 1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991350"/>
              </p:ext>
            </p:extLst>
          </p:nvPr>
        </p:nvGraphicFramePr>
        <p:xfrm>
          <a:off x="2056082" y="3888746"/>
          <a:ext cx="605998" cy="530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88" name="公式" r:id="rId4" imgW="203040" imgH="177480" progId="Equation.3">
                  <p:embed/>
                </p:oleObj>
              </mc:Choice>
              <mc:Fallback>
                <p:oleObj name="公式" r:id="rId4" imgW="203040" imgH="177480" progId="Equation.3">
                  <p:embed/>
                  <p:pic>
                    <p:nvPicPr>
                      <p:cNvPr id="75" name="对象 7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6082" y="3888746"/>
                        <a:ext cx="605998" cy="530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" name="Line 69"/>
          <p:cNvSpPr>
            <a:spLocks noChangeShapeType="1"/>
          </p:cNvSpPr>
          <p:nvPr/>
        </p:nvSpPr>
        <p:spPr bwMode="auto">
          <a:xfrm flipH="1">
            <a:off x="7694206" y="4866880"/>
            <a:ext cx="3062756" cy="1553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" name="Line 69"/>
          <p:cNvSpPr>
            <a:spLocks noChangeShapeType="1"/>
          </p:cNvSpPr>
          <p:nvPr/>
        </p:nvSpPr>
        <p:spPr bwMode="auto">
          <a:xfrm flipH="1">
            <a:off x="7658959" y="4267017"/>
            <a:ext cx="3171588" cy="2436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" name="Line 69"/>
          <p:cNvSpPr>
            <a:spLocks noChangeShapeType="1"/>
          </p:cNvSpPr>
          <p:nvPr/>
        </p:nvSpPr>
        <p:spPr bwMode="auto">
          <a:xfrm flipH="1">
            <a:off x="7713375" y="5310858"/>
            <a:ext cx="3062756" cy="1553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" name="Line 69"/>
          <p:cNvSpPr>
            <a:spLocks noChangeShapeType="1"/>
          </p:cNvSpPr>
          <p:nvPr/>
        </p:nvSpPr>
        <p:spPr bwMode="auto">
          <a:xfrm flipH="1">
            <a:off x="7684678" y="3780644"/>
            <a:ext cx="3062756" cy="1553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" name="Oval 2076"/>
          <p:cNvSpPr>
            <a:spLocks noChangeArrowheads="1"/>
          </p:cNvSpPr>
          <p:nvPr/>
        </p:nvSpPr>
        <p:spPr bwMode="auto">
          <a:xfrm>
            <a:off x="9638239" y="3796097"/>
            <a:ext cx="1070040" cy="1094002"/>
          </a:xfrm>
          <a:prstGeom prst="ellipse">
            <a:avLst/>
          </a:prstGeom>
          <a:gradFill rotWithShape="0">
            <a:gsLst>
              <a:gs pos="0">
                <a:srgbClr val="FF3300"/>
              </a:gs>
              <a:gs pos="100000">
                <a:srgbClr val="6E16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i="0"/>
          </a:p>
        </p:txBody>
      </p:sp>
      <p:sp>
        <p:nvSpPr>
          <p:cNvPr id="193" name="Oval 2076"/>
          <p:cNvSpPr>
            <a:spLocks noChangeArrowheads="1"/>
          </p:cNvSpPr>
          <p:nvPr/>
        </p:nvSpPr>
        <p:spPr bwMode="auto">
          <a:xfrm>
            <a:off x="9638239" y="4267613"/>
            <a:ext cx="1068944" cy="1074356"/>
          </a:xfrm>
          <a:prstGeom prst="ellipse">
            <a:avLst/>
          </a:prstGeom>
          <a:gradFill rotWithShape="0">
            <a:gsLst>
              <a:gs pos="0">
                <a:srgbClr val="FF3300"/>
              </a:gs>
              <a:gs pos="100000">
                <a:srgbClr val="6E16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i="0"/>
          </a:p>
        </p:txBody>
      </p:sp>
      <p:graphicFrame>
        <p:nvGraphicFramePr>
          <p:cNvPr id="194" name="对象 1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460816"/>
              </p:ext>
            </p:extLst>
          </p:nvPr>
        </p:nvGraphicFramePr>
        <p:xfrm>
          <a:off x="8910648" y="2311318"/>
          <a:ext cx="252412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89" name="公式" r:id="rId6" imgW="977760" imgH="393480" progId="Equation.3">
                  <p:embed/>
                </p:oleObj>
              </mc:Choice>
              <mc:Fallback>
                <p:oleObj name="公式" r:id="rId6" imgW="977760" imgH="393480" progId="Equation.3">
                  <p:embed/>
                  <p:pic>
                    <p:nvPicPr>
                      <p:cNvPr id="83" name="对象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0648" y="2311318"/>
                        <a:ext cx="2524125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" name="对象 1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839975"/>
              </p:ext>
            </p:extLst>
          </p:nvPr>
        </p:nvGraphicFramePr>
        <p:xfrm>
          <a:off x="546570" y="996881"/>
          <a:ext cx="18367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90" name="Equation" r:id="rId8" imgW="711000" imgH="393480" progId="Equation.DSMT4">
                  <p:embed/>
                </p:oleObj>
              </mc:Choice>
              <mc:Fallback>
                <p:oleObj name="Equation" r:id="rId8" imgW="711000" imgH="393480" progId="Equation.DSMT4">
                  <p:embed/>
                  <p:pic>
                    <p:nvPicPr>
                      <p:cNvPr id="194" name="对象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70" y="996881"/>
                        <a:ext cx="1836737" cy="1016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653251"/>
              </p:ext>
            </p:extLst>
          </p:nvPr>
        </p:nvGraphicFramePr>
        <p:xfrm>
          <a:off x="1112421" y="5412498"/>
          <a:ext cx="954692" cy="989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91" name="Equation" r:id="rId10" imgW="400052" imgH="400042" progId="Equation.DSMT4">
                  <p:embed/>
                </p:oleObj>
              </mc:Choice>
              <mc:Fallback>
                <p:oleObj name="Equation" r:id="rId10" imgW="400052" imgH="400042" progId="Equation.DSMT4">
                  <p:embed/>
                  <p:pic>
                    <p:nvPicPr>
                      <p:cNvPr id="35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421" y="5412498"/>
                        <a:ext cx="954692" cy="989636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Picture 24" descr="4C70BBA977B88F3DF7393CB7443DAF2A"/>
          <p:cNvPicPr>
            <a:picLocks noChangeAspect="1" noChangeArrowheads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64" y="430479"/>
            <a:ext cx="1510651" cy="161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Object 3">
            <a:extLst>
              <a:ext uri="{FF2B5EF4-FFF2-40B4-BE49-F238E27FC236}">
                <a16:creationId xmlns:a16="http://schemas.microsoft.com/office/drawing/2014/main" id="{5DE10C0A-FEF9-4C90-BE16-53A668C684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155756"/>
              </p:ext>
            </p:extLst>
          </p:nvPr>
        </p:nvGraphicFramePr>
        <p:xfrm>
          <a:off x="4326705" y="995255"/>
          <a:ext cx="1427162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92" name="Equation" r:id="rId13" imgW="495085" imgH="393529" progId="Equation.3">
                  <p:embed/>
                </p:oleObj>
              </mc:Choice>
              <mc:Fallback>
                <p:oleObj name="Equation" r:id="rId13" imgW="495085" imgH="393529" progId="Equation.3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6705" y="995255"/>
                        <a:ext cx="1427162" cy="1135062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561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92" grpId="0" animBg="1"/>
      <p:bldP spid="1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409960" y="173038"/>
            <a:ext cx="5287829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  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不确定关系的物理意义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32000" y="928689"/>
            <a:ext cx="67818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不确定关系说明经典手段对于微观粒子不适用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579688" y="1905001"/>
          <a:ext cx="51181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9" name="公式" r:id="rId3" imgW="2133613" imgH="457267" progId="Equation.3">
                  <p:embed/>
                </p:oleObj>
              </mc:Choice>
              <mc:Fallback>
                <p:oleObj name="公式" r:id="rId3" imgW="2133613" imgH="45726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1905001"/>
                        <a:ext cx="51181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05800" y="2133600"/>
            <a:ext cx="20383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是微观世界固有规律。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22476" y="3914775"/>
            <a:ext cx="67675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9900CC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 b="1">
                <a:solidFill>
                  <a:srgbClr val="99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不确定关系说明微观粒子不可能静止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063750" y="5562600"/>
            <a:ext cx="8280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不确定关系给出了宏观物理与微观物理的分界线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575176" y="6121401"/>
            <a:ext cx="36734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----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普朗克常数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022476" y="3259139"/>
            <a:ext cx="66151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位置和</a:t>
            </a:r>
            <a:r>
              <a:rPr lang="zh-CN" altLang="en-US" sz="28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动量不可能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同时</a:t>
            </a:r>
            <a:r>
              <a:rPr lang="zh-CN" altLang="en-US" sz="28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精确测定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311401" y="4706939"/>
          <a:ext cx="206692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0" name="公式" r:id="rId5" imgW="714264" imgH="190573" progId="Equation.3">
                  <p:embed/>
                </p:oleObj>
              </mc:Choice>
              <mc:Fallback>
                <p:oleObj name="公式" r:id="rId5" imgW="714264" imgH="190573" progId="Equation.3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1" y="4706939"/>
                        <a:ext cx="206692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24"/>
          <p:cNvSpPr>
            <a:spLocks noChangeShapeType="1"/>
          </p:cNvSpPr>
          <p:nvPr/>
        </p:nvSpPr>
        <p:spPr bwMode="auto">
          <a:xfrm flipV="1">
            <a:off x="4686300" y="4994275"/>
            <a:ext cx="1828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7061201" y="4656138"/>
          <a:ext cx="14319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" name="公式" r:id="rId7" imgW="485894" imgH="209468" progId="Equation.3">
                  <p:embed/>
                </p:oleObj>
              </mc:Choice>
              <mc:Fallback>
                <p:oleObj name="公式" r:id="rId7" imgW="485894" imgH="209468" progId="Equation.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1" y="4656138"/>
                        <a:ext cx="143192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5" grpId="0" build="p" autoUpdateAnimBg="0"/>
      <p:bldP spid="6" grpId="0" build="p" autoUpdateAnimBg="0"/>
      <p:bldP spid="10" grpId="0"/>
      <p:bldP spid="11" grpId="0"/>
      <p:bldP spid="1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048750" y="2003425"/>
            <a:ext cx="1411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少女？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063038" y="2846388"/>
            <a:ext cx="1604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E628C2"/>
                </a:solidFill>
                <a:latin typeface="Times New Roman" panose="02020603050405020304" pitchFamily="18" charset="0"/>
                <a:ea typeface="楷体_GB2312" pitchFamily="49" charset="-122"/>
              </a:rPr>
              <a:t>老妇？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751763" y="4724401"/>
            <a:ext cx="260985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两种图像不会同时出现在你的视觉中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8112125" y="1420814"/>
          <a:ext cx="984250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9" name="剪辑" r:id="rId3" imgW="1857375" imgH="3995738" progId="MS_ClipArt_Gallery.2">
                  <p:embed/>
                </p:oleObj>
              </mc:Choice>
              <mc:Fallback>
                <p:oleObj name="剪辑" r:id="rId3" imgW="1857375" imgH="3995738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25" y="1420814"/>
                        <a:ext cx="984250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1524000" y="1614488"/>
            <a:ext cx="6300788" cy="5243512"/>
            <a:chOff x="144" y="0"/>
            <a:chExt cx="3612" cy="4512"/>
          </a:xfrm>
        </p:grpSpPr>
        <p:grpSp>
          <p:nvGrpSpPr>
            <p:cNvPr id="7176" name="Group 7"/>
            <p:cNvGrpSpPr>
              <a:grpSpLocks/>
            </p:cNvGrpSpPr>
            <p:nvPr/>
          </p:nvGrpSpPr>
          <p:grpSpPr bwMode="auto">
            <a:xfrm>
              <a:off x="576" y="240"/>
              <a:ext cx="2592" cy="3744"/>
              <a:chOff x="160" y="121"/>
              <a:chExt cx="3176" cy="4079"/>
            </a:xfrm>
          </p:grpSpPr>
          <p:pic>
            <p:nvPicPr>
              <p:cNvPr id="7178" name="Picture 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" y="121"/>
                <a:ext cx="3176" cy="40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79" name="Line 9"/>
              <p:cNvSpPr>
                <a:spLocks noChangeShapeType="1"/>
              </p:cNvSpPr>
              <p:nvPr/>
            </p:nvSpPr>
            <p:spPr bwMode="auto">
              <a:xfrm>
                <a:off x="3323" y="121"/>
                <a:ext cx="0" cy="40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" name="Line 10"/>
              <p:cNvSpPr>
                <a:spLocks noChangeShapeType="1"/>
              </p:cNvSpPr>
              <p:nvPr/>
            </p:nvSpPr>
            <p:spPr bwMode="auto">
              <a:xfrm>
                <a:off x="167" y="121"/>
                <a:ext cx="31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7177" name="Object 11"/>
            <p:cNvGraphicFramePr>
              <a:graphicFrameLocks noChangeAspect="1"/>
            </p:cNvGraphicFramePr>
            <p:nvPr/>
          </p:nvGraphicFramePr>
          <p:xfrm>
            <a:off x="144" y="0"/>
            <a:ext cx="3612" cy="4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70" name="Clip" r:id="rId6" imgW="3751152" imgH="3468986" progId="MS_ClipArt_Gallery.5">
                    <p:embed/>
                  </p:oleObj>
                </mc:Choice>
                <mc:Fallback>
                  <p:oleObj name="Clip" r:id="rId6" imgW="3751152" imgH="3468986" progId="MS_ClipArt_Gallery.5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0"/>
                          <a:ext cx="3612" cy="4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80008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703389" y="188913"/>
            <a:ext cx="7966075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>
                <a:solidFill>
                  <a:srgbClr val="008000"/>
                </a:solidFill>
                <a:latin typeface="Times New Roman" panose="02020603050405020304" pitchFamily="18" charset="0"/>
              </a:rPr>
              <a:t>微观粒子在某些条件下表现出粒子性，   在另一些条件下表现出波动性，   而</a:t>
            </a:r>
            <a:r>
              <a:rPr lang="zh-CN" altLang="en-US" sz="2800" b="1" u="sng">
                <a:solidFill>
                  <a:srgbClr val="008000"/>
                </a:solidFill>
                <a:latin typeface="Times New Roman" panose="02020603050405020304" pitchFamily="18" charset="0"/>
              </a:rPr>
              <a:t>两种性质</a:t>
            </a:r>
            <a:r>
              <a:rPr lang="zh-CN" altLang="en-US" sz="2800" b="1">
                <a:solidFill>
                  <a:srgbClr val="008000"/>
                </a:solidFill>
                <a:latin typeface="Times New Roman" panose="02020603050405020304" pitchFamily="18" charset="0"/>
              </a:rPr>
              <a:t>虽寓于同一体中， 却</a:t>
            </a:r>
            <a:r>
              <a:rPr lang="zh-CN" altLang="en-US" sz="2800" b="1" u="sng">
                <a:solidFill>
                  <a:srgbClr val="008000"/>
                </a:solidFill>
                <a:latin typeface="Times New Roman" panose="02020603050405020304" pitchFamily="18" charset="0"/>
              </a:rPr>
              <a:t>不能同时表现出来</a:t>
            </a:r>
            <a:r>
              <a:rPr lang="zh-CN" altLang="en-US" sz="2800" b="1">
                <a:solidFill>
                  <a:srgbClr val="008000"/>
                </a:solidFill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1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到底画的什么呢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1" y="549276"/>
            <a:ext cx="6270625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432176" y="1"/>
            <a:ext cx="4873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你能看到的是老人还是情侣？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76029"/>
              </p:ext>
            </p:extLst>
          </p:nvPr>
        </p:nvGraphicFramePr>
        <p:xfrm>
          <a:off x="2258732" y="2490705"/>
          <a:ext cx="162877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59" name="公式" r:id="rId3" imgW="685800" imgH="393480" progId="Equation.3">
                  <p:embed/>
                </p:oleObj>
              </mc:Choice>
              <mc:Fallback>
                <p:oleObj name="公式" r:id="rId3" imgW="6858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732" y="2490705"/>
                        <a:ext cx="1628775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293828"/>
              </p:ext>
            </p:extLst>
          </p:nvPr>
        </p:nvGraphicFramePr>
        <p:xfrm>
          <a:off x="8184941" y="2710500"/>
          <a:ext cx="2272390" cy="537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60" name="公式" r:id="rId5" imgW="914290" imgH="200021" progId="Equation.3">
                  <p:embed/>
                </p:oleObj>
              </mc:Choice>
              <mc:Fallback>
                <p:oleObj name="公式" r:id="rId5" imgW="914290" imgH="20002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4941" y="2710500"/>
                        <a:ext cx="2272390" cy="537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55801" y="1916114"/>
            <a:ext cx="3916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6600CC"/>
                </a:solidFill>
                <a:latin typeface="Times New Roman" panose="02020603050405020304" pitchFamily="18" charset="0"/>
              </a:rPr>
              <a:t>电子速度的不确定量为</a:t>
            </a:r>
            <a:r>
              <a:rPr lang="en-US" altLang="zh-CN" sz="2800" b="1">
                <a:solidFill>
                  <a:srgbClr val="6600CC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5" name="Object 7"/>
          <p:cNvGraphicFramePr>
            <a:graphicFrameLocks/>
          </p:cNvGraphicFramePr>
          <p:nvPr/>
        </p:nvGraphicFramePr>
        <p:xfrm>
          <a:off x="4602163" y="1449389"/>
          <a:ext cx="18732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61" name="公式" r:id="rId7" imgW="647588" imgH="200021" progId="Equation.3">
                  <p:embed/>
                </p:oleObj>
              </mc:Choice>
              <mc:Fallback>
                <p:oleObj name="公式" r:id="rId7" imgW="647588" imgH="200021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1449389"/>
                        <a:ext cx="18732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1935164" y="163513"/>
            <a:ext cx="8732837" cy="969962"/>
            <a:chOff x="-23" y="562"/>
            <a:chExt cx="5297" cy="611"/>
          </a:xfrm>
        </p:grpSpPr>
        <p:sp>
          <p:nvSpPr>
            <p:cNvPr id="9231" name="Rectangle 2"/>
            <p:cNvSpPr>
              <a:spLocks noChangeArrowheads="1"/>
            </p:cNvSpPr>
            <p:nvPr/>
          </p:nvSpPr>
          <p:spPr bwMode="auto">
            <a:xfrm>
              <a:off x="130" y="572"/>
              <a:ext cx="5144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6987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原子的线度约为 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  <a:r>
                <a:rPr lang="en-US" altLang="zh-CN" sz="2800" b="1" baseline="30000" dirty="0">
                  <a:solidFill>
                    <a:srgbClr val="FF0000"/>
                  </a:solidFill>
                  <a:latin typeface="Calibri" panose="020F0502020204030204" pitchFamily="34" charset="0"/>
                </a:rPr>
                <a:t>-</a:t>
              </a:r>
              <a:r>
                <a:rPr lang="en-US" altLang="zh-CN" sz="2800" b="1" baseline="30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2800" b="1" baseline="30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求原子中电子速度的不确定量。</a:t>
              </a:r>
              <a:endPara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32" name="Rectangle 8"/>
            <p:cNvSpPr>
              <a:spLocks noChangeArrowheads="1"/>
            </p:cNvSpPr>
            <p:nvPr/>
          </p:nvSpPr>
          <p:spPr bwMode="auto">
            <a:xfrm>
              <a:off x="-23" y="562"/>
              <a:ext cx="6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:</a:t>
              </a:r>
            </a:p>
          </p:txBody>
        </p:sp>
      </p:grp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1935164" y="1014414"/>
            <a:ext cx="8957065" cy="534987"/>
            <a:chOff x="254" y="674"/>
            <a:chExt cx="5977" cy="337"/>
          </a:xfrm>
        </p:grpSpPr>
        <p:sp>
          <p:nvSpPr>
            <p:cNvPr id="9229" name="Rectangle 6"/>
            <p:cNvSpPr>
              <a:spLocks noChangeArrowheads="1"/>
            </p:cNvSpPr>
            <p:nvPr/>
          </p:nvSpPr>
          <p:spPr bwMode="auto">
            <a:xfrm>
              <a:off x="563" y="681"/>
              <a:ext cx="56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原子中电子的位置不确定量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  <a:r>
                <a:rPr lang="en-US" altLang="zh-CN" sz="2800" b="1" baseline="30000" dirty="0">
                  <a:solidFill>
                    <a:srgbClr val="FF0000"/>
                  </a:solidFill>
                  <a:latin typeface="Calibri" panose="020F0502020204030204" pitchFamily="34" charset="0"/>
                </a:rPr>
                <a:t>-</a:t>
              </a:r>
              <a:r>
                <a:rPr lang="en-US" altLang="zh-CN" sz="2800" b="1" baseline="30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2800" b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由不确定关系</a:t>
              </a:r>
              <a:r>
                <a:rPr lang="en-US" altLang="zh-CN" sz="2800" b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: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	</a:t>
              </a:r>
            </a:p>
          </p:txBody>
        </p:sp>
        <p:sp>
          <p:nvSpPr>
            <p:cNvPr id="9230" name="Rectangle 9"/>
            <p:cNvSpPr>
              <a:spLocks noChangeArrowheads="1"/>
            </p:cNvSpPr>
            <p:nvPr/>
          </p:nvSpPr>
          <p:spPr bwMode="auto">
            <a:xfrm>
              <a:off x="254" y="674"/>
              <a:ext cx="4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解</a:t>
              </a:r>
              <a:r>
                <a:rPr lang="en-US" altLang="zh-CN" sz="28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:</a:t>
              </a: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80532"/>
              </p:ext>
            </p:extLst>
          </p:nvPr>
        </p:nvGraphicFramePr>
        <p:xfrm>
          <a:off x="3962507" y="2534825"/>
          <a:ext cx="1061194" cy="889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62" name="公式" r:id="rId9" imgW="469800" imgH="393480" progId="Equation.3">
                  <p:embed/>
                </p:oleObj>
              </mc:Choice>
              <mc:Fallback>
                <p:oleObj name="公式" r:id="rId9" imgW="4698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62507" y="2534825"/>
                        <a:ext cx="1061194" cy="889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683294"/>
              </p:ext>
            </p:extLst>
          </p:nvPr>
        </p:nvGraphicFramePr>
        <p:xfrm>
          <a:off x="5098702" y="2465952"/>
          <a:ext cx="3009952" cy="993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63" name="公式" r:id="rId11" imgW="1269720" imgH="419040" progId="Equation.3">
                  <p:embed/>
                </p:oleObj>
              </mc:Choice>
              <mc:Fallback>
                <p:oleObj name="公式" r:id="rId11" imgW="126972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98702" y="2465952"/>
                        <a:ext cx="3009952" cy="993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2543241" y="3592356"/>
            <a:ext cx="5341937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氢原子中电子速率约为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m/s</a:t>
            </a:r>
            <a:r>
              <a:rPr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速率不确定量与速率本身</a:t>
            </a:r>
            <a:r>
              <a:rPr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数量级基本相同</a:t>
            </a:r>
            <a:r>
              <a:rPr lang="en-US" altLang="zh-CN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因此原子中电子的位置和速度不能同时完全确定</a:t>
            </a:r>
            <a:r>
              <a:rPr lang="en-US" altLang="zh-CN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也没有确定的轨道。</a:t>
            </a:r>
            <a:r>
              <a:rPr lang="en-US" altLang="zh-CN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2249118" y="3574581"/>
            <a:ext cx="968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说明</a:t>
            </a:r>
          </a:p>
        </p:txBody>
      </p:sp>
      <p:sp>
        <p:nvSpPr>
          <p:cNvPr id="21" name="AutoShape 14"/>
          <p:cNvSpPr>
            <a:spLocks noChangeArrowheads="1"/>
          </p:cNvSpPr>
          <p:nvPr/>
        </p:nvSpPr>
        <p:spPr bwMode="auto">
          <a:xfrm>
            <a:off x="1921334" y="3591250"/>
            <a:ext cx="360363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>
              <a:latin typeface="Calibri" panose="020F0502020204030204" pitchFamily="34" charset="0"/>
            </a:endParaRPr>
          </a:p>
        </p:txBody>
      </p:sp>
      <p:pic>
        <p:nvPicPr>
          <p:cNvPr id="22" name="Picture 15" descr="7-1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3653979"/>
            <a:ext cx="2881313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2101514" y="6294696"/>
            <a:ext cx="8566486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此几率分布形成一种对称而美观的“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电子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几率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云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”图象。</a:t>
            </a:r>
            <a:endParaRPr lang="en-US" altLang="zh-CN" sz="2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9" grpId="0" autoUpdateAnimBg="0"/>
      <p:bldP spid="20" grpId="0" autoUpdateAnimBg="0"/>
      <p:bldP spid="21" grpId="0" animBg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802193" y="126961"/>
            <a:ext cx="8239128" cy="1027113"/>
            <a:chOff x="264" y="260"/>
            <a:chExt cx="5190" cy="647"/>
          </a:xfrm>
        </p:grpSpPr>
        <p:sp>
          <p:nvSpPr>
            <p:cNvPr id="10249" name="Text Box 3"/>
            <p:cNvSpPr txBox="1">
              <a:spLocks noChangeArrowheads="1"/>
            </p:cNvSpPr>
            <p:nvPr/>
          </p:nvSpPr>
          <p:spPr bwMode="auto">
            <a:xfrm>
              <a:off x="273" y="260"/>
              <a:ext cx="518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【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19-4】 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氦氖激光器发光波长                             ，</a:t>
              </a:r>
            </a:p>
          </p:txBody>
        </p:sp>
        <p:graphicFrame>
          <p:nvGraphicFramePr>
            <p:cNvPr id="1025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7455506"/>
                </p:ext>
              </p:extLst>
            </p:nvPr>
          </p:nvGraphicFramePr>
          <p:xfrm>
            <a:off x="3601" y="301"/>
            <a:ext cx="147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454" name="Equation" r:id="rId3" imgW="901309" imgH="203112" progId="Equation.DSMT4">
                    <p:embed/>
                  </p:oleObj>
                </mc:Choice>
                <mc:Fallback>
                  <p:oleObj name="Equation" r:id="rId3" imgW="901309" imgH="203112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1" y="301"/>
                          <a:ext cx="147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Text Box 6"/>
            <p:cNvSpPr txBox="1">
              <a:spLocks noChangeArrowheads="1"/>
            </p:cNvSpPr>
            <p:nvPr/>
          </p:nvSpPr>
          <p:spPr bwMode="auto">
            <a:xfrm>
              <a:off x="264" y="563"/>
              <a:ext cx="28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谱线宽度                            ，</a:t>
              </a:r>
            </a:p>
          </p:txBody>
        </p:sp>
        <p:graphicFrame>
          <p:nvGraphicFramePr>
            <p:cNvPr id="10252" name="Object 5"/>
            <p:cNvGraphicFramePr>
              <a:graphicFrameLocks noChangeAspect="1"/>
            </p:cNvGraphicFramePr>
            <p:nvPr/>
          </p:nvGraphicFramePr>
          <p:xfrm>
            <a:off x="1195" y="547"/>
            <a:ext cx="142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455" name="Equation" r:id="rId5" imgW="901309" imgH="228501" progId="Equation.DSMT4">
                    <p:embed/>
                  </p:oleObj>
                </mc:Choice>
                <mc:Fallback>
                  <p:oleObj name="Equation" r:id="rId5" imgW="901309" imgH="228501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5" y="547"/>
                          <a:ext cx="142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3" name="Text Box 8"/>
            <p:cNvSpPr txBox="1">
              <a:spLocks noChangeArrowheads="1"/>
            </p:cNvSpPr>
            <p:nvPr/>
          </p:nvSpPr>
          <p:spPr bwMode="auto">
            <a:xfrm>
              <a:off x="2883" y="565"/>
              <a:ext cx="14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E628C2"/>
                  </a:solidFill>
                  <a:latin typeface="Times New Roman" panose="02020603050405020304" pitchFamily="18" charset="0"/>
                </a:rPr>
                <a:t>求相干长度。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279651" y="1265989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解：</a:t>
            </a:r>
            <a:endParaRPr lang="zh-CN" altLang="en-US" sz="2800" dirty="0"/>
          </a:p>
        </p:txBody>
      </p:sp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8229601" y="2786063"/>
            <a:ext cx="2133600" cy="565151"/>
            <a:chOff x="3036" y="2035"/>
            <a:chExt cx="1089" cy="35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036" y="2035"/>
              <a:ext cx="65" cy="18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89"/>
                  </a:moveTo>
                  <a:lnTo>
                    <a:pt x="244" y="18482"/>
                  </a:lnTo>
                  <a:lnTo>
                    <a:pt x="488" y="17874"/>
                  </a:lnTo>
                  <a:lnTo>
                    <a:pt x="732" y="17310"/>
                  </a:lnTo>
                  <a:lnTo>
                    <a:pt x="854" y="16659"/>
                  </a:lnTo>
                  <a:lnTo>
                    <a:pt x="1098" y="16052"/>
                  </a:lnTo>
                  <a:lnTo>
                    <a:pt x="1341" y="15488"/>
                  </a:lnTo>
                  <a:lnTo>
                    <a:pt x="1585" y="14881"/>
                  </a:lnTo>
                  <a:lnTo>
                    <a:pt x="1829" y="14273"/>
                  </a:lnTo>
                  <a:lnTo>
                    <a:pt x="1951" y="13709"/>
                  </a:lnTo>
                  <a:lnTo>
                    <a:pt x="2195" y="13145"/>
                  </a:lnTo>
                  <a:lnTo>
                    <a:pt x="2439" y="12581"/>
                  </a:lnTo>
                  <a:lnTo>
                    <a:pt x="2683" y="12017"/>
                  </a:lnTo>
                  <a:lnTo>
                    <a:pt x="2927" y="11453"/>
                  </a:lnTo>
                  <a:lnTo>
                    <a:pt x="3049" y="10889"/>
                  </a:lnTo>
                  <a:lnTo>
                    <a:pt x="3293" y="10325"/>
                  </a:lnTo>
                  <a:lnTo>
                    <a:pt x="3537" y="9805"/>
                  </a:lnTo>
                  <a:lnTo>
                    <a:pt x="3780" y="9284"/>
                  </a:lnTo>
                  <a:lnTo>
                    <a:pt x="4024" y="8720"/>
                  </a:lnTo>
                  <a:lnTo>
                    <a:pt x="4268" y="8200"/>
                  </a:lnTo>
                  <a:lnTo>
                    <a:pt x="4390" y="7722"/>
                  </a:lnTo>
                  <a:lnTo>
                    <a:pt x="4756" y="7245"/>
                  </a:lnTo>
                  <a:lnTo>
                    <a:pt x="4878" y="6768"/>
                  </a:lnTo>
                  <a:lnTo>
                    <a:pt x="5122" y="6334"/>
                  </a:lnTo>
                  <a:lnTo>
                    <a:pt x="5366" y="5900"/>
                  </a:lnTo>
                  <a:lnTo>
                    <a:pt x="5488" y="5466"/>
                  </a:lnTo>
                  <a:lnTo>
                    <a:pt x="5854" y="4989"/>
                  </a:lnTo>
                  <a:lnTo>
                    <a:pt x="5854" y="4555"/>
                  </a:lnTo>
                  <a:lnTo>
                    <a:pt x="6220" y="4165"/>
                  </a:lnTo>
                  <a:lnTo>
                    <a:pt x="6463" y="3774"/>
                  </a:lnTo>
                  <a:lnTo>
                    <a:pt x="6585" y="3427"/>
                  </a:lnTo>
                  <a:lnTo>
                    <a:pt x="6951" y="3037"/>
                  </a:lnTo>
                  <a:lnTo>
                    <a:pt x="7073" y="2690"/>
                  </a:lnTo>
                  <a:lnTo>
                    <a:pt x="7317" y="2430"/>
                  </a:lnTo>
                  <a:lnTo>
                    <a:pt x="7439" y="2082"/>
                  </a:lnTo>
                  <a:lnTo>
                    <a:pt x="7683" y="1822"/>
                  </a:lnTo>
                  <a:lnTo>
                    <a:pt x="7927" y="1562"/>
                  </a:lnTo>
                  <a:lnTo>
                    <a:pt x="8171" y="1302"/>
                  </a:lnTo>
                  <a:lnTo>
                    <a:pt x="8415" y="1041"/>
                  </a:lnTo>
                  <a:lnTo>
                    <a:pt x="8537" y="868"/>
                  </a:lnTo>
                  <a:lnTo>
                    <a:pt x="8780" y="694"/>
                  </a:lnTo>
                  <a:lnTo>
                    <a:pt x="9024" y="521"/>
                  </a:lnTo>
                  <a:lnTo>
                    <a:pt x="9146" y="390"/>
                  </a:lnTo>
                  <a:lnTo>
                    <a:pt x="9512" y="260"/>
                  </a:lnTo>
                  <a:lnTo>
                    <a:pt x="9512" y="130"/>
                  </a:lnTo>
                  <a:lnTo>
                    <a:pt x="9878" y="87"/>
                  </a:lnTo>
                  <a:lnTo>
                    <a:pt x="10000" y="43"/>
                  </a:lnTo>
                  <a:lnTo>
                    <a:pt x="10244" y="0"/>
                  </a:lnTo>
                  <a:lnTo>
                    <a:pt x="10488" y="43"/>
                  </a:lnTo>
                  <a:lnTo>
                    <a:pt x="10732" y="43"/>
                  </a:lnTo>
                  <a:lnTo>
                    <a:pt x="10854" y="87"/>
                  </a:lnTo>
                  <a:lnTo>
                    <a:pt x="11098" y="217"/>
                  </a:lnTo>
                  <a:lnTo>
                    <a:pt x="11341" y="347"/>
                  </a:lnTo>
                  <a:lnTo>
                    <a:pt x="11585" y="521"/>
                  </a:lnTo>
                  <a:lnTo>
                    <a:pt x="11829" y="738"/>
                  </a:lnTo>
                  <a:lnTo>
                    <a:pt x="12073" y="998"/>
                  </a:lnTo>
                  <a:lnTo>
                    <a:pt x="12195" y="1258"/>
                  </a:lnTo>
                  <a:lnTo>
                    <a:pt x="12439" y="1562"/>
                  </a:lnTo>
                  <a:lnTo>
                    <a:pt x="12683" y="1866"/>
                  </a:lnTo>
                  <a:lnTo>
                    <a:pt x="12927" y="2256"/>
                  </a:lnTo>
                  <a:lnTo>
                    <a:pt x="13049" y="2690"/>
                  </a:lnTo>
                  <a:lnTo>
                    <a:pt x="13415" y="3124"/>
                  </a:lnTo>
                  <a:lnTo>
                    <a:pt x="13537" y="3514"/>
                  </a:lnTo>
                  <a:lnTo>
                    <a:pt x="13780" y="3991"/>
                  </a:lnTo>
                  <a:lnTo>
                    <a:pt x="14146" y="4425"/>
                  </a:lnTo>
                  <a:lnTo>
                    <a:pt x="14268" y="4946"/>
                  </a:lnTo>
                  <a:lnTo>
                    <a:pt x="14512" y="5466"/>
                  </a:lnTo>
                  <a:lnTo>
                    <a:pt x="14756" y="5987"/>
                  </a:lnTo>
                  <a:lnTo>
                    <a:pt x="15000" y="6508"/>
                  </a:lnTo>
                  <a:lnTo>
                    <a:pt x="15122" y="7072"/>
                  </a:lnTo>
                  <a:lnTo>
                    <a:pt x="15366" y="7636"/>
                  </a:lnTo>
                  <a:lnTo>
                    <a:pt x="15610" y="8200"/>
                  </a:lnTo>
                  <a:lnTo>
                    <a:pt x="15854" y="8764"/>
                  </a:lnTo>
                  <a:lnTo>
                    <a:pt x="16098" y="9371"/>
                  </a:lnTo>
                  <a:lnTo>
                    <a:pt x="16220" y="9892"/>
                  </a:lnTo>
                  <a:lnTo>
                    <a:pt x="16585" y="10456"/>
                  </a:lnTo>
                  <a:lnTo>
                    <a:pt x="16707" y="11020"/>
                  </a:lnTo>
                  <a:lnTo>
                    <a:pt x="16951" y="11627"/>
                  </a:lnTo>
                  <a:lnTo>
                    <a:pt x="17195" y="12148"/>
                  </a:lnTo>
                  <a:lnTo>
                    <a:pt x="17317" y="12755"/>
                  </a:lnTo>
                  <a:lnTo>
                    <a:pt x="17561" y="13275"/>
                  </a:lnTo>
                  <a:lnTo>
                    <a:pt x="17683" y="13883"/>
                  </a:lnTo>
                  <a:lnTo>
                    <a:pt x="17927" y="14403"/>
                  </a:lnTo>
                  <a:lnTo>
                    <a:pt x="18049" y="14967"/>
                  </a:lnTo>
                  <a:lnTo>
                    <a:pt x="18293" y="15445"/>
                  </a:lnTo>
                  <a:lnTo>
                    <a:pt x="18415" y="15922"/>
                  </a:lnTo>
                  <a:lnTo>
                    <a:pt x="18659" y="16443"/>
                  </a:lnTo>
                  <a:lnTo>
                    <a:pt x="18780" y="16876"/>
                  </a:lnTo>
                  <a:lnTo>
                    <a:pt x="19024" y="17310"/>
                  </a:lnTo>
                  <a:lnTo>
                    <a:pt x="19146" y="17744"/>
                  </a:lnTo>
                  <a:lnTo>
                    <a:pt x="19268" y="18134"/>
                  </a:lnTo>
                  <a:lnTo>
                    <a:pt x="19390" y="18525"/>
                  </a:lnTo>
                  <a:lnTo>
                    <a:pt x="19512" y="18915"/>
                  </a:lnTo>
                  <a:lnTo>
                    <a:pt x="19634" y="19176"/>
                  </a:lnTo>
                  <a:lnTo>
                    <a:pt x="19756" y="19479"/>
                  </a:lnTo>
                  <a:lnTo>
                    <a:pt x="19878" y="19740"/>
                  </a:lnTo>
                  <a:lnTo>
                    <a:pt x="19878" y="19957"/>
                  </a:lnTo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01" y="2207"/>
              <a:ext cx="70" cy="17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29" y="629"/>
                  </a:lnTo>
                  <a:lnTo>
                    <a:pt x="343" y="1258"/>
                  </a:lnTo>
                  <a:lnTo>
                    <a:pt x="571" y="1888"/>
                  </a:lnTo>
                  <a:lnTo>
                    <a:pt x="800" y="2517"/>
                  </a:lnTo>
                  <a:lnTo>
                    <a:pt x="914" y="3101"/>
                  </a:lnTo>
                  <a:lnTo>
                    <a:pt x="1257" y="3730"/>
                  </a:lnTo>
                  <a:lnTo>
                    <a:pt x="1371" y="4315"/>
                  </a:lnTo>
                  <a:lnTo>
                    <a:pt x="1600" y="4944"/>
                  </a:lnTo>
                  <a:lnTo>
                    <a:pt x="1714" y="5573"/>
                  </a:lnTo>
                  <a:lnTo>
                    <a:pt x="2057" y="6112"/>
                  </a:lnTo>
                  <a:lnTo>
                    <a:pt x="2171" y="6742"/>
                  </a:lnTo>
                  <a:lnTo>
                    <a:pt x="2400" y="7326"/>
                  </a:lnTo>
                  <a:lnTo>
                    <a:pt x="2629" y="7910"/>
                  </a:lnTo>
                  <a:lnTo>
                    <a:pt x="2743" y="8494"/>
                  </a:lnTo>
                  <a:lnTo>
                    <a:pt x="2971" y="8989"/>
                  </a:lnTo>
                  <a:lnTo>
                    <a:pt x="3200" y="9618"/>
                  </a:lnTo>
                  <a:lnTo>
                    <a:pt x="3314" y="10157"/>
                  </a:lnTo>
                  <a:lnTo>
                    <a:pt x="3543" y="10652"/>
                  </a:lnTo>
                  <a:lnTo>
                    <a:pt x="3771" y="11191"/>
                  </a:lnTo>
                  <a:lnTo>
                    <a:pt x="4000" y="11685"/>
                  </a:lnTo>
                  <a:lnTo>
                    <a:pt x="4114" y="12180"/>
                  </a:lnTo>
                  <a:lnTo>
                    <a:pt x="4343" y="12719"/>
                  </a:lnTo>
                  <a:lnTo>
                    <a:pt x="4571" y="13213"/>
                  </a:lnTo>
                  <a:lnTo>
                    <a:pt x="4686" y="13708"/>
                  </a:lnTo>
                  <a:lnTo>
                    <a:pt x="5029" y="14112"/>
                  </a:lnTo>
                  <a:lnTo>
                    <a:pt x="5143" y="14562"/>
                  </a:lnTo>
                  <a:lnTo>
                    <a:pt x="5371" y="15011"/>
                  </a:lnTo>
                  <a:lnTo>
                    <a:pt x="5600" y="15461"/>
                  </a:lnTo>
                  <a:lnTo>
                    <a:pt x="5714" y="15865"/>
                  </a:lnTo>
                  <a:lnTo>
                    <a:pt x="6057" y="16225"/>
                  </a:lnTo>
                  <a:lnTo>
                    <a:pt x="6171" y="16584"/>
                  </a:lnTo>
                  <a:lnTo>
                    <a:pt x="6400" y="16944"/>
                  </a:lnTo>
                  <a:lnTo>
                    <a:pt x="6629" y="17258"/>
                  </a:lnTo>
                  <a:lnTo>
                    <a:pt x="6743" y="17618"/>
                  </a:lnTo>
                  <a:lnTo>
                    <a:pt x="6971" y="17888"/>
                  </a:lnTo>
                  <a:lnTo>
                    <a:pt x="7200" y="18157"/>
                  </a:lnTo>
                  <a:lnTo>
                    <a:pt x="7429" y="18472"/>
                  </a:lnTo>
                  <a:lnTo>
                    <a:pt x="7543" y="18742"/>
                  </a:lnTo>
                  <a:lnTo>
                    <a:pt x="7886" y="18966"/>
                  </a:lnTo>
                  <a:lnTo>
                    <a:pt x="8000" y="19146"/>
                  </a:lnTo>
                  <a:lnTo>
                    <a:pt x="8229" y="19326"/>
                  </a:lnTo>
                  <a:lnTo>
                    <a:pt x="8457" y="19461"/>
                  </a:lnTo>
                  <a:lnTo>
                    <a:pt x="8571" y="19640"/>
                  </a:lnTo>
                  <a:lnTo>
                    <a:pt x="8914" y="19730"/>
                  </a:lnTo>
                  <a:lnTo>
                    <a:pt x="9029" y="19865"/>
                  </a:lnTo>
                  <a:lnTo>
                    <a:pt x="9257" y="19910"/>
                  </a:lnTo>
                  <a:lnTo>
                    <a:pt x="9486" y="19955"/>
                  </a:lnTo>
                  <a:lnTo>
                    <a:pt x="9714" y="19955"/>
                  </a:lnTo>
                  <a:lnTo>
                    <a:pt x="9943" y="19955"/>
                  </a:lnTo>
                  <a:lnTo>
                    <a:pt x="10057" y="19910"/>
                  </a:lnTo>
                  <a:lnTo>
                    <a:pt x="10286" y="19865"/>
                  </a:lnTo>
                  <a:lnTo>
                    <a:pt x="10514" y="19730"/>
                  </a:lnTo>
                  <a:lnTo>
                    <a:pt x="10743" y="19551"/>
                  </a:lnTo>
                  <a:lnTo>
                    <a:pt x="10971" y="19326"/>
                  </a:lnTo>
                  <a:lnTo>
                    <a:pt x="11314" y="19101"/>
                  </a:lnTo>
                  <a:lnTo>
                    <a:pt x="11429" y="18876"/>
                  </a:lnTo>
                  <a:lnTo>
                    <a:pt x="11771" y="18562"/>
                  </a:lnTo>
                  <a:lnTo>
                    <a:pt x="12000" y="18247"/>
                  </a:lnTo>
                  <a:lnTo>
                    <a:pt x="12114" y="17888"/>
                  </a:lnTo>
                  <a:lnTo>
                    <a:pt x="12457" y="17483"/>
                  </a:lnTo>
                  <a:lnTo>
                    <a:pt x="12686" y="17169"/>
                  </a:lnTo>
                  <a:lnTo>
                    <a:pt x="12914" y="16719"/>
                  </a:lnTo>
                  <a:lnTo>
                    <a:pt x="13257" y="16270"/>
                  </a:lnTo>
                  <a:lnTo>
                    <a:pt x="13371" y="15820"/>
                  </a:lnTo>
                  <a:lnTo>
                    <a:pt x="13714" y="15371"/>
                  </a:lnTo>
                  <a:lnTo>
                    <a:pt x="13943" y="14876"/>
                  </a:lnTo>
                  <a:lnTo>
                    <a:pt x="14171" y="14337"/>
                  </a:lnTo>
                  <a:lnTo>
                    <a:pt x="14400" y="13843"/>
                  </a:lnTo>
                  <a:lnTo>
                    <a:pt x="14743" y="13303"/>
                  </a:lnTo>
                  <a:lnTo>
                    <a:pt x="14857" y="12809"/>
                  </a:lnTo>
                  <a:lnTo>
                    <a:pt x="15200" y="12180"/>
                  </a:lnTo>
                  <a:lnTo>
                    <a:pt x="15429" y="11685"/>
                  </a:lnTo>
                  <a:lnTo>
                    <a:pt x="15657" y="11101"/>
                  </a:lnTo>
                  <a:lnTo>
                    <a:pt x="15886" y="10562"/>
                  </a:lnTo>
                  <a:lnTo>
                    <a:pt x="16114" y="10022"/>
                  </a:lnTo>
                  <a:lnTo>
                    <a:pt x="16343" y="9483"/>
                  </a:lnTo>
                  <a:lnTo>
                    <a:pt x="16571" y="8899"/>
                  </a:lnTo>
                  <a:lnTo>
                    <a:pt x="16800" y="8360"/>
                  </a:lnTo>
                  <a:lnTo>
                    <a:pt x="17029" y="7820"/>
                  </a:lnTo>
                  <a:lnTo>
                    <a:pt x="17257" y="7281"/>
                  </a:lnTo>
                  <a:lnTo>
                    <a:pt x="17371" y="6787"/>
                  </a:lnTo>
                  <a:lnTo>
                    <a:pt x="17714" y="6247"/>
                  </a:lnTo>
                  <a:lnTo>
                    <a:pt x="17829" y="5708"/>
                  </a:lnTo>
                  <a:lnTo>
                    <a:pt x="18171" y="5213"/>
                  </a:lnTo>
                  <a:lnTo>
                    <a:pt x="18286" y="4764"/>
                  </a:lnTo>
                  <a:lnTo>
                    <a:pt x="18400" y="4270"/>
                  </a:lnTo>
                  <a:lnTo>
                    <a:pt x="18743" y="3865"/>
                  </a:lnTo>
                  <a:lnTo>
                    <a:pt x="18857" y="3416"/>
                  </a:lnTo>
                  <a:lnTo>
                    <a:pt x="19086" y="3011"/>
                  </a:lnTo>
                  <a:lnTo>
                    <a:pt x="19200" y="2607"/>
                  </a:lnTo>
                  <a:lnTo>
                    <a:pt x="19314" y="2247"/>
                  </a:lnTo>
                  <a:lnTo>
                    <a:pt x="19429" y="1933"/>
                  </a:lnTo>
                  <a:lnTo>
                    <a:pt x="19543" y="1618"/>
                  </a:lnTo>
                  <a:lnTo>
                    <a:pt x="19771" y="1348"/>
                  </a:lnTo>
                  <a:lnTo>
                    <a:pt x="19771" y="1034"/>
                  </a:lnTo>
                  <a:lnTo>
                    <a:pt x="19886" y="854"/>
                  </a:lnTo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3173" y="2045"/>
              <a:ext cx="66" cy="18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65"/>
                  </a:moveTo>
                  <a:lnTo>
                    <a:pt x="244" y="18486"/>
                  </a:lnTo>
                  <a:lnTo>
                    <a:pt x="488" y="17906"/>
                  </a:lnTo>
                  <a:lnTo>
                    <a:pt x="732" y="17283"/>
                  </a:lnTo>
                  <a:lnTo>
                    <a:pt x="854" y="16704"/>
                  </a:lnTo>
                  <a:lnTo>
                    <a:pt x="1098" y="16080"/>
                  </a:lnTo>
                  <a:lnTo>
                    <a:pt x="1341" y="15501"/>
                  </a:lnTo>
                  <a:lnTo>
                    <a:pt x="1585" y="14878"/>
                  </a:lnTo>
                  <a:lnTo>
                    <a:pt x="1829" y="14298"/>
                  </a:lnTo>
                  <a:lnTo>
                    <a:pt x="1951" y="13719"/>
                  </a:lnTo>
                  <a:lnTo>
                    <a:pt x="2195" y="13140"/>
                  </a:lnTo>
                  <a:lnTo>
                    <a:pt x="2439" y="12606"/>
                  </a:lnTo>
                  <a:lnTo>
                    <a:pt x="2683" y="12027"/>
                  </a:lnTo>
                  <a:lnTo>
                    <a:pt x="2927" y="11448"/>
                  </a:lnTo>
                  <a:lnTo>
                    <a:pt x="3049" y="10869"/>
                  </a:lnTo>
                  <a:lnTo>
                    <a:pt x="3293" y="10334"/>
                  </a:lnTo>
                  <a:lnTo>
                    <a:pt x="3537" y="9844"/>
                  </a:lnTo>
                  <a:lnTo>
                    <a:pt x="3780" y="9310"/>
                  </a:lnTo>
                  <a:lnTo>
                    <a:pt x="4024" y="8775"/>
                  </a:lnTo>
                  <a:lnTo>
                    <a:pt x="4268" y="8241"/>
                  </a:lnTo>
                  <a:lnTo>
                    <a:pt x="4390" y="7751"/>
                  </a:lnTo>
                  <a:lnTo>
                    <a:pt x="4756" y="7261"/>
                  </a:lnTo>
                  <a:lnTo>
                    <a:pt x="4878" y="6815"/>
                  </a:lnTo>
                  <a:lnTo>
                    <a:pt x="5122" y="6325"/>
                  </a:lnTo>
                  <a:lnTo>
                    <a:pt x="5366" y="5880"/>
                  </a:lnTo>
                  <a:lnTo>
                    <a:pt x="5488" y="5434"/>
                  </a:lnTo>
                  <a:lnTo>
                    <a:pt x="5854" y="4989"/>
                  </a:lnTo>
                  <a:lnTo>
                    <a:pt x="5854" y="4588"/>
                  </a:lnTo>
                  <a:lnTo>
                    <a:pt x="6220" y="4143"/>
                  </a:lnTo>
                  <a:lnTo>
                    <a:pt x="6463" y="3786"/>
                  </a:lnTo>
                  <a:lnTo>
                    <a:pt x="6585" y="3430"/>
                  </a:lnTo>
                  <a:lnTo>
                    <a:pt x="6951" y="3029"/>
                  </a:lnTo>
                  <a:lnTo>
                    <a:pt x="7073" y="2717"/>
                  </a:lnTo>
                  <a:lnTo>
                    <a:pt x="7317" y="2450"/>
                  </a:lnTo>
                  <a:lnTo>
                    <a:pt x="7439" y="2094"/>
                  </a:lnTo>
                  <a:lnTo>
                    <a:pt x="7683" y="1826"/>
                  </a:lnTo>
                  <a:lnTo>
                    <a:pt x="7927" y="1604"/>
                  </a:lnTo>
                  <a:lnTo>
                    <a:pt x="8171" y="1292"/>
                  </a:lnTo>
                  <a:lnTo>
                    <a:pt x="8415" y="1069"/>
                  </a:lnTo>
                  <a:lnTo>
                    <a:pt x="8537" y="846"/>
                  </a:lnTo>
                  <a:lnTo>
                    <a:pt x="8780" y="668"/>
                  </a:lnTo>
                  <a:lnTo>
                    <a:pt x="9024" y="490"/>
                  </a:lnTo>
                  <a:lnTo>
                    <a:pt x="9146" y="401"/>
                  </a:lnTo>
                  <a:lnTo>
                    <a:pt x="9512" y="267"/>
                  </a:lnTo>
                  <a:lnTo>
                    <a:pt x="9512" y="134"/>
                  </a:lnTo>
                  <a:lnTo>
                    <a:pt x="9878" y="89"/>
                  </a:lnTo>
                  <a:lnTo>
                    <a:pt x="10000" y="45"/>
                  </a:lnTo>
                  <a:lnTo>
                    <a:pt x="10244" y="0"/>
                  </a:lnTo>
                  <a:lnTo>
                    <a:pt x="10488" y="45"/>
                  </a:lnTo>
                  <a:lnTo>
                    <a:pt x="10732" y="45"/>
                  </a:lnTo>
                  <a:lnTo>
                    <a:pt x="10854" y="89"/>
                  </a:lnTo>
                  <a:lnTo>
                    <a:pt x="11098" y="223"/>
                  </a:lnTo>
                  <a:lnTo>
                    <a:pt x="11341" y="356"/>
                  </a:lnTo>
                  <a:lnTo>
                    <a:pt x="11585" y="535"/>
                  </a:lnTo>
                  <a:lnTo>
                    <a:pt x="11829" y="757"/>
                  </a:lnTo>
                  <a:lnTo>
                    <a:pt x="12073" y="980"/>
                  </a:lnTo>
                  <a:lnTo>
                    <a:pt x="12195" y="1247"/>
                  </a:lnTo>
                  <a:lnTo>
                    <a:pt x="12439" y="1604"/>
                  </a:lnTo>
                  <a:lnTo>
                    <a:pt x="12683" y="1915"/>
                  </a:lnTo>
                  <a:lnTo>
                    <a:pt x="12927" y="2272"/>
                  </a:lnTo>
                  <a:lnTo>
                    <a:pt x="13049" y="2717"/>
                  </a:lnTo>
                  <a:lnTo>
                    <a:pt x="13415" y="3118"/>
                  </a:lnTo>
                  <a:lnTo>
                    <a:pt x="13537" y="3519"/>
                  </a:lnTo>
                  <a:lnTo>
                    <a:pt x="13780" y="3964"/>
                  </a:lnTo>
                  <a:lnTo>
                    <a:pt x="14146" y="4454"/>
                  </a:lnTo>
                  <a:lnTo>
                    <a:pt x="14268" y="4944"/>
                  </a:lnTo>
                  <a:lnTo>
                    <a:pt x="14512" y="5479"/>
                  </a:lnTo>
                  <a:lnTo>
                    <a:pt x="14756" y="5969"/>
                  </a:lnTo>
                  <a:lnTo>
                    <a:pt x="15000" y="6503"/>
                  </a:lnTo>
                  <a:lnTo>
                    <a:pt x="15122" y="7038"/>
                  </a:lnTo>
                  <a:lnTo>
                    <a:pt x="15366" y="7617"/>
                  </a:lnTo>
                  <a:lnTo>
                    <a:pt x="15610" y="8151"/>
                  </a:lnTo>
                  <a:lnTo>
                    <a:pt x="15854" y="8775"/>
                  </a:lnTo>
                  <a:lnTo>
                    <a:pt x="16098" y="9310"/>
                  </a:lnTo>
                  <a:lnTo>
                    <a:pt x="16220" y="9889"/>
                  </a:lnTo>
                  <a:lnTo>
                    <a:pt x="16585" y="10468"/>
                  </a:lnTo>
                  <a:lnTo>
                    <a:pt x="16707" y="11047"/>
                  </a:lnTo>
                  <a:lnTo>
                    <a:pt x="16951" y="11626"/>
                  </a:lnTo>
                  <a:lnTo>
                    <a:pt x="17195" y="12205"/>
                  </a:lnTo>
                  <a:lnTo>
                    <a:pt x="17317" y="12739"/>
                  </a:lnTo>
                  <a:lnTo>
                    <a:pt x="17561" y="13318"/>
                  </a:lnTo>
                  <a:lnTo>
                    <a:pt x="17683" y="13853"/>
                  </a:lnTo>
                  <a:lnTo>
                    <a:pt x="17927" y="14388"/>
                  </a:lnTo>
                  <a:lnTo>
                    <a:pt x="18049" y="14922"/>
                  </a:lnTo>
                  <a:lnTo>
                    <a:pt x="18293" y="15412"/>
                  </a:lnTo>
                  <a:lnTo>
                    <a:pt x="18415" y="15902"/>
                  </a:lnTo>
                  <a:lnTo>
                    <a:pt x="18659" y="16437"/>
                  </a:lnTo>
                  <a:lnTo>
                    <a:pt x="18780" y="16882"/>
                  </a:lnTo>
                  <a:lnTo>
                    <a:pt x="19024" y="17283"/>
                  </a:lnTo>
                  <a:lnTo>
                    <a:pt x="19146" y="17728"/>
                  </a:lnTo>
                  <a:lnTo>
                    <a:pt x="19268" y="18174"/>
                  </a:lnTo>
                  <a:lnTo>
                    <a:pt x="19390" y="18530"/>
                  </a:lnTo>
                  <a:lnTo>
                    <a:pt x="19512" y="18886"/>
                  </a:lnTo>
                  <a:lnTo>
                    <a:pt x="19634" y="19198"/>
                  </a:lnTo>
                  <a:lnTo>
                    <a:pt x="19756" y="19510"/>
                  </a:lnTo>
                  <a:lnTo>
                    <a:pt x="19878" y="19733"/>
                  </a:lnTo>
                  <a:lnTo>
                    <a:pt x="19878" y="1995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3239" y="2211"/>
              <a:ext cx="70" cy="17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29" y="600"/>
                  </a:lnTo>
                  <a:lnTo>
                    <a:pt x="343" y="1293"/>
                  </a:lnTo>
                  <a:lnTo>
                    <a:pt x="571" y="1894"/>
                  </a:lnTo>
                  <a:lnTo>
                    <a:pt x="800" y="2540"/>
                  </a:lnTo>
                  <a:lnTo>
                    <a:pt x="914" y="3141"/>
                  </a:lnTo>
                  <a:lnTo>
                    <a:pt x="1257" y="3741"/>
                  </a:lnTo>
                  <a:lnTo>
                    <a:pt x="1371" y="4342"/>
                  </a:lnTo>
                  <a:lnTo>
                    <a:pt x="1600" y="4942"/>
                  </a:lnTo>
                  <a:lnTo>
                    <a:pt x="1714" y="5543"/>
                  </a:lnTo>
                  <a:lnTo>
                    <a:pt x="2057" y="6189"/>
                  </a:lnTo>
                  <a:lnTo>
                    <a:pt x="2171" y="6744"/>
                  </a:lnTo>
                  <a:lnTo>
                    <a:pt x="2400" y="7298"/>
                  </a:lnTo>
                  <a:lnTo>
                    <a:pt x="2629" y="7898"/>
                  </a:lnTo>
                  <a:lnTo>
                    <a:pt x="2743" y="8453"/>
                  </a:lnTo>
                  <a:lnTo>
                    <a:pt x="2971" y="9007"/>
                  </a:lnTo>
                  <a:lnTo>
                    <a:pt x="3200" y="9607"/>
                  </a:lnTo>
                  <a:lnTo>
                    <a:pt x="3314" y="10162"/>
                  </a:lnTo>
                  <a:lnTo>
                    <a:pt x="3543" y="10670"/>
                  </a:lnTo>
                  <a:lnTo>
                    <a:pt x="3771" y="11224"/>
                  </a:lnTo>
                  <a:lnTo>
                    <a:pt x="4000" y="11732"/>
                  </a:lnTo>
                  <a:lnTo>
                    <a:pt x="4114" y="12194"/>
                  </a:lnTo>
                  <a:lnTo>
                    <a:pt x="4343" y="12702"/>
                  </a:lnTo>
                  <a:lnTo>
                    <a:pt x="4571" y="13210"/>
                  </a:lnTo>
                  <a:lnTo>
                    <a:pt x="4686" y="13672"/>
                  </a:lnTo>
                  <a:lnTo>
                    <a:pt x="5029" y="14134"/>
                  </a:lnTo>
                  <a:lnTo>
                    <a:pt x="5143" y="14550"/>
                  </a:lnTo>
                  <a:lnTo>
                    <a:pt x="5371" y="15058"/>
                  </a:lnTo>
                  <a:lnTo>
                    <a:pt x="5600" y="15427"/>
                  </a:lnTo>
                  <a:lnTo>
                    <a:pt x="5714" y="15843"/>
                  </a:lnTo>
                  <a:lnTo>
                    <a:pt x="6057" y="16212"/>
                  </a:lnTo>
                  <a:lnTo>
                    <a:pt x="6171" y="16628"/>
                  </a:lnTo>
                  <a:lnTo>
                    <a:pt x="6400" y="16952"/>
                  </a:lnTo>
                  <a:lnTo>
                    <a:pt x="6629" y="17321"/>
                  </a:lnTo>
                  <a:lnTo>
                    <a:pt x="6743" y="17598"/>
                  </a:lnTo>
                  <a:lnTo>
                    <a:pt x="6971" y="17921"/>
                  </a:lnTo>
                  <a:lnTo>
                    <a:pt x="7200" y="18152"/>
                  </a:lnTo>
                  <a:lnTo>
                    <a:pt x="7429" y="18476"/>
                  </a:lnTo>
                  <a:lnTo>
                    <a:pt x="7543" y="18707"/>
                  </a:lnTo>
                  <a:lnTo>
                    <a:pt x="7886" y="18938"/>
                  </a:lnTo>
                  <a:lnTo>
                    <a:pt x="8000" y="19169"/>
                  </a:lnTo>
                  <a:lnTo>
                    <a:pt x="8229" y="19353"/>
                  </a:lnTo>
                  <a:lnTo>
                    <a:pt x="8457" y="19492"/>
                  </a:lnTo>
                  <a:lnTo>
                    <a:pt x="8571" y="19630"/>
                  </a:lnTo>
                  <a:lnTo>
                    <a:pt x="8914" y="19723"/>
                  </a:lnTo>
                  <a:lnTo>
                    <a:pt x="9029" y="19861"/>
                  </a:lnTo>
                  <a:lnTo>
                    <a:pt x="9257" y="19908"/>
                  </a:lnTo>
                  <a:lnTo>
                    <a:pt x="9486" y="19954"/>
                  </a:lnTo>
                  <a:lnTo>
                    <a:pt x="9714" y="19954"/>
                  </a:lnTo>
                  <a:lnTo>
                    <a:pt x="9943" y="19954"/>
                  </a:lnTo>
                  <a:lnTo>
                    <a:pt x="10057" y="19908"/>
                  </a:lnTo>
                  <a:lnTo>
                    <a:pt x="10286" y="19861"/>
                  </a:lnTo>
                  <a:lnTo>
                    <a:pt x="10514" y="19723"/>
                  </a:lnTo>
                  <a:lnTo>
                    <a:pt x="10743" y="19538"/>
                  </a:lnTo>
                  <a:lnTo>
                    <a:pt x="10971" y="19353"/>
                  </a:lnTo>
                  <a:lnTo>
                    <a:pt x="11314" y="19122"/>
                  </a:lnTo>
                  <a:lnTo>
                    <a:pt x="11429" y="18845"/>
                  </a:lnTo>
                  <a:lnTo>
                    <a:pt x="11771" y="18522"/>
                  </a:lnTo>
                  <a:lnTo>
                    <a:pt x="12000" y="18245"/>
                  </a:lnTo>
                  <a:lnTo>
                    <a:pt x="12114" y="17921"/>
                  </a:lnTo>
                  <a:lnTo>
                    <a:pt x="12457" y="17506"/>
                  </a:lnTo>
                  <a:lnTo>
                    <a:pt x="12686" y="17136"/>
                  </a:lnTo>
                  <a:lnTo>
                    <a:pt x="12914" y="16721"/>
                  </a:lnTo>
                  <a:lnTo>
                    <a:pt x="13257" y="16259"/>
                  </a:lnTo>
                  <a:lnTo>
                    <a:pt x="13371" y="15797"/>
                  </a:lnTo>
                  <a:lnTo>
                    <a:pt x="13714" y="15381"/>
                  </a:lnTo>
                  <a:lnTo>
                    <a:pt x="13943" y="14873"/>
                  </a:lnTo>
                  <a:lnTo>
                    <a:pt x="14171" y="14365"/>
                  </a:lnTo>
                  <a:lnTo>
                    <a:pt x="14400" y="13811"/>
                  </a:lnTo>
                  <a:lnTo>
                    <a:pt x="14743" y="13303"/>
                  </a:lnTo>
                  <a:lnTo>
                    <a:pt x="14857" y="12794"/>
                  </a:lnTo>
                  <a:lnTo>
                    <a:pt x="15200" y="12194"/>
                  </a:lnTo>
                  <a:lnTo>
                    <a:pt x="15429" y="11640"/>
                  </a:lnTo>
                  <a:lnTo>
                    <a:pt x="15657" y="11085"/>
                  </a:lnTo>
                  <a:lnTo>
                    <a:pt x="15886" y="10531"/>
                  </a:lnTo>
                  <a:lnTo>
                    <a:pt x="16114" y="10023"/>
                  </a:lnTo>
                  <a:lnTo>
                    <a:pt x="16343" y="9469"/>
                  </a:lnTo>
                  <a:lnTo>
                    <a:pt x="16571" y="8961"/>
                  </a:lnTo>
                  <a:lnTo>
                    <a:pt x="16800" y="8406"/>
                  </a:lnTo>
                  <a:lnTo>
                    <a:pt x="17029" y="7806"/>
                  </a:lnTo>
                  <a:lnTo>
                    <a:pt x="17257" y="7298"/>
                  </a:lnTo>
                  <a:lnTo>
                    <a:pt x="17371" y="6744"/>
                  </a:lnTo>
                  <a:lnTo>
                    <a:pt x="17714" y="6236"/>
                  </a:lnTo>
                  <a:lnTo>
                    <a:pt x="17829" y="5727"/>
                  </a:lnTo>
                  <a:lnTo>
                    <a:pt x="18171" y="5219"/>
                  </a:lnTo>
                  <a:lnTo>
                    <a:pt x="18286" y="4758"/>
                  </a:lnTo>
                  <a:lnTo>
                    <a:pt x="18400" y="4249"/>
                  </a:lnTo>
                  <a:lnTo>
                    <a:pt x="18743" y="3880"/>
                  </a:lnTo>
                  <a:lnTo>
                    <a:pt x="18857" y="3372"/>
                  </a:lnTo>
                  <a:lnTo>
                    <a:pt x="19086" y="3002"/>
                  </a:lnTo>
                  <a:lnTo>
                    <a:pt x="19200" y="2587"/>
                  </a:lnTo>
                  <a:lnTo>
                    <a:pt x="19314" y="2263"/>
                  </a:lnTo>
                  <a:lnTo>
                    <a:pt x="19429" y="1894"/>
                  </a:lnTo>
                  <a:lnTo>
                    <a:pt x="19543" y="1617"/>
                  </a:lnTo>
                  <a:lnTo>
                    <a:pt x="19771" y="1339"/>
                  </a:lnTo>
                  <a:lnTo>
                    <a:pt x="19771" y="1062"/>
                  </a:lnTo>
                  <a:lnTo>
                    <a:pt x="19886" y="831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3308" y="2043"/>
              <a:ext cx="66" cy="18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89"/>
                  </a:moveTo>
                  <a:lnTo>
                    <a:pt x="244" y="18482"/>
                  </a:lnTo>
                  <a:lnTo>
                    <a:pt x="488" y="17874"/>
                  </a:lnTo>
                  <a:lnTo>
                    <a:pt x="732" y="17310"/>
                  </a:lnTo>
                  <a:lnTo>
                    <a:pt x="854" y="16659"/>
                  </a:lnTo>
                  <a:lnTo>
                    <a:pt x="1098" y="16052"/>
                  </a:lnTo>
                  <a:lnTo>
                    <a:pt x="1341" y="15488"/>
                  </a:lnTo>
                  <a:lnTo>
                    <a:pt x="1585" y="14881"/>
                  </a:lnTo>
                  <a:lnTo>
                    <a:pt x="1829" y="14273"/>
                  </a:lnTo>
                  <a:lnTo>
                    <a:pt x="1951" y="13709"/>
                  </a:lnTo>
                  <a:lnTo>
                    <a:pt x="2195" y="13145"/>
                  </a:lnTo>
                  <a:lnTo>
                    <a:pt x="2439" y="12581"/>
                  </a:lnTo>
                  <a:lnTo>
                    <a:pt x="2683" y="12017"/>
                  </a:lnTo>
                  <a:lnTo>
                    <a:pt x="2927" y="11453"/>
                  </a:lnTo>
                  <a:lnTo>
                    <a:pt x="3049" y="10889"/>
                  </a:lnTo>
                  <a:lnTo>
                    <a:pt x="3293" y="10325"/>
                  </a:lnTo>
                  <a:lnTo>
                    <a:pt x="3537" y="9805"/>
                  </a:lnTo>
                  <a:lnTo>
                    <a:pt x="3780" y="9284"/>
                  </a:lnTo>
                  <a:lnTo>
                    <a:pt x="4024" y="8720"/>
                  </a:lnTo>
                  <a:lnTo>
                    <a:pt x="4268" y="8200"/>
                  </a:lnTo>
                  <a:lnTo>
                    <a:pt x="4390" y="7722"/>
                  </a:lnTo>
                  <a:lnTo>
                    <a:pt x="4756" y="7245"/>
                  </a:lnTo>
                  <a:lnTo>
                    <a:pt x="4878" y="6768"/>
                  </a:lnTo>
                  <a:lnTo>
                    <a:pt x="5122" y="6334"/>
                  </a:lnTo>
                  <a:lnTo>
                    <a:pt x="5366" y="5900"/>
                  </a:lnTo>
                  <a:lnTo>
                    <a:pt x="5488" y="5466"/>
                  </a:lnTo>
                  <a:lnTo>
                    <a:pt x="5854" y="4989"/>
                  </a:lnTo>
                  <a:lnTo>
                    <a:pt x="5854" y="4555"/>
                  </a:lnTo>
                  <a:lnTo>
                    <a:pt x="6220" y="4165"/>
                  </a:lnTo>
                  <a:lnTo>
                    <a:pt x="6463" y="3774"/>
                  </a:lnTo>
                  <a:lnTo>
                    <a:pt x="6585" y="3427"/>
                  </a:lnTo>
                  <a:lnTo>
                    <a:pt x="6951" y="3037"/>
                  </a:lnTo>
                  <a:lnTo>
                    <a:pt x="7073" y="2690"/>
                  </a:lnTo>
                  <a:lnTo>
                    <a:pt x="7317" y="2430"/>
                  </a:lnTo>
                  <a:lnTo>
                    <a:pt x="7439" y="2082"/>
                  </a:lnTo>
                  <a:lnTo>
                    <a:pt x="7683" y="1822"/>
                  </a:lnTo>
                  <a:lnTo>
                    <a:pt x="7927" y="1562"/>
                  </a:lnTo>
                  <a:lnTo>
                    <a:pt x="8171" y="1302"/>
                  </a:lnTo>
                  <a:lnTo>
                    <a:pt x="8415" y="1041"/>
                  </a:lnTo>
                  <a:lnTo>
                    <a:pt x="8537" y="868"/>
                  </a:lnTo>
                  <a:lnTo>
                    <a:pt x="8780" y="694"/>
                  </a:lnTo>
                  <a:lnTo>
                    <a:pt x="9024" y="521"/>
                  </a:lnTo>
                  <a:lnTo>
                    <a:pt x="9146" y="390"/>
                  </a:lnTo>
                  <a:lnTo>
                    <a:pt x="9512" y="260"/>
                  </a:lnTo>
                  <a:lnTo>
                    <a:pt x="9512" y="130"/>
                  </a:lnTo>
                  <a:lnTo>
                    <a:pt x="9878" y="87"/>
                  </a:lnTo>
                  <a:lnTo>
                    <a:pt x="10000" y="43"/>
                  </a:lnTo>
                  <a:lnTo>
                    <a:pt x="10244" y="0"/>
                  </a:lnTo>
                  <a:lnTo>
                    <a:pt x="10488" y="43"/>
                  </a:lnTo>
                  <a:lnTo>
                    <a:pt x="10732" y="43"/>
                  </a:lnTo>
                  <a:lnTo>
                    <a:pt x="10854" y="87"/>
                  </a:lnTo>
                  <a:lnTo>
                    <a:pt x="11098" y="217"/>
                  </a:lnTo>
                  <a:lnTo>
                    <a:pt x="11341" y="347"/>
                  </a:lnTo>
                  <a:lnTo>
                    <a:pt x="11585" y="521"/>
                  </a:lnTo>
                  <a:lnTo>
                    <a:pt x="11829" y="738"/>
                  </a:lnTo>
                  <a:lnTo>
                    <a:pt x="12073" y="998"/>
                  </a:lnTo>
                  <a:lnTo>
                    <a:pt x="12195" y="1258"/>
                  </a:lnTo>
                  <a:lnTo>
                    <a:pt x="12439" y="1562"/>
                  </a:lnTo>
                  <a:lnTo>
                    <a:pt x="12683" y="1866"/>
                  </a:lnTo>
                  <a:lnTo>
                    <a:pt x="12927" y="2256"/>
                  </a:lnTo>
                  <a:lnTo>
                    <a:pt x="13049" y="2690"/>
                  </a:lnTo>
                  <a:lnTo>
                    <a:pt x="13415" y="3124"/>
                  </a:lnTo>
                  <a:lnTo>
                    <a:pt x="13537" y="3514"/>
                  </a:lnTo>
                  <a:lnTo>
                    <a:pt x="13780" y="3991"/>
                  </a:lnTo>
                  <a:lnTo>
                    <a:pt x="14146" y="4425"/>
                  </a:lnTo>
                  <a:lnTo>
                    <a:pt x="14268" y="4946"/>
                  </a:lnTo>
                  <a:lnTo>
                    <a:pt x="14512" y="5466"/>
                  </a:lnTo>
                  <a:lnTo>
                    <a:pt x="14756" y="5987"/>
                  </a:lnTo>
                  <a:lnTo>
                    <a:pt x="15000" y="6508"/>
                  </a:lnTo>
                  <a:lnTo>
                    <a:pt x="15122" y="7072"/>
                  </a:lnTo>
                  <a:lnTo>
                    <a:pt x="15366" y="7636"/>
                  </a:lnTo>
                  <a:lnTo>
                    <a:pt x="15610" y="8200"/>
                  </a:lnTo>
                  <a:lnTo>
                    <a:pt x="15854" y="8764"/>
                  </a:lnTo>
                  <a:lnTo>
                    <a:pt x="16098" y="9371"/>
                  </a:lnTo>
                  <a:lnTo>
                    <a:pt x="16220" y="9892"/>
                  </a:lnTo>
                  <a:lnTo>
                    <a:pt x="16585" y="10456"/>
                  </a:lnTo>
                  <a:lnTo>
                    <a:pt x="16707" y="11020"/>
                  </a:lnTo>
                  <a:lnTo>
                    <a:pt x="16951" y="11627"/>
                  </a:lnTo>
                  <a:lnTo>
                    <a:pt x="17195" y="12148"/>
                  </a:lnTo>
                  <a:lnTo>
                    <a:pt x="17317" y="12755"/>
                  </a:lnTo>
                  <a:lnTo>
                    <a:pt x="17561" y="13275"/>
                  </a:lnTo>
                  <a:lnTo>
                    <a:pt x="17683" y="13883"/>
                  </a:lnTo>
                  <a:lnTo>
                    <a:pt x="17927" y="14403"/>
                  </a:lnTo>
                  <a:lnTo>
                    <a:pt x="18049" y="14967"/>
                  </a:lnTo>
                  <a:lnTo>
                    <a:pt x="18293" y="15445"/>
                  </a:lnTo>
                  <a:lnTo>
                    <a:pt x="18415" y="15922"/>
                  </a:lnTo>
                  <a:lnTo>
                    <a:pt x="18659" y="16443"/>
                  </a:lnTo>
                  <a:lnTo>
                    <a:pt x="18780" y="16876"/>
                  </a:lnTo>
                  <a:lnTo>
                    <a:pt x="19024" y="17310"/>
                  </a:lnTo>
                  <a:lnTo>
                    <a:pt x="19146" y="17744"/>
                  </a:lnTo>
                  <a:lnTo>
                    <a:pt x="19268" y="18134"/>
                  </a:lnTo>
                  <a:lnTo>
                    <a:pt x="19390" y="18525"/>
                  </a:lnTo>
                  <a:lnTo>
                    <a:pt x="19512" y="18915"/>
                  </a:lnTo>
                  <a:lnTo>
                    <a:pt x="19634" y="19176"/>
                  </a:lnTo>
                  <a:lnTo>
                    <a:pt x="19756" y="19479"/>
                  </a:lnTo>
                  <a:lnTo>
                    <a:pt x="19878" y="19740"/>
                  </a:lnTo>
                  <a:lnTo>
                    <a:pt x="19878" y="19957"/>
                  </a:lnTo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>
              <a:off x="3373" y="2208"/>
              <a:ext cx="70" cy="17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29" y="629"/>
                  </a:lnTo>
                  <a:lnTo>
                    <a:pt x="343" y="1258"/>
                  </a:lnTo>
                  <a:lnTo>
                    <a:pt x="571" y="1888"/>
                  </a:lnTo>
                  <a:lnTo>
                    <a:pt x="800" y="2517"/>
                  </a:lnTo>
                  <a:lnTo>
                    <a:pt x="914" y="3101"/>
                  </a:lnTo>
                  <a:lnTo>
                    <a:pt x="1257" y="3730"/>
                  </a:lnTo>
                  <a:lnTo>
                    <a:pt x="1371" y="4315"/>
                  </a:lnTo>
                  <a:lnTo>
                    <a:pt x="1600" y="4944"/>
                  </a:lnTo>
                  <a:lnTo>
                    <a:pt x="1714" y="5573"/>
                  </a:lnTo>
                  <a:lnTo>
                    <a:pt x="2057" y="6112"/>
                  </a:lnTo>
                  <a:lnTo>
                    <a:pt x="2171" y="6742"/>
                  </a:lnTo>
                  <a:lnTo>
                    <a:pt x="2400" y="7326"/>
                  </a:lnTo>
                  <a:lnTo>
                    <a:pt x="2629" y="7910"/>
                  </a:lnTo>
                  <a:lnTo>
                    <a:pt x="2743" y="8494"/>
                  </a:lnTo>
                  <a:lnTo>
                    <a:pt x="2971" y="8989"/>
                  </a:lnTo>
                  <a:lnTo>
                    <a:pt x="3200" y="9618"/>
                  </a:lnTo>
                  <a:lnTo>
                    <a:pt x="3314" y="10157"/>
                  </a:lnTo>
                  <a:lnTo>
                    <a:pt x="3543" y="10652"/>
                  </a:lnTo>
                  <a:lnTo>
                    <a:pt x="3771" y="11191"/>
                  </a:lnTo>
                  <a:lnTo>
                    <a:pt x="4000" y="11685"/>
                  </a:lnTo>
                  <a:lnTo>
                    <a:pt x="4114" y="12180"/>
                  </a:lnTo>
                  <a:lnTo>
                    <a:pt x="4343" y="12719"/>
                  </a:lnTo>
                  <a:lnTo>
                    <a:pt x="4571" y="13213"/>
                  </a:lnTo>
                  <a:lnTo>
                    <a:pt x="4686" y="13708"/>
                  </a:lnTo>
                  <a:lnTo>
                    <a:pt x="5029" y="14112"/>
                  </a:lnTo>
                  <a:lnTo>
                    <a:pt x="5143" y="14562"/>
                  </a:lnTo>
                  <a:lnTo>
                    <a:pt x="5371" y="15011"/>
                  </a:lnTo>
                  <a:lnTo>
                    <a:pt x="5600" y="15461"/>
                  </a:lnTo>
                  <a:lnTo>
                    <a:pt x="5714" y="15865"/>
                  </a:lnTo>
                  <a:lnTo>
                    <a:pt x="6057" y="16225"/>
                  </a:lnTo>
                  <a:lnTo>
                    <a:pt x="6171" y="16584"/>
                  </a:lnTo>
                  <a:lnTo>
                    <a:pt x="6400" y="16944"/>
                  </a:lnTo>
                  <a:lnTo>
                    <a:pt x="6629" y="17258"/>
                  </a:lnTo>
                  <a:lnTo>
                    <a:pt x="6743" y="17618"/>
                  </a:lnTo>
                  <a:lnTo>
                    <a:pt x="6971" y="17888"/>
                  </a:lnTo>
                  <a:lnTo>
                    <a:pt x="7200" y="18157"/>
                  </a:lnTo>
                  <a:lnTo>
                    <a:pt x="7429" y="18472"/>
                  </a:lnTo>
                  <a:lnTo>
                    <a:pt x="7543" y="18742"/>
                  </a:lnTo>
                  <a:lnTo>
                    <a:pt x="7886" y="18966"/>
                  </a:lnTo>
                  <a:lnTo>
                    <a:pt x="8000" y="19146"/>
                  </a:lnTo>
                  <a:lnTo>
                    <a:pt x="8229" y="19326"/>
                  </a:lnTo>
                  <a:lnTo>
                    <a:pt x="8457" y="19461"/>
                  </a:lnTo>
                  <a:lnTo>
                    <a:pt x="8571" y="19640"/>
                  </a:lnTo>
                  <a:lnTo>
                    <a:pt x="8914" y="19730"/>
                  </a:lnTo>
                  <a:lnTo>
                    <a:pt x="9029" y="19865"/>
                  </a:lnTo>
                  <a:lnTo>
                    <a:pt x="9257" y="19910"/>
                  </a:lnTo>
                  <a:lnTo>
                    <a:pt x="9486" y="19955"/>
                  </a:lnTo>
                  <a:lnTo>
                    <a:pt x="9714" y="19955"/>
                  </a:lnTo>
                  <a:lnTo>
                    <a:pt x="9943" y="19955"/>
                  </a:lnTo>
                  <a:lnTo>
                    <a:pt x="10057" y="19910"/>
                  </a:lnTo>
                  <a:lnTo>
                    <a:pt x="10286" y="19865"/>
                  </a:lnTo>
                  <a:lnTo>
                    <a:pt x="10514" y="19730"/>
                  </a:lnTo>
                  <a:lnTo>
                    <a:pt x="10743" y="19551"/>
                  </a:lnTo>
                  <a:lnTo>
                    <a:pt x="10971" y="19326"/>
                  </a:lnTo>
                  <a:lnTo>
                    <a:pt x="11314" y="19101"/>
                  </a:lnTo>
                  <a:lnTo>
                    <a:pt x="11429" y="18876"/>
                  </a:lnTo>
                  <a:lnTo>
                    <a:pt x="11771" y="18562"/>
                  </a:lnTo>
                  <a:lnTo>
                    <a:pt x="12000" y="18247"/>
                  </a:lnTo>
                  <a:lnTo>
                    <a:pt x="12114" y="17888"/>
                  </a:lnTo>
                  <a:lnTo>
                    <a:pt x="12457" y="17483"/>
                  </a:lnTo>
                  <a:lnTo>
                    <a:pt x="12686" y="17169"/>
                  </a:lnTo>
                  <a:lnTo>
                    <a:pt x="12914" y="16719"/>
                  </a:lnTo>
                  <a:lnTo>
                    <a:pt x="13257" y="16270"/>
                  </a:lnTo>
                  <a:lnTo>
                    <a:pt x="13371" y="15820"/>
                  </a:lnTo>
                  <a:lnTo>
                    <a:pt x="13714" y="15371"/>
                  </a:lnTo>
                  <a:lnTo>
                    <a:pt x="13943" y="14876"/>
                  </a:lnTo>
                  <a:lnTo>
                    <a:pt x="14171" y="14337"/>
                  </a:lnTo>
                  <a:lnTo>
                    <a:pt x="14400" y="13843"/>
                  </a:lnTo>
                  <a:lnTo>
                    <a:pt x="14743" y="13303"/>
                  </a:lnTo>
                  <a:lnTo>
                    <a:pt x="14857" y="12809"/>
                  </a:lnTo>
                  <a:lnTo>
                    <a:pt x="15200" y="12180"/>
                  </a:lnTo>
                  <a:lnTo>
                    <a:pt x="15429" y="11685"/>
                  </a:lnTo>
                  <a:lnTo>
                    <a:pt x="15657" y="11101"/>
                  </a:lnTo>
                  <a:lnTo>
                    <a:pt x="15886" y="10562"/>
                  </a:lnTo>
                  <a:lnTo>
                    <a:pt x="16114" y="10022"/>
                  </a:lnTo>
                  <a:lnTo>
                    <a:pt x="16343" y="9483"/>
                  </a:lnTo>
                  <a:lnTo>
                    <a:pt x="16571" y="8899"/>
                  </a:lnTo>
                  <a:lnTo>
                    <a:pt x="16800" y="8360"/>
                  </a:lnTo>
                  <a:lnTo>
                    <a:pt x="17029" y="7820"/>
                  </a:lnTo>
                  <a:lnTo>
                    <a:pt x="17257" y="7281"/>
                  </a:lnTo>
                  <a:lnTo>
                    <a:pt x="17371" y="6787"/>
                  </a:lnTo>
                  <a:lnTo>
                    <a:pt x="17714" y="6247"/>
                  </a:lnTo>
                  <a:lnTo>
                    <a:pt x="17829" y="5708"/>
                  </a:lnTo>
                  <a:lnTo>
                    <a:pt x="18171" y="5213"/>
                  </a:lnTo>
                  <a:lnTo>
                    <a:pt x="18286" y="4764"/>
                  </a:lnTo>
                  <a:lnTo>
                    <a:pt x="18400" y="4270"/>
                  </a:lnTo>
                  <a:lnTo>
                    <a:pt x="18743" y="3865"/>
                  </a:lnTo>
                  <a:lnTo>
                    <a:pt x="18857" y="3416"/>
                  </a:lnTo>
                  <a:lnTo>
                    <a:pt x="19086" y="3011"/>
                  </a:lnTo>
                  <a:lnTo>
                    <a:pt x="19200" y="2607"/>
                  </a:lnTo>
                  <a:lnTo>
                    <a:pt x="19314" y="2247"/>
                  </a:lnTo>
                  <a:lnTo>
                    <a:pt x="19429" y="1933"/>
                  </a:lnTo>
                  <a:lnTo>
                    <a:pt x="19543" y="1618"/>
                  </a:lnTo>
                  <a:lnTo>
                    <a:pt x="19771" y="1348"/>
                  </a:lnTo>
                  <a:lnTo>
                    <a:pt x="19771" y="1034"/>
                  </a:lnTo>
                  <a:lnTo>
                    <a:pt x="19886" y="854"/>
                  </a:lnTo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3445" y="2040"/>
              <a:ext cx="66" cy="18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65"/>
                  </a:moveTo>
                  <a:lnTo>
                    <a:pt x="244" y="18486"/>
                  </a:lnTo>
                  <a:lnTo>
                    <a:pt x="488" y="17906"/>
                  </a:lnTo>
                  <a:lnTo>
                    <a:pt x="732" y="17283"/>
                  </a:lnTo>
                  <a:lnTo>
                    <a:pt x="854" y="16704"/>
                  </a:lnTo>
                  <a:lnTo>
                    <a:pt x="1098" y="16080"/>
                  </a:lnTo>
                  <a:lnTo>
                    <a:pt x="1341" y="15501"/>
                  </a:lnTo>
                  <a:lnTo>
                    <a:pt x="1585" y="14878"/>
                  </a:lnTo>
                  <a:lnTo>
                    <a:pt x="1829" y="14298"/>
                  </a:lnTo>
                  <a:lnTo>
                    <a:pt x="1951" y="13719"/>
                  </a:lnTo>
                  <a:lnTo>
                    <a:pt x="2195" y="13140"/>
                  </a:lnTo>
                  <a:lnTo>
                    <a:pt x="2439" y="12606"/>
                  </a:lnTo>
                  <a:lnTo>
                    <a:pt x="2683" y="12027"/>
                  </a:lnTo>
                  <a:lnTo>
                    <a:pt x="2927" y="11448"/>
                  </a:lnTo>
                  <a:lnTo>
                    <a:pt x="3049" y="10869"/>
                  </a:lnTo>
                  <a:lnTo>
                    <a:pt x="3293" y="10334"/>
                  </a:lnTo>
                  <a:lnTo>
                    <a:pt x="3537" y="9844"/>
                  </a:lnTo>
                  <a:lnTo>
                    <a:pt x="3780" y="9310"/>
                  </a:lnTo>
                  <a:lnTo>
                    <a:pt x="4024" y="8775"/>
                  </a:lnTo>
                  <a:lnTo>
                    <a:pt x="4268" y="8241"/>
                  </a:lnTo>
                  <a:lnTo>
                    <a:pt x="4390" y="7751"/>
                  </a:lnTo>
                  <a:lnTo>
                    <a:pt x="4756" y="7261"/>
                  </a:lnTo>
                  <a:lnTo>
                    <a:pt x="4878" y="6815"/>
                  </a:lnTo>
                  <a:lnTo>
                    <a:pt x="5122" y="6325"/>
                  </a:lnTo>
                  <a:lnTo>
                    <a:pt x="5366" y="5880"/>
                  </a:lnTo>
                  <a:lnTo>
                    <a:pt x="5488" y="5434"/>
                  </a:lnTo>
                  <a:lnTo>
                    <a:pt x="5854" y="4989"/>
                  </a:lnTo>
                  <a:lnTo>
                    <a:pt x="5854" y="4588"/>
                  </a:lnTo>
                  <a:lnTo>
                    <a:pt x="6220" y="4143"/>
                  </a:lnTo>
                  <a:lnTo>
                    <a:pt x="6463" y="3786"/>
                  </a:lnTo>
                  <a:lnTo>
                    <a:pt x="6585" y="3430"/>
                  </a:lnTo>
                  <a:lnTo>
                    <a:pt x="6951" y="3029"/>
                  </a:lnTo>
                  <a:lnTo>
                    <a:pt x="7073" y="2717"/>
                  </a:lnTo>
                  <a:lnTo>
                    <a:pt x="7317" y="2450"/>
                  </a:lnTo>
                  <a:lnTo>
                    <a:pt x="7439" y="2094"/>
                  </a:lnTo>
                  <a:lnTo>
                    <a:pt x="7683" y="1826"/>
                  </a:lnTo>
                  <a:lnTo>
                    <a:pt x="7927" y="1604"/>
                  </a:lnTo>
                  <a:lnTo>
                    <a:pt x="8171" y="1292"/>
                  </a:lnTo>
                  <a:lnTo>
                    <a:pt x="8415" y="1069"/>
                  </a:lnTo>
                  <a:lnTo>
                    <a:pt x="8537" y="846"/>
                  </a:lnTo>
                  <a:lnTo>
                    <a:pt x="8780" y="668"/>
                  </a:lnTo>
                  <a:lnTo>
                    <a:pt x="9024" y="490"/>
                  </a:lnTo>
                  <a:lnTo>
                    <a:pt x="9146" y="401"/>
                  </a:lnTo>
                  <a:lnTo>
                    <a:pt x="9512" y="267"/>
                  </a:lnTo>
                  <a:lnTo>
                    <a:pt x="9512" y="134"/>
                  </a:lnTo>
                  <a:lnTo>
                    <a:pt x="9878" y="89"/>
                  </a:lnTo>
                  <a:lnTo>
                    <a:pt x="10000" y="45"/>
                  </a:lnTo>
                  <a:lnTo>
                    <a:pt x="10244" y="0"/>
                  </a:lnTo>
                  <a:lnTo>
                    <a:pt x="10488" y="45"/>
                  </a:lnTo>
                  <a:lnTo>
                    <a:pt x="10732" y="45"/>
                  </a:lnTo>
                  <a:lnTo>
                    <a:pt x="10854" y="89"/>
                  </a:lnTo>
                  <a:lnTo>
                    <a:pt x="11098" y="223"/>
                  </a:lnTo>
                  <a:lnTo>
                    <a:pt x="11341" y="356"/>
                  </a:lnTo>
                  <a:lnTo>
                    <a:pt x="11585" y="535"/>
                  </a:lnTo>
                  <a:lnTo>
                    <a:pt x="11829" y="757"/>
                  </a:lnTo>
                  <a:lnTo>
                    <a:pt x="12073" y="980"/>
                  </a:lnTo>
                  <a:lnTo>
                    <a:pt x="12195" y="1247"/>
                  </a:lnTo>
                  <a:lnTo>
                    <a:pt x="12439" y="1604"/>
                  </a:lnTo>
                  <a:lnTo>
                    <a:pt x="12683" y="1915"/>
                  </a:lnTo>
                  <a:lnTo>
                    <a:pt x="12927" y="2272"/>
                  </a:lnTo>
                  <a:lnTo>
                    <a:pt x="13049" y="2717"/>
                  </a:lnTo>
                  <a:lnTo>
                    <a:pt x="13415" y="3118"/>
                  </a:lnTo>
                  <a:lnTo>
                    <a:pt x="13537" y="3519"/>
                  </a:lnTo>
                  <a:lnTo>
                    <a:pt x="13780" y="3964"/>
                  </a:lnTo>
                  <a:lnTo>
                    <a:pt x="14146" y="4454"/>
                  </a:lnTo>
                  <a:lnTo>
                    <a:pt x="14268" y="4944"/>
                  </a:lnTo>
                  <a:lnTo>
                    <a:pt x="14512" y="5479"/>
                  </a:lnTo>
                  <a:lnTo>
                    <a:pt x="14756" y="5969"/>
                  </a:lnTo>
                  <a:lnTo>
                    <a:pt x="15000" y="6503"/>
                  </a:lnTo>
                  <a:lnTo>
                    <a:pt x="15122" y="7038"/>
                  </a:lnTo>
                  <a:lnTo>
                    <a:pt x="15366" y="7617"/>
                  </a:lnTo>
                  <a:lnTo>
                    <a:pt x="15610" y="8151"/>
                  </a:lnTo>
                  <a:lnTo>
                    <a:pt x="15854" y="8775"/>
                  </a:lnTo>
                  <a:lnTo>
                    <a:pt x="16098" y="9310"/>
                  </a:lnTo>
                  <a:lnTo>
                    <a:pt x="16220" y="9889"/>
                  </a:lnTo>
                  <a:lnTo>
                    <a:pt x="16585" y="10468"/>
                  </a:lnTo>
                  <a:lnTo>
                    <a:pt x="16707" y="11047"/>
                  </a:lnTo>
                  <a:lnTo>
                    <a:pt x="16951" y="11626"/>
                  </a:lnTo>
                  <a:lnTo>
                    <a:pt x="17195" y="12205"/>
                  </a:lnTo>
                  <a:lnTo>
                    <a:pt x="17317" y="12739"/>
                  </a:lnTo>
                  <a:lnTo>
                    <a:pt x="17561" y="13318"/>
                  </a:lnTo>
                  <a:lnTo>
                    <a:pt x="17683" y="13853"/>
                  </a:lnTo>
                  <a:lnTo>
                    <a:pt x="17927" y="14388"/>
                  </a:lnTo>
                  <a:lnTo>
                    <a:pt x="18049" y="14922"/>
                  </a:lnTo>
                  <a:lnTo>
                    <a:pt x="18293" y="15412"/>
                  </a:lnTo>
                  <a:lnTo>
                    <a:pt x="18415" y="15902"/>
                  </a:lnTo>
                  <a:lnTo>
                    <a:pt x="18659" y="16437"/>
                  </a:lnTo>
                  <a:lnTo>
                    <a:pt x="18780" y="16882"/>
                  </a:lnTo>
                  <a:lnTo>
                    <a:pt x="19024" y="17283"/>
                  </a:lnTo>
                  <a:lnTo>
                    <a:pt x="19146" y="17728"/>
                  </a:lnTo>
                  <a:lnTo>
                    <a:pt x="19268" y="18174"/>
                  </a:lnTo>
                  <a:lnTo>
                    <a:pt x="19390" y="18530"/>
                  </a:lnTo>
                  <a:lnTo>
                    <a:pt x="19512" y="18886"/>
                  </a:lnTo>
                  <a:lnTo>
                    <a:pt x="19634" y="19198"/>
                  </a:lnTo>
                  <a:lnTo>
                    <a:pt x="19756" y="19510"/>
                  </a:lnTo>
                  <a:lnTo>
                    <a:pt x="19878" y="19733"/>
                  </a:lnTo>
                  <a:lnTo>
                    <a:pt x="19878" y="1995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3510" y="2213"/>
              <a:ext cx="70" cy="17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29" y="600"/>
                  </a:lnTo>
                  <a:lnTo>
                    <a:pt x="343" y="1293"/>
                  </a:lnTo>
                  <a:lnTo>
                    <a:pt x="571" y="1894"/>
                  </a:lnTo>
                  <a:lnTo>
                    <a:pt x="800" y="2540"/>
                  </a:lnTo>
                  <a:lnTo>
                    <a:pt x="914" y="3141"/>
                  </a:lnTo>
                  <a:lnTo>
                    <a:pt x="1257" y="3741"/>
                  </a:lnTo>
                  <a:lnTo>
                    <a:pt x="1371" y="4342"/>
                  </a:lnTo>
                  <a:lnTo>
                    <a:pt x="1600" y="4942"/>
                  </a:lnTo>
                  <a:lnTo>
                    <a:pt x="1714" y="5543"/>
                  </a:lnTo>
                  <a:lnTo>
                    <a:pt x="2057" y="6189"/>
                  </a:lnTo>
                  <a:lnTo>
                    <a:pt x="2171" y="6744"/>
                  </a:lnTo>
                  <a:lnTo>
                    <a:pt x="2400" y="7298"/>
                  </a:lnTo>
                  <a:lnTo>
                    <a:pt x="2629" y="7898"/>
                  </a:lnTo>
                  <a:lnTo>
                    <a:pt x="2743" y="8453"/>
                  </a:lnTo>
                  <a:lnTo>
                    <a:pt x="2971" y="9007"/>
                  </a:lnTo>
                  <a:lnTo>
                    <a:pt x="3200" y="9607"/>
                  </a:lnTo>
                  <a:lnTo>
                    <a:pt x="3314" y="10162"/>
                  </a:lnTo>
                  <a:lnTo>
                    <a:pt x="3543" y="10670"/>
                  </a:lnTo>
                  <a:lnTo>
                    <a:pt x="3771" y="11224"/>
                  </a:lnTo>
                  <a:lnTo>
                    <a:pt x="4000" y="11732"/>
                  </a:lnTo>
                  <a:lnTo>
                    <a:pt x="4114" y="12194"/>
                  </a:lnTo>
                  <a:lnTo>
                    <a:pt x="4343" y="12702"/>
                  </a:lnTo>
                  <a:lnTo>
                    <a:pt x="4571" y="13210"/>
                  </a:lnTo>
                  <a:lnTo>
                    <a:pt x="4686" y="13672"/>
                  </a:lnTo>
                  <a:lnTo>
                    <a:pt x="5029" y="14134"/>
                  </a:lnTo>
                  <a:lnTo>
                    <a:pt x="5143" y="14550"/>
                  </a:lnTo>
                  <a:lnTo>
                    <a:pt x="5371" y="15058"/>
                  </a:lnTo>
                  <a:lnTo>
                    <a:pt x="5600" y="15427"/>
                  </a:lnTo>
                  <a:lnTo>
                    <a:pt x="5714" y="15843"/>
                  </a:lnTo>
                  <a:lnTo>
                    <a:pt x="6057" y="16212"/>
                  </a:lnTo>
                  <a:lnTo>
                    <a:pt x="6171" y="16628"/>
                  </a:lnTo>
                  <a:lnTo>
                    <a:pt x="6400" y="16952"/>
                  </a:lnTo>
                  <a:lnTo>
                    <a:pt x="6629" y="17321"/>
                  </a:lnTo>
                  <a:lnTo>
                    <a:pt x="6743" y="17598"/>
                  </a:lnTo>
                  <a:lnTo>
                    <a:pt x="6971" y="17921"/>
                  </a:lnTo>
                  <a:lnTo>
                    <a:pt x="7200" y="18152"/>
                  </a:lnTo>
                  <a:lnTo>
                    <a:pt x="7429" y="18476"/>
                  </a:lnTo>
                  <a:lnTo>
                    <a:pt x="7543" y="18707"/>
                  </a:lnTo>
                  <a:lnTo>
                    <a:pt x="7886" y="18938"/>
                  </a:lnTo>
                  <a:lnTo>
                    <a:pt x="8000" y="19169"/>
                  </a:lnTo>
                  <a:lnTo>
                    <a:pt x="8229" y="19353"/>
                  </a:lnTo>
                  <a:lnTo>
                    <a:pt x="8457" y="19492"/>
                  </a:lnTo>
                  <a:lnTo>
                    <a:pt x="8571" y="19630"/>
                  </a:lnTo>
                  <a:lnTo>
                    <a:pt x="8914" y="19723"/>
                  </a:lnTo>
                  <a:lnTo>
                    <a:pt x="9029" y="19861"/>
                  </a:lnTo>
                  <a:lnTo>
                    <a:pt x="9257" y="19908"/>
                  </a:lnTo>
                  <a:lnTo>
                    <a:pt x="9486" y="19954"/>
                  </a:lnTo>
                  <a:lnTo>
                    <a:pt x="9714" y="19954"/>
                  </a:lnTo>
                  <a:lnTo>
                    <a:pt x="9943" y="19954"/>
                  </a:lnTo>
                  <a:lnTo>
                    <a:pt x="10057" y="19908"/>
                  </a:lnTo>
                  <a:lnTo>
                    <a:pt x="10286" y="19861"/>
                  </a:lnTo>
                  <a:lnTo>
                    <a:pt x="10514" y="19723"/>
                  </a:lnTo>
                  <a:lnTo>
                    <a:pt x="10743" y="19538"/>
                  </a:lnTo>
                  <a:lnTo>
                    <a:pt x="10971" y="19353"/>
                  </a:lnTo>
                  <a:lnTo>
                    <a:pt x="11314" y="19122"/>
                  </a:lnTo>
                  <a:lnTo>
                    <a:pt x="11429" y="18845"/>
                  </a:lnTo>
                  <a:lnTo>
                    <a:pt x="11771" y="18522"/>
                  </a:lnTo>
                  <a:lnTo>
                    <a:pt x="12000" y="18245"/>
                  </a:lnTo>
                  <a:lnTo>
                    <a:pt x="12114" y="17921"/>
                  </a:lnTo>
                  <a:lnTo>
                    <a:pt x="12457" y="17506"/>
                  </a:lnTo>
                  <a:lnTo>
                    <a:pt x="12686" y="17136"/>
                  </a:lnTo>
                  <a:lnTo>
                    <a:pt x="12914" y="16721"/>
                  </a:lnTo>
                  <a:lnTo>
                    <a:pt x="13257" y="16259"/>
                  </a:lnTo>
                  <a:lnTo>
                    <a:pt x="13371" y="15797"/>
                  </a:lnTo>
                  <a:lnTo>
                    <a:pt x="13714" y="15381"/>
                  </a:lnTo>
                  <a:lnTo>
                    <a:pt x="13943" y="14873"/>
                  </a:lnTo>
                  <a:lnTo>
                    <a:pt x="14171" y="14365"/>
                  </a:lnTo>
                  <a:lnTo>
                    <a:pt x="14400" y="13811"/>
                  </a:lnTo>
                  <a:lnTo>
                    <a:pt x="14743" y="13303"/>
                  </a:lnTo>
                  <a:lnTo>
                    <a:pt x="14857" y="12794"/>
                  </a:lnTo>
                  <a:lnTo>
                    <a:pt x="15200" y="12194"/>
                  </a:lnTo>
                  <a:lnTo>
                    <a:pt x="15429" y="11640"/>
                  </a:lnTo>
                  <a:lnTo>
                    <a:pt x="15657" y="11085"/>
                  </a:lnTo>
                  <a:lnTo>
                    <a:pt x="15886" y="10531"/>
                  </a:lnTo>
                  <a:lnTo>
                    <a:pt x="16114" y="10023"/>
                  </a:lnTo>
                  <a:lnTo>
                    <a:pt x="16343" y="9469"/>
                  </a:lnTo>
                  <a:lnTo>
                    <a:pt x="16571" y="8961"/>
                  </a:lnTo>
                  <a:lnTo>
                    <a:pt x="16800" y="8406"/>
                  </a:lnTo>
                  <a:lnTo>
                    <a:pt x="17029" y="7806"/>
                  </a:lnTo>
                  <a:lnTo>
                    <a:pt x="17257" y="7298"/>
                  </a:lnTo>
                  <a:lnTo>
                    <a:pt x="17371" y="6744"/>
                  </a:lnTo>
                  <a:lnTo>
                    <a:pt x="17714" y="6236"/>
                  </a:lnTo>
                  <a:lnTo>
                    <a:pt x="17829" y="5727"/>
                  </a:lnTo>
                  <a:lnTo>
                    <a:pt x="18171" y="5219"/>
                  </a:lnTo>
                  <a:lnTo>
                    <a:pt x="18286" y="4758"/>
                  </a:lnTo>
                  <a:lnTo>
                    <a:pt x="18400" y="4249"/>
                  </a:lnTo>
                  <a:lnTo>
                    <a:pt x="18743" y="3880"/>
                  </a:lnTo>
                  <a:lnTo>
                    <a:pt x="18857" y="3372"/>
                  </a:lnTo>
                  <a:lnTo>
                    <a:pt x="19086" y="3002"/>
                  </a:lnTo>
                  <a:lnTo>
                    <a:pt x="19200" y="2587"/>
                  </a:lnTo>
                  <a:lnTo>
                    <a:pt x="19314" y="2263"/>
                  </a:lnTo>
                  <a:lnTo>
                    <a:pt x="19429" y="1894"/>
                  </a:lnTo>
                  <a:lnTo>
                    <a:pt x="19543" y="1617"/>
                  </a:lnTo>
                  <a:lnTo>
                    <a:pt x="19771" y="1339"/>
                  </a:lnTo>
                  <a:lnTo>
                    <a:pt x="19771" y="1062"/>
                  </a:lnTo>
                  <a:lnTo>
                    <a:pt x="19886" y="831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3580" y="2041"/>
              <a:ext cx="66" cy="18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89"/>
                  </a:moveTo>
                  <a:lnTo>
                    <a:pt x="244" y="18482"/>
                  </a:lnTo>
                  <a:lnTo>
                    <a:pt x="488" y="17874"/>
                  </a:lnTo>
                  <a:lnTo>
                    <a:pt x="732" y="17310"/>
                  </a:lnTo>
                  <a:lnTo>
                    <a:pt x="854" y="16659"/>
                  </a:lnTo>
                  <a:lnTo>
                    <a:pt x="1098" y="16052"/>
                  </a:lnTo>
                  <a:lnTo>
                    <a:pt x="1341" y="15488"/>
                  </a:lnTo>
                  <a:lnTo>
                    <a:pt x="1585" y="14881"/>
                  </a:lnTo>
                  <a:lnTo>
                    <a:pt x="1829" y="14273"/>
                  </a:lnTo>
                  <a:lnTo>
                    <a:pt x="1951" y="13709"/>
                  </a:lnTo>
                  <a:lnTo>
                    <a:pt x="2195" y="13145"/>
                  </a:lnTo>
                  <a:lnTo>
                    <a:pt x="2439" y="12581"/>
                  </a:lnTo>
                  <a:lnTo>
                    <a:pt x="2683" y="12017"/>
                  </a:lnTo>
                  <a:lnTo>
                    <a:pt x="2927" y="11453"/>
                  </a:lnTo>
                  <a:lnTo>
                    <a:pt x="3049" y="10889"/>
                  </a:lnTo>
                  <a:lnTo>
                    <a:pt x="3293" y="10325"/>
                  </a:lnTo>
                  <a:lnTo>
                    <a:pt x="3537" y="9805"/>
                  </a:lnTo>
                  <a:lnTo>
                    <a:pt x="3780" y="9284"/>
                  </a:lnTo>
                  <a:lnTo>
                    <a:pt x="4024" y="8720"/>
                  </a:lnTo>
                  <a:lnTo>
                    <a:pt x="4268" y="8200"/>
                  </a:lnTo>
                  <a:lnTo>
                    <a:pt x="4390" y="7722"/>
                  </a:lnTo>
                  <a:lnTo>
                    <a:pt x="4756" y="7245"/>
                  </a:lnTo>
                  <a:lnTo>
                    <a:pt x="4878" y="6768"/>
                  </a:lnTo>
                  <a:lnTo>
                    <a:pt x="5122" y="6334"/>
                  </a:lnTo>
                  <a:lnTo>
                    <a:pt x="5366" y="5900"/>
                  </a:lnTo>
                  <a:lnTo>
                    <a:pt x="5488" y="5466"/>
                  </a:lnTo>
                  <a:lnTo>
                    <a:pt x="5854" y="4989"/>
                  </a:lnTo>
                  <a:lnTo>
                    <a:pt x="5854" y="4555"/>
                  </a:lnTo>
                  <a:lnTo>
                    <a:pt x="6220" y="4165"/>
                  </a:lnTo>
                  <a:lnTo>
                    <a:pt x="6463" y="3774"/>
                  </a:lnTo>
                  <a:lnTo>
                    <a:pt x="6585" y="3427"/>
                  </a:lnTo>
                  <a:lnTo>
                    <a:pt x="6951" y="3037"/>
                  </a:lnTo>
                  <a:lnTo>
                    <a:pt x="7073" y="2690"/>
                  </a:lnTo>
                  <a:lnTo>
                    <a:pt x="7317" y="2430"/>
                  </a:lnTo>
                  <a:lnTo>
                    <a:pt x="7439" y="2082"/>
                  </a:lnTo>
                  <a:lnTo>
                    <a:pt x="7683" y="1822"/>
                  </a:lnTo>
                  <a:lnTo>
                    <a:pt x="7927" y="1562"/>
                  </a:lnTo>
                  <a:lnTo>
                    <a:pt x="8171" y="1302"/>
                  </a:lnTo>
                  <a:lnTo>
                    <a:pt x="8415" y="1041"/>
                  </a:lnTo>
                  <a:lnTo>
                    <a:pt x="8537" y="868"/>
                  </a:lnTo>
                  <a:lnTo>
                    <a:pt x="8780" y="694"/>
                  </a:lnTo>
                  <a:lnTo>
                    <a:pt x="9024" y="521"/>
                  </a:lnTo>
                  <a:lnTo>
                    <a:pt x="9146" y="390"/>
                  </a:lnTo>
                  <a:lnTo>
                    <a:pt x="9512" y="260"/>
                  </a:lnTo>
                  <a:lnTo>
                    <a:pt x="9512" y="130"/>
                  </a:lnTo>
                  <a:lnTo>
                    <a:pt x="9878" y="87"/>
                  </a:lnTo>
                  <a:lnTo>
                    <a:pt x="10000" y="43"/>
                  </a:lnTo>
                  <a:lnTo>
                    <a:pt x="10244" y="0"/>
                  </a:lnTo>
                  <a:lnTo>
                    <a:pt x="10488" y="43"/>
                  </a:lnTo>
                  <a:lnTo>
                    <a:pt x="10732" y="43"/>
                  </a:lnTo>
                  <a:lnTo>
                    <a:pt x="10854" y="87"/>
                  </a:lnTo>
                  <a:lnTo>
                    <a:pt x="11098" y="217"/>
                  </a:lnTo>
                  <a:lnTo>
                    <a:pt x="11341" y="347"/>
                  </a:lnTo>
                  <a:lnTo>
                    <a:pt x="11585" y="521"/>
                  </a:lnTo>
                  <a:lnTo>
                    <a:pt x="11829" y="738"/>
                  </a:lnTo>
                  <a:lnTo>
                    <a:pt x="12073" y="998"/>
                  </a:lnTo>
                  <a:lnTo>
                    <a:pt x="12195" y="1258"/>
                  </a:lnTo>
                  <a:lnTo>
                    <a:pt x="12439" y="1562"/>
                  </a:lnTo>
                  <a:lnTo>
                    <a:pt x="12683" y="1866"/>
                  </a:lnTo>
                  <a:lnTo>
                    <a:pt x="12927" y="2256"/>
                  </a:lnTo>
                  <a:lnTo>
                    <a:pt x="13049" y="2690"/>
                  </a:lnTo>
                  <a:lnTo>
                    <a:pt x="13415" y="3124"/>
                  </a:lnTo>
                  <a:lnTo>
                    <a:pt x="13537" y="3514"/>
                  </a:lnTo>
                  <a:lnTo>
                    <a:pt x="13780" y="3991"/>
                  </a:lnTo>
                  <a:lnTo>
                    <a:pt x="14146" y="4425"/>
                  </a:lnTo>
                  <a:lnTo>
                    <a:pt x="14268" y="4946"/>
                  </a:lnTo>
                  <a:lnTo>
                    <a:pt x="14512" y="5466"/>
                  </a:lnTo>
                  <a:lnTo>
                    <a:pt x="14756" y="5987"/>
                  </a:lnTo>
                  <a:lnTo>
                    <a:pt x="15000" y="6508"/>
                  </a:lnTo>
                  <a:lnTo>
                    <a:pt x="15122" y="7072"/>
                  </a:lnTo>
                  <a:lnTo>
                    <a:pt x="15366" y="7636"/>
                  </a:lnTo>
                  <a:lnTo>
                    <a:pt x="15610" y="8200"/>
                  </a:lnTo>
                  <a:lnTo>
                    <a:pt x="15854" y="8764"/>
                  </a:lnTo>
                  <a:lnTo>
                    <a:pt x="16098" y="9371"/>
                  </a:lnTo>
                  <a:lnTo>
                    <a:pt x="16220" y="9892"/>
                  </a:lnTo>
                  <a:lnTo>
                    <a:pt x="16585" y="10456"/>
                  </a:lnTo>
                  <a:lnTo>
                    <a:pt x="16707" y="11020"/>
                  </a:lnTo>
                  <a:lnTo>
                    <a:pt x="16951" y="11627"/>
                  </a:lnTo>
                  <a:lnTo>
                    <a:pt x="17195" y="12148"/>
                  </a:lnTo>
                  <a:lnTo>
                    <a:pt x="17317" y="12755"/>
                  </a:lnTo>
                  <a:lnTo>
                    <a:pt x="17561" y="13275"/>
                  </a:lnTo>
                  <a:lnTo>
                    <a:pt x="17683" y="13883"/>
                  </a:lnTo>
                  <a:lnTo>
                    <a:pt x="17927" y="14403"/>
                  </a:lnTo>
                  <a:lnTo>
                    <a:pt x="18049" y="14967"/>
                  </a:lnTo>
                  <a:lnTo>
                    <a:pt x="18293" y="15445"/>
                  </a:lnTo>
                  <a:lnTo>
                    <a:pt x="18415" y="15922"/>
                  </a:lnTo>
                  <a:lnTo>
                    <a:pt x="18659" y="16443"/>
                  </a:lnTo>
                  <a:lnTo>
                    <a:pt x="18780" y="16876"/>
                  </a:lnTo>
                  <a:lnTo>
                    <a:pt x="19024" y="17310"/>
                  </a:lnTo>
                  <a:lnTo>
                    <a:pt x="19146" y="17744"/>
                  </a:lnTo>
                  <a:lnTo>
                    <a:pt x="19268" y="18134"/>
                  </a:lnTo>
                  <a:lnTo>
                    <a:pt x="19390" y="18525"/>
                  </a:lnTo>
                  <a:lnTo>
                    <a:pt x="19512" y="18915"/>
                  </a:lnTo>
                  <a:lnTo>
                    <a:pt x="19634" y="19176"/>
                  </a:lnTo>
                  <a:lnTo>
                    <a:pt x="19756" y="19479"/>
                  </a:lnTo>
                  <a:lnTo>
                    <a:pt x="19878" y="19740"/>
                  </a:lnTo>
                  <a:lnTo>
                    <a:pt x="19878" y="19957"/>
                  </a:lnTo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3645" y="2213"/>
              <a:ext cx="70" cy="17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29" y="629"/>
                  </a:lnTo>
                  <a:lnTo>
                    <a:pt x="343" y="1258"/>
                  </a:lnTo>
                  <a:lnTo>
                    <a:pt x="571" y="1888"/>
                  </a:lnTo>
                  <a:lnTo>
                    <a:pt x="800" y="2517"/>
                  </a:lnTo>
                  <a:lnTo>
                    <a:pt x="914" y="3101"/>
                  </a:lnTo>
                  <a:lnTo>
                    <a:pt x="1257" y="3730"/>
                  </a:lnTo>
                  <a:lnTo>
                    <a:pt x="1371" y="4315"/>
                  </a:lnTo>
                  <a:lnTo>
                    <a:pt x="1600" y="4944"/>
                  </a:lnTo>
                  <a:lnTo>
                    <a:pt x="1714" y="5573"/>
                  </a:lnTo>
                  <a:lnTo>
                    <a:pt x="2057" y="6112"/>
                  </a:lnTo>
                  <a:lnTo>
                    <a:pt x="2171" y="6742"/>
                  </a:lnTo>
                  <a:lnTo>
                    <a:pt x="2400" y="7326"/>
                  </a:lnTo>
                  <a:lnTo>
                    <a:pt x="2629" y="7910"/>
                  </a:lnTo>
                  <a:lnTo>
                    <a:pt x="2743" y="8494"/>
                  </a:lnTo>
                  <a:lnTo>
                    <a:pt x="2971" y="8989"/>
                  </a:lnTo>
                  <a:lnTo>
                    <a:pt x="3200" y="9618"/>
                  </a:lnTo>
                  <a:lnTo>
                    <a:pt x="3314" y="10157"/>
                  </a:lnTo>
                  <a:lnTo>
                    <a:pt x="3543" y="10652"/>
                  </a:lnTo>
                  <a:lnTo>
                    <a:pt x="3771" y="11191"/>
                  </a:lnTo>
                  <a:lnTo>
                    <a:pt x="4000" y="11685"/>
                  </a:lnTo>
                  <a:lnTo>
                    <a:pt x="4114" y="12180"/>
                  </a:lnTo>
                  <a:lnTo>
                    <a:pt x="4343" y="12719"/>
                  </a:lnTo>
                  <a:lnTo>
                    <a:pt x="4571" y="13213"/>
                  </a:lnTo>
                  <a:lnTo>
                    <a:pt x="4686" y="13708"/>
                  </a:lnTo>
                  <a:lnTo>
                    <a:pt x="5029" y="14112"/>
                  </a:lnTo>
                  <a:lnTo>
                    <a:pt x="5143" y="14562"/>
                  </a:lnTo>
                  <a:lnTo>
                    <a:pt x="5371" y="15011"/>
                  </a:lnTo>
                  <a:lnTo>
                    <a:pt x="5600" y="15461"/>
                  </a:lnTo>
                  <a:lnTo>
                    <a:pt x="5714" y="15865"/>
                  </a:lnTo>
                  <a:lnTo>
                    <a:pt x="6057" y="16225"/>
                  </a:lnTo>
                  <a:lnTo>
                    <a:pt x="6171" y="16584"/>
                  </a:lnTo>
                  <a:lnTo>
                    <a:pt x="6400" y="16944"/>
                  </a:lnTo>
                  <a:lnTo>
                    <a:pt x="6629" y="17258"/>
                  </a:lnTo>
                  <a:lnTo>
                    <a:pt x="6743" y="17618"/>
                  </a:lnTo>
                  <a:lnTo>
                    <a:pt x="6971" y="17888"/>
                  </a:lnTo>
                  <a:lnTo>
                    <a:pt x="7200" y="18157"/>
                  </a:lnTo>
                  <a:lnTo>
                    <a:pt x="7429" y="18472"/>
                  </a:lnTo>
                  <a:lnTo>
                    <a:pt x="7543" y="18742"/>
                  </a:lnTo>
                  <a:lnTo>
                    <a:pt x="7886" y="18966"/>
                  </a:lnTo>
                  <a:lnTo>
                    <a:pt x="8000" y="19146"/>
                  </a:lnTo>
                  <a:lnTo>
                    <a:pt x="8229" y="19326"/>
                  </a:lnTo>
                  <a:lnTo>
                    <a:pt x="8457" y="19461"/>
                  </a:lnTo>
                  <a:lnTo>
                    <a:pt x="8571" y="19640"/>
                  </a:lnTo>
                  <a:lnTo>
                    <a:pt x="8914" y="19730"/>
                  </a:lnTo>
                  <a:lnTo>
                    <a:pt x="9029" y="19865"/>
                  </a:lnTo>
                  <a:lnTo>
                    <a:pt x="9257" y="19910"/>
                  </a:lnTo>
                  <a:lnTo>
                    <a:pt x="9486" y="19955"/>
                  </a:lnTo>
                  <a:lnTo>
                    <a:pt x="9714" y="19955"/>
                  </a:lnTo>
                  <a:lnTo>
                    <a:pt x="9943" y="19955"/>
                  </a:lnTo>
                  <a:lnTo>
                    <a:pt x="10057" y="19910"/>
                  </a:lnTo>
                  <a:lnTo>
                    <a:pt x="10286" y="19865"/>
                  </a:lnTo>
                  <a:lnTo>
                    <a:pt x="10514" y="19730"/>
                  </a:lnTo>
                  <a:lnTo>
                    <a:pt x="10743" y="19551"/>
                  </a:lnTo>
                  <a:lnTo>
                    <a:pt x="10971" y="19326"/>
                  </a:lnTo>
                  <a:lnTo>
                    <a:pt x="11314" y="19101"/>
                  </a:lnTo>
                  <a:lnTo>
                    <a:pt x="11429" y="18876"/>
                  </a:lnTo>
                  <a:lnTo>
                    <a:pt x="11771" y="18562"/>
                  </a:lnTo>
                  <a:lnTo>
                    <a:pt x="12000" y="18247"/>
                  </a:lnTo>
                  <a:lnTo>
                    <a:pt x="12114" y="17888"/>
                  </a:lnTo>
                  <a:lnTo>
                    <a:pt x="12457" y="17483"/>
                  </a:lnTo>
                  <a:lnTo>
                    <a:pt x="12686" y="17169"/>
                  </a:lnTo>
                  <a:lnTo>
                    <a:pt x="12914" y="16719"/>
                  </a:lnTo>
                  <a:lnTo>
                    <a:pt x="13257" y="16270"/>
                  </a:lnTo>
                  <a:lnTo>
                    <a:pt x="13371" y="15820"/>
                  </a:lnTo>
                  <a:lnTo>
                    <a:pt x="13714" y="15371"/>
                  </a:lnTo>
                  <a:lnTo>
                    <a:pt x="13943" y="14876"/>
                  </a:lnTo>
                  <a:lnTo>
                    <a:pt x="14171" y="14337"/>
                  </a:lnTo>
                  <a:lnTo>
                    <a:pt x="14400" y="13843"/>
                  </a:lnTo>
                  <a:lnTo>
                    <a:pt x="14743" y="13303"/>
                  </a:lnTo>
                  <a:lnTo>
                    <a:pt x="14857" y="12809"/>
                  </a:lnTo>
                  <a:lnTo>
                    <a:pt x="15200" y="12180"/>
                  </a:lnTo>
                  <a:lnTo>
                    <a:pt x="15429" y="11685"/>
                  </a:lnTo>
                  <a:lnTo>
                    <a:pt x="15657" y="11101"/>
                  </a:lnTo>
                  <a:lnTo>
                    <a:pt x="15886" y="10562"/>
                  </a:lnTo>
                  <a:lnTo>
                    <a:pt x="16114" y="10022"/>
                  </a:lnTo>
                  <a:lnTo>
                    <a:pt x="16343" y="9483"/>
                  </a:lnTo>
                  <a:lnTo>
                    <a:pt x="16571" y="8899"/>
                  </a:lnTo>
                  <a:lnTo>
                    <a:pt x="16800" y="8360"/>
                  </a:lnTo>
                  <a:lnTo>
                    <a:pt x="17029" y="7820"/>
                  </a:lnTo>
                  <a:lnTo>
                    <a:pt x="17257" y="7281"/>
                  </a:lnTo>
                  <a:lnTo>
                    <a:pt x="17371" y="6787"/>
                  </a:lnTo>
                  <a:lnTo>
                    <a:pt x="17714" y="6247"/>
                  </a:lnTo>
                  <a:lnTo>
                    <a:pt x="17829" y="5708"/>
                  </a:lnTo>
                  <a:lnTo>
                    <a:pt x="18171" y="5213"/>
                  </a:lnTo>
                  <a:lnTo>
                    <a:pt x="18286" y="4764"/>
                  </a:lnTo>
                  <a:lnTo>
                    <a:pt x="18400" y="4270"/>
                  </a:lnTo>
                  <a:lnTo>
                    <a:pt x="18743" y="3865"/>
                  </a:lnTo>
                  <a:lnTo>
                    <a:pt x="18857" y="3416"/>
                  </a:lnTo>
                  <a:lnTo>
                    <a:pt x="19086" y="3011"/>
                  </a:lnTo>
                  <a:lnTo>
                    <a:pt x="19200" y="2607"/>
                  </a:lnTo>
                  <a:lnTo>
                    <a:pt x="19314" y="2247"/>
                  </a:lnTo>
                  <a:lnTo>
                    <a:pt x="19429" y="1933"/>
                  </a:lnTo>
                  <a:lnTo>
                    <a:pt x="19543" y="1618"/>
                  </a:lnTo>
                  <a:lnTo>
                    <a:pt x="19771" y="1348"/>
                  </a:lnTo>
                  <a:lnTo>
                    <a:pt x="19771" y="1034"/>
                  </a:lnTo>
                  <a:lnTo>
                    <a:pt x="19886" y="854"/>
                  </a:lnTo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3718" y="2045"/>
              <a:ext cx="65" cy="18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65"/>
                  </a:moveTo>
                  <a:lnTo>
                    <a:pt x="244" y="18486"/>
                  </a:lnTo>
                  <a:lnTo>
                    <a:pt x="488" y="17906"/>
                  </a:lnTo>
                  <a:lnTo>
                    <a:pt x="732" y="17283"/>
                  </a:lnTo>
                  <a:lnTo>
                    <a:pt x="854" y="16704"/>
                  </a:lnTo>
                  <a:lnTo>
                    <a:pt x="1098" y="16080"/>
                  </a:lnTo>
                  <a:lnTo>
                    <a:pt x="1341" y="15501"/>
                  </a:lnTo>
                  <a:lnTo>
                    <a:pt x="1585" y="14878"/>
                  </a:lnTo>
                  <a:lnTo>
                    <a:pt x="1829" y="14298"/>
                  </a:lnTo>
                  <a:lnTo>
                    <a:pt x="1951" y="13719"/>
                  </a:lnTo>
                  <a:lnTo>
                    <a:pt x="2195" y="13140"/>
                  </a:lnTo>
                  <a:lnTo>
                    <a:pt x="2439" y="12606"/>
                  </a:lnTo>
                  <a:lnTo>
                    <a:pt x="2683" y="12027"/>
                  </a:lnTo>
                  <a:lnTo>
                    <a:pt x="2927" y="11448"/>
                  </a:lnTo>
                  <a:lnTo>
                    <a:pt x="3049" y="10869"/>
                  </a:lnTo>
                  <a:lnTo>
                    <a:pt x="3293" y="10334"/>
                  </a:lnTo>
                  <a:lnTo>
                    <a:pt x="3537" y="9844"/>
                  </a:lnTo>
                  <a:lnTo>
                    <a:pt x="3780" y="9310"/>
                  </a:lnTo>
                  <a:lnTo>
                    <a:pt x="4024" y="8775"/>
                  </a:lnTo>
                  <a:lnTo>
                    <a:pt x="4268" y="8241"/>
                  </a:lnTo>
                  <a:lnTo>
                    <a:pt x="4390" y="7751"/>
                  </a:lnTo>
                  <a:lnTo>
                    <a:pt x="4756" y="7261"/>
                  </a:lnTo>
                  <a:lnTo>
                    <a:pt x="4878" y="6815"/>
                  </a:lnTo>
                  <a:lnTo>
                    <a:pt x="5122" y="6325"/>
                  </a:lnTo>
                  <a:lnTo>
                    <a:pt x="5366" y="5880"/>
                  </a:lnTo>
                  <a:lnTo>
                    <a:pt x="5488" y="5434"/>
                  </a:lnTo>
                  <a:lnTo>
                    <a:pt x="5854" y="4989"/>
                  </a:lnTo>
                  <a:lnTo>
                    <a:pt x="5854" y="4588"/>
                  </a:lnTo>
                  <a:lnTo>
                    <a:pt x="6220" y="4143"/>
                  </a:lnTo>
                  <a:lnTo>
                    <a:pt x="6463" y="3786"/>
                  </a:lnTo>
                  <a:lnTo>
                    <a:pt x="6585" y="3430"/>
                  </a:lnTo>
                  <a:lnTo>
                    <a:pt x="6951" y="3029"/>
                  </a:lnTo>
                  <a:lnTo>
                    <a:pt x="7073" y="2717"/>
                  </a:lnTo>
                  <a:lnTo>
                    <a:pt x="7317" y="2450"/>
                  </a:lnTo>
                  <a:lnTo>
                    <a:pt x="7439" y="2094"/>
                  </a:lnTo>
                  <a:lnTo>
                    <a:pt x="7683" y="1826"/>
                  </a:lnTo>
                  <a:lnTo>
                    <a:pt x="7927" y="1604"/>
                  </a:lnTo>
                  <a:lnTo>
                    <a:pt x="8171" y="1292"/>
                  </a:lnTo>
                  <a:lnTo>
                    <a:pt x="8415" y="1069"/>
                  </a:lnTo>
                  <a:lnTo>
                    <a:pt x="8537" y="846"/>
                  </a:lnTo>
                  <a:lnTo>
                    <a:pt x="8780" y="668"/>
                  </a:lnTo>
                  <a:lnTo>
                    <a:pt x="9024" y="490"/>
                  </a:lnTo>
                  <a:lnTo>
                    <a:pt x="9146" y="401"/>
                  </a:lnTo>
                  <a:lnTo>
                    <a:pt x="9512" y="267"/>
                  </a:lnTo>
                  <a:lnTo>
                    <a:pt x="9512" y="134"/>
                  </a:lnTo>
                  <a:lnTo>
                    <a:pt x="9878" y="89"/>
                  </a:lnTo>
                  <a:lnTo>
                    <a:pt x="10000" y="45"/>
                  </a:lnTo>
                  <a:lnTo>
                    <a:pt x="10244" y="0"/>
                  </a:lnTo>
                  <a:lnTo>
                    <a:pt x="10488" y="45"/>
                  </a:lnTo>
                  <a:lnTo>
                    <a:pt x="10732" y="45"/>
                  </a:lnTo>
                  <a:lnTo>
                    <a:pt x="10854" y="89"/>
                  </a:lnTo>
                  <a:lnTo>
                    <a:pt x="11098" y="223"/>
                  </a:lnTo>
                  <a:lnTo>
                    <a:pt x="11341" y="356"/>
                  </a:lnTo>
                  <a:lnTo>
                    <a:pt x="11585" y="535"/>
                  </a:lnTo>
                  <a:lnTo>
                    <a:pt x="11829" y="757"/>
                  </a:lnTo>
                  <a:lnTo>
                    <a:pt x="12073" y="980"/>
                  </a:lnTo>
                  <a:lnTo>
                    <a:pt x="12195" y="1247"/>
                  </a:lnTo>
                  <a:lnTo>
                    <a:pt x="12439" y="1604"/>
                  </a:lnTo>
                  <a:lnTo>
                    <a:pt x="12683" y="1915"/>
                  </a:lnTo>
                  <a:lnTo>
                    <a:pt x="12927" y="2272"/>
                  </a:lnTo>
                  <a:lnTo>
                    <a:pt x="13049" y="2717"/>
                  </a:lnTo>
                  <a:lnTo>
                    <a:pt x="13415" y="3118"/>
                  </a:lnTo>
                  <a:lnTo>
                    <a:pt x="13537" y="3519"/>
                  </a:lnTo>
                  <a:lnTo>
                    <a:pt x="13780" y="3964"/>
                  </a:lnTo>
                  <a:lnTo>
                    <a:pt x="14146" y="4454"/>
                  </a:lnTo>
                  <a:lnTo>
                    <a:pt x="14268" y="4944"/>
                  </a:lnTo>
                  <a:lnTo>
                    <a:pt x="14512" y="5479"/>
                  </a:lnTo>
                  <a:lnTo>
                    <a:pt x="14756" y="5969"/>
                  </a:lnTo>
                  <a:lnTo>
                    <a:pt x="15000" y="6503"/>
                  </a:lnTo>
                  <a:lnTo>
                    <a:pt x="15122" y="7038"/>
                  </a:lnTo>
                  <a:lnTo>
                    <a:pt x="15366" y="7617"/>
                  </a:lnTo>
                  <a:lnTo>
                    <a:pt x="15610" y="8151"/>
                  </a:lnTo>
                  <a:lnTo>
                    <a:pt x="15854" y="8775"/>
                  </a:lnTo>
                  <a:lnTo>
                    <a:pt x="16098" y="9310"/>
                  </a:lnTo>
                  <a:lnTo>
                    <a:pt x="16220" y="9889"/>
                  </a:lnTo>
                  <a:lnTo>
                    <a:pt x="16585" y="10468"/>
                  </a:lnTo>
                  <a:lnTo>
                    <a:pt x="16707" y="11047"/>
                  </a:lnTo>
                  <a:lnTo>
                    <a:pt x="16951" y="11626"/>
                  </a:lnTo>
                  <a:lnTo>
                    <a:pt x="17195" y="12205"/>
                  </a:lnTo>
                  <a:lnTo>
                    <a:pt x="17317" y="12739"/>
                  </a:lnTo>
                  <a:lnTo>
                    <a:pt x="17561" y="13318"/>
                  </a:lnTo>
                  <a:lnTo>
                    <a:pt x="17683" y="13853"/>
                  </a:lnTo>
                  <a:lnTo>
                    <a:pt x="17927" y="14388"/>
                  </a:lnTo>
                  <a:lnTo>
                    <a:pt x="18049" y="14922"/>
                  </a:lnTo>
                  <a:lnTo>
                    <a:pt x="18293" y="15412"/>
                  </a:lnTo>
                  <a:lnTo>
                    <a:pt x="18415" y="15902"/>
                  </a:lnTo>
                  <a:lnTo>
                    <a:pt x="18659" y="16437"/>
                  </a:lnTo>
                  <a:lnTo>
                    <a:pt x="18780" y="16882"/>
                  </a:lnTo>
                  <a:lnTo>
                    <a:pt x="19024" y="17283"/>
                  </a:lnTo>
                  <a:lnTo>
                    <a:pt x="19146" y="17728"/>
                  </a:lnTo>
                  <a:lnTo>
                    <a:pt x="19268" y="18174"/>
                  </a:lnTo>
                  <a:lnTo>
                    <a:pt x="19390" y="18530"/>
                  </a:lnTo>
                  <a:lnTo>
                    <a:pt x="19512" y="18886"/>
                  </a:lnTo>
                  <a:lnTo>
                    <a:pt x="19634" y="19198"/>
                  </a:lnTo>
                  <a:lnTo>
                    <a:pt x="19756" y="19510"/>
                  </a:lnTo>
                  <a:lnTo>
                    <a:pt x="19878" y="19733"/>
                  </a:lnTo>
                  <a:lnTo>
                    <a:pt x="19878" y="1995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3783" y="2205"/>
              <a:ext cx="70" cy="17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29" y="600"/>
                  </a:lnTo>
                  <a:lnTo>
                    <a:pt x="343" y="1293"/>
                  </a:lnTo>
                  <a:lnTo>
                    <a:pt x="571" y="1894"/>
                  </a:lnTo>
                  <a:lnTo>
                    <a:pt x="800" y="2540"/>
                  </a:lnTo>
                  <a:lnTo>
                    <a:pt x="914" y="3141"/>
                  </a:lnTo>
                  <a:lnTo>
                    <a:pt x="1257" y="3741"/>
                  </a:lnTo>
                  <a:lnTo>
                    <a:pt x="1371" y="4342"/>
                  </a:lnTo>
                  <a:lnTo>
                    <a:pt x="1600" y="4942"/>
                  </a:lnTo>
                  <a:lnTo>
                    <a:pt x="1714" y="5543"/>
                  </a:lnTo>
                  <a:lnTo>
                    <a:pt x="2057" y="6189"/>
                  </a:lnTo>
                  <a:lnTo>
                    <a:pt x="2171" y="6744"/>
                  </a:lnTo>
                  <a:lnTo>
                    <a:pt x="2400" y="7298"/>
                  </a:lnTo>
                  <a:lnTo>
                    <a:pt x="2629" y="7898"/>
                  </a:lnTo>
                  <a:lnTo>
                    <a:pt x="2743" y="8453"/>
                  </a:lnTo>
                  <a:lnTo>
                    <a:pt x="2971" y="9007"/>
                  </a:lnTo>
                  <a:lnTo>
                    <a:pt x="3200" y="9607"/>
                  </a:lnTo>
                  <a:lnTo>
                    <a:pt x="3314" y="10162"/>
                  </a:lnTo>
                  <a:lnTo>
                    <a:pt x="3543" y="10670"/>
                  </a:lnTo>
                  <a:lnTo>
                    <a:pt x="3771" y="11224"/>
                  </a:lnTo>
                  <a:lnTo>
                    <a:pt x="4000" y="11732"/>
                  </a:lnTo>
                  <a:lnTo>
                    <a:pt x="4114" y="12194"/>
                  </a:lnTo>
                  <a:lnTo>
                    <a:pt x="4343" y="12702"/>
                  </a:lnTo>
                  <a:lnTo>
                    <a:pt x="4571" y="13210"/>
                  </a:lnTo>
                  <a:lnTo>
                    <a:pt x="4686" y="13672"/>
                  </a:lnTo>
                  <a:lnTo>
                    <a:pt x="5029" y="14134"/>
                  </a:lnTo>
                  <a:lnTo>
                    <a:pt x="5143" y="14550"/>
                  </a:lnTo>
                  <a:lnTo>
                    <a:pt x="5371" y="15058"/>
                  </a:lnTo>
                  <a:lnTo>
                    <a:pt x="5600" y="15427"/>
                  </a:lnTo>
                  <a:lnTo>
                    <a:pt x="5714" y="15843"/>
                  </a:lnTo>
                  <a:lnTo>
                    <a:pt x="6057" y="16212"/>
                  </a:lnTo>
                  <a:lnTo>
                    <a:pt x="6171" y="16628"/>
                  </a:lnTo>
                  <a:lnTo>
                    <a:pt x="6400" y="16952"/>
                  </a:lnTo>
                  <a:lnTo>
                    <a:pt x="6629" y="17321"/>
                  </a:lnTo>
                  <a:lnTo>
                    <a:pt x="6743" y="17598"/>
                  </a:lnTo>
                  <a:lnTo>
                    <a:pt x="6971" y="17921"/>
                  </a:lnTo>
                  <a:lnTo>
                    <a:pt x="7200" y="18152"/>
                  </a:lnTo>
                  <a:lnTo>
                    <a:pt x="7429" y="18476"/>
                  </a:lnTo>
                  <a:lnTo>
                    <a:pt x="7543" y="18707"/>
                  </a:lnTo>
                  <a:lnTo>
                    <a:pt x="7886" y="18938"/>
                  </a:lnTo>
                  <a:lnTo>
                    <a:pt x="8000" y="19169"/>
                  </a:lnTo>
                  <a:lnTo>
                    <a:pt x="8229" y="19353"/>
                  </a:lnTo>
                  <a:lnTo>
                    <a:pt x="8457" y="19492"/>
                  </a:lnTo>
                  <a:lnTo>
                    <a:pt x="8571" y="19630"/>
                  </a:lnTo>
                  <a:lnTo>
                    <a:pt x="8914" y="19723"/>
                  </a:lnTo>
                  <a:lnTo>
                    <a:pt x="9029" y="19861"/>
                  </a:lnTo>
                  <a:lnTo>
                    <a:pt x="9257" y="19908"/>
                  </a:lnTo>
                  <a:lnTo>
                    <a:pt x="9486" y="19954"/>
                  </a:lnTo>
                  <a:lnTo>
                    <a:pt x="9714" y="19954"/>
                  </a:lnTo>
                  <a:lnTo>
                    <a:pt x="9943" y="19954"/>
                  </a:lnTo>
                  <a:lnTo>
                    <a:pt x="10057" y="19908"/>
                  </a:lnTo>
                  <a:lnTo>
                    <a:pt x="10286" y="19861"/>
                  </a:lnTo>
                  <a:lnTo>
                    <a:pt x="10514" y="19723"/>
                  </a:lnTo>
                  <a:lnTo>
                    <a:pt x="10743" y="19538"/>
                  </a:lnTo>
                  <a:lnTo>
                    <a:pt x="10971" y="19353"/>
                  </a:lnTo>
                  <a:lnTo>
                    <a:pt x="11314" y="19122"/>
                  </a:lnTo>
                  <a:lnTo>
                    <a:pt x="11429" y="18845"/>
                  </a:lnTo>
                  <a:lnTo>
                    <a:pt x="11771" y="18522"/>
                  </a:lnTo>
                  <a:lnTo>
                    <a:pt x="12000" y="18245"/>
                  </a:lnTo>
                  <a:lnTo>
                    <a:pt x="12114" y="17921"/>
                  </a:lnTo>
                  <a:lnTo>
                    <a:pt x="12457" y="17506"/>
                  </a:lnTo>
                  <a:lnTo>
                    <a:pt x="12686" y="17136"/>
                  </a:lnTo>
                  <a:lnTo>
                    <a:pt x="12914" y="16721"/>
                  </a:lnTo>
                  <a:lnTo>
                    <a:pt x="13257" y="16259"/>
                  </a:lnTo>
                  <a:lnTo>
                    <a:pt x="13371" y="15797"/>
                  </a:lnTo>
                  <a:lnTo>
                    <a:pt x="13714" y="15381"/>
                  </a:lnTo>
                  <a:lnTo>
                    <a:pt x="13943" y="14873"/>
                  </a:lnTo>
                  <a:lnTo>
                    <a:pt x="14171" y="14365"/>
                  </a:lnTo>
                  <a:lnTo>
                    <a:pt x="14400" y="13811"/>
                  </a:lnTo>
                  <a:lnTo>
                    <a:pt x="14743" y="13303"/>
                  </a:lnTo>
                  <a:lnTo>
                    <a:pt x="14857" y="12794"/>
                  </a:lnTo>
                  <a:lnTo>
                    <a:pt x="15200" y="12194"/>
                  </a:lnTo>
                  <a:lnTo>
                    <a:pt x="15429" y="11640"/>
                  </a:lnTo>
                  <a:lnTo>
                    <a:pt x="15657" y="11085"/>
                  </a:lnTo>
                  <a:lnTo>
                    <a:pt x="15886" y="10531"/>
                  </a:lnTo>
                  <a:lnTo>
                    <a:pt x="16114" y="10023"/>
                  </a:lnTo>
                  <a:lnTo>
                    <a:pt x="16343" y="9469"/>
                  </a:lnTo>
                  <a:lnTo>
                    <a:pt x="16571" y="8961"/>
                  </a:lnTo>
                  <a:lnTo>
                    <a:pt x="16800" y="8406"/>
                  </a:lnTo>
                  <a:lnTo>
                    <a:pt x="17029" y="7806"/>
                  </a:lnTo>
                  <a:lnTo>
                    <a:pt x="17257" y="7298"/>
                  </a:lnTo>
                  <a:lnTo>
                    <a:pt x="17371" y="6744"/>
                  </a:lnTo>
                  <a:lnTo>
                    <a:pt x="17714" y="6236"/>
                  </a:lnTo>
                  <a:lnTo>
                    <a:pt x="17829" y="5727"/>
                  </a:lnTo>
                  <a:lnTo>
                    <a:pt x="18171" y="5219"/>
                  </a:lnTo>
                  <a:lnTo>
                    <a:pt x="18286" y="4758"/>
                  </a:lnTo>
                  <a:lnTo>
                    <a:pt x="18400" y="4249"/>
                  </a:lnTo>
                  <a:lnTo>
                    <a:pt x="18743" y="3880"/>
                  </a:lnTo>
                  <a:lnTo>
                    <a:pt x="18857" y="3372"/>
                  </a:lnTo>
                  <a:lnTo>
                    <a:pt x="19086" y="3002"/>
                  </a:lnTo>
                  <a:lnTo>
                    <a:pt x="19200" y="2587"/>
                  </a:lnTo>
                  <a:lnTo>
                    <a:pt x="19314" y="2263"/>
                  </a:lnTo>
                  <a:lnTo>
                    <a:pt x="19429" y="1894"/>
                  </a:lnTo>
                  <a:lnTo>
                    <a:pt x="19543" y="1617"/>
                  </a:lnTo>
                  <a:lnTo>
                    <a:pt x="19771" y="1339"/>
                  </a:lnTo>
                  <a:lnTo>
                    <a:pt x="19771" y="1062"/>
                  </a:lnTo>
                  <a:lnTo>
                    <a:pt x="19886" y="831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3852" y="2037"/>
              <a:ext cx="66" cy="18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89"/>
                  </a:moveTo>
                  <a:lnTo>
                    <a:pt x="244" y="18482"/>
                  </a:lnTo>
                  <a:lnTo>
                    <a:pt x="488" y="17874"/>
                  </a:lnTo>
                  <a:lnTo>
                    <a:pt x="732" y="17310"/>
                  </a:lnTo>
                  <a:lnTo>
                    <a:pt x="854" y="16659"/>
                  </a:lnTo>
                  <a:lnTo>
                    <a:pt x="1098" y="16052"/>
                  </a:lnTo>
                  <a:lnTo>
                    <a:pt x="1341" y="15488"/>
                  </a:lnTo>
                  <a:lnTo>
                    <a:pt x="1585" y="14881"/>
                  </a:lnTo>
                  <a:lnTo>
                    <a:pt x="1829" y="14273"/>
                  </a:lnTo>
                  <a:lnTo>
                    <a:pt x="1951" y="13709"/>
                  </a:lnTo>
                  <a:lnTo>
                    <a:pt x="2195" y="13145"/>
                  </a:lnTo>
                  <a:lnTo>
                    <a:pt x="2439" y="12581"/>
                  </a:lnTo>
                  <a:lnTo>
                    <a:pt x="2683" y="12017"/>
                  </a:lnTo>
                  <a:lnTo>
                    <a:pt x="2927" y="11453"/>
                  </a:lnTo>
                  <a:lnTo>
                    <a:pt x="3049" y="10889"/>
                  </a:lnTo>
                  <a:lnTo>
                    <a:pt x="3293" y="10325"/>
                  </a:lnTo>
                  <a:lnTo>
                    <a:pt x="3537" y="9805"/>
                  </a:lnTo>
                  <a:lnTo>
                    <a:pt x="3780" y="9284"/>
                  </a:lnTo>
                  <a:lnTo>
                    <a:pt x="4024" y="8720"/>
                  </a:lnTo>
                  <a:lnTo>
                    <a:pt x="4268" y="8200"/>
                  </a:lnTo>
                  <a:lnTo>
                    <a:pt x="4390" y="7722"/>
                  </a:lnTo>
                  <a:lnTo>
                    <a:pt x="4756" y="7245"/>
                  </a:lnTo>
                  <a:lnTo>
                    <a:pt x="4878" y="6768"/>
                  </a:lnTo>
                  <a:lnTo>
                    <a:pt x="5122" y="6334"/>
                  </a:lnTo>
                  <a:lnTo>
                    <a:pt x="5366" y="5900"/>
                  </a:lnTo>
                  <a:lnTo>
                    <a:pt x="5488" y="5466"/>
                  </a:lnTo>
                  <a:lnTo>
                    <a:pt x="5854" y="4989"/>
                  </a:lnTo>
                  <a:lnTo>
                    <a:pt x="5854" y="4555"/>
                  </a:lnTo>
                  <a:lnTo>
                    <a:pt x="6220" y="4165"/>
                  </a:lnTo>
                  <a:lnTo>
                    <a:pt x="6463" y="3774"/>
                  </a:lnTo>
                  <a:lnTo>
                    <a:pt x="6585" y="3427"/>
                  </a:lnTo>
                  <a:lnTo>
                    <a:pt x="6951" y="3037"/>
                  </a:lnTo>
                  <a:lnTo>
                    <a:pt x="7073" y="2690"/>
                  </a:lnTo>
                  <a:lnTo>
                    <a:pt x="7317" y="2430"/>
                  </a:lnTo>
                  <a:lnTo>
                    <a:pt x="7439" y="2082"/>
                  </a:lnTo>
                  <a:lnTo>
                    <a:pt x="7683" y="1822"/>
                  </a:lnTo>
                  <a:lnTo>
                    <a:pt x="7927" y="1562"/>
                  </a:lnTo>
                  <a:lnTo>
                    <a:pt x="8171" y="1302"/>
                  </a:lnTo>
                  <a:lnTo>
                    <a:pt x="8415" y="1041"/>
                  </a:lnTo>
                  <a:lnTo>
                    <a:pt x="8537" y="868"/>
                  </a:lnTo>
                  <a:lnTo>
                    <a:pt x="8780" y="694"/>
                  </a:lnTo>
                  <a:lnTo>
                    <a:pt x="9024" y="521"/>
                  </a:lnTo>
                  <a:lnTo>
                    <a:pt x="9146" y="390"/>
                  </a:lnTo>
                  <a:lnTo>
                    <a:pt x="9512" y="260"/>
                  </a:lnTo>
                  <a:lnTo>
                    <a:pt x="9512" y="130"/>
                  </a:lnTo>
                  <a:lnTo>
                    <a:pt x="9878" y="87"/>
                  </a:lnTo>
                  <a:lnTo>
                    <a:pt x="10000" y="43"/>
                  </a:lnTo>
                  <a:lnTo>
                    <a:pt x="10244" y="0"/>
                  </a:lnTo>
                  <a:lnTo>
                    <a:pt x="10488" y="43"/>
                  </a:lnTo>
                  <a:lnTo>
                    <a:pt x="10732" y="43"/>
                  </a:lnTo>
                  <a:lnTo>
                    <a:pt x="10854" y="87"/>
                  </a:lnTo>
                  <a:lnTo>
                    <a:pt x="11098" y="217"/>
                  </a:lnTo>
                  <a:lnTo>
                    <a:pt x="11341" y="347"/>
                  </a:lnTo>
                  <a:lnTo>
                    <a:pt x="11585" y="521"/>
                  </a:lnTo>
                  <a:lnTo>
                    <a:pt x="11829" y="738"/>
                  </a:lnTo>
                  <a:lnTo>
                    <a:pt x="12073" y="998"/>
                  </a:lnTo>
                  <a:lnTo>
                    <a:pt x="12195" y="1258"/>
                  </a:lnTo>
                  <a:lnTo>
                    <a:pt x="12439" y="1562"/>
                  </a:lnTo>
                  <a:lnTo>
                    <a:pt x="12683" y="1866"/>
                  </a:lnTo>
                  <a:lnTo>
                    <a:pt x="12927" y="2256"/>
                  </a:lnTo>
                  <a:lnTo>
                    <a:pt x="13049" y="2690"/>
                  </a:lnTo>
                  <a:lnTo>
                    <a:pt x="13415" y="3124"/>
                  </a:lnTo>
                  <a:lnTo>
                    <a:pt x="13537" y="3514"/>
                  </a:lnTo>
                  <a:lnTo>
                    <a:pt x="13780" y="3991"/>
                  </a:lnTo>
                  <a:lnTo>
                    <a:pt x="14146" y="4425"/>
                  </a:lnTo>
                  <a:lnTo>
                    <a:pt x="14268" y="4946"/>
                  </a:lnTo>
                  <a:lnTo>
                    <a:pt x="14512" y="5466"/>
                  </a:lnTo>
                  <a:lnTo>
                    <a:pt x="14756" y="5987"/>
                  </a:lnTo>
                  <a:lnTo>
                    <a:pt x="15000" y="6508"/>
                  </a:lnTo>
                  <a:lnTo>
                    <a:pt x="15122" y="7072"/>
                  </a:lnTo>
                  <a:lnTo>
                    <a:pt x="15366" y="7636"/>
                  </a:lnTo>
                  <a:lnTo>
                    <a:pt x="15610" y="8200"/>
                  </a:lnTo>
                  <a:lnTo>
                    <a:pt x="15854" y="8764"/>
                  </a:lnTo>
                  <a:lnTo>
                    <a:pt x="16098" y="9371"/>
                  </a:lnTo>
                  <a:lnTo>
                    <a:pt x="16220" y="9892"/>
                  </a:lnTo>
                  <a:lnTo>
                    <a:pt x="16585" y="10456"/>
                  </a:lnTo>
                  <a:lnTo>
                    <a:pt x="16707" y="11020"/>
                  </a:lnTo>
                  <a:lnTo>
                    <a:pt x="16951" y="11627"/>
                  </a:lnTo>
                  <a:lnTo>
                    <a:pt x="17195" y="12148"/>
                  </a:lnTo>
                  <a:lnTo>
                    <a:pt x="17317" y="12755"/>
                  </a:lnTo>
                  <a:lnTo>
                    <a:pt x="17561" y="13275"/>
                  </a:lnTo>
                  <a:lnTo>
                    <a:pt x="17683" y="13883"/>
                  </a:lnTo>
                  <a:lnTo>
                    <a:pt x="17927" y="14403"/>
                  </a:lnTo>
                  <a:lnTo>
                    <a:pt x="18049" y="14967"/>
                  </a:lnTo>
                  <a:lnTo>
                    <a:pt x="18293" y="15445"/>
                  </a:lnTo>
                  <a:lnTo>
                    <a:pt x="18415" y="15922"/>
                  </a:lnTo>
                  <a:lnTo>
                    <a:pt x="18659" y="16443"/>
                  </a:lnTo>
                  <a:lnTo>
                    <a:pt x="18780" y="16876"/>
                  </a:lnTo>
                  <a:lnTo>
                    <a:pt x="19024" y="17310"/>
                  </a:lnTo>
                  <a:lnTo>
                    <a:pt x="19146" y="17744"/>
                  </a:lnTo>
                  <a:lnTo>
                    <a:pt x="19268" y="18134"/>
                  </a:lnTo>
                  <a:lnTo>
                    <a:pt x="19390" y="18525"/>
                  </a:lnTo>
                  <a:lnTo>
                    <a:pt x="19512" y="18915"/>
                  </a:lnTo>
                  <a:lnTo>
                    <a:pt x="19634" y="19176"/>
                  </a:lnTo>
                  <a:lnTo>
                    <a:pt x="19756" y="19479"/>
                  </a:lnTo>
                  <a:lnTo>
                    <a:pt x="19878" y="19740"/>
                  </a:lnTo>
                  <a:lnTo>
                    <a:pt x="19878" y="19957"/>
                  </a:lnTo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3918" y="2208"/>
              <a:ext cx="70" cy="17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29" y="629"/>
                  </a:lnTo>
                  <a:lnTo>
                    <a:pt x="343" y="1258"/>
                  </a:lnTo>
                  <a:lnTo>
                    <a:pt x="571" y="1888"/>
                  </a:lnTo>
                  <a:lnTo>
                    <a:pt x="800" y="2517"/>
                  </a:lnTo>
                  <a:lnTo>
                    <a:pt x="914" y="3101"/>
                  </a:lnTo>
                  <a:lnTo>
                    <a:pt x="1257" y="3730"/>
                  </a:lnTo>
                  <a:lnTo>
                    <a:pt x="1371" y="4315"/>
                  </a:lnTo>
                  <a:lnTo>
                    <a:pt x="1600" y="4944"/>
                  </a:lnTo>
                  <a:lnTo>
                    <a:pt x="1714" y="5573"/>
                  </a:lnTo>
                  <a:lnTo>
                    <a:pt x="2057" y="6112"/>
                  </a:lnTo>
                  <a:lnTo>
                    <a:pt x="2171" y="6742"/>
                  </a:lnTo>
                  <a:lnTo>
                    <a:pt x="2400" y="7326"/>
                  </a:lnTo>
                  <a:lnTo>
                    <a:pt x="2629" y="7910"/>
                  </a:lnTo>
                  <a:lnTo>
                    <a:pt x="2743" y="8494"/>
                  </a:lnTo>
                  <a:lnTo>
                    <a:pt x="2971" y="8989"/>
                  </a:lnTo>
                  <a:lnTo>
                    <a:pt x="3200" y="9618"/>
                  </a:lnTo>
                  <a:lnTo>
                    <a:pt x="3314" y="10157"/>
                  </a:lnTo>
                  <a:lnTo>
                    <a:pt x="3543" y="10652"/>
                  </a:lnTo>
                  <a:lnTo>
                    <a:pt x="3771" y="11191"/>
                  </a:lnTo>
                  <a:lnTo>
                    <a:pt x="4000" y="11685"/>
                  </a:lnTo>
                  <a:lnTo>
                    <a:pt x="4114" y="12180"/>
                  </a:lnTo>
                  <a:lnTo>
                    <a:pt x="4343" y="12719"/>
                  </a:lnTo>
                  <a:lnTo>
                    <a:pt x="4571" y="13213"/>
                  </a:lnTo>
                  <a:lnTo>
                    <a:pt x="4686" y="13708"/>
                  </a:lnTo>
                  <a:lnTo>
                    <a:pt x="5029" y="14112"/>
                  </a:lnTo>
                  <a:lnTo>
                    <a:pt x="5143" y="14562"/>
                  </a:lnTo>
                  <a:lnTo>
                    <a:pt x="5371" y="15011"/>
                  </a:lnTo>
                  <a:lnTo>
                    <a:pt x="5600" y="15461"/>
                  </a:lnTo>
                  <a:lnTo>
                    <a:pt x="5714" y="15865"/>
                  </a:lnTo>
                  <a:lnTo>
                    <a:pt x="6057" y="16225"/>
                  </a:lnTo>
                  <a:lnTo>
                    <a:pt x="6171" y="16584"/>
                  </a:lnTo>
                  <a:lnTo>
                    <a:pt x="6400" y="16944"/>
                  </a:lnTo>
                  <a:lnTo>
                    <a:pt x="6629" y="17258"/>
                  </a:lnTo>
                  <a:lnTo>
                    <a:pt x="6743" y="17618"/>
                  </a:lnTo>
                  <a:lnTo>
                    <a:pt x="6971" y="17888"/>
                  </a:lnTo>
                  <a:lnTo>
                    <a:pt x="7200" y="18157"/>
                  </a:lnTo>
                  <a:lnTo>
                    <a:pt x="7429" y="18472"/>
                  </a:lnTo>
                  <a:lnTo>
                    <a:pt x="7543" y="18742"/>
                  </a:lnTo>
                  <a:lnTo>
                    <a:pt x="7886" y="18966"/>
                  </a:lnTo>
                  <a:lnTo>
                    <a:pt x="8000" y="19146"/>
                  </a:lnTo>
                  <a:lnTo>
                    <a:pt x="8229" y="19326"/>
                  </a:lnTo>
                  <a:lnTo>
                    <a:pt x="8457" y="19461"/>
                  </a:lnTo>
                  <a:lnTo>
                    <a:pt x="8571" y="19640"/>
                  </a:lnTo>
                  <a:lnTo>
                    <a:pt x="8914" y="19730"/>
                  </a:lnTo>
                  <a:lnTo>
                    <a:pt x="9029" y="19865"/>
                  </a:lnTo>
                  <a:lnTo>
                    <a:pt x="9257" y="19910"/>
                  </a:lnTo>
                  <a:lnTo>
                    <a:pt x="9486" y="19955"/>
                  </a:lnTo>
                  <a:lnTo>
                    <a:pt x="9714" y="19955"/>
                  </a:lnTo>
                  <a:lnTo>
                    <a:pt x="9943" y="19955"/>
                  </a:lnTo>
                  <a:lnTo>
                    <a:pt x="10057" y="19910"/>
                  </a:lnTo>
                  <a:lnTo>
                    <a:pt x="10286" y="19865"/>
                  </a:lnTo>
                  <a:lnTo>
                    <a:pt x="10514" y="19730"/>
                  </a:lnTo>
                  <a:lnTo>
                    <a:pt x="10743" y="19551"/>
                  </a:lnTo>
                  <a:lnTo>
                    <a:pt x="10971" y="19326"/>
                  </a:lnTo>
                  <a:lnTo>
                    <a:pt x="11314" y="19101"/>
                  </a:lnTo>
                  <a:lnTo>
                    <a:pt x="11429" y="18876"/>
                  </a:lnTo>
                  <a:lnTo>
                    <a:pt x="11771" y="18562"/>
                  </a:lnTo>
                  <a:lnTo>
                    <a:pt x="12000" y="18247"/>
                  </a:lnTo>
                  <a:lnTo>
                    <a:pt x="12114" y="17888"/>
                  </a:lnTo>
                  <a:lnTo>
                    <a:pt x="12457" y="17483"/>
                  </a:lnTo>
                  <a:lnTo>
                    <a:pt x="12686" y="17169"/>
                  </a:lnTo>
                  <a:lnTo>
                    <a:pt x="12914" y="16719"/>
                  </a:lnTo>
                  <a:lnTo>
                    <a:pt x="13257" y="16270"/>
                  </a:lnTo>
                  <a:lnTo>
                    <a:pt x="13371" y="15820"/>
                  </a:lnTo>
                  <a:lnTo>
                    <a:pt x="13714" y="15371"/>
                  </a:lnTo>
                  <a:lnTo>
                    <a:pt x="13943" y="14876"/>
                  </a:lnTo>
                  <a:lnTo>
                    <a:pt x="14171" y="14337"/>
                  </a:lnTo>
                  <a:lnTo>
                    <a:pt x="14400" y="13843"/>
                  </a:lnTo>
                  <a:lnTo>
                    <a:pt x="14743" y="13303"/>
                  </a:lnTo>
                  <a:lnTo>
                    <a:pt x="14857" y="12809"/>
                  </a:lnTo>
                  <a:lnTo>
                    <a:pt x="15200" y="12180"/>
                  </a:lnTo>
                  <a:lnTo>
                    <a:pt x="15429" y="11685"/>
                  </a:lnTo>
                  <a:lnTo>
                    <a:pt x="15657" y="11101"/>
                  </a:lnTo>
                  <a:lnTo>
                    <a:pt x="15886" y="10562"/>
                  </a:lnTo>
                  <a:lnTo>
                    <a:pt x="16114" y="10022"/>
                  </a:lnTo>
                  <a:lnTo>
                    <a:pt x="16343" y="9483"/>
                  </a:lnTo>
                  <a:lnTo>
                    <a:pt x="16571" y="8899"/>
                  </a:lnTo>
                  <a:lnTo>
                    <a:pt x="16800" y="8360"/>
                  </a:lnTo>
                  <a:lnTo>
                    <a:pt x="17029" y="7820"/>
                  </a:lnTo>
                  <a:lnTo>
                    <a:pt x="17257" y="7281"/>
                  </a:lnTo>
                  <a:lnTo>
                    <a:pt x="17371" y="6787"/>
                  </a:lnTo>
                  <a:lnTo>
                    <a:pt x="17714" y="6247"/>
                  </a:lnTo>
                  <a:lnTo>
                    <a:pt x="17829" y="5708"/>
                  </a:lnTo>
                  <a:lnTo>
                    <a:pt x="18171" y="5213"/>
                  </a:lnTo>
                  <a:lnTo>
                    <a:pt x="18286" y="4764"/>
                  </a:lnTo>
                  <a:lnTo>
                    <a:pt x="18400" y="4270"/>
                  </a:lnTo>
                  <a:lnTo>
                    <a:pt x="18743" y="3865"/>
                  </a:lnTo>
                  <a:lnTo>
                    <a:pt x="18857" y="3416"/>
                  </a:lnTo>
                  <a:lnTo>
                    <a:pt x="19086" y="3011"/>
                  </a:lnTo>
                  <a:lnTo>
                    <a:pt x="19200" y="2607"/>
                  </a:lnTo>
                  <a:lnTo>
                    <a:pt x="19314" y="2247"/>
                  </a:lnTo>
                  <a:lnTo>
                    <a:pt x="19429" y="1933"/>
                  </a:lnTo>
                  <a:lnTo>
                    <a:pt x="19543" y="1618"/>
                  </a:lnTo>
                  <a:lnTo>
                    <a:pt x="19771" y="1348"/>
                  </a:lnTo>
                  <a:lnTo>
                    <a:pt x="19771" y="1034"/>
                  </a:lnTo>
                  <a:lnTo>
                    <a:pt x="19886" y="854"/>
                  </a:lnTo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3990" y="2040"/>
              <a:ext cx="65" cy="18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65"/>
                  </a:moveTo>
                  <a:lnTo>
                    <a:pt x="244" y="18486"/>
                  </a:lnTo>
                  <a:lnTo>
                    <a:pt x="488" y="17906"/>
                  </a:lnTo>
                  <a:lnTo>
                    <a:pt x="732" y="17283"/>
                  </a:lnTo>
                  <a:lnTo>
                    <a:pt x="854" y="16704"/>
                  </a:lnTo>
                  <a:lnTo>
                    <a:pt x="1098" y="16080"/>
                  </a:lnTo>
                  <a:lnTo>
                    <a:pt x="1341" y="15501"/>
                  </a:lnTo>
                  <a:lnTo>
                    <a:pt x="1585" y="14878"/>
                  </a:lnTo>
                  <a:lnTo>
                    <a:pt x="1829" y="14298"/>
                  </a:lnTo>
                  <a:lnTo>
                    <a:pt x="1951" y="13719"/>
                  </a:lnTo>
                  <a:lnTo>
                    <a:pt x="2195" y="13140"/>
                  </a:lnTo>
                  <a:lnTo>
                    <a:pt x="2439" y="12606"/>
                  </a:lnTo>
                  <a:lnTo>
                    <a:pt x="2683" y="12027"/>
                  </a:lnTo>
                  <a:lnTo>
                    <a:pt x="2927" y="11448"/>
                  </a:lnTo>
                  <a:lnTo>
                    <a:pt x="3049" y="10869"/>
                  </a:lnTo>
                  <a:lnTo>
                    <a:pt x="3293" y="10334"/>
                  </a:lnTo>
                  <a:lnTo>
                    <a:pt x="3537" y="9844"/>
                  </a:lnTo>
                  <a:lnTo>
                    <a:pt x="3780" y="9310"/>
                  </a:lnTo>
                  <a:lnTo>
                    <a:pt x="4024" y="8775"/>
                  </a:lnTo>
                  <a:lnTo>
                    <a:pt x="4268" y="8241"/>
                  </a:lnTo>
                  <a:lnTo>
                    <a:pt x="4390" y="7751"/>
                  </a:lnTo>
                  <a:lnTo>
                    <a:pt x="4756" y="7261"/>
                  </a:lnTo>
                  <a:lnTo>
                    <a:pt x="4878" y="6815"/>
                  </a:lnTo>
                  <a:lnTo>
                    <a:pt x="5122" y="6325"/>
                  </a:lnTo>
                  <a:lnTo>
                    <a:pt x="5366" y="5880"/>
                  </a:lnTo>
                  <a:lnTo>
                    <a:pt x="5488" y="5434"/>
                  </a:lnTo>
                  <a:lnTo>
                    <a:pt x="5854" y="4989"/>
                  </a:lnTo>
                  <a:lnTo>
                    <a:pt x="5854" y="4588"/>
                  </a:lnTo>
                  <a:lnTo>
                    <a:pt x="6220" y="4143"/>
                  </a:lnTo>
                  <a:lnTo>
                    <a:pt x="6463" y="3786"/>
                  </a:lnTo>
                  <a:lnTo>
                    <a:pt x="6585" y="3430"/>
                  </a:lnTo>
                  <a:lnTo>
                    <a:pt x="6951" y="3029"/>
                  </a:lnTo>
                  <a:lnTo>
                    <a:pt x="7073" y="2717"/>
                  </a:lnTo>
                  <a:lnTo>
                    <a:pt x="7317" y="2450"/>
                  </a:lnTo>
                  <a:lnTo>
                    <a:pt x="7439" y="2094"/>
                  </a:lnTo>
                  <a:lnTo>
                    <a:pt x="7683" y="1826"/>
                  </a:lnTo>
                  <a:lnTo>
                    <a:pt x="7927" y="1604"/>
                  </a:lnTo>
                  <a:lnTo>
                    <a:pt x="8171" y="1292"/>
                  </a:lnTo>
                  <a:lnTo>
                    <a:pt x="8415" y="1069"/>
                  </a:lnTo>
                  <a:lnTo>
                    <a:pt x="8537" y="846"/>
                  </a:lnTo>
                  <a:lnTo>
                    <a:pt x="8780" y="668"/>
                  </a:lnTo>
                  <a:lnTo>
                    <a:pt x="9024" y="490"/>
                  </a:lnTo>
                  <a:lnTo>
                    <a:pt x="9146" y="401"/>
                  </a:lnTo>
                  <a:lnTo>
                    <a:pt x="9512" y="267"/>
                  </a:lnTo>
                  <a:lnTo>
                    <a:pt x="9512" y="134"/>
                  </a:lnTo>
                  <a:lnTo>
                    <a:pt x="9878" y="89"/>
                  </a:lnTo>
                  <a:lnTo>
                    <a:pt x="10000" y="45"/>
                  </a:lnTo>
                  <a:lnTo>
                    <a:pt x="10244" y="0"/>
                  </a:lnTo>
                  <a:lnTo>
                    <a:pt x="10488" y="45"/>
                  </a:lnTo>
                  <a:lnTo>
                    <a:pt x="10732" y="45"/>
                  </a:lnTo>
                  <a:lnTo>
                    <a:pt x="10854" y="89"/>
                  </a:lnTo>
                  <a:lnTo>
                    <a:pt x="11098" y="223"/>
                  </a:lnTo>
                  <a:lnTo>
                    <a:pt x="11341" y="356"/>
                  </a:lnTo>
                  <a:lnTo>
                    <a:pt x="11585" y="535"/>
                  </a:lnTo>
                  <a:lnTo>
                    <a:pt x="11829" y="757"/>
                  </a:lnTo>
                  <a:lnTo>
                    <a:pt x="12073" y="980"/>
                  </a:lnTo>
                  <a:lnTo>
                    <a:pt x="12195" y="1247"/>
                  </a:lnTo>
                  <a:lnTo>
                    <a:pt x="12439" y="1604"/>
                  </a:lnTo>
                  <a:lnTo>
                    <a:pt x="12683" y="1915"/>
                  </a:lnTo>
                  <a:lnTo>
                    <a:pt x="12927" y="2272"/>
                  </a:lnTo>
                  <a:lnTo>
                    <a:pt x="13049" y="2717"/>
                  </a:lnTo>
                  <a:lnTo>
                    <a:pt x="13415" y="3118"/>
                  </a:lnTo>
                  <a:lnTo>
                    <a:pt x="13537" y="3519"/>
                  </a:lnTo>
                  <a:lnTo>
                    <a:pt x="13780" y="3964"/>
                  </a:lnTo>
                  <a:lnTo>
                    <a:pt x="14146" y="4454"/>
                  </a:lnTo>
                  <a:lnTo>
                    <a:pt x="14268" y="4944"/>
                  </a:lnTo>
                  <a:lnTo>
                    <a:pt x="14512" y="5479"/>
                  </a:lnTo>
                  <a:lnTo>
                    <a:pt x="14756" y="5969"/>
                  </a:lnTo>
                  <a:lnTo>
                    <a:pt x="15000" y="6503"/>
                  </a:lnTo>
                  <a:lnTo>
                    <a:pt x="15122" y="7038"/>
                  </a:lnTo>
                  <a:lnTo>
                    <a:pt x="15366" y="7617"/>
                  </a:lnTo>
                  <a:lnTo>
                    <a:pt x="15610" y="8151"/>
                  </a:lnTo>
                  <a:lnTo>
                    <a:pt x="15854" y="8775"/>
                  </a:lnTo>
                  <a:lnTo>
                    <a:pt x="16098" y="9310"/>
                  </a:lnTo>
                  <a:lnTo>
                    <a:pt x="16220" y="9889"/>
                  </a:lnTo>
                  <a:lnTo>
                    <a:pt x="16585" y="10468"/>
                  </a:lnTo>
                  <a:lnTo>
                    <a:pt x="16707" y="11047"/>
                  </a:lnTo>
                  <a:lnTo>
                    <a:pt x="16951" y="11626"/>
                  </a:lnTo>
                  <a:lnTo>
                    <a:pt x="17195" y="12205"/>
                  </a:lnTo>
                  <a:lnTo>
                    <a:pt x="17317" y="12739"/>
                  </a:lnTo>
                  <a:lnTo>
                    <a:pt x="17561" y="13318"/>
                  </a:lnTo>
                  <a:lnTo>
                    <a:pt x="17683" y="13853"/>
                  </a:lnTo>
                  <a:lnTo>
                    <a:pt x="17927" y="14388"/>
                  </a:lnTo>
                  <a:lnTo>
                    <a:pt x="18049" y="14922"/>
                  </a:lnTo>
                  <a:lnTo>
                    <a:pt x="18293" y="15412"/>
                  </a:lnTo>
                  <a:lnTo>
                    <a:pt x="18415" y="15902"/>
                  </a:lnTo>
                  <a:lnTo>
                    <a:pt x="18659" y="16437"/>
                  </a:lnTo>
                  <a:lnTo>
                    <a:pt x="18780" y="16882"/>
                  </a:lnTo>
                  <a:lnTo>
                    <a:pt x="19024" y="17283"/>
                  </a:lnTo>
                  <a:lnTo>
                    <a:pt x="19146" y="17728"/>
                  </a:lnTo>
                  <a:lnTo>
                    <a:pt x="19268" y="18174"/>
                  </a:lnTo>
                  <a:lnTo>
                    <a:pt x="19390" y="18530"/>
                  </a:lnTo>
                  <a:lnTo>
                    <a:pt x="19512" y="18886"/>
                  </a:lnTo>
                  <a:lnTo>
                    <a:pt x="19634" y="19198"/>
                  </a:lnTo>
                  <a:lnTo>
                    <a:pt x="19756" y="19510"/>
                  </a:lnTo>
                  <a:lnTo>
                    <a:pt x="19878" y="19733"/>
                  </a:lnTo>
                  <a:lnTo>
                    <a:pt x="19878" y="1995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4055" y="2213"/>
              <a:ext cx="70" cy="17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29" y="600"/>
                  </a:lnTo>
                  <a:lnTo>
                    <a:pt x="343" y="1293"/>
                  </a:lnTo>
                  <a:lnTo>
                    <a:pt x="571" y="1894"/>
                  </a:lnTo>
                  <a:lnTo>
                    <a:pt x="800" y="2540"/>
                  </a:lnTo>
                  <a:lnTo>
                    <a:pt x="914" y="3141"/>
                  </a:lnTo>
                  <a:lnTo>
                    <a:pt x="1257" y="3741"/>
                  </a:lnTo>
                  <a:lnTo>
                    <a:pt x="1371" y="4342"/>
                  </a:lnTo>
                  <a:lnTo>
                    <a:pt x="1600" y="4942"/>
                  </a:lnTo>
                  <a:lnTo>
                    <a:pt x="1714" y="5543"/>
                  </a:lnTo>
                  <a:lnTo>
                    <a:pt x="2057" y="6189"/>
                  </a:lnTo>
                  <a:lnTo>
                    <a:pt x="2171" y="6744"/>
                  </a:lnTo>
                  <a:lnTo>
                    <a:pt x="2400" y="7298"/>
                  </a:lnTo>
                  <a:lnTo>
                    <a:pt x="2629" y="7898"/>
                  </a:lnTo>
                  <a:lnTo>
                    <a:pt x="2743" y="8453"/>
                  </a:lnTo>
                  <a:lnTo>
                    <a:pt x="2971" y="9007"/>
                  </a:lnTo>
                  <a:lnTo>
                    <a:pt x="3200" y="9607"/>
                  </a:lnTo>
                  <a:lnTo>
                    <a:pt x="3314" y="10162"/>
                  </a:lnTo>
                  <a:lnTo>
                    <a:pt x="3543" y="10670"/>
                  </a:lnTo>
                  <a:lnTo>
                    <a:pt x="3771" y="11224"/>
                  </a:lnTo>
                  <a:lnTo>
                    <a:pt x="4000" y="11732"/>
                  </a:lnTo>
                  <a:lnTo>
                    <a:pt x="4114" y="12194"/>
                  </a:lnTo>
                  <a:lnTo>
                    <a:pt x="4343" y="12702"/>
                  </a:lnTo>
                  <a:lnTo>
                    <a:pt x="4571" y="13210"/>
                  </a:lnTo>
                  <a:lnTo>
                    <a:pt x="4686" y="13672"/>
                  </a:lnTo>
                  <a:lnTo>
                    <a:pt x="5029" y="14134"/>
                  </a:lnTo>
                  <a:lnTo>
                    <a:pt x="5143" y="14550"/>
                  </a:lnTo>
                  <a:lnTo>
                    <a:pt x="5371" y="15058"/>
                  </a:lnTo>
                  <a:lnTo>
                    <a:pt x="5600" y="15427"/>
                  </a:lnTo>
                  <a:lnTo>
                    <a:pt x="5714" y="15843"/>
                  </a:lnTo>
                  <a:lnTo>
                    <a:pt x="6057" y="16212"/>
                  </a:lnTo>
                  <a:lnTo>
                    <a:pt x="6171" y="16628"/>
                  </a:lnTo>
                  <a:lnTo>
                    <a:pt x="6400" y="16952"/>
                  </a:lnTo>
                  <a:lnTo>
                    <a:pt x="6629" y="17321"/>
                  </a:lnTo>
                  <a:lnTo>
                    <a:pt x="6743" y="17598"/>
                  </a:lnTo>
                  <a:lnTo>
                    <a:pt x="6971" y="17921"/>
                  </a:lnTo>
                  <a:lnTo>
                    <a:pt x="7200" y="18152"/>
                  </a:lnTo>
                  <a:lnTo>
                    <a:pt x="7429" y="18476"/>
                  </a:lnTo>
                  <a:lnTo>
                    <a:pt x="7543" y="18707"/>
                  </a:lnTo>
                  <a:lnTo>
                    <a:pt x="7886" y="18938"/>
                  </a:lnTo>
                  <a:lnTo>
                    <a:pt x="8000" y="19169"/>
                  </a:lnTo>
                  <a:lnTo>
                    <a:pt x="8229" y="19353"/>
                  </a:lnTo>
                  <a:lnTo>
                    <a:pt x="8457" y="19492"/>
                  </a:lnTo>
                  <a:lnTo>
                    <a:pt x="8571" y="19630"/>
                  </a:lnTo>
                  <a:lnTo>
                    <a:pt x="8914" y="19723"/>
                  </a:lnTo>
                  <a:lnTo>
                    <a:pt x="9029" y="19861"/>
                  </a:lnTo>
                  <a:lnTo>
                    <a:pt x="9257" y="19908"/>
                  </a:lnTo>
                  <a:lnTo>
                    <a:pt x="9486" y="19954"/>
                  </a:lnTo>
                  <a:lnTo>
                    <a:pt x="9714" y="19954"/>
                  </a:lnTo>
                  <a:lnTo>
                    <a:pt x="9943" y="19954"/>
                  </a:lnTo>
                  <a:lnTo>
                    <a:pt x="10057" y="19908"/>
                  </a:lnTo>
                  <a:lnTo>
                    <a:pt x="10286" y="19861"/>
                  </a:lnTo>
                  <a:lnTo>
                    <a:pt x="10514" y="19723"/>
                  </a:lnTo>
                  <a:lnTo>
                    <a:pt x="10743" y="19538"/>
                  </a:lnTo>
                  <a:lnTo>
                    <a:pt x="10971" y="19353"/>
                  </a:lnTo>
                  <a:lnTo>
                    <a:pt x="11314" y="19122"/>
                  </a:lnTo>
                  <a:lnTo>
                    <a:pt x="11429" y="18845"/>
                  </a:lnTo>
                  <a:lnTo>
                    <a:pt x="11771" y="18522"/>
                  </a:lnTo>
                  <a:lnTo>
                    <a:pt x="12000" y="18245"/>
                  </a:lnTo>
                  <a:lnTo>
                    <a:pt x="12114" y="17921"/>
                  </a:lnTo>
                  <a:lnTo>
                    <a:pt x="12457" y="17506"/>
                  </a:lnTo>
                  <a:lnTo>
                    <a:pt x="12686" y="17136"/>
                  </a:lnTo>
                  <a:lnTo>
                    <a:pt x="12914" y="16721"/>
                  </a:lnTo>
                  <a:lnTo>
                    <a:pt x="13257" y="16259"/>
                  </a:lnTo>
                  <a:lnTo>
                    <a:pt x="13371" y="15797"/>
                  </a:lnTo>
                  <a:lnTo>
                    <a:pt x="13714" y="15381"/>
                  </a:lnTo>
                  <a:lnTo>
                    <a:pt x="13943" y="14873"/>
                  </a:lnTo>
                  <a:lnTo>
                    <a:pt x="14171" y="14365"/>
                  </a:lnTo>
                  <a:lnTo>
                    <a:pt x="14400" y="13811"/>
                  </a:lnTo>
                  <a:lnTo>
                    <a:pt x="14743" y="13303"/>
                  </a:lnTo>
                  <a:lnTo>
                    <a:pt x="14857" y="12794"/>
                  </a:lnTo>
                  <a:lnTo>
                    <a:pt x="15200" y="12194"/>
                  </a:lnTo>
                  <a:lnTo>
                    <a:pt x="15429" y="11640"/>
                  </a:lnTo>
                  <a:lnTo>
                    <a:pt x="15657" y="11085"/>
                  </a:lnTo>
                  <a:lnTo>
                    <a:pt x="15886" y="10531"/>
                  </a:lnTo>
                  <a:lnTo>
                    <a:pt x="16114" y="10023"/>
                  </a:lnTo>
                  <a:lnTo>
                    <a:pt x="16343" y="9469"/>
                  </a:lnTo>
                  <a:lnTo>
                    <a:pt x="16571" y="8961"/>
                  </a:lnTo>
                  <a:lnTo>
                    <a:pt x="16800" y="8406"/>
                  </a:lnTo>
                  <a:lnTo>
                    <a:pt x="17029" y="7806"/>
                  </a:lnTo>
                  <a:lnTo>
                    <a:pt x="17257" y="7298"/>
                  </a:lnTo>
                  <a:lnTo>
                    <a:pt x="17371" y="6744"/>
                  </a:lnTo>
                  <a:lnTo>
                    <a:pt x="17714" y="6236"/>
                  </a:lnTo>
                  <a:lnTo>
                    <a:pt x="17829" y="5727"/>
                  </a:lnTo>
                  <a:lnTo>
                    <a:pt x="18171" y="5219"/>
                  </a:lnTo>
                  <a:lnTo>
                    <a:pt x="18286" y="4758"/>
                  </a:lnTo>
                  <a:lnTo>
                    <a:pt x="18400" y="4249"/>
                  </a:lnTo>
                  <a:lnTo>
                    <a:pt x="18743" y="3880"/>
                  </a:lnTo>
                  <a:lnTo>
                    <a:pt x="18857" y="3372"/>
                  </a:lnTo>
                  <a:lnTo>
                    <a:pt x="19086" y="3002"/>
                  </a:lnTo>
                  <a:lnTo>
                    <a:pt x="19200" y="2587"/>
                  </a:lnTo>
                  <a:lnTo>
                    <a:pt x="19314" y="2263"/>
                  </a:lnTo>
                  <a:lnTo>
                    <a:pt x="19429" y="1894"/>
                  </a:lnTo>
                  <a:lnTo>
                    <a:pt x="19543" y="1617"/>
                  </a:lnTo>
                  <a:lnTo>
                    <a:pt x="19771" y="1339"/>
                  </a:lnTo>
                  <a:lnTo>
                    <a:pt x="19771" y="1062"/>
                  </a:lnTo>
                  <a:lnTo>
                    <a:pt x="19886" y="831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" name="Group 22"/>
          <p:cNvGrpSpPr>
            <a:grpSpLocks/>
          </p:cNvGrpSpPr>
          <p:nvPr/>
        </p:nvGrpSpPr>
        <p:grpSpPr bwMode="auto">
          <a:xfrm>
            <a:off x="8229601" y="3014661"/>
            <a:ext cx="2133600" cy="749300"/>
            <a:chOff x="3024" y="2160"/>
            <a:chExt cx="1104" cy="472"/>
          </a:xfrm>
        </p:grpSpPr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3024" y="2160"/>
              <a:ext cx="0" cy="4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4"/>
            <p:cNvSpPr>
              <a:spLocks noChangeShapeType="1"/>
            </p:cNvSpPr>
            <p:nvPr/>
          </p:nvSpPr>
          <p:spPr bwMode="auto">
            <a:xfrm>
              <a:off x="4128" y="2208"/>
              <a:ext cx="0" cy="4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5"/>
            <p:cNvSpPr>
              <a:spLocks noChangeShapeType="1"/>
            </p:cNvSpPr>
            <p:nvPr/>
          </p:nvSpPr>
          <p:spPr bwMode="auto">
            <a:xfrm flipV="1">
              <a:off x="3024" y="2496"/>
              <a:ext cx="1104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300373" y="3763961"/>
            <a:ext cx="2438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400" i="0" dirty="0">
                <a:solidFill>
                  <a:srgbClr val="000000"/>
                </a:solidFill>
              </a:rPr>
              <a:t>波列长 </a:t>
            </a:r>
            <a:r>
              <a:rPr kumimoji="0" lang="en-US" altLang="zh-CN" sz="2400" i="0" dirty="0">
                <a:solidFill>
                  <a:srgbClr val="FF33CC"/>
                </a:solidFill>
              </a:rPr>
              <a:t>L =</a:t>
            </a:r>
            <a:r>
              <a:rPr kumimoji="0" lang="en-US" altLang="zh-CN" sz="2400" i="0" dirty="0">
                <a:solidFill>
                  <a:srgbClr val="FF33CC"/>
                </a:solidFill>
                <a:latin typeface="Symbol" panose="05050102010706020507" pitchFamily="18" charset="2"/>
              </a:rPr>
              <a:t> </a:t>
            </a:r>
            <a:r>
              <a:rPr kumimoji="0" lang="en-US" altLang="zh-CN" sz="2400" i="0" dirty="0">
                <a:solidFill>
                  <a:srgbClr val="FF33CC"/>
                </a:solidFill>
              </a:rPr>
              <a:t>c</a:t>
            </a:r>
            <a:r>
              <a:rPr kumimoji="0" lang="el-GR" altLang="zh-CN" sz="2400" b="0" i="0" dirty="0">
                <a:solidFill>
                  <a:srgbClr val="FF33CC"/>
                </a:solidFill>
              </a:rPr>
              <a:t>Δ</a:t>
            </a:r>
            <a:r>
              <a:rPr kumimoji="0" lang="en-US" altLang="zh-CN" sz="2400" b="0" i="0" dirty="0">
                <a:solidFill>
                  <a:srgbClr val="FF33CC"/>
                </a:solidFill>
              </a:rPr>
              <a:t>t</a:t>
            </a:r>
          </a:p>
        </p:txBody>
      </p:sp>
      <p:sp>
        <p:nvSpPr>
          <p:cNvPr id="47" name="Rectangle 18"/>
          <p:cNvSpPr>
            <a:spLocks noChangeArrowheads="1"/>
          </p:cNvSpPr>
          <p:nvPr/>
        </p:nvSpPr>
        <p:spPr bwMode="auto">
          <a:xfrm>
            <a:off x="3081337" y="1292643"/>
            <a:ext cx="56276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7850" indent="-577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光子可以出现在波列的任何位置。</a:t>
            </a:r>
          </a:p>
        </p:txBody>
      </p:sp>
      <p:sp>
        <p:nvSpPr>
          <p:cNvPr id="42" name="Oval 40"/>
          <p:cNvSpPr>
            <a:spLocks noChangeArrowheads="1"/>
          </p:cNvSpPr>
          <p:nvPr/>
        </p:nvSpPr>
        <p:spPr bwMode="auto">
          <a:xfrm>
            <a:off x="9647602" y="3070187"/>
            <a:ext cx="139444" cy="15825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8571982" y="3043634"/>
            <a:ext cx="139444" cy="15825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40"/>
          <p:cNvSpPr>
            <a:spLocks noChangeArrowheads="1"/>
          </p:cNvSpPr>
          <p:nvPr/>
        </p:nvSpPr>
        <p:spPr bwMode="auto">
          <a:xfrm>
            <a:off x="9833944" y="2724889"/>
            <a:ext cx="139444" cy="15825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40"/>
          <p:cNvSpPr>
            <a:spLocks noChangeArrowheads="1"/>
          </p:cNvSpPr>
          <p:nvPr/>
        </p:nvSpPr>
        <p:spPr bwMode="auto">
          <a:xfrm>
            <a:off x="8371814" y="3200401"/>
            <a:ext cx="139444" cy="15825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8904244" y="3251693"/>
            <a:ext cx="139444" cy="15825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" name="Oval 40"/>
          <p:cNvSpPr>
            <a:spLocks noChangeArrowheads="1"/>
          </p:cNvSpPr>
          <p:nvPr/>
        </p:nvSpPr>
        <p:spPr bwMode="auto">
          <a:xfrm>
            <a:off x="8180622" y="2853381"/>
            <a:ext cx="139444" cy="15825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" name="Oval 40"/>
          <p:cNvSpPr>
            <a:spLocks noChangeArrowheads="1"/>
          </p:cNvSpPr>
          <p:nvPr/>
        </p:nvSpPr>
        <p:spPr bwMode="auto">
          <a:xfrm>
            <a:off x="9072806" y="2907121"/>
            <a:ext cx="139444" cy="15825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" name="Oval 40"/>
          <p:cNvSpPr>
            <a:spLocks noChangeArrowheads="1"/>
          </p:cNvSpPr>
          <p:nvPr/>
        </p:nvSpPr>
        <p:spPr bwMode="auto">
          <a:xfrm>
            <a:off x="10229508" y="3213014"/>
            <a:ext cx="139444" cy="15825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" name="Oval 40"/>
          <p:cNvSpPr>
            <a:spLocks noChangeArrowheads="1"/>
          </p:cNvSpPr>
          <p:nvPr/>
        </p:nvSpPr>
        <p:spPr bwMode="auto">
          <a:xfrm>
            <a:off x="9356027" y="2979852"/>
            <a:ext cx="139444" cy="15825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" name="Oval 40"/>
          <p:cNvSpPr>
            <a:spLocks noChangeArrowheads="1"/>
          </p:cNvSpPr>
          <p:nvPr/>
        </p:nvSpPr>
        <p:spPr bwMode="auto">
          <a:xfrm>
            <a:off x="10027940" y="2995918"/>
            <a:ext cx="139444" cy="15825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2204166" y="1769268"/>
            <a:ext cx="7560394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7850" indent="-577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当这种光子沿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轴方向传播时，它的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坐标的不确定</a:t>
            </a:r>
            <a:r>
              <a:rPr lang="zh-CN" altLang="en-US" sz="2800" b="1" dirty="0">
                <a:solidFill>
                  <a:srgbClr val="008000"/>
                </a:solidFill>
              </a:rPr>
              <a:t>度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就是相干长度，也就是波列长度。</a:t>
            </a:r>
          </a:p>
        </p:txBody>
      </p:sp>
      <p:sp>
        <p:nvSpPr>
          <p:cNvPr id="60" name="Text Box 17"/>
          <p:cNvSpPr txBox="1">
            <a:spLocks noChangeArrowheads="1"/>
          </p:cNvSpPr>
          <p:nvPr/>
        </p:nvSpPr>
        <p:spPr bwMode="auto">
          <a:xfrm>
            <a:off x="2396752" y="2669393"/>
            <a:ext cx="5211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6600CC"/>
                </a:solidFill>
                <a:latin typeface="Times New Roman" panose="02020603050405020304" pitchFamily="18" charset="0"/>
              </a:rPr>
              <a:t>谱线展宽导致光子动量的不确定</a:t>
            </a:r>
          </a:p>
        </p:txBody>
      </p:sp>
      <p:graphicFrame>
        <p:nvGraphicFramePr>
          <p:cNvPr id="61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219525"/>
              </p:ext>
            </p:extLst>
          </p:nvPr>
        </p:nvGraphicFramePr>
        <p:xfrm>
          <a:off x="2279651" y="3141664"/>
          <a:ext cx="160337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56" name="公式" r:id="rId8" imgW="533169" imgH="393529" progId="Equation.3">
                  <p:embed/>
                </p:oleObj>
              </mc:Choice>
              <mc:Fallback>
                <p:oleObj name="公式" r:id="rId8" imgW="53316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3141664"/>
                        <a:ext cx="1603375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794406"/>
              </p:ext>
            </p:extLst>
          </p:nvPr>
        </p:nvGraphicFramePr>
        <p:xfrm>
          <a:off x="5205413" y="3068639"/>
          <a:ext cx="2768600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57" name="公式" r:id="rId10" imgW="926698" imgH="393529" progId="Equation.3">
                  <p:embed/>
                </p:oleObj>
              </mc:Choice>
              <mc:Fallback>
                <p:oleObj name="公式" r:id="rId10" imgW="92669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3068639"/>
                        <a:ext cx="2768600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702210"/>
              </p:ext>
            </p:extLst>
          </p:nvPr>
        </p:nvGraphicFramePr>
        <p:xfrm>
          <a:off x="2627313" y="4221164"/>
          <a:ext cx="5091112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58" name="公式" r:id="rId12" imgW="1701800" imgH="457200" progId="Equation.3">
                  <p:embed/>
                </p:oleObj>
              </mc:Choice>
              <mc:Fallback>
                <p:oleObj name="公式" r:id="rId12" imgW="170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221164"/>
                        <a:ext cx="5091112" cy="1366837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338757"/>
              </p:ext>
            </p:extLst>
          </p:nvPr>
        </p:nvGraphicFramePr>
        <p:xfrm>
          <a:off x="2855913" y="5600700"/>
          <a:ext cx="347345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59" name="公式" r:id="rId14" imgW="1155700" imgH="419100" progId="Equation.3">
                  <p:embed/>
                </p:oleObj>
              </mc:Choice>
              <mc:Fallback>
                <p:oleObj name="公式" r:id="rId14" imgW="1155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5600700"/>
                        <a:ext cx="347345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  <p:bldP spid="47" grpId="0" build="p" autoUpdateAnimBg="0"/>
      <p:bldP spid="42" grpId="0" animBg="1"/>
      <p:bldP spid="43" grpId="0" animBg="1"/>
      <p:bldP spid="44" grpId="0" animBg="1"/>
      <p:bldP spid="45" grpId="0" animBg="1"/>
      <p:bldP spid="46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build="p" autoUpdateAnimBg="0"/>
      <p:bldP spid="6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83432" y="836712"/>
            <a:ext cx="85407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FF33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练习：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光子的波长为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如果此波长的精确度为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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。该光子位置的不确定量</a:t>
            </a:r>
            <a:r>
              <a:rPr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=______,</a:t>
            </a:r>
            <a:r>
              <a:rPr lang="zh-CN" altLang="en-US" sz="2800" b="1" dirty="0">
                <a:solidFill>
                  <a:srgbClr val="E628C2"/>
                </a:solidFill>
                <a:latin typeface="Times New Roman" panose="02020603050405020304" pitchFamily="18" charset="0"/>
              </a:rPr>
              <a:t>相干长度</a:t>
            </a:r>
            <a:r>
              <a:rPr lang="en-US" altLang="zh-CN" sz="2800" b="1" dirty="0">
                <a:solidFill>
                  <a:srgbClr val="E628C2"/>
                </a:solidFill>
                <a:latin typeface="Times New Roman" panose="02020603050405020304" pitchFamily="18" charset="0"/>
              </a:rPr>
              <a:t>=______</a:t>
            </a:r>
            <a:endParaRPr lang="en-US" altLang="zh-CN" sz="2800" b="1" dirty="0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8229601" y="2786063"/>
            <a:ext cx="2133600" cy="565151"/>
            <a:chOff x="3036" y="2035"/>
            <a:chExt cx="1089" cy="356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036" y="2035"/>
              <a:ext cx="65" cy="18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89"/>
                  </a:moveTo>
                  <a:lnTo>
                    <a:pt x="244" y="18482"/>
                  </a:lnTo>
                  <a:lnTo>
                    <a:pt x="488" y="17874"/>
                  </a:lnTo>
                  <a:lnTo>
                    <a:pt x="732" y="17310"/>
                  </a:lnTo>
                  <a:lnTo>
                    <a:pt x="854" y="16659"/>
                  </a:lnTo>
                  <a:lnTo>
                    <a:pt x="1098" y="16052"/>
                  </a:lnTo>
                  <a:lnTo>
                    <a:pt x="1341" y="15488"/>
                  </a:lnTo>
                  <a:lnTo>
                    <a:pt x="1585" y="14881"/>
                  </a:lnTo>
                  <a:lnTo>
                    <a:pt x="1829" y="14273"/>
                  </a:lnTo>
                  <a:lnTo>
                    <a:pt x="1951" y="13709"/>
                  </a:lnTo>
                  <a:lnTo>
                    <a:pt x="2195" y="13145"/>
                  </a:lnTo>
                  <a:lnTo>
                    <a:pt x="2439" y="12581"/>
                  </a:lnTo>
                  <a:lnTo>
                    <a:pt x="2683" y="12017"/>
                  </a:lnTo>
                  <a:lnTo>
                    <a:pt x="2927" y="11453"/>
                  </a:lnTo>
                  <a:lnTo>
                    <a:pt x="3049" y="10889"/>
                  </a:lnTo>
                  <a:lnTo>
                    <a:pt x="3293" y="10325"/>
                  </a:lnTo>
                  <a:lnTo>
                    <a:pt x="3537" y="9805"/>
                  </a:lnTo>
                  <a:lnTo>
                    <a:pt x="3780" y="9284"/>
                  </a:lnTo>
                  <a:lnTo>
                    <a:pt x="4024" y="8720"/>
                  </a:lnTo>
                  <a:lnTo>
                    <a:pt x="4268" y="8200"/>
                  </a:lnTo>
                  <a:lnTo>
                    <a:pt x="4390" y="7722"/>
                  </a:lnTo>
                  <a:lnTo>
                    <a:pt x="4756" y="7245"/>
                  </a:lnTo>
                  <a:lnTo>
                    <a:pt x="4878" y="6768"/>
                  </a:lnTo>
                  <a:lnTo>
                    <a:pt x="5122" y="6334"/>
                  </a:lnTo>
                  <a:lnTo>
                    <a:pt x="5366" y="5900"/>
                  </a:lnTo>
                  <a:lnTo>
                    <a:pt x="5488" y="5466"/>
                  </a:lnTo>
                  <a:lnTo>
                    <a:pt x="5854" y="4989"/>
                  </a:lnTo>
                  <a:lnTo>
                    <a:pt x="5854" y="4555"/>
                  </a:lnTo>
                  <a:lnTo>
                    <a:pt x="6220" y="4165"/>
                  </a:lnTo>
                  <a:lnTo>
                    <a:pt x="6463" y="3774"/>
                  </a:lnTo>
                  <a:lnTo>
                    <a:pt x="6585" y="3427"/>
                  </a:lnTo>
                  <a:lnTo>
                    <a:pt x="6951" y="3037"/>
                  </a:lnTo>
                  <a:lnTo>
                    <a:pt x="7073" y="2690"/>
                  </a:lnTo>
                  <a:lnTo>
                    <a:pt x="7317" y="2430"/>
                  </a:lnTo>
                  <a:lnTo>
                    <a:pt x="7439" y="2082"/>
                  </a:lnTo>
                  <a:lnTo>
                    <a:pt x="7683" y="1822"/>
                  </a:lnTo>
                  <a:lnTo>
                    <a:pt x="7927" y="1562"/>
                  </a:lnTo>
                  <a:lnTo>
                    <a:pt x="8171" y="1302"/>
                  </a:lnTo>
                  <a:lnTo>
                    <a:pt x="8415" y="1041"/>
                  </a:lnTo>
                  <a:lnTo>
                    <a:pt x="8537" y="868"/>
                  </a:lnTo>
                  <a:lnTo>
                    <a:pt x="8780" y="694"/>
                  </a:lnTo>
                  <a:lnTo>
                    <a:pt x="9024" y="521"/>
                  </a:lnTo>
                  <a:lnTo>
                    <a:pt x="9146" y="390"/>
                  </a:lnTo>
                  <a:lnTo>
                    <a:pt x="9512" y="260"/>
                  </a:lnTo>
                  <a:lnTo>
                    <a:pt x="9512" y="130"/>
                  </a:lnTo>
                  <a:lnTo>
                    <a:pt x="9878" y="87"/>
                  </a:lnTo>
                  <a:lnTo>
                    <a:pt x="10000" y="43"/>
                  </a:lnTo>
                  <a:lnTo>
                    <a:pt x="10244" y="0"/>
                  </a:lnTo>
                  <a:lnTo>
                    <a:pt x="10488" y="43"/>
                  </a:lnTo>
                  <a:lnTo>
                    <a:pt x="10732" y="43"/>
                  </a:lnTo>
                  <a:lnTo>
                    <a:pt x="10854" y="87"/>
                  </a:lnTo>
                  <a:lnTo>
                    <a:pt x="11098" y="217"/>
                  </a:lnTo>
                  <a:lnTo>
                    <a:pt x="11341" y="347"/>
                  </a:lnTo>
                  <a:lnTo>
                    <a:pt x="11585" y="521"/>
                  </a:lnTo>
                  <a:lnTo>
                    <a:pt x="11829" y="738"/>
                  </a:lnTo>
                  <a:lnTo>
                    <a:pt x="12073" y="998"/>
                  </a:lnTo>
                  <a:lnTo>
                    <a:pt x="12195" y="1258"/>
                  </a:lnTo>
                  <a:lnTo>
                    <a:pt x="12439" y="1562"/>
                  </a:lnTo>
                  <a:lnTo>
                    <a:pt x="12683" y="1866"/>
                  </a:lnTo>
                  <a:lnTo>
                    <a:pt x="12927" y="2256"/>
                  </a:lnTo>
                  <a:lnTo>
                    <a:pt x="13049" y="2690"/>
                  </a:lnTo>
                  <a:lnTo>
                    <a:pt x="13415" y="3124"/>
                  </a:lnTo>
                  <a:lnTo>
                    <a:pt x="13537" y="3514"/>
                  </a:lnTo>
                  <a:lnTo>
                    <a:pt x="13780" y="3991"/>
                  </a:lnTo>
                  <a:lnTo>
                    <a:pt x="14146" y="4425"/>
                  </a:lnTo>
                  <a:lnTo>
                    <a:pt x="14268" y="4946"/>
                  </a:lnTo>
                  <a:lnTo>
                    <a:pt x="14512" y="5466"/>
                  </a:lnTo>
                  <a:lnTo>
                    <a:pt x="14756" y="5987"/>
                  </a:lnTo>
                  <a:lnTo>
                    <a:pt x="15000" y="6508"/>
                  </a:lnTo>
                  <a:lnTo>
                    <a:pt x="15122" y="7072"/>
                  </a:lnTo>
                  <a:lnTo>
                    <a:pt x="15366" y="7636"/>
                  </a:lnTo>
                  <a:lnTo>
                    <a:pt x="15610" y="8200"/>
                  </a:lnTo>
                  <a:lnTo>
                    <a:pt x="15854" y="8764"/>
                  </a:lnTo>
                  <a:lnTo>
                    <a:pt x="16098" y="9371"/>
                  </a:lnTo>
                  <a:lnTo>
                    <a:pt x="16220" y="9892"/>
                  </a:lnTo>
                  <a:lnTo>
                    <a:pt x="16585" y="10456"/>
                  </a:lnTo>
                  <a:lnTo>
                    <a:pt x="16707" y="11020"/>
                  </a:lnTo>
                  <a:lnTo>
                    <a:pt x="16951" y="11627"/>
                  </a:lnTo>
                  <a:lnTo>
                    <a:pt x="17195" y="12148"/>
                  </a:lnTo>
                  <a:lnTo>
                    <a:pt x="17317" y="12755"/>
                  </a:lnTo>
                  <a:lnTo>
                    <a:pt x="17561" y="13275"/>
                  </a:lnTo>
                  <a:lnTo>
                    <a:pt x="17683" y="13883"/>
                  </a:lnTo>
                  <a:lnTo>
                    <a:pt x="17927" y="14403"/>
                  </a:lnTo>
                  <a:lnTo>
                    <a:pt x="18049" y="14967"/>
                  </a:lnTo>
                  <a:lnTo>
                    <a:pt x="18293" y="15445"/>
                  </a:lnTo>
                  <a:lnTo>
                    <a:pt x="18415" y="15922"/>
                  </a:lnTo>
                  <a:lnTo>
                    <a:pt x="18659" y="16443"/>
                  </a:lnTo>
                  <a:lnTo>
                    <a:pt x="18780" y="16876"/>
                  </a:lnTo>
                  <a:lnTo>
                    <a:pt x="19024" y="17310"/>
                  </a:lnTo>
                  <a:lnTo>
                    <a:pt x="19146" y="17744"/>
                  </a:lnTo>
                  <a:lnTo>
                    <a:pt x="19268" y="18134"/>
                  </a:lnTo>
                  <a:lnTo>
                    <a:pt x="19390" y="18525"/>
                  </a:lnTo>
                  <a:lnTo>
                    <a:pt x="19512" y="18915"/>
                  </a:lnTo>
                  <a:lnTo>
                    <a:pt x="19634" y="19176"/>
                  </a:lnTo>
                  <a:lnTo>
                    <a:pt x="19756" y="19479"/>
                  </a:lnTo>
                  <a:lnTo>
                    <a:pt x="19878" y="19740"/>
                  </a:lnTo>
                  <a:lnTo>
                    <a:pt x="19878" y="19957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101" y="2207"/>
              <a:ext cx="70" cy="17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29" y="629"/>
                  </a:lnTo>
                  <a:lnTo>
                    <a:pt x="343" y="1258"/>
                  </a:lnTo>
                  <a:lnTo>
                    <a:pt x="571" y="1888"/>
                  </a:lnTo>
                  <a:lnTo>
                    <a:pt x="800" y="2517"/>
                  </a:lnTo>
                  <a:lnTo>
                    <a:pt x="914" y="3101"/>
                  </a:lnTo>
                  <a:lnTo>
                    <a:pt x="1257" y="3730"/>
                  </a:lnTo>
                  <a:lnTo>
                    <a:pt x="1371" y="4315"/>
                  </a:lnTo>
                  <a:lnTo>
                    <a:pt x="1600" y="4944"/>
                  </a:lnTo>
                  <a:lnTo>
                    <a:pt x="1714" y="5573"/>
                  </a:lnTo>
                  <a:lnTo>
                    <a:pt x="2057" y="6112"/>
                  </a:lnTo>
                  <a:lnTo>
                    <a:pt x="2171" y="6742"/>
                  </a:lnTo>
                  <a:lnTo>
                    <a:pt x="2400" y="7326"/>
                  </a:lnTo>
                  <a:lnTo>
                    <a:pt x="2629" y="7910"/>
                  </a:lnTo>
                  <a:lnTo>
                    <a:pt x="2743" y="8494"/>
                  </a:lnTo>
                  <a:lnTo>
                    <a:pt x="2971" y="8989"/>
                  </a:lnTo>
                  <a:lnTo>
                    <a:pt x="3200" y="9618"/>
                  </a:lnTo>
                  <a:lnTo>
                    <a:pt x="3314" y="10157"/>
                  </a:lnTo>
                  <a:lnTo>
                    <a:pt x="3543" y="10652"/>
                  </a:lnTo>
                  <a:lnTo>
                    <a:pt x="3771" y="11191"/>
                  </a:lnTo>
                  <a:lnTo>
                    <a:pt x="4000" y="11685"/>
                  </a:lnTo>
                  <a:lnTo>
                    <a:pt x="4114" y="12180"/>
                  </a:lnTo>
                  <a:lnTo>
                    <a:pt x="4343" y="12719"/>
                  </a:lnTo>
                  <a:lnTo>
                    <a:pt x="4571" y="13213"/>
                  </a:lnTo>
                  <a:lnTo>
                    <a:pt x="4686" y="13708"/>
                  </a:lnTo>
                  <a:lnTo>
                    <a:pt x="5029" y="14112"/>
                  </a:lnTo>
                  <a:lnTo>
                    <a:pt x="5143" y="14562"/>
                  </a:lnTo>
                  <a:lnTo>
                    <a:pt x="5371" y="15011"/>
                  </a:lnTo>
                  <a:lnTo>
                    <a:pt x="5600" y="15461"/>
                  </a:lnTo>
                  <a:lnTo>
                    <a:pt x="5714" y="15865"/>
                  </a:lnTo>
                  <a:lnTo>
                    <a:pt x="6057" y="16225"/>
                  </a:lnTo>
                  <a:lnTo>
                    <a:pt x="6171" y="16584"/>
                  </a:lnTo>
                  <a:lnTo>
                    <a:pt x="6400" y="16944"/>
                  </a:lnTo>
                  <a:lnTo>
                    <a:pt x="6629" y="17258"/>
                  </a:lnTo>
                  <a:lnTo>
                    <a:pt x="6743" y="17618"/>
                  </a:lnTo>
                  <a:lnTo>
                    <a:pt x="6971" y="17888"/>
                  </a:lnTo>
                  <a:lnTo>
                    <a:pt x="7200" y="18157"/>
                  </a:lnTo>
                  <a:lnTo>
                    <a:pt x="7429" y="18472"/>
                  </a:lnTo>
                  <a:lnTo>
                    <a:pt x="7543" y="18742"/>
                  </a:lnTo>
                  <a:lnTo>
                    <a:pt x="7886" y="18966"/>
                  </a:lnTo>
                  <a:lnTo>
                    <a:pt x="8000" y="19146"/>
                  </a:lnTo>
                  <a:lnTo>
                    <a:pt x="8229" y="19326"/>
                  </a:lnTo>
                  <a:lnTo>
                    <a:pt x="8457" y="19461"/>
                  </a:lnTo>
                  <a:lnTo>
                    <a:pt x="8571" y="19640"/>
                  </a:lnTo>
                  <a:lnTo>
                    <a:pt x="8914" y="19730"/>
                  </a:lnTo>
                  <a:lnTo>
                    <a:pt x="9029" y="19865"/>
                  </a:lnTo>
                  <a:lnTo>
                    <a:pt x="9257" y="19910"/>
                  </a:lnTo>
                  <a:lnTo>
                    <a:pt x="9486" y="19955"/>
                  </a:lnTo>
                  <a:lnTo>
                    <a:pt x="9714" y="19955"/>
                  </a:lnTo>
                  <a:lnTo>
                    <a:pt x="9943" y="19955"/>
                  </a:lnTo>
                  <a:lnTo>
                    <a:pt x="10057" y="19910"/>
                  </a:lnTo>
                  <a:lnTo>
                    <a:pt x="10286" y="19865"/>
                  </a:lnTo>
                  <a:lnTo>
                    <a:pt x="10514" y="19730"/>
                  </a:lnTo>
                  <a:lnTo>
                    <a:pt x="10743" y="19551"/>
                  </a:lnTo>
                  <a:lnTo>
                    <a:pt x="10971" y="19326"/>
                  </a:lnTo>
                  <a:lnTo>
                    <a:pt x="11314" y="19101"/>
                  </a:lnTo>
                  <a:lnTo>
                    <a:pt x="11429" y="18876"/>
                  </a:lnTo>
                  <a:lnTo>
                    <a:pt x="11771" y="18562"/>
                  </a:lnTo>
                  <a:lnTo>
                    <a:pt x="12000" y="18247"/>
                  </a:lnTo>
                  <a:lnTo>
                    <a:pt x="12114" y="17888"/>
                  </a:lnTo>
                  <a:lnTo>
                    <a:pt x="12457" y="17483"/>
                  </a:lnTo>
                  <a:lnTo>
                    <a:pt x="12686" y="17169"/>
                  </a:lnTo>
                  <a:lnTo>
                    <a:pt x="12914" y="16719"/>
                  </a:lnTo>
                  <a:lnTo>
                    <a:pt x="13257" y="16270"/>
                  </a:lnTo>
                  <a:lnTo>
                    <a:pt x="13371" y="15820"/>
                  </a:lnTo>
                  <a:lnTo>
                    <a:pt x="13714" y="15371"/>
                  </a:lnTo>
                  <a:lnTo>
                    <a:pt x="13943" y="14876"/>
                  </a:lnTo>
                  <a:lnTo>
                    <a:pt x="14171" y="14337"/>
                  </a:lnTo>
                  <a:lnTo>
                    <a:pt x="14400" y="13843"/>
                  </a:lnTo>
                  <a:lnTo>
                    <a:pt x="14743" y="13303"/>
                  </a:lnTo>
                  <a:lnTo>
                    <a:pt x="14857" y="12809"/>
                  </a:lnTo>
                  <a:lnTo>
                    <a:pt x="15200" y="12180"/>
                  </a:lnTo>
                  <a:lnTo>
                    <a:pt x="15429" y="11685"/>
                  </a:lnTo>
                  <a:lnTo>
                    <a:pt x="15657" y="11101"/>
                  </a:lnTo>
                  <a:lnTo>
                    <a:pt x="15886" y="10562"/>
                  </a:lnTo>
                  <a:lnTo>
                    <a:pt x="16114" y="10022"/>
                  </a:lnTo>
                  <a:lnTo>
                    <a:pt x="16343" y="9483"/>
                  </a:lnTo>
                  <a:lnTo>
                    <a:pt x="16571" y="8899"/>
                  </a:lnTo>
                  <a:lnTo>
                    <a:pt x="16800" y="8360"/>
                  </a:lnTo>
                  <a:lnTo>
                    <a:pt x="17029" y="7820"/>
                  </a:lnTo>
                  <a:lnTo>
                    <a:pt x="17257" y="7281"/>
                  </a:lnTo>
                  <a:lnTo>
                    <a:pt x="17371" y="6787"/>
                  </a:lnTo>
                  <a:lnTo>
                    <a:pt x="17714" y="6247"/>
                  </a:lnTo>
                  <a:lnTo>
                    <a:pt x="17829" y="5708"/>
                  </a:lnTo>
                  <a:lnTo>
                    <a:pt x="18171" y="5213"/>
                  </a:lnTo>
                  <a:lnTo>
                    <a:pt x="18286" y="4764"/>
                  </a:lnTo>
                  <a:lnTo>
                    <a:pt x="18400" y="4270"/>
                  </a:lnTo>
                  <a:lnTo>
                    <a:pt x="18743" y="3865"/>
                  </a:lnTo>
                  <a:lnTo>
                    <a:pt x="18857" y="3416"/>
                  </a:lnTo>
                  <a:lnTo>
                    <a:pt x="19086" y="3011"/>
                  </a:lnTo>
                  <a:lnTo>
                    <a:pt x="19200" y="2607"/>
                  </a:lnTo>
                  <a:lnTo>
                    <a:pt x="19314" y="2247"/>
                  </a:lnTo>
                  <a:lnTo>
                    <a:pt x="19429" y="1933"/>
                  </a:lnTo>
                  <a:lnTo>
                    <a:pt x="19543" y="1618"/>
                  </a:lnTo>
                  <a:lnTo>
                    <a:pt x="19771" y="1348"/>
                  </a:lnTo>
                  <a:lnTo>
                    <a:pt x="19771" y="1034"/>
                  </a:lnTo>
                  <a:lnTo>
                    <a:pt x="19886" y="854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173" y="2045"/>
              <a:ext cx="66" cy="18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65"/>
                  </a:moveTo>
                  <a:lnTo>
                    <a:pt x="244" y="18486"/>
                  </a:lnTo>
                  <a:lnTo>
                    <a:pt x="488" y="17906"/>
                  </a:lnTo>
                  <a:lnTo>
                    <a:pt x="732" y="17283"/>
                  </a:lnTo>
                  <a:lnTo>
                    <a:pt x="854" y="16704"/>
                  </a:lnTo>
                  <a:lnTo>
                    <a:pt x="1098" y="16080"/>
                  </a:lnTo>
                  <a:lnTo>
                    <a:pt x="1341" y="15501"/>
                  </a:lnTo>
                  <a:lnTo>
                    <a:pt x="1585" y="14878"/>
                  </a:lnTo>
                  <a:lnTo>
                    <a:pt x="1829" y="14298"/>
                  </a:lnTo>
                  <a:lnTo>
                    <a:pt x="1951" y="13719"/>
                  </a:lnTo>
                  <a:lnTo>
                    <a:pt x="2195" y="13140"/>
                  </a:lnTo>
                  <a:lnTo>
                    <a:pt x="2439" y="12606"/>
                  </a:lnTo>
                  <a:lnTo>
                    <a:pt x="2683" y="12027"/>
                  </a:lnTo>
                  <a:lnTo>
                    <a:pt x="2927" y="11448"/>
                  </a:lnTo>
                  <a:lnTo>
                    <a:pt x="3049" y="10869"/>
                  </a:lnTo>
                  <a:lnTo>
                    <a:pt x="3293" y="10334"/>
                  </a:lnTo>
                  <a:lnTo>
                    <a:pt x="3537" y="9844"/>
                  </a:lnTo>
                  <a:lnTo>
                    <a:pt x="3780" y="9310"/>
                  </a:lnTo>
                  <a:lnTo>
                    <a:pt x="4024" y="8775"/>
                  </a:lnTo>
                  <a:lnTo>
                    <a:pt x="4268" y="8241"/>
                  </a:lnTo>
                  <a:lnTo>
                    <a:pt x="4390" y="7751"/>
                  </a:lnTo>
                  <a:lnTo>
                    <a:pt x="4756" y="7261"/>
                  </a:lnTo>
                  <a:lnTo>
                    <a:pt x="4878" y="6815"/>
                  </a:lnTo>
                  <a:lnTo>
                    <a:pt x="5122" y="6325"/>
                  </a:lnTo>
                  <a:lnTo>
                    <a:pt x="5366" y="5880"/>
                  </a:lnTo>
                  <a:lnTo>
                    <a:pt x="5488" y="5434"/>
                  </a:lnTo>
                  <a:lnTo>
                    <a:pt x="5854" y="4989"/>
                  </a:lnTo>
                  <a:lnTo>
                    <a:pt x="5854" y="4588"/>
                  </a:lnTo>
                  <a:lnTo>
                    <a:pt x="6220" y="4143"/>
                  </a:lnTo>
                  <a:lnTo>
                    <a:pt x="6463" y="3786"/>
                  </a:lnTo>
                  <a:lnTo>
                    <a:pt x="6585" y="3430"/>
                  </a:lnTo>
                  <a:lnTo>
                    <a:pt x="6951" y="3029"/>
                  </a:lnTo>
                  <a:lnTo>
                    <a:pt x="7073" y="2717"/>
                  </a:lnTo>
                  <a:lnTo>
                    <a:pt x="7317" y="2450"/>
                  </a:lnTo>
                  <a:lnTo>
                    <a:pt x="7439" y="2094"/>
                  </a:lnTo>
                  <a:lnTo>
                    <a:pt x="7683" y="1826"/>
                  </a:lnTo>
                  <a:lnTo>
                    <a:pt x="7927" y="1604"/>
                  </a:lnTo>
                  <a:lnTo>
                    <a:pt x="8171" y="1292"/>
                  </a:lnTo>
                  <a:lnTo>
                    <a:pt x="8415" y="1069"/>
                  </a:lnTo>
                  <a:lnTo>
                    <a:pt x="8537" y="846"/>
                  </a:lnTo>
                  <a:lnTo>
                    <a:pt x="8780" y="668"/>
                  </a:lnTo>
                  <a:lnTo>
                    <a:pt x="9024" y="490"/>
                  </a:lnTo>
                  <a:lnTo>
                    <a:pt x="9146" y="401"/>
                  </a:lnTo>
                  <a:lnTo>
                    <a:pt x="9512" y="267"/>
                  </a:lnTo>
                  <a:lnTo>
                    <a:pt x="9512" y="134"/>
                  </a:lnTo>
                  <a:lnTo>
                    <a:pt x="9878" y="89"/>
                  </a:lnTo>
                  <a:lnTo>
                    <a:pt x="10000" y="45"/>
                  </a:lnTo>
                  <a:lnTo>
                    <a:pt x="10244" y="0"/>
                  </a:lnTo>
                  <a:lnTo>
                    <a:pt x="10488" y="45"/>
                  </a:lnTo>
                  <a:lnTo>
                    <a:pt x="10732" y="45"/>
                  </a:lnTo>
                  <a:lnTo>
                    <a:pt x="10854" y="89"/>
                  </a:lnTo>
                  <a:lnTo>
                    <a:pt x="11098" y="223"/>
                  </a:lnTo>
                  <a:lnTo>
                    <a:pt x="11341" y="356"/>
                  </a:lnTo>
                  <a:lnTo>
                    <a:pt x="11585" y="535"/>
                  </a:lnTo>
                  <a:lnTo>
                    <a:pt x="11829" y="757"/>
                  </a:lnTo>
                  <a:lnTo>
                    <a:pt x="12073" y="980"/>
                  </a:lnTo>
                  <a:lnTo>
                    <a:pt x="12195" y="1247"/>
                  </a:lnTo>
                  <a:lnTo>
                    <a:pt x="12439" y="1604"/>
                  </a:lnTo>
                  <a:lnTo>
                    <a:pt x="12683" y="1915"/>
                  </a:lnTo>
                  <a:lnTo>
                    <a:pt x="12927" y="2272"/>
                  </a:lnTo>
                  <a:lnTo>
                    <a:pt x="13049" y="2717"/>
                  </a:lnTo>
                  <a:lnTo>
                    <a:pt x="13415" y="3118"/>
                  </a:lnTo>
                  <a:lnTo>
                    <a:pt x="13537" y="3519"/>
                  </a:lnTo>
                  <a:lnTo>
                    <a:pt x="13780" y="3964"/>
                  </a:lnTo>
                  <a:lnTo>
                    <a:pt x="14146" y="4454"/>
                  </a:lnTo>
                  <a:lnTo>
                    <a:pt x="14268" y="4944"/>
                  </a:lnTo>
                  <a:lnTo>
                    <a:pt x="14512" y="5479"/>
                  </a:lnTo>
                  <a:lnTo>
                    <a:pt x="14756" y="5969"/>
                  </a:lnTo>
                  <a:lnTo>
                    <a:pt x="15000" y="6503"/>
                  </a:lnTo>
                  <a:lnTo>
                    <a:pt x="15122" y="7038"/>
                  </a:lnTo>
                  <a:lnTo>
                    <a:pt x="15366" y="7617"/>
                  </a:lnTo>
                  <a:lnTo>
                    <a:pt x="15610" y="8151"/>
                  </a:lnTo>
                  <a:lnTo>
                    <a:pt x="15854" y="8775"/>
                  </a:lnTo>
                  <a:lnTo>
                    <a:pt x="16098" y="9310"/>
                  </a:lnTo>
                  <a:lnTo>
                    <a:pt x="16220" y="9889"/>
                  </a:lnTo>
                  <a:lnTo>
                    <a:pt x="16585" y="10468"/>
                  </a:lnTo>
                  <a:lnTo>
                    <a:pt x="16707" y="11047"/>
                  </a:lnTo>
                  <a:lnTo>
                    <a:pt x="16951" y="11626"/>
                  </a:lnTo>
                  <a:lnTo>
                    <a:pt x="17195" y="12205"/>
                  </a:lnTo>
                  <a:lnTo>
                    <a:pt x="17317" y="12739"/>
                  </a:lnTo>
                  <a:lnTo>
                    <a:pt x="17561" y="13318"/>
                  </a:lnTo>
                  <a:lnTo>
                    <a:pt x="17683" y="13853"/>
                  </a:lnTo>
                  <a:lnTo>
                    <a:pt x="17927" y="14388"/>
                  </a:lnTo>
                  <a:lnTo>
                    <a:pt x="18049" y="14922"/>
                  </a:lnTo>
                  <a:lnTo>
                    <a:pt x="18293" y="15412"/>
                  </a:lnTo>
                  <a:lnTo>
                    <a:pt x="18415" y="15902"/>
                  </a:lnTo>
                  <a:lnTo>
                    <a:pt x="18659" y="16437"/>
                  </a:lnTo>
                  <a:lnTo>
                    <a:pt x="18780" y="16882"/>
                  </a:lnTo>
                  <a:lnTo>
                    <a:pt x="19024" y="17283"/>
                  </a:lnTo>
                  <a:lnTo>
                    <a:pt x="19146" y="17728"/>
                  </a:lnTo>
                  <a:lnTo>
                    <a:pt x="19268" y="18174"/>
                  </a:lnTo>
                  <a:lnTo>
                    <a:pt x="19390" y="18530"/>
                  </a:lnTo>
                  <a:lnTo>
                    <a:pt x="19512" y="18886"/>
                  </a:lnTo>
                  <a:lnTo>
                    <a:pt x="19634" y="19198"/>
                  </a:lnTo>
                  <a:lnTo>
                    <a:pt x="19756" y="19510"/>
                  </a:lnTo>
                  <a:lnTo>
                    <a:pt x="19878" y="19733"/>
                  </a:lnTo>
                  <a:lnTo>
                    <a:pt x="19878" y="1995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239" y="2211"/>
              <a:ext cx="70" cy="17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29" y="600"/>
                  </a:lnTo>
                  <a:lnTo>
                    <a:pt x="343" y="1293"/>
                  </a:lnTo>
                  <a:lnTo>
                    <a:pt x="571" y="1894"/>
                  </a:lnTo>
                  <a:lnTo>
                    <a:pt x="800" y="2540"/>
                  </a:lnTo>
                  <a:lnTo>
                    <a:pt x="914" y="3141"/>
                  </a:lnTo>
                  <a:lnTo>
                    <a:pt x="1257" y="3741"/>
                  </a:lnTo>
                  <a:lnTo>
                    <a:pt x="1371" y="4342"/>
                  </a:lnTo>
                  <a:lnTo>
                    <a:pt x="1600" y="4942"/>
                  </a:lnTo>
                  <a:lnTo>
                    <a:pt x="1714" y="5543"/>
                  </a:lnTo>
                  <a:lnTo>
                    <a:pt x="2057" y="6189"/>
                  </a:lnTo>
                  <a:lnTo>
                    <a:pt x="2171" y="6744"/>
                  </a:lnTo>
                  <a:lnTo>
                    <a:pt x="2400" y="7298"/>
                  </a:lnTo>
                  <a:lnTo>
                    <a:pt x="2629" y="7898"/>
                  </a:lnTo>
                  <a:lnTo>
                    <a:pt x="2743" y="8453"/>
                  </a:lnTo>
                  <a:lnTo>
                    <a:pt x="2971" y="9007"/>
                  </a:lnTo>
                  <a:lnTo>
                    <a:pt x="3200" y="9607"/>
                  </a:lnTo>
                  <a:lnTo>
                    <a:pt x="3314" y="10162"/>
                  </a:lnTo>
                  <a:lnTo>
                    <a:pt x="3543" y="10670"/>
                  </a:lnTo>
                  <a:lnTo>
                    <a:pt x="3771" y="11224"/>
                  </a:lnTo>
                  <a:lnTo>
                    <a:pt x="4000" y="11732"/>
                  </a:lnTo>
                  <a:lnTo>
                    <a:pt x="4114" y="12194"/>
                  </a:lnTo>
                  <a:lnTo>
                    <a:pt x="4343" y="12702"/>
                  </a:lnTo>
                  <a:lnTo>
                    <a:pt x="4571" y="13210"/>
                  </a:lnTo>
                  <a:lnTo>
                    <a:pt x="4686" y="13672"/>
                  </a:lnTo>
                  <a:lnTo>
                    <a:pt x="5029" y="14134"/>
                  </a:lnTo>
                  <a:lnTo>
                    <a:pt x="5143" y="14550"/>
                  </a:lnTo>
                  <a:lnTo>
                    <a:pt x="5371" y="15058"/>
                  </a:lnTo>
                  <a:lnTo>
                    <a:pt x="5600" y="15427"/>
                  </a:lnTo>
                  <a:lnTo>
                    <a:pt x="5714" y="15843"/>
                  </a:lnTo>
                  <a:lnTo>
                    <a:pt x="6057" y="16212"/>
                  </a:lnTo>
                  <a:lnTo>
                    <a:pt x="6171" y="16628"/>
                  </a:lnTo>
                  <a:lnTo>
                    <a:pt x="6400" y="16952"/>
                  </a:lnTo>
                  <a:lnTo>
                    <a:pt x="6629" y="17321"/>
                  </a:lnTo>
                  <a:lnTo>
                    <a:pt x="6743" y="17598"/>
                  </a:lnTo>
                  <a:lnTo>
                    <a:pt x="6971" y="17921"/>
                  </a:lnTo>
                  <a:lnTo>
                    <a:pt x="7200" y="18152"/>
                  </a:lnTo>
                  <a:lnTo>
                    <a:pt x="7429" y="18476"/>
                  </a:lnTo>
                  <a:lnTo>
                    <a:pt x="7543" y="18707"/>
                  </a:lnTo>
                  <a:lnTo>
                    <a:pt x="7886" y="18938"/>
                  </a:lnTo>
                  <a:lnTo>
                    <a:pt x="8000" y="19169"/>
                  </a:lnTo>
                  <a:lnTo>
                    <a:pt x="8229" y="19353"/>
                  </a:lnTo>
                  <a:lnTo>
                    <a:pt x="8457" y="19492"/>
                  </a:lnTo>
                  <a:lnTo>
                    <a:pt x="8571" y="19630"/>
                  </a:lnTo>
                  <a:lnTo>
                    <a:pt x="8914" y="19723"/>
                  </a:lnTo>
                  <a:lnTo>
                    <a:pt x="9029" y="19861"/>
                  </a:lnTo>
                  <a:lnTo>
                    <a:pt x="9257" y="19908"/>
                  </a:lnTo>
                  <a:lnTo>
                    <a:pt x="9486" y="19954"/>
                  </a:lnTo>
                  <a:lnTo>
                    <a:pt x="9714" y="19954"/>
                  </a:lnTo>
                  <a:lnTo>
                    <a:pt x="9943" y="19954"/>
                  </a:lnTo>
                  <a:lnTo>
                    <a:pt x="10057" y="19908"/>
                  </a:lnTo>
                  <a:lnTo>
                    <a:pt x="10286" y="19861"/>
                  </a:lnTo>
                  <a:lnTo>
                    <a:pt x="10514" y="19723"/>
                  </a:lnTo>
                  <a:lnTo>
                    <a:pt x="10743" y="19538"/>
                  </a:lnTo>
                  <a:lnTo>
                    <a:pt x="10971" y="19353"/>
                  </a:lnTo>
                  <a:lnTo>
                    <a:pt x="11314" y="19122"/>
                  </a:lnTo>
                  <a:lnTo>
                    <a:pt x="11429" y="18845"/>
                  </a:lnTo>
                  <a:lnTo>
                    <a:pt x="11771" y="18522"/>
                  </a:lnTo>
                  <a:lnTo>
                    <a:pt x="12000" y="18245"/>
                  </a:lnTo>
                  <a:lnTo>
                    <a:pt x="12114" y="17921"/>
                  </a:lnTo>
                  <a:lnTo>
                    <a:pt x="12457" y="17506"/>
                  </a:lnTo>
                  <a:lnTo>
                    <a:pt x="12686" y="17136"/>
                  </a:lnTo>
                  <a:lnTo>
                    <a:pt x="12914" y="16721"/>
                  </a:lnTo>
                  <a:lnTo>
                    <a:pt x="13257" y="16259"/>
                  </a:lnTo>
                  <a:lnTo>
                    <a:pt x="13371" y="15797"/>
                  </a:lnTo>
                  <a:lnTo>
                    <a:pt x="13714" y="15381"/>
                  </a:lnTo>
                  <a:lnTo>
                    <a:pt x="13943" y="14873"/>
                  </a:lnTo>
                  <a:lnTo>
                    <a:pt x="14171" y="14365"/>
                  </a:lnTo>
                  <a:lnTo>
                    <a:pt x="14400" y="13811"/>
                  </a:lnTo>
                  <a:lnTo>
                    <a:pt x="14743" y="13303"/>
                  </a:lnTo>
                  <a:lnTo>
                    <a:pt x="14857" y="12794"/>
                  </a:lnTo>
                  <a:lnTo>
                    <a:pt x="15200" y="12194"/>
                  </a:lnTo>
                  <a:lnTo>
                    <a:pt x="15429" y="11640"/>
                  </a:lnTo>
                  <a:lnTo>
                    <a:pt x="15657" y="11085"/>
                  </a:lnTo>
                  <a:lnTo>
                    <a:pt x="15886" y="10531"/>
                  </a:lnTo>
                  <a:lnTo>
                    <a:pt x="16114" y="10023"/>
                  </a:lnTo>
                  <a:lnTo>
                    <a:pt x="16343" y="9469"/>
                  </a:lnTo>
                  <a:lnTo>
                    <a:pt x="16571" y="8961"/>
                  </a:lnTo>
                  <a:lnTo>
                    <a:pt x="16800" y="8406"/>
                  </a:lnTo>
                  <a:lnTo>
                    <a:pt x="17029" y="7806"/>
                  </a:lnTo>
                  <a:lnTo>
                    <a:pt x="17257" y="7298"/>
                  </a:lnTo>
                  <a:lnTo>
                    <a:pt x="17371" y="6744"/>
                  </a:lnTo>
                  <a:lnTo>
                    <a:pt x="17714" y="6236"/>
                  </a:lnTo>
                  <a:lnTo>
                    <a:pt x="17829" y="5727"/>
                  </a:lnTo>
                  <a:lnTo>
                    <a:pt x="18171" y="5219"/>
                  </a:lnTo>
                  <a:lnTo>
                    <a:pt x="18286" y="4758"/>
                  </a:lnTo>
                  <a:lnTo>
                    <a:pt x="18400" y="4249"/>
                  </a:lnTo>
                  <a:lnTo>
                    <a:pt x="18743" y="3880"/>
                  </a:lnTo>
                  <a:lnTo>
                    <a:pt x="18857" y="3372"/>
                  </a:lnTo>
                  <a:lnTo>
                    <a:pt x="19086" y="3002"/>
                  </a:lnTo>
                  <a:lnTo>
                    <a:pt x="19200" y="2587"/>
                  </a:lnTo>
                  <a:lnTo>
                    <a:pt x="19314" y="2263"/>
                  </a:lnTo>
                  <a:lnTo>
                    <a:pt x="19429" y="1894"/>
                  </a:lnTo>
                  <a:lnTo>
                    <a:pt x="19543" y="1617"/>
                  </a:lnTo>
                  <a:lnTo>
                    <a:pt x="19771" y="1339"/>
                  </a:lnTo>
                  <a:lnTo>
                    <a:pt x="19771" y="1062"/>
                  </a:lnTo>
                  <a:lnTo>
                    <a:pt x="19886" y="831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308" y="2043"/>
              <a:ext cx="66" cy="18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89"/>
                  </a:moveTo>
                  <a:lnTo>
                    <a:pt x="244" y="18482"/>
                  </a:lnTo>
                  <a:lnTo>
                    <a:pt x="488" y="17874"/>
                  </a:lnTo>
                  <a:lnTo>
                    <a:pt x="732" y="17310"/>
                  </a:lnTo>
                  <a:lnTo>
                    <a:pt x="854" y="16659"/>
                  </a:lnTo>
                  <a:lnTo>
                    <a:pt x="1098" y="16052"/>
                  </a:lnTo>
                  <a:lnTo>
                    <a:pt x="1341" y="15488"/>
                  </a:lnTo>
                  <a:lnTo>
                    <a:pt x="1585" y="14881"/>
                  </a:lnTo>
                  <a:lnTo>
                    <a:pt x="1829" y="14273"/>
                  </a:lnTo>
                  <a:lnTo>
                    <a:pt x="1951" y="13709"/>
                  </a:lnTo>
                  <a:lnTo>
                    <a:pt x="2195" y="13145"/>
                  </a:lnTo>
                  <a:lnTo>
                    <a:pt x="2439" y="12581"/>
                  </a:lnTo>
                  <a:lnTo>
                    <a:pt x="2683" y="12017"/>
                  </a:lnTo>
                  <a:lnTo>
                    <a:pt x="2927" y="11453"/>
                  </a:lnTo>
                  <a:lnTo>
                    <a:pt x="3049" y="10889"/>
                  </a:lnTo>
                  <a:lnTo>
                    <a:pt x="3293" y="10325"/>
                  </a:lnTo>
                  <a:lnTo>
                    <a:pt x="3537" y="9805"/>
                  </a:lnTo>
                  <a:lnTo>
                    <a:pt x="3780" y="9284"/>
                  </a:lnTo>
                  <a:lnTo>
                    <a:pt x="4024" y="8720"/>
                  </a:lnTo>
                  <a:lnTo>
                    <a:pt x="4268" y="8200"/>
                  </a:lnTo>
                  <a:lnTo>
                    <a:pt x="4390" y="7722"/>
                  </a:lnTo>
                  <a:lnTo>
                    <a:pt x="4756" y="7245"/>
                  </a:lnTo>
                  <a:lnTo>
                    <a:pt x="4878" y="6768"/>
                  </a:lnTo>
                  <a:lnTo>
                    <a:pt x="5122" y="6334"/>
                  </a:lnTo>
                  <a:lnTo>
                    <a:pt x="5366" y="5900"/>
                  </a:lnTo>
                  <a:lnTo>
                    <a:pt x="5488" y="5466"/>
                  </a:lnTo>
                  <a:lnTo>
                    <a:pt x="5854" y="4989"/>
                  </a:lnTo>
                  <a:lnTo>
                    <a:pt x="5854" y="4555"/>
                  </a:lnTo>
                  <a:lnTo>
                    <a:pt x="6220" y="4165"/>
                  </a:lnTo>
                  <a:lnTo>
                    <a:pt x="6463" y="3774"/>
                  </a:lnTo>
                  <a:lnTo>
                    <a:pt x="6585" y="3427"/>
                  </a:lnTo>
                  <a:lnTo>
                    <a:pt x="6951" y="3037"/>
                  </a:lnTo>
                  <a:lnTo>
                    <a:pt x="7073" y="2690"/>
                  </a:lnTo>
                  <a:lnTo>
                    <a:pt x="7317" y="2430"/>
                  </a:lnTo>
                  <a:lnTo>
                    <a:pt x="7439" y="2082"/>
                  </a:lnTo>
                  <a:lnTo>
                    <a:pt x="7683" y="1822"/>
                  </a:lnTo>
                  <a:lnTo>
                    <a:pt x="7927" y="1562"/>
                  </a:lnTo>
                  <a:lnTo>
                    <a:pt x="8171" y="1302"/>
                  </a:lnTo>
                  <a:lnTo>
                    <a:pt x="8415" y="1041"/>
                  </a:lnTo>
                  <a:lnTo>
                    <a:pt x="8537" y="868"/>
                  </a:lnTo>
                  <a:lnTo>
                    <a:pt x="8780" y="694"/>
                  </a:lnTo>
                  <a:lnTo>
                    <a:pt x="9024" y="521"/>
                  </a:lnTo>
                  <a:lnTo>
                    <a:pt x="9146" y="390"/>
                  </a:lnTo>
                  <a:lnTo>
                    <a:pt x="9512" y="260"/>
                  </a:lnTo>
                  <a:lnTo>
                    <a:pt x="9512" y="130"/>
                  </a:lnTo>
                  <a:lnTo>
                    <a:pt x="9878" y="87"/>
                  </a:lnTo>
                  <a:lnTo>
                    <a:pt x="10000" y="43"/>
                  </a:lnTo>
                  <a:lnTo>
                    <a:pt x="10244" y="0"/>
                  </a:lnTo>
                  <a:lnTo>
                    <a:pt x="10488" y="43"/>
                  </a:lnTo>
                  <a:lnTo>
                    <a:pt x="10732" y="43"/>
                  </a:lnTo>
                  <a:lnTo>
                    <a:pt x="10854" y="87"/>
                  </a:lnTo>
                  <a:lnTo>
                    <a:pt x="11098" y="217"/>
                  </a:lnTo>
                  <a:lnTo>
                    <a:pt x="11341" y="347"/>
                  </a:lnTo>
                  <a:lnTo>
                    <a:pt x="11585" y="521"/>
                  </a:lnTo>
                  <a:lnTo>
                    <a:pt x="11829" y="738"/>
                  </a:lnTo>
                  <a:lnTo>
                    <a:pt x="12073" y="998"/>
                  </a:lnTo>
                  <a:lnTo>
                    <a:pt x="12195" y="1258"/>
                  </a:lnTo>
                  <a:lnTo>
                    <a:pt x="12439" y="1562"/>
                  </a:lnTo>
                  <a:lnTo>
                    <a:pt x="12683" y="1866"/>
                  </a:lnTo>
                  <a:lnTo>
                    <a:pt x="12927" y="2256"/>
                  </a:lnTo>
                  <a:lnTo>
                    <a:pt x="13049" y="2690"/>
                  </a:lnTo>
                  <a:lnTo>
                    <a:pt x="13415" y="3124"/>
                  </a:lnTo>
                  <a:lnTo>
                    <a:pt x="13537" y="3514"/>
                  </a:lnTo>
                  <a:lnTo>
                    <a:pt x="13780" y="3991"/>
                  </a:lnTo>
                  <a:lnTo>
                    <a:pt x="14146" y="4425"/>
                  </a:lnTo>
                  <a:lnTo>
                    <a:pt x="14268" y="4946"/>
                  </a:lnTo>
                  <a:lnTo>
                    <a:pt x="14512" y="5466"/>
                  </a:lnTo>
                  <a:lnTo>
                    <a:pt x="14756" y="5987"/>
                  </a:lnTo>
                  <a:lnTo>
                    <a:pt x="15000" y="6508"/>
                  </a:lnTo>
                  <a:lnTo>
                    <a:pt x="15122" y="7072"/>
                  </a:lnTo>
                  <a:lnTo>
                    <a:pt x="15366" y="7636"/>
                  </a:lnTo>
                  <a:lnTo>
                    <a:pt x="15610" y="8200"/>
                  </a:lnTo>
                  <a:lnTo>
                    <a:pt x="15854" y="8764"/>
                  </a:lnTo>
                  <a:lnTo>
                    <a:pt x="16098" y="9371"/>
                  </a:lnTo>
                  <a:lnTo>
                    <a:pt x="16220" y="9892"/>
                  </a:lnTo>
                  <a:lnTo>
                    <a:pt x="16585" y="10456"/>
                  </a:lnTo>
                  <a:lnTo>
                    <a:pt x="16707" y="11020"/>
                  </a:lnTo>
                  <a:lnTo>
                    <a:pt x="16951" y="11627"/>
                  </a:lnTo>
                  <a:lnTo>
                    <a:pt x="17195" y="12148"/>
                  </a:lnTo>
                  <a:lnTo>
                    <a:pt x="17317" y="12755"/>
                  </a:lnTo>
                  <a:lnTo>
                    <a:pt x="17561" y="13275"/>
                  </a:lnTo>
                  <a:lnTo>
                    <a:pt x="17683" y="13883"/>
                  </a:lnTo>
                  <a:lnTo>
                    <a:pt x="17927" y="14403"/>
                  </a:lnTo>
                  <a:lnTo>
                    <a:pt x="18049" y="14967"/>
                  </a:lnTo>
                  <a:lnTo>
                    <a:pt x="18293" y="15445"/>
                  </a:lnTo>
                  <a:lnTo>
                    <a:pt x="18415" y="15922"/>
                  </a:lnTo>
                  <a:lnTo>
                    <a:pt x="18659" y="16443"/>
                  </a:lnTo>
                  <a:lnTo>
                    <a:pt x="18780" y="16876"/>
                  </a:lnTo>
                  <a:lnTo>
                    <a:pt x="19024" y="17310"/>
                  </a:lnTo>
                  <a:lnTo>
                    <a:pt x="19146" y="17744"/>
                  </a:lnTo>
                  <a:lnTo>
                    <a:pt x="19268" y="18134"/>
                  </a:lnTo>
                  <a:lnTo>
                    <a:pt x="19390" y="18525"/>
                  </a:lnTo>
                  <a:lnTo>
                    <a:pt x="19512" y="18915"/>
                  </a:lnTo>
                  <a:lnTo>
                    <a:pt x="19634" y="19176"/>
                  </a:lnTo>
                  <a:lnTo>
                    <a:pt x="19756" y="19479"/>
                  </a:lnTo>
                  <a:lnTo>
                    <a:pt x="19878" y="19740"/>
                  </a:lnTo>
                  <a:lnTo>
                    <a:pt x="19878" y="19957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373" y="2208"/>
              <a:ext cx="70" cy="17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29" y="629"/>
                  </a:lnTo>
                  <a:lnTo>
                    <a:pt x="343" y="1258"/>
                  </a:lnTo>
                  <a:lnTo>
                    <a:pt x="571" y="1888"/>
                  </a:lnTo>
                  <a:lnTo>
                    <a:pt x="800" y="2517"/>
                  </a:lnTo>
                  <a:lnTo>
                    <a:pt x="914" y="3101"/>
                  </a:lnTo>
                  <a:lnTo>
                    <a:pt x="1257" y="3730"/>
                  </a:lnTo>
                  <a:lnTo>
                    <a:pt x="1371" y="4315"/>
                  </a:lnTo>
                  <a:lnTo>
                    <a:pt x="1600" y="4944"/>
                  </a:lnTo>
                  <a:lnTo>
                    <a:pt x="1714" y="5573"/>
                  </a:lnTo>
                  <a:lnTo>
                    <a:pt x="2057" y="6112"/>
                  </a:lnTo>
                  <a:lnTo>
                    <a:pt x="2171" y="6742"/>
                  </a:lnTo>
                  <a:lnTo>
                    <a:pt x="2400" y="7326"/>
                  </a:lnTo>
                  <a:lnTo>
                    <a:pt x="2629" y="7910"/>
                  </a:lnTo>
                  <a:lnTo>
                    <a:pt x="2743" y="8494"/>
                  </a:lnTo>
                  <a:lnTo>
                    <a:pt x="2971" y="8989"/>
                  </a:lnTo>
                  <a:lnTo>
                    <a:pt x="3200" y="9618"/>
                  </a:lnTo>
                  <a:lnTo>
                    <a:pt x="3314" y="10157"/>
                  </a:lnTo>
                  <a:lnTo>
                    <a:pt x="3543" y="10652"/>
                  </a:lnTo>
                  <a:lnTo>
                    <a:pt x="3771" y="11191"/>
                  </a:lnTo>
                  <a:lnTo>
                    <a:pt x="4000" y="11685"/>
                  </a:lnTo>
                  <a:lnTo>
                    <a:pt x="4114" y="12180"/>
                  </a:lnTo>
                  <a:lnTo>
                    <a:pt x="4343" y="12719"/>
                  </a:lnTo>
                  <a:lnTo>
                    <a:pt x="4571" y="13213"/>
                  </a:lnTo>
                  <a:lnTo>
                    <a:pt x="4686" y="13708"/>
                  </a:lnTo>
                  <a:lnTo>
                    <a:pt x="5029" y="14112"/>
                  </a:lnTo>
                  <a:lnTo>
                    <a:pt x="5143" y="14562"/>
                  </a:lnTo>
                  <a:lnTo>
                    <a:pt x="5371" y="15011"/>
                  </a:lnTo>
                  <a:lnTo>
                    <a:pt x="5600" y="15461"/>
                  </a:lnTo>
                  <a:lnTo>
                    <a:pt x="5714" y="15865"/>
                  </a:lnTo>
                  <a:lnTo>
                    <a:pt x="6057" y="16225"/>
                  </a:lnTo>
                  <a:lnTo>
                    <a:pt x="6171" y="16584"/>
                  </a:lnTo>
                  <a:lnTo>
                    <a:pt x="6400" y="16944"/>
                  </a:lnTo>
                  <a:lnTo>
                    <a:pt x="6629" y="17258"/>
                  </a:lnTo>
                  <a:lnTo>
                    <a:pt x="6743" y="17618"/>
                  </a:lnTo>
                  <a:lnTo>
                    <a:pt x="6971" y="17888"/>
                  </a:lnTo>
                  <a:lnTo>
                    <a:pt x="7200" y="18157"/>
                  </a:lnTo>
                  <a:lnTo>
                    <a:pt x="7429" y="18472"/>
                  </a:lnTo>
                  <a:lnTo>
                    <a:pt x="7543" y="18742"/>
                  </a:lnTo>
                  <a:lnTo>
                    <a:pt x="7886" y="18966"/>
                  </a:lnTo>
                  <a:lnTo>
                    <a:pt x="8000" y="19146"/>
                  </a:lnTo>
                  <a:lnTo>
                    <a:pt x="8229" y="19326"/>
                  </a:lnTo>
                  <a:lnTo>
                    <a:pt x="8457" y="19461"/>
                  </a:lnTo>
                  <a:lnTo>
                    <a:pt x="8571" y="19640"/>
                  </a:lnTo>
                  <a:lnTo>
                    <a:pt x="8914" y="19730"/>
                  </a:lnTo>
                  <a:lnTo>
                    <a:pt x="9029" y="19865"/>
                  </a:lnTo>
                  <a:lnTo>
                    <a:pt x="9257" y="19910"/>
                  </a:lnTo>
                  <a:lnTo>
                    <a:pt x="9486" y="19955"/>
                  </a:lnTo>
                  <a:lnTo>
                    <a:pt x="9714" y="19955"/>
                  </a:lnTo>
                  <a:lnTo>
                    <a:pt x="9943" y="19955"/>
                  </a:lnTo>
                  <a:lnTo>
                    <a:pt x="10057" y="19910"/>
                  </a:lnTo>
                  <a:lnTo>
                    <a:pt x="10286" y="19865"/>
                  </a:lnTo>
                  <a:lnTo>
                    <a:pt x="10514" y="19730"/>
                  </a:lnTo>
                  <a:lnTo>
                    <a:pt x="10743" y="19551"/>
                  </a:lnTo>
                  <a:lnTo>
                    <a:pt x="10971" y="19326"/>
                  </a:lnTo>
                  <a:lnTo>
                    <a:pt x="11314" y="19101"/>
                  </a:lnTo>
                  <a:lnTo>
                    <a:pt x="11429" y="18876"/>
                  </a:lnTo>
                  <a:lnTo>
                    <a:pt x="11771" y="18562"/>
                  </a:lnTo>
                  <a:lnTo>
                    <a:pt x="12000" y="18247"/>
                  </a:lnTo>
                  <a:lnTo>
                    <a:pt x="12114" y="17888"/>
                  </a:lnTo>
                  <a:lnTo>
                    <a:pt x="12457" y="17483"/>
                  </a:lnTo>
                  <a:lnTo>
                    <a:pt x="12686" y="17169"/>
                  </a:lnTo>
                  <a:lnTo>
                    <a:pt x="12914" y="16719"/>
                  </a:lnTo>
                  <a:lnTo>
                    <a:pt x="13257" y="16270"/>
                  </a:lnTo>
                  <a:lnTo>
                    <a:pt x="13371" y="15820"/>
                  </a:lnTo>
                  <a:lnTo>
                    <a:pt x="13714" y="15371"/>
                  </a:lnTo>
                  <a:lnTo>
                    <a:pt x="13943" y="14876"/>
                  </a:lnTo>
                  <a:lnTo>
                    <a:pt x="14171" y="14337"/>
                  </a:lnTo>
                  <a:lnTo>
                    <a:pt x="14400" y="13843"/>
                  </a:lnTo>
                  <a:lnTo>
                    <a:pt x="14743" y="13303"/>
                  </a:lnTo>
                  <a:lnTo>
                    <a:pt x="14857" y="12809"/>
                  </a:lnTo>
                  <a:lnTo>
                    <a:pt x="15200" y="12180"/>
                  </a:lnTo>
                  <a:lnTo>
                    <a:pt x="15429" y="11685"/>
                  </a:lnTo>
                  <a:lnTo>
                    <a:pt x="15657" y="11101"/>
                  </a:lnTo>
                  <a:lnTo>
                    <a:pt x="15886" y="10562"/>
                  </a:lnTo>
                  <a:lnTo>
                    <a:pt x="16114" y="10022"/>
                  </a:lnTo>
                  <a:lnTo>
                    <a:pt x="16343" y="9483"/>
                  </a:lnTo>
                  <a:lnTo>
                    <a:pt x="16571" y="8899"/>
                  </a:lnTo>
                  <a:lnTo>
                    <a:pt x="16800" y="8360"/>
                  </a:lnTo>
                  <a:lnTo>
                    <a:pt x="17029" y="7820"/>
                  </a:lnTo>
                  <a:lnTo>
                    <a:pt x="17257" y="7281"/>
                  </a:lnTo>
                  <a:lnTo>
                    <a:pt x="17371" y="6787"/>
                  </a:lnTo>
                  <a:lnTo>
                    <a:pt x="17714" y="6247"/>
                  </a:lnTo>
                  <a:lnTo>
                    <a:pt x="17829" y="5708"/>
                  </a:lnTo>
                  <a:lnTo>
                    <a:pt x="18171" y="5213"/>
                  </a:lnTo>
                  <a:lnTo>
                    <a:pt x="18286" y="4764"/>
                  </a:lnTo>
                  <a:lnTo>
                    <a:pt x="18400" y="4270"/>
                  </a:lnTo>
                  <a:lnTo>
                    <a:pt x="18743" y="3865"/>
                  </a:lnTo>
                  <a:lnTo>
                    <a:pt x="18857" y="3416"/>
                  </a:lnTo>
                  <a:lnTo>
                    <a:pt x="19086" y="3011"/>
                  </a:lnTo>
                  <a:lnTo>
                    <a:pt x="19200" y="2607"/>
                  </a:lnTo>
                  <a:lnTo>
                    <a:pt x="19314" y="2247"/>
                  </a:lnTo>
                  <a:lnTo>
                    <a:pt x="19429" y="1933"/>
                  </a:lnTo>
                  <a:lnTo>
                    <a:pt x="19543" y="1618"/>
                  </a:lnTo>
                  <a:lnTo>
                    <a:pt x="19771" y="1348"/>
                  </a:lnTo>
                  <a:lnTo>
                    <a:pt x="19771" y="1034"/>
                  </a:lnTo>
                  <a:lnTo>
                    <a:pt x="19886" y="854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445" y="2040"/>
              <a:ext cx="66" cy="18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65"/>
                  </a:moveTo>
                  <a:lnTo>
                    <a:pt x="244" y="18486"/>
                  </a:lnTo>
                  <a:lnTo>
                    <a:pt x="488" y="17906"/>
                  </a:lnTo>
                  <a:lnTo>
                    <a:pt x="732" y="17283"/>
                  </a:lnTo>
                  <a:lnTo>
                    <a:pt x="854" y="16704"/>
                  </a:lnTo>
                  <a:lnTo>
                    <a:pt x="1098" y="16080"/>
                  </a:lnTo>
                  <a:lnTo>
                    <a:pt x="1341" y="15501"/>
                  </a:lnTo>
                  <a:lnTo>
                    <a:pt x="1585" y="14878"/>
                  </a:lnTo>
                  <a:lnTo>
                    <a:pt x="1829" y="14298"/>
                  </a:lnTo>
                  <a:lnTo>
                    <a:pt x="1951" y="13719"/>
                  </a:lnTo>
                  <a:lnTo>
                    <a:pt x="2195" y="13140"/>
                  </a:lnTo>
                  <a:lnTo>
                    <a:pt x="2439" y="12606"/>
                  </a:lnTo>
                  <a:lnTo>
                    <a:pt x="2683" y="12027"/>
                  </a:lnTo>
                  <a:lnTo>
                    <a:pt x="2927" y="11448"/>
                  </a:lnTo>
                  <a:lnTo>
                    <a:pt x="3049" y="10869"/>
                  </a:lnTo>
                  <a:lnTo>
                    <a:pt x="3293" y="10334"/>
                  </a:lnTo>
                  <a:lnTo>
                    <a:pt x="3537" y="9844"/>
                  </a:lnTo>
                  <a:lnTo>
                    <a:pt x="3780" y="9310"/>
                  </a:lnTo>
                  <a:lnTo>
                    <a:pt x="4024" y="8775"/>
                  </a:lnTo>
                  <a:lnTo>
                    <a:pt x="4268" y="8241"/>
                  </a:lnTo>
                  <a:lnTo>
                    <a:pt x="4390" y="7751"/>
                  </a:lnTo>
                  <a:lnTo>
                    <a:pt x="4756" y="7261"/>
                  </a:lnTo>
                  <a:lnTo>
                    <a:pt x="4878" y="6815"/>
                  </a:lnTo>
                  <a:lnTo>
                    <a:pt x="5122" y="6325"/>
                  </a:lnTo>
                  <a:lnTo>
                    <a:pt x="5366" y="5880"/>
                  </a:lnTo>
                  <a:lnTo>
                    <a:pt x="5488" y="5434"/>
                  </a:lnTo>
                  <a:lnTo>
                    <a:pt x="5854" y="4989"/>
                  </a:lnTo>
                  <a:lnTo>
                    <a:pt x="5854" y="4588"/>
                  </a:lnTo>
                  <a:lnTo>
                    <a:pt x="6220" y="4143"/>
                  </a:lnTo>
                  <a:lnTo>
                    <a:pt x="6463" y="3786"/>
                  </a:lnTo>
                  <a:lnTo>
                    <a:pt x="6585" y="3430"/>
                  </a:lnTo>
                  <a:lnTo>
                    <a:pt x="6951" y="3029"/>
                  </a:lnTo>
                  <a:lnTo>
                    <a:pt x="7073" y="2717"/>
                  </a:lnTo>
                  <a:lnTo>
                    <a:pt x="7317" y="2450"/>
                  </a:lnTo>
                  <a:lnTo>
                    <a:pt x="7439" y="2094"/>
                  </a:lnTo>
                  <a:lnTo>
                    <a:pt x="7683" y="1826"/>
                  </a:lnTo>
                  <a:lnTo>
                    <a:pt x="7927" y="1604"/>
                  </a:lnTo>
                  <a:lnTo>
                    <a:pt x="8171" y="1292"/>
                  </a:lnTo>
                  <a:lnTo>
                    <a:pt x="8415" y="1069"/>
                  </a:lnTo>
                  <a:lnTo>
                    <a:pt x="8537" y="846"/>
                  </a:lnTo>
                  <a:lnTo>
                    <a:pt x="8780" y="668"/>
                  </a:lnTo>
                  <a:lnTo>
                    <a:pt x="9024" y="490"/>
                  </a:lnTo>
                  <a:lnTo>
                    <a:pt x="9146" y="401"/>
                  </a:lnTo>
                  <a:lnTo>
                    <a:pt x="9512" y="267"/>
                  </a:lnTo>
                  <a:lnTo>
                    <a:pt x="9512" y="134"/>
                  </a:lnTo>
                  <a:lnTo>
                    <a:pt x="9878" y="89"/>
                  </a:lnTo>
                  <a:lnTo>
                    <a:pt x="10000" y="45"/>
                  </a:lnTo>
                  <a:lnTo>
                    <a:pt x="10244" y="0"/>
                  </a:lnTo>
                  <a:lnTo>
                    <a:pt x="10488" y="45"/>
                  </a:lnTo>
                  <a:lnTo>
                    <a:pt x="10732" y="45"/>
                  </a:lnTo>
                  <a:lnTo>
                    <a:pt x="10854" y="89"/>
                  </a:lnTo>
                  <a:lnTo>
                    <a:pt x="11098" y="223"/>
                  </a:lnTo>
                  <a:lnTo>
                    <a:pt x="11341" y="356"/>
                  </a:lnTo>
                  <a:lnTo>
                    <a:pt x="11585" y="535"/>
                  </a:lnTo>
                  <a:lnTo>
                    <a:pt x="11829" y="757"/>
                  </a:lnTo>
                  <a:lnTo>
                    <a:pt x="12073" y="980"/>
                  </a:lnTo>
                  <a:lnTo>
                    <a:pt x="12195" y="1247"/>
                  </a:lnTo>
                  <a:lnTo>
                    <a:pt x="12439" y="1604"/>
                  </a:lnTo>
                  <a:lnTo>
                    <a:pt x="12683" y="1915"/>
                  </a:lnTo>
                  <a:lnTo>
                    <a:pt x="12927" y="2272"/>
                  </a:lnTo>
                  <a:lnTo>
                    <a:pt x="13049" y="2717"/>
                  </a:lnTo>
                  <a:lnTo>
                    <a:pt x="13415" y="3118"/>
                  </a:lnTo>
                  <a:lnTo>
                    <a:pt x="13537" y="3519"/>
                  </a:lnTo>
                  <a:lnTo>
                    <a:pt x="13780" y="3964"/>
                  </a:lnTo>
                  <a:lnTo>
                    <a:pt x="14146" y="4454"/>
                  </a:lnTo>
                  <a:lnTo>
                    <a:pt x="14268" y="4944"/>
                  </a:lnTo>
                  <a:lnTo>
                    <a:pt x="14512" y="5479"/>
                  </a:lnTo>
                  <a:lnTo>
                    <a:pt x="14756" y="5969"/>
                  </a:lnTo>
                  <a:lnTo>
                    <a:pt x="15000" y="6503"/>
                  </a:lnTo>
                  <a:lnTo>
                    <a:pt x="15122" y="7038"/>
                  </a:lnTo>
                  <a:lnTo>
                    <a:pt x="15366" y="7617"/>
                  </a:lnTo>
                  <a:lnTo>
                    <a:pt x="15610" y="8151"/>
                  </a:lnTo>
                  <a:lnTo>
                    <a:pt x="15854" y="8775"/>
                  </a:lnTo>
                  <a:lnTo>
                    <a:pt x="16098" y="9310"/>
                  </a:lnTo>
                  <a:lnTo>
                    <a:pt x="16220" y="9889"/>
                  </a:lnTo>
                  <a:lnTo>
                    <a:pt x="16585" y="10468"/>
                  </a:lnTo>
                  <a:lnTo>
                    <a:pt x="16707" y="11047"/>
                  </a:lnTo>
                  <a:lnTo>
                    <a:pt x="16951" y="11626"/>
                  </a:lnTo>
                  <a:lnTo>
                    <a:pt x="17195" y="12205"/>
                  </a:lnTo>
                  <a:lnTo>
                    <a:pt x="17317" y="12739"/>
                  </a:lnTo>
                  <a:lnTo>
                    <a:pt x="17561" y="13318"/>
                  </a:lnTo>
                  <a:lnTo>
                    <a:pt x="17683" y="13853"/>
                  </a:lnTo>
                  <a:lnTo>
                    <a:pt x="17927" y="14388"/>
                  </a:lnTo>
                  <a:lnTo>
                    <a:pt x="18049" y="14922"/>
                  </a:lnTo>
                  <a:lnTo>
                    <a:pt x="18293" y="15412"/>
                  </a:lnTo>
                  <a:lnTo>
                    <a:pt x="18415" y="15902"/>
                  </a:lnTo>
                  <a:lnTo>
                    <a:pt x="18659" y="16437"/>
                  </a:lnTo>
                  <a:lnTo>
                    <a:pt x="18780" y="16882"/>
                  </a:lnTo>
                  <a:lnTo>
                    <a:pt x="19024" y="17283"/>
                  </a:lnTo>
                  <a:lnTo>
                    <a:pt x="19146" y="17728"/>
                  </a:lnTo>
                  <a:lnTo>
                    <a:pt x="19268" y="18174"/>
                  </a:lnTo>
                  <a:lnTo>
                    <a:pt x="19390" y="18530"/>
                  </a:lnTo>
                  <a:lnTo>
                    <a:pt x="19512" y="18886"/>
                  </a:lnTo>
                  <a:lnTo>
                    <a:pt x="19634" y="19198"/>
                  </a:lnTo>
                  <a:lnTo>
                    <a:pt x="19756" y="19510"/>
                  </a:lnTo>
                  <a:lnTo>
                    <a:pt x="19878" y="19733"/>
                  </a:lnTo>
                  <a:lnTo>
                    <a:pt x="19878" y="1995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0" y="2213"/>
              <a:ext cx="70" cy="17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29" y="600"/>
                  </a:lnTo>
                  <a:lnTo>
                    <a:pt x="343" y="1293"/>
                  </a:lnTo>
                  <a:lnTo>
                    <a:pt x="571" y="1894"/>
                  </a:lnTo>
                  <a:lnTo>
                    <a:pt x="800" y="2540"/>
                  </a:lnTo>
                  <a:lnTo>
                    <a:pt x="914" y="3141"/>
                  </a:lnTo>
                  <a:lnTo>
                    <a:pt x="1257" y="3741"/>
                  </a:lnTo>
                  <a:lnTo>
                    <a:pt x="1371" y="4342"/>
                  </a:lnTo>
                  <a:lnTo>
                    <a:pt x="1600" y="4942"/>
                  </a:lnTo>
                  <a:lnTo>
                    <a:pt x="1714" y="5543"/>
                  </a:lnTo>
                  <a:lnTo>
                    <a:pt x="2057" y="6189"/>
                  </a:lnTo>
                  <a:lnTo>
                    <a:pt x="2171" y="6744"/>
                  </a:lnTo>
                  <a:lnTo>
                    <a:pt x="2400" y="7298"/>
                  </a:lnTo>
                  <a:lnTo>
                    <a:pt x="2629" y="7898"/>
                  </a:lnTo>
                  <a:lnTo>
                    <a:pt x="2743" y="8453"/>
                  </a:lnTo>
                  <a:lnTo>
                    <a:pt x="2971" y="9007"/>
                  </a:lnTo>
                  <a:lnTo>
                    <a:pt x="3200" y="9607"/>
                  </a:lnTo>
                  <a:lnTo>
                    <a:pt x="3314" y="10162"/>
                  </a:lnTo>
                  <a:lnTo>
                    <a:pt x="3543" y="10670"/>
                  </a:lnTo>
                  <a:lnTo>
                    <a:pt x="3771" y="11224"/>
                  </a:lnTo>
                  <a:lnTo>
                    <a:pt x="4000" y="11732"/>
                  </a:lnTo>
                  <a:lnTo>
                    <a:pt x="4114" y="12194"/>
                  </a:lnTo>
                  <a:lnTo>
                    <a:pt x="4343" y="12702"/>
                  </a:lnTo>
                  <a:lnTo>
                    <a:pt x="4571" y="13210"/>
                  </a:lnTo>
                  <a:lnTo>
                    <a:pt x="4686" y="13672"/>
                  </a:lnTo>
                  <a:lnTo>
                    <a:pt x="5029" y="14134"/>
                  </a:lnTo>
                  <a:lnTo>
                    <a:pt x="5143" y="14550"/>
                  </a:lnTo>
                  <a:lnTo>
                    <a:pt x="5371" y="15058"/>
                  </a:lnTo>
                  <a:lnTo>
                    <a:pt x="5600" y="15427"/>
                  </a:lnTo>
                  <a:lnTo>
                    <a:pt x="5714" y="15843"/>
                  </a:lnTo>
                  <a:lnTo>
                    <a:pt x="6057" y="16212"/>
                  </a:lnTo>
                  <a:lnTo>
                    <a:pt x="6171" y="16628"/>
                  </a:lnTo>
                  <a:lnTo>
                    <a:pt x="6400" y="16952"/>
                  </a:lnTo>
                  <a:lnTo>
                    <a:pt x="6629" y="17321"/>
                  </a:lnTo>
                  <a:lnTo>
                    <a:pt x="6743" y="17598"/>
                  </a:lnTo>
                  <a:lnTo>
                    <a:pt x="6971" y="17921"/>
                  </a:lnTo>
                  <a:lnTo>
                    <a:pt x="7200" y="18152"/>
                  </a:lnTo>
                  <a:lnTo>
                    <a:pt x="7429" y="18476"/>
                  </a:lnTo>
                  <a:lnTo>
                    <a:pt x="7543" y="18707"/>
                  </a:lnTo>
                  <a:lnTo>
                    <a:pt x="7886" y="18938"/>
                  </a:lnTo>
                  <a:lnTo>
                    <a:pt x="8000" y="19169"/>
                  </a:lnTo>
                  <a:lnTo>
                    <a:pt x="8229" y="19353"/>
                  </a:lnTo>
                  <a:lnTo>
                    <a:pt x="8457" y="19492"/>
                  </a:lnTo>
                  <a:lnTo>
                    <a:pt x="8571" y="19630"/>
                  </a:lnTo>
                  <a:lnTo>
                    <a:pt x="8914" y="19723"/>
                  </a:lnTo>
                  <a:lnTo>
                    <a:pt x="9029" y="19861"/>
                  </a:lnTo>
                  <a:lnTo>
                    <a:pt x="9257" y="19908"/>
                  </a:lnTo>
                  <a:lnTo>
                    <a:pt x="9486" y="19954"/>
                  </a:lnTo>
                  <a:lnTo>
                    <a:pt x="9714" y="19954"/>
                  </a:lnTo>
                  <a:lnTo>
                    <a:pt x="9943" y="19954"/>
                  </a:lnTo>
                  <a:lnTo>
                    <a:pt x="10057" y="19908"/>
                  </a:lnTo>
                  <a:lnTo>
                    <a:pt x="10286" y="19861"/>
                  </a:lnTo>
                  <a:lnTo>
                    <a:pt x="10514" y="19723"/>
                  </a:lnTo>
                  <a:lnTo>
                    <a:pt x="10743" y="19538"/>
                  </a:lnTo>
                  <a:lnTo>
                    <a:pt x="10971" y="19353"/>
                  </a:lnTo>
                  <a:lnTo>
                    <a:pt x="11314" y="19122"/>
                  </a:lnTo>
                  <a:lnTo>
                    <a:pt x="11429" y="18845"/>
                  </a:lnTo>
                  <a:lnTo>
                    <a:pt x="11771" y="18522"/>
                  </a:lnTo>
                  <a:lnTo>
                    <a:pt x="12000" y="18245"/>
                  </a:lnTo>
                  <a:lnTo>
                    <a:pt x="12114" y="17921"/>
                  </a:lnTo>
                  <a:lnTo>
                    <a:pt x="12457" y="17506"/>
                  </a:lnTo>
                  <a:lnTo>
                    <a:pt x="12686" y="17136"/>
                  </a:lnTo>
                  <a:lnTo>
                    <a:pt x="12914" y="16721"/>
                  </a:lnTo>
                  <a:lnTo>
                    <a:pt x="13257" y="16259"/>
                  </a:lnTo>
                  <a:lnTo>
                    <a:pt x="13371" y="15797"/>
                  </a:lnTo>
                  <a:lnTo>
                    <a:pt x="13714" y="15381"/>
                  </a:lnTo>
                  <a:lnTo>
                    <a:pt x="13943" y="14873"/>
                  </a:lnTo>
                  <a:lnTo>
                    <a:pt x="14171" y="14365"/>
                  </a:lnTo>
                  <a:lnTo>
                    <a:pt x="14400" y="13811"/>
                  </a:lnTo>
                  <a:lnTo>
                    <a:pt x="14743" y="13303"/>
                  </a:lnTo>
                  <a:lnTo>
                    <a:pt x="14857" y="12794"/>
                  </a:lnTo>
                  <a:lnTo>
                    <a:pt x="15200" y="12194"/>
                  </a:lnTo>
                  <a:lnTo>
                    <a:pt x="15429" y="11640"/>
                  </a:lnTo>
                  <a:lnTo>
                    <a:pt x="15657" y="11085"/>
                  </a:lnTo>
                  <a:lnTo>
                    <a:pt x="15886" y="10531"/>
                  </a:lnTo>
                  <a:lnTo>
                    <a:pt x="16114" y="10023"/>
                  </a:lnTo>
                  <a:lnTo>
                    <a:pt x="16343" y="9469"/>
                  </a:lnTo>
                  <a:lnTo>
                    <a:pt x="16571" y="8961"/>
                  </a:lnTo>
                  <a:lnTo>
                    <a:pt x="16800" y="8406"/>
                  </a:lnTo>
                  <a:lnTo>
                    <a:pt x="17029" y="7806"/>
                  </a:lnTo>
                  <a:lnTo>
                    <a:pt x="17257" y="7298"/>
                  </a:lnTo>
                  <a:lnTo>
                    <a:pt x="17371" y="6744"/>
                  </a:lnTo>
                  <a:lnTo>
                    <a:pt x="17714" y="6236"/>
                  </a:lnTo>
                  <a:lnTo>
                    <a:pt x="17829" y="5727"/>
                  </a:lnTo>
                  <a:lnTo>
                    <a:pt x="18171" y="5219"/>
                  </a:lnTo>
                  <a:lnTo>
                    <a:pt x="18286" y="4758"/>
                  </a:lnTo>
                  <a:lnTo>
                    <a:pt x="18400" y="4249"/>
                  </a:lnTo>
                  <a:lnTo>
                    <a:pt x="18743" y="3880"/>
                  </a:lnTo>
                  <a:lnTo>
                    <a:pt x="18857" y="3372"/>
                  </a:lnTo>
                  <a:lnTo>
                    <a:pt x="19086" y="3002"/>
                  </a:lnTo>
                  <a:lnTo>
                    <a:pt x="19200" y="2587"/>
                  </a:lnTo>
                  <a:lnTo>
                    <a:pt x="19314" y="2263"/>
                  </a:lnTo>
                  <a:lnTo>
                    <a:pt x="19429" y="1894"/>
                  </a:lnTo>
                  <a:lnTo>
                    <a:pt x="19543" y="1617"/>
                  </a:lnTo>
                  <a:lnTo>
                    <a:pt x="19771" y="1339"/>
                  </a:lnTo>
                  <a:lnTo>
                    <a:pt x="19771" y="1062"/>
                  </a:lnTo>
                  <a:lnTo>
                    <a:pt x="19886" y="831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580" y="2041"/>
              <a:ext cx="66" cy="18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89"/>
                  </a:moveTo>
                  <a:lnTo>
                    <a:pt x="244" y="18482"/>
                  </a:lnTo>
                  <a:lnTo>
                    <a:pt x="488" y="17874"/>
                  </a:lnTo>
                  <a:lnTo>
                    <a:pt x="732" y="17310"/>
                  </a:lnTo>
                  <a:lnTo>
                    <a:pt x="854" y="16659"/>
                  </a:lnTo>
                  <a:lnTo>
                    <a:pt x="1098" y="16052"/>
                  </a:lnTo>
                  <a:lnTo>
                    <a:pt x="1341" y="15488"/>
                  </a:lnTo>
                  <a:lnTo>
                    <a:pt x="1585" y="14881"/>
                  </a:lnTo>
                  <a:lnTo>
                    <a:pt x="1829" y="14273"/>
                  </a:lnTo>
                  <a:lnTo>
                    <a:pt x="1951" y="13709"/>
                  </a:lnTo>
                  <a:lnTo>
                    <a:pt x="2195" y="13145"/>
                  </a:lnTo>
                  <a:lnTo>
                    <a:pt x="2439" y="12581"/>
                  </a:lnTo>
                  <a:lnTo>
                    <a:pt x="2683" y="12017"/>
                  </a:lnTo>
                  <a:lnTo>
                    <a:pt x="2927" y="11453"/>
                  </a:lnTo>
                  <a:lnTo>
                    <a:pt x="3049" y="10889"/>
                  </a:lnTo>
                  <a:lnTo>
                    <a:pt x="3293" y="10325"/>
                  </a:lnTo>
                  <a:lnTo>
                    <a:pt x="3537" y="9805"/>
                  </a:lnTo>
                  <a:lnTo>
                    <a:pt x="3780" y="9284"/>
                  </a:lnTo>
                  <a:lnTo>
                    <a:pt x="4024" y="8720"/>
                  </a:lnTo>
                  <a:lnTo>
                    <a:pt x="4268" y="8200"/>
                  </a:lnTo>
                  <a:lnTo>
                    <a:pt x="4390" y="7722"/>
                  </a:lnTo>
                  <a:lnTo>
                    <a:pt x="4756" y="7245"/>
                  </a:lnTo>
                  <a:lnTo>
                    <a:pt x="4878" y="6768"/>
                  </a:lnTo>
                  <a:lnTo>
                    <a:pt x="5122" y="6334"/>
                  </a:lnTo>
                  <a:lnTo>
                    <a:pt x="5366" y="5900"/>
                  </a:lnTo>
                  <a:lnTo>
                    <a:pt x="5488" y="5466"/>
                  </a:lnTo>
                  <a:lnTo>
                    <a:pt x="5854" y="4989"/>
                  </a:lnTo>
                  <a:lnTo>
                    <a:pt x="5854" y="4555"/>
                  </a:lnTo>
                  <a:lnTo>
                    <a:pt x="6220" y="4165"/>
                  </a:lnTo>
                  <a:lnTo>
                    <a:pt x="6463" y="3774"/>
                  </a:lnTo>
                  <a:lnTo>
                    <a:pt x="6585" y="3427"/>
                  </a:lnTo>
                  <a:lnTo>
                    <a:pt x="6951" y="3037"/>
                  </a:lnTo>
                  <a:lnTo>
                    <a:pt x="7073" y="2690"/>
                  </a:lnTo>
                  <a:lnTo>
                    <a:pt x="7317" y="2430"/>
                  </a:lnTo>
                  <a:lnTo>
                    <a:pt x="7439" y="2082"/>
                  </a:lnTo>
                  <a:lnTo>
                    <a:pt x="7683" y="1822"/>
                  </a:lnTo>
                  <a:lnTo>
                    <a:pt x="7927" y="1562"/>
                  </a:lnTo>
                  <a:lnTo>
                    <a:pt x="8171" y="1302"/>
                  </a:lnTo>
                  <a:lnTo>
                    <a:pt x="8415" y="1041"/>
                  </a:lnTo>
                  <a:lnTo>
                    <a:pt x="8537" y="868"/>
                  </a:lnTo>
                  <a:lnTo>
                    <a:pt x="8780" y="694"/>
                  </a:lnTo>
                  <a:lnTo>
                    <a:pt x="9024" y="521"/>
                  </a:lnTo>
                  <a:lnTo>
                    <a:pt x="9146" y="390"/>
                  </a:lnTo>
                  <a:lnTo>
                    <a:pt x="9512" y="260"/>
                  </a:lnTo>
                  <a:lnTo>
                    <a:pt x="9512" y="130"/>
                  </a:lnTo>
                  <a:lnTo>
                    <a:pt x="9878" y="87"/>
                  </a:lnTo>
                  <a:lnTo>
                    <a:pt x="10000" y="43"/>
                  </a:lnTo>
                  <a:lnTo>
                    <a:pt x="10244" y="0"/>
                  </a:lnTo>
                  <a:lnTo>
                    <a:pt x="10488" y="43"/>
                  </a:lnTo>
                  <a:lnTo>
                    <a:pt x="10732" y="43"/>
                  </a:lnTo>
                  <a:lnTo>
                    <a:pt x="10854" y="87"/>
                  </a:lnTo>
                  <a:lnTo>
                    <a:pt x="11098" y="217"/>
                  </a:lnTo>
                  <a:lnTo>
                    <a:pt x="11341" y="347"/>
                  </a:lnTo>
                  <a:lnTo>
                    <a:pt x="11585" y="521"/>
                  </a:lnTo>
                  <a:lnTo>
                    <a:pt x="11829" y="738"/>
                  </a:lnTo>
                  <a:lnTo>
                    <a:pt x="12073" y="998"/>
                  </a:lnTo>
                  <a:lnTo>
                    <a:pt x="12195" y="1258"/>
                  </a:lnTo>
                  <a:lnTo>
                    <a:pt x="12439" y="1562"/>
                  </a:lnTo>
                  <a:lnTo>
                    <a:pt x="12683" y="1866"/>
                  </a:lnTo>
                  <a:lnTo>
                    <a:pt x="12927" y="2256"/>
                  </a:lnTo>
                  <a:lnTo>
                    <a:pt x="13049" y="2690"/>
                  </a:lnTo>
                  <a:lnTo>
                    <a:pt x="13415" y="3124"/>
                  </a:lnTo>
                  <a:lnTo>
                    <a:pt x="13537" y="3514"/>
                  </a:lnTo>
                  <a:lnTo>
                    <a:pt x="13780" y="3991"/>
                  </a:lnTo>
                  <a:lnTo>
                    <a:pt x="14146" y="4425"/>
                  </a:lnTo>
                  <a:lnTo>
                    <a:pt x="14268" y="4946"/>
                  </a:lnTo>
                  <a:lnTo>
                    <a:pt x="14512" y="5466"/>
                  </a:lnTo>
                  <a:lnTo>
                    <a:pt x="14756" y="5987"/>
                  </a:lnTo>
                  <a:lnTo>
                    <a:pt x="15000" y="6508"/>
                  </a:lnTo>
                  <a:lnTo>
                    <a:pt x="15122" y="7072"/>
                  </a:lnTo>
                  <a:lnTo>
                    <a:pt x="15366" y="7636"/>
                  </a:lnTo>
                  <a:lnTo>
                    <a:pt x="15610" y="8200"/>
                  </a:lnTo>
                  <a:lnTo>
                    <a:pt x="15854" y="8764"/>
                  </a:lnTo>
                  <a:lnTo>
                    <a:pt x="16098" y="9371"/>
                  </a:lnTo>
                  <a:lnTo>
                    <a:pt x="16220" y="9892"/>
                  </a:lnTo>
                  <a:lnTo>
                    <a:pt x="16585" y="10456"/>
                  </a:lnTo>
                  <a:lnTo>
                    <a:pt x="16707" y="11020"/>
                  </a:lnTo>
                  <a:lnTo>
                    <a:pt x="16951" y="11627"/>
                  </a:lnTo>
                  <a:lnTo>
                    <a:pt x="17195" y="12148"/>
                  </a:lnTo>
                  <a:lnTo>
                    <a:pt x="17317" y="12755"/>
                  </a:lnTo>
                  <a:lnTo>
                    <a:pt x="17561" y="13275"/>
                  </a:lnTo>
                  <a:lnTo>
                    <a:pt x="17683" y="13883"/>
                  </a:lnTo>
                  <a:lnTo>
                    <a:pt x="17927" y="14403"/>
                  </a:lnTo>
                  <a:lnTo>
                    <a:pt x="18049" y="14967"/>
                  </a:lnTo>
                  <a:lnTo>
                    <a:pt x="18293" y="15445"/>
                  </a:lnTo>
                  <a:lnTo>
                    <a:pt x="18415" y="15922"/>
                  </a:lnTo>
                  <a:lnTo>
                    <a:pt x="18659" y="16443"/>
                  </a:lnTo>
                  <a:lnTo>
                    <a:pt x="18780" y="16876"/>
                  </a:lnTo>
                  <a:lnTo>
                    <a:pt x="19024" y="17310"/>
                  </a:lnTo>
                  <a:lnTo>
                    <a:pt x="19146" y="17744"/>
                  </a:lnTo>
                  <a:lnTo>
                    <a:pt x="19268" y="18134"/>
                  </a:lnTo>
                  <a:lnTo>
                    <a:pt x="19390" y="18525"/>
                  </a:lnTo>
                  <a:lnTo>
                    <a:pt x="19512" y="18915"/>
                  </a:lnTo>
                  <a:lnTo>
                    <a:pt x="19634" y="19176"/>
                  </a:lnTo>
                  <a:lnTo>
                    <a:pt x="19756" y="19479"/>
                  </a:lnTo>
                  <a:lnTo>
                    <a:pt x="19878" y="19740"/>
                  </a:lnTo>
                  <a:lnTo>
                    <a:pt x="19878" y="19957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645" y="2213"/>
              <a:ext cx="70" cy="17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29" y="629"/>
                  </a:lnTo>
                  <a:lnTo>
                    <a:pt x="343" y="1258"/>
                  </a:lnTo>
                  <a:lnTo>
                    <a:pt x="571" y="1888"/>
                  </a:lnTo>
                  <a:lnTo>
                    <a:pt x="800" y="2517"/>
                  </a:lnTo>
                  <a:lnTo>
                    <a:pt x="914" y="3101"/>
                  </a:lnTo>
                  <a:lnTo>
                    <a:pt x="1257" y="3730"/>
                  </a:lnTo>
                  <a:lnTo>
                    <a:pt x="1371" y="4315"/>
                  </a:lnTo>
                  <a:lnTo>
                    <a:pt x="1600" y="4944"/>
                  </a:lnTo>
                  <a:lnTo>
                    <a:pt x="1714" y="5573"/>
                  </a:lnTo>
                  <a:lnTo>
                    <a:pt x="2057" y="6112"/>
                  </a:lnTo>
                  <a:lnTo>
                    <a:pt x="2171" y="6742"/>
                  </a:lnTo>
                  <a:lnTo>
                    <a:pt x="2400" y="7326"/>
                  </a:lnTo>
                  <a:lnTo>
                    <a:pt x="2629" y="7910"/>
                  </a:lnTo>
                  <a:lnTo>
                    <a:pt x="2743" y="8494"/>
                  </a:lnTo>
                  <a:lnTo>
                    <a:pt x="2971" y="8989"/>
                  </a:lnTo>
                  <a:lnTo>
                    <a:pt x="3200" y="9618"/>
                  </a:lnTo>
                  <a:lnTo>
                    <a:pt x="3314" y="10157"/>
                  </a:lnTo>
                  <a:lnTo>
                    <a:pt x="3543" y="10652"/>
                  </a:lnTo>
                  <a:lnTo>
                    <a:pt x="3771" y="11191"/>
                  </a:lnTo>
                  <a:lnTo>
                    <a:pt x="4000" y="11685"/>
                  </a:lnTo>
                  <a:lnTo>
                    <a:pt x="4114" y="12180"/>
                  </a:lnTo>
                  <a:lnTo>
                    <a:pt x="4343" y="12719"/>
                  </a:lnTo>
                  <a:lnTo>
                    <a:pt x="4571" y="13213"/>
                  </a:lnTo>
                  <a:lnTo>
                    <a:pt x="4686" y="13708"/>
                  </a:lnTo>
                  <a:lnTo>
                    <a:pt x="5029" y="14112"/>
                  </a:lnTo>
                  <a:lnTo>
                    <a:pt x="5143" y="14562"/>
                  </a:lnTo>
                  <a:lnTo>
                    <a:pt x="5371" y="15011"/>
                  </a:lnTo>
                  <a:lnTo>
                    <a:pt x="5600" y="15461"/>
                  </a:lnTo>
                  <a:lnTo>
                    <a:pt x="5714" y="15865"/>
                  </a:lnTo>
                  <a:lnTo>
                    <a:pt x="6057" y="16225"/>
                  </a:lnTo>
                  <a:lnTo>
                    <a:pt x="6171" y="16584"/>
                  </a:lnTo>
                  <a:lnTo>
                    <a:pt x="6400" y="16944"/>
                  </a:lnTo>
                  <a:lnTo>
                    <a:pt x="6629" y="17258"/>
                  </a:lnTo>
                  <a:lnTo>
                    <a:pt x="6743" y="17618"/>
                  </a:lnTo>
                  <a:lnTo>
                    <a:pt x="6971" y="17888"/>
                  </a:lnTo>
                  <a:lnTo>
                    <a:pt x="7200" y="18157"/>
                  </a:lnTo>
                  <a:lnTo>
                    <a:pt x="7429" y="18472"/>
                  </a:lnTo>
                  <a:lnTo>
                    <a:pt x="7543" y="18742"/>
                  </a:lnTo>
                  <a:lnTo>
                    <a:pt x="7886" y="18966"/>
                  </a:lnTo>
                  <a:lnTo>
                    <a:pt x="8000" y="19146"/>
                  </a:lnTo>
                  <a:lnTo>
                    <a:pt x="8229" y="19326"/>
                  </a:lnTo>
                  <a:lnTo>
                    <a:pt x="8457" y="19461"/>
                  </a:lnTo>
                  <a:lnTo>
                    <a:pt x="8571" y="19640"/>
                  </a:lnTo>
                  <a:lnTo>
                    <a:pt x="8914" y="19730"/>
                  </a:lnTo>
                  <a:lnTo>
                    <a:pt x="9029" y="19865"/>
                  </a:lnTo>
                  <a:lnTo>
                    <a:pt x="9257" y="19910"/>
                  </a:lnTo>
                  <a:lnTo>
                    <a:pt x="9486" y="19955"/>
                  </a:lnTo>
                  <a:lnTo>
                    <a:pt x="9714" y="19955"/>
                  </a:lnTo>
                  <a:lnTo>
                    <a:pt x="9943" y="19955"/>
                  </a:lnTo>
                  <a:lnTo>
                    <a:pt x="10057" y="19910"/>
                  </a:lnTo>
                  <a:lnTo>
                    <a:pt x="10286" y="19865"/>
                  </a:lnTo>
                  <a:lnTo>
                    <a:pt x="10514" y="19730"/>
                  </a:lnTo>
                  <a:lnTo>
                    <a:pt x="10743" y="19551"/>
                  </a:lnTo>
                  <a:lnTo>
                    <a:pt x="10971" y="19326"/>
                  </a:lnTo>
                  <a:lnTo>
                    <a:pt x="11314" y="19101"/>
                  </a:lnTo>
                  <a:lnTo>
                    <a:pt x="11429" y="18876"/>
                  </a:lnTo>
                  <a:lnTo>
                    <a:pt x="11771" y="18562"/>
                  </a:lnTo>
                  <a:lnTo>
                    <a:pt x="12000" y="18247"/>
                  </a:lnTo>
                  <a:lnTo>
                    <a:pt x="12114" y="17888"/>
                  </a:lnTo>
                  <a:lnTo>
                    <a:pt x="12457" y="17483"/>
                  </a:lnTo>
                  <a:lnTo>
                    <a:pt x="12686" y="17169"/>
                  </a:lnTo>
                  <a:lnTo>
                    <a:pt x="12914" y="16719"/>
                  </a:lnTo>
                  <a:lnTo>
                    <a:pt x="13257" y="16270"/>
                  </a:lnTo>
                  <a:lnTo>
                    <a:pt x="13371" y="15820"/>
                  </a:lnTo>
                  <a:lnTo>
                    <a:pt x="13714" y="15371"/>
                  </a:lnTo>
                  <a:lnTo>
                    <a:pt x="13943" y="14876"/>
                  </a:lnTo>
                  <a:lnTo>
                    <a:pt x="14171" y="14337"/>
                  </a:lnTo>
                  <a:lnTo>
                    <a:pt x="14400" y="13843"/>
                  </a:lnTo>
                  <a:lnTo>
                    <a:pt x="14743" y="13303"/>
                  </a:lnTo>
                  <a:lnTo>
                    <a:pt x="14857" y="12809"/>
                  </a:lnTo>
                  <a:lnTo>
                    <a:pt x="15200" y="12180"/>
                  </a:lnTo>
                  <a:lnTo>
                    <a:pt x="15429" y="11685"/>
                  </a:lnTo>
                  <a:lnTo>
                    <a:pt x="15657" y="11101"/>
                  </a:lnTo>
                  <a:lnTo>
                    <a:pt x="15886" y="10562"/>
                  </a:lnTo>
                  <a:lnTo>
                    <a:pt x="16114" y="10022"/>
                  </a:lnTo>
                  <a:lnTo>
                    <a:pt x="16343" y="9483"/>
                  </a:lnTo>
                  <a:lnTo>
                    <a:pt x="16571" y="8899"/>
                  </a:lnTo>
                  <a:lnTo>
                    <a:pt x="16800" y="8360"/>
                  </a:lnTo>
                  <a:lnTo>
                    <a:pt x="17029" y="7820"/>
                  </a:lnTo>
                  <a:lnTo>
                    <a:pt x="17257" y="7281"/>
                  </a:lnTo>
                  <a:lnTo>
                    <a:pt x="17371" y="6787"/>
                  </a:lnTo>
                  <a:lnTo>
                    <a:pt x="17714" y="6247"/>
                  </a:lnTo>
                  <a:lnTo>
                    <a:pt x="17829" y="5708"/>
                  </a:lnTo>
                  <a:lnTo>
                    <a:pt x="18171" y="5213"/>
                  </a:lnTo>
                  <a:lnTo>
                    <a:pt x="18286" y="4764"/>
                  </a:lnTo>
                  <a:lnTo>
                    <a:pt x="18400" y="4270"/>
                  </a:lnTo>
                  <a:lnTo>
                    <a:pt x="18743" y="3865"/>
                  </a:lnTo>
                  <a:lnTo>
                    <a:pt x="18857" y="3416"/>
                  </a:lnTo>
                  <a:lnTo>
                    <a:pt x="19086" y="3011"/>
                  </a:lnTo>
                  <a:lnTo>
                    <a:pt x="19200" y="2607"/>
                  </a:lnTo>
                  <a:lnTo>
                    <a:pt x="19314" y="2247"/>
                  </a:lnTo>
                  <a:lnTo>
                    <a:pt x="19429" y="1933"/>
                  </a:lnTo>
                  <a:lnTo>
                    <a:pt x="19543" y="1618"/>
                  </a:lnTo>
                  <a:lnTo>
                    <a:pt x="19771" y="1348"/>
                  </a:lnTo>
                  <a:lnTo>
                    <a:pt x="19771" y="1034"/>
                  </a:lnTo>
                  <a:lnTo>
                    <a:pt x="19886" y="854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718" y="2045"/>
              <a:ext cx="65" cy="18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65"/>
                  </a:moveTo>
                  <a:lnTo>
                    <a:pt x="244" y="18486"/>
                  </a:lnTo>
                  <a:lnTo>
                    <a:pt x="488" y="17906"/>
                  </a:lnTo>
                  <a:lnTo>
                    <a:pt x="732" y="17283"/>
                  </a:lnTo>
                  <a:lnTo>
                    <a:pt x="854" y="16704"/>
                  </a:lnTo>
                  <a:lnTo>
                    <a:pt x="1098" y="16080"/>
                  </a:lnTo>
                  <a:lnTo>
                    <a:pt x="1341" y="15501"/>
                  </a:lnTo>
                  <a:lnTo>
                    <a:pt x="1585" y="14878"/>
                  </a:lnTo>
                  <a:lnTo>
                    <a:pt x="1829" y="14298"/>
                  </a:lnTo>
                  <a:lnTo>
                    <a:pt x="1951" y="13719"/>
                  </a:lnTo>
                  <a:lnTo>
                    <a:pt x="2195" y="13140"/>
                  </a:lnTo>
                  <a:lnTo>
                    <a:pt x="2439" y="12606"/>
                  </a:lnTo>
                  <a:lnTo>
                    <a:pt x="2683" y="12027"/>
                  </a:lnTo>
                  <a:lnTo>
                    <a:pt x="2927" y="11448"/>
                  </a:lnTo>
                  <a:lnTo>
                    <a:pt x="3049" y="10869"/>
                  </a:lnTo>
                  <a:lnTo>
                    <a:pt x="3293" y="10334"/>
                  </a:lnTo>
                  <a:lnTo>
                    <a:pt x="3537" y="9844"/>
                  </a:lnTo>
                  <a:lnTo>
                    <a:pt x="3780" y="9310"/>
                  </a:lnTo>
                  <a:lnTo>
                    <a:pt x="4024" y="8775"/>
                  </a:lnTo>
                  <a:lnTo>
                    <a:pt x="4268" y="8241"/>
                  </a:lnTo>
                  <a:lnTo>
                    <a:pt x="4390" y="7751"/>
                  </a:lnTo>
                  <a:lnTo>
                    <a:pt x="4756" y="7261"/>
                  </a:lnTo>
                  <a:lnTo>
                    <a:pt x="4878" y="6815"/>
                  </a:lnTo>
                  <a:lnTo>
                    <a:pt x="5122" y="6325"/>
                  </a:lnTo>
                  <a:lnTo>
                    <a:pt x="5366" y="5880"/>
                  </a:lnTo>
                  <a:lnTo>
                    <a:pt x="5488" y="5434"/>
                  </a:lnTo>
                  <a:lnTo>
                    <a:pt x="5854" y="4989"/>
                  </a:lnTo>
                  <a:lnTo>
                    <a:pt x="5854" y="4588"/>
                  </a:lnTo>
                  <a:lnTo>
                    <a:pt x="6220" y="4143"/>
                  </a:lnTo>
                  <a:lnTo>
                    <a:pt x="6463" y="3786"/>
                  </a:lnTo>
                  <a:lnTo>
                    <a:pt x="6585" y="3430"/>
                  </a:lnTo>
                  <a:lnTo>
                    <a:pt x="6951" y="3029"/>
                  </a:lnTo>
                  <a:lnTo>
                    <a:pt x="7073" y="2717"/>
                  </a:lnTo>
                  <a:lnTo>
                    <a:pt x="7317" y="2450"/>
                  </a:lnTo>
                  <a:lnTo>
                    <a:pt x="7439" y="2094"/>
                  </a:lnTo>
                  <a:lnTo>
                    <a:pt x="7683" y="1826"/>
                  </a:lnTo>
                  <a:lnTo>
                    <a:pt x="7927" y="1604"/>
                  </a:lnTo>
                  <a:lnTo>
                    <a:pt x="8171" y="1292"/>
                  </a:lnTo>
                  <a:lnTo>
                    <a:pt x="8415" y="1069"/>
                  </a:lnTo>
                  <a:lnTo>
                    <a:pt x="8537" y="846"/>
                  </a:lnTo>
                  <a:lnTo>
                    <a:pt x="8780" y="668"/>
                  </a:lnTo>
                  <a:lnTo>
                    <a:pt x="9024" y="490"/>
                  </a:lnTo>
                  <a:lnTo>
                    <a:pt x="9146" y="401"/>
                  </a:lnTo>
                  <a:lnTo>
                    <a:pt x="9512" y="267"/>
                  </a:lnTo>
                  <a:lnTo>
                    <a:pt x="9512" y="134"/>
                  </a:lnTo>
                  <a:lnTo>
                    <a:pt x="9878" y="89"/>
                  </a:lnTo>
                  <a:lnTo>
                    <a:pt x="10000" y="45"/>
                  </a:lnTo>
                  <a:lnTo>
                    <a:pt x="10244" y="0"/>
                  </a:lnTo>
                  <a:lnTo>
                    <a:pt x="10488" y="45"/>
                  </a:lnTo>
                  <a:lnTo>
                    <a:pt x="10732" y="45"/>
                  </a:lnTo>
                  <a:lnTo>
                    <a:pt x="10854" y="89"/>
                  </a:lnTo>
                  <a:lnTo>
                    <a:pt x="11098" y="223"/>
                  </a:lnTo>
                  <a:lnTo>
                    <a:pt x="11341" y="356"/>
                  </a:lnTo>
                  <a:lnTo>
                    <a:pt x="11585" y="535"/>
                  </a:lnTo>
                  <a:lnTo>
                    <a:pt x="11829" y="757"/>
                  </a:lnTo>
                  <a:lnTo>
                    <a:pt x="12073" y="980"/>
                  </a:lnTo>
                  <a:lnTo>
                    <a:pt x="12195" y="1247"/>
                  </a:lnTo>
                  <a:lnTo>
                    <a:pt x="12439" y="1604"/>
                  </a:lnTo>
                  <a:lnTo>
                    <a:pt x="12683" y="1915"/>
                  </a:lnTo>
                  <a:lnTo>
                    <a:pt x="12927" y="2272"/>
                  </a:lnTo>
                  <a:lnTo>
                    <a:pt x="13049" y="2717"/>
                  </a:lnTo>
                  <a:lnTo>
                    <a:pt x="13415" y="3118"/>
                  </a:lnTo>
                  <a:lnTo>
                    <a:pt x="13537" y="3519"/>
                  </a:lnTo>
                  <a:lnTo>
                    <a:pt x="13780" y="3964"/>
                  </a:lnTo>
                  <a:lnTo>
                    <a:pt x="14146" y="4454"/>
                  </a:lnTo>
                  <a:lnTo>
                    <a:pt x="14268" y="4944"/>
                  </a:lnTo>
                  <a:lnTo>
                    <a:pt x="14512" y="5479"/>
                  </a:lnTo>
                  <a:lnTo>
                    <a:pt x="14756" y="5969"/>
                  </a:lnTo>
                  <a:lnTo>
                    <a:pt x="15000" y="6503"/>
                  </a:lnTo>
                  <a:lnTo>
                    <a:pt x="15122" y="7038"/>
                  </a:lnTo>
                  <a:lnTo>
                    <a:pt x="15366" y="7617"/>
                  </a:lnTo>
                  <a:lnTo>
                    <a:pt x="15610" y="8151"/>
                  </a:lnTo>
                  <a:lnTo>
                    <a:pt x="15854" y="8775"/>
                  </a:lnTo>
                  <a:lnTo>
                    <a:pt x="16098" y="9310"/>
                  </a:lnTo>
                  <a:lnTo>
                    <a:pt x="16220" y="9889"/>
                  </a:lnTo>
                  <a:lnTo>
                    <a:pt x="16585" y="10468"/>
                  </a:lnTo>
                  <a:lnTo>
                    <a:pt x="16707" y="11047"/>
                  </a:lnTo>
                  <a:lnTo>
                    <a:pt x="16951" y="11626"/>
                  </a:lnTo>
                  <a:lnTo>
                    <a:pt x="17195" y="12205"/>
                  </a:lnTo>
                  <a:lnTo>
                    <a:pt x="17317" y="12739"/>
                  </a:lnTo>
                  <a:lnTo>
                    <a:pt x="17561" y="13318"/>
                  </a:lnTo>
                  <a:lnTo>
                    <a:pt x="17683" y="13853"/>
                  </a:lnTo>
                  <a:lnTo>
                    <a:pt x="17927" y="14388"/>
                  </a:lnTo>
                  <a:lnTo>
                    <a:pt x="18049" y="14922"/>
                  </a:lnTo>
                  <a:lnTo>
                    <a:pt x="18293" y="15412"/>
                  </a:lnTo>
                  <a:lnTo>
                    <a:pt x="18415" y="15902"/>
                  </a:lnTo>
                  <a:lnTo>
                    <a:pt x="18659" y="16437"/>
                  </a:lnTo>
                  <a:lnTo>
                    <a:pt x="18780" y="16882"/>
                  </a:lnTo>
                  <a:lnTo>
                    <a:pt x="19024" y="17283"/>
                  </a:lnTo>
                  <a:lnTo>
                    <a:pt x="19146" y="17728"/>
                  </a:lnTo>
                  <a:lnTo>
                    <a:pt x="19268" y="18174"/>
                  </a:lnTo>
                  <a:lnTo>
                    <a:pt x="19390" y="18530"/>
                  </a:lnTo>
                  <a:lnTo>
                    <a:pt x="19512" y="18886"/>
                  </a:lnTo>
                  <a:lnTo>
                    <a:pt x="19634" y="19198"/>
                  </a:lnTo>
                  <a:lnTo>
                    <a:pt x="19756" y="19510"/>
                  </a:lnTo>
                  <a:lnTo>
                    <a:pt x="19878" y="19733"/>
                  </a:lnTo>
                  <a:lnTo>
                    <a:pt x="19878" y="1995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783" y="2205"/>
              <a:ext cx="70" cy="17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29" y="600"/>
                  </a:lnTo>
                  <a:lnTo>
                    <a:pt x="343" y="1293"/>
                  </a:lnTo>
                  <a:lnTo>
                    <a:pt x="571" y="1894"/>
                  </a:lnTo>
                  <a:lnTo>
                    <a:pt x="800" y="2540"/>
                  </a:lnTo>
                  <a:lnTo>
                    <a:pt x="914" y="3141"/>
                  </a:lnTo>
                  <a:lnTo>
                    <a:pt x="1257" y="3741"/>
                  </a:lnTo>
                  <a:lnTo>
                    <a:pt x="1371" y="4342"/>
                  </a:lnTo>
                  <a:lnTo>
                    <a:pt x="1600" y="4942"/>
                  </a:lnTo>
                  <a:lnTo>
                    <a:pt x="1714" y="5543"/>
                  </a:lnTo>
                  <a:lnTo>
                    <a:pt x="2057" y="6189"/>
                  </a:lnTo>
                  <a:lnTo>
                    <a:pt x="2171" y="6744"/>
                  </a:lnTo>
                  <a:lnTo>
                    <a:pt x="2400" y="7298"/>
                  </a:lnTo>
                  <a:lnTo>
                    <a:pt x="2629" y="7898"/>
                  </a:lnTo>
                  <a:lnTo>
                    <a:pt x="2743" y="8453"/>
                  </a:lnTo>
                  <a:lnTo>
                    <a:pt x="2971" y="9007"/>
                  </a:lnTo>
                  <a:lnTo>
                    <a:pt x="3200" y="9607"/>
                  </a:lnTo>
                  <a:lnTo>
                    <a:pt x="3314" y="10162"/>
                  </a:lnTo>
                  <a:lnTo>
                    <a:pt x="3543" y="10670"/>
                  </a:lnTo>
                  <a:lnTo>
                    <a:pt x="3771" y="11224"/>
                  </a:lnTo>
                  <a:lnTo>
                    <a:pt x="4000" y="11732"/>
                  </a:lnTo>
                  <a:lnTo>
                    <a:pt x="4114" y="12194"/>
                  </a:lnTo>
                  <a:lnTo>
                    <a:pt x="4343" y="12702"/>
                  </a:lnTo>
                  <a:lnTo>
                    <a:pt x="4571" y="13210"/>
                  </a:lnTo>
                  <a:lnTo>
                    <a:pt x="4686" y="13672"/>
                  </a:lnTo>
                  <a:lnTo>
                    <a:pt x="5029" y="14134"/>
                  </a:lnTo>
                  <a:lnTo>
                    <a:pt x="5143" y="14550"/>
                  </a:lnTo>
                  <a:lnTo>
                    <a:pt x="5371" y="15058"/>
                  </a:lnTo>
                  <a:lnTo>
                    <a:pt x="5600" y="15427"/>
                  </a:lnTo>
                  <a:lnTo>
                    <a:pt x="5714" y="15843"/>
                  </a:lnTo>
                  <a:lnTo>
                    <a:pt x="6057" y="16212"/>
                  </a:lnTo>
                  <a:lnTo>
                    <a:pt x="6171" y="16628"/>
                  </a:lnTo>
                  <a:lnTo>
                    <a:pt x="6400" y="16952"/>
                  </a:lnTo>
                  <a:lnTo>
                    <a:pt x="6629" y="17321"/>
                  </a:lnTo>
                  <a:lnTo>
                    <a:pt x="6743" y="17598"/>
                  </a:lnTo>
                  <a:lnTo>
                    <a:pt x="6971" y="17921"/>
                  </a:lnTo>
                  <a:lnTo>
                    <a:pt x="7200" y="18152"/>
                  </a:lnTo>
                  <a:lnTo>
                    <a:pt x="7429" y="18476"/>
                  </a:lnTo>
                  <a:lnTo>
                    <a:pt x="7543" y="18707"/>
                  </a:lnTo>
                  <a:lnTo>
                    <a:pt x="7886" y="18938"/>
                  </a:lnTo>
                  <a:lnTo>
                    <a:pt x="8000" y="19169"/>
                  </a:lnTo>
                  <a:lnTo>
                    <a:pt x="8229" y="19353"/>
                  </a:lnTo>
                  <a:lnTo>
                    <a:pt x="8457" y="19492"/>
                  </a:lnTo>
                  <a:lnTo>
                    <a:pt x="8571" y="19630"/>
                  </a:lnTo>
                  <a:lnTo>
                    <a:pt x="8914" y="19723"/>
                  </a:lnTo>
                  <a:lnTo>
                    <a:pt x="9029" y="19861"/>
                  </a:lnTo>
                  <a:lnTo>
                    <a:pt x="9257" y="19908"/>
                  </a:lnTo>
                  <a:lnTo>
                    <a:pt x="9486" y="19954"/>
                  </a:lnTo>
                  <a:lnTo>
                    <a:pt x="9714" y="19954"/>
                  </a:lnTo>
                  <a:lnTo>
                    <a:pt x="9943" y="19954"/>
                  </a:lnTo>
                  <a:lnTo>
                    <a:pt x="10057" y="19908"/>
                  </a:lnTo>
                  <a:lnTo>
                    <a:pt x="10286" y="19861"/>
                  </a:lnTo>
                  <a:lnTo>
                    <a:pt x="10514" y="19723"/>
                  </a:lnTo>
                  <a:lnTo>
                    <a:pt x="10743" y="19538"/>
                  </a:lnTo>
                  <a:lnTo>
                    <a:pt x="10971" y="19353"/>
                  </a:lnTo>
                  <a:lnTo>
                    <a:pt x="11314" y="19122"/>
                  </a:lnTo>
                  <a:lnTo>
                    <a:pt x="11429" y="18845"/>
                  </a:lnTo>
                  <a:lnTo>
                    <a:pt x="11771" y="18522"/>
                  </a:lnTo>
                  <a:lnTo>
                    <a:pt x="12000" y="18245"/>
                  </a:lnTo>
                  <a:lnTo>
                    <a:pt x="12114" y="17921"/>
                  </a:lnTo>
                  <a:lnTo>
                    <a:pt x="12457" y="17506"/>
                  </a:lnTo>
                  <a:lnTo>
                    <a:pt x="12686" y="17136"/>
                  </a:lnTo>
                  <a:lnTo>
                    <a:pt x="12914" y="16721"/>
                  </a:lnTo>
                  <a:lnTo>
                    <a:pt x="13257" y="16259"/>
                  </a:lnTo>
                  <a:lnTo>
                    <a:pt x="13371" y="15797"/>
                  </a:lnTo>
                  <a:lnTo>
                    <a:pt x="13714" y="15381"/>
                  </a:lnTo>
                  <a:lnTo>
                    <a:pt x="13943" y="14873"/>
                  </a:lnTo>
                  <a:lnTo>
                    <a:pt x="14171" y="14365"/>
                  </a:lnTo>
                  <a:lnTo>
                    <a:pt x="14400" y="13811"/>
                  </a:lnTo>
                  <a:lnTo>
                    <a:pt x="14743" y="13303"/>
                  </a:lnTo>
                  <a:lnTo>
                    <a:pt x="14857" y="12794"/>
                  </a:lnTo>
                  <a:lnTo>
                    <a:pt x="15200" y="12194"/>
                  </a:lnTo>
                  <a:lnTo>
                    <a:pt x="15429" y="11640"/>
                  </a:lnTo>
                  <a:lnTo>
                    <a:pt x="15657" y="11085"/>
                  </a:lnTo>
                  <a:lnTo>
                    <a:pt x="15886" y="10531"/>
                  </a:lnTo>
                  <a:lnTo>
                    <a:pt x="16114" y="10023"/>
                  </a:lnTo>
                  <a:lnTo>
                    <a:pt x="16343" y="9469"/>
                  </a:lnTo>
                  <a:lnTo>
                    <a:pt x="16571" y="8961"/>
                  </a:lnTo>
                  <a:lnTo>
                    <a:pt x="16800" y="8406"/>
                  </a:lnTo>
                  <a:lnTo>
                    <a:pt x="17029" y="7806"/>
                  </a:lnTo>
                  <a:lnTo>
                    <a:pt x="17257" y="7298"/>
                  </a:lnTo>
                  <a:lnTo>
                    <a:pt x="17371" y="6744"/>
                  </a:lnTo>
                  <a:lnTo>
                    <a:pt x="17714" y="6236"/>
                  </a:lnTo>
                  <a:lnTo>
                    <a:pt x="17829" y="5727"/>
                  </a:lnTo>
                  <a:lnTo>
                    <a:pt x="18171" y="5219"/>
                  </a:lnTo>
                  <a:lnTo>
                    <a:pt x="18286" y="4758"/>
                  </a:lnTo>
                  <a:lnTo>
                    <a:pt x="18400" y="4249"/>
                  </a:lnTo>
                  <a:lnTo>
                    <a:pt x="18743" y="3880"/>
                  </a:lnTo>
                  <a:lnTo>
                    <a:pt x="18857" y="3372"/>
                  </a:lnTo>
                  <a:lnTo>
                    <a:pt x="19086" y="3002"/>
                  </a:lnTo>
                  <a:lnTo>
                    <a:pt x="19200" y="2587"/>
                  </a:lnTo>
                  <a:lnTo>
                    <a:pt x="19314" y="2263"/>
                  </a:lnTo>
                  <a:lnTo>
                    <a:pt x="19429" y="1894"/>
                  </a:lnTo>
                  <a:lnTo>
                    <a:pt x="19543" y="1617"/>
                  </a:lnTo>
                  <a:lnTo>
                    <a:pt x="19771" y="1339"/>
                  </a:lnTo>
                  <a:lnTo>
                    <a:pt x="19771" y="1062"/>
                  </a:lnTo>
                  <a:lnTo>
                    <a:pt x="19886" y="831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852" y="2037"/>
              <a:ext cx="66" cy="18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89"/>
                  </a:moveTo>
                  <a:lnTo>
                    <a:pt x="244" y="18482"/>
                  </a:lnTo>
                  <a:lnTo>
                    <a:pt x="488" y="17874"/>
                  </a:lnTo>
                  <a:lnTo>
                    <a:pt x="732" y="17310"/>
                  </a:lnTo>
                  <a:lnTo>
                    <a:pt x="854" y="16659"/>
                  </a:lnTo>
                  <a:lnTo>
                    <a:pt x="1098" y="16052"/>
                  </a:lnTo>
                  <a:lnTo>
                    <a:pt x="1341" y="15488"/>
                  </a:lnTo>
                  <a:lnTo>
                    <a:pt x="1585" y="14881"/>
                  </a:lnTo>
                  <a:lnTo>
                    <a:pt x="1829" y="14273"/>
                  </a:lnTo>
                  <a:lnTo>
                    <a:pt x="1951" y="13709"/>
                  </a:lnTo>
                  <a:lnTo>
                    <a:pt x="2195" y="13145"/>
                  </a:lnTo>
                  <a:lnTo>
                    <a:pt x="2439" y="12581"/>
                  </a:lnTo>
                  <a:lnTo>
                    <a:pt x="2683" y="12017"/>
                  </a:lnTo>
                  <a:lnTo>
                    <a:pt x="2927" y="11453"/>
                  </a:lnTo>
                  <a:lnTo>
                    <a:pt x="3049" y="10889"/>
                  </a:lnTo>
                  <a:lnTo>
                    <a:pt x="3293" y="10325"/>
                  </a:lnTo>
                  <a:lnTo>
                    <a:pt x="3537" y="9805"/>
                  </a:lnTo>
                  <a:lnTo>
                    <a:pt x="3780" y="9284"/>
                  </a:lnTo>
                  <a:lnTo>
                    <a:pt x="4024" y="8720"/>
                  </a:lnTo>
                  <a:lnTo>
                    <a:pt x="4268" y="8200"/>
                  </a:lnTo>
                  <a:lnTo>
                    <a:pt x="4390" y="7722"/>
                  </a:lnTo>
                  <a:lnTo>
                    <a:pt x="4756" y="7245"/>
                  </a:lnTo>
                  <a:lnTo>
                    <a:pt x="4878" y="6768"/>
                  </a:lnTo>
                  <a:lnTo>
                    <a:pt x="5122" y="6334"/>
                  </a:lnTo>
                  <a:lnTo>
                    <a:pt x="5366" y="5900"/>
                  </a:lnTo>
                  <a:lnTo>
                    <a:pt x="5488" y="5466"/>
                  </a:lnTo>
                  <a:lnTo>
                    <a:pt x="5854" y="4989"/>
                  </a:lnTo>
                  <a:lnTo>
                    <a:pt x="5854" y="4555"/>
                  </a:lnTo>
                  <a:lnTo>
                    <a:pt x="6220" y="4165"/>
                  </a:lnTo>
                  <a:lnTo>
                    <a:pt x="6463" y="3774"/>
                  </a:lnTo>
                  <a:lnTo>
                    <a:pt x="6585" y="3427"/>
                  </a:lnTo>
                  <a:lnTo>
                    <a:pt x="6951" y="3037"/>
                  </a:lnTo>
                  <a:lnTo>
                    <a:pt x="7073" y="2690"/>
                  </a:lnTo>
                  <a:lnTo>
                    <a:pt x="7317" y="2430"/>
                  </a:lnTo>
                  <a:lnTo>
                    <a:pt x="7439" y="2082"/>
                  </a:lnTo>
                  <a:lnTo>
                    <a:pt x="7683" y="1822"/>
                  </a:lnTo>
                  <a:lnTo>
                    <a:pt x="7927" y="1562"/>
                  </a:lnTo>
                  <a:lnTo>
                    <a:pt x="8171" y="1302"/>
                  </a:lnTo>
                  <a:lnTo>
                    <a:pt x="8415" y="1041"/>
                  </a:lnTo>
                  <a:lnTo>
                    <a:pt x="8537" y="868"/>
                  </a:lnTo>
                  <a:lnTo>
                    <a:pt x="8780" y="694"/>
                  </a:lnTo>
                  <a:lnTo>
                    <a:pt x="9024" y="521"/>
                  </a:lnTo>
                  <a:lnTo>
                    <a:pt x="9146" y="390"/>
                  </a:lnTo>
                  <a:lnTo>
                    <a:pt x="9512" y="260"/>
                  </a:lnTo>
                  <a:lnTo>
                    <a:pt x="9512" y="130"/>
                  </a:lnTo>
                  <a:lnTo>
                    <a:pt x="9878" y="87"/>
                  </a:lnTo>
                  <a:lnTo>
                    <a:pt x="10000" y="43"/>
                  </a:lnTo>
                  <a:lnTo>
                    <a:pt x="10244" y="0"/>
                  </a:lnTo>
                  <a:lnTo>
                    <a:pt x="10488" y="43"/>
                  </a:lnTo>
                  <a:lnTo>
                    <a:pt x="10732" y="43"/>
                  </a:lnTo>
                  <a:lnTo>
                    <a:pt x="10854" y="87"/>
                  </a:lnTo>
                  <a:lnTo>
                    <a:pt x="11098" y="217"/>
                  </a:lnTo>
                  <a:lnTo>
                    <a:pt x="11341" y="347"/>
                  </a:lnTo>
                  <a:lnTo>
                    <a:pt x="11585" y="521"/>
                  </a:lnTo>
                  <a:lnTo>
                    <a:pt x="11829" y="738"/>
                  </a:lnTo>
                  <a:lnTo>
                    <a:pt x="12073" y="998"/>
                  </a:lnTo>
                  <a:lnTo>
                    <a:pt x="12195" y="1258"/>
                  </a:lnTo>
                  <a:lnTo>
                    <a:pt x="12439" y="1562"/>
                  </a:lnTo>
                  <a:lnTo>
                    <a:pt x="12683" y="1866"/>
                  </a:lnTo>
                  <a:lnTo>
                    <a:pt x="12927" y="2256"/>
                  </a:lnTo>
                  <a:lnTo>
                    <a:pt x="13049" y="2690"/>
                  </a:lnTo>
                  <a:lnTo>
                    <a:pt x="13415" y="3124"/>
                  </a:lnTo>
                  <a:lnTo>
                    <a:pt x="13537" y="3514"/>
                  </a:lnTo>
                  <a:lnTo>
                    <a:pt x="13780" y="3991"/>
                  </a:lnTo>
                  <a:lnTo>
                    <a:pt x="14146" y="4425"/>
                  </a:lnTo>
                  <a:lnTo>
                    <a:pt x="14268" y="4946"/>
                  </a:lnTo>
                  <a:lnTo>
                    <a:pt x="14512" y="5466"/>
                  </a:lnTo>
                  <a:lnTo>
                    <a:pt x="14756" y="5987"/>
                  </a:lnTo>
                  <a:lnTo>
                    <a:pt x="15000" y="6508"/>
                  </a:lnTo>
                  <a:lnTo>
                    <a:pt x="15122" y="7072"/>
                  </a:lnTo>
                  <a:lnTo>
                    <a:pt x="15366" y="7636"/>
                  </a:lnTo>
                  <a:lnTo>
                    <a:pt x="15610" y="8200"/>
                  </a:lnTo>
                  <a:lnTo>
                    <a:pt x="15854" y="8764"/>
                  </a:lnTo>
                  <a:lnTo>
                    <a:pt x="16098" y="9371"/>
                  </a:lnTo>
                  <a:lnTo>
                    <a:pt x="16220" y="9892"/>
                  </a:lnTo>
                  <a:lnTo>
                    <a:pt x="16585" y="10456"/>
                  </a:lnTo>
                  <a:lnTo>
                    <a:pt x="16707" y="11020"/>
                  </a:lnTo>
                  <a:lnTo>
                    <a:pt x="16951" y="11627"/>
                  </a:lnTo>
                  <a:lnTo>
                    <a:pt x="17195" y="12148"/>
                  </a:lnTo>
                  <a:lnTo>
                    <a:pt x="17317" y="12755"/>
                  </a:lnTo>
                  <a:lnTo>
                    <a:pt x="17561" y="13275"/>
                  </a:lnTo>
                  <a:lnTo>
                    <a:pt x="17683" y="13883"/>
                  </a:lnTo>
                  <a:lnTo>
                    <a:pt x="17927" y="14403"/>
                  </a:lnTo>
                  <a:lnTo>
                    <a:pt x="18049" y="14967"/>
                  </a:lnTo>
                  <a:lnTo>
                    <a:pt x="18293" y="15445"/>
                  </a:lnTo>
                  <a:lnTo>
                    <a:pt x="18415" y="15922"/>
                  </a:lnTo>
                  <a:lnTo>
                    <a:pt x="18659" y="16443"/>
                  </a:lnTo>
                  <a:lnTo>
                    <a:pt x="18780" y="16876"/>
                  </a:lnTo>
                  <a:lnTo>
                    <a:pt x="19024" y="17310"/>
                  </a:lnTo>
                  <a:lnTo>
                    <a:pt x="19146" y="17744"/>
                  </a:lnTo>
                  <a:lnTo>
                    <a:pt x="19268" y="18134"/>
                  </a:lnTo>
                  <a:lnTo>
                    <a:pt x="19390" y="18525"/>
                  </a:lnTo>
                  <a:lnTo>
                    <a:pt x="19512" y="18915"/>
                  </a:lnTo>
                  <a:lnTo>
                    <a:pt x="19634" y="19176"/>
                  </a:lnTo>
                  <a:lnTo>
                    <a:pt x="19756" y="19479"/>
                  </a:lnTo>
                  <a:lnTo>
                    <a:pt x="19878" y="19740"/>
                  </a:lnTo>
                  <a:lnTo>
                    <a:pt x="19878" y="19957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918" y="2208"/>
              <a:ext cx="70" cy="17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29" y="629"/>
                  </a:lnTo>
                  <a:lnTo>
                    <a:pt x="343" y="1258"/>
                  </a:lnTo>
                  <a:lnTo>
                    <a:pt x="571" y="1888"/>
                  </a:lnTo>
                  <a:lnTo>
                    <a:pt x="800" y="2517"/>
                  </a:lnTo>
                  <a:lnTo>
                    <a:pt x="914" y="3101"/>
                  </a:lnTo>
                  <a:lnTo>
                    <a:pt x="1257" y="3730"/>
                  </a:lnTo>
                  <a:lnTo>
                    <a:pt x="1371" y="4315"/>
                  </a:lnTo>
                  <a:lnTo>
                    <a:pt x="1600" y="4944"/>
                  </a:lnTo>
                  <a:lnTo>
                    <a:pt x="1714" y="5573"/>
                  </a:lnTo>
                  <a:lnTo>
                    <a:pt x="2057" y="6112"/>
                  </a:lnTo>
                  <a:lnTo>
                    <a:pt x="2171" y="6742"/>
                  </a:lnTo>
                  <a:lnTo>
                    <a:pt x="2400" y="7326"/>
                  </a:lnTo>
                  <a:lnTo>
                    <a:pt x="2629" y="7910"/>
                  </a:lnTo>
                  <a:lnTo>
                    <a:pt x="2743" y="8494"/>
                  </a:lnTo>
                  <a:lnTo>
                    <a:pt x="2971" y="8989"/>
                  </a:lnTo>
                  <a:lnTo>
                    <a:pt x="3200" y="9618"/>
                  </a:lnTo>
                  <a:lnTo>
                    <a:pt x="3314" y="10157"/>
                  </a:lnTo>
                  <a:lnTo>
                    <a:pt x="3543" y="10652"/>
                  </a:lnTo>
                  <a:lnTo>
                    <a:pt x="3771" y="11191"/>
                  </a:lnTo>
                  <a:lnTo>
                    <a:pt x="4000" y="11685"/>
                  </a:lnTo>
                  <a:lnTo>
                    <a:pt x="4114" y="12180"/>
                  </a:lnTo>
                  <a:lnTo>
                    <a:pt x="4343" y="12719"/>
                  </a:lnTo>
                  <a:lnTo>
                    <a:pt x="4571" y="13213"/>
                  </a:lnTo>
                  <a:lnTo>
                    <a:pt x="4686" y="13708"/>
                  </a:lnTo>
                  <a:lnTo>
                    <a:pt x="5029" y="14112"/>
                  </a:lnTo>
                  <a:lnTo>
                    <a:pt x="5143" y="14562"/>
                  </a:lnTo>
                  <a:lnTo>
                    <a:pt x="5371" y="15011"/>
                  </a:lnTo>
                  <a:lnTo>
                    <a:pt x="5600" y="15461"/>
                  </a:lnTo>
                  <a:lnTo>
                    <a:pt x="5714" y="15865"/>
                  </a:lnTo>
                  <a:lnTo>
                    <a:pt x="6057" y="16225"/>
                  </a:lnTo>
                  <a:lnTo>
                    <a:pt x="6171" y="16584"/>
                  </a:lnTo>
                  <a:lnTo>
                    <a:pt x="6400" y="16944"/>
                  </a:lnTo>
                  <a:lnTo>
                    <a:pt x="6629" y="17258"/>
                  </a:lnTo>
                  <a:lnTo>
                    <a:pt x="6743" y="17618"/>
                  </a:lnTo>
                  <a:lnTo>
                    <a:pt x="6971" y="17888"/>
                  </a:lnTo>
                  <a:lnTo>
                    <a:pt x="7200" y="18157"/>
                  </a:lnTo>
                  <a:lnTo>
                    <a:pt x="7429" y="18472"/>
                  </a:lnTo>
                  <a:lnTo>
                    <a:pt x="7543" y="18742"/>
                  </a:lnTo>
                  <a:lnTo>
                    <a:pt x="7886" y="18966"/>
                  </a:lnTo>
                  <a:lnTo>
                    <a:pt x="8000" y="19146"/>
                  </a:lnTo>
                  <a:lnTo>
                    <a:pt x="8229" y="19326"/>
                  </a:lnTo>
                  <a:lnTo>
                    <a:pt x="8457" y="19461"/>
                  </a:lnTo>
                  <a:lnTo>
                    <a:pt x="8571" y="19640"/>
                  </a:lnTo>
                  <a:lnTo>
                    <a:pt x="8914" y="19730"/>
                  </a:lnTo>
                  <a:lnTo>
                    <a:pt x="9029" y="19865"/>
                  </a:lnTo>
                  <a:lnTo>
                    <a:pt x="9257" y="19910"/>
                  </a:lnTo>
                  <a:lnTo>
                    <a:pt x="9486" y="19955"/>
                  </a:lnTo>
                  <a:lnTo>
                    <a:pt x="9714" y="19955"/>
                  </a:lnTo>
                  <a:lnTo>
                    <a:pt x="9943" y="19955"/>
                  </a:lnTo>
                  <a:lnTo>
                    <a:pt x="10057" y="19910"/>
                  </a:lnTo>
                  <a:lnTo>
                    <a:pt x="10286" y="19865"/>
                  </a:lnTo>
                  <a:lnTo>
                    <a:pt x="10514" y="19730"/>
                  </a:lnTo>
                  <a:lnTo>
                    <a:pt x="10743" y="19551"/>
                  </a:lnTo>
                  <a:lnTo>
                    <a:pt x="10971" y="19326"/>
                  </a:lnTo>
                  <a:lnTo>
                    <a:pt x="11314" y="19101"/>
                  </a:lnTo>
                  <a:lnTo>
                    <a:pt x="11429" y="18876"/>
                  </a:lnTo>
                  <a:lnTo>
                    <a:pt x="11771" y="18562"/>
                  </a:lnTo>
                  <a:lnTo>
                    <a:pt x="12000" y="18247"/>
                  </a:lnTo>
                  <a:lnTo>
                    <a:pt x="12114" y="17888"/>
                  </a:lnTo>
                  <a:lnTo>
                    <a:pt x="12457" y="17483"/>
                  </a:lnTo>
                  <a:lnTo>
                    <a:pt x="12686" y="17169"/>
                  </a:lnTo>
                  <a:lnTo>
                    <a:pt x="12914" y="16719"/>
                  </a:lnTo>
                  <a:lnTo>
                    <a:pt x="13257" y="16270"/>
                  </a:lnTo>
                  <a:lnTo>
                    <a:pt x="13371" y="15820"/>
                  </a:lnTo>
                  <a:lnTo>
                    <a:pt x="13714" y="15371"/>
                  </a:lnTo>
                  <a:lnTo>
                    <a:pt x="13943" y="14876"/>
                  </a:lnTo>
                  <a:lnTo>
                    <a:pt x="14171" y="14337"/>
                  </a:lnTo>
                  <a:lnTo>
                    <a:pt x="14400" y="13843"/>
                  </a:lnTo>
                  <a:lnTo>
                    <a:pt x="14743" y="13303"/>
                  </a:lnTo>
                  <a:lnTo>
                    <a:pt x="14857" y="12809"/>
                  </a:lnTo>
                  <a:lnTo>
                    <a:pt x="15200" y="12180"/>
                  </a:lnTo>
                  <a:lnTo>
                    <a:pt x="15429" y="11685"/>
                  </a:lnTo>
                  <a:lnTo>
                    <a:pt x="15657" y="11101"/>
                  </a:lnTo>
                  <a:lnTo>
                    <a:pt x="15886" y="10562"/>
                  </a:lnTo>
                  <a:lnTo>
                    <a:pt x="16114" y="10022"/>
                  </a:lnTo>
                  <a:lnTo>
                    <a:pt x="16343" y="9483"/>
                  </a:lnTo>
                  <a:lnTo>
                    <a:pt x="16571" y="8899"/>
                  </a:lnTo>
                  <a:lnTo>
                    <a:pt x="16800" y="8360"/>
                  </a:lnTo>
                  <a:lnTo>
                    <a:pt x="17029" y="7820"/>
                  </a:lnTo>
                  <a:lnTo>
                    <a:pt x="17257" y="7281"/>
                  </a:lnTo>
                  <a:lnTo>
                    <a:pt x="17371" y="6787"/>
                  </a:lnTo>
                  <a:lnTo>
                    <a:pt x="17714" y="6247"/>
                  </a:lnTo>
                  <a:lnTo>
                    <a:pt x="17829" y="5708"/>
                  </a:lnTo>
                  <a:lnTo>
                    <a:pt x="18171" y="5213"/>
                  </a:lnTo>
                  <a:lnTo>
                    <a:pt x="18286" y="4764"/>
                  </a:lnTo>
                  <a:lnTo>
                    <a:pt x="18400" y="4270"/>
                  </a:lnTo>
                  <a:lnTo>
                    <a:pt x="18743" y="3865"/>
                  </a:lnTo>
                  <a:lnTo>
                    <a:pt x="18857" y="3416"/>
                  </a:lnTo>
                  <a:lnTo>
                    <a:pt x="19086" y="3011"/>
                  </a:lnTo>
                  <a:lnTo>
                    <a:pt x="19200" y="2607"/>
                  </a:lnTo>
                  <a:lnTo>
                    <a:pt x="19314" y="2247"/>
                  </a:lnTo>
                  <a:lnTo>
                    <a:pt x="19429" y="1933"/>
                  </a:lnTo>
                  <a:lnTo>
                    <a:pt x="19543" y="1618"/>
                  </a:lnTo>
                  <a:lnTo>
                    <a:pt x="19771" y="1348"/>
                  </a:lnTo>
                  <a:lnTo>
                    <a:pt x="19771" y="1034"/>
                  </a:lnTo>
                  <a:lnTo>
                    <a:pt x="19886" y="854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990" y="2040"/>
              <a:ext cx="65" cy="18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65"/>
                  </a:moveTo>
                  <a:lnTo>
                    <a:pt x="244" y="18486"/>
                  </a:lnTo>
                  <a:lnTo>
                    <a:pt x="488" y="17906"/>
                  </a:lnTo>
                  <a:lnTo>
                    <a:pt x="732" y="17283"/>
                  </a:lnTo>
                  <a:lnTo>
                    <a:pt x="854" y="16704"/>
                  </a:lnTo>
                  <a:lnTo>
                    <a:pt x="1098" y="16080"/>
                  </a:lnTo>
                  <a:lnTo>
                    <a:pt x="1341" y="15501"/>
                  </a:lnTo>
                  <a:lnTo>
                    <a:pt x="1585" y="14878"/>
                  </a:lnTo>
                  <a:lnTo>
                    <a:pt x="1829" y="14298"/>
                  </a:lnTo>
                  <a:lnTo>
                    <a:pt x="1951" y="13719"/>
                  </a:lnTo>
                  <a:lnTo>
                    <a:pt x="2195" y="13140"/>
                  </a:lnTo>
                  <a:lnTo>
                    <a:pt x="2439" y="12606"/>
                  </a:lnTo>
                  <a:lnTo>
                    <a:pt x="2683" y="12027"/>
                  </a:lnTo>
                  <a:lnTo>
                    <a:pt x="2927" y="11448"/>
                  </a:lnTo>
                  <a:lnTo>
                    <a:pt x="3049" y="10869"/>
                  </a:lnTo>
                  <a:lnTo>
                    <a:pt x="3293" y="10334"/>
                  </a:lnTo>
                  <a:lnTo>
                    <a:pt x="3537" y="9844"/>
                  </a:lnTo>
                  <a:lnTo>
                    <a:pt x="3780" y="9310"/>
                  </a:lnTo>
                  <a:lnTo>
                    <a:pt x="4024" y="8775"/>
                  </a:lnTo>
                  <a:lnTo>
                    <a:pt x="4268" y="8241"/>
                  </a:lnTo>
                  <a:lnTo>
                    <a:pt x="4390" y="7751"/>
                  </a:lnTo>
                  <a:lnTo>
                    <a:pt x="4756" y="7261"/>
                  </a:lnTo>
                  <a:lnTo>
                    <a:pt x="4878" y="6815"/>
                  </a:lnTo>
                  <a:lnTo>
                    <a:pt x="5122" y="6325"/>
                  </a:lnTo>
                  <a:lnTo>
                    <a:pt x="5366" y="5880"/>
                  </a:lnTo>
                  <a:lnTo>
                    <a:pt x="5488" y="5434"/>
                  </a:lnTo>
                  <a:lnTo>
                    <a:pt x="5854" y="4989"/>
                  </a:lnTo>
                  <a:lnTo>
                    <a:pt x="5854" y="4588"/>
                  </a:lnTo>
                  <a:lnTo>
                    <a:pt x="6220" y="4143"/>
                  </a:lnTo>
                  <a:lnTo>
                    <a:pt x="6463" y="3786"/>
                  </a:lnTo>
                  <a:lnTo>
                    <a:pt x="6585" y="3430"/>
                  </a:lnTo>
                  <a:lnTo>
                    <a:pt x="6951" y="3029"/>
                  </a:lnTo>
                  <a:lnTo>
                    <a:pt x="7073" y="2717"/>
                  </a:lnTo>
                  <a:lnTo>
                    <a:pt x="7317" y="2450"/>
                  </a:lnTo>
                  <a:lnTo>
                    <a:pt x="7439" y="2094"/>
                  </a:lnTo>
                  <a:lnTo>
                    <a:pt x="7683" y="1826"/>
                  </a:lnTo>
                  <a:lnTo>
                    <a:pt x="7927" y="1604"/>
                  </a:lnTo>
                  <a:lnTo>
                    <a:pt x="8171" y="1292"/>
                  </a:lnTo>
                  <a:lnTo>
                    <a:pt x="8415" y="1069"/>
                  </a:lnTo>
                  <a:lnTo>
                    <a:pt x="8537" y="846"/>
                  </a:lnTo>
                  <a:lnTo>
                    <a:pt x="8780" y="668"/>
                  </a:lnTo>
                  <a:lnTo>
                    <a:pt x="9024" y="490"/>
                  </a:lnTo>
                  <a:lnTo>
                    <a:pt x="9146" y="401"/>
                  </a:lnTo>
                  <a:lnTo>
                    <a:pt x="9512" y="267"/>
                  </a:lnTo>
                  <a:lnTo>
                    <a:pt x="9512" y="134"/>
                  </a:lnTo>
                  <a:lnTo>
                    <a:pt x="9878" y="89"/>
                  </a:lnTo>
                  <a:lnTo>
                    <a:pt x="10000" y="45"/>
                  </a:lnTo>
                  <a:lnTo>
                    <a:pt x="10244" y="0"/>
                  </a:lnTo>
                  <a:lnTo>
                    <a:pt x="10488" y="45"/>
                  </a:lnTo>
                  <a:lnTo>
                    <a:pt x="10732" y="45"/>
                  </a:lnTo>
                  <a:lnTo>
                    <a:pt x="10854" y="89"/>
                  </a:lnTo>
                  <a:lnTo>
                    <a:pt x="11098" y="223"/>
                  </a:lnTo>
                  <a:lnTo>
                    <a:pt x="11341" y="356"/>
                  </a:lnTo>
                  <a:lnTo>
                    <a:pt x="11585" y="535"/>
                  </a:lnTo>
                  <a:lnTo>
                    <a:pt x="11829" y="757"/>
                  </a:lnTo>
                  <a:lnTo>
                    <a:pt x="12073" y="980"/>
                  </a:lnTo>
                  <a:lnTo>
                    <a:pt x="12195" y="1247"/>
                  </a:lnTo>
                  <a:lnTo>
                    <a:pt x="12439" y="1604"/>
                  </a:lnTo>
                  <a:lnTo>
                    <a:pt x="12683" y="1915"/>
                  </a:lnTo>
                  <a:lnTo>
                    <a:pt x="12927" y="2272"/>
                  </a:lnTo>
                  <a:lnTo>
                    <a:pt x="13049" y="2717"/>
                  </a:lnTo>
                  <a:lnTo>
                    <a:pt x="13415" y="3118"/>
                  </a:lnTo>
                  <a:lnTo>
                    <a:pt x="13537" y="3519"/>
                  </a:lnTo>
                  <a:lnTo>
                    <a:pt x="13780" y="3964"/>
                  </a:lnTo>
                  <a:lnTo>
                    <a:pt x="14146" y="4454"/>
                  </a:lnTo>
                  <a:lnTo>
                    <a:pt x="14268" y="4944"/>
                  </a:lnTo>
                  <a:lnTo>
                    <a:pt x="14512" y="5479"/>
                  </a:lnTo>
                  <a:lnTo>
                    <a:pt x="14756" y="5969"/>
                  </a:lnTo>
                  <a:lnTo>
                    <a:pt x="15000" y="6503"/>
                  </a:lnTo>
                  <a:lnTo>
                    <a:pt x="15122" y="7038"/>
                  </a:lnTo>
                  <a:lnTo>
                    <a:pt x="15366" y="7617"/>
                  </a:lnTo>
                  <a:lnTo>
                    <a:pt x="15610" y="8151"/>
                  </a:lnTo>
                  <a:lnTo>
                    <a:pt x="15854" y="8775"/>
                  </a:lnTo>
                  <a:lnTo>
                    <a:pt x="16098" y="9310"/>
                  </a:lnTo>
                  <a:lnTo>
                    <a:pt x="16220" y="9889"/>
                  </a:lnTo>
                  <a:lnTo>
                    <a:pt x="16585" y="10468"/>
                  </a:lnTo>
                  <a:lnTo>
                    <a:pt x="16707" y="11047"/>
                  </a:lnTo>
                  <a:lnTo>
                    <a:pt x="16951" y="11626"/>
                  </a:lnTo>
                  <a:lnTo>
                    <a:pt x="17195" y="12205"/>
                  </a:lnTo>
                  <a:lnTo>
                    <a:pt x="17317" y="12739"/>
                  </a:lnTo>
                  <a:lnTo>
                    <a:pt x="17561" y="13318"/>
                  </a:lnTo>
                  <a:lnTo>
                    <a:pt x="17683" y="13853"/>
                  </a:lnTo>
                  <a:lnTo>
                    <a:pt x="17927" y="14388"/>
                  </a:lnTo>
                  <a:lnTo>
                    <a:pt x="18049" y="14922"/>
                  </a:lnTo>
                  <a:lnTo>
                    <a:pt x="18293" y="15412"/>
                  </a:lnTo>
                  <a:lnTo>
                    <a:pt x="18415" y="15902"/>
                  </a:lnTo>
                  <a:lnTo>
                    <a:pt x="18659" y="16437"/>
                  </a:lnTo>
                  <a:lnTo>
                    <a:pt x="18780" y="16882"/>
                  </a:lnTo>
                  <a:lnTo>
                    <a:pt x="19024" y="17283"/>
                  </a:lnTo>
                  <a:lnTo>
                    <a:pt x="19146" y="17728"/>
                  </a:lnTo>
                  <a:lnTo>
                    <a:pt x="19268" y="18174"/>
                  </a:lnTo>
                  <a:lnTo>
                    <a:pt x="19390" y="18530"/>
                  </a:lnTo>
                  <a:lnTo>
                    <a:pt x="19512" y="18886"/>
                  </a:lnTo>
                  <a:lnTo>
                    <a:pt x="19634" y="19198"/>
                  </a:lnTo>
                  <a:lnTo>
                    <a:pt x="19756" y="19510"/>
                  </a:lnTo>
                  <a:lnTo>
                    <a:pt x="19878" y="19733"/>
                  </a:lnTo>
                  <a:lnTo>
                    <a:pt x="19878" y="1995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055" y="2213"/>
              <a:ext cx="70" cy="17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29" y="600"/>
                  </a:lnTo>
                  <a:lnTo>
                    <a:pt x="343" y="1293"/>
                  </a:lnTo>
                  <a:lnTo>
                    <a:pt x="571" y="1894"/>
                  </a:lnTo>
                  <a:lnTo>
                    <a:pt x="800" y="2540"/>
                  </a:lnTo>
                  <a:lnTo>
                    <a:pt x="914" y="3141"/>
                  </a:lnTo>
                  <a:lnTo>
                    <a:pt x="1257" y="3741"/>
                  </a:lnTo>
                  <a:lnTo>
                    <a:pt x="1371" y="4342"/>
                  </a:lnTo>
                  <a:lnTo>
                    <a:pt x="1600" y="4942"/>
                  </a:lnTo>
                  <a:lnTo>
                    <a:pt x="1714" y="5543"/>
                  </a:lnTo>
                  <a:lnTo>
                    <a:pt x="2057" y="6189"/>
                  </a:lnTo>
                  <a:lnTo>
                    <a:pt x="2171" y="6744"/>
                  </a:lnTo>
                  <a:lnTo>
                    <a:pt x="2400" y="7298"/>
                  </a:lnTo>
                  <a:lnTo>
                    <a:pt x="2629" y="7898"/>
                  </a:lnTo>
                  <a:lnTo>
                    <a:pt x="2743" y="8453"/>
                  </a:lnTo>
                  <a:lnTo>
                    <a:pt x="2971" y="9007"/>
                  </a:lnTo>
                  <a:lnTo>
                    <a:pt x="3200" y="9607"/>
                  </a:lnTo>
                  <a:lnTo>
                    <a:pt x="3314" y="10162"/>
                  </a:lnTo>
                  <a:lnTo>
                    <a:pt x="3543" y="10670"/>
                  </a:lnTo>
                  <a:lnTo>
                    <a:pt x="3771" y="11224"/>
                  </a:lnTo>
                  <a:lnTo>
                    <a:pt x="4000" y="11732"/>
                  </a:lnTo>
                  <a:lnTo>
                    <a:pt x="4114" y="12194"/>
                  </a:lnTo>
                  <a:lnTo>
                    <a:pt x="4343" y="12702"/>
                  </a:lnTo>
                  <a:lnTo>
                    <a:pt x="4571" y="13210"/>
                  </a:lnTo>
                  <a:lnTo>
                    <a:pt x="4686" y="13672"/>
                  </a:lnTo>
                  <a:lnTo>
                    <a:pt x="5029" y="14134"/>
                  </a:lnTo>
                  <a:lnTo>
                    <a:pt x="5143" y="14550"/>
                  </a:lnTo>
                  <a:lnTo>
                    <a:pt x="5371" y="15058"/>
                  </a:lnTo>
                  <a:lnTo>
                    <a:pt x="5600" y="15427"/>
                  </a:lnTo>
                  <a:lnTo>
                    <a:pt x="5714" y="15843"/>
                  </a:lnTo>
                  <a:lnTo>
                    <a:pt x="6057" y="16212"/>
                  </a:lnTo>
                  <a:lnTo>
                    <a:pt x="6171" y="16628"/>
                  </a:lnTo>
                  <a:lnTo>
                    <a:pt x="6400" y="16952"/>
                  </a:lnTo>
                  <a:lnTo>
                    <a:pt x="6629" y="17321"/>
                  </a:lnTo>
                  <a:lnTo>
                    <a:pt x="6743" y="17598"/>
                  </a:lnTo>
                  <a:lnTo>
                    <a:pt x="6971" y="17921"/>
                  </a:lnTo>
                  <a:lnTo>
                    <a:pt x="7200" y="18152"/>
                  </a:lnTo>
                  <a:lnTo>
                    <a:pt x="7429" y="18476"/>
                  </a:lnTo>
                  <a:lnTo>
                    <a:pt x="7543" y="18707"/>
                  </a:lnTo>
                  <a:lnTo>
                    <a:pt x="7886" y="18938"/>
                  </a:lnTo>
                  <a:lnTo>
                    <a:pt x="8000" y="19169"/>
                  </a:lnTo>
                  <a:lnTo>
                    <a:pt x="8229" y="19353"/>
                  </a:lnTo>
                  <a:lnTo>
                    <a:pt x="8457" y="19492"/>
                  </a:lnTo>
                  <a:lnTo>
                    <a:pt x="8571" y="19630"/>
                  </a:lnTo>
                  <a:lnTo>
                    <a:pt x="8914" y="19723"/>
                  </a:lnTo>
                  <a:lnTo>
                    <a:pt x="9029" y="19861"/>
                  </a:lnTo>
                  <a:lnTo>
                    <a:pt x="9257" y="19908"/>
                  </a:lnTo>
                  <a:lnTo>
                    <a:pt x="9486" y="19954"/>
                  </a:lnTo>
                  <a:lnTo>
                    <a:pt x="9714" y="19954"/>
                  </a:lnTo>
                  <a:lnTo>
                    <a:pt x="9943" y="19954"/>
                  </a:lnTo>
                  <a:lnTo>
                    <a:pt x="10057" y="19908"/>
                  </a:lnTo>
                  <a:lnTo>
                    <a:pt x="10286" y="19861"/>
                  </a:lnTo>
                  <a:lnTo>
                    <a:pt x="10514" y="19723"/>
                  </a:lnTo>
                  <a:lnTo>
                    <a:pt x="10743" y="19538"/>
                  </a:lnTo>
                  <a:lnTo>
                    <a:pt x="10971" y="19353"/>
                  </a:lnTo>
                  <a:lnTo>
                    <a:pt x="11314" y="19122"/>
                  </a:lnTo>
                  <a:lnTo>
                    <a:pt x="11429" y="18845"/>
                  </a:lnTo>
                  <a:lnTo>
                    <a:pt x="11771" y="18522"/>
                  </a:lnTo>
                  <a:lnTo>
                    <a:pt x="12000" y="18245"/>
                  </a:lnTo>
                  <a:lnTo>
                    <a:pt x="12114" y="17921"/>
                  </a:lnTo>
                  <a:lnTo>
                    <a:pt x="12457" y="17506"/>
                  </a:lnTo>
                  <a:lnTo>
                    <a:pt x="12686" y="17136"/>
                  </a:lnTo>
                  <a:lnTo>
                    <a:pt x="12914" y="16721"/>
                  </a:lnTo>
                  <a:lnTo>
                    <a:pt x="13257" y="16259"/>
                  </a:lnTo>
                  <a:lnTo>
                    <a:pt x="13371" y="15797"/>
                  </a:lnTo>
                  <a:lnTo>
                    <a:pt x="13714" y="15381"/>
                  </a:lnTo>
                  <a:lnTo>
                    <a:pt x="13943" y="14873"/>
                  </a:lnTo>
                  <a:lnTo>
                    <a:pt x="14171" y="14365"/>
                  </a:lnTo>
                  <a:lnTo>
                    <a:pt x="14400" y="13811"/>
                  </a:lnTo>
                  <a:lnTo>
                    <a:pt x="14743" y="13303"/>
                  </a:lnTo>
                  <a:lnTo>
                    <a:pt x="14857" y="12794"/>
                  </a:lnTo>
                  <a:lnTo>
                    <a:pt x="15200" y="12194"/>
                  </a:lnTo>
                  <a:lnTo>
                    <a:pt x="15429" y="11640"/>
                  </a:lnTo>
                  <a:lnTo>
                    <a:pt x="15657" y="11085"/>
                  </a:lnTo>
                  <a:lnTo>
                    <a:pt x="15886" y="10531"/>
                  </a:lnTo>
                  <a:lnTo>
                    <a:pt x="16114" y="10023"/>
                  </a:lnTo>
                  <a:lnTo>
                    <a:pt x="16343" y="9469"/>
                  </a:lnTo>
                  <a:lnTo>
                    <a:pt x="16571" y="8961"/>
                  </a:lnTo>
                  <a:lnTo>
                    <a:pt x="16800" y="8406"/>
                  </a:lnTo>
                  <a:lnTo>
                    <a:pt x="17029" y="7806"/>
                  </a:lnTo>
                  <a:lnTo>
                    <a:pt x="17257" y="7298"/>
                  </a:lnTo>
                  <a:lnTo>
                    <a:pt x="17371" y="6744"/>
                  </a:lnTo>
                  <a:lnTo>
                    <a:pt x="17714" y="6236"/>
                  </a:lnTo>
                  <a:lnTo>
                    <a:pt x="17829" y="5727"/>
                  </a:lnTo>
                  <a:lnTo>
                    <a:pt x="18171" y="5219"/>
                  </a:lnTo>
                  <a:lnTo>
                    <a:pt x="18286" y="4758"/>
                  </a:lnTo>
                  <a:lnTo>
                    <a:pt x="18400" y="4249"/>
                  </a:lnTo>
                  <a:lnTo>
                    <a:pt x="18743" y="3880"/>
                  </a:lnTo>
                  <a:lnTo>
                    <a:pt x="18857" y="3372"/>
                  </a:lnTo>
                  <a:lnTo>
                    <a:pt x="19086" y="3002"/>
                  </a:lnTo>
                  <a:lnTo>
                    <a:pt x="19200" y="2587"/>
                  </a:lnTo>
                  <a:lnTo>
                    <a:pt x="19314" y="2263"/>
                  </a:lnTo>
                  <a:lnTo>
                    <a:pt x="19429" y="1894"/>
                  </a:lnTo>
                  <a:lnTo>
                    <a:pt x="19543" y="1617"/>
                  </a:lnTo>
                  <a:lnTo>
                    <a:pt x="19771" y="1339"/>
                  </a:lnTo>
                  <a:lnTo>
                    <a:pt x="19771" y="1062"/>
                  </a:lnTo>
                  <a:lnTo>
                    <a:pt x="19886" y="831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8229601" y="3014661"/>
            <a:ext cx="2133600" cy="749300"/>
            <a:chOff x="3024" y="2160"/>
            <a:chExt cx="1104" cy="472"/>
          </a:xfrm>
        </p:grpSpPr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024" y="2160"/>
              <a:ext cx="0" cy="4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128" y="2208"/>
              <a:ext cx="0" cy="4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3024" y="2496"/>
              <a:ext cx="1104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300373" y="3763961"/>
            <a:ext cx="2438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400" i="0" dirty="0">
                <a:solidFill>
                  <a:srgbClr val="000000"/>
                </a:solidFill>
              </a:rPr>
              <a:t>波列长 </a:t>
            </a:r>
            <a:r>
              <a:rPr kumimoji="0" lang="en-US" altLang="zh-CN" sz="2400" i="0" dirty="0">
                <a:solidFill>
                  <a:srgbClr val="FF33CC"/>
                </a:solidFill>
              </a:rPr>
              <a:t>L =</a:t>
            </a:r>
            <a:r>
              <a:rPr kumimoji="0" lang="en-US" altLang="zh-CN" sz="2400" i="0" dirty="0">
                <a:solidFill>
                  <a:srgbClr val="FF33CC"/>
                </a:solidFill>
                <a:latin typeface="Symbol" panose="05050102010706020507" pitchFamily="18" charset="2"/>
              </a:rPr>
              <a:t> </a:t>
            </a:r>
            <a:r>
              <a:rPr kumimoji="0" lang="en-US" altLang="zh-CN" sz="2400" i="0" dirty="0">
                <a:solidFill>
                  <a:srgbClr val="FF33CC"/>
                </a:solidFill>
              </a:rPr>
              <a:t>c</a:t>
            </a:r>
            <a:r>
              <a:rPr kumimoji="0" lang="el-GR" altLang="zh-CN" sz="2400" b="0" i="0" dirty="0">
                <a:solidFill>
                  <a:srgbClr val="FF33CC"/>
                </a:solidFill>
              </a:rPr>
              <a:t>Δ</a:t>
            </a:r>
            <a:r>
              <a:rPr kumimoji="0" lang="en-US" altLang="zh-CN" sz="2400" b="0" i="0" dirty="0">
                <a:solidFill>
                  <a:srgbClr val="FF33CC"/>
                </a:solidFill>
              </a:rPr>
              <a:t>t</a:t>
            </a:r>
          </a:p>
        </p:txBody>
      </p:sp>
      <p:sp>
        <p:nvSpPr>
          <p:cNvPr id="28" name="Oval 40"/>
          <p:cNvSpPr>
            <a:spLocks noChangeArrowheads="1"/>
          </p:cNvSpPr>
          <p:nvPr/>
        </p:nvSpPr>
        <p:spPr bwMode="auto">
          <a:xfrm>
            <a:off x="9647602" y="3070187"/>
            <a:ext cx="139444" cy="15825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auto">
          <a:xfrm>
            <a:off x="8571982" y="3043634"/>
            <a:ext cx="139444" cy="15825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" name="Oval 40"/>
          <p:cNvSpPr>
            <a:spLocks noChangeArrowheads="1"/>
          </p:cNvSpPr>
          <p:nvPr/>
        </p:nvSpPr>
        <p:spPr bwMode="auto">
          <a:xfrm>
            <a:off x="9833944" y="2724889"/>
            <a:ext cx="139444" cy="15825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" name="Oval 40"/>
          <p:cNvSpPr>
            <a:spLocks noChangeArrowheads="1"/>
          </p:cNvSpPr>
          <p:nvPr/>
        </p:nvSpPr>
        <p:spPr bwMode="auto">
          <a:xfrm>
            <a:off x="8371814" y="3200401"/>
            <a:ext cx="139444" cy="15825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Oval 40"/>
          <p:cNvSpPr>
            <a:spLocks noChangeArrowheads="1"/>
          </p:cNvSpPr>
          <p:nvPr/>
        </p:nvSpPr>
        <p:spPr bwMode="auto">
          <a:xfrm>
            <a:off x="8904244" y="3251693"/>
            <a:ext cx="139444" cy="15825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" name="Oval 40"/>
          <p:cNvSpPr>
            <a:spLocks noChangeArrowheads="1"/>
          </p:cNvSpPr>
          <p:nvPr/>
        </p:nvSpPr>
        <p:spPr bwMode="auto">
          <a:xfrm>
            <a:off x="8180622" y="2853381"/>
            <a:ext cx="139444" cy="15825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Oval 40"/>
          <p:cNvSpPr>
            <a:spLocks noChangeArrowheads="1"/>
          </p:cNvSpPr>
          <p:nvPr/>
        </p:nvSpPr>
        <p:spPr bwMode="auto">
          <a:xfrm>
            <a:off x="9072806" y="2907121"/>
            <a:ext cx="139444" cy="15825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Oval 40"/>
          <p:cNvSpPr>
            <a:spLocks noChangeArrowheads="1"/>
          </p:cNvSpPr>
          <p:nvPr/>
        </p:nvSpPr>
        <p:spPr bwMode="auto">
          <a:xfrm>
            <a:off x="10229508" y="3213014"/>
            <a:ext cx="139444" cy="15825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40"/>
          <p:cNvSpPr>
            <a:spLocks noChangeArrowheads="1"/>
          </p:cNvSpPr>
          <p:nvPr/>
        </p:nvSpPr>
        <p:spPr bwMode="auto">
          <a:xfrm>
            <a:off x="9356027" y="2979852"/>
            <a:ext cx="139444" cy="15825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40"/>
          <p:cNvSpPr>
            <a:spLocks noChangeArrowheads="1"/>
          </p:cNvSpPr>
          <p:nvPr/>
        </p:nvSpPr>
        <p:spPr bwMode="auto">
          <a:xfrm>
            <a:off x="10027940" y="2995918"/>
            <a:ext cx="139444" cy="15825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04850"/>
              </p:ext>
            </p:extLst>
          </p:nvPr>
        </p:nvGraphicFramePr>
        <p:xfrm>
          <a:off x="1855614" y="2532655"/>
          <a:ext cx="1423988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1" name="公式" r:id="rId4" imgW="545863" imgH="393529" progId="Equation.3">
                  <p:embed/>
                </p:oleObj>
              </mc:Choice>
              <mc:Fallback>
                <p:oleObj name="公式" r:id="rId4" imgW="545863" imgH="393529" progId="Equation.3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614" y="2532655"/>
                        <a:ext cx="1423988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982894"/>
              </p:ext>
            </p:extLst>
          </p:nvPr>
        </p:nvGraphicFramePr>
        <p:xfrm>
          <a:off x="2567608" y="4365104"/>
          <a:ext cx="3978275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2" name="公式" r:id="rId6" imgW="1143000" imgH="444240" progId="Equation.3">
                  <p:embed/>
                </p:oleObj>
              </mc:Choice>
              <mc:Fallback>
                <p:oleObj name="公式" r:id="rId6" imgW="1143000" imgH="44424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4365104"/>
                        <a:ext cx="3978275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950832"/>
              </p:ext>
            </p:extLst>
          </p:nvPr>
        </p:nvGraphicFramePr>
        <p:xfrm>
          <a:off x="4799856" y="2394542"/>
          <a:ext cx="272097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3" name="公式" r:id="rId8" imgW="1016000" imgH="431800" progId="Equation.3">
                  <p:embed/>
                </p:oleObj>
              </mc:Choice>
              <mc:Fallback>
                <p:oleObj name="公式" r:id="rId8" imgW="1016000" imgH="431800" progId="Equation.3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856" y="2394542"/>
                        <a:ext cx="272097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87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35560" y="764705"/>
            <a:ext cx="73448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练习：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设粒子运动的波函数图线分别如图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(A)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(B)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(C)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(D)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所示，那么其中确定粒子动量的精确度最高的波函数是哪个图？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2708920"/>
            <a:ext cx="8256094" cy="1368152"/>
          </a:xfrm>
          <a:prstGeom prst="rect">
            <a:avLst/>
          </a:prstGeom>
        </p:spPr>
      </p:pic>
      <p:pic>
        <p:nvPicPr>
          <p:cNvPr id="4" name="Picture 24" descr="4C70BBA977B88F3DF7393CB7443DAF2A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440" y="556799"/>
            <a:ext cx="1682413" cy="180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8559966"/>
              </p:ext>
            </p:extLst>
          </p:nvPr>
        </p:nvGraphicFramePr>
        <p:xfrm>
          <a:off x="2164968" y="5085184"/>
          <a:ext cx="335496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6" name="公式" r:id="rId5" imgW="647588" imgH="200021" progId="Equation.3">
                  <p:embed/>
                </p:oleObj>
              </mc:Choice>
              <mc:Fallback>
                <p:oleObj name="公式" r:id="rId5" imgW="647588" imgH="200021" progId="Equation.3">
                  <p:embed/>
                  <p:pic>
                    <p:nvPicPr>
                      <p:cNvPr id="6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4968" y="5085184"/>
                        <a:ext cx="3354968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276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415481" y="1153634"/>
            <a:ext cx="543384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6600CC"/>
                </a:solidFill>
                <a:latin typeface="+mn-lt"/>
                <a:ea typeface="+mn-ea"/>
              </a:rPr>
              <a:t>经典力学中，物体位置、动量以及粒子所在力场的性质确定后，物体以后的运动位置就可确定。因此可用轨道来描述粒子的运动。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7074520" y="779140"/>
            <a:ext cx="3409950" cy="2076450"/>
            <a:chOff x="3456" y="576"/>
            <a:chExt cx="2147" cy="1308"/>
          </a:xfrm>
        </p:grpSpPr>
        <p:sp>
          <p:nvSpPr>
            <p:cNvPr id="4" name="Line 6"/>
            <p:cNvSpPr>
              <a:spLocks noChangeShapeType="1"/>
            </p:cNvSpPr>
            <p:nvPr/>
          </p:nvSpPr>
          <p:spPr bwMode="auto">
            <a:xfrm>
              <a:off x="4200" y="864"/>
              <a:ext cx="0" cy="28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lIns="45720" tIns="22860" rIns="45720" bIns="2286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4200" y="1248"/>
              <a:ext cx="0" cy="28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lIns="45720" tIns="22860" rIns="45720" bIns="2286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3691" y="1190"/>
              <a:ext cx="18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lIns="45720" tIns="22860" rIns="45720" bIns="2286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3456" y="899"/>
              <a:ext cx="701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kern="0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电子束</a:t>
              </a:r>
            </a:p>
          </p:txBody>
        </p:sp>
        <p:sp>
          <p:nvSpPr>
            <p:cNvPr id="8" name="Rectangle 10" descr="Wide downward diagonal"/>
            <p:cNvSpPr>
              <a:spLocks noChangeArrowheads="1"/>
            </p:cNvSpPr>
            <p:nvPr/>
          </p:nvSpPr>
          <p:spPr bwMode="auto">
            <a:xfrm rot="10800000">
              <a:off x="5520" y="576"/>
              <a:ext cx="83" cy="1308"/>
            </a:xfrm>
            <a:prstGeom prst="rect">
              <a:avLst/>
            </a:prstGeom>
            <a:pattFill prst="wdDnDiag">
              <a:fgClr>
                <a:srgbClr val="00CC99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5720" tIns="22860" rIns="45720" bIns="2286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9" name="Rectangle 92"/>
          <p:cNvSpPr>
            <a:spLocks noChangeArrowheads="1"/>
          </p:cNvSpPr>
          <p:nvPr/>
        </p:nvSpPr>
        <p:spPr bwMode="auto">
          <a:xfrm>
            <a:off x="2264989" y="697756"/>
            <a:ext cx="45127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一、位置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动量不确定关系</a:t>
            </a:r>
          </a:p>
        </p:txBody>
      </p:sp>
      <p:sp>
        <p:nvSpPr>
          <p:cNvPr id="10" name="矩形 9"/>
          <p:cNvSpPr/>
          <p:nvPr/>
        </p:nvSpPr>
        <p:spPr>
          <a:xfrm>
            <a:off x="8414371" y="2574365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0" dirty="0">
                <a:solidFill>
                  <a:srgbClr val="CC3300"/>
                </a:solidFill>
              </a:rPr>
              <a:t>经典力学</a:t>
            </a:r>
            <a:endParaRPr lang="zh-CN" altLang="en-US" sz="2800" dirty="0">
              <a:solidFill>
                <a:srgbClr val="CC3300"/>
              </a:solidFill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524616" y="4235922"/>
            <a:ext cx="5756275" cy="18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008000"/>
                </a:solidFill>
                <a:latin typeface="+mn-lt"/>
                <a:ea typeface="+mn-ea"/>
              </a:rPr>
              <a:t>但微观粒子，具有显著的波动性，不能同时确定坐标和动量，而只能说出其可能性或者几率。我们不能用经典的方法来描述它的粒子性。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635845" y="3100805"/>
            <a:ext cx="53990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按经典力学，一束电子通过一单缝，其位置和动量都是确定的。</a:t>
            </a: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7176121" y="3357240"/>
            <a:ext cx="3357563" cy="2927350"/>
            <a:chOff x="3168" y="2199"/>
            <a:chExt cx="2115" cy="1844"/>
          </a:xfrm>
        </p:grpSpPr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811" y="3106"/>
              <a:ext cx="13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lIns="45720" tIns="22860" rIns="45720" bIns="2286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811" y="3203"/>
              <a:ext cx="13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lIns="45720" tIns="22860" rIns="45720" bIns="2286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312" y="3155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stealth" w="med" len="med"/>
            </a:ln>
          </p:spPr>
          <p:txBody>
            <a:bodyPr wrap="none" lIns="45720" tIns="22860" rIns="45720" bIns="2286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630" y="3155"/>
              <a:ext cx="1634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wrap="none" lIns="45720" tIns="22860" rIns="45720" bIns="2286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Rectangle 16" descr="Wide downward diagonal"/>
            <p:cNvSpPr>
              <a:spLocks noChangeArrowheads="1"/>
            </p:cNvSpPr>
            <p:nvPr/>
          </p:nvSpPr>
          <p:spPr bwMode="auto">
            <a:xfrm rot="10800000">
              <a:off x="5176" y="2199"/>
              <a:ext cx="107" cy="1844"/>
            </a:xfrm>
            <a:prstGeom prst="rect">
              <a:avLst/>
            </a:prstGeom>
            <a:pattFill prst="wdDnDiag">
              <a:fgClr>
                <a:srgbClr val="00CC99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19" name="Group 17"/>
            <p:cNvGrpSpPr>
              <a:grpSpLocks/>
            </p:cNvGrpSpPr>
            <p:nvPr/>
          </p:nvGrpSpPr>
          <p:grpSpPr bwMode="auto">
            <a:xfrm rot="10800000">
              <a:off x="4752" y="2806"/>
              <a:ext cx="401" cy="665"/>
              <a:chOff x="5119" y="2825"/>
              <a:chExt cx="545" cy="665"/>
            </a:xfrm>
          </p:grpSpPr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 rot="10800000" flipV="1">
                <a:off x="5119" y="3247"/>
                <a:ext cx="409" cy="49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45720" tIns="22860" rIns="45720" bIns="2286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26" name="Group 19"/>
              <p:cNvGrpSpPr>
                <a:grpSpLocks/>
              </p:cNvGrpSpPr>
              <p:nvPr/>
            </p:nvGrpSpPr>
            <p:grpSpPr bwMode="auto">
              <a:xfrm rot="10800000">
                <a:off x="5528" y="3075"/>
                <a:ext cx="136" cy="171"/>
                <a:chOff x="4512" y="2400"/>
                <a:chExt cx="144" cy="169"/>
              </a:xfrm>
            </p:grpSpPr>
            <p:sp>
              <p:nvSpPr>
                <p:cNvPr id="34" name="Arc 20"/>
                <p:cNvSpPr>
                  <a:spLocks/>
                </p:cNvSpPr>
                <p:nvPr/>
              </p:nvSpPr>
              <p:spPr bwMode="auto">
                <a:xfrm rot="10800000">
                  <a:off x="4528" y="2400"/>
                  <a:ext cx="144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lIns="45720" tIns="22860" rIns="45720" bIns="2286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5" name="Arc 21"/>
                <p:cNvSpPr>
                  <a:spLocks/>
                </p:cNvSpPr>
                <p:nvPr/>
              </p:nvSpPr>
              <p:spPr bwMode="auto">
                <a:xfrm rot="10800000">
                  <a:off x="4528" y="2497"/>
                  <a:ext cx="144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lIns="45720" tIns="22860" rIns="45720" bIns="2286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27" name="Line 22"/>
              <p:cNvSpPr>
                <a:spLocks noChangeShapeType="1"/>
              </p:cNvSpPr>
              <p:nvPr/>
            </p:nvSpPr>
            <p:spPr bwMode="auto">
              <a:xfrm rot="10800000">
                <a:off x="5119" y="3028"/>
                <a:ext cx="409" cy="49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45720" tIns="22860" rIns="45720" bIns="2286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28" name="Group 23"/>
              <p:cNvGrpSpPr>
                <a:grpSpLocks/>
              </p:cNvGrpSpPr>
              <p:nvPr/>
            </p:nvGrpSpPr>
            <p:grpSpPr bwMode="auto">
              <a:xfrm rot="10800000">
                <a:off x="5119" y="2825"/>
                <a:ext cx="46" cy="147"/>
                <a:chOff x="5040" y="2688"/>
                <a:chExt cx="48" cy="145"/>
              </a:xfrm>
            </p:grpSpPr>
            <p:sp>
              <p:nvSpPr>
                <p:cNvPr id="32" name="Arc 24"/>
                <p:cNvSpPr>
                  <a:spLocks/>
                </p:cNvSpPr>
                <p:nvPr/>
              </p:nvSpPr>
              <p:spPr bwMode="auto">
                <a:xfrm rot="10800000">
                  <a:off x="5055" y="2688"/>
                  <a:ext cx="48" cy="62"/>
                </a:xfrm>
                <a:custGeom>
                  <a:avLst/>
                  <a:gdLst>
                    <a:gd name="T0" fmla="*/ 0 w 21600"/>
                    <a:gd name="T1" fmla="*/ 0 h 21951"/>
                    <a:gd name="T2" fmla="*/ 0 w 21600"/>
                    <a:gd name="T3" fmla="*/ 0 h 21951"/>
                    <a:gd name="T4" fmla="*/ 0 w 21600"/>
                    <a:gd name="T5" fmla="*/ 0 h 2195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951"/>
                    <a:gd name="T11" fmla="*/ 21600 w 21600"/>
                    <a:gd name="T12" fmla="*/ 21951 h 2195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951" fill="none" extrusionOk="0">
                      <a:moveTo>
                        <a:pt x="21597" y="-1"/>
                      </a:moveTo>
                      <a:cubicBezTo>
                        <a:pt x="21599" y="116"/>
                        <a:pt x="21600" y="233"/>
                        <a:pt x="21600" y="351"/>
                      </a:cubicBezTo>
                      <a:cubicBezTo>
                        <a:pt x="21600" y="12280"/>
                        <a:pt x="11929" y="21950"/>
                        <a:pt x="0" y="21951"/>
                      </a:cubicBezTo>
                    </a:path>
                    <a:path w="21600" h="21951" stroke="0" extrusionOk="0">
                      <a:moveTo>
                        <a:pt x="21597" y="-1"/>
                      </a:moveTo>
                      <a:cubicBezTo>
                        <a:pt x="21599" y="116"/>
                        <a:pt x="21600" y="233"/>
                        <a:pt x="21600" y="351"/>
                      </a:cubicBezTo>
                      <a:cubicBezTo>
                        <a:pt x="21600" y="12280"/>
                        <a:pt x="11929" y="21950"/>
                        <a:pt x="0" y="21951"/>
                      </a:cubicBezTo>
                      <a:lnTo>
                        <a:pt x="0" y="351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lIns="45720" tIns="22860" rIns="45720" bIns="2286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3" name="Arc 25"/>
                <p:cNvSpPr>
                  <a:spLocks/>
                </p:cNvSpPr>
                <p:nvPr/>
              </p:nvSpPr>
              <p:spPr bwMode="auto">
                <a:xfrm rot="10800000">
                  <a:off x="5055" y="2771"/>
                  <a:ext cx="48" cy="62"/>
                </a:xfrm>
                <a:custGeom>
                  <a:avLst/>
                  <a:gdLst>
                    <a:gd name="T0" fmla="*/ 0 w 21597"/>
                    <a:gd name="T1" fmla="*/ 0 h 21600"/>
                    <a:gd name="T2" fmla="*/ 0 w 21597"/>
                    <a:gd name="T3" fmla="*/ 0 h 21600"/>
                    <a:gd name="T4" fmla="*/ 0 w 2159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7"/>
                    <a:gd name="T10" fmla="*/ 0 h 21600"/>
                    <a:gd name="T11" fmla="*/ 21597 w 2159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2" y="0"/>
                        <a:pt x="21405" y="9458"/>
                        <a:pt x="21597" y="2124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2" y="0"/>
                        <a:pt x="21405" y="9458"/>
                        <a:pt x="21597" y="2124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lIns="45720" tIns="22860" rIns="45720" bIns="2286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9" name="Group 26"/>
              <p:cNvGrpSpPr>
                <a:grpSpLocks/>
              </p:cNvGrpSpPr>
              <p:nvPr/>
            </p:nvGrpSpPr>
            <p:grpSpPr bwMode="auto">
              <a:xfrm rot="10800000">
                <a:off x="5119" y="3343"/>
                <a:ext cx="46" cy="147"/>
                <a:chOff x="5040" y="2160"/>
                <a:chExt cx="48" cy="145"/>
              </a:xfrm>
            </p:grpSpPr>
            <p:sp>
              <p:nvSpPr>
                <p:cNvPr id="30" name="Arc 27"/>
                <p:cNvSpPr>
                  <a:spLocks/>
                </p:cNvSpPr>
                <p:nvPr/>
              </p:nvSpPr>
              <p:spPr bwMode="auto">
                <a:xfrm rot="10800000">
                  <a:off x="5055" y="2160"/>
                  <a:ext cx="48" cy="6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lIns="45720" tIns="22860" rIns="45720" bIns="2286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1" name="Arc 28"/>
                <p:cNvSpPr>
                  <a:spLocks/>
                </p:cNvSpPr>
                <p:nvPr/>
              </p:nvSpPr>
              <p:spPr bwMode="auto">
                <a:xfrm rot="10800000">
                  <a:off x="5055" y="2243"/>
                  <a:ext cx="48" cy="6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lIns="45720" tIns="22860" rIns="45720" bIns="2286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 flipV="1">
              <a:off x="4038" y="3009"/>
              <a:ext cx="1226" cy="14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wrap="none" lIns="45720" tIns="22860" rIns="45720" bIns="2286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Line 30"/>
            <p:cNvSpPr>
              <a:spLocks noChangeShapeType="1"/>
            </p:cNvSpPr>
            <p:nvPr/>
          </p:nvSpPr>
          <p:spPr bwMode="auto">
            <a:xfrm>
              <a:off x="4038" y="3155"/>
              <a:ext cx="1181" cy="14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wrap="none" lIns="45720" tIns="22860" rIns="45720" bIns="2286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Text Box 31"/>
            <p:cNvSpPr txBox="1">
              <a:spLocks noChangeArrowheads="1"/>
            </p:cNvSpPr>
            <p:nvPr/>
          </p:nvSpPr>
          <p:spPr bwMode="auto">
            <a:xfrm>
              <a:off x="3168" y="2819"/>
              <a:ext cx="701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kern="0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电子束</a:t>
              </a:r>
            </a:p>
          </p:txBody>
        </p:sp>
        <p:sp>
          <p:nvSpPr>
            <p:cNvPr id="23" name="Line 32"/>
            <p:cNvSpPr>
              <a:spLocks noChangeShapeType="1"/>
            </p:cNvSpPr>
            <p:nvPr/>
          </p:nvSpPr>
          <p:spPr bwMode="auto">
            <a:xfrm>
              <a:off x="3888" y="2688"/>
              <a:ext cx="0" cy="43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lIns="45720" tIns="22860" rIns="45720" bIns="2286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Line 33"/>
            <p:cNvSpPr>
              <a:spLocks noChangeShapeType="1"/>
            </p:cNvSpPr>
            <p:nvPr/>
          </p:nvSpPr>
          <p:spPr bwMode="auto">
            <a:xfrm>
              <a:off x="3888" y="3216"/>
              <a:ext cx="0" cy="43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lIns="45720" tIns="22860" rIns="45720" bIns="2286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8204597" y="5761269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量子</a:t>
            </a:r>
            <a:r>
              <a:rPr lang="zh-CN" altLang="en-US" sz="2800" b="1" kern="0" dirty="0">
                <a:solidFill>
                  <a:srgbClr val="FF0000"/>
                </a:solidFill>
              </a:rPr>
              <a:t>力学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8" name="Rectangle 92"/>
          <p:cNvSpPr>
            <a:spLocks noChangeArrowheads="1"/>
          </p:cNvSpPr>
          <p:nvPr/>
        </p:nvSpPr>
        <p:spPr bwMode="auto">
          <a:xfrm>
            <a:off x="3588238" y="114320"/>
            <a:ext cx="48782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19.2.1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位置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动量不确定关系</a:t>
            </a:r>
          </a:p>
        </p:txBody>
      </p:sp>
      <p:sp>
        <p:nvSpPr>
          <p:cNvPr id="40" name="未知"/>
          <p:cNvSpPr>
            <a:spLocks/>
          </p:cNvSpPr>
          <p:nvPr/>
        </p:nvSpPr>
        <p:spPr bwMode="auto">
          <a:xfrm>
            <a:off x="9295391" y="3676090"/>
            <a:ext cx="1168400" cy="2438400"/>
          </a:xfrm>
          <a:custGeom>
            <a:avLst/>
            <a:gdLst>
              <a:gd name="T0" fmla="*/ 2147483647 w 736"/>
              <a:gd name="T1" fmla="*/ 0 h 1536"/>
              <a:gd name="T2" fmla="*/ 2147483647 w 736"/>
              <a:gd name="T3" fmla="*/ 2147483647 h 1536"/>
              <a:gd name="T4" fmla="*/ 2147483647 w 736"/>
              <a:gd name="T5" fmla="*/ 2147483647 h 1536"/>
              <a:gd name="T6" fmla="*/ 0 w 736"/>
              <a:gd name="T7" fmla="*/ 2147483647 h 1536"/>
              <a:gd name="T8" fmla="*/ 2147483647 w 736"/>
              <a:gd name="T9" fmla="*/ 2147483647 h 1536"/>
              <a:gd name="T10" fmla="*/ 2147483647 w 736"/>
              <a:gd name="T11" fmla="*/ 2147483647 h 1536"/>
              <a:gd name="T12" fmla="*/ 2147483647 w 736"/>
              <a:gd name="T13" fmla="*/ 2147483647 h 15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6"/>
              <a:gd name="T22" fmla="*/ 0 h 1536"/>
              <a:gd name="T23" fmla="*/ 736 w 736"/>
              <a:gd name="T24" fmla="*/ 1536 h 1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6" h="1536">
                <a:moveTo>
                  <a:pt x="672" y="0"/>
                </a:moveTo>
                <a:cubicBezTo>
                  <a:pt x="650" y="28"/>
                  <a:pt x="546" y="100"/>
                  <a:pt x="542" y="170"/>
                </a:cubicBezTo>
                <a:cubicBezTo>
                  <a:pt x="538" y="240"/>
                  <a:pt x="736" y="321"/>
                  <a:pt x="646" y="421"/>
                </a:cubicBezTo>
                <a:cubicBezTo>
                  <a:pt x="556" y="521"/>
                  <a:pt x="0" y="653"/>
                  <a:pt x="0" y="768"/>
                </a:cubicBezTo>
                <a:cubicBezTo>
                  <a:pt x="0" y="883"/>
                  <a:pt x="556" y="1014"/>
                  <a:pt x="646" y="1110"/>
                </a:cubicBezTo>
                <a:cubicBezTo>
                  <a:pt x="736" y="1206"/>
                  <a:pt x="538" y="1276"/>
                  <a:pt x="542" y="1347"/>
                </a:cubicBezTo>
                <a:cubicBezTo>
                  <a:pt x="546" y="1418"/>
                  <a:pt x="645" y="1497"/>
                  <a:pt x="672" y="1536"/>
                </a:cubicBezTo>
              </a:path>
            </a:pathLst>
          </a:custGeom>
          <a:solidFill>
            <a:srgbClr val="FF00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41" name="Rectangle 89"/>
          <p:cNvSpPr>
            <a:spLocks noChangeArrowheads="1"/>
          </p:cNvSpPr>
          <p:nvPr/>
        </p:nvSpPr>
        <p:spPr bwMode="auto">
          <a:xfrm>
            <a:off x="1861959" y="6022551"/>
            <a:ext cx="5081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6600CC"/>
                </a:solidFill>
                <a:latin typeface="Times New Roman" panose="02020603050405020304" pitchFamily="18" charset="0"/>
              </a:rPr>
              <a:t>以电子的单缝衍射为例说明。</a:t>
            </a:r>
          </a:p>
        </p:txBody>
      </p:sp>
    </p:spTree>
    <p:extLst>
      <p:ext uri="{BB962C8B-B14F-4D97-AF65-F5344CB8AC3E}">
        <p14:creationId xmlns:p14="http://schemas.microsoft.com/office/powerpoint/2010/main" val="355910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2" grpId="0"/>
      <p:bldP spid="36" grpId="0"/>
      <p:bldP spid="40" grpId="0" animBg="1"/>
      <p:bldP spid="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2180394" y="434844"/>
            <a:ext cx="797522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+mn-lt"/>
                <a:ea typeface="+mn-ea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练习：</a:t>
            </a:r>
            <a:r>
              <a:rPr lang="zh-CN" altLang="en-US" sz="2800" b="1" dirty="0">
                <a:solidFill>
                  <a:srgbClr val="6600CC"/>
                </a:solidFill>
                <a:latin typeface="+mj-ea"/>
                <a:ea typeface="+mj-ea"/>
              </a:rPr>
              <a:t>使用不确定关系估算一维箱子中的粒子的基态能。</a:t>
            </a:r>
          </a:p>
        </p:txBody>
      </p:sp>
      <p:sp>
        <p:nvSpPr>
          <p:cNvPr id="3" name="Text Box 1028"/>
          <p:cNvSpPr txBox="1">
            <a:spLocks noChangeArrowheads="1"/>
          </p:cNvSpPr>
          <p:nvPr/>
        </p:nvSpPr>
        <p:spPr bwMode="auto">
          <a:xfrm>
            <a:off x="2824017" y="3107760"/>
            <a:ext cx="3124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由不确定关系得</a:t>
            </a:r>
          </a:p>
        </p:txBody>
      </p:sp>
      <p:grpSp>
        <p:nvGrpSpPr>
          <p:cNvPr id="4" name="Group 1038"/>
          <p:cNvGrpSpPr>
            <a:grpSpLocks/>
          </p:cNvGrpSpPr>
          <p:nvPr/>
        </p:nvGrpSpPr>
        <p:grpSpPr bwMode="auto">
          <a:xfrm>
            <a:off x="2052511" y="2131817"/>
            <a:ext cx="5410200" cy="655638"/>
            <a:chOff x="141" y="1485"/>
            <a:chExt cx="3408" cy="413"/>
          </a:xfrm>
        </p:grpSpPr>
        <p:sp>
          <p:nvSpPr>
            <p:cNvPr id="5" name="Text Box 1027"/>
            <p:cNvSpPr txBox="1">
              <a:spLocks noChangeArrowheads="1"/>
            </p:cNvSpPr>
            <p:nvPr/>
          </p:nvSpPr>
          <p:spPr bwMode="auto">
            <a:xfrm>
              <a:off x="141" y="1530"/>
              <a:ext cx="340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解：</a:t>
              </a:r>
              <a:r>
                <a:rPr lang="zh-CN" altLang="en-US" sz="2800" b="1" dirty="0">
                  <a:solidFill>
                    <a:srgbClr val="008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粒子活动范围</a:t>
              </a:r>
            </a:p>
          </p:txBody>
        </p:sp>
        <p:graphicFrame>
          <p:nvGraphicFramePr>
            <p:cNvPr id="6" name="Object 1026"/>
            <p:cNvGraphicFramePr>
              <a:graphicFrameLocks noChangeAspect="1"/>
            </p:cNvGraphicFramePr>
            <p:nvPr/>
          </p:nvGraphicFramePr>
          <p:xfrm>
            <a:off x="2031" y="1485"/>
            <a:ext cx="1135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770" name="公式" r:id="rId3" imgW="428666" imgH="152512" progId="Equation.3">
                    <p:embed/>
                  </p:oleObj>
                </mc:Choice>
                <mc:Fallback>
                  <p:oleObj name="公式" r:id="rId3" imgW="428666" imgH="152512" progId="Equation.3">
                    <p:embed/>
                    <p:pic>
                      <p:nvPicPr>
                        <p:cNvPr id="6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1" y="1485"/>
                          <a:ext cx="1135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927905"/>
              </p:ext>
            </p:extLst>
          </p:nvPr>
        </p:nvGraphicFramePr>
        <p:xfrm>
          <a:off x="1271464" y="4165523"/>
          <a:ext cx="20066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71" name="公式" r:id="rId5" imgW="571465" imgH="171408" progId="Equation.3">
                  <p:embed/>
                </p:oleObj>
              </mc:Choice>
              <mc:Fallback>
                <p:oleObj name="公式" r:id="rId5" imgW="571465" imgH="171408" progId="Equation.3">
                  <p:embed/>
                  <p:pic>
                    <p:nvPicPr>
                      <p:cNvPr id="7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4165523"/>
                        <a:ext cx="20066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867725"/>
              </p:ext>
            </p:extLst>
          </p:nvPr>
        </p:nvGraphicFramePr>
        <p:xfrm>
          <a:off x="5704434" y="2584364"/>
          <a:ext cx="3033712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72" name="公式" r:id="rId7" imgW="809553" imgH="361981" progId="Equation.3">
                  <p:embed/>
                </p:oleObj>
              </mc:Choice>
              <mc:Fallback>
                <p:oleObj name="公式" r:id="rId7" imgW="809553" imgH="361981" progId="Equation.3">
                  <p:embed/>
                  <p:pic>
                    <p:nvPicPr>
                      <p:cNvPr id="8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4434" y="2584364"/>
                        <a:ext cx="3033712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7430044" y="1223674"/>
            <a:ext cx="2505980" cy="537403"/>
          </a:xfrm>
          <a:prstGeom prst="cube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7430044" y="1651097"/>
            <a:ext cx="2365378" cy="663575"/>
            <a:chOff x="242" y="-244"/>
            <a:chExt cx="1490" cy="418"/>
          </a:xfrm>
        </p:grpSpPr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242" y="-244"/>
              <a:ext cx="1490" cy="321"/>
              <a:chOff x="242" y="-244"/>
              <a:chExt cx="1490" cy="321"/>
            </a:xfrm>
          </p:grpSpPr>
          <p:graphicFrame>
            <p:nvGraphicFramePr>
              <p:cNvPr id="16" name="Object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9421204"/>
                  </p:ext>
                </p:extLst>
              </p:nvPr>
            </p:nvGraphicFramePr>
            <p:xfrm>
              <a:off x="829" y="-244"/>
              <a:ext cx="237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773" name="公式" r:id="rId9" imgW="139680" imgH="164880" progId="Equation.3">
                      <p:embed/>
                    </p:oleObj>
                  </mc:Choice>
                  <mc:Fallback>
                    <p:oleObj name="公式" r:id="rId9" imgW="139680" imgH="164880" progId="Equation.3">
                      <p:embed/>
                      <p:pic>
                        <p:nvPicPr>
                          <p:cNvPr id="16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9" y="-244"/>
                            <a:ext cx="237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Line 35"/>
              <p:cNvSpPr>
                <a:spLocks noChangeShapeType="1"/>
              </p:cNvSpPr>
              <p:nvPr/>
            </p:nvSpPr>
            <p:spPr bwMode="auto">
              <a:xfrm>
                <a:off x="242" y="74"/>
                <a:ext cx="1490" cy="3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round/>
                <a:headEnd type="stealth" w="med" len="lg"/>
                <a:tailEnd type="stealth" w="med" len="lg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4" name="Line 36"/>
            <p:cNvSpPr>
              <a:spLocks noChangeShapeType="1"/>
            </p:cNvSpPr>
            <p:nvPr/>
          </p:nvSpPr>
          <p:spPr bwMode="auto">
            <a:xfrm>
              <a:off x="242" y="-6"/>
              <a:ext cx="1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Line 37"/>
            <p:cNvSpPr>
              <a:spLocks noChangeShapeType="1"/>
            </p:cNvSpPr>
            <p:nvPr/>
          </p:nvSpPr>
          <p:spPr bwMode="auto">
            <a:xfrm flipH="1">
              <a:off x="1732" y="-6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8" name="Oval 40"/>
          <p:cNvSpPr>
            <a:spLocks noChangeArrowheads="1"/>
          </p:cNvSpPr>
          <p:nvPr/>
        </p:nvSpPr>
        <p:spPr bwMode="auto">
          <a:xfrm>
            <a:off x="8491835" y="1472675"/>
            <a:ext cx="139444" cy="15825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EE8FD00-DEFD-471A-B11E-7923EB8E781A}"/>
              </a:ext>
            </a:extLst>
          </p:cNvPr>
          <p:cNvSpPr/>
          <p:nvPr/>
        </p:nvSpPr>
        <p:spPr>
          <a:xfrm>
            <a:off x="3827485" y="4343511"/>
            <a:ext cx="3966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9900CC"/>
                </a:solidFill>
              </a:rPr>
              <a:t>表示</a:t>
            </a:r>
            <a:r>
              <a:rPr lang="el-GR" altLang="zh-CN" sz="2800" b="1" dirty="0">
                <a:solidFill>
                  <a:srgbClr val="FF0000"/>
                </a:solidFill>
              </a:rPr>
              <a:t>Δ</a:t>
            </a:r>
            <a:r>
              <a:rPr lang="zh-CN" altLang="en-US" sz="2800" b="1" dirty="0">
                <a:solidFill>
                  <a:srgbClr val="FF0000"/>
                </a:solidFill>
              </a:rPr>
              <a:t> p</a:t>
            </a:r>
            <a:r>
              <a:rPr lang="zh-CN" altLang="en-US" sz="2800" b="1" dirty="0"/>
              <a:t> 与</a:t>
            </a:r>
            <a:r>
              <a:rPr lang="zh-CN" altLang="en-US" sz="2800" b="1" dirty="0">
                <a:solidFill>
                  <a:srgbClr val="FF0000"/>
                </a:solidFill>
              </a:rPr>
              <a:t>p</a:t>
            </a:r>
            <a:r>
              <a:rPr lang="zh-CN" altLang="en-US" sz="2800" b="1" dirty="0">
                <a:solidFill>
                  <a:srgbClr val="9900CC"/>
                </a:solidFill>
              </a:rPr>
              <a:t>同一数量级</a:t>
            </a:r>
          </a:p>
        </p:txBody>
      </p:sp>
      <p:graphicFrame>
        <p:nvGraphicFramePr>
          <p:cNvPr id="20" name="Object 6">
            <a:extLst>
              <a:ext uri="{FF2B5EF4-FFF2-40B4-BE49-F238E27FC236}">
                <a16:creationId xmlns:a16="http://schemas.microsoft.com/office/drawing/2014/main" id="{AE077888-BF8D-49A8-9CA3-1EF36BC6F2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287733"/>
              </p:ext>
            </p:extLst>
          </p:nvPr>
        </p:nvGraphicFramePr>
        <p:xfrm>
          <a:off x="8400256" y="4031248"/>
          <a:ext cx="2911475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74" name="Equation" r:id="rId11" imgW="838080" imgH="393480" progId="Equation.DSMT4">
                  <p:embed/>
                </p:oleObj>
              </mc:Choice>
              <mc:Fallback>
                <p:oleObj name="Equation" r:id="rId11" imgW="838080" imgH="393480" progId="Equation.DSMT4">
                  <p:embed/>
                  <p:pic>
                    <p:nvPicPr>
                      <p:cNvPr id="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0256" y="4031248"/>
                        <a:ext cx="2911475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027">
            <a:extLst>
              <a:ext uri="{FF2B5EF4-FFF2-40B4-BE49-F238E27FC236}">
                <a16:creationId xmlns:a16="http://schemas.microsoft.com/office/drawing/2014/main" id="{5D1D8184-855F-48F6-B791-59A466E21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13509"/>
              </p:ext>
            </p:extLst>
          </p:nvPr>
        </p:nvGraphicFramePr>
        <p:xfrm>
          <a:off x="3924300" y="5200650"/>
          <a:ext cx="296227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75" name="Equation" r:id="rId13" imgW="939600" imgH="419040" progId="Equation.DSMT4">
                  <p:embed/>
                </p:oleObj>
              </mc:Choice>
              <mc:Fallback>
                <p:oleObj name="Equation" r:id="rId13" imgW="939600" imgH="419040" progId="Equation.DSMT4">
                  <p:embed/>
                  <p:pic>
                    <p:nvPicPr>
                      <p:cNvPr id="1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200650"/>
                        <a:ext cx="2962275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28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279576" y="148488"/>
            <a:ext cx="701893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19-5】 </a:t>
            </a:r>
            <a:r>
              <a:rPr lang="zh-CN" altLang="en-US" sz="2800" b="1" dirty="0"/>
              <a:t>由不确定度关系</a:t>
            </a:r>
            <a:r>
              <a:rPr lang="zh-CN" altLang="en-US" sz="2800" b="1" dirty="0">
                <a:solidFill>
                  <a:srgbClr val="FF0000"/>
                </a:solidFill>
              </a:rPr>
              <a:t>估计</a:t>
            </a:r>
            <a:r>
              <a:rPr lang="zh-CN" altLang="en-US" sz="2800" b="1" dirty="0"/>
              <a:t>线性谐振子的基态能量。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923572"/>
              </p:ext>
            </p:extLst>
          </p:nvPr>
        </p:nvGraphicFramePr>
        <p:xfrm>
          <a:off x="7113836" y="1382124"/>
          <a:ext cx="34369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40" name="公式" r:id="rId3" imgW="1180588" imgH="418918" progId="Equation.3">
                  <p:embed/>
                </p:oleObj>
              </mc:Choice>
              <mc:Fallback>
                <p:oleObj name="公式" r:id="rId3" imgW="1180588" imgH="41891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3836" y="1382124"/>
                        <a:ext cx="343693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1883072" y="1073719"/>
            <a:ext cx="524154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7850" indent="-577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</a:rPr>
              <a:t>解：</a:t>
            </a:r>
            <a:r>
              <a:rPr lang="zh-CN" altLang="en-US" sz="2800" b="1" dirty="0">
                <a:solidFill>
                  <a:srgbClr val="0000FF"/>
                </a:solidFill>
              </a:rPr>
              <a:t>按照经典力学，当质量为</a:t>
            </a:r>
            <a:r>
              <a:rPr lang="en-US" altLang="zh-CN" sz="2800" b="1" i="1" dirty="0">
                <a:solidFill>
                  <a:srgbClr val="FF0000"/>
                </a:solidFill>
              </a:rPr>
              <a:t>m</a:t>
            </a:r>
            <a:r>
              <a:rPr lang="en-US" altLang="zh-CN" sz="2800" b="1" i="1" dirty="0">
                <a:solidFill>
                  <a:srgbClr val="0000FF"/>
                </a:solidFill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</a:rPr>
              <a:t>、圆频率为</a:t>
            </a:r>
            <a:r>
              <a:rPr lang="en-US" altLang="zh-CN" sz="2800" b="1" i="1" dirty="0">
                <a:solidFill>
                  <a:srgbClr val="FF0000"/>
                </a:solidFill>
                <a:latin typeface="Symbol" panose="05050102010706020507" pitchFamily="18" charset="2"/>
              </a:rPr>
              <a:t>w</a:t>
            </a:r>
            <a:r>
              <a:rPr lang="zh-CN" altLang="en-US" sz="2800" b="1" dirty="0">
                <a:solidFill>
                  <a:srgbClr val="0000FF"/>
                </a:solidFill>
              </a:rPr>
              <a:t>的线性谐振子的动量为</a:t>
            </a:r>
            <a:r>
              <a:rPr lang="en-US" altLang="zh-CN" sz="2800" b="1" i="1" dirty="0">
                <a:solidFill>
                  <a:srgbClr val="FF0000"/>
                </a:solidFill>
              </a:rPr>
              <a:t>p</a:t>
            </a:r>
            <a:r>
              <a:rPr lang="zh-CN" altLang="en-US" sz="2800" b="1" dirty="0">
                <a:solidFill>
                  <a:srgbClr val="0000FF"/>
                </a:solidFill>
              </a:rPr>
              <a:t>时，振子的能量为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524001" y="2806868"/>
            <a:ext cx="89312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7850" indent="-577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    </a:t>
            </a:r>
            <a:r>
              <a:rPr lang="zh-CN" altLang="en-US" sz="2800" b="1" dirty="0">
                <a:solidFill>
                  <a:srgbClr val="008000"/>
                </a:solidFill>
              </a:rPr>
              <a:t>因微观粒子的波粒二像性，振子的动量和位置不可能同时取确切值，分别有一个不确定度</a:t>
            </a:r>
            <a:r>
              <a:rPr lang="zh-CN" altLang="zh-CN" sz="2800" b="1" dirty="0">
                <a:solidFill>
                  <a:srgbClr val="FF0000"/>
                </a:solidFill>
              </a:rPr>
              <a:t>△</a:t>
            </a:r>
            <a:r>
              <a:rPr lang="zh-CN" altLang="zh-CN" sz="2800" b="1" i="1" dirty="0">
                <a:solidFill>
                  <a:srgbClr val="FF0000"/>
                </a:solidFill>
              </a:rPr>
              <a:t>p</a:t>
            </a:r>
            <a:r>
              <a:rPr lang="zh-CN" altLang="zh-CN" sz="2800" b="1" dirty="0">
                <a:solidFill>
                  <a:srgbClr val="008000"/>
                </a:solidFill>
              </a:rPr>
              <a:t>和</a:t>
            </a:r>
            <a:r>
              <a:rPr lang="zh-CN" altLang="zh-CN" sz="2800" b="1" dirty="0">
                <a:solidFill>
                  <a:srgbClr val="FF0000"/>
                </a:solidFill>
              </a:rPr>
              <a:t>△</a:t>
            </a:r>
            <a:r>
              <a:rPr lang="zh-CN" altLang="zh-CN" sz="2800" b="1" i="1" dirty="0">
                <a:solidFill>
                  <a:srgbClr val="FF0000"/>
                </a:solidFill>
              </a:rPr>
              <a:t>x</a:t>
            </a:r>
            <a:r>
              <a:rPr lang="zh-CN" altLang="zh-CN" sz="2800" b="1" dirty="0">
                <a:solidFill>
                  <a:srgbClr val="FF0000"/>
                </a:solidFill>
              </a:rPr>
              <a:t> </a:t>
            </a:r>
            <a:r>
              <a:rPr lang="zh-CN" altLang="en-US" sz="2800" b="1" dirty="0">
                <a:solidFill>
                  <a:srgbClr val="008000"/>
                </a:solidFill>
              </a:rPr>
              <a:t>。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078624"/>
              </p:ext>
            </p:extLst>
          </p:nvPr>
        </p:nvGraphicFramePr>
        <p:xfrm>
          <a:off x="2640882" y="3643705"/>
          <a:ext cx="1477962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41" name="公式" r:id="rId5" imgW="444240" imgH="177480" progId="Equation.3">
                  <p:embed/>
                </p:oleObj>
              </mc:Choice>
              <mc:Fallback>
                <p:oleObj name="公式" r:id="rId5" imgW="4442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882" y="3643705"/>
                        <a:ext cx="1477962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580817"/>
              </p:ext>
            </p:extLst>
          </p:nvPr>
        </p:nvGraphicFramePr>
        <p:xfrm>
          <a:off x="5293519" y="3637246"/>
          <a:ext cx="160496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42" name="公式" r:id="rId7" imgW="482400" imgH="203040" progId="Equation.3">
                  <p:embed/>
                </p:oleObj>
              </mc:Choice>
              <mc:Fallback>
                <p:oleObj name="公式" r:id="rId7" imgW="482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3519" y="3637246"/>
                        <a:ext cx="160496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83DA134F-E082-4F1B-8969-CBE22D121056}"/>
              </a:ext>
            </a:extLst>
          </p:cNvPr>
          <p:cNvSpPr/>
          <p:nvPr/>
        </p:nvSpPr>
        <p:spPr>
          <a:xfrm>
            <a:off x="7680176" y="3836156"/>
            <a:ext cx="3966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表示</a:t>
            </a:r>
            <a:r>
              <a:rPr lang="el-GR" altLang="zh-CN" sz="2800" b="1" dirty="0">
                <a:solidFill>
                  <a:srgbClr val="FF0000"/>
                </a:solidFill>
              </a:rPr>
              <a:t>Δ</a:t>
            </a:r>
            <a:r>
              <a:rPr lang="zh-CN" altLang="en-US" sz="2800" b="1" dirty="0">
                <a:solidFill>
                  <a:srgbClr val="FF0000"/>
                </a:solidFill>
              </a:rPr>
              <a:t> p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0070C0"/>
                </a:solidFill>
              </a:rPr>
              <a:t>与</a:t>
            </a:r>
            <a:r>
              <a:rPr lang="zh-CN" altLang="en-US" sz="2800" b="1" dirty="0">
                <a:solidFill>
                  <a:srgbClr val="FF0000"/>
                </a:solidFill>
              </a:rPr>
              <a:t>p</a:t>
            </a:r>
            <a:r>
              <a:rPr lang="zh-CN" altLang="en-US" sz="2800" b="1" dirty="0">
                <a:solidFill>
                  <a:srgbClr val="0070C0"/>
                </a:solidFill>
              </a:rPr>
              <a:t>同一数量级</a:t>
            </a:r>
          </a:p>
        </p:txBody>
      </p:sp>
      <p:graphicFrame>
        <p:nvGraphicFramePr>
          <p:cNvPr id="19" name="Object 3">
            <a:extLst>
              <a:ext uri="{FF2B5EF4-FFF2-40B4-BE49-F238E27FC236}">
                <a16:creationId xmlns:a16="http://schemas.microsoft.com/office/drawing/2014/main" id="{41F7AABC-3941-4D2A-8092-50BBDF0B5F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150235"/>
              </p:ext>
            </p:extLst>
          </p:nvPr>
        </p:nvGraphicFramePr>
        <p:xfrm>
          <a:off x="2999657" y="4740052"/>
          <a:ext cx="223837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43" name="公式" r:id="rId9" imgW="672840" imgH="228600" progId="Equation.3">
                  <p:embed/>
                </p:oleObj>
              </mc:Choice>
              <mc:Fallback>
                <p:oleObj name="公式" r:id="rId9" imgW="672840" imgH="228600" progId="Equation.3">
                  <p:embed/>
                  <p:pic>
                    <p:nvPicPr>
                      <p:cNvPr id="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7" y="4740052"/>
                        <a:ext cx="2238375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1">
            <a:extLst>
              <a:ext uri="{FF2B5EF4-FFF2-40B4-BE49-F238E27FC236}">
                <a16:creationId xmlns:a16="http://schemas.microsoft.com/office/drawing/2014/main" id="{853E1FAD-79CE-45B7-9D1C-506A74A39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138" y="4296386"/>
            <a:ext cx="67161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7850" indent="-577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    </a:t>
            </a:r>
            <a:r>
              <a:rPr lang="zh-CN" altLang="en-US" sz="2800" b="1" dirty="0">
                <a:solidFill>
                  <a:srgbClr val="0000FF"/>
                </a:solidFill>
              </a:rPr>
              <a:t>为了</a:t>
            </a:r>
            <a:r>
              <a:rPr lang="zh-CN" altLang="en-US" sz="2800" b="1" dirty="0">
                <a:solidFill>
                  <a:srgbClr val="FF0000"/>
                </a:solidFill>
              </a:rPr>
              <a:t>估计</a:t>
            </a:r>
            <a:r>
              <a:rPr lang="zh-CN" altLang="en-US" sz="2800" b="1" dirty="0">
                <a:solidFill>
                  <a:srgbClr val="0000FF"/>
                </a:solidFill>
              </a:rPr>
              <a:t>线性谐振子的基态能量，取</a:t>
            </a:r>
          </a:p>
        </p:txBody>
      </p:sp>
      <p:graphicFrame>
        <p:nvGraphicFramePr>
          <p:cNvPr id="21" name="Object 4">
            <a:extLst>
              <a:ext uri="{FF2B5EF4-FFF2-40B4-BE49-F238E27FC236}">
                <a16:creationId xmlns:a16="http://schemas.microsoft.com/office/drawing/2014/main" id="{8FD821CC-1C7E-4D3B-8167-B820F330E3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871851"/>
              </p:ext>
            </p:extLst>
          </p:nvPr>
        </p:nvGraphicFramePr>
        <p:xfrm>
          <a:off x="6450806" y="4894807"/>
          <a:ext cx="201295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44" name="公式" r:id="rId11" imgW="698500" imgH="228600" progId="Equation.3">
                  <p:embed/>
                </p:oleObj>
              </mc:Choice>
              <mc:Fallback>
                <p:oleObj name="公式" r:id="rId11" imgW="698500" imgH="228600" progId="Equation.3">
                  <p:embed/>
                  <p:pic>
                    <p:nvPicPr>
                      <p:cNvPr id="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0806" y="4894807"/>
                        <a:ext cx="201295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3">
            <a:extLst>
              <a:ext uri="{FF2B5EF4-FFF2-40B4-BE49-F238E27FC236}">
                <a16:creationId xmlns:a16="http://schemas.microsoft.com/office/drawing/2014/main" id="{BADDBE88-0767-4E46-B8B0-657E0697C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175" y="5975351"/>
            <a:ext cx="1082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7850" indent="-577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8000"/>
                </a:solidFill>
              </a:rPr>
              <a:t>得</a:t>
            </a:r>
          </a:p>
        </p:txBody>
      </p:sp>
      <p:graphicFrame>
        <p:nvGraphicFramePr>
          <p:cNvPr id="23" name="Object 5">
            <a:extLst>
              <a:ext uri="{FF2B5EF4-FFF2-40B4-BE49-F238E27FC236}">
                <a16:creationId xmlns:a16="http://schemas.microsoft.com/office/drawing/2014/main" id="{84588D4F-3536-42AB-AABA-1B7ABAC166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872865"/>
              </p:ext>
            </p:extLst>
          </p:nvPr>
        </p:nvGraphicFramePr>
        <p:xfrm>
          <a:off x="3771901" y="5478746"/>
          <a:ext cx="439737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45" name="公式" r:id="rId13" imgW="1536700" imgH="419100" progId="Equation.3">
                  <p:embed/>
                </p:oleObj>
              </mc:Choice>
              <mc:Fallback>
                <p:oleObj name="公式" r:id="rId13" imgW="1536700" imgH="419100" progId="Equation.3">
                  <p:embed/>
                  <p:pic>
                    <p:nvPicPr>
                      <p:cNvPr id="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1" y="5478746"/>
                        <a:ext cx="4397375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build="p" autoUpdateAnimBg="0"/>
      <p:bldP spid="4" grpId="0"/>
      <p:bldP spid="20" grpId="0" build="p" autoUpdateAnimBg="0"/>
      <p:bldP spid="22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4811713" y="530226"/>
            <a:ext cx="1065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7850" indent="-577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Calibri" panose="020F0502020204030204" pitchFamily="34" charset="0"/>
              </a:rPr>
              <a:t>  </a:t>
            </a:r>
            <a:endParaRPr lang="zh-CN" altLang="en-US" sz="2800" b="1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190193"/>
              </p:ext>
            </p:extLst>
          </p:nvPr>
        </p:nvGraphicFramePr>
        <p:xfrm>
          <a:off x="2783633" y="0"/>
          <a:ext cx="3965327" cy="1082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1" name="公式" r:id="rId3" imgW="1536700" imgH="419100" progId="Equation.3">
                  <p:embed/>
                </p:oleObj>
              </mc:Choice>
              <mc:Fallback>
                <p:oleObj name="公式" r:id="rId3" imgW="1536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3" y="0"/>
                        <a:ext cx="3965327" cy="1082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7750406"/>
              </p:ext>
            </p:extLst>
          </p:nvPr>
        </p:nvGraphicFramePr>
        <p:xfrm>
          <a:off x="7881104" y="157877"/>
          <a:ext cx="1650181" cy="916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2" name="公式" r:id="rId5" imgW="647640" imgH="393480" progId="Equation.3">
                  <p:embed/>
                </p:oleObj>
              </mc:Choice>
              <mc:Fallback>
                <p:oleObj name="公式" r:id="rId5" imgW="64764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104" y="157877"/>
                        <a:ext cx="1650181" cy="916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1828766" y="1350522"/>
            <a:ext cx="4454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7850" indent="-577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代入不确定度关系得</a:t>
            </a:r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204861"/>
              </p:ext>
            </p:extLst>
          </p:nvPr>
        </p:nvGraphicFramePr>
        <p:xfrm>
          <a:off x="5590151" y="1228577"/>
          <a:ext cx="2558597" cy="822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3" name="公式" r:id="rId7" imgW="672840" imgH="215640" progId="Equation.3">
                  <p:embed/>
                </p:oleObj>
              </mc:Choice>
              <mc:Fallback>
                <p:oleObj name="公式" r:id="rId7" imgW="6728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0151" y="1228577"/>
                        <a:ext cx="2558597" cy="822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892951"/>
              </p:ext>
            </p:extLst>
          </p:nvPr>
        </p:nvGraphicFramePr>
        <p:xfrm>
          <a:off x="2231358" y="3269264"/>
          <a:ext cx="2601003" cy="1119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4" name="公式" r:id="rId9" imgW="914400" imgH="393480" progId="Equation.3">
                  <p:embed/>
                </p:oleObj>
              </mc:Choice>
              <mc:Fallback>
                <p:oleObj name="公式" r:id="rId9" imgW="914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358" y="3269264"/>
                        <a:ext cx="2601003" cy="1119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893016"/>
              </p:ext>
            </p:extLst>
          </p:nvPr>
        </p:nvGraphicFramePr>
        <p:xfrm>
          <a:off x="3549888" y="1995446"/>
          <a:ext cx="5466804" cy="1235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5" name="公式" r:id="rId11" imgW="1968480" imgH="444240" progId="Equation.3">
                  <p:embed/>
                </p:oleObj>
              </mc:Choice>
              <mc:Fallback>
                <p:oleObj name="公式" r:id="rId11" imgW="1968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888" y="1995446"/>
                        <a:ext cx="5466804" cy="1235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5670291" y="3709341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FFFF00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897194"/>
              </p:ext>
            </p:extLst>
          </p:nvPr>
        </p:nvGraphicFramePr>
        <p:xfrm>
          <a:off x="6748960" y="3170160"/>
          <a:ext cx="2163763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6" name="公式" r:id="rId13" imgW="812447" imgH="444307" progId="Equation.3">
                  <p:embed/>
                </p:oleObj>
              </mc:Choice>
              <mc:Fallback>
                <p:oleObj name="公式" r:id="rId13" imgW="81244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8960" y="3170160"/>
                        <a:ext cx="2163763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2456236" y="5038929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00FFFF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219101"/>
              </p:ext>
            </p:extLst>
          </p:nvPr>
        </p:nvGraphicFramePr>
        <p:xfrm>
          <a:off x="3360068" y="4292010"/>
          <a:ext cx="5595938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7" name="公式" r:id="rId15" imgW="1904760" imgH="507960" progId="Equation.3">
                  <p:embed/>
                </p:oleObj>
              </mc:Choice>
              <mc:Fallback>
                <p:oleObj name="公式" r:id="rId15" imgW="19047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068" y="4292010"/>
                        <a:ext cx="5595938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2806307" y="5929820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66FF66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859391"/>
              </p:ext>
            </p:extLst>
          </p:nvPr>
        </p:nvGraphicFramePr>
        <p:xfrm>
          <a:off x="4881820" y="5546079"/>
          <a:ext cx="2238375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8" name="公式" r:id="rId17" imgW="761760" imgH="393480" progId="Equation.3">
                  <p:embed/>
                </p:oleObj>
              </mc:Choice>
              <mc:Fallback>
                <p:oleObj name="公式" r:id="rId17" imgW="761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820" y="5546079"/>
                        <a:ext cx="2238375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20" grpId="0" build="p" autoUpdateAnimBg="0"/>
      <p:bldP spid="15" grpId="0" animBg="1"/>
      <p:bldP spid="19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736725" y="1093789"/>
            <a:ext cx="716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FF33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解:</a:t>
            </a:r>
            <a:r>
              <a:rPr lang="zh-CN" altLang="zh-CN" sz="2800" b="1">
                <a:solidFill>
                  <a:srgbClr val="008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根据位置与动量的不确定关系，</a:t>
            </a:r>
            <a:endParaRPr lang="zh-CN" altLang="zh-CN" sz="2800" b="1">
              <a:solidFill>
                <a:srgbClr val="008000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2117725" y="1508126"/>
          <a:ext cx="76200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39" name="公式" r:id="rId3" imgW="2895600" imgH="419100" progId="Equation.3">
                  <p:embed/>
                </p:oleObj>
              </mc:Choice>
              <mc:Fallback>
                <p:oleObj name="公式" r:id="rId3" imgW="28956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5" y="1508126"/>
                        <a:ext cx="762000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1798638" y="2636839"/>
          <a:ext cx="8534400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40" name="公式" r:id="rId5" imgW="3338651" imgH="444307" progId="Equation.3">
                  <p:embed/>
                </p:oleObj>
              </mc:Choice>
              <mc:Fallback>
                <p:oleObj name="公式" r:id="rId5" imgW="3338651" imgH="44430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2636839"/>
                        <a:ext cx="8534400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8638" y="193675"/>
            <a:ext cx="8229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【</a:t>
            </a:r>
            <a:r>
              <a:rPr lang="zh-CN" altLang="en-US" sz="2800" b="1" dirty="0">
                <a:solidFill>
                  <a:srgbClr val="FF33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补充</a:t>
            </a:r>
            <a:r>
              <a:rPr lang="zh-CN" altLang="zh-CN" sz="2800" b="1" dirty="0">
                <a:solidFill>
                  <a:srgbClr val="FF33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例</a:t>
            </a:r>
            <a:r>
              <a:rPr lang="en-US" altLang="zh-CN" sz="2800" b="1" dirty="0">
                <a:solidFill>
                  <a:srgbClr val="FF33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】</a:t>
            </a:r>
            <a:r>
              <a:rPr lang="zh-CN" altLang="zh-CN" sz="2800" b="1" dirty="0">
                <a:solidFill>
                  <a:srgbClr val="0000FF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电子在原子大小范围(</a:t>
            </a:r>
            <a:r>
              <a:rPr lang="zh-CN" altLang="zh-CN" sz="2800" b="1" dirty="0">
                <a:solidFill>
                  <a:srgbClr val="FF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 x=</a:t>
            </a:r>
            <a:r>
              <a:rPr lang="zh-CN" altLang="zh-CN" sz="2800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10</a:t>
            </a:r>
            <a:r>
              <a:rPr lang="zh-CN" altLang="zh-CN" sz="2800" b="1" baseline="30000" dirty="0">
                <a:solidFill>
                  <a:srgbClr val="FF0000"/>
                </a:solidFill>
                <a:latin typeface="Century Schoolbook" panose="02040604050505020304" pitchFamily="18" charset="0"/>
              </a:rPr>
              <a:t>-10</a:t>
            </a:r>
            <a:r>
              <a:rPr lang="zh-CN" altLang="zh-CN" sz="2800" b="1" dirty="0">
                <a:solidFill>
                  <a:srgbClr val="FF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米</a:t>
            </a:r>
            <a:r>
              <a:rPr lang="zh-CN" altLang="zh-CN" sz="2800" b="1" dirty="0">
                <a:solidFill>
                  <a:srgbClr val="0000FF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)内运动，试求电子所能有的最小能量。</a:t>
            </a:r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1762125" y="3906839"/>
            <a:ext cx="85407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rgbClr val="FF33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【</a:t>
            </a:r>
            <a:r>
              <a:rPr lang="zh-CN" altLang="en-US" sz="2800" b="1">
                <a:solidFill>
                  <a:srgbClr val="FF33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补充</a:t>
            </a:r>
            <a:r>
              <a:rPr lang="zh-CN" altLang="zh-CN" sz="2800" b="1">
                <a:solidFill>
                  <a:srgbClr val="FF33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例</a:t>
            </a:r>
            <a:r>
              <a:rPr lang="en-US" altLang="zh-CN" sz="2800" b="1">
                <a:solidFill>
                  <a:srgbClr val="FF33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】</a:t>
            </a:r>
            <a:r>
              <a:rPr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光子的波长为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6328</a:t>
            </a:r>
            <a:r>
              <a:rPr lang="en-US" altLang="zh-CN" sz="2800" b="1">
                <a:solidFill>
                  <a:srgbClr val="FF0000"/>
                </a:solidFill>
                <a:latin typeface="Calibri" panose="020F0502020204030204" pitchFamily="34" charset="0"/>
                <a:ea typeface="楷体_GB2312" pitchFamily="49" charset="-122"/>
              </a:rPr>
              <a:t>Å</a:t>
            </a:r>
            <a:r>
              <a:rPr lang="en-US" altLang="zh-CN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如果此波长的精确度为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en-US" altLang="zh-CN" sz="2800" b="1" baseline="30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-9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nm</a:t>
            </a:r>
            <a:r>
              <a:rPr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。求该光子位置的不确定量。</a:t>
            </a:r>
            <a:endParaRPr lang="en-US" altLang="zh-CN" sz="2800" b="1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3330575" y="4770438"/>
          <a:ext cx="1423988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41" name="公式" r:id="rId7" imgW="545863" imgH="393529" progId="Equation.3">
                  <p:embed/>
                </p:oleObj>
              </mc:Choice>
              <mc:Fallback>
                <p:oleObj name="公式" r:id="rId7" imgW="545863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4770438"/>
                        <a:ext cx="1423988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768476" y="5748338"/>
          <a:ext cx="7072313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42" name="公式" r:id="rId9" imgW="2032000" imgH="444500" progId="Equation.3">
                  <p:embed/>
                </p:oleObj>
              </mc:Choice>
              <mc:Fallback>
                <p:oleObj name="公式" r:id="rId9" imgW="20320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6" y="5748338"/>
                        <a:ext cx="7072313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5684839" y="4906964"/>
          <a:ext cx="272097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43" name="公式" r:id="rId11" imgW="1016000" imgH="431800" progId="Equation.3">
                  <p:embed/>
                </p:oleObj>
              </mc:Choice>
              <mc:Fallback>
                <p:oleObj name="公式" r:id="rId11" imgW="10160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839" y="4906964"/>
                        <a:ext cx="272097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矩形 19"/>
          <p:cNvSpPr>
            <a:spLocks noChangeArrowheads="1"/>
          </p:cNvSpPr>
          <p:nvPr/>
        </p:nvSpPr>
        <p:spPr bwMode="auto">
          <a:xfrm>
            <a:off x="2092326" y="4859339"/>
            <a:ext cx="906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5366" grpId="0"/>
      <p:bldP spid="1537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26"/>
          <p:cNvSpPr txBox="1">
            <a:spLocks noChangeArrowheads="1"/>
          </p:cNvSpPr>
          <p:nvPr/>
        </p:nvSpPr>
        <p:spPr bwMode="auto">
          <a:xfrm>
            <a:off x="1295400" y="0"/>
            <a:ext cx="9372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Calibri" panose="020F0502020204030204" pitchFamily="34" charset="0"/>
              </a:rPr>
              <a:t>   </a:t>
            </a:r>
            <a:r>
              <a:rPr lang="en-US" altLang="zh-CN" sz="2800" b="1">
                <a:solidFill>
                  <a:srgbClr val="FF0000"/>
                </a:solidFill>
                <a:latin typeface="Calibri" panose="020F0502020204030204" pitchFamily="34" charset="0"/>
              </a:rPr>
              <a:t>【</a:t>
            </a:r>
            <a:r>
              <a:rPr lang="zh-CN" altLang="en-US" sz="2800" b="1">
                <a:solidFill>
                  <a:srgbClr val="FF0000"/>
                </a:solidFill>
                <a:latin typeface="Calibri" panose="020F0502020204030204" pitchFamily="34" charset="0"/>
              </a:rPr>
              <a:t>补充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估算一些物理量的量级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估算 </a:t>
            </a:r>
            <a:r>
              <a:rPr lang="en-US" altLang="zh-CN" sz="2800" b="1" i="1">
                <a:solidFill>
                  <a:srgbClr val="66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2800" b="1">
                <a:solidFill>
                  <a:srgbClr val="66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原子的轨道半径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en-US" altLang="zh-CN" sz="2800" b="1" i="1">
                <a:solidFill>
                  <a:srgbClr val="66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2800" b="1">
                <a:solidFill>
                  <a:srgbClr val="66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原子最稳定的半径 </a:t>
            </a:r>
            <a:r>
              <a:rPr lang="en-US" altLang="zh-CN" sz="2800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 </a:t>
            </a:r>
            <a:r>
              <a:rPr lang="zh-CN" altLang="en-US" sz="2800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玻尔半径</a:t>
            </a:r>
          </a:p>
        </p:txBody>
      </p:sp>
      <p:grpSp>
        <p:nvGrpSpPr>
          <p:cNvPr id="2" name="Group 1039"/>
          <p:cNvGrpSpPr>
            <a:grpSpLocks/>
          </p:cNvGrpSpPr>
          <p:nvPr/>
        </p:nvGrpSpPr>
        <p:grpSpPr bwMode="auto">
          <a:xfrm>
            <a:off x="2279650" y="3860800"/>
            <a:ext cx="6248400" cy="1322388"/>
            <a:chOff x="432" y="2304"/>
            <a:chExt cx="3936" cy="833"/>
          </a:xfrm>
        </p:grpSpPr>
        <p:sp>
          <p:nvSpPr>
            <p:cNvPr id="15369" name="Text Box 1028"/>
            <p:cNvSpPr txBox="1">
              <a:spLocks noChangeArrowheads="1"/>
            </p:cNvSpPr>
            <p:nvPr/>
          </p:nvSpPr>
          <p:spPr bwMode="auto">
            <a:xfrm>
              <a:off x="432" y="2496"/>
              <a:ext cx="19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由不确定关系</a:t>
              </a:r>
            </a:p>
          </p:txBody>
        </p:sp>
        <p:graphicFrame>
          <p:nvGraphicFramePr>
            <p:cNvPr id="15370" name="Object 1027"/>
            <p:cNvGraphicFramePr>
              <a:graphicFrameLocks noChangeAspect="1"/>
            </p:cNvGraphicFramePr>
            <p:nvPr/>
          </p:nvGraphicFramePr>
          <p:xfrm>
            <a:off x="2592" y="2304"/>
            <a:ext cx="1776" cy="8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47" name="公式" r:id="rId3" imgW="819271" imgH="380876" progId="Equation.3">
                    <p:embed/>
                  </p:oleObj>
                </mc:Choice>
                <mc:Fallback>
                  <p:oleObj name="公式" r:id="rId3" imgW="819271" imgH="380876" progId="Equation.3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304"/>
                          <a:ext cx="1776" cy="8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38"/>
          <p:cNvGrpSpPr>
            <a:grpSpLocks/>
          </p:cNvGrpSpPr>
          <p:nvPr/>
        </p:nvGrpSpPr>
        <p:grpSpPr bwMode="auto">
          <a:xfrm>
            <a:off x="1774825" y="2349500"/>
            <a:ext cx="7239000" cy="1371600"/>
            <a:chOff x="96" y="1440"/>
            <a:chExt cx="4560" cy="864"/>
          </a:xfrm>
        </p:grpSpPr>
        <p:sp>
          <p:nvSpPr>
            <p:cNvPr id="15367" name="Text Box 1027"/>
            <p:cNvSpPr txBox="1">
              <a:spLocks noChangeArrowheads="1"/>
            </p:cNvSpPr>
            <p:nvPr/>
          </p:nvSpPr>
          <p:spPr bwMode="auto">
            <a:xfrm>
              <a:off x="96" y="1440"/>
              <a:ext cx="3408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解：</a:t>
              </a:r>
              <a:r>
                <a:rPr lang="zh-CN" altLang="en-US" sz="2800" b="1">
                  <a:solidFill>
                    <a:srgbClr val="008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</a:t>
              </a:r>
              <a:r>
                <a:rPr lang="en-US" altLang="zh-CN" sz="2800" b="1">
                  <a:solidFill>
                    <a:srgbClr val="008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  <a:r>
                <a:rPr lang="zh-CN" altLang="en-US" sz="2800" b="1">
                  <a:solidFill>
                    <a:srgbClr val="008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原子半径为</a:t>
              </a:r>
              <a:r>
                <a:rPr lang="zh-CN" altLang="en-US" sz="2800" b="1" i="1">
                  <a:solidFill>
                    <a:srgbClr val="008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800" b="1" i="1">
                  <a:solidFill>
                    <a:srgbClr val="008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 </a:t>
              </a:r>
              <a:endPara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        </a:t>
              </a:r>
              <a:r>
                <a:rPr lang="zh-CN" altLang="en-US" sz="2800" b="1">
                  <a:solidFill>
                    <a:srgbClr val="008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则电子活动范围</a:t>
              </a:r>
            </a:p>
          </p:txBody>
        </p:sp>
        <p:graphicFrame>
          <p:nvGraphicFramePr>
            <p:cNvPr id="15368" name="Object 1026"/>
            <p:cNvGraphicFramePr>
              <a:graphicFrameLocks noChangeAspect="1"/>
            </p:cNvGraphicFramePr>
            <p:nvPr/>
          </p:nvGraphicFramePr>
          <p:xfrm>
            <a:off x="3552" y="1920"/>
            <a:ext cx="110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48" name="公式" r:id="rId5" imgW="419218" imgH="133347" progId="Equation.3">
                    <p:embed/>
                  </p:oleObj>
                </mc:Choice>
                <mc:Fallback>
                  <p:oleObj name="公式" r:id="rId5" imgW="419218" imgH="133347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920"/>
                          <a:ext cx="110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904243"/>
              </p:ext>
            </p:extLst>
          </p:nvPr>
        </p:nvGraphicFramePr>
        <p:xfrm>
          <a:off x="983432" y="5445224"/>
          <a:ext cx="2133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9" name="公式" r:id="rId7" imgW="609526" imgH="133347" progId="Equation.3">
                  <p:embed/>
                </p:oleObj>
              </mc:Choice>
              <mc:Fallback>
                <p:oleObj name="公式" r:id="rId7" imgW="609526" imgH="133347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5445224"/>
                        <a:ext cx="2133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AE1129CD-8D6A-4FEA-9C0A-F0E53AB40EFA}"/>
              </a:ext>
            </a:extLst>
          </p:cNvPr>
          <p:cNvSpPr/>
          <p:nvPr/>
        </p:nvSpPr>
        <p:spPr>
          <a:xfrm>
            <a:off x="3398091" y="5591175"/>
            <a:ext cx="3966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表示</a:t>
            </a:r>
            <a:r>
              <a:rPr lang="el-GR" altLang="zh-CN" sz="2800" b="1" dirty="0">
                <a:solidFill>
                  <a:srgbClr val="FF0000"/>
                </a:solidFill>
              </a:rPr>
              <a:t>Δ</a:t>
            </a:r>
            <a:r>
              <a:rPr lang="zh-CN" altLang="en-US" sz="2800" b="1" dirty="0">
                <a:solidFill>
                  <a:srgbClr val="FF0000"/>
                </a:solidFill>
              </a:rPr>
              <a:t> p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0070C0"/>
                </a:solidFill>
              </a:rPr>
              <a:t>与</a:t>
            </a:r>
            <a:r>
              <a:rPr lang="zh-CN" altLang="en-US" sz="2800" b="1" dirty="0">
                <a:solidFill>
                  <a:srgbClr val="FF0000"/>
                </a:solidFill>
              </a:rPr>
              <a:t>p</a:t>
            </a:r>
            <a:r>
              <a:rPr lang="zh-CN" altLang="en-US" sz="2800" b="1" dirty="0">
                <a:solidFill>
                  <a:srgbClr val="0070C0"/>
                </a:solidFill>
              </a:rPr>
              <a:t>同一数量级</a:t>
            </a:r>
          </a:p>
        </p:txBody>
      </p:sp>
      <p:graphicFrame>
        <p:nvGraphicFramePr>
          <p:cNvPr id="12" name="Object 1025">
            <a:extLst>
              <a:ext uri="{FF2B5EF4-FFF2-40B4-BE49-F238E27FC236}">
                <a16:creationId xmlns:a16="http://schemas.microsoft.com/office/drawing/2014/main" id="{DBDAAEB4-CAF2-40FC-8656-9F992778E8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761280"/>
              </p:ext>
            </p:extLst>
          </p:nvPr>
        </p:nvGraphicFramePr>
        <p:xfrm>
          <a:off x="7680176" y="5102225"/>
          <a:ext cx="3217862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0" name="公式" r:id="rId9" imgW="857332" imgH="380876" progId="Equation.3">
                  <p:embed/>
                </p:oleObj>
              </mc:Choice>
              <mc:Fallback>
                <p:oleObj name="公式" r:id="rId9" imgW="857332" imgH="380876" progId="Equation.3">
                  <p:embed/>
                  <p:pic>
                    <p:nvPicPr>
                      <p:cNvPr id="1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176" y="5102225"/>
                        <a:ext cx="3217862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1024"/>
          <p:cNvGraphicFramePr>
            <a:graphicFrameLocks noChangeAspect="1"/>
          </p:cNvGraphicFramePr>
          <p:nvPr/>
        </p:nvGraphicFramePr>
        <p:xfrm>
          <a:off x="3962400" y="152400"/>
          <a:ext cx="29972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2" name="公式" r:id="rId3" imgW="857332" imgH="380876" progId="Equation.3">
                  <p:embed/>
                </p:oleObj>
              </mc:Choice>
              <mc:Fallback>
                <p:oleObj name="公式" r:id="rId3" imgW="857332" imgH="380876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52400"/>
                        <a:ext cx="29972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208214" y="1916113"/>
            <a:ext cx="6548437" cy="2133600"/>
            <a:chOff x="432" y="1200"/>
            <a:chExt cx="4125" cy="1264"/>
          </a:xfrm>
        </p:grpSpPr>
        <p:graphicFrame>
          <p:nvGraphicFramePr>
            <p:cNvPr id="16394" name="Object 1027"/>
            <p:cNvGraphicFramePr>
              <a:graphicFrameLocks noChangeAspect="1"/>
            </p:cNvGraphicFramePr>
            <p:nvPr/>
          </p:nvGraphicFramePr>
          <p:xfrm>
            <a:off x="2448" y="1632"/>
            <a:ext cx="2109" cy="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73" name="公式" r:id="rId5" imgW="1066806" imgH="428655" progId="Equation.3">
                    <p:embed/>
                  </p:oleObj>
                </mc:Choice>
                <mc:Fallback>
                  <p:oleObj name="公式" r:id="rId5" imgW="1066806" imgH="428655" progId="Equation.3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632"/>
                          <a:ext cx="2109" cy="8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5" name="Text Box 4"/>
            <p:cNvSpPr txBox="1">
              <a:spLocks noChangeArrowheads="1"/>
            </p:cNvSpPr>
            <p:nvPr/>
          </p:nvSpPr>
          <p:spPr bwMode="auto">
            <a:xfrm>
              <a:off x="432" y="1200"/>
              <a:ext cx="3936" cy="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假设核静止     按非相对论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电子能量为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992313" y="4292600"/>
            <a:ext cx="2743200" cy="1371600"/>
            <a:chOff x="384" y="2592"/>
            <a:chExt cx="1728" cy="864"/>
          </a:xfrm>
        </p:grpSpPr>
        <p:graphicFrame>
          <p:nvGraphicFramePr>
            <p:cNvPr id="16392" name="Object 1026"/>
            <p:cNvGraphicFramePr>
              <a:graphicFrameLocks noChangeAspect="1"/>
            </p:cNvGraphicFramePr>
            <p:nvPr/>
          </p:nvGraphicFramePr>
          <p:xfrm>
            <a:off x="1200" y="2592"/>
            <a:ext cx="912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74" name="公式" r:id="rId7" imgW="390604" imgH="380876" progId="Equation.3">
                    <p:embed/>
                  </p:oleObj>
                </mc:Choice>
                <mc:Fallback>
                  <p:oleObj name="公式" r:id="rId7" imgW="390604" imgH="380876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592"/>
                          <a:ext cx="912" cy="8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3" name="Text Box 8"/>
            <p:cNvSpPr txBox="1">
              <a:spLocks noChangeArrowheads="1"/>
            </p:cNvSpPr>
            <p:nvPr/>
          </p:nvSpPr>
          <p:spPr bwMode="auto">
            <a:xfrm>
              <a:off x="384" y="2800"/>
              <a:ext cx="9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8000"/>
                  </a:solidFill>
                  <a:latin typeface="Bookman Old Style" panose="02050604050505020204" pitchFamily="18" charset="0"/>
                  <a:ea typeface="黑体" panose="02010609060101010101" pitchFamily="49" charset="-122"/>
                </a:rPr>
                <a:t>代入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591175" y="4292600"/>
            <a:ext cx="4572000" cy="1524000"/>
            <a:chOff x="2496" y="2640"/>
            <a:chExt cx="2880" cy="960"/>
          </a:xfrm>
        </p:grpSpPr>
        <p:graphicFrame>
          <p:nvGraphicFramePr>
            <p:cNvPr id="16390" name="Object 1025"/>
            <p:cNvGraphicFramePr>
              <a:graphicFrameLocks noChangeAspect="1"/>
            </p:cNvGraphicFramePr>
            <p:nvPr/>
          </p:nvGraphicFramePr>
          <p:xfrm>
            <a:off x="2976" y="2640"/>
            <a:ext cx="2400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75" name="公式" r:id="rId9" imgW="1190709" imgH="428655" progId="Equation.3">
                    <p:embed/>
                  </p:oleObj>
                </mc:Choice>
                <mc:Fallback>
                  <p:oleObj name="公式" r:id="rId9" imgW="1190709" imgH="428655" progId="Equation.3">
                    <p:embed/>
                    <p:pic>
                      <p:nvPicPr>
                        <p:cNvPr id="0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640"/>
                          <a:ext cx="2400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1" name="Text Box 9"/>
            <p:cNvSpPr txBox="1">
              <a:spLocks noChangeArrowheads="1"/>
            </p:cNvSpPr>
            <p:nvPr/>
          </p:nvSpPr>
          <p:spPr bwMode="auto">
            <a:xfrm>
              <a:off x="2496" y="2832"/>
              <a:ext cx="4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8000"/>
                  </a:solidFill>
                  <a:latin typeface="Bookman Old Style" panose="02050604050505020204" pitchFamily="18" charset="0"/>
                  <a:ea typeface="黑体" panose="02010609060101010101" pitchFamily="49" charset="-122"/>
                </a:rPr>
                <a:t>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001044" y="1709739"/>
            <a:ext cx="4543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最稳定 即能量最低</a:t>
            </a:r>
          </a:p>
        </p:txBody>
      </p:sp>
      <p:graphicFrame>
        <p:nvGraphicFramePr>
          <p:cNvPr id="3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440344"/>
              </p:ext>
            </p:extLst>
          </p:nvPr>
        </p:nvGraphicFramePr>
        <p:xfrm>
          <a:off x="5328444" y="1582739"/>
          <a:ext cx="241776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64" name="公式" r:id="rId3" imgW="742877" imgH="380876" progId="Equation.3">
                  <p:embed/>
                </p:oleObj>
              </mc:Choice>
              <mc:Fallback>
                <p:oleObj name="公式" r:id="rId3" imgW="742877" imgH="380876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8444" y="1582739"/>
                        <a:ext cx="2417763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025"/>
          <p:cNvGraphicFramePr>
            <a:graphicFrameLocks noChangeAspect="1"/>
          </p:cNvGraphicFramePr>
          <p:nvPr/>
        </p:nvGraphicFramePr>
        <p:xfrm>
          <a:off x="2849563" y="152400"/>
          <a:ext cx="3687762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65" name="公式" r:id="rId5" imgW="1190709" imgH="428655" progId="Equation.3">
                  <p:embed/>
                </p:oleObj>
              </mc:Choice>
              <mc:Fallback>
                <p:oleObj name="公式" r:id="rId5" imgW="1190709" imgH="428655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152400"/>
                        <a:ext cx="3687762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26"/>
          <p:cNvGraphicFramePr>
            <a:graphicFrameLocks noChangeAspect="1"/>
          </p:cNvGraphicFramePr>
          <p:nvPr/>
        </p:nvGraphicFramePr>
        <p:xfrm>
          <a:off x="7931150" y="4770439"/>
          <a:ext cx="20447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66" name="公式" r:id="rId7" imgW="666754" imgH="152512" progId="Equation.3">
                  <p:embed/>
                </p:oleObj>
              </mc:Choice>
              <mc:Fallback>
                <p:oleObj name="公式" r:id="rId7" imgW="666754" imgH="152512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1150" y="4770439"/>
                        <a:ext cx="20447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7"/>
          <p:cNvGraphicFramePr>
            <a:graphicFrameLocks noChangeAspect="1"/>
          </p:cNvGraphicFramePr>
          <p:nvPr/>
        </p:nvGraphicFramePr>
        <p:xfrm>
          <a:off x="1936750" y="4240213"/>
          <a:ext cx="5786438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67" name="公式" r:id="rId9" imgW="2019428" imgH="428655" progId="Equation.3">
                  <p:embed/>
                </p:oleObj>
              </mc:Choice>
              <mc:Fallback>
                <p:oleObj name="公式" r:id="rId9" imgW="2019428" imgH="428655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4240213"/>
                        <a:ext cx="5786438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465513" y="1743076"/>
            <a:ext cx="5692774" cy="3613150"/>
            <a:chOff x="3940" y="512"/>
            <a:chExt cx="3586" cy="2276"/>
          </a:xfrm>
        </p:grpSpPr>
        <p:graphicFrame>
          <p:nvGraphicFramePr>
            <p:cNvPr id="17417" name="Object 1028"/>
            <p:cNvGraphicFramePr>
              <a:graphicFrameLocks noChangeAspect="1"/>
            </p:cNvGraphicFramePr>
            <p:nvPr/>
          </p:nvGraphicFramePr>
          <p:xfrm>
            <a:off x="4132" y="864"/>
            <a:ext cx="2677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68" name="公式" r:id="rId11" imgW="1180991" imgH="390594" progId="Equation.3">
                    <p:embed/>
                  </p:oleObj>
                </mc:Choice>
                <mc:Fallback>
                  <p:oleObj name="公式" r:id="rId11" imgW="1180991" imgH="390594" progId="Equation.3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2" y="864"/>
                          <a:ext cx="2677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8" name="Text Box 5"/>
            <p:cNvSpPr txBox="1">
              <a:spLocks noChangeArrowheads="1"/>
            </p:cNvSpPr>
            <p:nvPr/>
          </p:nvSpPr>
          <p:spPr bwMode="auto">
            <a:xfrm>
              <a:off x="3940" y="2458"/>
              <a:ext cx="4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CC"/>
                  </a:solidFill>
                  <a:latin typeface="Times New Roman" panose="02020603050405020304" pitchFamily="18" charset="0"/>
                </a:rPr>
                <a:t>Å</a:t>
              </a:r>
              <a:endParaRPr lang="en-US" altLang="zh-CN" sz="2800" b="1">
                <a:solidFill>
                  <a:srgbClr val="FFFFCC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9" name="Text Box 9"/>
            <p:cNvSpPr txBox="1">
              <a:spLocks noChangeArrowheads="1"/>
            </p:cNvSpPr>
            <p:nvPr/>
          </p:nvSpPr>
          <p:spPr bwMode="auto">
            <a:xfrm>
              <a:off x="6806" y="512"/>
              <a:ext cx="7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Bookman Old Style" panose="02050604050505020204" pitchFamily="18" charset="0"/>
                  <a:ea typeface="黑体" panose="02010609060101010101" pitchFamily="49" charset="-122"/>
                </a:rPr>
                <a:t>得</a:t>
              </a:r>
            </a:p>
          </p:txBody>
        </p:sp>
      </p:grpSp>
      <p:sp>
        <p:nvSpPr>
          <p:cNvPr id="16393" name="矩形 10"/>
          <p:cNvSpPr>
            <a:spLocks noChangeArrowheads="1"/>
          </p:cNvSpPr>
          <p:nvPr/>
        </p:nvSpPr>
        <p:spPr bwMode="auto">
          <a:xfrm>
            <a:off x="2239964" y="5834064"/>
            <a:ext cx="377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E628C2"/>
                </a:solidFill>
                <a:latin typeface="Calibri" panose="020F0502020204030204" pitchFamily="34" charset="0"/>
              </a:rPr>
              <a:t>与玻尔理论结果一致。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39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6"/>
          <p:cNvSpPr>
            <a:spLocks noChangeArrowheads="1"/>
          </p:cNvSpPr>
          <p:nvPr/>
        </p:nvSpPr>
        <p:spPr bwMode="auto">
          <a:xfrm>
            <a:off x="1901824" y="240519"/>
            <a:ext cx="57679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C00000"/>
                </a:solidFill>
                <a:latin typeface="Calibri" panose="020F0502020204030204" pitchFamily="34" charset="0"/>
              </a:rPr>
              <a:t>19.2.2</a:t>
            </a:r>
            <a:r>
              <a:rPr lang="zh-CN" altLang="en-US" sz="3200" b="1" dirty="0">
                <a:solidFill>
                  <a:srgbClr val="C00000"/>
                </a:solidFill>
                <a:latin typeface="Calibri" panose="020F0502020204030204" pitchFamily="34" charset="0"/>
              </a:rPr>
              <a:t>能量和时间的不确定关系</a:t>
            </a: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033922" y="863530"/>
            <a:ext cx="8382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b="1" dirty="0">
                <a:solidFill>
                  <a:srgbClr val="6600CC"/>
                </a:solidFill>
                <a:latin typeface="Century Schoolbook" panose="02040604050505020304" pitchFamily="18" charset="0"/>
              </a:rPr>
              <a:t>       在量子力学中，对能量和时间的同时测量也存在类似的不确定关系</a:t>
            </a:r>
            <a:r>
              <a:rPr lang="zh-CN" altLang="en-US" b="1" dirty="0">
                <a:solidFill>
                  <a:srgbClr val="6600CC"/>
                </a:solidFill>
                <a:latin typeface="Century Schoolbook" panose="02040604050505020304" pitchFamily="18" charset="0"/>
              </a:rPr>
              <a:t>。</a:t>
            </a:r>
            <a:endParaRPr lang="zh-CN" altLang="zh-CN" b="1" dirty="0">
              <a:solidFill>
                <a:srgbClr val="6600CC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33922" y="2010380"/>
            <a:ext cx="3595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8000"/>
                </a:solidFill>
                <a:latin typeface="Calibri" panose="020F0502020204030204" pitchFamily="34" charset="0"/>
              </a:rPr>
              <a:t>设光子沿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轴</a:t>
            </a:r>
            <a:r>
              <a:rPr lang="zh-CN" altLang="en-US" sz="2800" b="1" dirty="0">
                <a:solidFill>
                  <a:srgbClr val="008000"/>
                </a:solidFill>
                <a:latin typeface="Calibri" panose="020F0502020204030204" pitchFamily="34" charset="0"/>
              </a:rPr>
              <a:t>方向运动</a:t>
            </a:r>
            <a:endParaRPr lang="zh-CN" altLang="en-US" sz="2800" dirty="0">
              <a:solidFill>
                <a:srgbClr val="008000"/>
              </a:solidFill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230788"/>
              </p:ext>
            </p:extLst>
          </p:nvPr>
        </p:nvGraphicFramePr>
        <p:xfrm>
          <a:off x="7442200" y="1733034"/>
          <a:ext cx="125412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04" name="公式" r:id="rId3" imgW="457200" imgH="393480" progId="Equation.3">
                  <p:embed/>
                </p:oleObj>
              </mc:Choice>
              <mc:Fallback>
                <p:oleObj name="公式" r:id="rId3" imgW="4572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42200" y="1733034"/>
                        <a:ext cx="1254125" cy="1077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53"/>
          <p:cNvSpPr txBox="1">
            <a:spLocks noChangeArrowheads="1"/>
          </p:cNvSpPr>
          <p:nvPr/>
        </p:nvSpPr>
        <p:spPr bwMode="auto">
          <a:xfrm>
            <a:off x="1896297" y="2622162"/>
            <a:ext cx="5214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746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光子位置</a:t>
            </a:r>
            <a:r>
              <a:rPr lang="en-US" altLang="zh-CN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动量不确定性关系</a:t>
            </a:r>
          </a:p>
        </p:txBody>
      </p:sp>
      <p:graphicFrame>
        <p:nvGraphicFramePr>
          <p:cNvPr id="36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993846"/>
              </p:ext>
            </p:extLst>
          </p:nvPr>
        </p:nvGraphicFramePr>
        <p:xfrm>
          <a:off x="6973859" y="2789252"/>
          <a:ext cx="3148598" cy="684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05" name="公式" r:id="rId5" imgW="825480" imgH="215640" progId="Equation.3">
                  <p:embed/>
                </p:oleObj>
              </mc:Choice>
              <mc:Fallback>
                <p:oleObj name="公式" r:id="rId5" imgW="825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59" y="2789252"/>
                        <a:ext cx="3148598" cy="684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59"/>
          <p:cNvSpPr>
            <a:spLocks noChangeArrowheads="1"/>
          </p:cNvSpPr>
          <p:nvPr/>
        </p:nvSpPr>
        <p:spPr bwMode="auto">
          <a:xfrm>
            <a:off x="2144567" y="3601109"/>
            <a:ext cx="33300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光子</a:t>
            </a:r>
            <a:r>
              <a:rPr lang="zh-CN" altLang="en-US" sz="2800" b="1" dirty="0">
                <a:solidFill>
                  <a:srgbClr val="CC3300"/>
                </a:solidFill>
                <a:latin typeface="Calibri" panose="020F0502020204030204" pitchFamily="34" charset="0"/>
              </a:rPr>
              <a:t>能量</a:t>
            </a:r>
            <a:r>
              <a:rPr lang="en-US" altLang="zh-CN" sz="2800" b="1" dirty="0">
                <a:solidFill>
                  <a:srgbClr val="CC3300"/>
                </a:solidFill>
                <a:latin typeface="Calibri" panose="020F0502020204030204" pitchFamily="34" charset="0"/>
              </a:rPr>
              <a:t>-</a:t>
            </a:r>
            <a:r>
              <a:rPr lang="zh-CN" altLang="en-US" sz="2800" b="1" dirty="0">
                <a:solidFill>
                  <a:srgbClr val="CC3300"/>
                </a:solidFill>
                <a:latin typeface="Calibri" panose="020F0502020204030204" pitchFamily="34" charset="0"/>
              </a:rPr>
              <a:t>动量</a:t>
            </a:r>
            <a:r>
              <a:rPr lang="zh-CN" altLang="en-US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公式</a:t>
            </a:r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4975"/>
              </p:ext>
            </p:extLst>
          </p:nvPr>
        </p:nvGraphicFramePr>
        <p:xfrm>
          <a:off x="5415855" y="3391588"/>
          <a:ext cx="118427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06" name="公式" r:id="rId7" imgW="431640" imgH="393480" progId="Equation.3">
                  <p:embed/>
                </p:oleObj>
              </mc:Choice>
              <mc:Fallback>
                <p:oleObj name="公式" r:id="rId7" imgW="4316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15855" y="3391588"/>
                        <a:ext cx="1184275" cy="1077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AutoShape 8"/>
          <p:cNvSpPr>
            <a:spLocks noChangeArrowheads="1"/>
          </p:cNvSpPr>
          <p:nvPr/>
        </p:nvSpPr>
        <p:spPr bwMode="auto">
          <a:xfrm>
            <a:off x="2128847" y="4968212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00FFFF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469513"/>
              </p:ext>
            </p:extLst>
          </p:nvPr>
        </p:nvGraphicFramePr>
        <p:xfrm>
          <a:off x="2879421" y="4413120"/>
          <a:ext cx="3923483" cy="124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07" name="公式" r:id="rId9" imgW="1079280" imgH="431640" progId="Equation.3">
                  <p:embed/>
                </p:oleObj>
              </mc:Choice>
              <mc:Fallback>
                <p:oleObj name="公式" r:id="rId9" imgW="1079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421" y="4413120"/>
                        <a:ext cx="3923483" cy="1241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AutoShape 8"/>
          <p:cNvSpPr>
            <a:spLocks noChangeArrowheads="1"/>
          </p:cNvSpPr>
          <p:nvPr/>
        </p:nvSpPr>
        <p:spPr bwMode="auto">
          <a:xfrm>
            <a:off x="7059709" y="4897117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FFFF00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732055"/>
              </p:ext>
            </p:extLst>
          </p:nvPr>
        </p:nvGraphicFramePr>
        <p:xfrm>
          <a:off x="7985214" y="4865745"/>
          <a:ext cx="232886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08" name="公式" r:id="rId11" imgW="863280" imgH="177480" progId="Equation.3">
                  <p:embed/>
                </p:oleObj>
              </mc:Choice>
              <mc:Fallback>
                <p:oleObj name="公式" r:id="rId11" imgW="863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214" y="4865745"/>
                        <a:ext cx="2328862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1901824" y="5650186"/>
            <a:ext cx="8382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b="1" dirty="0">
                <a:solidFill>
                  <a:srgbClr val="008000"/>
                </a:solidFill>
                <a:latin typeface="Century Schoolbook" panose="02040604050505020304" pitchFamily="18" charset="0"/>
              </a:rPr>
              <a:t>       </a:t>
            </a:r>
            <a:r>
              <a:rPr lang="zh-CN" altLang="zh-CN" b="1" dirty="0">
                <a:solidFill>
                  <a:srgbClr val="FF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 E</a:t>
            </a:r>
            <a:r>
              <a:rPr lang="zh-CN" altLang="zh-CN" b="1" dirty="0">
                <a:solidFill>
                  <a:srgbClr val="008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 表示粒子能量的不确定量，而</a:t>
            </a:r>
            <a:r>
              <a:rPr lang="zh-CN" altLang="zh-CN" b="1" dirty="0">
                <a:solidFill>
                  <a:srgbClr val="FF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t</a:t>
            </a:r>
            <a:r>
              <a:rPr lang="zh-CN" altLang="zh-CN" b="1" dirty="0">
                <a:solidFill>
                  <a:srgbClr val="008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可表示粒子处于该能态的平均时间。</a:t>
            </a:r>
            <a:endParaRPr lang="zh-CN" altLang="zh-CN" b="1" dirty="0">
              <a:solidFill>
                <a:srgbClr val="008000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 autoUpdateAnimBg="0"/>
      <p:bldP spid="24" grpId="0"/>
      <p:bldP spid="26" grpId="0"/>
      <p:bldP spid="37" grpId="0"/>
      <p:bldP spid="39" grpId="0" animBg="1"/>
      <p:bldP spid="41" grpId="0" animBg="1"/>
      <p:bldP spid="4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7504113" y="968376"/>
            <a:ext cx="2209800" cy="646113"/>
          </a:xfrm>
          <a:prstGeom prst="rect">
            <a:avLst/>
          </a:prstGeom>
          <a:solidFill>
            <a:srgbClr val="00FFFF">
              <a:alpha val="29804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1981200" y="549276"/>
            <a:ext cx="476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能量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时间不确定关系</a:t>
            </a: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1992314" y="1844675"/>
            <a:ext cx="5102225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反映了原子能级宽度</a:t>
            </a:r>
            <a:r>
              <a:rPr lang="el-GR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和原子在该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能级的平均寿命</a:t>
            </a:r>
            <a:r>
              <a:rPr lang="el-GR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之间的关系。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1808164" y="5310188"/>
            <a:ext cx="1946275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基态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8256589" y="1701801"/>
            <a:ext cx="9525" cy="13684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904039" y="5302250"/>
            <a:ext cx="3521075" cy="1017588"/>
            <a:chOff x="3397" y="3340"/>
            <a:chExt cx="2136" cy="641"/>
          </a:xfrm>
        </p:grpSpPr>
        <p:sp>
          <p:nvSpPr>
            <p:cNvPr id="43" name="Text Box 9"/>
            <p:cNvSpPr txBox="1">
              <a:spLocks noChangeArrowheads="1"/>
            </p:cNvSpPr>
            <p:nvPr/>
          </p:nvSpPr>
          <p:spPr bwMode="auto">
            <a:xfrm>
              <a:off x="3397" y="3748"/>
              <a:ext cx="21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0">
                  <a:solidFill>
                    <a:sysClr val="windowText" lastClr="000000"/>
                  </a:solidFill>
                  <a:latin typeface="Times New Roman" pitchFamily="18" charset="0"/>
                  <a:ea typeface="楷体_GB2312" pitchFamily="49" charset="-122"/>
                </a:rPr>
                <a:t>辐射光谱线固有宽度</a:t>
              </a:r>
            </a:p>
          </p:txBody>
        </p:sp>
        <p:graphicFrame>
          <p:nvGraphicFramePr>
            <p:cNvPr id="19490" name="Object 10"/>
            <p:cNvGraphicFramePr>
              <a:graphicFrameLocks noChangeAspect="1"/>
            </p:cNvGraphicFramePr>
            <p:nvPr/>
          </p:nvGraphicFramePr>
          <p:xfrm>
            <a:off x="3814" y="3340"/>
            <a:ext cx="535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86" name="公式" r:id="rId4" imgW="466728" imgH="361981" progId="Equation.3">
                    <p:embed/>
                  </p:oleObj>
                </mc:Choice>
                <mc:Fallback>
                  <p:oleObj name="公式" r:id="rId4" imgW="466728" imgH="36198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3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4" y="3340"/>
                          <a:ext cx="535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1" name="Object 11"/>
            <p:cNvGraphicFramePr>
              <a:graphicFrameLocks noChangeAspect="1"/>
            </p:cNvGraphicFramePr>
            <p:nvPr/>
          </p:nvGraphicFramePr>
          <p:xfrm>
            <a:off x="4392" y="3340"/>
            <a:ext cx="535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87" name="公式" r:id="rId6" imgW="466728" imgH="361981" progId="Equation.3">
                    <p:embed/>
                  </p:oleObj>
                </mc:Choice>
                <mc:Fallback>
                  <p:oleObj name="公式" r:id="rId6" imgW="466728" imgH="36198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3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2" y="3340"/>
                          <a:ext cx="535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553201" y="471488"/>
            <a:ext cx="3160713" cy="1579562"/>
            <a:chOff x="3216" y="336"/>
            <a:chExt cx="1991" cy="995"/>
          </a:xfrm>
        </p:grpSpPr>
        <p:graphicFrame>
          <p:nvGraphicFramePr>
            <p:cNvPr id="19484" name="Object 13"/>
            <p:cNvGraphicFramePr>
              <a:graphicFrameLocks noChangeAspect="1"/>
            </p:cNvGraphicFramePr>
            <p:nvPr/>
          </p:nvGraphicFramePr>
          <p:xfrm>
            <a:off x="3216" y="336"/>
            <a:ext cx="576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88" name="公式" r:id="rId8" imgW="504789" imgH="361981" progId="Equation.3">
                    <p:embed/>
                  </p:oleObj>
                </mc:Choice>
                <mc:Fallback>
                  <p:oleObj name="公式" r:id="rId8" imgW="504789" imgH="36198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36"/>
                          <a:ext cx="576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85" name="Group 14"/>
            <p:cNvGrpSpPr>
              <a:grpSpLocks/>
            </p:cNvGrpSpPr>
            <p:nvPr/>
          </p:nvGrpSpPr>
          <p:grpSpPr bwMode="auto">
            <a:xfrm>
              <a:off x="3216" y="634"/>
              <a:ext cx="1991" cy="697"/>
              <a:chOff x="3216" y="634"/>
              <a:chExt cx="1991" cy="697"/>
            </a:xfrm>
          </p:grpSpPr>
          <p:sp>
            <p:nvSpPr>
              <p:cNvPr id="49" name="Line 15"/>
              <p:cNvSpPr>
                <a:spLocks noChangeShapeType="1"/>
              </p:cNvSpPr>
              <p:nvPr/>
            </p:nvSpPr>
            <p:spPr bwMode="auto">
              <a:xfrm>
                <a:off x="3815" y="634"/>
                <a:ext cx="1392" cy="0"/>
              </a:xfrm>
              <a:prstGeom prst="line">
                <a:avLst/>
              </a:prstGeom>
              <a:noFill/>
              <a:ln w="38100">
                <a:solidFill>
                  <a:srgbClr val="E628C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graphicFrame>
            <p:nvGraphicFramePr>
              <p:cNvPr id="19487" name="Object 16"/>
              <p:cNvGraphicFramePr>
                <a:graphicFrameLocks noChangeAspect="1"/>
              </p:cNvGraphicFramePr>
              <p:nvPr/>
            </p:nvGraphicFramePr>
            <p:xfrm>
              <a:off x="3216" y="889"/>
              <a:ext cx="576" cy="4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389" name="公式" r:id="rId10" imgW="504789" imgH="361981" progId="Equation.3">
                      <p:embed/>
                    </p:oleObj>
                  </mc:Choice>
                  <mc:Fallback>
                    <p:oleObj name="公式" r:id="rId10" imgW="504789" imgH="361981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889"/>
                            <a:ext cx="576" cy="4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" name="Line 17"/>
              <p:cNvSpPr>
                <a:spLocks noChangeShapeType="1"/>
              </p:cNvSpPr>
              <p:nvPr/>
            </p:nvSpPr>
            <p:spPr bwMode="auto">
              <a:xfrm>
                <a:off x="3815" y="1056"/>
                <a:ext cx="1392" cy="0"/>
              </a:xfrm>
              <a:prstGeom prst="line">
                <a:avLst/>
              </a:prstGeom>
              <a:noFill/>
              <a:ln w="38100">
                <a:solidFill>
                  <a:srgbClr val="E628C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52" name="Rectangle 18"/>
          <p:cNvSpPr>
            <a:spLocks noChangeArrowheads="1"/>
          </p:cNvSpPr>
          <p:nvPr/>
        </p:nvSpPr>
        <p:spPr bwMode="auto">
          <a:xfrm>
            <a:off x="1993900" y="2852738"/>
            <a:ext cx="4173538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400" b="1">
                <a:solidFill>
                  <a:srgbClr val="6600CC"/>
                </a:solidFill>
                <a:latin typeface="Times New Roman" panose="02020603050405020304" pitchFamily="18" charset="0"/>
              </a:rPr>
              <a:t>激发态 </a:t>
            </a:r>
            <a:r>
              <a:rPr lang="zh-CN" altLang="en-US" sz="2400" b="1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>
            <a:off x="7542213" y="3138488"/>
            <a:ext cx="2286000" cy="0"/>
          </a:xfrm>
          <a:prstGeom prst="line">
            <a:avLst/>
          </a:prstGeom>
          <a:noFill/>
          <a:ln w="38100">
            <a:solidFill>
              <a:srgbClr val="FF0000">
                <a:alpha val="67842"/>
              </a:srgbClr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9467" name="Text Box 20"/>
          <p:cNvSpPr txBox="1">
            <a:spLocks noChangeArrowheads="1"/>
          </p:cNvSpPr>
          <p:nvPr/>
        </p:nvSpPr>
        <p:spPr bwMode="auto">
          <a:xfrm>
            <a:off x="9828214" y="1055688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55" name="Line 21"/>
          <p:cNvSpPr>
            <a:spLocks noChangeShapeType="1"/>
          </p:cNvSpPr>
          <p:nvPr/>
        </p:nvSpPr>
        <p:spPr bwMode="auto">
          <a:xfrm>
            <a:off x="7542213" y="1309688"/>
            <a:ext cx="2209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9469" name="Rectangle 22"/>
          <p:cNvSpPr>
            <a:spLocks noChangeArrowheads="1"/>
          </p:cNvSpPr>
          <p:nvPr/>
        </p:nvSpPr>
        <p:spPr bwMode="auto">
          <a:xfrm>
            <a:off x="9796464" y="2925764"/>
            <a:ext cx="8715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基态</a:t>
            </a:r>
          </a:p>
        </p:txBody>
      </p:sp>
      <p:sp>
        <p:nvSpPr>
          <p:cNvPr id="57" name="Oval 23"/>
          <p:cNvSpPr>
            <a:spLocks noChangeArrowheads="1"/>
          </p:cNvSpPr>
          <p:nvPr/>
        </p:nvSpPr>
        <p:spPr bwMode="auto">
          <a:xfrm>
            <a:off x="8266113" y="1004888"/>
            <a:ext cx="304800" cy="304800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76764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>
              <a:solidFill>
                <a:srgbClr val="99FFCC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8915400" y="333376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寿命</a:t>
            </a:r>
            <a:r>
              <a:rPr lang="zh-CN" altLang="en-US" b="1">
                <a:latin typeface="Times New Roman" panose="02020603050405020304" pitchFamily="18" charset="0"/>
              </a:rPr>
              <a:t>△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9255126" y="2124075"/>
            <a:ext cx="1089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光辐射</a:t>
            </a: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auto">
          <a:xfrm>
            <a:off x="1919289" y="4005263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能级宽度</a:t>
            </a:r>
          </a:p>
        </p:txBody>
      </p:sp>
      <p:sp>
        <p:nvSpPr>
          <p:cNvPr id="62" name="Rectangle 28"/>
          <p:cNvSpPr>
            <a:spLocks noChangeArrowheads="1"/>
          </p:cNvSpPr>
          <p:nvPr/>
        </p:nvSpPr>
        <p:spPr bwMode="auto">
          <a:xfrm>
            <a:off x="1992314" y="3357563"/>
            <a:ext cx="3792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E628C2"/>
                </a:solidFill>
                <a:latin typeface="Times New Roman" panose="02020603050405020304" pitchFamily="18" charset="0"/>
              </a:rPr>
              <a:t>平均寿命</a:t>
            </a:r>
            <a:r>
              <a:rPr lang="zh-CN" altLang="en-US" sz="2800" b="1">
                <a:solidFill>
                  <a:srgbClr val="E628C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       </a:t>
            </a:r>
            <a:r>
              <a:rPr lang="zh-CN" altLang="en-US" b="1" i="1">
                <a:latin typeface="Times New Roman" panose="02020603050405020304" pitchFamily="18" charset="0"/>
              </a:rPr>
              <a:t>△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t  ~ </a:t>
            </a:r>
            <a:r>
              <a:rPr lang="en-US" altLang="zh-CN" sz="2800" b="1">
                <a:latin typeface="Times New Roman" panose="02020603050405020304" pitchFamily="18" charset="0"/>
              </a:rPr>
              <a:t>10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-8</a:t>
            </a:r>
            <a:r>
              <a:rPr lang="en-US" altLang="zh-CN" sz="2800" b="1">
                <a:latin typeface="Times New Roman" panose="02020603050405020304" pitchFamily="18" charset="0"/>
              </a:rPr>
              <a:t> s</a:t>
            </a: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1919288" y="5661026"/>
            <a:ext cx="3816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8000"/>
                </a:solidFill>
                <a:latin typeface="Times New Roman" panose="02020603050405020304" pitchFamily="18" charset="0"/>
              </a:rPr>
              <a:t>平均寿命  </a:t>
            </a:r>
            <a:r>
              <a:rPr lang="zh-CN" altLang="en-US" sz="2400" b="1">
                <a:latin typeface="Times New Roman" panose="02020603050405020304" pitchFamily="18" charset="0"/>
              </a:rPr>
              <a:t>         </a:t>
            </a:r>
            <a:r>
              <a:rPr lang="zh-CN" altLang="en-US" b="1" i="1">
                <a:latin typeface="Times New Roman" panose="02020603050405020304" pitchFamily="18" charset="0"/>
              </a:rPr>
              <a:t>△ 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i="1">
                <a:latin typeface="Times New Roman" panose="02020603050405020304" pitchFamily="18" charset="0"/>
              </a:rPr>
              <a:t> 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  ∞</a:t>
            </a: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1919289" y="6237288"/>
            <a:ext cx="3671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6600CC"/>
                </a:solidFill>
                <a:latin typeface="Times New Roman" panose="02020603050405020304" pitchFamily="18" charset="0"/>
              </a:rPr>
              <a:t>能级宽度  </a:t>
            </a:r>
            <a:r>
              <a:rPr lang="zh-CN" altLang="en-US" sz="2400" b="1">
                <a:latin typeface="Times New Roman" panose="02020603050405020304" pitchFamily="18" charset="0"/>
              </a:rPr>
              <a:t>          </a:t>
            </a:r>
            <a:r>
              <a:rPr lang="zh-CN" altLang="en-US" b="1" i="1">
                <a:latin typeface="Times New Roman" panose="02020603050405020304" pitchFamily="18" charset="0"/>
              </a:rPr>
              <a:t>△</a:t>
            </a:r>
            <a:r>
              <a:rPr lang="en-US" altLang="zh-CN" sz="2400" b="1" i="1">
                <a:latin typeface="Times New Roman" panose="02020603050405020304" pitchFamily="18" charset="0"/>
              </a:rPr>
              <a:t>E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 0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7169150" y="3570288"/>
            <a:ext cx="2514600" cy="1739900"/>
            <a:chOff x="3556" y="2249"/>
            <a:chExt cx="1584" cy="1096"/>
          </a:xfrm>
        </p:grpSpPr>
        <p:pic>
          <p:nvPicPr>
            <p:cNvPr id="19480" name="Picture 32" descr="普线宽度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326699"/>
                </a:clrFrom>
                <a:clrTo>
                  <a:srgbClr val="32669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" y="2249"/>
              <a:ext cx="1584" cy="109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Line 33"/>
            <p:cNvSpPr>
              <a:spLocks noChangeShapeType="1"/>
            </p:cNvSpPr>
            <p:nvPr/>
          </p:nvSpPr>
          <p:spPr bwMode="auto">
            <a:xfrm>
              <a:off x="3615" y="3291"/>
              <a:ext cx="14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ine 34"/>
            <p:cNvSpPr>
              <a:spLocks noChangeShapeType="1"/>
            </p:cNvSpPr>
            <p:nvPr/>
          </p:nvSpPr>
          <p:spPr bwMode="auto">
            <a:xfrm flipV="1">
              <a:off x="4208" y="2680"/>
              <a:ext cx="0" cy="59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Line 35"/>
            <p:cNvSpPr>
              <a:spLocks noChangeShapeType="1"/>
            </p:cNvSpPr>
            <p:nvPr/>
          </p:nvSpPr>
          <p:spPr bwMode="auto">
            <a:xfrm flipV="1">
              <a:off x="4564" y="2706"/>
              <a:ext cx="0" cy="59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aphicFrame>
        <p:nvGraphicFramePr>
          <p:cNvPr id="4" name="Object 54"/>
          <p:cNvGraphicFramePr>
            <a:graphicFrameLocks noChangeAspect="1"/>
          </p:cNvGraphicFramePr>
          <p:nvPr/>
        </p:nvGraphicFramePr>
        <p:xfrm>
          <a:off x="3668713" y="4006850"/>
          <a:ext cx="3022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90" name="公式" r:id="rId13" imgW="933456" imgH="200021" progId="Equation.3">
                  <p:embed/>
                </p:oleObj>
              </mc:Choice>
              <mc:Fallback>
                <p:oleObj name="公式" r:id="rId13" imgW="933456" imgH="200021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4006850"/>
                        <a:ext cx="30226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9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614475"/>
              </p:ext>
            </p:extLst>
          </p:nvPr>
        </p:nvGraphicFramePr>
        <p:xfrm>
          <a:off x="2813050" y="4775200"/>
          <a:ext cx="26050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91" name="Equation" r:id="rId15" imgW="965160" imgH="203040" progId="Equation.DSMT4">
                  <p:embed/>
                </p:oleObj>
              </mc:Choice>
              <mc:Fallback>
                <p:oleObj name="Equation" r:id="rId15" imgW="965160" imgH="2030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4775200"/>
                        <a:ext cx="26050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3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9" grpId="0"/>
      <p:bldP spid="52" grpId="0" autoUpdateAnimBg="0"/>
      <p:bldP spid="57" grpId="0" animBg="1" autoUpdateAnimBg="0"/>
      <p:bldP spid="58" grpId="0" autoUpdateAnimBg="0"/>
      <p:bldP spid="59" grpId="0" autoUpdateAnimBg="0"/>
      <p:bldP spid="61" grpId="0" autoUpdateAnimBg="0"/>
      <p:bldP spid="62" grpId="0" autoUpdateAnimBg="0"/>
      <p:bldP spid="63" grpId="0"/>
      <p:bldP spid="6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1784452" y="135773"/>
            <a:ext cx="56220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FF0000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altLang="zh-CN" sz="2800" b="1" kern="0" dirty="0">
                <a:solidFill>
                  <a:srgbClr val="FF0000"/>
                </a:solidFill>
                <a:latin typeface="+mn-lt"/>
                <a:ea typeface="+mn-ea"/>
                <a:sym typeface="Symbol" pitchFamily="18" charset="2"/>
              </a:rPr>
              <a:t>【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itchFamily="18" charset="0"/>
              </a:rPr>
              <a:t>例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itchFamily="18" charset="0"/>
              </a:rPr>
              <a:t>19-6</a:t>
            </a:r>
            <a:r>
              <a:rPr lang="en-US" altLang="zh-CN" sz="2800" b="1" kern="0" dirty="0">
                <a:solidFill>
                  <a:srgbClr val="FF0000"/>
                </a:solidFill>
                <a:latin typeface="+mn-lt"/>
                <a:ea typeface="+mn-ea"/>
                <a:sym typeface="Symbol" pitchFamily="18" charset="2"/>
              </a:rPr>
              <a:t>】</a:t>
            </a:r>
            <a:r>
              <a:rPr lang="zh-CN" altLang="en-US" sz="2800" b="1" kern="0" dirty="0">
                <a:solidFill>
                  <a:srgbClr val="E628C2"/>
                </a:solidFill>
                <a:latin typeface="+mn-lt"/>
                <a:ea typeface="+mn-ea"/>
              </a:rPr>
              <a:t>解释谱线的自然宽度。</a:t>
            </a:r>
          </a:p>
        </p:txBody>
      </p:sp>
      <p:sp>
        <p:nvSpPr>
          <p:cNvPr id="39" name="矩形 38"/>
          <p:cNvSpPr/>
          <p:nvPr/>
        </p:nvSpPr>
        <p:spPr>
          <a:xfrm>
            <a:off x="2021982" y="674477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解：</a:t>
            </a:r>
            <a:endParaRPr lang="zh-CN" altLang="en-US" sz="2800" dirty="0"/>
          </a:p>
        </p:txBody>
      </p:sp>
      <p:sp>
        <p:nvSpPr>
          <p:cNvPr id="40" name="Text Box 165"/>
          <p:cNvSpPr txBox="1">
            <a:spLocks noChangeArrowheads="1"/>
          </p:cNvSpPr>
          <p:nvPr/>
        </p:nvSpPr>
        <p:spPr bwMode="auto">
          <a:xfrm>
            <a:off x="1960374" y="1224249"/>
            <a:ext cx="556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i="0" dirty="0"/>
              <a:t>具有单一频率的光波称为</a:t>
            </a:r>
            <a:r>
              <a:rPr kumimoji="0" lang="zh-CN" altLang="en-US" i="0" dirty="0">
                <a:solidFill>
                  <a:schemeClr val="accent2"/>
                </a:solidFill>
                <a:ea typeface="华文新魏" panose="02010800040101010101" pitchFamily="2" charset="-122"/>
              </a:rPr>
              <a:t>单色光</a:t>
            </a:r>
            <a:endParaRPr kumimoji="0" lang="zh-CN" altLang="en-US" i="0" dirty="0"/>
          </a:p>
        </p:txBody>
      </p:sp>
      <p:sp>
        <p:nvSpPr>
          <p:cNvPr id="41" name="Rectangle 187"/>
          <p:cNvSpPr>
            <a:spLocks noChangeArrowheads="1"/>
          </p:cNvSpPr>
          <p:nvPr/>
        </p:nvSpPr>
        <p:spPr bwMode="auto">
          <a:xfrm>
            <a:off x="3380113" y="749522"/>
            <a:ext cx="14906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i="0" dirty="0">
                <a:solidFill>
                  <a:srgbClr val="FF0000"/>
                </a:solidFill>
              </a:rPr>
              <a:t>单色光</a:t>
            </a:r>
            <a:endParaRPr kumimoji="0" lang="en-US" altLang="zh-CN" i="0" dirty="0">
              <a:solidFill>
                <a:srgbClr val="FF0000"/>
              </a:solidFill>
            </a:endParaRPr>
          </a:p>
        </p:txBody>
      </p:sp>
      <p:sp>
        <p:nvSpPr>
          <p:cNvPr id="42" name="Rectangle 187"/>
          <p:cNvSpPr>
            <a:spLocks noChangeArrowheads="1"/>
          </p:cNvSpPr>
          <p:nvPr/>
        </p:nvSpPr>
        <p:spPr bwMode="auto">
          <a:xfrm>
            <a:off x="8788962" y="435334"/>
            <a:ext cx="16199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i="0" dirty="0">
                <a:solidFill>
                  <a:srgbClr val="A3501D"/>
                </a:solidFill>
              </a:rPr>
              <a:t>理想模型</a:t>
            </a:r>
            <a:endParaRPr kumimoji="0" lang="en-US" altLang="zh-CN" i="0" dirty="0">
              <a:solidFill>
                <a:srgbClr val="A3501D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134835" y="1859433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</a:rPr>
              <a:t>一维</a:t>
            </a:r>
            <a:r>
              <a:rPr lang="zh-CN" altLang="en-US" sz="2800" b="1" dirty="0">
                <a:solidFill>
                  <a:srgbClr val="FF0000"/>
                </a:solidFill>
              </a:rPr>
              <a:t>单色</a:t>
            </a:r>
            <a:r>
              <a:rPr lang="zh-CN" altLang="en-US" sz="2800" b="1" dirty="0">
                <a:solidFill>
                  <a:srgbClr val="009900"/>
                </a:solidFill>
              </a:rPr>
              <a:t>平面简谐</a:t>
            </a:r>
            <a:r>
              <a:rPr lang="zh-CN" altLang="en-US" sz="2800" b="1" dirty="0">
                <a:solidFill>
                  <a:srgbClr val="009900"/>
                </a:solidFill>
                <a:latin typeface="宋体" panose="02010600030101010101" pitchFamily="2" charset="-122"/>
              </a:rPr>
              <a:t>光</a:t>
            </a:r>
            <a:r>
              <a:rPr lang="zh-CN" altLang="en-US" sz="2800" b="1" dirty="0">
                <a:solidFill>
                  <a:srgbClr val="009900"/>
                </a:solidFill>
              </a:rPr>
              <a:t>波</a:t>
            </a:r>
          </a:p>
        </p:txBody>
      </p:sp>
      <p:graphicFrame>
        <p:nvGraphicFramePr>
          <p:cNvPr id="44" name="Object 20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670894"/>
              </p:ext>
            </p:extLst>
          </p:nvPr>
        </p:nvGraphicFramePr>
        <p:xfrm>
          <a:off x="2847834" y="2427288"/>
          <a:ext cx="3360880" cy="1057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30" name="公式" r:id="rId3" imgW="1371600" imgH="431640" progId="Equation.3">
                  <p:embed/>
                </p:oleObj>
              </mc:Choice>
              <mc:Fallback>
                <p:oleObj name="公式" r:id="rId3" imgW="1371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834" y="2427288"/>
                        <a:ext cx="3360880" cy="1057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1861105" y="3433405"/>
            <a:ext cx="448055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i="0" dirty="0">
                <a:solidFill>
                  <a:srgbClr val="9900FF"/>
                </a:solidFill>
              </a:rPr>
              <a:t>实际的单色光由许多频率非常靠近的一些单色光组成。</a:t>
            </a:r>
          </a:p>
        </p:txBody>
      </p:sp>
      <p:grpSp>
        <p:nvGrpSpPr>
          <p:cNvPr id="46" name="Group 291"/>
          <p:cNvGrpSpPr>
            <a:grpSpLocks/>
          </p:cNvGrpSpPr>
          <p:nvPr/>
        </p:nvGrpSpPr>
        <p:grpSpPr bwMode="auto">
          <a:xfrm>
            <a:off x="7107299" y="234518"/>
            <a:ext cx="3462507" cy="2678113"/>
            <a:chOff x="2893" y="1931"/>
            <a:chExt cx="2374" cy="1687"/>
          </a:xfrm>
        </p:grpSpPr>
        <p:sp>
          <p:nvSpPr>
            <p:cNvPr id="47" name="Line 168"/>
            <p:cNvSpPr>
              <a:spLocks noChangeShapeType="1"/>
            </p:cNvSpPr>
            <p:nvPr/>
          </p:nvSpPr>
          <p:spPr bwMode="auto">
            <a:xfrm>
              <a:off x="3228" y="2129"/>
              <a:ext cx="0" cy="1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169"/>
            <p:cNvSpPr>
              <a:spLocks noChangeShapeType="1"/>
            </p:cNvSpPr>
            <p:nvPr/>
          </p:nvSpPr>
          <p:spPr bwMode="auto">
            <a:xfrm flipV="1">
              <a:off x="3228" y="3228"/>
              <a:ext cx="1636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170"/>
            <p:cNvSpPr>
              <a:spLocks noChangeShapeType="1"/>
            </p:cNvSpPr>
            <p:nvPr/>
          </p:nvSpPr>
          <p:spPr bwMode="auto">
            <a:xfrm>
              <a:off x="4248" y="2456"/>
              <a:ext cx="1" cy="7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" name="Object 1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1661144"/>
                </p:ext>
              </p:extLst>
            </p:nvPr>
          </p:nvGraphicFramePr>
          <p:xfrm>
            <a:off x="4958" y="3236"/>
            <a:ext cx="309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31" name="公式" r:id="rId5" imgW="126720" imgH="177480" progId="Equation.3">
                    <p:embed/>
                  </p:oleObj>
                </mc:Choice>
                <mc:Fallback>
                  <p:oleObj name="公式" r:id="rId5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8" y="3236"/>
                          <a:ext cx="309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1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3073359"/>
                </p:ext>
              </p:extLst>
            </p:nvPr>
          </p:nvGraphicFramePr>
          <p:xfrm>
            <a:off x="4121" y="3297"/>
            <a:ext cx="29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32" name="公式" r:id="rId7" imgW="164880" imgH="228600" progId="Equation.3">
                    <p:embed/>
                  </p:oleObj>
                </mc:Choice>
                <mc:Fallback>
                  <p:oleObj name="公式" r:id="rId7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1" y="3297"/>
                          <a:ext cx="29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1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514900"/>
                </p:ext>
              </p:extLst>
            </p:nvPr>
          </p:nvGraphicFramePr>
          <p:xfrm>
            <a:off x="2893" y="2404"/>
            <a:ext cx="29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33" name="公式" r:id="rId9" imgW="164880" imgH="228600" progId="Equation.3">
                    <p:embed/>
                  </p:oleObj>
                </mc:Choice>
                <mc:Fallback>
                  <p:oleObj name="公式" r:id="rId9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3" y="2404"/>
                          <a:ext cx="29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1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2769537"/>
                </p:ext>
              </p:extLst>
            </p:nvPr>
          </p:nvGraphicFramePr>
          <p:xfrm>
            <a:off x="2893" y="1931"/>
            <a:ext cx="235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34" name="公式" r:id="rId11" imgW="126720" imgH="164880" progId="Equation.3">
                    <p:embed/>
                  </p:oleObj>
                </mc:Choice>
                <mc:Fallback>
                  <p:oleObj name="公式" r:id="rId11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3" y="1931"/>
                          <a:ext cx="235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Line 180"/>
            <p:cNvSpPr>
              <a:spLocks noChangeShapeType="1"/>
            </p:cNvSpPr>
            <p:nvPr/>
          </p:nvSpPr>
          <p:spPr bwMode="auto">
            <a:xfrm>
              <a:off x="3228" y="2458"/>
              <a:ext cx="1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" name="Group 291"/>
          <p:cNvGrpSpPr>
            <a:grpSpLocks/>
          </p:cNvGrpSpPr>
          <p:nvPr/>
        </p:nvGrpSpPr>
        <p:grpSpPr bwMode="auto">
          <a:xfrm>
            <a:off x="6519040" y="3730119"/>
            <a:ext cx="3889851" cy="2959099"/>
            <a:chOff x="2874" y="1780"/>
            <a:chExt cx="2667" cy="1864"/>
          </a:xfrm>
        </p:grpSpPr>
        <p:sp>
          <p:nvSpPr>
            <p:cNvPr id="56" name="Line 168"/>
            <p:cNvSpPr>
              <a:spLocks noChangeShapeType="1"/>
            </p:cNvSpPr>
            <p:nvPr/>
          </p:nvSpPr>
          <p:spPr bwMode="auto">
            <a:xfrm>
              <a:off x="3228" y="1780"/>
              <a:ext cx="0" cy="1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169"/>
            <p:cNvSpPr>
              <a:spLocks noChangeShapeType="1"/>
            </p:cNvSpPr>
            <p:nvPr/>
          </p:nvSpPr>
          <p:spPr bwMode="auto">
            <a:xfrm>
              <a:off x="3228" y="3234"/>
              <a:ext cx="21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170"/>
            <p:cNvSpPr>
              <a:spLocks noChangeShapeType="1"/>
            </p:cNvSpPr>
            <p:nvPr/>
          </p:nvSpPr>
          <p:spPr bwMode="auto">
            <a:xfrm flipH="1">
              <a:off x="4241" y="2108"/>
              <a:ext cx="10" cy="1126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Freeform 171"/>
            <p:cNvSpPr>
              <a:spLocks/>
            </p:cNvSpPr>
            <p:nvPr/>
          </p:nvSpPr>
          <p:spPr bwMode="auto">
            <a:xfrm>
              <a:off x="3836" y="2108"/>
              <a:ext cx="770" cy="1084"/>
            </a:xfrm>
            <a:custGeom>
              <a:avLst/>
              <a:gdLst>
                <a:gd name="T0" fmla="*/ 0 w 912"/>
                <a:gd name="T1" fmla="*/ 23 h 1560"/>
                <a:gd name="T2" fmla="*/ 3 w 912"/>
                <a:gd name="T3" fmla="*/ 16 h 1560"/>
                <a:gd name="T4" fmla="*/ 3 w 912"/>
                <a:gd name="T5" fmla="*/ 4 h 1560"/>
                <a:gd name="T6" fmla="*/ 3 w 912"/>
                <a:gd name="T7" fmla="*/ 3 h 1560"/>
                <a:gd name="T8" fmla="*/ 5 w 912"/>
                <a:gd name="T9" fmla="*/ 7 h 1560"/>
                <a:gd name="T10" fmla="*/ 6 w 912"/>
                <a:gd name="T11" fmla="*/ 17 h 1560"/>
                <a:gd name="T12" fmla="*/ 7 w 912"/>
                <a:gd name="T13" fmla="*/ 23 h 15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2"/>
                <a:gd name="T22" fmla="*/ 0 h 1560"/>
                <a:gd name="T23" fmla="*/ 912 w 912"/>
                <a:gd name="T24" fmla="*/ 1560 h 15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2" h="1560">
                  <a:moveTo>
                    <a:pt x="0" y="1560"/>
                  </a:moveTo>
                  <a:cubicBezTo>
                    <a:pt x="92" y="1448"/>
                    <a:pt x="184" y="1336"/>
                    <a:pt x="240" y="1128"/>
                  </a:cubicBezTo>
                  <a:cubicBezTo>
                    <a:pt x="296" y="920"/>
                    <a:pt x="296" y="496"/>
                    <a:pt x="336" y="312"/>
                  </a:cubicBezTo>
                  <a:cubicBezTo>
                    <a:pt x="376" y="128"/>
                    <a:pt x="432" y="0"/>
                    <a:pt x="480" y="24"/>
                  </a:cubicBezTo>
                  <a:cubicBezTo>
                    <a:pt x="528" y="48"/>
                    <a:pt x="584" y="264"/>
                    <a:pt x="624" y="456"/>
                  </a:cubicBezTo>
                  <a:cubicBezTo>
                    <a:pt x="664" y="648"/>
                    <a:pt x="672" y="992"/>
                    <a:pt x="720" y="1176"/>
                  </a:cubicBezTo>
                  <a:cubicBezTo>
                    <a:pt x="768" y="1360"/>
                    <a:pt x="880" y="1496"/>
                    <a:pt x="912" y="156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172"/>
            <p:cNvSpPr>
              <a:spLocks noChangeShapeType="1"/>
            </p:cNvSpPr>
            <p:nvPr/>
          </p:nvSpPr>
          <p:spPr bwMode="auto">
            <a:xfrm>
              <a:off x="3246" y="2751"/>
              <a:ext cx="11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173"/>
            <p:cNvSpPr>
              <a:spLocks noChangeShapeType="1"/>
            </p:cNvSpPr>
            <p:nvPr/>
          </p:nvSpPr>
          <p:spPr bwMode="auto">
            <a:xfrm>
              <a:off x="4080" y="2532"/>
              <a:ext cx="0" cy="70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174"/>
            <p:cNvSpPr>
              <a:spLocks noChangeShapeType="1"/>
            </p:cNvSpPr>
            <p:nvPr/>
          </p:nvSpPr>
          <p:spPr bwMode="auto">
            <a:xfrm>
              <a:off x="4419" y="2532"/>
              <a:ext cx="0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3" name="Object 1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3581211"/>
                </p:ext>
              </p:extLst>
            </p:nvPr>
          </p:nvGraphicFramePr>
          <p:xfrm>
            <a:off x="5232" y="3318"/>
            <a:ext cx="309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35" name="公式" r:id="rId13" imgW="126720" imgH="177480" progId="Equation.3">
                    <p:embed/>
                  </p:oleObj>
                </mc:Choice>
                <mc:Fallback>
                  <p:oleObj name="公式" r:id="rId13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3318"/>
                          <a:ext cx="309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1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1311521"/>
                </p:ext>
              </p:extLst>
            </p:nvPr>
          </p:nvGraphicFramePr>
          <p:xfrm>
            <a:off x="4606" y="3249"/>
            <a:ext cx="500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36" name="公式" r:id="rId14" imgW="444240" imgH="393480" progId="Equation.3">
                    <p:embed/>
                  </p:oleObj>
                </mc:Choice>
                <mc:Fallback>
                  <p:oleObj name="公式" r:id="rId14" imgW="4442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6" y="3249"/>
                          <a:ext cx="500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1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7628360"/>
                </p:ext>
              </p:extLst>
            </p:nvPr>
          </p:nvGraphicFramePr>
          <p:xfrm>
            <a:off x="3649" y="3246"/>
            <a:ext cx="572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37" name="公式" r:id="rId16" imgW="444240" imgH="393480" progId="Equation.3">
                    <p:embed/>
                  </p:oleObj>
                </mc:Choice>
                <mc:Fallback>
                  <p:oleObj name="公式" r:id="rId16" imgW="4442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9" y="3246"/>
                          <a:ext cx="572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1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0865263"/>
                </p:ext>
              </p:extLst>
            </p:nvPr>
          </p:nvGraphicFramePr>
          <p:xfrm>
            <a:off x="2874" y="2534"/>
            <a:ext cx="264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38" name="公式" r:id="rId18" imgW="203040" imgH="393480" progId="Equation.3">
                    <p:embed/>
                  </p:oleObj>
                </mc:Choice>
                <mc:Fallback>
                  <p:oleObj name="公式" r:id="rId18" imgW="2030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2534"/>
                          <a:ext cx="264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1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1262066"/>
                </p:ext>
              </p:extLst>
            </p:nvPr>
          </p:nvGraphicFramePr>
          <p:xfrm>
            <a:off x="2884" y="1909"/>
            <a:ext cx="305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39" name="公式" r:id="rId20" imgW="164880" imgH="228600" progId="Equation.3">
                    <p:embed/>
                  </p:oleObj>
                </mc:Choice>
                <mc:Fallback>
                  <p:oleObj name="公式" r:id="rId20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4" y="1909"/>
                          <a:ext cx="305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Line 180"/>
            <p:cNvSpPr>
              <a:spLocks noChangeShapeType="1"/>
            </p:cNvSpPr>
            <p:nvPr/>
          </p:nvSpPr>
          <p:spPr bwMode="auto">
            <a:xfrm>
              <a:off x="3228" y="2108"/>
              <a:ext cx="103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9" name="Group 292"/>
          <p:cNvGrpSpPr>
            <a:grpSpLocks/>
          </p:cNvGrpSpPr>
          <p:nvPr/>
        </p:nvGrpSpPr>
        <p:grpSpPr bwMode="auto">
          <a:xfrm>
            <a:off x="8266224" y="4463684"/>
            <a:ext cx="1552456" cy="797083"/>
            <a:chOff x="4500" y="2048"/>
            <a:chExt cx="965" cy="603"/>
          </a:xfrm>
        </p:grpSpPr>
        <p:sp>
          <p:nvSpPr>
            <p:cNvPr id="70" name="AutoShape 190"/>
            <p:cNvSpPr>
              <a:spLocks noChangeArrowheads="1"/>
            </p:cNvSpPr>
            <p:nvPr/>
          </p:nvSpPr>
          <p:spPr bwMode="auto">
            <a:xfrm>
              <a:off x="4985" y="2048"/>
              <a:ext cx="480" cy="336"/>
            </a:xfrm>
            <a:prstGeom prst="wedgeRoundRectCallout">
              <a:avLst>
                <a:gd name="adj1" fmla="val -73977"/>
                <a:gd name="adj2" fmla="val 119497"/>
                <a:gd name="adj3" fmla="val 16667"/>
              </a:avLst>
            </a:prstGeom>
            <a:solidFill>
              <a:srgbClr val="FFFF00"/>
            </a:solidFill>
            <a:ln w="9525">
              <a:solidFill>
                <a:srgbClr val="0BD31E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i="0" dirty="0">
                  <a:solidFill>
                    <a:schemeClr val="tx1"/>
                  </a:solidFill>
                  <a:sym typeface="Symbol" panose="05050102010706020507" pitchFamily="18" charset="2"/>
                </a:rPr>
                <a:t></a:t>
              </a:r>
            </a:p>
          </p:txBody>
        </p:sp>
        <p:sp>
          <p:nvSpPr>
            <p:cNvPr id="71" name="Line 191"/>
            <p:cNvSpPr>
              <a:spLocks noChangeShapeType="1"/>
            </p:cNvSpPr>
            <p:nvPr/>
          </p:nvSpPr>
          <p:spPr bwMode="auto">
            <a:xfrm>
              <a:off x="4500" y="2651"/>
              <a:ext cx="336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2" name="Object 1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08636"/>
              </p:ext>
            </p:extLst>
          </p:nvPr>
        </p:nvGraphicFramePr>
        <p:xfrm>
          <a:off x="6711973" y="3433405"/>
          <a:ext cx="342751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40" name="公式" r:id="rId22" imgW="126720" imgH="164880" progId="Equation.3">
                  <p:embed/>
                </p:oleObj>
              </mc:Choice>
              <mc:Fallback>
                <p:oleObj name="公式" r:id="rId22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73" y="3433405"/>
                        <a:ext cx="342751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1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549284"/>
              </p:ext>
            </p:extLst>
          </p:nvPr>
        </p:nvGraphicFramePr>
        <p:xfrm>
          <a:off x="8476538" y="6127339"/>
          <a:ext cx="430261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41" name="公式" r:id="rId23" imgW="164880" imgH="228600" progId="Equation.3">
                  <p:embed/>
                </p:oleObj>
              </mc:Choice>
              <mc:Fallback>
                <p:oleObj name="公式" r:id="rId23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6538" y="6127339"/>
                        <a:ext cx="430261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181"/>
          <p:cNvSpPr txBox="1">
            <a:spLocks noChangeArrowheads="1"/>
          </p:cNvSpPr>
          <p:nvPr/>
        </p:nvSpPr>
        <p:spPr bwMode="auto">
          <a:xfrm>
            <a:off x="1991536" y="6073446"/>
            <a:ext cx="5657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0" lang="zh-CN" altLang="en-US" i="0" dirty="0">
                <a:solidFill>
                  <a:srgbClr val="0070C0"/>
                </a:solidFill>
              </a:rPr>
              <a:t>波长范围越窄</a:t>
            </a:r>
            <a:r>
              <a:rPr kumimoji="0" lang="en-US" altLang="zh-CN" i="0" dirty="0">
                <a:solidFill>
                  <a:srgbClr val="0070C0"/>
                </a:solidFill>
              </a:rPr>
              <a:t>, </a:t>
            </a:r>
            <a:r>
              <a:rPr kumimoji="0" lang="zh-CN" altLang="en-US" i="0" dirty="0">
                <a:solidFill>
                  <a:srgbClr val="0070C0"/>
                </a:solidFill>
              </a:rPr>
              <a:t>光的单色性越好。</a:t>
            </a:r>
          </a:p>
        </p:txBody>
      </p:sp>
      <p:sp>
        <p:nvSpPr>
          <p:cNvPr id="75" name="Text Box 186"/>
          <p:cNvSpPr txBox="1">
            <a:spLocks noChangeArrowheads="1"/>
          </p:cNvSpPr>
          <p:nvPr/>
        </p:nvSpPr>
        <p:spPr bwMode="auto">
          <a:xfrm>
            <a:off x="2000034" y="4746210"/>
            <a:ext cx="406618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i="0" dirty="0">
                <a:solidFill>
                  <a:srgbClr val="FF3300"/>
                </a:solidFill>
              </a:rPr>
              <a:t>谱线宽度</a:t>
            </a:r>
            <a:r>
              <a:rPr kumimoji="0" lang="en-US" altLang="zh-CN" i="0" dirty="0"/>
              <a:t>(</a:t>
            </a:r>
            <a:r>
              <a:rPr kumimoji="0" lang="en-US" altLang="zh-CN" i="0" dirty="0">
                <a:solidFill>
                  <a:schemeClr val="accent2"/>
                </a:solidFill>
                <a:sym typeface="Symbol" panose="05050102010706020507" pitchFamily="18" charset="2"/>
              </a:rPr>
              <a:t></a:t>
            </a:r>
            <a:r>
              <a:rPr kumimoji="0" lang="en-US" altLang="zh-CN" i="0" dirty="0">
                <a:solidFill>
                  <a:schemeClr val="accent2"/>
                </a:solidFill>
              </a:rPr>
              <a:t>)</a:t>
            </a:r>
            <a:r>
              <a:rPr kumimoji="0" lang="zh-CN" altLang="en-US" i="0" dirty="0">
                <a:solidFill>
                  <a:schemeClr val="accent2"/>
                </a:solidFill>
              </a:rPr>
              <a:t>是标志谱线单色性好坏的物理量。</a:t>
            </a:r>
          </a:p>
        </p:txBody>
      </p:sp>
    </p:spTree>
    <p:extLst>
      <p:ext uri="{BB962C8B-B14F-4D97-AF65-F5344CB8AC3E}">
        <p14:creationId xmlns:p14="http://schemas.microsoft.com/office/powerpoint/2010/main" val="55911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utoUpdateAnimBg="0"/>
      <p:bldP spid="40" grpId="0"/>
      <p:bldP spid="41" grpId="0"/>
      <p:bldP spid="42" grpId="0"/>
      <p:bldP spid="43" grpId="0"/>
      <p:bldP spid="45" grpId="0"/>
      <p:bldP spid="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图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5"/>
          <a:stretch>
            <a:fillRect/>
          </a:stretch>
        </p:blipFill>
        <p:spPr bwMode="auto">
          <a:xfrm>
            <a:off x="6809691" y="460291"/>
            <a:ext cx="3177480" cy="3025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481622" y="3600199"/>
            <a:ext cx="18552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射线</a:t>
            </a: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2048263" y="691317"/>
            <a:ext cx="3626296" cy="2620083"/>
            <a:chOff x="480" y="1152"/>
            <a:chExt cx="2314" cy="1786"/>
          </a:xfrm>
        </p:grpSpPr>
        <p:pic>
          <p:nvPicPr>
            <p:cNvPr id="5" name="Picture 7" descr="图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152"/>
              <a:ext cx="1786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480" y="1679"/>
              <a:ext cx="336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电子束</a:t>
              </a:r>
            </a:p>
          </p:txBody>
        </p:sp>
      </p:grp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75698" y="3458694"/>
            <a:ext cx="48965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衍射图样（波长相同）</a:t>
            </a:r>
          </a:p>
        </p:txBody>
      </p:sp>
      <p:pic>
        <p:nvPicPr>
          <p:cNvPr id="8" name="Picture 10" descr="电子干涉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3" b="3572"/>
          <a:stretch>
            <a:fillRect/>
          </a:stretch>
        </p:blipFill>
        <p:spPr bwMode="auto">
          <a:xfrm>
            <a:off x="2477526" y="4011065"/>
            <a:ext cx="3018212" cy="191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312806" y="6335590"/>
            <a:ext cx="3097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电子双缝干涉图样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7192963" y="557053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8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4" b="25174"/>
          <a:stretch>
            <a:fillRect/>
          </a:stretch>
        </p:blipFill>
        <p:spPr bwMode="auto">
          <a:xfrm>
            <a:off x="6378218" y="4098452"/>
            <a:ext cx="2971618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6312025" y="6335590"/>
            <a:ext cx="3097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杨氏双缝干涉图样</a:t>
            </a:r>
          </a:p>
        </p:txBody>
      </p:sp>
    </p:spTree>
    <p:extLst>
      <p:ext uri="{BB962C8B-B14F-4D97-AF65-F5344CB8AC3E}">
        <p14:creationId xmlns:p14="http://schemas.microsoft.com/office/powerpoint/2010/main" val="381417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16125" y="498307"/>
            <a:ext cx="7689850" cy="563562"/>
            <a:chOff x="0" y="7"/>
            <a:chExt cx="4844" cy="355"/>
          </a:xfrm>
        </p:grpSpPr>
        <p:graphicFrame>
          <p:nvGraphicFramePr>
            <p:cNvPr id="20510" name="Object 5"/>
            <p:cNvGraphicFramePr>
              <a:graphicFrameLocks noChangeAspect="1"/>
            </p:cNvGraphicFramePr>
            <p:nvPr/>
          </p:nvGraphicFramePr>
          <p:xfrm>
            <a:off x="3725" y="7"/>
            <a:ext cx="1119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24" name="公式" r:id="rId4" imgW="660400" imgH="203200" progId="Equation.3">
                    <p:embed/>
                  </p:oleObj>
                </mc:Choice>
                <mc:Fallback>
                  <p:oleObj name="公式" r:id="rId4" imgW="660400" imgH="203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5" y="7"/>
                          <a:ext cx="1119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0" y="32"/>
              <a:ext cx="307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kern="0" dirty="0">
                  <a:solidFill>
                    <a:srgbClr val="E628C2"/>
                  </a:solidFill>
                  <a:latin typeface="+mn-lt"/>
                  <a:ea typeface="+mn-ea"/>
                </a:rPr>
                <a:t>原子中某激发态的平均寿命为</a:t>
              </a: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9477376" y="2373313"/>
            <a:ext cx="993775" cy="965200"/>
            <a:chOff x="4272" y="1930"/>
            <a:chExt cx="864" cy="608"/>
          </a:xfrm>
        </p:grpSpPr>
        <p:sp>
          <p:nvSpPr>
            <p:cNvPr id="42" name="Freeform 59"/>
            <p:cNvSpPr>
              <a:spLocks/>
            </p:cNvSpPr>
            <p:nvPr/>
          </p:nvSpPr>
          <p:spPr bwMode="auto">
            <a:xfrm>
              <a:off x="4272" y="1930"/>
              <a:ext cx="864" cy="296"/>
            </a:xfrm>
            <a:custGeom>
              <a:avLst/>
              <a:gdLst>
                <a:gd name="T0" fmla="*/ 0 w 864"/>
                <a:gd name="T1" fmla="*/ 122905177 h 200"/>
                <a:gd name="T2" fmla="*/ 48 w 864"/>
                <a:gd name="T3" fmla="*/ 5111929 h 200"/>
                <a:gd name="T4" fmla="*/ 96 w 864"/>
                <a:gd name="T5" fmla="*/ 93509189 h 200"/>
                <a:gd name="T6" fmla="*/ 144 w 864"/>
                <a:gd name="T7" fmla="*/ 5111929 h 200"/>
                <a:gd name="T8" fmla="*/ 192 w 864"/>
                <a:gd name="T9" fmla="*/ 93509189 h 200"/>
                <a:gd name="T10" fmla="*/ 240 w 864"/>
                <a:gd name="T11" fmla="*/ 5111929 h 200"/>
                <a:gd name="T12" fmla="*/ 288 w 864"/>
                <a:gd name="T13" fmla="*/ 93509189 h 200"/>
                <a:gd name="T14" fmla="*/ 336 w 864"/>
                <a:gd name="T15" fmla="*/ 5111929 h 200"/>
                <a:gd name="T16" fmla="*/ 384 w 864"/>
                <a:gd name="T17" fmla="*/ 93509189 h 200"/>
                <a:gd name="T18" fmla="*/ 432 w 864"/>
                <a:gd name="T19" fmla="*/ 5111929 h 200"/>
                <a:gd name="T20" fmla="*/ 480 w 864"/>
                <a:gd name="T21" fmla="*/ 93509189 h 200"/>
                <a:gd name="T22" fmla="*/ 528 w 864"/>
                <a:gd name="T23" fmla="*/ 5111929 h 200"/>
                <a:gd name="T24" fmla="*/ 576 w 864"/>
                <a:gd name="T25" fmla="*/ 93509189 h 200"/>
                <a:gd name="T26" fmla="*/ 624 w 864"/>
                <a:gd name="T27" fmla="*/ 5111929 h 200"/>
                <a:gd name="T28" fmla="*/ 672 w 864"/>
                <a:gd name="T29" fmla="*/ 93509189 h 200"/>
                <a:gd name="T30" fmla="*/ 720 w 864"/>
                <a:gd name="T31" fmla="*/ 5111929 h 200"/>
                <a:gd name="T32" fmla="*/ 768 w 864"/>
                <a:gd name="T33" fmla="*/ 93509189 h 200"/>
                <a:gd name="T34" fmla="*/ 816 w 864"/>
                <a:gd name="T35" fmla="*/ 5111929 h 200"/>
                <a:gd name="T36" fmla="*/ 864 w 864"/>
                <a:gd name="T37" fmla="*/ 64013438 h 2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64"/>
                <a:gd name="T58" fmla="*/ 0 h 200"/>
                <a:gd name="T59" fmla="*/ 864 w 864"/>
                <a:gd name="T60" fmla="*/ 200 h 20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64" h="200">
                  <a:moveTo>
                    <a:pt x="0" y="200"/>
                  </a:moveTo>
                  <a:cubicBezTo>
                    <a:pt x="16" y="108"/>
                    <a:pt x="32" y="16"/>
                    <a:pt x="48" y="8"/>
                  </a:cubicBezTo>
                  <a:cubicBezTo>
                    <a:pt x="64" y="0"/>
                    <a:pt x="80" y="152"/>
                    <a:pt x="96" y="152"/>
                  </a:cubicBezTo>
                  <a:cubicBezTo>
                    <a:pt x="112" y="152"/>
                    <a:pt x="128" y="8"/>
                    <a:pt x="144" y="8"/>
                  </a:cubicBezTo>
                  <a:cubicBezTo>
                    <a:pt x="160" y="8"/>
                    <a:pt x="176" y="152"/>
                    <a:pt x="192" y="152"/>
                  </a:cubicBezTo>
                  <a:cubicBezTo>
                    <a:pt x="208" y="152"/>
                    <a:pt x="224" y="8"/>
                    <a:pt x="240" y="8"/>
                  </a:cubicBezTo>
                  <a:cubicBezTo>
                    <a:pt x="256" y="8"/>
                    <a:pt x="272" y="152"/>
                    <a:pt x="288" y="152"/>
                  </a:cubicBezTo>
                  <a:cubicBezTo>
                    <a:pt x="304" y="152"/>
                    <a:pt x="320" y="8"/>
                    <a:pt x="336" y="8"/>
                  </a:cubicBezTo>
                  <a:cubicBezTo>
                    <a:pt x="352" y="8"/>
                    <a:pt x="368" y="152"/>
                    <a:pt x="384" y="152"/>
                  </a:cubicBezTo>
                  <a:cubicBezTo>
                    <a:pt x="400" y="152"/>
                    <a:pt x="416" y="8"/>
                    <a:pt x="432" y="8"/>
                  </a:cubicBezTo>
                  <a:cubicBezTo>
                    <a:pt x="448" y="8"/>
                    <a:pt x="464" y="152"/>
                    <a:pt x="480" y="152"/>
                  </a:cubicBezTo>
                  <a:cubicBezTo>
                    <a:pt x="496" y="152"/>
                    <a:pt x="512" y="8"/>
                    <a:pt x="528" y="8"/>
                  </a:cubicBezTo>
                  <a:cubicBezTo>
                    <a:pt x="544" y="8"/>
                    <a:pt x="560" y="152"/>
                    <a:pt x="576" y="152"/>
                  </a:cubicBezTo>
                  <a:cubicBezTo>
                    <a:pt x="592" y="152"/>
                    <a:pt x="608" y="8"/>
                    <a:pt x="624" y="8"/>
                  </a:cubicBezTo>
                  <a:cubicBezTo>
                    <a:pt x="640" y="8"/>
                    <a:pt x="656" y="152"/>
                    <a:pt x="672" y="152"/>
                  </a:cubicBezTo>
                  <a:cubicBezTo>
                    <a:pt x="688" y="152"/>
                    <a:pt x="704" y="8"/>
                    <a:pt x="720" y="8"/>
                  </a:cubicBezTo>
                  <a:cubicBezTo>
                    <a:pt x="736" y="8"/>
                    <a:pt x="752" y="152"/>
                    <a:pt x="768" y="152"/>
                  </a:cubicBezTo>
                  <a:cubicBezTo>
                    <a:pt x="784" y="152"/>
                    <a:pt x="800" y="16"/>
                    <a:pt x="816" y="8"/>
                  </a:cubicBezTo>
                  <a:cubicBezTo>
                    <a:pt x="832" y="0"/>
                    <a:pt x="856" y="88"/>
                    <a:pt x="864" y="104"/>
                  </a:cubicBezTo>
                </a:path>
              </a:pathLst>
            </a:cu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20507" name="Group 60"/>
            <p:cNvGrpSpPr>
              <a:grpSpLocks/>
            </p:cNvGrpSpPr>
            <p:nvPr/>
          </p:nvGrpSpPr>
          <p:grpSpPr bwMode="auto">
            <a:xfrm>
              <a:off x="4560" y="2208"/>
              <a:ext cx="576" cy="330"/>
              <a:chOff x="3408" y="2006"/>
              <a:chExt cx="576" cy="330"/>
            </a:xfrm>
          </p:grpSpPr>
          <p:sp>
            <p:nvSpPr>
              <p:cNvPr id="44" name="Line 61"/>
              <p:cNvSpPr>
                <a:spLocks noChangeShapeType="1"/>
              </p:cNvSpPr>
              <p:nvPr/>
            </p:nvSpPr>
            <p:spPr bwMode="auto">
              <a:xfrm>
                <a:off x="3408" y="206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5" name="Text Box 62"/>
              <p:cNvSpPr txBox="1">
                <a:spLocks noChangeArrowheads="1"/>
              </p:cNvSpPr>
              <p:nvPr/>
            </p:nvSpPr>
            <p:spPr bwMode="auto">
              <a:xfrm>
                <a:off x="3591" y="2006"/>
                <a:ext cx="290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kern="0">
                    <a:solidFill>
                      <a:srgbClr val="0000CC"/>
                    </a:solidFill>
                    <a:latin typeface="Times New Roman" pitchFamily="18" charset="0"/>
                    <a:ea typeface="+mn-ea"/>
                    <a:sym typeface="Symbol" pitchFamily="18" charset="2"/>
                  </a:rPr>
                  <a:t></a:t>
                </a:r>
                <a:endParaRPr lang="en-US" altLang="zh-CN" sz="2800" b="1" kern="0">
                  <a:solidFill>
                    <a:srgbClr val="0000CC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</p:grpSp>
      <p:sp>
        <p:nvSpPr>
          <p:cNvPr id="46" name="Line 64"/>
          <p:cNvSpPr>
            <a:spLocks noChangeShapeType="1"/>
          </p:cNvSpPr>
          <p:nvPr/>
        </p:nvSpPr>
        <p:spPr bwMode="auto">
          <a:xfrm>
            <a:off x="8993188" y="2060576"/>
            <a:ext cx="0" cy="10906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7985126" y="2876550"/>
            <a:ext cx="1617663" cy="598488"/>
            <a:chOff x="3593" y="2051"/>
            <a:chExt cx="1019" cy="377"/>
          </a:xfrm>
        </p:grpSpPr>
        <p:sp>
          <p:nvSpPr>
            <p:cNvPr id="48" name="Line 65"/>
            <p:cNvSpPr>
              <a:spLocks noChangeShapeType="1"/>
            </p:cNvSpPr>
            <p:nvPr/>
          </p:nvSpPr>
          <p:spPr bwMode="auto">
            <a:xfrm>
              <a:off x="3844" y="2243"/>
              <a:ext cx="768" cy="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20505" name="Object 1030"/>
            <p:cNvGraphicFramePr>
              <a:graphicFrameLocks noChangeAspect="1"/>
            </p:cNvGraphicFramePr>
            <p:nvPr/>
          </p:nvGraphicFramePr>
          <p:xfrm>
            <a:off x="3593" y="2051"/>
            <a:ext cx="315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25" name="公式" r:id="rId6" imgW="161965" imgH="200021" progId="Equation.3">
                    <p:embed/>
                  </p:oleObj>
                </mc:Choice>
                <mc:Fallback>
                  <p:oleObj name="公式" r:id="rId6" imgW="161965" imgH="200021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-9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3" y="2051"/>
                          <a:ext cx="315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7948614" y="1584325"/>
            <a:ext cx="1616075" cy="598488"/>
            <a:chOff x="2872" y="2145"/>
            <a:chExt cx="1018" cy="377"/>
          </a:xfrm>
        </p:grpSpPr>
        <p:sp>
          <p:nvSpPr>
            <p:cNvPr id="51" name="Line 67"/>
            <p:cNvSpPr>
              <a:spLocks noChangeShapeType="1"/>
            </p:cNvSpPr>
            <p:nvPr/>
          </p:nvSpPr>
          <p:spPr bwMode="auto">
            <a:xfrm>
              <a:off x="3142" y="2469"/>
              <a:ext cx="72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Line 70"/>
            <p:cNvSpPr>
              <a:spLocks noChangeShapeType="1"/>
            </p:cNvSpPr>
            <p:nvPr/>
          </p:nvSpPr>
          <p:spPr bwMode="auto">
            <a:xfrm>
              <a:off x="3164" y="2279"/>
              <a:ext cx="672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20497" name="Object 1029"/>
            <p:cNvGraphicFramePr>
              <a:graphicFrameLocks noChangeAspect="1"/>
            </p:cNvGraphicFramePr>
            <p:nvPr/>
          </p:nvGraphicFramePr>
          <p:xfrm>
            <a:off x="2872" y="2145"/>
            <a:ext cx="315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26" name="公式" r:id="rId8" imgW="161965" imgH="200021" progId="Equation.3">
                    <p:embed/>
                  </p:oleObj>
                </mc:Choice>
                <mc:Fallback>
                  <p:oleObj name="公式" r:id="rId8" imgW="161965" imgH="200021" progId="Equation.3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-9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2" y="2145"/>
                          <a:ext cx="315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Line 73"/>
            <p:cNvSpPr>
              <a:spLocks noChangeShapeType="1"/>
            </p:cNvSpPr>
            <p:nvPr/>
          </p:nvSpPr>
          <p:spPr bwMode="auto">
            <a:xfrm flipV="1">
              <a:off x="3168" y="2297"/>
              <a:ext cx="115" cy="16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Line 74"/>
            <p:cNvSpPr>
              <a:spLocks noChangeShapeType="1"/>
            </p:cNvSpPr>
            <p:nvPr/>
          </p:nvSpPr>
          <p:spPr bwMode="auto">
            <a:xfrm flipV="1">
              <a:off x="3286" y="2299"/>
              <a:ext cx="115" cy="16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Line 75"/>
            <p:cNvSpPr>
              <a:spLocks noChangeShapeType="1"/>
            </p:cNvSpPr>
            <p:nvPr/>
          </p:nvSpPr>
          <p:spPr bwMode="auto">
            <a:xfrm flipV="1">
              <a:off x="3411" y="2287"/>
              <a:ext cx="115" cy="16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Line 76"/>
            <p:cNvSpPr>
              <a:spLocks noChangeShapeType="1"/>
            </p:cNvSpPr>
            <p:nvPr/>
          </p:nvSpPr>
          <p:spPr bwMode="auto">
            <a:xfrm flipV="1">
              <a:off x="3528" y="2290"/>
              <a:ext cx="115" cy="16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Line 77"/>
            <p:cNvSpPr>
              <a:spLocks noChangeShapeType="1"/>
            </p:cNvSpPr>
            <p:nvPr/>
          </p:nvSpPr>
          <p:spPr bwMode="auto">
            <a:xfrm flipV="1">
              <a:off x="3660" y="2292"/>
              <a:ext cx="115" cy="16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Line 78"/>
            <p:cNvSpPr>
              <a:spLocks noChangeShapeType="1"/>
            </p:cNvSpPr>
            <p:nvPr/>
          </p:nvSpPr>
          <p:spPr bwMode="auto">
            <a:xfrm flipV="1">
              <a:off x="3775" y="2292"/>
              <a:ext cx="115" cy="16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105026" y="1442108"/>
            <a:ext cx="3941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6600CC"/>
                </a:solidFill>
              </a:rPr>
              <a:t>谱线的自然宽度为</a:t>
            </a:r>
          </a:p>
        </p:txBody>
      </p:sp>
      <p:graphicFrame>
        <p:nvGraphicFramePr>
          <p:cNvPr id="3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410888"/>
              </p:ext>
            </p:extLst>
          </p:nvPr>
        </p:nvGraphicFramePr>
        <p:xfrm>
          <a:off x="2432051" y="2123907"/>
          <a:ext cx="157162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27" name="公式" r:id="rId10" imgW="583920" imgH="393480" progId="Equation.3">
                  <p:embed/>
                </p:oleObj>
              </mc:Choice>
              <mc:Fallback>
                <p:oleObj name="公式" r:id="rId10" imgW="583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contrast="32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1" y="2123907"/>
                        <a:ext cx="1571625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1815402" y="3627202"/>
            <a:ext cx="2933700" cy="1482725"/>
          </a:xfrm>
          <a:prstGeom prst="wedgeEllipseCallout">
            <a:avLst>
              <a:gd name="adj1" fmla="val -5535"/>
              <a:gd name="adj2" fmla="val -103814"/>
            </a:avLst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008000"/>
                </a:solidFill>
                <a:latin typeface="+mn-lt"/>
                <a:ea typeface="+mn-ea"/>
              </a:rPr>
              <a:t>爱因斯坦光量子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008000"/>
                </a:solidFill>
                <a:latin typeface="+mn-lt"/>
                <a:ea typeface="+mn-ea"/>
              </a:rPr>
              <a:t>假说</a:t>
            </a:r>
            <a:r>
              <a:rPr lang="en-US" altLang="zh-CN" sz="2800" b="1" kern="0" dirty="0">
                <a:solidFill>
                  <a:srgbClr val="FF0000"/>
                </a:solidFill>
                <a:latin typeface="+mn-lt"/>
                <a:ea typeface="+mn-ea"/>
              </a:rPr>
              <a:t>E=h</a:t>
            </a:r>
            <a:r>
              <a:rPr lang="el-GR" altLang="zh-CN" sz="2800" b="1" kern="0" dirty="0">
                <a:solidFill>
                  <a:srgbClr val="FF0000"/>
                </a:solidFill>
                <a:latin typeface="+mn-lt"/>
                <a:ea typeface="+mn-ea"/>
              </a:rPr>
              <a:t>ν</a:t>
            </a:r>
            <a:endParaRPr lang="zh-CN" altLang="zh-CN" sz="2800" b="1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9" name="AutoShape 8"/>
          <p:cNvSpPr>
            <a:spLocks noChangeArrowheads="1"/>
          </p:cNvSpPr>
          <p:nvPr/>
        </p:nvSpPr>
        <p:spPr bwMode="auto">
          <a:xfrm>
            <a:off x="4938422" y="3222388"/>
            <a:ext cx="2689225" cy="1887538"/>
          </a:xfrm>
          <a:prstGeom prst="wedgeEllipseCallout">
            <a:avLst>
              <a:gd name="adj1" fmla="val -70747"/>
              <a:gd name="adj2" fmla="val -70389"/>
            </a:avLst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3333CC"/>
                </a:solidFill>
                <a:latin typeface="+mn-lt"/>
                <a:ea typeface="+mn-ea"/>
              </a:rPr>
              <a:t>不确定关系</a:t>
            </a:r>
            <a:endParaRPr lang="en-US" altLang="zh-CN" sz="2800" b="1" kern="0" dirty="0">
              <a:solidFill>
                <a:srgbClr val="3333CC"/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 dirty="0">
              <a:solidFill>
                <a:srgbClr val="3333CC"/>
              </a:solidFill>
              <a:latin typeface="+mn-lt"/>
              <a:ea typeface="+mn-ea"/>
            </a:endParaRPr>
          </a:p>
        </p:txBody>
      </p:sp>
      <p:graphicFrame>
        <p:nvGraphicFramePr>
          <p:cNvPr id="4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460300"/>
              </p:ext>
            </p:extLst>
          </p:nvPr>
        </p:nvGraphicFramePr>
        <p:xfrm>
          <a:off x="5305425" y="4314032"/>
          <a:ext cx="218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28" name="公式" r:id="rId12" imgW="863225" imgH="177723" progId="Equation.3">
                  <p:embed/>
                </p:oleObj>
              </mc:Choice>
              <mc:Fallback>
                <p:oleObj name="公式" r:id="rId12" imgW="863225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4314032"/>
                        <a:ext cx="2184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510707"/>
              </p:ext>
            </p:extLst>
          </p:nvPr>
        </p:nvGraphicFramePr>
        <p:xfrm>
          <a:off x="4129880" y="2102158"/>
          <a:ext cx="128428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29" name="公式" r:id="rId14" imgW="495000" imgH="393480" progId="Equation.3">
                  <p:embed/>
                </p:oleObj>
              </mc:Choice>
              <mc:Fallback>
                <p:oleObj name="公式" r:id="rId14" imgW="4950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129880" y="2102158"/>
                        <a:ext cx="1284288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981959"/>
              </p:ext>
            </p:extLst>
          </p:nvPr>
        </p:nvGraphicFramePr>
        <p:xfrm>
          <a:off x="2338388" y="5138738"/>
          <a:ext cx="30988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30" name="Equation" r:id="rId16" imgW="939600" imgH="203040" progId="Equation.DSMT4">
                  <p:embed/>
                </p:oleObj>
              </mc:Choice>
              <mc:Fallback>
                <p:oleObj name="Equation" r:id="rId16" imgW="939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38388" y="5138738"/>
                        <a:ext cx="3098800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矩形 35"/>
          <p:cNvSpPr>
            <a:spLocks noChangeArrowheads="1"/>
          </p:cNvSpPr>
          <p:nvPr/>
        </p:nvSpPr>
        <p:spPr bwMode="auto">
          <a:xfrm>
            <a:off x="2606676" y="6191251"/>
            <a:ext cx="7040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+mn-lt"/>
                <a:ea typeface="+mn-ea"/>
              </a:rPr>
              <a:t>原子基态寿命无穷长，基态有确定的能量值。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5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52600" y="252412"/>
            <a:ext cx="8915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练习</a:t>
            </a:r>
            <a:r>
              <a:rPr lang="en-US" altLang="zh-CN" sz="2800" b="1" dirty="0">
                <a:solidFill>
                  <a:srgbClr val="FF33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rgbClr val="FF33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：</a:t>
            </a:r>
            <a:r>
              <a:rPr lang="zh-CN" altLang="zh-CN" sz="2800" b="1" dirty="0">
                <a:solidFill>
                  <a:srgbClr val="0000FF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某原子的第一激发态的能级宽度为</a:t>
            </a:r>
            <a:r>
              <a:rPr lang="zh-CN" altLang="zh-CN" sz="2800" b="1" dirty="0">
                <a:solidFill>
                  <a:srgbClr val="FF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 E</a:t>
            </a:r>
            <a:r>
              <a:rPr lang="zh-CN" altLang="zh-CN" sz="2800" b="1" dirty="0">
                <a:solidFill>
                  <a:srgbClr val="0000FF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，原子处于第一激发态的寿命</a:t>
            </a:r>
            <a:r>
              <a:rPr lang="zh-CN" altLang="zh-CN" sz="2800" b="1" dirty="0">
                <a:solidFill>
                  <a:srgbClr val="FF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t</a:t>
            </a:r>
            <a:r>
              <a:rPr lang="en-US" altLang="zh-CN" sz="2800" b="1" dirty="0">
                <a:solidFill>
                  <a:srgbClr val="0000FF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=_____</a:t>
            </a:r>
            <a:r>
              <a:rPr lang="zh-CN" altLang="en-US" sz="2800" b="1" dirty="0">
                <a:solidFill>
                  <a:srgbClr val="0000FF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。</a:t>
            </a:r>
            <a:endParaRPr lang="zh-CN" altLang="zh-CN" sz="2800" b="1" dirty="0">
              <a:solidFill>
                <a:srgbClr val="0000FF"/>
              </a:solidFill>
              <a:latin typeface="Century Schoolbook" panose="020406040505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52600" y="1512168"/>
            <a:ext cx="670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solidFill>
                  <a:srgbClr val="FF33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解:</a:t>
            </a:r>
            <a:r>
              <a:rPr lang="zh-CN" altLang="zh-CN" sz="2800" b="1" dirty="0">
                <a:solidFill>
                  <a:srgbClr val="9900CC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根据时间与能量的不确定关系，</a:t>
            </a:r>
            <a:r>
              <a:rPr lang="zh-CN" altLang="en-US" sz="2800" b="1" dirty="0">
                <a:solidFill>
                  <a:srgbClr val="9900CC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得</a:t>
            </a:r>
            <a:endParaRPr lang="zh-CN" altLang="zh-CN" sz="2800" b="1" dirty="0">
              <a:solidFill>
                <a:srgbClr val="9900CC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664295"/>
              </p:ext>
            </p:extLst>
          </p:nvPr>
        </p:nvGraphicFramePr>
        <p:xfrm>
          <a:off x="8086923" y="1285320"/>
          <a:ext cx="14684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10" name="公式" r:id="rId3" imgW="571320" imgH="393480" progId="Equation.3">
                  <p:embed/>
                </p:oleObj>
              </mc:Choice>
              <mc:Fallback>
                <p:oleObj name="公式" r:id="rId3" imgW="571320" imgH="39348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6923" y="1285320"/>
                        <a:ext cx="146843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0" y="2544892"/>
            <a:ext cx="8915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练习</a:t>
            </a:r>
            <a:r>
              <a:rPr lang="en-US" altLang="zh-CN" sz="2800" b="1" dirty="0">
                <a:solidFill>
                  <a:srgbClr val="FF33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solidFill>
                  <a:srgbClr val="FF33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：</a:t>
            </a:r>
            <a:r>
              <a:rPr lang="zh-CN" altLang="zh-CN" sz="2800" b="1" dirty="0">
                <a:solidFill>
                  <a:srgbClr val="0000FF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某原子处于一激发态的寿命</a:t>
            </a:r>
            <a:r>
              <a:rPr lang="zh-CN" altLang="en-US" sz="2800" b="1" dirty="0">
                <a:solidFill>
                  <a:srgbClr val="0000FF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为</a:t>
            </a:r>
            <a:r>
              <a:rPr lang="zh-CN" altLang="zh-CN" sz="2800" b="1" dirty="0">
                <a:solidFill>
                  <a:srgbClr val="FF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t</a:t>
            </a:r>
            <a:r>
              <a:rPr lang="en-US" altLang="zh-CN" sz="2800" b="1" dirty="0">
                <a:solidFill>
                  <a:srgbClr val="0000FF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solidFill>
                  <a:srgbClr val="008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该</a:t>
            </a:r>
            <a:r>
              <a:rPr lang="zh-CN" altLang="zh-CN" sz="2800" b="1" dirty="0">
                <a:solidFill>
                  <a:srgbClr val="008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原子</a:t>
            </a:r>
            <a:r>
              <a:rPr lang="zh-CN" altLang="en-US" sz="2800" b="1" dirty="0">
                <a:solidFill>
                  <a:srgbClr val="008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从该</a:t>
            </a:r>
            <a:r>
              <a:rPr lang="zh-CN" altLang="zh-CN" sz="2800" b="1" dirty="0">
                <a:solidFill>
                  <a:srgbClr val="008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激发态</a:t>
            </a:r>
            <a:r>
              <a:rPr lang="zh-CN" altLang="en-US" sz="2800" b="1" dirty="0">
                <a:solidFill>
                  <a:srgbClr val="008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发出</a:t>
            </a:r>
            <a:r>
              <a:rPr lang="zh-CN" altLang="zh-CN" sz="2800" b="1" dirty="0">
                <a:solidFill>
                  <a:srgbClr val="008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b="1" kern="0" dirty="0">
                <a:solidFill>
                  <a:srgbClr val="008000"/>
                </a:solidFill>
              </a:rPr>
              <a:t>谱线的自然宽度</a:t>
            </a:r>
            <a:r>
              <a:rPr lang="zh-CN" altLang="zh-CN" sz="2800" b="1" dirty="0">
                <a:solidFill>
                  <a:srgbClr val="008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为</a:t>
            </a:r>
            <a:r>
              <a:rPr lang="zh-CN" altLang="zh-CN" sz="2800" b="1" dirty="0">
                <a:solidFill>
                  <a:srgbClr val="FF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 </a:t>
            </a:r>
            <a:r>
              <a:rPr lang="el-GR" altLang="zh-CN" sz="2800" b="1" kern="0" dirty="0">
                <a:solidFill>
                  <a:srgbClr val="FF0000"/>
                </a:solidFill>
                <a:latin typeface="Calibri"/>
              </a:rPr>
              <a:t>ν </a:t>
            </a:r>
            <a:r>
              <a:rPr lang="el-GR" altLang="zh-CN" sz="2800" b="1" kern="0" dirty="0">
                <a:solidFill>
                  <a:srgbClr val="FF0000"/>
                </a:solidFill>
              </a:rPr>
              <a:t>  </a:t>
            </a:r>
            <a:r>
              <a:rPr lang="en-US" altLang="zh-CN" sz="2800" b="1" dirty="0">
                <a:solidFill>
                  <a:srgbClr val="008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=_____</a:t>
            </a:r>
            <a:r>
              <a:rPr lang="zh-CN" altLang="en-US" sz="2800" b="1" dirty="0">
                <a:solidFill>
                  <a:srgbClr val="008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。</a:t>
            </a:r>
            <a:endParaRPr lang="zh-CN" altLang="zh-CN" sz="2800" b="1" dirty="0">
              <a:solidFill>
                <a:srgbClr val="008000"/>
              </a:solidFill>
              <a:latin typeface="Century Schoolbook" panose="020406040505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07480" y="3866595"/>
            <a:ext cx="3941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6600CC"/>
                </a:solidFill>
              </a:rPr>
              <a:t>谱线的自然宽度为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235446"/>
              </p:ext>
            </p:extLst>
          </p:nvPr>
        </p:nvGraphicFramePr>
        <p:xfrm>
          <a:off x="4970159" y="3454126"/>
          <a:ext cx="157162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11" name="公式" r:id="rId5" imgW="583920" imgH="393480" progId="Equation.3">
                  <p:embed/>
                </p:oleObj>
              </mc:Choice>
              <mc:Fallback>
                <p:oleObj name="公式" r:id="rId5" imgW="583920" imgH="393480" progId="Equation.3">
                  <p:embed/>
                  <p:pic>
                    <p:nvPicPr>
                      <p:cNvPr id="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32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159" y="3454126"/>
                        <a:ext cx="1571625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53510" y="4957421"/>
            <a:ext cx="2933700" cy="1482725"/>
          </a:xfrm>
          <a:prstGeom prst="wedgeEllipseCallout">
            <a:avLst>
              <a:gd name="adj1" fmla="val -5535"/>
              <a:gd name="adj2" fmla="val -103814"/>
            </a:avLst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008000"/>
                </a:solidFill>
                <a:latin typeface="+mn-lt"/>
                <a:ea typeface="+mn-ea"/>
              </a:rPr>
              <a:t>爱因斯坦光量子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008000"/>
                </a:solidFill>
                <a:latin typeface="+mn-lt"/>
                <a:ea typeface="+mn-ea"/>
              </a:rPr>
              <a:t>假说</a:t>
            </a:r>
            <a:r>
              <a:rPr lang="en-US" altLang="zh-CN" sz="2800" b="1" kern="0" dirty="0">
                <a:solidFill>
                  <a:srgbClr val="FF0000"/>
                </a:solidFill>
                <a:latin typeface="+mn-lt"/>
                <a:ea typeface="+mn-ea"/>
              </a:rPr>
              <a:t>E=h</a:t>
            </a:r>
            <a:r>
              <a:rPr lang="el-GR" altLang="zh-CN" sz="2800" b="1" kern="0" dirty="0">
                <a:solidFill>
                  <a:srgbClr val="FF0000"/>
                </a:solidFill>
                <a:latin typeface="+mn-lt"/>
                <a:ea typeface="+mn-ea"/>
              </a:rPr>
              <a:t>ν</a:t>
            </a:r>
            <a:endParaRPr lang="zh-CN" altLang="zh-CN" sz="2800" b="1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476530" y="4552607"/>
            <a:ext cx="2689225" cy="1887538"/>
          </a:xfrm>
          <a:prstGeom prst="wedgeEllipseCallout">
            <a:avLst>
              <a:gd name="adj1" fmla="val -70747"/>
              <a:gd name="adj2" fmla="val -70389"/>
            </a:avLst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3333CC"/>
                </a:solidFill>
                <a:latin typeface="+mn-lt"/>
                <a:ea typeface="+mn-ea"/>
              </a:rPr>
              <a:t>不确定关系</a:t>
            </a:r>
            <a:endParaRPr lang="en-US" altLang="zh-CN" sz="2800" b="1" kern="0" dirty="0">
              <a:solidFill>
                <a:srgbClr val="3333CC"/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 dirty="0">
              <a:solidFill>
                <a:srgbClr val="3333CC"/>
              </a:solidFill>
              <a:latin typeface="+mn-lt"/>
              <a:ea typeface="+mn-ea"/>
            </a:endParaRP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573175"/>
              </p:ext>
            </p:extLst>
          </p:nvPr>
        </p:nvGraphicFramePr>
        <p:xfrm>
          <a:off x="7843533" y="5644251"/>
          <a:ext cx="218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12" name="公式" r:id="rId7" imgW="863225" imgH="177723" progId="Equation.3">
                  <p:embed/>
                </p:oleObj>
              </mc:Choice>
              <mc:Fallback>
                <p:oleObj name="公式" r:id="rId7" imgW="863225" imgH="177723" progId="Equation.3">
                  <p:embed/>
                  <p:pic>
                    <p:nvPicPr>
                      <p:cNvPr id="1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533" y="5644251"/>
                        <a:ext cx="2184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377297"/>
              </p:ext>
            </p:extLst>
          </p:nvPr>
        </p:nvGraphicFramePr>
        <p:xfrm>
          <a:off x="6667988" y="3432377"/>
          <a:ext cx="128428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13" name="公式" r:id="rId9" imgW="495000" imgH="393480" progId="Equation.3">
                  <p:embed/>
                </p:oleObj>
              </mc:Choice>
              <mc:Fallback>
                <p:oleObj name="公式" r:id="rId9" imgW="495000" imgH="393480" progId="Equation.3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67988" y="3432377"/>
                        <a:ext cx="1284288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955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13963A6-0494-4009-8540-BA491FEF0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448" y="476672"/>
            <a:ext cx="957706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练习</a:t>
            </a:r>
            <a:r>
              <a:rPr lang="en-US" altLang="zh-CN" sz="2800" b="1" dirty="0">
                <a:solidFill>
                  <a:srgbClr val="FF33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800" b="1" dirty="0">
                <a:solidFill>
                  <a:srgbClr val="FF33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：</a:t>
            </a:r>
            <a:r>
              <a:rPr lang="zh-CN" altLang="zh-CN" sz="2800" b="1" dirty="0">
                <a:solidFill>
                  <a:srgbClr val="0000FF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某原子处于一激发态的寿命</a:t>
            </a:r>
            <a:r>
              <a:rPr lang="zh-CN" altLang="en-US" sz="2800" b="1" dirty="0">
                <a:solidFill>
                  <a:srgbClr val="0000FF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为</a:t>
            </a:r>
            <a:r>
              <a:rPr lang="zh-CN" altLang="zh-CN" sz="2800" b="1" dirty="0">
                <a:solidFill>
                  <a:srgbClr val="FF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t</a:t>
            </a:r>
            <a:r>
              <a:rPr lang="en-US" altLang="zh-CN" sz="2800" b="1" dirty="0">
                <a:solidFill>
                  <a:srgbClr val="0000FF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solidFill>
                  <a:srgbClr val="008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该</a:t>
            </a:r>
            <a:r>
              <a:rPr lang="zh-CN" altLang="zh-CN" sz="2800" b="1" dirty="0">
                <a:solidFill>
                  <a:srgbClr val="008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原子</a:t>
            </a:r>
            <a:r>
              <a:rPr lang="zh-CN" altLang="en-US" sz="2800" b="1" dirty="0">
                <a:solidFill>
                  <a:srgbClr val="008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从该</a:t>
            </a:r>
            <a:r>
              <a:rPr lang="zh-CN" altLang="zh-CN" sz="2800" b="1" dirty="0">
                <a:solidFill>
                  <a:srgbClr val="008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激发态</a:t>
            </a:r>
            <a:r>
              <a:rPr lang="zh-CN" altLang="en-US" sz="2800" b="1" dirty="0">
                <a:solidFill>
                  <a:srgbClr val="008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发出</a:t>
            </a:r>
            <a:r>
              <a:rPr lang="zh-CN" altLang="zh-CN" sz="2800" b="1" dirty="0">
                <a:solidFill>
                  <a:srgbClr val="008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b="1" kern="0" dirty="0">
                <a:solidFill>
                  <a:srgbClr val="008000"/>
                </a:solidFill>
              </a:rPr>
              <a:t>谱线的波长为</a:t>
            </a:r>
            <a:r>
              <a:rPr lang="el-GR" altLang="zh-CN" sz="2800" b="1" dirty="0">
                <a:solidFill>
                  <a:srgbClr val="FF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λ </a:t>
            </a:r>
            <a:r>
              <a:rPr lang="zh-CN" altLang="en-US" sz="2800" b="1" kern="0" dirty="0">
                <a:solidFill>
                  <a:srgbClr val="008000"/>
                </a:solidFill>
              </a:rPr>
              <a:t>，该谱线的宽度</a:t>
            </a:r>
            <a:r>
              <a:rPr lang="zh-CN" altLang="zh-CN" sz="2800" b="1" dirty="0">
                <a:solidFill>
                  <a:srgbClr val="008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为</a:t>
            </a:r>
            <a:r>
              <a:rPr lang="zh-CN" altLang="zh-CN" sz="2800" b="1" dirty="0">
                <a:solidFill>
                  <a:srgbClr val="FF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 </a:t>
            </a:r>
            <a:r>
              <a:rPr lang="el-GR" altLang="zh-CN" sz="2800" b="1" dirty="0">
                <a:solidFill>
                  <a:srgbClr val="FF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λ</a:t>
            </a:r>
            <a:r>
              <a:rPr lang="en-US" altLang="zh-CN" sz="2800" b="1" dirty="0">
                <a:solidFill>
                  <a:srgbClr val="008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=_____</a:t>
            </a:r>
            <a:r>
              <a:rPr lang="zh-CN" altLang="en-US" sz="2800" b="1" dirty="0">
                <a:solidFill>
                  <a:srgbClr val="008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。</a:t>
            </a:r>
            <a:endParaRPr lang="zh-CN" altLang="zh-CN" sz="2800" b="1" dirty="0">
              <a:solidFill>
                <a:srgbClr val="008000"/>
              </a:solidFill>
              <a:latin typeface="Century Schoolbook" panose="020406040505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0DD2BF-C46B-46F8-8606-5D842BC01A3F}"/>
              </a:ext>
            </a:extLst>
          </p:cNvPr>
          <p:cNvSpPr/>
          <p:nvPr/>
        </p:nvSpPr>
        <p:spPr>
          <a:xfrm>
            <a:off x="1110928" y="1798375"/>
            <a:ext cx="3941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6600CC"/>
                </a:solidFill>
              </a:rPr>
              <a:t>谱线的自然宽度为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3B09457-C19E-4E90-8C9C-97F275D135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995430"/>
              </p:ext>
            </p:extLst>
          </p:nvPr>
        </p:nvGraphicFramePr>
        <p:xfrm>
          <a:off x="4099248" y="1469629"/>
          <a:ext cx="29718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5" name="Equation" r:id="rId3" imgW="1104840" imgH="431640" progId="Equation.DSMT4">
                  <p:embed/>
                </p:oleObj>
              </mc:Choice>
              <mc:Fallback>
                <p:oleObj name="Equation" r:id="rId3" imgW="1104840" imgH="431640" progId="Equation.DSMT4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32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248" y="1469629"/>
                        <a:ext cx="29718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7">
            <a:extLst>
              <a:ext uri="{FF2B5EF4-FFF2-40B4-BE49-F238E27FC236}">
                <a16:creationId xmlns:a16="http://schemas.microsoft.com/office/drawing/2014/main" id="{C2007F25-6B34-40D0-9A60-DF55F09BD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310" y="3309444"/>
            <a:ext cx="2933700" cy="1482725"/>
          </a:xfrm>
          <a:prstGeom prst="wedgeEllipseCallout">
            <a:avLst>
              <a:gd name="adj1" fmla="val -5535"/>
              <a:gd name="adj2" fmla="val -103814"/>
            </a:avLst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008000"/>
                </a:solidFill>
                <a:latin typeface="+mn-lt"/>
                <a:ea typeface="+mn-ea"/>
              </a:rPr>
              <a:t>爱因斯坦光量子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008000"/>
                </a:solidFill>
                <a:latin typeface="+mn-lt"/>
                <a:ea typeface="+mn-ea"/>
              </a:rPr>
              <a:t>假说</a:t>
            </a:r>
            <a:r>
              <a:rPr lang="en-US" altLang="zh-CN" sz="2800" b="1" kern="0" dirty="0">
                <a:solidFill>
                  <a:srgbClr val="FF0000"/>
                </a:solidFill>
                <a:latin typeface="+mn-lt"/>
                <a:ea typeface="+mn-ea"/>
              </a:rPr>
              <a:t>E=h</a:t>
            </a:r>
            <a:r>
              <a:rPr lang="el-GR" altLang="zh-CN" sz="2800" b="1" kern="0" dirty="0">
                <a:solidFill>
                  <a:srgbClr val="FF0000"/>
                </a:solidFill>
                <a:latin typeface="+mn-lt"/>
                <a:ea typeface="+mn-ea"/>
              </a:rPr>
              <a:t>ν</a:t>
            </a:r>
            <a:endParaRPr lang="zh-CN" altLang="zh-CN" sz="2800" b="1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C2B73724-D7C7-4B27-BC89-9C2F9FC59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4272" y="2889201"/>
            <a:ext cx="2689225" cy="1887538"/>
          </a:xfrm>
          <a:prstGeom prst="wedgeEllipseCallout">
            <a:avLst>
              <a:gd name="adj1" fmla="val -70747"/>
              <a:gd name="adj2" fmla="val -70389"/>
            </a:avLst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3333CC"/>
                </a:solidFill>
                <a:latin typeface="+mn-lt"/>
                <a:ea typeface="+mn-ea"/>
              </a:rPr>
              <a:t>不确定关系</a:t>
            </a:r>
            <a:endParaRPr lang="en-US" altLang="zh-CN" sz="2800" b="1" kern="0" dirty="0">
              <a:solidFill>
                <a:srgbClr val="3333CC"/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 dirty="0">
              <a:solidFill>
                <a:srgbClr val="3333CC"/>
              </a:solidFill>
              <a:latin typeface="+mn-lt"/>
              <a:ea typeface="+mn-ea"/>
            </a:endParaRPr>
          </a:p>
        </p:txBody>
      </p:sp>
      <p:graphicFrame>
        <p:nvGraphicFramePr>
          <p:cNvPr id="7" name="Object 11">
            <a:extLst>
              <a:ext uri="{FF2B5EF4-FFF2-40B4-BE49-F238E27FC236}">
                <a16:creationId xmlns:a16="http://schemas.microsoft.com/office/drawing/2014/main" id="{9E88AB1B-B2C8-44A0-A6B1-DD4426D367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655831"/>
              </p:ext>
            </p:extLst>
          </p:nvPr>
        </p:nvGraphicFramePr>
        <p:xfrm>
          <a:off x="8997096" y="3977830"/>
          <a:ext cx="218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6" name="公式" r:id="rId5" imgW="863225" imgH="177723" progId="Equation.3">
                  <p:embed/>
                </p:oleObj>
              </mc:Choice>
              <mc:Fallback>
                <p:oleObj name="公式" r:id="rId5" imgW="863225" imgH="177723" progId="Equation.3">
                  <p:embed/>
                  <p:pic>
                    <p:nvPicPr>
                      <p:cNvPr id="1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096" y="3977830"/>
                        <a:ext cx="2184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4089295-84D5-486B-9C00-83CE857031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23725"/>
              </p:ext>
            </p:extLst>
          </p:nvPr>
        </p:nvGraphicFramePr>
        <p:xfrm>
          <a:off x="7032104" y="1543448"/>
          <a:ext cx="128428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7" name="公式" r:id="rId7" imgW="495000" imgH="393480" progId="Equation.3">
                  <p:embed/>
                </p:oleObj>
              </mc:Choice>
              <mc:Fallback>
                <p:oleObj name="公式" r:id="rId7" imgW="495000" imgH="393480" progId="Equation.3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32104" y="1543448"/>
                        <a:ext cx="1284288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8">
            <a:extLst>
              <a:ext uri="{FF2B5EF4-FFF2-40B4-BE49-F238E27FC236}">
                <a16:creationId xmlns:a16="http://schemas.microsoft.com/office/drawing/2014/main" id="{DD1387C9-3A50-45A9-9DB4-9A691CEB4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164" y="5571749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FFFF00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C83A404-DC8D-43A1-BE20-8360DC29C7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540349"/>
              </p:ext>
            </p:extLst>
          </p:nvPr>
        </p:nvGraphicFramePr>
        <p:xfrm>
          <a:off x="2668588" y="5148263"/>
          <a:ext cx="213995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8" name="Equation" r:id="rId9" imgW="825480" imgH="393480" progId="Equation.DSMT4">
                  <p:embed/>
                </p:oleObj>
              </mc:Choice>
              <mc:Fallback>
                <p:oleObj name="Equation" r:id="rId9" imgW="825480" imgH="393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4089295-84D5-486B-9C00-83CE857031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8588" y="5148263"/>
                        <a:ext cx="2139950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8">
            <a:extLst>
              <a:ext uri="{FF2B5EF4-FFF2-40B4-BE49-F238E27FC236}">
                <a16:creationId xmlns:a16="http://schemas.microsoft.com/office/drawing/2014/main" id="{50BDE32E-651B-4E7D-9A47-2BFDB7DC4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896" y="5547867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FFFF00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F4AAA395-346F-4D50-9E39-FA90E9C1C2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942013"/>
              </p:ext>
            </p:extLst>
          </p:nvPr>
        </p:nvGraphicFramePr>
        <p:xfrm>
          <a:off x="5957888" y="5181600"/>
          <a:ext cx="250348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9" name="Equation" r:id="rId11" imgW="965160" imgH="393480" progId="Equation.DSMT4">
                  <p:embed/>
                </p:oleObj>
              </mc:Choice>
              <mc:Fallback>
                <p:oleObj name="Equation" r:id="rId11" imgW="965160" imgH="3934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C83A404-DC8D-43A1-BE20-8360DC29C7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57888" y="5181600"/>
                        <a:ext cx="2503487" cy="102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844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9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600200" y="304800"/>
            <a:ext cx="8991600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Century Schoolbook" panose="02040604050505020304" pitchFamily="18" charset="0"/>
              </a:rPr>
              <a:t>【</a:t>
            </a:r>
            <a:r>
              <a:rPr lang="zh-CN" altLang="en-US" sz="2800" b="1" dirty="0">
                <a:solidFill>
                  <a:srgbClr val="FF3300"/>
                </a:solidFill>
                <a:latin typeface="Century Schoolbook" panose="02040604050505020304" pitchFamily="18" charset="0"/>
              </a:rPr>
              <a:t>补充</a:t>
            </a:r>
            <a:r>
              <a:rPr lang="zh-CN" altLang="zh-CN" sz="2800" b="1" dirty="0">
                <a:solidFill>
                  <a:srgbClr val="FF3300"/>
                </a:solidFill>
                <a:latin typeface="Century Schoolbook" panose="02040604050505020304" pitchFamily="18" charset="0"/>
              </a:rPr>
              <a:t>例</a:t>
            </a:r>
            <a:r>
              <a:rPr lang="en-US" altLang="zh-CN" sz="2800" b="1" dirty="0">
                <a:solidFill>
                  <a:srgbClr val="FF3300"/>
                </a:solidFill>
                <a:latin typeface="Century Schoolbook" panose="02040604050505020304" pitchFamily="18" charset="0"/>
              </a:rPr>
              <a:t>】</a:t>
            </a:r>
            <a:r>
              <a:rPr lang="zh-CN" altLang="zh-CN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氢原子从第四激发态跃迁到第一激发态时所发射光子的波长为</a:t>
            </a:r>
            <a:r>
              <a:rPr lang="en-US" altLang="zh-CN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               </a:t>
            </a:r>
            <a:r>
              <a:rPr lang="zh-CN" altLang="zh-CN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，若测定此波长的精确度</a:t>
            </a:r>
            <a:r>
              <a:rPr lang="zh-CN" altLang="zh-CN" sz="2800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/=10</a:t>
            </a:r>
            <a:r>
              <a:rPr lang="zh-CN" altLang="zh-CN" sz="2800" b="1" baseline="30000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-5</a:t>
            </a:r>
            <a:r>
              <a:rPr lang="zh-CN" altLang="zh-CN" sz="2800" b="1" dirty="0">
                <a:solidFill>
                  <a:srgbClr val="0000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，</a:t>
            </a:r>
            <a:r>
              <a:rPr lang="zh-CN" altLang="en-US" sz="2800" b="1" dirty="0">
                <a:solidFill>
                  <a:srgbClr val="0000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确定</a:t>
            </a:r>
            <a:r>
              <a:rPr lang="zh-CN" altLang="zh-CN" sz="2800" b="1" dirty="0">
                <a:solidFill>
                  <a:srgbClr val="0000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光子位置的不确定度</a:t>
            </a:r>
            <a:r>
              <a:rPr lang="zh-CN" altLang="zh-CN" sz="2800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x</a:t>
            </a:r>
            <a:r>
              <a:rPr lang="zh-CN" altLang="zh-CN" sz="2800" b="1" dirty="0">
                <a:solidFill>
                  <a:srgbClr val="0000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981200" y="2133601"/>
            <a:ext cx="190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FF3300"/>
                </a:solidFill>
                <a:latin typeface="Calibri" panose="020F0502020204030204" pitchFamily="34" charset="0"/>
              </a:rPr>
              <a:t>解：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743200" y="1860550"/>
          <a:ext cx="54864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20" name="公式" r:id="rId3" imgW="2082800" imgH="431800" progId="Equation.3">
                  <p:embed/>
                </p:oleObj>
              </mc:Choice>
              <mc:Fallback>
                <p:oleObj name="公式" r:id="rId3" imgW="2082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860550"/>
                        <a:ext cx="54864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819400" y="3124200"/>
          <a:ext cx="4572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21" name="公式" r:id="rId5" imgW="1816889" imgH="228699" progId="Equation.3">
                  <p:embed/>
                </p:oleObj>
              </mc:Choice>
              <mc:Fallback>
                <p:oleObj name="公式" r:id="rId5" imgW="1816889" imgH="22869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124200"/>
                        <a:ext cx="4572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438400" y="3819526"/>
          <a:ext cx="18288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22" name="公式" r:id="rId7" imgW="647700" imgH="393700" progId="Equation.3">
                  <p:embed/>
                </p:oleObj>
              </mc:Choice>
              <mc:Fallback>
                <p:oleObj name="公式" r:id="rId7" imgW="6477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19526"/>
                        <a:ext cx="18288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4648200" y="3821114"/>
          <a:ext cx="38862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23" name="公式" r:id="rId9" imgW="1485900" imgH="393700" progId="Equation.3">
                  <p:embed/>
                </p:oleObj>
              </mc:Choice>
              <mc:Fallback>
                <p:oleObj name="公式" r:id="rId9" imgW="14859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21114"/>
                        <a:ext cx="3886200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828800" y="4948238"/>
          <a:ext cx="28956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24" name="公式" r:id="rId11" imgW="1103942" imgH="215713" progId="Equation.3">
                  <p:embed/>
                </p:oleObj>
              </mc:Choice>
              <mc:Fallback>
                <p:oleObj name="公式" r:id="rId11" imgW="1103942" imgH="2157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948238"/>
                        <a:ext cx="28956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2286000" y="5438775"/>
          <a:ext cx="42672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25" name="公式" r:id="rId13" imgW="1613600" imgH="470104" progId="Equation.3">
                  <p:embed/>
                </p:oleObj>
              </mc:Choice>
              <mc:Fallback>
                <p:oleObj name="公式" r:id="rId13" imgW="1613600" imgH="47010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438775"/>
                        <a:ext cx="42672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6400800" y="5867400"/>
          <a:ext cx="19050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26" name="公式" r:id="rId15" imgW="762000" imgH="203200" progId="Equation.3">
                  <p:embed/>
                </p:oleObj>
              </mc:Choice>
              <mc:Fallback>
                <p:oleObj name="公式" r:id="rId15" imgW="7620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867400"/>
                        <a:ext cx="19050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4595813" y="785813"/>
          <a:ext cx="13017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27" name="公式" r:id="rId17" imgW="469492" imgH="177646" progId="Equation.3">
                  <p:embed/>
                </p:oleObj>
              </mc:Choice>
              <mc:Fallback>
                <p:oleObj name="公式" r:id="rId17" imgW="469492" imgH="17764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3" y="785813"/>
                        <a:ext cx="130175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8915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【</a:t>
            </a:r>
            <a:r>
              <a:rPr lang="zh-CN" altLang="en-US" sz="2800" b="1">
                <a:solidFill>
                  <a:srgbClr val="FF33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补充</a:t>
            </a:r>
            <a:r>
              <a:rPr lang="zh-CN" altLang="zh-CN" sz="2800" b="1">
                <a:solidFill>
                  <a:srgbClr val="FF33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例</a:t>
            </a:r>
            <a:r>
              <a:rPr lang="en-US" altLang="zh-CN" sz="2800" b="1">
                <a:solidFill>
                  <a:srgbClr val="FF33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】</a:t>
            </a:r>
            <a:r>
              <a:rPr lang="zh-CN" altLang="zh-CN" sz="2800" b="1">
                <a:solidFill>
                  <a:srgbClr val="0000FF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某原子的第一激发态的能级宽度为 E=6 </a:t>
            </a:r>
            <a:r>
              <a:rPr lang="zh-CN" altLang="zh-CN" sz="2800" b="1">
                <a:solidFill>
                  <a:srgbClr val="0000FF"/>
                </a:solidFill>
                <a:latin typeface="Century Schoolbook" panose="02040604050505020304" pitchFamily="18" charset="0"/>
              </a:rPr>
              <a:t>10</a:t>
            </a:r>
            <a:r>
              <a:rPr lang="zh-CN" altLang="zh-CN" sz="2800" b="1" baseline="30000">
                <a:solidFill>
                  <a:srgbClr val="0000FF"/>
                </a:solidFill>
                <a:latin typeface="Century Schoolbook" panose="02040604050505020304" pitchFamily="18" charset="0"/>
              </a:rPr>
              <a:t>-8</a:t>
            </a:r>
            <a:r>
              <a:rPr lang="zh-CN" altLang="zh-CN" sz="2800" b="1">
                <a:solidFill>
                  <a:srgbClr val="0000FF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电子伏，试估算原子处于第一激发态的寿命t。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52600" y="1219201"/>
            <a:ext cx="670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FF33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解:</a:t>
            </a:r>
            <a:r>
              <a:rPr lang="zh-CN" altLang="zh-CN" sz="2800" b="1">
                <a:solidFill>
                  <a:srgbClr val="008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根据时间与能量的不确定关系，</a:t>
            </a:r>
            <a:endParaRPr lang="zh-CN" altLang="zh-CN" sz="2800" b="1">
              <a:solidFill>
                <a:srgbClr val="008000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057400" y="1676401"/>
          <a:ext cx="73152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7" name="公式" r:id="rId3" imgW="2844800" imgH="419100" progId="Equation.3">
                  <p:embed/>
                </p:oleObj>
              </mc:Choice>
              <mc:Fallback>
                <p:oleObj name="公式" r:id="rId3" imgW="28448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76401"/>
                        <a:ext cx="73152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矩形 4"/>
          <p:cNvSpPr>
            <a:spLocks noChangeArrowheads="1"/>
          </p:cNvSpPr>
          <p:nvPr/>
        </p:nvSpPr>
        <p:spPr bwMode="auto">
          <a:xfrm>
            <a:off x="4079776" y="3175774"/>
            <a:ext cx="906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楷体_GB2312" pitchFamily="49" charset="-122"/>
              </a:rPr>
              <a:t>总结</a:t>
            </a:r>
            <a:endParaRPr lang="zh-CN" altLang="en-US" sz="28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03388" y="3840164"/>
            <a:ext cx="8763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chemeClr val="accent2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     </a:t>
            </a:r>
            <a:r>
              <a:rPr lang="zh-CN" altLang="zh-CN" sz="2800" b="1">
                <a:solidFill>
                  <a:srgbClr val="0000FF"/>
                </a:solidFill>
                <a:latin typeface="Century Schoolbook" panose="02040604050505020304" pitchFamily="18" charset="0"/>
              </a:rPr>
              <a:t>不确定关系是物质的波粒二象性引起的。</a:t>
            </a:r>
            <a:r>
              <a:rPr lang="zh-CN" altLang="zh-CN" sz="2800" b="1">
                <a:solidFill>
                  <a:srgbClr val="0000FF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是波粒二象性的深刻反应，也是对波粒二象性的进一步描述。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24000" y="4857751"/>
            <a:ext cx="929640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 b="1">
                <a:solidFill>
                  <a:srgbClr val="7030A0"/>
                </a:solidFill>
                <a:latin typeface="Century Schoolbook" panose="02040604050505020304" pitchFamily="18" charset="0"/>
              </a:rPr>
              <a:t>由于微观粒子的波动性，位置与动量不能</a:t>
            </a:r>
            <a:r>
              <a:rPr lang="zh-CN" altLang="zh-CN" sz="2800" b="1">
                <a:solidFill>
                  <a:srgbClr val="FF3300"/>
                </a:solidFill>
                <a:latin typeface="Century Schoolbook" panose="02040604050505020304" pitchFamily="18" charset="0"/>
              </a:rPr>
              <a:t>同时</a:t>
            </a:r>
            <a:r>
              <a:rPr lang="zh-CN" altLang="zh-CN" sz="2800" b="1">
                <a:solidFill>
                  <a:srgbClr val="7030A0"/>
                </a:solidFill>
                <a:latin typeface="Century Schoolbook" panose="02040604050505020304" pitchFamily="18" charset="0"/>
              </a:rPr>
              <a:t>有精确值。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52600" y="5537201"/>
            <a:ext cx="8915400" cy="1052513"/>
            <a:chOff x="0" y="0"/>
            <a:chExt cx="5376" cy="663"/>
          </a:xfrm>
        </p:grpSpPr>
        <p:sp>
          <p:nvSpPr>
            <p:cNvPr id="22537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5376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800" b="1" i="1">
                  <a:solidFill>
                    <a:schemeClr val="accent2"/>
                  </a:solidFill>
                  <a:latin typeface="Symbol" panose="05050102010706020507" pitchFamily="18" charset="2"/>
                </a:rPr>
                <a:t>D</a:t>
              </a:r>
              <a:r>
                <a:rPr lang="zh-CN" altLang="zh-CN" sz="2800" b="1" i="1">
                  <a:solidFill>
                    <a:schemeClr val="accent2"/>
                  </a:solidFill>
                  <a:latin typeface="Century Schoolbook" panose="02040604050505020304" pitchFamily="18" charset="0"/>
                </a:rPr>
                <a:t>x</a:t>
              </a:r>
              <a:r>
                <a:rPr lang="zh-CN" altLang="zh-CN" sz="2800" b="1">
                  <a:solidFill>
                    <a:schemeClr val="accent2"/>
                  </a:solidFill>
                  <a:latin typeface="Century Schoolbook" panose="02040604050505020304" pitchFamily="18" charset="0"/>
                </a:rPr>
                <a:t>越小（位置越精确），衍射现象越显著， </a:t>
              </a:r>
              <a:r>
                <a:rPr lang="zh-CN" altLang="zh-CN" sz="2800" b="1" i="1">
                  <a:solidFill>
                    <a:schemeClr val="accent2"/>
                  </a:solidFill>
                  <a:latin typeface="Symbol" panose="05050102010706020507" pitchFamily="18" charset="2"/>
                </a:rPr>
                <a:t>D</a:t>
              </a:r>
              <a:r>
                <a:rPr lang="zh-CN" altLang="zh-CN" sz="2800" b="1" i="1">
                  <a:solidFill>
                    <a:schemeClr val="accent2"/>
                  </a:solidFill>
                  <a:latin typeface="Century Schoolbook" panose="02040604050505020304" pitchFamily="18" charset="0"/>
                </a:rPr>
                <a:t>P</a:t>
              </a:r>
              <a:r>
                <a:rPr lang="zh-CN" altLang="zh-CN" sz="2800" b="1" i="1" baseline="-25000">
                  <a:solidFill>
                    <a:schemeClr val="accent2"/>
                  </a:solidFill>
                  <a:latin typeface="Century Schoolbook" panose="02040604050505020304" pitchFamily="18" charset="0"/>
                </a:rPr>
                <a:t>x </a:t>
              </a:r>
              <a:r>
                <a:rPr lang="zh-CN" altLang="zh-CN" sz="2800" b="1">
                  <a:solidFill>
                    <a:schemeClr val="accent2"/>
                  </a:solidFill>
                  <a:latin typeface="Century Schoolbook" panose="02040604050505020304" pitchFamily="18" charset="0"/>
                </a:rPr>
                <a:t>越大，动量不确定度越大。在同一时刻</a:t>
              </a:r>
            </a:p>
          </p:txBody>
        </p:sp>
        <p:graphicFrame>
          <p:nvGraphicFramePr>
            <p:cNvPr id="22538" name="Object 8"/>
            <p:cNvGraphicFramePr>
              <a:graphicFrameLocks noChangeAspect="1"/>
            </p:cNvGraphicFramePr>
            <p:nvPr/>
          </p:nvGraphicFramePr>
          <p:xfrm>
            <a:off x="3264" y="250"/>
            <a:ext cx="1200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28" name="公式" r:id="rId5" imgW="660687" imgH="228699" progId="Equation.3">
                    <p:embed/>
                  </p:oleObj>
                </mc:Choice>
                <mc:Fallback>
                  <p:oleObj name="公式" r:id="rId5" imgW="660687" imgH="22869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50"/>
                          <a:ext cx="1200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21510" grpId="0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06564" y="1"/>
            <a:ext cx="89614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chemeClr val="accent2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     </a:t>
            </a:r>
            <a:r>
              <a:rPr lang="zh-CN" altLang="zh-CN" sz="2800" b="1">
                <a:solidFill>
                  <a:srgbClr val="008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不确定关系是由物质本身固有的特性所决定的，而不是由于仪器或测量方法的缺陷所造成的。不论测量仪器的精度有多高，我们认识一个物理体系的精确度也要受到限制。</a:t>
            </a:r>
            <a:endParaRPr lang="zh-CN" altLang="zh-CN" sz="2800" b="1">
              <a:solidFill>
                <a:srgbClr val="008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1738313" y="1785939"/>
            <a:ext cx="8686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solidFill>
                  <a:schemeClr val="accent2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  不确定关系指明了宏观物理与微观物理的分界线：</a:t>
            </a:r>
            <a:r>
              <a:rPr lang="zh-CN" altLang="zh-CN" sz="2800" b="1" dirty="0">
                <a:solidFill>
                  <a:srgbClr val="6600CC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在某个具体问题中，粒子是否可作为经典粒子来处理，起关健作用的是普朗克恒量</a:t>
            </a:r>
            <a:r>
              <a:rPr lang="zh-CN" altLang="zh-CN" sz="2800" b="1" dirty="0">
                <a:solidFill>
                  <a:srgbClr val="FF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h</a:t>
            </a:r>
            <a:r>
              <a:rPr lang="zh-CN" altLang="zh-CN" sz="2800" b="1" dirty="0">
                <a:solidFill>
                  <a:srgbClr val="6600CC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的大小。</a:t>
            </a:r>
            <a:endParaRPr lang="zh-CN" altLang="zh-CN" sz="2800" b="1" dirty="0">
              <a:solidFill>
                <a:srgbClr val="6600CC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38314" y="3000376"/>
            <a:ext cx="8135937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Calibri" panose="020F0502020204030204" pitchFamily="34" charset="0"/>
              </a:rPr>
              <a:t> </a:t>
            </a:r>
            <a:r>
              <a:rPr lang="en-US" altLang="zh-CN" sz="2800" b="1">
                <a:latin typeface="Calibri" panose="020F0502020204030204" pitchFamily="34" charset="0"/>
              </a:rPr>
              <a:t>1</a:t>
            </a:r>
            <a:r>
              <a:rPr lang="zh-CN" altLang="en-US" sz="2800" b="1">
                <a:latin typeface="Calibri" panose="020F0502020204030204" pitchFamily="34" charset="0"/>
              </a:rPr>
              <a:t>）</a:t>
            </a:r>
            <a:r>
              <a:rPr lang="en-US" altLang="zh-CN" sz="2800" b="1">
                <a:latin typeface="Calibri" panose="020F0502020204030204" pitchFamily="34" charset="0"/>
              </a:rPr>
              <a:t> </a:t>
            </a:r>
            <a:r>
              <a:rPr lang="zh-CN" altLang="en-US" sz="2800" b="1">
                <a:latin typeface="Calibri" panose="020F0502020204030204" pitchFamily="34" charset="0"/>
              </a:rPr>
              <a:t>不确定性与测量没有关系，是微观粒子波粒二象性的体现。</a:t>
            </a:r>
            <a:endParaRPr lang="zh-CN" altLang="en-US" sz="2800" b="1">
              <a:solidFill>
                <a:srgbClr val="8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809750" y="4071938"/>
            <a:ext cx="8351838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8000"/>
                </a:solidFill>
                <a:latin typeface="Calibri" panose="020F0502020204030204" pitchFamily="34" charset="0"/>
              </a:rPr>
              <a:t>2</a:t>
            </a:r>
            <a:r>
              <a:rPr lang="zh-CN" altLang="en-US" sz="2800" b="1" dirty="0">
                <a:solidFill>
                  <a:srgbClr val="008000"/>
                </a:solidFill>
                <a:latin typeface="Calibri" panose="020F0502020204030204" pitchFamily="34" charset="0"/>
              </a:rPr>
              <a:t>）</a:t>
            </a:r>
            <a:r>
              <a:rPr lang="en-US" altLang="zh-CN" sz="2800" b="1" dirty="0">
                <a:solidFill>
                  <a:srgbClr val="008000"/>
                </a:solidFill>
                <a:latin typeface="Calibri" panose="020F0502020204030204" pitchFamily="34" charset="0"/>
              </a:rPr>
              <a:t>  </a:t>
            </a:r>
            <a:r>
              <a:rPr lang="zh-CN" altLang="en-US" sz="2800" b="1" dirty="0">
                <a:solidFill>
                  <a:srgbClr val="008000"/>
                </a:solidFill>
                <a:latin typeface="Calibri" panose="020F0502020204030204" pitchFamily="34" charset="0"/>
              </a:rPr>
              <a:t>对于微观粒子，不能同时用确定的位置和动量来描述。 因此，微观粒子：</a:t>
            </a:r>
            <a:r>
              <a:rPr lang="en-US" altLang="zh-CN" sz="2800" b="1" dirty="0">
                <a:solidFill>
                  <a:srgbClr val="CC3300"/>
                </a:solidFill>
                <a:latin typeface="Calibri" panose="020F0502020204030204" pitchFamily="34" charset="0"/>
              </a:rPr>
              <a:t>(1) </a:t>
            </a:r>
            <a:r>
              <a:rPr lang="zh-CN" altLang="en-US" sz="2800" b="1" dirty="0">
                <a:solidFill>
                  <a:srgbClr val="CC3300"/>
                </a:solidFill>
                <a:latin typeface="Calibri" panose="020F0502020204030204" pitchFamily="34" charset="0"/>
              </a:rPr>
              <a:t>没有“轨道”，</a:t>
            </a:r>
            <a:r>
              <a:rPr lang="en-US" altLang="zh-CN" sz="2800" b="1" dirty="0">
                <a:solidFill>
                  <a:srgbClr val="9900CC"/>
                </a:solidFill>
                <a:latin typeface="Calibri" panose="020F0502020204030204" pitchFamily="34" charset="0"/>
              </a:rPr>
              <a:t>(2) </a:t>
            </a:r>
            <a:r>
              <a:rPr lang="zh-CN" altLang="en-US" sz="2800" b="1" dirty="0">
                <a:solidFill>
                  <a:srgbClr val="9900CC"/>
                </a:solidFill>
                <a:latin typeface="Calibri" panose="020F0502020204030204" pitchFamily="34" charset="0"/>
              </a:rPr>
              <a:t>不可能静止（对任何惯性系）。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801813" y="5730876"/>
            <a:ext cx="8375650" cy="1127125"/>
            <a:chOff x="280" y="2272"/>
            <a:chExt cx="5276" cy="710"/>
          </a:xfrm>
        </p:grpSpPr>
        <p:sp>
          <p:nvSpPr>
            <p:cNvPr id="23559" name="Rectangle 4"/>
            <p:cNvSpPr>
              <a:spLocks noChangeArrowheads="1"/>
            </p:cNvSpPr>
            <p:nvPr/>
          </p:nvSpPr>
          <p:spPr bwMode="auto">
            <a:xfrm>
              <a:off x="280" y="2272"/>
              <a:ext cx="5276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  <a:latin typeface="Calibri" panose="020F0502020204030204" pitchFamily="34" charset="0"/>
                </a:rPr>
                <a:t>3</a:t>
              </a:r>
              <a:r>
                <a:rPr lang="zh-CN" altLang="en-US" sz="2800" b="1" dirty="0">
                  <a:solidFill>
                    <a:srgbClr val="0000FF"/>
                  </a:solidFill>
                  <a:latin typeface="Calibri" panose="020F0502020204030204" pitchFamily="34" charset="0"/>
                </a:rPr>
                <a:t>）当                                          </a:t>
              </a:r>
              <a:r>
                <a:rPr lang="en-US" altLang="zh-CN" sz="2800" b="1" dirty="0">
                  <a:solidFill>
                    <a:srgbClr val="0000FF"/>
                  </a:solidFill>
                  <a:latin typeface="Calibri" panose="020F0502020204030204" pitchFamily="34" charset="0"/>
                </a:rPr>
                <a:t>( </a:t>
              </a:r>
              <a:r>
                <a:rPr lang="zh-CN" altLang="en-US" sz="2800" b="1" dirty="0">
                  <a:solidFill>
                    <a:srgbClr val="0000FF"/>
                  </a:solidFill>
                  <a:latin typeface="Calibri" panose="020F0502020204030204" pitchFamily="34" charset="0"/>
                </a:rPr>
                <a:t>即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L</a:t>
              </a:r>
              <a:r>
                <a:rPr lang="en-US" altLang="zh-CN" sz="28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&gt;&gt;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Calibri" panose="020F0502020204030204" pitchFamily="34" charset="0"/>
                  <a:sym typeface="Symbol" panose="05050102010706020507" pitchFamily="18" charset="2"/>
                </a:rPr>
                <a:t> </a:t>
              </a:r>
              <a:r>
                <a:rPr lang="en-US" altLang="zh-CN" sz="2800" b="1" dirty="0">
                  <a:solidFill>
                    <a:srgbClr val="0000FF"/>
                  </a:solidFill>
                  <a:latin typeface="Calibri" panose="020F0502020204030204" pitchFamily="34" charset="0"/>
                  <a:sym typeface="Symbol" panose="05050102010706020507" pitchFamily="18" charset="2"/>
                </a:rPr>
                <a:t>) </a:t>
              </a:r>
              <a:r>
                <a:rPr lang="zh-CN" altLang="en-US" sz="2800" b="1" dirty="0">
                  <a:solidFill>
                    <a:srgbClr val="0000FF"/>
                  </a:solidFill>
                  <a:latin typeface="Calibri" panose="020F0502020204030204" pitchFamily="34" charset="0"/>
                </a:rPr>
                <a:t>时，可作为经典粒子处理。</a:t>
              </a:r>
            </a:p>
          </p:txBody>
        </p:sp>
        <p:graphicFrame>
          <p:nvGraphicFramePr>
            <p:cNvPr id="23560" name="Object 5"/>
            <p:cNvGraphicFramePr>
              <a:graphicFrameLocks noChangeAspect="1"/>
            </p:cNvGraphicFramePr>
            <p:nvPr/>
          </p:nvGraphicFramePr>
          <p:xfrm>
            <a:off x="902" y="2299"/>
            <a:ext cx="2199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05" name="公式" r:id="rId4" imgW="1076254" imgH="171408" progId="Equation.3">
                    <p:embed/>
                  </p:oleObj>
                </mc:Choice>
                <mc:Fallback>
                  <p:oleObj name="公式" r:id="rId4" imgW="1076254" imgH="171408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2" y="2299"/>
                          <a:ext cx="2199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6FF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1706563" y="454026"/>
            <a:ext cx="5688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Calibri" panose="020F0502020204030204" pitchFamily="34" charset="0"/>
              </a:rPr>
              <a:t>4</a:t>
            </a:r>
            <a:r>
              <a:rPr lang="zh-CN" altLang="en-US" sz="2800" b="1">
                <a:latin typeface="Calibri" panose="020F0502020204030204" pitchFamily="34" charset="0"/>
              </a:rPr>
              <a:t>）</a:t>
            </a:r>
            <a:r>
              <a:rPr lang="en-US" altLang="zh-CN" sz="2800" b="1">
                <a:latin typeface="Calibri" panose="020F0502020204030204" pitchFamily="34" charset="0"/>
              </a:rPr>
              <a:t> </a:t>
            </a:r>
            <a:r>
              <a:rPr lang="zh-CN" altLang="en-US" sz="2800" b="1">
                <a:latin typeface="Calibri" panose="020F0502020204030204" pitchFamily="34" charset="0"/>
              </a:rPr>
              <a:t>能量和时间的不确定关系：</a:t>
            </a: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6602414" y="217489"/>
          <a:ext cx="2274887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23" name="公式" r:id="rId3" imgW="695368" imgH="361981" progId="Equation.3">
                  <p:embed/>
                </p:oleObj>
              </mc:Choice>
              <mc:Fallback>
                <p:oleObj name="公式" r:id="rId3" imgW="695368" imgH="36198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414" y="217489"/>
                        <a:ext cx="2274887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995488" y="1154113"/>
            <a:ext cx="5257800" cy="519112"/>
            <a:chOff x="431" y="3466"/>
            <a:chExt cx="3312" cy="327"/>
          </a:xfrm>
        </p:grpSpPr>
        <p:sp>
          <p:nvSpPr>
            <p:cNvPr id="24589" name="Text Box 11"/>
            <p:cNvSpPr txBox="1">
              <a:spLocks noChangeArrowheads="1"/>
            </p:cNvSpPr>
            <p:nvPr/>
          </p:nvSpPr>
          <p:spPr bwMode="auto">
            <a:xfrm>
              <a:off x="783" y="3466"/>
              <a:ext cx="2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8000"/>
                  </a:solidFill>
                  <a:latin typeface="Calibri" panose="020F0502020204030204" pitchFamily="34" charset="0"/>
                </a:rPr>
                <a:t>称为原子激发态的能级宽度</a:t>
              </a:r>
            </a:p>
          </p:txBody>
        </p:sp>
        <p:graphicFrame>
          <p:nvGraphicFramePr>
            <p:cNvPr id="24590" name="Object 12"/>
            <p:cNvGraphicFramePr>
              <a:graphicFrameLocks noChangeAspect="1"/>
            </p:cNvGraphicFramePr>
            <p:nvPr/>
          </p:nvGraphicFramePr>
          <p:xfrm>
            <a:off x="431" y="3496"/>
            <a:ext cx="41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24" name="公式" r:id="rId5" imgW="209474" imgH="133347" progId="Equation.3">
                    <p:embed/>
                  </p:oleObj>
                </mc:Choice>
                <mc:Fallback>
                  <p:oleObj name="公式" r:id="rId5" imgW="209474" imgH="133347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496"/>
                          <a:ext cx="413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995488" y="1787526"/>
            <a:ext cx="5688012" cy="519113"/>
            <a:chOff x="431" y="3874"/>
            <a:chExt cx="3583" cy="327"/>
          </a:xfrm>
        </p:grpSpPr>
        <p:sp>
          <p:nvSpPr>
            <p:cNvPr id="24587" name="Rectangle 14"/>
            <p:cNvSpPr>
              <a:spLocks noChangeArrowheads="1"/>
            </p:cNvSpPr>
            <p:nvPr/>
          </p:nvSpPr>
          <p:spPr bwMode="auto">
            <a:xfrm>
              <a:off x="703" y="3874"/>
              <a:ext cx="331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6600CC"/>
                  </a:solidFill>
                  <a:latin typeface="Calibri" panose="020F0502020204030204" pitchFamily="34" charset="0"/>
                </a:rPr>
                <a:t>为原子处于该激发态的平均寿命</a:t>
              </a:r>
            </a:p>
          </p:txBody>
        </p:sp>
        <p:graphicFrame>
          <p:nvGraphicFramePr>
            <p:cNvPr id="24588" name="Object 15"/>
            <p:cNvGraphicFramePr>
              <a:graphicFrameLocks noChangeAspect="1"/>
            </p:cNvGraphicFramePr>
            <p:nvPr/>
          </p:nvGraphicFramePr>
          <p:xfrm>
            <a:off x="431" y="3874"/>
            <a:ext cx="328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25" name="公式" r:id="rId7" imgW="161965" imgH="152512" progId="Equation.3">
                    <p:embed/>
                  </p:oleObj>
                </mc:Choice>
                <mc:Fallback>
                  <p:oleObj name="公式" r:id="rId7" imgW="161965" imgH="152512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874"/>
                          <a:ext cx="328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768476" y="2606676"/>
            <a:ext cx="591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6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5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）不确定关系中</a:t>
            </a:r>
            <a:r>
              <a:rPr lang="en-US" altLang="zh-CN" sz="28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的重要性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992314" y="3429000"/>
            <a:ext cx="86756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6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Calibri" panose="020F0502020204030204" pitchFamily="34" charset="0"/>
              </a:rPr>
              <a:t>·</a:t>
            </a:r>
            <a:r>
              <a:rPr lang="en-US" altLang="zh-CN" sz="2800" b="1" i="1" dirty="0">
                <a:latin typeface="Calibri" panose="020F0502020204030204" pitchFamily="34" charset="0"/>
              </a:rPr>
              <a:t>h</a:t>
            </a:r>
            <a:r>
              <a:rPr lang="en-US" altLang="zh-CN" sz="2800" b="1" dirty="0">
                <a:latin typeface="Calibri" panose="020F0502020204030204" pitchFamily="34" charset="0"/>
                <a:sym typeface="Symbol" panose="05050102010706020507" pitchFamily="18" charset="2"/>
              </a:rPr>
              <a:t></a:t>
            </a:r>
            <a:r>
              <a:rPr lang="en-US" altLang="zh-CN" sz="2800" b="1" dirty="0">
                <a:latin typeface="Calibri" panose="020F0502020204030204" pitchFamily="34" charset="0"/>
              </a:rPr>
              <a:t>0</a:t>
            </a:r>
            <a:r>
              <a:rPr lang="en-US" altLang="zh-CN" sz="2800" b="1" dirty="0">
                <a:latin typeface="Calibri" panose="020F0502020204030204" pitchFamily="34" charset="0"/>
                <a:sym typeface="Symbol" panose="05050102010706020507" pitchFamily="18" charset="2"/>
              </a:rPr>
              <a:t>  </a:t>
            </a:r>
          </a:p>
          <a:p>
            <a:pPr eaLnBrk="1" hangingPunct="1"/>
            <a:r>
              <a:rPr lang="zh-CN" altLang="en-US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使得不确定关系在微观世界成为一个重要的规律；</a:t>
            </a:r>
            <a:endParaRPr lang="zh-CN" altLang="en-US" sz="2800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135189" y="4383089"/>
            <a:ext cx="79216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6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Calibri" panose="020F0502020204030204" pitchFamily="34" charset="0"/>
                <a:ea typeface="楷体_GB2312" pitchFamily="49" charset="-122"/>
                <a:sym typeface="Symbol" panose="05050102010706020507" pitchFamily="18" charset="2"/>
              </a:rPr>
              <a:t>·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但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h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很小</a:t>
            </a:r>
          </a:p>
          <a:p>
            <a:pPr eaLnBrk="1" hangingPunct="1"/>
            <a:r>
              <a:rPr lang="zh-CN" altLang="en-US" sz="2800" b="1">
                <a:solidFill>
                  <a:srgbClr val="CC0000"/>
                </a:solidFill>
                <a:latin typeface="Calibri" panose="020F0502020204030204" pitchFamily="34" charset="0"/>
                <a:ea typeface="楷体_GB2312" pitchFamily="49" charset="-122"/>
                <a:sym typeface="Symbol" panose="05050102010706020507" pitchFamily="18" charset="2"/>
              </a:rPr>
              <a:t>使不确定关系在宏观世界不能得到直接体现。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992314" y="5337175"/>
            <a:ext cx="83518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6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8000"/>
                </a:solidFill>
                <a:latin typeface="Calibri" panose="020F0502020204030204" pitchFamily="34" charset="0"/>
                <a:ea typeface="楷体_GB2312" pitchFamily="49" charset="-122"/>
                <a:sym typeface="Symbol" panose="05050102010706020507" pitchFamily="18" charset="2"/>
              </a:rPr>
              <a:t>·</a:t>
            </a:r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不确定关系在宏观世界的效果，好象是微观世界里当</a:t>
            </a:r>
            <a:r>
              <a:rPr lang="en-US" altLang="zh-CN" sz="2800" b="1" i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h</a:t>
            </a:r>
            <a:r>
              <a:rPr lang="en-US" altLang="zh-CN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时的效果。</a:t>
            </a:r>
            <a:endParaRPr lang="en-US" altLang="zh-CN" sz="2800" b="1" dirty="0">
              <a:solidFill>
                <a:srgbClr val="0080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992314" y="6334126"/>
            <a:ext cx="6999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66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E628C2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当</a:t>
            </a:r>
            <a:r>
              <a:rPr lang="en-US" altLang="zh-CN" sz="2800" b="1" i="1" dirty="0">
                <a:solidFill>
                  <a:srgbClr val="E628C2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h</a:t>
            </a:r>
            <a:r>
              <a:rPr lang="en-US" altLang="zh-CN" sz="2800" b="1" dirty="0">
                <a:solidFill>
                  <a:srgbClr val="E628C2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</a:t>
            </a:r>
            <a:r>
              <a:rPr lang="en-US" altLang="zh-CN" sz="2800" b="1" dirty="0">
                <a:solidFill>
                  <a:srgbClr val="E628C2"/>
                </a:solidFill>
                <a:latin typeface="Calibri" panose="020F0502020204030204" pitchFamily="34" charset="0"/>
              </a:rPr>
              <a:t> 0</a:t>
            </a:r>
            <a:r>
              <a:rPr lang="zh-CN" altLang="en-US" sz="2800" b="1" dirty="0">
                <a:solidFill>
                  <a:srgbClr val="E628C2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时</a:t>
            </a:r>
            <a:r>
              <a:rPr lang="en-US" altLang="zh-CN" sz="2800" b="1" dirty="0">
                <a:solidFill>
                  <a:srgbClr val="E628C2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solidFill>
                  <a:srgbClr val="E628C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量子物理</a:t>
            </a:r>
            <a:r>
              <a:rPr lang="zh-CN" altLang="en-US" sz="2800" b="1" dirty="0">
                <a:solidFill>
                  <a:srgbClr val="E628C2"/>
                </a:solidFill>
                <a:latin typeface="楷体_GB2312" pitchFamily="49" charset="-122"/>
                <a:ea typeface="楷体_GB2312" pitchFamily="49" charset="-122"/>
              </a:rPr>
              <a:t>经典物理</a:t>
            </a:r>
            <a:r>
              <a:rPr lang="en-US" altLang="zh-CN" sz="2800" b="1" dirty="0">
                <a:solidFill>
                  <a:srgbClr val="E628C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zh-CN" altLang="en-US" sz="2800" b="1" dirty="0">
                <a:solidFill>
                  <a:srgbClr val="E628C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对应原理</a:t>
            </a:r>
            <a:r>
              <a:rPr lang="en-US" altLang="zh-CN" sz="2800" b="1" dirty="0">
                <a:solidFill>
                  <a:srgbClr val="E628C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690814" y="1541464"/>
            <a:ext cx="7691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 b="1">
                <a:latin typeface="Calibri" panose="020F0502020204030204" pitchFamily="34" charset="0"/>
              </a:rPr>
              <a:t>不确定性关系限定了使用经典语言的范围和度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719388" y="1108076"/>
            <a:ext cx="6432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 b="1">
                <a:solidFill>
                  <a:srgbClr val="0000FF"/>
                </a:solidFill>
                <a:latin typeface="Calibri" panose="020F0502020204030204" pitchFamily="34" charset="0"/>
              </a:rPr>
              <a:t>不确定性的物理根源是粒子的波动性。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711451" y="211139"/>
            <a:ext cx="65627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7325" indent="-187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 b="1">
                <a:solidFill>
                  <a:srgbClr val="008000"/>
                </a:solidFill>
                <a:latin typeface="Calibri" panose="020F0502020204030204" pitchFamily="34" charset="0"/>
              </a:rPr>
              <a:t>不确定性与测量没有关系，是微观粒子波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2800" b="1">
                <a:solidFill>
                  <a:srgbClr val="008000"/>
                </a:solidFill>
                <a:latin typeface="Calibri" panose="020F0502020204030204" pitchFamily="34" charset="0"/>
              </a:rPr>
              <a:t>粒二象性的体现。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809751" y="2071689"/>
            <a:ext cx="78771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补充例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氢原子中的电子的轨道运动速度</a:t>
            </a:r>
            <a:r>
              <a:rPr lang="zh-CN" altLang="en-GB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800" b="1" baseline="30000" dirty="0">
                <a:solidFill>
                  <a:srgbClr val="9900CC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m/s</a:t>
            </a:r>
            <a:r>
              <a:rPr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，速度的不确定度：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3595688" y="3071813"/>
          <a:ext cx="158115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20" name="公式" r:id="rId3" imgW="761669" imgH="558558" progId="Equation.3">
                  <p:embed/>
                </p:oleObj>
              </mc:Choice>
              <mc:Fallback>
                <p:oleObj name="公式" r:id="rId3" imgW="761669" imgH="55855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3071813"/>
                        <a:ext cx="1581150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5310189" y="3143251"/>
          <a:ext cx="1633537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21" name="公式" r:id="rId5" imgW="787400" imgH="558800" progId="Equation.3">
                  <p:embed/>
                </p:oleObj>
              </mc:Choice>
              <mc:Fallback>
                <p:oleObj name="公式" r:id="rId5" imgW="787400" imgH="558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189" y="3143251"/>
                        <a:ext cx="1633537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8697914" y="3286126"/>
            <a:ext cx="19700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，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i="1">
                <a:latin typeface="Times New Roman" panose="02020603050405020304" pitchFamily="18" charset="0"/>
              </a:rPr>
              <a:t>~v</a:t>
            </a:r>
            <a:endParaRPr lang="en-US" altLang="zh-CN" sz="2800" b="1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946276" y="4778375"/>
            <a:ext cx="80041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6600CC"/>
                </a:solidFill>
                <a:latin typeface="Times New Roman" panose="02020603050405020304" pitchFamily="18" charset="0"/>
              </a:rPr>
              <a:t>但威尔逊云室可看到一条白亮的粒子径迹～</a:t>
            </a:r>
            <a:r>
              <a:rPr lang="en-US" altLang="zh-CN" sz="2800" b="1">
                <a:solidFill>
                  <a:srgbClr val="6600CC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800" b="1" baseline="30000">
                <a:solidFill>
                  <a:srgbClr val="6600CC"/>
                </a:solidFill>
                <a:latin typeface="Times New Roman" panose="02020603050405020304" pitchFamily="18" charset="0"/>
              </a:rPr>
              <a:t>-4</a:t>
            </a:r>
            <a:r>
              <a:rPr lang="en-US" altLang="zh-CN" sz="2800" b="1">
                <a:solidFill>
                  <a:srgbClr val="6600CC"/>
                </a:solidFill>
                <a:latin typeface="Times New Roman" panose="02020603050405020304" pitchFamily="18" charset="0"/>
              </a:rPr>
              <a:t> cm </a:t>
            </a:r>
            <a:r>
              <a:rPr lang="zh-CN" altLang="en-US" sz="2800" b="1">
                <a:solidFill>
                  <a:srgbClr val="6600CC"/>
                </a:solidFill>
                <a:latin typeface="Times New Roman" panose="02020603050405020304" pitchFamily="18" charset="0"/>
              </a:rPr>
              <a:t>，由此可得：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095500" y="6338888"/>
            <a:ext cx="7824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E628C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800" b="1">
                <a:solidFill>
                  <a:srgbClr val="E628C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&gt;&gt;</a:t>
            </a:r>
            <a:r>
              <a:rPr lang="en-US" altLang="zh-CN" sz="2800" b="1">
                <a:solidFill>
                  <a:srgbClr val="E628C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800" b="1" i="1">
                <a:solidFill>
                  <a:srgbClr val="E628C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zh-CN" altLang="en-US" sz="2800" b="1">
                <a:solidFill>
                  <a:srgbClr val="E628C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b="1">
                <a:solidFill>
                  <a:srgbClr val="E628C2"/>
                </a:solidFill>
                <a:latin typeface="Calibri" panose="020F0502020204030204" pitchFamily="34" charset="0"/>
              </a:rPr>
              <a:t>波动性不是很明显</a:t>
            </a:r>
            <a:r>
              <a:rPr lang="zh-CN" altLang="en-US" sz="2800" b="1">
                <a:solidFill>
                  <a:srgbClr val="E628C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800" b="1">
                <a:solidFill>
                  <a:srgbClr val="E628C2"/>
                </a:solidFill>
                <a:latin typeface="Calibri" panose="020F0502020204030204" pitchFamily="34" charset="0"/>
              </a:rPr>
              <a:t>轨道概念</a:t>
            </a:r>
            <a:r>
              <a:rPr lang="zh-CN" altLang="en-GB" sz="2800" b="1">
                <a:solidFill>
                  <a:srgbClr val="E628C2"/>
                </a:solidFill>
                <a:latin typeface="Calibri" panose="020F0502020204030204" pitchFamily="34" charset="0"/>
              </a:rPr>
              <a:t>仍</a:t>
            </a:r>
            <a:r>
              <a:rPr lang="zh-CN" altLang="en-US" sz="2800" b="1">
                <a:solidFill>
                  <a:srgbClr val="E628C2"/>
                </a:solidFill>
                <a:latin typeface="Calibri" panose="020F0502020204030204" pitchFamily="34" charset="0"/>
              </a:rPr>
              <a:t>适用。</a:t>
            </a:r>
          </a:p>
        </p:txBody>
      </p:sp>
      <p:graphicFrame>
        <p:nvGraphicFramePr>
          <p:cNvPr id="11" name="Object 13"/>
          <p:cNvGraphicFramePr>
            <a:graphicFrameLocks noChangeAspect="1"/>
          </p:cNvGraphicFramePr>
          <p:nvPr/>
        </p:nvGraphicFramePr>
        <p:xfrm>
          <a:off x="3146426" y="5691189"/>
          <a:ext cx="324167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22" name="公式" r:id="rId7" imgW="1600200" imgH="292100" progId="Equation.3">
                  <p:embed/>
                </p:oleObj>
              </mc:Choice>
              <mc:Fallback>
                <p:oleObj name="公式" r:id="rId7" imgW="1600200" imgH="292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6" y="5691189"/>
                        <a:ext cx="324167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/>
        </p:nvGraphicFramePr>
        <p:xfrm>
          <a:off x="7169150" y="5692776"/>
          <a:ext cx="32131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23" name="公式" r:id="rId9" imgW="1536700" imgH="292100" progId="Equation.3">
                  <p:embed/>
                </p:oleObj>
              </mc:Choice>
              <mc:Fallback>
                <p:oleObj name="公式" r:id="rId9" imgW="1536700" imgH="292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150" y="5692776"/>
                        <a:ext cx="32131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6"/>
          <p:cNvGraphicFramePr>
            <a:graphicFrameLocks noChangeAspect="1"/>
          </p:cNvGraphicFramePr>
          <p:nvPr/>
        </p:nvGraphicFramePr>
        <p:xfrm>
          <a:off x="6991350" y="3321050"/>
          <a:ext cx="17145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24" name="公式" r:id="rId11" imgW="825500" imgH="254000" progId="Equation.3">
                  <p:embed/>
                </p:oleObj>
              </mc:Choice>
              <mc:Fallback>
                <p:oleObj name="公式" r:id="rId11" imgW="825500" imgH="254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350" y="3321050"/>
                        <a:ext cx="17145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1912938" y="4271964"/>
            <a:ext cx="736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GB" sz="2800" b="1">
                <a:solidFill>
                  <a:srgbClr val="008000"/>
                </a:solidFill>
                <a:latin typeface="Calibri" panose="020F0502020204030204" pitchFamily="34" charset="0"/>
              </a:rPr>
              <a:t>可见波动性十分明显，不能用</a:t>
            </a:r>
            <a:r>
              <a:rPr lang="zh-CN" altLang="en-US" sz="2800" b="1">
                <a:solidFill>
                  <a:srgbClr val="008000"/>
                </a:solidFill>
                <a:latin typeface="Calibri" panose="020F0502020204030204" pitchFamily="34" charset="0"/>
              </a:rPr>
              <a:t>轨道概念描述</a:t>
            </a:r>
            <a:r>
              <a:rPr lang="en-US" altLang="zh-CN" sz="2800" b="1">
                <a:solidFill>
                  <a:srgbClr val="008000"/>
                </a:solidFill>
                <a:latin typeface="Calibri" panose="020F0502020204030204" pitchFamily="34" charset="0"/>
              </a:rPr>
              <a:t>!</a:t>
            </a: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6357938" y="5732464"/>
            <a:ext cx="6334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但</a:t>
            </a:r>
            <a:endParaRPr lang="zh-CN" altLang="en-US" sz="2800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8" grpId="0" autoUpdateAnimBg="0"/>
      <p:bldP spid="9" grpId="0" autoUpdateAnimBg="0"/>
      <p:bldP spid="10" grpId="0" autoUpdateAnimBg="0"/>
      <p:bldP spid="14" grpId="0" autoUpdateAnimBg="0"/>
      <p:bldP spid="15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86800" y="6400800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D28F421-4A59-46F5-94C9-1EBFF82AE8A8}" type="slidenum">
              <a:rPr lang="zh-CN" altLang="zh-CN" sz="2800" b="1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38</a:t>
            </a:fld>
            <a:endParaRPr lang="zh-CN" altLang="zh-CN" sz="2800" b="1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828800" y="228600"/>
            <a:ext cx="8458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Century Schoolbook" panose="02040604050505020304" pitchFamily="18" charset="0"/>
              </a:rPr>
              <a:t>【</a:t>
            </a:r>
            <a:r>
              <a:rPr lang="zh-CN" altLang="en-US" sz="2800" b="1" dirty="0">
                <a:solidFill>
                  <a:srgbClr val="FF3300"/>
                </a:solidFill>
                <a:latin typeface="Century Schoolbook" panose="02040604050505020304" pitchFamily="18" charset="0"/>
              </a:rPr>
              <a:t>补充</a:t>
            </a:r>
            <a:r>
              <a:rPr lang="zh-CN" altLang="zh-CN" sz="2800" b="1" dirty="0">
                <a:solidFill>
                  <a:srgbClr val="FF3300"/>
                </a:solidFill>
                <a:latin typeface="Century Schoolbook" panose="02040604050505020304" pitchFamily="18" charset="0"/>
              </a:rPr>
              <a:t>例</a:t>
            </a:r>
            <a:r>
              <a:rPr lang="en-US" altLang="zh-CN" sz="2800" b="1" dirty="0">
                <a:solidFill>
                  <a:srgbClr val="FF3300"/>
                </a:solidFill>
                <a:latin typeface="Century Schoolbook" panose="02040604050505020304" pitchFamily="18" charset="0"/>
              </a:rPr>
              <a:t>】</a:t>
            </a:r>
            <a:r>
              <a:rPr lang="zh-CN" altLang="zh-CN" sz="2800" b="1" dirty="0">
                <a:solidFill>
                  <a:srgbClr val="0000FF"/>
                </a:solidFill>
                <a:latin typeface="Century Schoolbook" panose="02040604050505020304" pitchFamily="18" charset="0"/>
              </a:rPr>
              <a:t>若电子与质量 </a:t>
            </a:r>
            <a:r>
              <a:rPr lang="zh-CN" altLang="zh-CN" sz="2800" b="1" i="1" dirty="0">
                <a:solidFill>
                  <a:srgbClr val="FF0000"/>
                </a:solidFill>
                <a:latin typeface="Century Schoolbook" panose="02040604050505020304" pitchFamily="18" charset="0"/>
              </a:rPr>
              <a:t>m </a:t>
            </a:r>
            <a:r>
              <a:rPr lang="zh-CN" altLang="zh-CN" sz="2800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= 0.01 Kg </a:t>
            </a:r>
            <a:r>
              <a:rPr lang="zh-CN" altLang="zh-CN" sz="2800" b="1" dirty="0">
                <a:solidFill>
                  <a:srgbClr val="0000FF"/>
                </a:solidFill>
                <a:latin typeface="Century Schoolbook" panose="02040604050505020304" pitchFamily="18" charset="0"/>
              </a:rPr>
              <a:t>的子弹，都以 </a:t>
            </a:r>
            <a:r>
              <a:rPr lang="zh-CN" altLang="zh-CN" sz="2800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200 m/s</a:t>
            </a:r>
            <a:r>
              <a:rPr lang="zh-CN" altLang="zh-CN" sz="2800" b="1" dirty="0">
                <a:solidFill>
                  <a:srgbClr val="0000FF"/>
                </a:solidFill>
                <a:latin typeface="Century Schoolbook" panose="02040604050505020304" pitchFamily="18" charset="0"/>
              </a:rPr>
              <a:t> 的速度沿 </a:t>
            </a:r>
            <a:r>
              <a:rPr lang="zh-CN" altLang="zh-CN" sz="2800" b="1" i="1" dirty="0">
                <a:solidFill>
                  <a:srgbClr val="FF0000"/>
                </a:solidFill>
                <a:latin typeface="Century Schoolbook" panose="02040604050505020304" pitchFamily="18" charset="0"/>
              </a:rPr>
              <a:t>x</a:t>
            </a:r>
            <a:r>
              <a:rPr lang="zh-CN" altLang="zh-CN" sz="2800" b="1" i="1" dirty="0">
                <a:solidFill>
                  <a:srgbClr val="0000FF"/>
                </a:solidFill>
                <a:latin typeface="Century Schoolbook" panose="02040604050505020304" pitchFamily="18" charset="0"/>
              </a:rPr>
              <a:t> </a:t>
            </a:r>
            <a:r>
              <a:rPr lang="zh-CN" altLang="zh-CN" sz="2800" b="1" dirty="0">
                <a:solidFill>
                  <a:srgbClr val="0000FF"/>
                </a:solidFill>
                <a:latin typeface="Century Schoolbook" panose="02040604050505020304" pitchFamily="18" charset="0"/>
              </a:rPr>
              <a:t>方向运动，速率测量相对误差在 </a:t>
            </a:r>
            <a:r>
              <a:rPr lang="zh-CN" altLang="zh-CN" sz="2800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0.01% </a:t>
            </a:r>
            <a:r>
              <a:rPr lang="zh-CN" altLang="zh-CN" sz="2800" b="1" dirty="0">
                <a:solidFill>
                  <a:srgbClr val="0000FF"/>
                </a:solidFill>
                <a:latin typeface="Century Schoolbook" panose="02040604050505020304" pitchFamily="18" charset="0"/>
              </a:rPr>
              <a:t>内。求在测量二者速率的同时测量位置所能达到的最小不确定度 </a:t>
            </a:r>
            <a:r>
              <a:rPr lang="zh-CN" altLang="zh-CN" sz="2800" b="1" i="1" dirty="0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zh-CN" altLang="zh-CN" sz="2800" b="1" i="1" dirty="0">
                <a:solidFill>
                  <a:srgbClr val="FF0000"/>
                </a:solidFill>
                <a:latin typeface="Century Schoolbook" panose="02040604050505020304" pitchFamily="18" charset="0"/>
              </a:rPr>
              <a:t>x</a:t>
            </a:r>
            <a:r>
              <a:rPr lang="zh-CN" altLang="zh-CN" sz="2800" b="1" i="1" dirty="0">
                <a:solidFill>
                  <a:srgbClr val="0000FF"/>
                </a:solidFill>
                <a:latin typeface="Century Schoolbook" panose="02040604050505020304" pitchFamily="18" charset="0"/>
              </a:rPr>
              <a:t> </a:t>
            </a:r>
            <a:r>
              <a:rPr lang="zh-CN" altLang="zh-CN" sz="2800" b="1" dirty="0">
                <a:solidFill>
                  <a:srgbClr val="0000FF"/>
                </a:solidFill>
                <a:latin typeface="Century Schoolbook" panose="02040604050505020304" pitchFamily="18" charset="0"/>
              </a:rPr>
              <a:t>。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828800" y="2057401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FF3300"/>
                </a:solidFill>
                <a:latin typeface="Century Schoolbook" panose="02040604050505020304" pitchFamily="18" charset="0"/>
              </a:rPr>
              <a:t>解：（1）电子位置的不确定度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5000" y="2590801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008000"/>
                </a:solidFill>
                <a:latin typeface="Century Schoolbook" panose="02040604050505020304" pitchFamily="18" charset="0"/>
              </a:rPr>
              <a:t>电子动量不确定度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752600" y="3200400"/>
          <a:ext cx="3048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69" name="公式" r:id="rId3" imgW="3224401" imgH="545863" progId="Equation.3">
                  <p:embed/>
                </p:oleObj>
              </mc:Choice>
              <mc:Fallback>
                <p:oleObj name="公式" r:id="rId3" imgW="3224401" imgH="54586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00400"/>
                        <a:ext cx="30480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876800" y="3200401"/>
          <a:ext cx="2667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70" name="公式" r:id="rId5" imgW="2767399" imgH="545863" progId="Equation.3">
                  <p:embed/>
                </p:oleObj>
              </mc:Choice>
              <mc:Fallback>
                <p:oleObj name="公式" r:id="rId5" imgW="2767399" imgH="54586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200401"/>
                        <a:ext cx="2667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90800" y="3783014"/>
          <a:ext cx="48006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71" name="公式" r:id="rId7" imgW="5372100" imgH="469900" progId="Equation.3">
                  <p:embed/>
                </p:oleObj>
              </mc:Choice>
              <mc:Fallback>
                <p:oleObj name="公式" r:id="rId7" imgW="53721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783014"/>
                        <a:ext cx="48006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67000" y="4343401"/>
          <a:ext cx="4216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72" name="公式" r:id="rId9" imgW="4214571" imgH="545863" progId="Equation.3">
                  <p:embed/>
                </p:oleObj>
              </mc:Choice>
              <mc:Fallback>
                <p:oleObj name="公式" r:id="rId9" imgW="4214571" imgH="54586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343401"/>
                        <a:ext cx="42164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286000" y="5410201"/>
          <a:ext cx="17526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73" name="公式" r:id="rId11" imgW="609600" imgH="431800" progId="Equation.3">
                  <p:embed/>
                </p:oleObj>
              </mc:Choice>
              <mc:Fallback>
                <p:oleObj name="公式" r:id="rId11" imgW="6096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410201"/>
                        <a:ext cx="17526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038600" y="5791201"/>
          <a:ext cx="25019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74" name="公式" r:id="rId13" imgW="914003" imgH="203112" progId="Equation.3">
                  <p:embed/>
                </p:oleObj>
              </mc:Choice>
              <mc:Fallback>
                <p:oleObj name="公式" r:id="rId13" imgW="914003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791201"/>
                        <a:ext cx="25019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828801" y="4953001"/>
          <a:ext cx="20161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75" name="公式" r:id="rId15" imgW="749625" imgH="228699" progId="Equation.3">
                  <p:embed/>
                </p:oleObj>
              </mc:Choice>
              <mc:Fallback>
                <p:oleObj name="公式" r:id="rId15" imgW="749625" imgH="22869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4953001"/>
                        <a:ext cx="201612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086600" y="4267201"/>
            <a:ext cx="32766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chemeClr val="accent2"/>
                </a:solidFill>
                <a:latin typeface="Century Schoolbook" panose="02040604050505020304" pitchFamily="18" charset="0"/>
              </a:rPr>
              <a:t>    </a:t>
            </a:r>
            <a:r>
              <a:rPr lang="zh-CN" altLang="zh-CN" sz="2800" b="1">
                <a:solidFill>
                  <a:srgbClr val="E628C2"/>
                </a:solidFill>
                <a:latin typeface="Century Schoolbook" panose="02040604050505020304" pitchFamily="18" charset="0"/>
              </a:rPr>
              <a:t>对于原子尺寸的粒子，我们不能用经典的来描述，轨道的概念是没有意义的。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1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6401" y="228601"/>
            <a:ext cx="435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FF3300"/>
                </a:solidFill>
                <a:latin typeface="Century Schoolbook" panose="02040604050505020304" pitchFamily="18" charset="0"/>
              </a:rPr>
              <a:t>（2）子弹位置的不确定度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905000" y="1524001"/>
          <a:ext cx="32258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58" name="公式" r:id="rId3" imgW="3224401" imgH="545863" progId="Equation.3">
                  <p:embed/>
                </p:oleObj>
              </mc:Choice>
              <mc:Fallback>
                <p:oleObj name="公式" r:id="rId3" imgW="3224401" imgH="54586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1"/>
                        <a:ext cx="32258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105400" y="1600200"/>
          <a:ext cx="2667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59" name="公式" r:id="rId5" imgW="2665843" imgH="380835" progId="Equation.3">
                  <p:embed/>
                </p:oleObj>
              </mc:Choice>
              <mc:Fallback>
                <p:oleObj name="公式" r:id="rId5" imgW="2665843" imgH="38083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00200"/>
                        <a:ext cx="2667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667000" y="2286000"/>
          <a:ext cx="4051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60" name="公式" r:id="rId7" imgW="4049542" imgH="380835" progId="Equation.3">
                  <p:embed/>
                </p:oleObj>
              </mc:Choice>
              <mc:Fallback>
                <p:oleObj name="公式" r:id="rId7" imgW="4049542" imgH="38083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86000"/>
                        <a:ext cx="4051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828800" y="838201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chemeClr val="accent2"/>
                </a:solidFill>
                <a:latin typeface="Century Schoolbook" panose="02040604050505020304" pitchFamily="18" charset="0"/>
              </a:rPr>
              <a:t>子弹动量不确定度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667000" y="2971801"/>
          <a:ext cx="41402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61" name="公式" r:id="rId9" imgW="4138404" imgH="545863" progId="Equation.3">
                  <p:embed/>
                </p:oleObj>
              </mc:Choice>
              <mc:Fallback>
                <p:oleObj name="公式" r:id="rId9" imgW="4138404" imgH="54586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71801"/>
                        <a:ext cx="41402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2057400" y="3581401"/>
          <a:ext cx="17526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62" name="公式" r:id="rId11" imgW="609600" imgH="431800" progId="Equation.3">
                  <p:embed/>
                </p:oleObj>
              </mc:Choice>
              <mc:Fallback>
                <p:oleObj name="公式" r:id="rId11" imgW="6096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81401"/>
                        <a:ext cx="17526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3886200" y="3886200"/>
          <a:ext cx="2819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63" name="公式" r:id="rId13" imgW="952087" imgH="203112" progId="Equation.3">
                  <p:embed/>
                </p:oleObj>
              </mc:Choice>
              <mc:Fallback>
                <p:oleObj name="公式" r:id="rId13" imgW="952087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86200"/>
                        <a:ext cx="2819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2743200" y="4857750"/>
          <a:ext cx="20574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64" name="公式" r:id="rId15" imgW="2414048" imgH="470104" progId="Equation.3">
                  <p:embed/>
                </p:oleObj>
              </mc:Choice>
              <mc:Fallback>
                <p:oleObj name="公式" r:id="rId15" imgW="2414048" imgH="47010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57750"/>
                        <a:ext cx="20574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828800" y="48006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FF3300"/>
                </a:solidFill>
                <a:latin typeface="Century Schoolbook" panose="02040604050505020304" pitchFamily="18" charset="0"/>
              </a:rPr>
              <a:t>子弹</a:t>
            </a:r>
            <a:endParaRPr lang="zh-CN" altLang="zh-CN" sz="2800" b="1">
              <a:solidFill>
                <a:schemeClr val="accent2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953000" y="4800601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chemeClr val="accent2"/>
                </a:solidFill>
                <a:latin typeface="Century Schoolbook" panose="02040604050505020304" pitchFamily="18" charset="0"/>
              </a:rPr>
              <a:t>很小，仪器测不出，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828800" y="5410200"/>
            <a:ext cx="8305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solidFill>
                  <a:srgbClr val="008000"/>
                </a:solidFill>
                <a:latin typeface="Century Schoolbook" panose="02040604050505020304" pitchFamily="18" charset="0"/>
              </a:rPr>
              <a:t>       用经典坐标、动量完全能精确描写。对微观粒子不能用经典力学来描写。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6" grpId="0" autoUpdateAnimBg="0"/>
      <p:bldP spid="11" grpId="0" autoUpdateAnimBg="0"/>
      <p:bldP spid="12" grpId="0" autoUpdateAnimBg="0"/>
      <p:bldP spid="1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40700" y="1633538"/>
            <a:ext cx="1219200" cy="3657600"/>
            <a:chOff x="4032" y="768"/>
            <a:chExt cx="768" cy="230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080" y="768"/>
              <a:ext cx="720" cy="2304"/>
              <a:chOff x="4224" y="288"/>
              <a:chExt cx="816" cy="2496"/>
            </a:xfrm>
          </p:grpSpPr>
          <p:grpSp>
            <p:nvGrpSpPr>
              <p:cNvPr id="5" name="Group 4"/>
              <p:cNvGrpSpPr>
                <a:grpSpLocks/>
              </p:cNvGrpSpPr>
              <p:nvPr/>
            </p:nvGrpSpPr>
            <p:grpSpPr bwMode="auto">
              <a:xfrm>
                <a:off x="4224" y="288"/>
                <a:ext cx="813" cy="2496"/>
                <a:chOff x="3024" y="1104"/>
                <a:chExt cx="672" cy="790"/>
              </a:xfrm>
            </p:grpSpPr>
            <p:sp>
              <p:nvSpPr>
                <p:cNvPr id="9" name="AutoShape 5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2941" y="1187"/>
                  <a:ext cx="790" cy="624"/>
                </a:xfrm>
                <a:prstGeom prst="parallelogram">
                  <a:avLst>
                    <a:gd name="adj" fmla="val 31651"/>
                  </a:avLst>
                </a:prstGeom>
                <a:solidFill>
                  <a:schemeClr val="accent1">
                    <a:alpha val="50195"/>
                  </a:schemeClr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" name="AutoShape 6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2989" y="1187"/>
                  <a:ext cx="790" cy="624"/>
                </a:xfrm>
                <a:prstGeom prst="parallelogram">
                  <a:avLst>
                    <a:gd name="adj" fmla="val 31651"/>
                  </a:avLst>
                </a:prstGeom>
                <a:solidFill>
                  <a:schemeClr val="accent1">
                    <a:alpha val="50195"/>
                  </a:schemeClr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" name="Line 7"/>
                <p:cNvSpPr>
                  <a:spLocks noChangeShapeType="1"/>
                </p:cNvSpPr>
                <p:nvPr/>
              </p:nvSpPr>
              <p:spPr bwMode="auto">
                <a:xfrm>
                  <a:off x="3024" y="1894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" name="Line 8"/>
              <p:cNvSpPr>
                <a:spLocks noChangeShapeType="1"/>
              </p:cNvSpPr>
              <p:nvPr/>
            </p:nvSpPr>
            <p:spPr bwMode="auto">
              <a:xfrm>
                <a:off x="4224" y="912"/>
                <a:ext cx="48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Line 9"/>
              <p:cNvSpPr>
                <a:spLocks noChangeShapeType="1"/>
              </p:cNvSpPr>
              <p:nvPr/>
            </p:nvSpPr>
            <p:spPr bwMode="auto">
              <a:xfrm>
                <a:off x="4992" y="288"/>
                <a:ext cx="48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Line 10"/>
              <p:cNvSpPr>
                <a:spLocks noChangeShapeType="1"/>
              </p:cNvSpPr>
              <p:nvPr/>
            </p:nvSpPr>
            <p:spPr bwMode="auto">
              <a:xfrm>
                <a:off x="4992" y="2160"/>
                <a:ext cx="48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" name="Text Box 11"/>
            <p:cNvSpPr txBox="1">
              <a:spLocks noChangeArrowheads="1"/>
            </p:cNvSpPr>
            <p:nvPr/>
          </p:nvSpPr>
          <p:spPr bwMode="auto">
            <a:xfrm>
              <a:off x="4032" y="83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a typeface="楷体_GB2312" pitchFamily="49" charset="-122"/>
                </a:rPr>
                <a:t>E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3644900" y="1592263"/>
            <a:ext cx="1066800" cy="3276600"/>
            <a:chOff x="1200" y="864"/>
            <a:chExt cx="672" cy="2064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1200" y="864"/>
              <a:ext cx="672" cy="2064"/>
              <a:chOff x="3024" y="1104"/>
              <a:chExt cx="672" cy="2064"/>
            </a:xfrm>
          </p:grpSpPr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3024" y="1104"/>
                <a:ext cx="672" cy="2064"/>
                <a:chOff x="3024" y="1104"/>
                <a:chExt cx="672" cy="790"/>
              </a:xfrm>
            </p:grpSpPr>
            <p:sp>
              <p:nvSpPr>
                <p:cNvPr id="18" name="AutoShape 15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2941" y="1187"/>
                  <a:ext cx="790" cy="624"/>
                </a:xfrm>
                <a:prstGeom prst="parallelogram">
                  <a:avLst>
                    <a:gd name="adj" fmla="val 31651"/>
                  </a:avLst>
                </a:prstGeom>
                <a:solidFill>
                  <a:schemeClr val="accent1"/>
                </a:solidFill>
                <a:ln w="9525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" name="AutoShape 16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2989" y="1187"/>
                  <a:ext cx="790" cy="624"/>
                </a:xfrm>
                <a:prstGeom prst="parallelogram">
                  <a:avLst>
                    <a:gd name="adj" fmla="val 31651"/>
                  </a:avLst>
                </a:prstGeom>
                <a:solidFill>
                  <a:schemeClr val="accent1"/>
                </a:solidFill>
                <a:ln w="9525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" name="Line 17"/>
                <p:cNvSpPr>
                  <a:spLocks noChangeShapeType="1"/>
                </p:cNvSpPr>
                <p:nvPr/>
              </p:nvSpPr>
              <p:spPr bwMode="auto">
                <a:xfrm>
                  <a:off x="3024" y="1894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" name="Line 18"/>
              <p:cNvSpPr>
                <a:spLocks noChangeShapeType="1"/>
              </p:cNvSpPr>
              <p:nvPr/>
            </p:nvSpPr>
            <p:spPr bwMode="auto">
              <a:xfrm>
                <a:off x="3024" y="2400"/>
                <a:ext cx="48" cy="0"/>
              </a:xfrm>
              <a:prstGeom prst="line">
                <a:avLst/>
              </a:prstGeom>
              <a:noFill/>
              <a:ln w="539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 flipV="1">
                <a:off x="3072" y="1920"/>
                <a:ext cx="624" cy="480"/>
              </a:xfrm>
              <a:prstGeom prst="line">
                <a:avLst/>
              </a:prstGeom>
              <a:noFill/>
              <a:ln w="476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1200" y="2481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a typeface="楷体_GB2312" pitchFamily="49" charset="-122"/>
                </a:rPr>
                <a:t>A</a:t>
              </a:r>
            </a:p>
          </p:txBody>
        </p:sp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1892300" y="2622551"/>
            <a:ext cx="1066800" cy="1082675"/>
            <a:chOff x="96" y="1430"/>
            <a:chExt cx="672" cy="682"/>
          </a:xfrm>
        </p:grpSpPr>
        <p:grpSp>
          <p:nvGrpSpPr>
            <p:cNvPr id="22" name="Group 33"/>
            <p:cNvGrpSpPr>
              <a:grpSpLocks/>
            </p:cNvGrpSpPr>
            <p:nvPr/>
          </p:nvGrpSpPr>
          <p:grpSpPr bwMode="auto">
            <a:xfrm>
              <a:off x="96" y="1632"/>
              <a:ext cx="672" cy="480"/>
              <a:chOff x="288" y="1488"/>
              <a:chExt cx="672" cy="480"/>
            </a:xfrm>
          </p:grpSpPr>
          <p:grpSp>
            <p:nvGrpSpPr>
              <p:cNvPr id="24" name="Group 34"/>
              <p:cNvGrpSpPr>
                <a:grpSpLocks/>
              </p:cNvGrpSpPr>
              <p:nvPr/>
            </p:nvGrpSpPr>
            <p:grpSpPr bwMode="auto">
              <a:xfrm>
                <a:off x="288" y="1584"/>
                <a:ext cx="309" cy="288"/>
                <a:chOff x="3264" y="3456"/>
                <a:chExt cx="288" cy="288"/>
              </a:xfrm>
            </p:grpSpPr>
            <p:grpSp>
              <p:nvGrpSpPr>
                <p:cNvPr id="28" name="Group 35"/>
                <p:cNvGrpSpPr>
                  <a:grpSpLocks/>
                </p:cNvGrpSpPr>
                <p:nvPr/>
              </p:nvGrpSpPr>
              <p:grpSpPr bwMode="auto">
                <a:xfrm>
                  <a:off x="3264" y="3456"/>
                  <a:ext cx="288" cy="288"/>
                  <a:chOff x="3264" y="3456"/>
                  <a:chExt cx="288" cy="288"/>
                </a:xfrm>
              </p:grpSpPr>
              <p:sp>
                <p:nvSpPr>
                  <p:cNvPr id="33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552"/>
                    <a:ext cx="96" cy="96"/>
                  </a:xfrm>
                  <a:prstGeom prst="ellipse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3600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" name="Group 39"/>
                <p:cNvGrpSpPr>
                  <a:grpSpLocks/>
                </p:cNvGrpSpPr>
                <p:nvPr/>
              </p:nvGrpSpPr>
              <p:grpSpPr bwMode="auto">
                <a:xfrm rot="-2394473">
                  <a:off x="3264" y="3456"/>
                  <a:ext cx="288" cy="288"/>
                  <a:chOff x="3264" y="3456"/>
                  <a:chExt cx="288" cy="288"/>
                </a:xfrm>
              </p:grpSpPr>
              <p:sp>
                <p:nvSpPr>
                  <p:cNvPr id="30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552"/>
                    <a:ext cx="96" cy="96"/>
                  </a:xfrm>
                  <a:prstGeom prst="ellipse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3600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5" name="Line 43"/>
              <p:cNvSpPr>
                <a:spLocks noChangeShapeType="1"/>
              </p:cNvSpPr>
              <p:nvPr/>
            </p:nvSpPr>
            <p:spPr bwMode="auto">
              <a:xfrm flipV="1">
                <a:off x="480" y="1488"/>
                <a:ext cx="432" cy="24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44"/>
              <p:cNvSpPr>
                <a:spLocks noChangeShapeType="1"/>
              </p:cNvSpPr>
              <p:nvPr/>
            </p:nvSpPr>
            <p:spPr bwMode="auto">
              <a:xfrm>
                <a:off x="480" y="1728"/>
                <a:ext cx="432" cy="24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45"/>
              <p:cNvSpPr>
                <a:spLocks noChangeShapeType="1"/>
              </p:cNvSpPr>
              <p:nvPr/>
            </p:nvSpPr>
            <p:spPr bwMode="auto">
              <a:xfrm>
                <a:off x="528" y="1728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" name="Text Box 46"/>
            <p:cNvSpPr txBox="1">
              <a:spLocks noChangeArrowheads="1"/>
            </p:cNvSpPr>
            <p:nvPr/>
          </p:nvSpPr>
          <p:spPr bwMode="auto">
            <a:xfrm>
              <a:off x="113" y="143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ea typeface="楷体_GB2312" pitchFamily="49" charset="-122"/>
                </a:rPr>
                <a:t>S</a:t>
              </a:r>
            </a:p>
          </p:txBody>
        </p:sp>
      </p:grpSp>
      <p:grpSp>
        <p:nvGrpSpPr>
          <p:cNvPr id="36" name="Group 77"/>
          <p:cNvGrpSpPr>
            <a:grpSpLocks/>
          </p:cNvGrpSpPr>
          <p:nvPr/>
        </p:nvGrpSpPr>
        <p:grpSpPr bwMode="auto">
          <a:xfrm>
            <a:off x="2711451" y="1973264"/>
            <a:ext cx="473075" cy="1863725"/>
            <a:chOff x="614" y="1178"/>
            <a:chExt cx="298" cy="1174"/>
          </a:xfrm>
        </p:grpSpPr>
        <p:grpSp>
          <p:nvGrpSpPr>
            <p:cNvPr id="37" name="Group 78"/>
            <p:cNvGrpSpPr>
              <a:grpSpLocks/>
            </p:cNvGrpSpPr>
            <p:nvPr/>
          </p:nvGrpSpPr>
          <p:grpSpPr bwMode="auto">
            <a:xfrm>
              <a:off x="624" y="1680"/>
              <a:ext cx="288" cy="672"/>
              <a:chOff x="672" y="1440"/>
              <a:chExt cx="384" cy="768"/>
            </a:xfrm>
          </p:grpSpPr>
          <p:sp>
            <p:nvSpPr>
              <p:cNvPr id="39" name="Oval 79"/>
              <p:cNvSpPr>
                <a:spLocks noChangeArrowheads="1"/>
              </p:cNvSpPr>
              <p:nvPr/>
            </p:nvSpPr>
            <p:spPr bwMode="auto">
              <a:xfrm>
                <a:off x="672" y="1440"/>
                <a:ext cx="336" cy="768"/>
              </a:xfrm>
              <a:prstGeom prst="ellipse">
                <a:avLst/>
              </a:prstGeom>
              <a:gradFill rotWithShape="0">
                <a:gsLst>
                  <a:gs pos="0">
                    <a:srgbClr val="0099FF"/>
                  </a:gs>
                  <a:gs pos="100000">
                    <a:srgbClr val="00568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0" name="Oval 80"/>
              <p:cNvSpPr>
                <a:spLocks noChangeArrowheads="1"/>
              </p:cNvSpPr>
              <p:nvPr/>
            </p:nvSpPr>
            <p:spPr bwMode="auto">
              <a:xfrm>
                <a:off x="720" y="1440"/>
                <a:ext cx="336" cy="768"/>
              </a:xfrm>
              <a:prstGeom prst="ellipse">
                <a:avLst/>
              </a:prstGeom>
              <a:gradFill rotWithShape="0">
                <a:gsLst>
                  <a:gs pos="0">
                    <a:srgbClr val="0099FF"/>
                  </a:gs>
                  <a:gs pos="100000">
                    <a:srgbClr val="00568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8" name="Text Box 81"/>
            <p:cNvSpPr txBox="1">
              <a:spLocks noChangeArrowheads="1"/>
            </p:cNvSpPr>
            <p:nvPr/>
          </p:nvSpPr>
          <p:spPr bwMode="auto">
            <a:xfrm>
              <a:off x="614" y="1178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a typeface="楷体_GB2312" pitchFamily="49" charset="-122"/>
                </a:rPr>
                <a:t>L</a:t>
              </a:r>
              <a:r>
                <a:rPr lang="en-US" altLang="zh-CN" b="1" baseline="-25000">
                  <a:latin typeface="楷体_GB2312" pitchFamily="49" charset="-122"/>
                  <a:ea typeface="楷体_GB2312" pitchFamily="49" charset="-122"/>
                </a:rPr>
                <a:t>1</a:t>
              </a:r>
              <a:endParaRPr lang="en-US" altLang="zh-CN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41" name="Text Box 82"/>
          <p:cNvSpPr txBox="1">
            <a:spLocks noChangeArrowheads="1"/>
          </p:cNvSpPr>
          <p:nvPr/>
        </p:nvSpPr>
        <p:spPr bwMode="auto">
          <a:xfrm>
            <a:off x="1985053" y="4535605"/>
            <a:ext cx="190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i="1" dirty="0"/>
              <a:t>A</a:t>
            </a:r>
            <a:r>
              <a:rPr lang="zh-CN" altLang="en-US" sz="3200" b="1" dirty="0">
                <a:latin typeface="宋体" panose="02010600030101010101" pitchFamily="2" charset="-122"/>
              </a:rPr>
              <a:t>：</a:t>
            </a:r>
            <a:r>
              <a:rPr lang="zh-CN" altLang="en-US" sz="3200" b="1" dirty="0">
                <a:solidFill>
                  <a:srgbClr val="9900FF"/>
                </a:solidFill>
                <a:latin typeface="宋体" panose="02010600030101010101" pitchFamily="2" charset="-122"/>
              </a:rPr>
              <a:t>单缝</a:t>
            </a:r>
          </a:p>
        </p:txBody>
      </p:sp>
      <p:sp>
        <p:nvSpPr>
          <p:cNvPr id="42" name="Text Box 83"/>
          <p:cNvSpPr txBox="1">
            <a:spLocks noChangeArrowheads="1"/>
          </p:cNvSpPr>
          <p:nvPr/>
        </p:nvSpPr>
        <p:spPr bwMode="auto">
          <a:xfrm>
            <a:off x="7979154" y="5339744"/>
            <a:ext cx="16946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i="1" dirty="0"/>
              <a:t>E</a:t>
            </a:r>
            <a:r>
              <a:rPr lang="zh-CN" altLang="en-US" sz="3200" b="1" dirty="0">
                <a:latin typeface="宋体" panose="02010600030101010101" pitchFamily="2" charset="-122"/>
              </a:rPr>
              <a:t>：</a:t>
            </a:r>
            <a:r>
              <a:rPr lang="zh-CN" altLang="en-US" sz="3200" b="1" dirty="0">
                <a:solidFill>
                  <a:srgbClr val="C00000"/>
                </a:solidFill>
                <a:latin typeface="宋体" panose="02010600030101010101" pitchFamily="2" charset="-122"/>
              </a:rPr>
              <a:t>屏幕</a:t>
            </a:r>
          </a:p>
        </p:txBody>
      </p:sp>
      <p:grpSp>
        <p:nvGrpSpPr>
          <p:cNvPr id="43" name="Group 84"/>
          <p:cNvGrpSpPr>
            <a:grpSpLocks/>
          </p:cNvGrpSpPr>
          <p:nvPr/>
        </p:nvGrpSpPr>
        <p:grpSpPr bwMode="auto">
          <a:xfrm>
            <a:off x="4583468" y="4975732"/>
            <a:ext cx="2211388" cy="585787"/>
            <a:chOff x="624" y="3133"/>
            <a:chExt cx="1393" cy="369"/>
          </a:xfrm>
        </p:grpSpPr>
        <p:sp>
          <p:nvSpPr>
            <p:cNvPr id="44" name="Text Box 85"/>
            <p:cNvSpPr txBox="1">
              <a:spLocks noChangeArrowheads="1"/>
            </p:cNvSpPr>
            <p:nvPr/>
          </p:nvSpPr>
          <p:spPr bwMode="auto">
            <a:xfrm>
              <a:off x="624" y="3134"/>
              <a:ext cx="62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 i="1" dirty="0"/>
                <a:t>L</a:t>
              </a:r>
              <a:r>
                <a:rPr lang="en-US" altLang="zh-CN" sz="3200" b="1" baseline="-25000" dirty="0">
                  <a:latin typeface="宋体" panose="02010600030101010101" pitchFamily="2" charset="-122"/>
                </a:rPr>
                <a:t>1</a:t>
              </a:r>
              <a:r>
                <a:rPr lang="zh-CN" altLang="en-US" sz="3200" b="1" dirty="0">
                  <a:latin typeface="宋体" panose="02010600030101010101" pitchFamily="2" charset="-122"/>
                </a:rPr>
                <a:t>、</a:t>
              </a:r>
            </a:p>
          </p:txBody>
        </p:sp>
        <p:sp>
          <p:nvSpPr>
            <p:cNvPr id="45" name="Text Box 86"/>
            <p:cNvSpPr txBox="1">
              <a:spLocks noChangeArrowheads="1"/>
            </p:cNvSpPr>
            <p:nvPr/>
          </p:nvSpPr>
          <p:spPr bwMode="auto">
            <a:xfrm>
              <a:off x="1008" y="3134"/>
              <a:ext cx="36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 i="1" dirty="0"/>
                <a:t>L</a:t>
              </a:r>
              <a:r>
                <a:rPr lang="en-US" altLang="zh-CN" sz="3200" b="1" baseline="-25000" dirty="0">
                  <a:latin typeface="宋体" panose="02010600030101010101" pitchFamily="2" charset="-122"/>
                </a:rPr>
                <a:t>2</a:t>
              </a:r>
              <a:endParaRPr lang="en-US" altLang="zh-CN" sz="3200" b="1" dirty="0">
                <a:latin typeface="宋体" panose="02010600030101010101" pitchFamily="2" charset="-122"/>
              </a:endParaRPr>
            </a:p>
          </p:txBody>
        </p:sp>
        <p:sp>
          <p:nvSpPr>
            <p:cNvPr id="46" name="Text Box 87"/>
            <p:cNvSpPr txBox="1">
              <a:spLocks noChangeArrowheads="1"/>
            </p:cNvSpPr>
            <p:nvPr/>
          </p:nvSpPr>
          <p:spPr bwMode="auto">
            <a:xfrm>
              <a:off x="1382" y="3133"/>
              <a:ext cx="63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rgbClr val="009900"/>
                  </a:solidFill>
                  <a:latin typeface="宋体" panose="02010600030101010101" pitchFamily="2" charset="-122"/>
                </a:rPr>
                <a:t>透镜</a:t>
              </a:r>
            </a:p>
          </p:txBody>
        </p:sp>
      </p:grpSp>
      <p:grpSp>
        <p:nvGrpSpPr>
          <p:cNvPr id="47" name="Group 91"/>
          <p:cNvGrpSpPr>
            <a:grpSpLocks/>
          </p:cNvGrpSpPr>
          <p:nvPr/>
        </p:nvGrpSpPr>
        <p:grpSpPr bwMode="auto">
          <a:xfrm>
            <a:off x="5036425" y="1590435"/>
            <a:ext cx="1621685" cy="2481261"/>
            <a:chOff x="1440" y="1322"/>
            <a:chExt cx="597" cy="1078"/>
          </a:xfrm>
        </p:grpSpPr>
        <p:grpSp>
          <p:nvGrpSpPr>
            <p:cNvPr id="48" name="Group 92"/>
            <p:cNvGrpSpPr>
              <a:grpSpLocks/>
            </p:cNvGrpSpPr>
            <p:nvPr/>
          </p:nvGrpSpPr>
          <p:grpSpPr bwMode="auto">
            <a:xfrm>
              <a:off x="1440" y="1536"/>
              <a:ext cx="384" cy="864"/>
              <a:chOff x="672" y="1440"/>
              <a:chExt cx="384" cy="768"/>
            </a:xfrm>
          </p:grpSpPr>
          <p:sp>
            <p:nvSpPr>
              <p:cNvPr id="50" name="Oval 93"/>
              <p:cNvSpPr>
                <a:spLocks noChangeArrowheads="1"/>
              </p:cNvSpPr>
              <p:nvPr/>
            </p:nvSpPr>
            <p:spPr bwMode="auto">
              <a:xfrm>
                <a:off x="672" y="1440"/>
                <a:ext cx="336" cy="768"/>
              </a:xfrm>
              <a:prstGeom prst="ellipse">
                <a:avLst/>
              </a:prstGeom>
              <a:gradFill rotWithShape="0">
                <a:gsLst>
                  <a:gs pos="0">
                    <a:srgbClr val="FF6699"/>
                  </a:gs>
                  <a:gs pos="100000">
                    <a:srgbClr val="8F395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" name="Oval 94"/>
              <p:cNvSpPr>
                <a:spLocks noChangeArrowheads="1"/>
              </p:cNvSpPr>
              <p:nvPr/>
            </p:nvSpPr>
            <p:spPr bwMode="auto">
              <a:xfrm>
                <a:off x="720" y="1440"/>
                <a:ext cx="336" cy="768"/>
              </a:xfrm>
              <a:prstGeom prst="ellipse">
                <a:avLst/>
              </a:prstGeom>
              <a:gradFill rotWithShape="0">
                <a:gsLst>
                  <a:gs pos="0">
                    <a:srgbClr val="FF6699"/>
                  </a:gs>
                  <a:gs pos="100000">
                    <a:srgbClr val="8F395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49" name="Text Box 95"/>
            <p:cNvSpPr txBox="1">
              <a:spLocks noChangeArrowheads="1"/>
            </p:cNvSpPr>
            <p:nvPr/>
          </p:nvSpPr>
          <p:spPr bwMode="auto">
            <a:xfrm>
              <a:off x="1862" y="1322"/>
              <a:ext cx="175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a typeface="楷体_GB2312" pitchFamily="49" charset="-122"/>
                </a:rPr>
                <a:t>L</a:t>
              </a:r>
              <a:r>
                <a:rPr lang="en-US" altLang="zh-CN" b="1" baseline="-25000">
                  <a:latin typeface="楷体_GB2312" pitchFamily="49" charset="-122"/>
                  <a:ea typeface="楷体_GB2312" pitchFamily="49" charset="-122"/>
                </a:rPr>
                <a:t>2</a:t>
              </a:r>
              <a:endParaRPr lang="en-US" altLang="zh-CN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52" name="Group 96"/>
          <p:cNvGrpSpPr>
            <a:grpSpLocks/>
          </p:cNvGrpSpPr>
          <p:nvPr/>
        </p:nvGrpSpPr>
        <p:grpSpPr bwMode="auto">
          <a:xfrm>
            <a:off x="3035300" y="2943225"/>
            <a:ext cx="609600" cy="762000"/>
            <a:chOff x="1008" y="1488"/>
            <a:chExt cx="384" cy="480"/>
          </a:xfrm>
        </p:grpSpPr>
        <p:sp>
          <p:nvSpPr>
            <p:cNvPr id="53" name="Line 97"/>
            <p:cNvSpPr>
              <a:spLocks noChangeShapeType="1"/>
            </p:cNvSpPr>
            <p:nvPr/>
          </p:nvSpPr>
          <p:spPr bwMode="auto">
            <a:xfrm>
              <a:off x="1008" y="1728"/>
              <a:ext cx="38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98"/>
            <p:cNvSpPr>
              <a:spLocks noChangeShapeType="1"/>
            </p:cNvSpPr>
            <p:nvPr/>
          </p:nvSpPr>
          <p:spPr bwMode="auto">
            <a:xfrm>
              <a:off x="1008" y="1968"/>
              <a:ext cx="38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99"/>
            <p:cNvSpPr>
              <a:spLocks noChangeShapeType="1"/>
            </p:cNvSpPr>
            <p:nvPr/>
          </p:nvSpPr>
          <p:spPr bwMode="auto">
            <a:xfrm>
              <a:off x="1008" y="1488"/>
              <a:ext cx="38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" name="Text Box 103"/>
          <p:cNvSpPr txBox="1">
            <a:spLocks noChangeArrowheads="1"/>
          </p:cNvSpPr>
          <p:nvPr/>
        </p:nvSpPr>
        <p:spPr bwMode="auto">
          <a:xfrm>
            <a:off x="2126306" y="5115446"/>
            <a:ext cx="12137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9900"/>
                </a:solidFill>
                <a:latin typeface="宋体" panose="02010600030101010101" pitchFamily="2" charset="-122"/>
              </a:rPr>
              <a:t>缝宽</a:t>
            </a:r>
            <a:r>
              <a:rPr lang="en-US" altLang="zh-CN" sz="3200" b="1" i="1" dirty="0">
                <a:solidFill>
                  <a:srgbClr val="FF0000"/>
                </a:solidFill>
                <a:ea typeface="黑体" panose="02010609060101010101" pitchFamily="49" charset="-122"/>
              </a:rPr>
              <a:t>a</a:t>
            </a:r>
          </a:p>
        </p:txBody>
      </p:sp>
      <p:grpSp>
        <p:nvGrpSpPr>
          <p:cNvPr id="57" name="Group 105"/>
          <p:cNvGrpSpPr>
            <a:grpSpLocks/>
          </p:cNvGrpSpPr>
          <p:nvPr/>
        </p:nvGrpSpPr>
        <p:grpSpPr bwMode="auto">
          <a:xfrm>
            <a:off x="3071814" y="3573464"/>
            <a:ext cx="720725" cy="674687"/>
            <a:chOff x="884" y="2341"/>
            <a:chExt cx="454" cy="425"/>
          </a:xfrm>
        </p:grpSpPr>
        <p:sp>
          <p:nvSpPr>
            <p:cNvPr id="58" name="Line 106"/>
            <p:cNvSpPr>
              <a:spLocks noChangeShapeType="1"/>
            </p:cNvSpPr>
            <p:nvPr/>
          </p:nvSpPr>
          <p:spPr bwMode="auto">
            <a:xfrm flipH="1">
              <a:off x="1066" y="2341"/>
              <a:ext cx="272" cy="27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107"/>
            <p:cNvSpPr txBox="1">
              <a:spLocks noChangeArrowheads="1"/>
            </p:cNvSpPr>
            <p:nvPr/>
          </p:nvSpPr>
          <p:spPr bwMode="auto">
            <a:xfrm>
              <a:off x="884" y="2478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i="1">
                  <a:solidFill>
                    <a:schemeClr val="accent2"/>
                  </a:solidFill>
                </a:rPr>
                <a:t>a</a:t>
              </a:r>
            </a:p>
          </p:txBody>
        </p:sp>
      </p:grpSp>
      <p:grpSp>
        <p:nvGrpSpPr>
          <p:cNvPr id="60" name="Group 96"/>
          <p:cNvGrpSpPr>
            <a:grpSpLocks/>
          </p:cNvGrpSpPr>
          <p:nvPr/>
        </p:nvGrpSpPr>
        <p:grpSpPr bwMode="auto">
          <a:xfrm>
            <a:off x="4363804" y="2972716"/>
            <a:ext cx="731838" cy="703263"/>
            <a:chOff x="941" y="1383"/>
            <a:chExt cx="461" cy="443"/>
          </a:xfrm>
        </p:grpSpPr>
        <p:sp>
          <p:nvSpPr>
            <p:cNvPr id="61" name="Line 97"/>
            <p:cNvSpPr>
              <a:spLocks noChangeShapeType="1"/>
            </p:cNvSpPr>
            <p:nvPr/>
          </p:nvSpPr>
          <p:spPr bwMode="auto">
            <a:xfrm>
              <a:off x="941" y="1591"/>
              <a:ext cx="38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98"/>
            <p:cNvSpPr>
              <a:spLocks noChangeShapeType="1"/>
            </p:cNvSpPr>
            <p:nvPr/>
          </p:nvSpPr>
          <p:spPr bwMode="auto">
            <a:xfrm>
              <a:off x="941" y="1682"/>
              <a:ext cx="456" cy="1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99"/>
            <p:cNvSpPr>
              <a:spLocks noChangeShapeType="1"/>
            </p:cNvSpPr>
            <p:nvPr/>
          </p:nvSpPr>
          <p:spPr bwMode="auto">
            <a:xfrm flipV="1">
              <a:off x="1008" y="1383"/>
              <a:ext cx="394" cy="10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4" name="Group 47"/>
          <p:cNvGrpSpPr>
            <a:grpSpLocks/>
          </p:cNvGrpSpPr>
          <p:nvPr/>
        </p:nvGrpSpPr>
        <p:grpSpPr bwMode="auto">
          <a:xfrm>
            <a:off x="5395913" y="2371725"/>
            <a:ext cx="3430588" cy="1828800"/>
            <a:chOff x="2543" y="1104"/>
            <a:chExt cx="2161" cy="1152"/>
          </a:xfrm>
        </p:grpSpPr>
        <p:sp>
          <p:nvSpPr>
            <p:cNvPr id="65" name="Line 48"/>
            <p:cNvSpPr>
              <a:spLocks noChangeShapeType="1"/>
            </p:cNvSpPr>
            <p:nvPr/>
          </p:nvSpPr>
          <p:spPr bwMode="auto">
            <a:xfrm>
              <a:off x="2692" y="1984"/>
              <a:ext cx="1964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49"/>
            <p:cNvSpPr>
              <a:spLocks noChangeShapeType="1"/>
            </p:cNvSpPr>
            <p:nvPr/>
          </p:nvSpPr>
          <p:spPr bwMode="auto">
            <a:xfrm flipV="1">
              <a:off x="2543" y="1680"/>
              <a:ext cx="2113" cy="2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50"/>
            <p:cNvSpPr>
              <a:spLocks noChangeShapeType="1"/>
            </p:cNvSpPr>
            <p:nvPr/>
          </p:nvSpPr>
          <p:spPr bwMode="auto">
            <a:xfrm flipV="1">
              <a:off x="2784" y="1104"/>
              <a:ext cx="1920" cy="3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8" name="Group 68"/>
          <p:cNvGrpSpPr>
            <a:grpSpLocks/>
          </p:cNvGrpSpPr>
          <p:nvPr/>
        </p:nvGrpSpPr>
        <p:grpSpPr bwMode="auto">
          <a:xfrm>
            <a:off x="9561304" y="2011363"/>
            <a:ext cx="990600" cy="2189162"/>
            <a:chOff x="4944" y="887"/>
            <a:chExt cx="624" cy="1379"/>
          </a:xfrm>
        </p:grpSpPr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4944" y="1544"/>
              <a:ext cx="624" cy="229"/>
            </a:xfrm>
            <a:prstGeom prst="rect">
              <a:avLst/>
            </a:prstGeom>
            <a:gradFill rotWithShape="0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4944" y="1773"/>
              <a:ext cx="624" cy="165"/>
            </a:xfrm>
            <a:prstGeom prst="rect">
              <a:avLst/>
            </a:prstGeom>
            <a:gradFill rotWithShape="0">
              <a:gsLst>
                <a:gs pos="0">
                  <a:srgbClr val="5C1200"/>
                </a:gs>
                <a:gs pos="50000">
                  <a:srgbClr val="FF3300"/>
                </a:gs>
                <a:gs pos="100000">
                  <a:srgbClr val="5C12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4944" y="1938"/>
              <a:ext cx="624" cy="164"/>
            </a:xfrm>
            <a:prstGeom prst="rect">
              <a:avLst/>
            </a:prstGeom>
            <a:gradFill rotWithShape="0">
              <a:gsLst>
                <a:gs pos="0">
                  <a:srgbClr val="5C1200"/>
                </a:gs>
                <a:gs pos="50000">
                  <a:srgbClr val="FF3300"/>
                </a:gs>
                <a:gs pos="100000">
                  <a:srgbClr val="5C12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4944" y="2102"/>
              <a:ext cx="624" cy="164"/>
            </a:xfrm>
            <a:prstGeom prst="rect">
              <a:avLst/>
            </a:prstGeom>
            <a:gradFill rotWithShape="0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4944" y="1379"/>
              <a:ext cx="624" cy="165"/>
            </a:xfrm>
            <a:prstGeom prst="rect">
              <a:avLst/>
            </a:prstGeom>
            <a:gradFill rotWithShape="0">
              <a:gsLst>
                <a:gs pos="0">
                  <a:srgbClr val="5C1200"/>
                </a:gs>
                <a:gs pos="50000">
                  <a:srgbClr val="FF3300"/>
                </a:gs>
                <a:gs pos="100000">
                  <a:srgbClr val="5C12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4944" y="1215"/>
              <a:ext cx="624" cy="164"/>
            </a:xfrm>
            <a:prstGeom prst="rect">
              <a:avLst/>
            </a:prstGeom>
            <a:gradFill rotWithShape="0">
              <a:gsLst>
                <a:gs pos="0">
                  <a:srgbClr val="5C1200"/>
                </a:gs>
                <a:gs pos="50000">
                  <a:srgbClr val="FF3300"/>
                </a:gs>
                <a:gs pos="100000">
                  <a:srgbClr val="5C12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4944" y="1051"/>
              <a:ext cx="624" cy="164"/>
            </a:xfrm>
            <a:prstGeom prst="rect">
              <a:avLst/>
            </a:prstGeom>
            <a:gradFill rotWithShape="0">
              <a:gsLst>
                <a:gs pos="0">
                  <a:srgbClr val="5C1200"/>
                </a:gs>
                <a:gs pos="50000">
                  <a:srgbClr val="FF3300"/>
                </a:gs>
                <a:gs pos="100000">
                  <a:srgbClr val="5C12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4944" y="887"/>
              <a:ext cx="624" cy="164"/>
            </a:xfrm>
            <a:prstGeom prst="rect">
              <a:avLst/>
            </a:prstGeom>
            <a:gradFill rotWithShape="0">
              <a:gsLst>
                <a:gs pos="0">
                  <a:srgbClr val="430D00"/>
                </a:gs>
                <a:gs pos="50000">
                  <a:srgbClr val="FF3300"/>
                </a:gs>
                <a:gs pos="100000">
                  <a:srgbClr val="430D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7" name="Group 51"/>
          <p:cNvGrpSpPr>
            <a:grpSpLocks/>
          </p:cNvGrpSpPr>
          <p:nvPr/>
        </p:nvGrpSpPr>
        <p:grpSpPr bwMode="auto">
          <a:xfrm>
            <a:off x="8455026" y="2041525"/>
            <a:ext cx="676275" cy="2463800"/>
            <a:chOff x="4416" y="912"/>
            <a:chExt cx="480" cy="1488"/>
          </a:xfrm>
        </p:grpSpPr>
        <p:sp>
          <p:nvSpPr>
            <p:cNvPr id="78" name="Line 52"/>
            <p:cNvSpPr>
              <a:spLocks noChangeShapeType="1"/>
            </p:cNvSpPr>
            <p:nvPr/>
          </p:nvSpPr>
          <p:spPr bwMode="auto">
            <a:xfrm flipV="1">
              <a:off x="4416" y="1488"/>
              <a:ext cx="480" cy="336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9" name="Group 53"/>
            <p:cNvGrpSpPr>
              <a:grpSpLocks/>
            </p:cNvGrpSpPr>
            <p:nvPr/>
          </p:nvGrpSpPr>
          <p:grpSpPr bwMode="auto">
            <a:xfrm>
              <a:off x="4416" y="912"/>
              <a:ext cx="480" cy="1488"/>
              <a:chOff x="4416" y="912"/>
              <a:chExt cx="480" cy="1488"/>
            </a:xfrm>
          </p:grpSpPr>
          <p:grpSp>
            <p:nvGrpSpPr>
              <p:cNvPr id="80" name="Group 54"/>
              <p:cNvGrpSpPr>
                <a:grpSpLocks/>
              </p:cNvGrpSpPr>
              <p:nvPr/>
            </p:nvGrpSpPr>
            <p:grpSpPr bwMode="auto">
              <a:xfrm>
                <a:off x="4416" y="1584"/>
                <a:ext cx="480" cy="816"/>
                <a:chOff x="4416" y="1584"/>
                <a:chExt cx="480" cy="816"/>
              </a:xfrm>
            </p:grpSpPr>
            <p:sp>
              <p:nvSpPr>
                <p:cNvPr id="88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416" y="1584"/>
                  <a:ext cx="480" cy="336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4416" y="1680"/>
                  <a:ext cx="480" cy="336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0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4416" y="1776"/>
                  <a:ext cx="480" cy="336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4416" y="1872"/>
                  <a:ext cx="480" cy="336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4416" y="1968"/>
                  <a:ext cx="480" cy="336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3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4416" y="2064"/>
                  <a:ext cx="480" cy="336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" name="Group 61"/>
              <p:cNvGrpSpPr>
                <a:grpSpLocks/>
              </p:cNvGrpSpPr>
              <p:nvPr/>
            </p:nvGrpSpPr>
            <p:grpSpPr bwMode="auto">
              <a:xfrm>
                <a:off x="4416" y="912"/>
                <a:ext cx="480" cy="816"/>
                <a:chOff x="4416" y="1584"/>
                <a:chExt cx="480" cy="816"/>
              </a:xfrm>
            </p:grpSpPr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4416" y="1584"/>
                  <a:ext cx="480" cy="336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4416" y="1680"/>
                  <a:ext cx="480" cy="336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4416" y="1776"/>
                  <a:ext cx="480" cy="336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4416" y="1872"/>
                  <a:ext cx="480" cy="336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4416" y="1968"/>
                  <a:ext cx="480" cy="336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4416" y="2064"/>
                  <a:ext cx="480" cy="336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94" name="Group 27"/>
          <p:cNvGrpSpPr>
            <a:grpSpLocks/>
          </p:cNvGrpSpPr>
          <p:nvPr/>
        </p:nvGrpSpPr>
        <p:grpSpPr bwMode="auto">
          <a:xfrm>
            <a:off x="5452385" y="3962416"/>
            <a:ext cx="3030690" cy="533400"/>
            <a:chOff x="2430" y="2519"/>
            <a:chExt cx="1925" cy="336"/>
          </a:xfrm>
        </p:grpSpPr>
        <p:sp>
          <p:nvSpPr>
            <p:cNvPr id="95" name="Line 28"/>
            <p:cNvSpPr>
              <a:spLocks noChangeShapeType="1"/>
            </p:cNvSpPr>
            <p:nvPr/>
          </p:nvSpPr>
          <p:spPr bwMode="auto">
            <a:xfrm>
              <a:off x="3585" y="2698"/>
              <a:ext cx="770" cy="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Line 29"/>
            <p:cNvSpPr>
              <a:spLocks noChangeShapeType="1"/>
            </p:cNvSpPr>
            <p:nvPr/>
          </p:nvSpPr>
          <p:spPr bwMode="auto">
            <a:xfrm flipH="1">
              <a:off x="2430" y="2686"/>
              <a:ext cx="78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7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8515257"/>
                </p:ext>
              </p:extLst>
            </p:nvPr>
          </p:nvGraphicFramePr>
          <p:xfrm>
            <a:off x="3228" y="2519"/>
            <a:ext cx="30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81" name="公式" r:id="rId3" imgW="152280" imgH="203040" progId="Equation.3">
                    <p:embed/>
                  </p:oleObj>
                </mc:Choice>
                <mc:Fallback>
                  <p:oleObj name="公式" r:id="rId3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8" y="2519"/>
                          <a:ext cx="30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" name="Text Box 104"/>
          <p:cNvSpPr txBox="1">
            <a:spLocks noChangeArrowheads="1"/>
          </p:cNvSpPr>
          <p:nvPr/>
        </p:nvSpPr>
        <p:spPr bwMode="auto">
          <a:xfrm>
            <a:off x="3975819" y="5996142"/>
            <a:ext cx="22541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i="1" dirty="0">
                <a:solidFill>
                  <a:srgbClr val="0000FF"/>
                </a:solidFill>
                <a:ea typeface="黑体" panose="02010609060101010101" pitchFamily="49" charset="-122"/>
              </a:rPr>
              <a:t>L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的焦距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1" i="1" dirty="0">
                <a:solidFill>
                  <a:srgbClr val="FF0000"/>
                </a:solidFill>
                <a:ea typeface="黑体" panose="02010609060101010101" pitchFamily="49" charset="-122"/>
              </a:rPr>
              <a:t>f 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9" name="Text Box 2"/>
          <p:cNvSpPr txBox="1">
            <a:spLocks noChangeArrowheads="1"/>
          </p:cNvSpPr>
          <p:nvPr/>
        </p:nvSpPr>
        <p:spPr bwMode="auto">
          <a:xfrm>
            <a:off x="2984501" y="557348"/>
            <a:ext cx="461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i="0" dirty="0">
                <a:solidFill>
                  <a:srgbClr val="FF0000"/>
                </a:solidFill>
              </a:rPr>
              <a:t>单缝的夫琅禾费衍射</a:t>
            </a:r>
          </a:p>
        </p:txBody>
      </p:sp>
    </p:spTree>
    <p:extLst>
      <p:ext uri="{BB962C8B-B14F-4D97-AF65-F5344CB8AC3E}">
        <p14:creationId xmlns:p14="http://schemas.microsoft.com/office/powerpoint/2010/main" val="383993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utoUpdateAnimBg="0"/>
      <p:bldP spid="42" grpId="0" autoUpdateAnimBg="0"/>
      <p:bldP spid="56" grpId="0" autoUpdateAnimBg="0"/>
      <p:bldP spid="9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129022" y="1291036"/>
            <a:ext cx="4964113" cy="3810000"/>
            <a:chOff x="480" y="720"/>
            <a:chExt cx="3127" cy="240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864" y="1776"/>
              <a:ext cx="2496" cy="12"/>
            </a:xfrm>
            <a:prstGeom prst="line">
              <a:avLst/>
            </a:prstGeom>
            <a:noFill/>
            <a:ln w="9525">
              <a:solidFill>
                <a:srgbClr val="801FE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80" y="1776"/>
              <a:ext cx="432" cy="0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12"/>
            <p:cNvSpPr>
              <a:spLocks noChangeShapeType="1"/>
            </p:cNvSpPr>
            <p:nvPr/>
          </p:nvSpPr>
          <p:spPr bwMode="auto">
            <a:xfrm>
              <a:off x="480" y="1680"/>
              <a:ext cx="432" cy="0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13"/>
            <p:cNvSpPr>
              <a:spLocks noChangeShapeType="1"/>
            </p:cNvSpPr>
            <p:nvPr/>
          </p:nvSpPr>
          <p:spPr bwMode="auto">
            <a:xfrm>
              <a:off x="480" y="1872"/>
              <a:ext cx="432" cy="0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14"/>
            <p:cNvSpPr>
              <a:spLocks noChangeArrowheads="1"/>
            </p:cNvSpPr>
            <p:nvPr/>
          </p:nvSpPr>
          <p:spPr bwMode="auto">
            <a:xfrm>
              <a:off x="1728" y="864"/>
              <a:ext cx="288" cy="1824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tint val="35294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35294"/>
                    <a:invGamma/>
                  </a:schemeClr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1296" y="2736"/>
              <a:ext cx="1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000" i="0"/>
                <a:t>衍射装置</a:t>
              </a:r>
              <a:endParaRPr lang="zh-CN" altLang="en-US" sz="2000" i="0"/>
            </a:p>
          </p:txBody>
        </p:sp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1128" y="1008"/>
              <a:ext cx="207" cy="723"/>
              <a:chOff x="624" y="2256"/>
              <a:chExt cx="207" cy="723"/>
            </a:xfrm>
          </p:grpSpPr>
          <p:sp>
            <p:nvSpPr>
              <p:cNvPr id="20" name="Rectangle 17" descr="之字形"/>
              <p:cNvSpPr>
                <a:spLocks noChangeArrowheads="1"/>
              </p:cNvSpPr>
              <p:nvPr/>
            </p:nvSpPr>
            <p:spPr bwMode="auto">
              <a:xfrm>
                <a:off x="624" y="2256"/>
                <a:ext cx="108" cy="624"/>
              </a:xfrm>
              <a:prstGeom prst="rect">
                <a:avLst/>
              </a:prstGeom>
              <a:pattFill prst="zigZag">
                <a:fgClr>
                  <a:srgbClr val="FFFF00"/>
                </a:fgClr>
                <a:bgClr>
                  <a:srgbClr val="FF9966"/>
                </a:bgClr>
              </a:pattFill>
              <a:ln w="9525">
                <a:miter lim="800000"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i="0"/>
              </a:p>
            </p:txBody>
          </p:sp>
          <p:sp>
            <p:nvSpPr>
              <p:cNvPr id="21" name="Rectangle 18" descr="之字形"/>
              <p:cNvSpPr>
                <a:spLocks noChangeArrowheads="1"/>
              </p:cNvSpPr>
              <p:nvPr/>
            </p:nvSpPr>
            <p:spPr bwMode="auto">
              <a:xfrm>
                <a:off x="723" y="2355"/>
                <a:ext cx="108" cy="624"/>
              </a:xfrm>
              <a:prstGeom prst="rect">
                <a:avLst/>
              </a:prstGeom>
              <a:pattFill prst="zigZag">
                <a:fgClr>
                  <a:srgbClr val="FFFF00"/>
                </a:fgClr>
                <a:bgClr>
                  <a:srgbClr val="FF9966"/>
                </a:bgClr>
              </a:pattFill>
              <a:ln w="9525">
                <a:miter lim="800000"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i="0"/>
              </a:p>
            </p:txBody>
          </p:sp>
        </p:grp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1140" y="1908"/>
              <a:ext cx="207" cy="723"/>
              <a:chOff x="624" y="2256"/>
              <a:chExt cx="207" cy="723"/>
            </a:xfrm>
          </p:grpSpPr>
          <p:sp>
            <p:nvSpPr>
              <p:cNvPr id="18" name="Rectangle 20" descr="之字形"/>
              <p:cNvSpPr>
                <a:spLocks noChangeArrowheads="1"/>
              </p:cNvSpPr>
              <p:nvPr/>
            </p:nvSpPr>
            <p:spPr bwMode="auto">
              <a:xfrm>
                <a:off x="624" y="2256"/>
                <a:ext cx="108" cy="624"/>
              </a:xfrm>
              <a:prstGeom prst="rect">
                <a:avLst/>
              </a:prstGeom>
              <a:pattFill prst="zigZag">
                <a:fgClr>
                  <a:srgbClr val="FFFF00"/>
                </a:fgClr>
                <a:bgClr>
                  <a:srgbClr val="FF9966"/>
                </a:bgClr>
              </a:pattFill>
              <a:ln w="9525">
                <a:miter lim="800000"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i="0"/>
              </a:p>
            </p:txBody>
          </p:sp>
          <p:sp>
            <p:nvSpPr>
              <p:cNvPr id="19" name="Rectangle 21" descr="之字形"/>
              <p:cNvSpPr>
                <a:spLocks noChangeArrowheads="1"/>
              </p:cNvSpPr>
              <p:nvPr/>
            </p:nvSpPr>
            <p:spPr bwMode="auto">
              <a:xfrm>
                <a:off x="723" y="2355"/>
                <a:ext cx="108" cy="624"/>
              </a:xfrm>
              <a:prstGeom prst="rect">
                <a:avLst/>
              </a:prstGeom>
              <a:pattFill prst="zigZag">
                <a:fgClr>
                  <a:srgbClr val="FFFF00"/>
                </a:fgClr>
                <a:bgClr>
                  <a:srgbClr val="FF9966"/>
                </a:bgClr>
              </a:pattFill>
              <a:ln w="9525">
                <a:miter lim="800000"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i="0"/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3264" y="720"/>
              <a:ext cx="147" cy="2208"/>
              <a:chOff x="3264" y="720"/>
              <a:chExt cx="147" cy="2208"/>
            </a:xfrm>
          </p:grpSpPr>
          <p:sp>
            <p:nvSpPr>
              <p:cNvPr id="16" name="Rectangle 23"/>
              <p:cNvSpPr>
                <a:spLocks noChangeArrowheads="1"/>
              </p:cNvSpPr>
              <p:nvPr/>
            </p:nvSpPr>
            <p:spPr bwMode="auto">
              <a:xfrm>
                <a:off x="3264" y="720"/>
                <a:ext cx="48" cy="2112"/>
              </a:xfrm>
              <a:prstGeom prst="rect">
                <a:avLst/>
              </a:prstGeom>
              <a:solidFill>
                <a:srgbClr val="FFFF00"/>
              </a:solidFill>
              <a:ln w="9525">
                <a:miter lim="800000"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i="0"/>
              </a:p>
            </p:txBody>
          </p:sp>
          <p:sp>
            <p:nvSpPr>
              <p:cNvPr id="17" name="Rectangle 24"/>
              <p:cNvSpPr>
                <a:spLocks noChangeArrowheads="1"/>
              </p:cNvSpPr>
              <p:nvPr/>
            </p:nvSpPr>
            <p:spPr bwMode="auto">
              <a:xfrm>
                <a:off x="3363" y="816"/>
                <a:ext cx="48" cy="2112"/>
              </a:xfrm>
              <a:prstGeom prst="rect">
                <a:avLst/>
              </a:prstGeom>
              <a:solidFill>
                <a:srgbClr val="FFFF00"/>
              </a:solidFill>
              <a:ln w="9525">
                <a:miter lim="800000"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i="0"/>
              </a:p>
            </p:txBody>
          </p:sp>
        </p:grpSp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3460" y="912"/>
              <a:ext cx="147" cy="2208"/>
              <a:chOff x="3264" y="720"/>
              <a:chExt cx="147" cy="2208"/>
            </a:xfrm>
          </p:grpSpPr>
          <p:sp>
            <p:nvSpPr>
              <p:cNvPr id="14" name="Rectangle 26"/>
              <p:cNvSpPr>
                <a:spLocks noChangeArrowheads="1"/>
              </p:cNvSpPr>
              <p:nvPr/>
            </p:nvSpPr>
            <p:spPr bwMode="auto">
              <a:xfrm>
                <a:off x="3264" y="720"/>
                <a:ext cx="48" cy="2112"/>
              </a:xfrm>
              <a:prstGeom prst="rect">
                <a:avLst/>
              </a:prstGeom>
              <a:solidFill>
                <a:srgbClr val="FFFF00"/>
              </a:solidFill>
              <a:ln w="9525">
                <a:miter lim="800000"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i="0"/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/>
            </p:nvSpPr>
            <p:spPr bwMode="auto">
              <a:xfrm>
                <a:off x="3363" y="816"/>
                <a:ext cx="48" cy="2112"/>
              </a:xfrm>
              <a:prstGeom prst="rect">
                <a:avLst/>
              </a:prstGeom>
              <a:solidFill>
                <a:srgbClr val="FFFF00"/>
              </a:solidFill>
              <a:ln w="9525">
                <a:miter lim="800000"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i="0"/>
              </a:p>
            </p:txBody>
          </p:sp>
        </p:grpSp>
        <p:graphicFrame>
          <p:nvGraphicFramePr>
            <p:cNvPr id="13" name="Object 2"/>
            <p:cNvGraphicFramePr>
              <a:graphicFrameLocks noChangeAspect="1"/>
            </p:cNvGraphicFramePr>
            <p:nvPr/>
          </p:nvGraphicFramePr>
          <p:xfrm>
            <a:off x="576" y="1296"/>
            <a:ext cx="273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79" name="公式" r:id="rId3" imgW="76123" imgH="114182" progId="Equation.3">
                    <p:embed/>
                  </p:oleObj>
                </mc:Choice>
                <mc:Fallback>
                  <p:oleObj name="公式" r:id="rId3" imgW="76123" imgH="1141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296"/>
                          <a:ext cx="273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9"/>
          <p:cNvGrpSpPr>
            <a:grpSpLocks/>
          </p:cNvGrpSpPr>
          <p:nvPr/>
        </p:nvGrpSpPr>
        <p:grpSpPr bwMode="auto">
          <a:xfrm>
            <a:off x="6391460" y="1748236"/>
            <a:ext cx="638175" cy="2476500"/>
            <a:chOff x="3165" y="1008"/>
            <a:chExt cx="402" cy="1560"/>
          </a:xfrm>
        </p:grpSpPr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3165" y="1788"/>
              <a:ext cx="399" cy="26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24" name="Rectangle 31"/>
            <p:cNvSpPr>
              <a:spLocks noChangeArrowheads="1"/>
            </p:cNvSpPr>
            <p:nvPr/>
          </p:nvSpPr>
          <p:spPr bwMode="auto">
            <a:xfrm>
              <a:off x="3168" y="1524"/>
              <a:ext cx="399" cy="264"/>
            </a:xfrm>
            <a:prstGeom prst="rect">
              <a:avLst/>
            </a:prstGeom>
            <a:gradFill rotWithShape="0">
              <a:gsLst>
                <a:gs pos="0">
                  <a:srgbClr val="761800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25" name="Rectangle 32"/>
            <p:cNvSpPr>
              <a:spLocks noChangeArrowheads="1"/>
            </p:cNvSpPr>
            <p:nvPr/>
          </p:nvSpPr>
          <p:spPr bwMode="auto">
            <a:xfrm>
              <a:off x="3168" y="1260"/>
              <a:ext cx="399" cy="26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>
              <a:off x="3174" y="204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34"/>
            <p:cNvSpPr>
              <a:spLocks noChangeArrowheads="1"/>
            </p:cNvSpPr>
            <p:nvPr/>
          </p:nvSpPr>
          <p:spPr bwMode="auto">
            <a:xfrm>
              <a:off x="3168" y="2040"/>
              <a:ext cx="399" cy="264"/>
            </a:xfrm>
            <a:prstGeom prst="rect">
              <a:avLst/>
            </a:prstGeom>
            <a:gradFill rotWithShape="0">
              <a:gsLst>
                <a:gs pos="0">
                  <a:srgbClr val="761800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3168" y="1524"/>
              <a:ext cx="3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>
              <a:off x="3168" y="2040"/>
              <a:ext cx="3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37"/>
            <p:cNvSpPr>
              <a:spLocks noChangeArrowheads="1"/>
            </p:cNvSpPr>
            <p:nvPr/>
          </p:nvSpPr>
          <p:spPr bwMode="auto">
            <a:xfrm>
              <a:off x="3168" y="2304"/>
              <a:ext cx="399" cy="26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31" name="Rectangle 38"/>
            <p:cNvSpPr>
              <a:spLocks noChangeArrowheads="1"/>
            </p:cNvSpPr>
            <p:nvPr/>
          </p:nvSpPr>
          <p:spPr bwMode="auto">
            <a:xfrm>
              <a:off x="3168" y="1008"/>
              <a:ext cx="399" cy="264"/>
            </a:xfrm>
            <a:prstGeom prst="rect">
              <a:avLst/>
            </a:prstGeom>
            <a:gradFill rotWithShape="0">
              <a:gsLst>
                <a:gs pos="0">
                  <a:srgbClr val="761800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</p:grpSp>
      <p:grpSp>
        <p:nvGrpSpPr>
          <p:cNvPr id="32" name="Group 39"/>
          <p:cNvGrpSpPr>
            <a:grpSpLocks/>
          </p:cNvGrpSpPr>
          <p:nvPr/>
        </p:nvGrpSpPr>
        <p:grpSpPr bwMode="auto">
          <a:xfrm>
            <a:off x="5596122" y="1195786"/>
            <a:ext cx="4576763" cy="3962400"/>
            <a:chOff x="2352" y="660"/>
            <a:chExt cx="2883" cy="2496"/>
          </a:xfrm>
        </p:grpSpPr>
        <p:sp>
          <p:nvSpPr>
            <p:cNvPr id="33" name="Text Box 40"/>
            <p:cNvSpPr txBox="1">
              <a:spLocks noChangeArrowheads="1"/>
            </p:cNvSpPr>
            <p:nvPr/>
          </p:nvSpPr>
          <p:spPr bwMode="auto">
            <a:xfrm>
              <a:off x="2352" y="2736"/>
              <a:ext cx="11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i="0">
                <a:ea typeface="隶书" panose="02010509060101010101" pitchFamily="49" charset="-122"/>
              </a:endParaRPr>
            </a:p>
          </p:txBody>
        </p:sp>
        <p:sp>
          <p:nvSpPr>
            <p:cNvPr id="34" name="Freeform 41"/>
            <p:cNvSpPr>
              <a:spLocks/>
            </p:cNvSpPr>
            <p:nvPr/>
          </p:nvSpPr>
          <p:spPr bwMode="auto">
            <a:xfrm>
              <a:off x="3291" y="792"/>
              <a:ext cx="1345" cy="2052"/>
            </a:xfrm>
            <a:custGeom>
              <a:avLst/>
              <a:gdLst>
                <a:gd name="T0" fmla="*/ 4 w 1537"/>
                <a:gd name="T1" fmla="*/ 0 h 2052"/>
                <a:gd name="T2" fmla="*/ 4 w 1537"/>
                <a:gd name="T3" fmla="*/ 180 h 2052"/>
                <a:gd name="T4" fmla="*/ 4 w 1537"/>
                <a:gd name="T5" fmla="*/ 396 h 2052"/>
                <a:gd name="T6" fmla="*/ 10 w 1537"/>
                <a:gd name="T7" fmla="*/ 552 h 2052"/>
                <a:gd name="T8" fmla="*/ 4 w 1537"/>
                <a:gd name="T9" fmla="*/ 699 h 2052"/>
                <a:gd name="T10" fmla="*/ 28 w 1537"/>
                <a:gd name="T11" fmla="*/ 987 h 2052"/>
                <a:gd name="T12" fmla="*/ 4 w 1537"/>
                <a:gd name="T13" fmla="*/ 1272 h 2052"/>
                <a:gd name="T14" fmla="*/ 10 w 1537"/>
                <a:gd name="T15" fmla="*/ 1464 h 2052"/>
                <a:gd name="T16" fmla="*/ 4 w 1537"/>
                <a:gd name="T17" fmla="*/ 1620 h 2052"/>
                <a:gd name="T18" fmla="*/ 5 w 1537"/>
                <a:gd name="T19" fmla="*/ 1824 h 2052"/>
                <a:gd name="T20" fmla="*/ 4 w 1537"/>
                <a:gd name="T21" fmla="*/ 2052 h 20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37"/>
                <a:gd name="T34" fmla="*/ 0 h 2052"/>
                <a:gd name="T35" fmla="*/ 1537 w 1537"/>
                <a:gd name="T36" fmla="*/ 2052 h 20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37" h="2052">
                  <a:moveTo>
                    <a:pt x="155" y="0"/>
                  </a:moveTo>
                  <a:cubicBezTo>
                    <a:pt x="173" y="32"/>
                    <a:pt x="237" y="114"/>
                    <a:pt x="241" y="180"/>
                  </a:cubicBezTo>
                  <a:cubicBezTo>
                    <a:pt x="245" y="246"/>
                    <a:pt x="135" y="334"/>
                    <a:pt x="181" y="396"/>
                  </a:cubicBezTo>
                  <a:cubicBezTo>
                    <a:pt x="227" y="458"/>
                    <a:pt x="517" y="502"/>
                    <a:pt x="517" y="552"/>
                  </a:cubicBezTo>
                  <a:cubicBezTo>
                    <a:pt x="517" y="602"/>
                    <a:pt x="13" y="627"/>
                    <a:pt x="183" y="699"/>
                  </a:cubicBezTo>
                  <a:cubicBezTo>
                    <a:pt x="353" y="771"/>
                    <a:pt x="1537" y="892"/>
                    <a:pt x="1536" y="987"/>
                  </a:cubicBezTo>
                  <a:cubicBezTo>
                    <a:pt x="1535" y="1082"/>
                    <a:pt x="348" y="1193"/>
                    <a:pt x="174" y="1272"/>
                  </a:cubicBezTo>
                  <a:cubicBezTo>
                    <a:pt x="0" y="1351"/>
                    <a:pt x="496" y="1406"/>
                    <a:pt x="491" y="1464"/>
                  </a:cubicBezTo>
                  <a:cubicBezTo>
                    <a:pt x="486" y="1522"/>
                    <a:pt x="185" y="1560"/>
                    <a:pt x="145" y="1620"/>
                  </a:cubicBezTo>
                  <a:cubicBezTo>
                    <a:pt x="105" y="1680"/>
                    <a:pt x="253" y="1752"/>
                    <a:pt x="253" y="1824"/>
                  </a:cubicBezTo>
                  <a:cubicBezTo>
                    <a:pt x="253" y="1896"/>
                    <a:pt x="166" y="2005"/>
                    <a:pt x="143" y="2052"/>
                  </a:cubicBezTo>
                </a:path>
              </a:pathLst>
            </a:custGeom>
            <a:solidFill>
              <a:srgbClr val="FF00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42"/>
            <p:cNvSpPr>
              <a:spLocks noChangeShapeType="1"/>
            </p:cNvSpPr>
            <p:nvPr/>
          </p:nvSpPr>
          <p:spPr bwMode="auto">
            <a:xfrm flipV="1">
              <a:off x="3432" y="660"/>
              <a:ext cx="0" cy="24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43"/>
            <p:cNvSpPr>
              <a:spLocks noChangeShapeType="1"/>
            </p:cNvSpPr>
            <p:nvPr/>
          </p:nvSpPr>
          <p:spPr bwMode="auto">
            <a:xfrm>
              <a:off x="3432" y="1776"/>
              <a:ext cx="158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" name="Object 0"/>
            <p:cNvGraphicFramePr>
              <a:graphicFrameLocks noChangeAspect="1"/>
            </p:cNvGraphicFramePr>
            <p:nvPr/>
          </p:nvGraphicFramePr>
          <p:xfrm>
            <a:off x="4644" y="1428"/>
            <a:ext cx="2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80" name="公式" r:id="rId5" imgW="126780" imgH="164814" progId="Equation.3">
                    <p:embed/>
                  </p:oleObj>
                </mc:Choice>
                <mc:Fallback>
                  <p:oleObj name="公式" r:id="rId5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4" y="1428"/>
                          <a:ext cx="22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Text Box 45"/>
            <p:cNvSpPr txBox="1">
              <a:spLocks noChangeArrowheads="1"/>
            </p:cNvSpPr>
            <p:nvPr/>
          </p:nvSpPr>
          <p:spPr bwMode="auto">
            <a:xfrm>
              <a:off x="3852" y="2064"/>
              <a:ext cx="110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i="0" dirty="0"/>
                <a:t>各级明条纹的光强分布</a:t>
              </a:r>
            </a:p>
          </p:txBody>
        </p:sp>
        <p:sp>
          <p:nvSpPr>
            <p:cNvPr id="39" name="AutoShape 46"/>
            <p:cNvSpPr>
              <a:spLocks noChangeArrowheads="1"/>
            </p:cNvSpPr>
            <p:nvPr/>
          </p:nvSpPr>
          <p:spPr bwMode="auto">
            <a:xfrm>
              <a:off x="4272" y="816"/>
              <a:ext cx="963" cy="336"/>
            </a:xfrm>
            <a:prstGeom prst="wedgeRoundRectCallout">
              <a:avLst>
                <a:gd name="adj1" fmla="val -68750"/>
                <a:gd name="adj2" fmla="val 191370"/>
                <a:gd name="adj3" fmla="val 16667"/>
              </a:avLst>
            </a:prstGeom>
            <a:solidFill>
              <a:srgbClr val="FFFF00"/>
            </a:solidFill>
            <a:ln w="9525">
              <a:solidFill>
                <a:srgbClr val="CC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i="0" dirty="0">
                  <a:solidFill>
                    <a:srgbClr val="FF6600"/>
                  </a:solidFill>
                  <a:ea typeface="隶书" panose="02010509060101010101" pitchFamily="49" charset="-122"/>
                </a:rPr>
                <a:t>中央明纹</a:t>
              </a:r>
            </a:p>
          </p:txBody>
        </p:sp>
        <p:sp>
          <p:nvSpPr>
            <p:cNvPr id="40" name="Text Box 48"/>
            <p:cNvSpPr txBox="1">
              <a:spLocks noChangeArrowheads="1"/>
            </p:cNvSpPr>
            <p:nvPr/>
          </p:nvSpPr>
          <p:spPr bwMode="auto">
            <a:xfrm>
              <a:off x="3216" y="1680"/>
              <a:ext cx="33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/>
                <a:t>0</a:t>
              </a:r>
            </a:p>
          </p:txBody>
        </p:sp>
        <p:sp>
          <p:nvSpPr>
            <p:cNvPr id="41" name="Text Box 49"/>
            <p:cNvSpPr txBox="1">
              <a:spLocks noChangeArrowheads="1"/>
            </p:cNvSpPr>
            <p:nvPr/>
          </p:nvSpPr>
          <p:spPr bwMode="auto">
            <a:xfrm>
              <a:off x="3168" y="1344"/>
              <a:ext cx="5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/>
                <a:t>+1</a:t>
              </a:r>
            </a:p>
          </p:txBody>
        </p:sp>
        <p:sp>
          <p:nvSpPr>
            <p:cNvPr id="42" name="Text Box 50"/>
            <p:cNvSpPr txBox="1">
              <a:spLocks noChangeArrowheads="1"/>
            </p:cNvSpPr>
            <p:nvPr/>
          </p:nvSpPr>
          <p:spPr bwMode="auto">
            <a:xfrm>
              <a:off x="3216" y="1968"/>
              <a:ext cx="4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/>
                <a:t>-1</a:t>
              </a:r>
            </a:p>
          </p:txBody>
        </p:sp>
        <p:sp>
          <p:nvSpPr>
            <p:cNvPr id="43" name="Text Box 51"/>
            <p:cNvSpPr txBox="1">
              <a:spLocks noChangeArrowheads="1"/>
            </p:cNvSpPr>
            <p:nvPr/>
          </p:nvSpPr>
          <p:spPr bwMode="auto">
            <a:xfrm>
              <a:off x="3168" y="1008"/>
              <a:ext cx="67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/>
                <a:t>+2</a:t>
              </a:r>
            </a:p>
          </p:txBody>
        </p:sp>
        <p:sp>
          <p:nvSpPr>
            <p:cNvPr id="44" name="Text Box 52"/>
            <p:cNvSpPr txBox="1">
              <a:spLocks noChangeArrowheads="1"/>
            </p:cNvSpPr>
            <p:nvPr/>
          </p:nvSpPr>
          <p:spPr bwMode="auto">
            <a:xfrm>
              <a:off x="3168" y="2304"/>
              <a:ext cx="67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/>
                <a:t>-2</a:t>
              </a:r>
            </a:p>
          </p:txBody>
        </p:sp>
      </p:grpSp>
      <p:sp>
        <p:nvSpPr>
          <p:cNvPr id="46" name="矩形 1"/>
          <p:cNvSpPr>
            <a:spLocks noChangeArrowheads="1"/>
          </p:cNvSpPr>
          <p:nvPr/>
        </p:nvSpPr>
        <p:spPr bwMode="auto">
          <a:xfrm>
            <a:off x="4710299" y="3283350"/>
            <a:ext cx="169068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i="0" dirty="0">
                <a:solidFill>
                  <a:srgbClr val="6600CC"/>
                </a:solidFill>
                <a:ea typeface="隶书" panose="02010509060101010101" pitchFamily="49" charset="-122"/>
              </a:rPr>
              <a:t>单缝衍射光强分布</a:t>
            </a: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469761"/>
              </p:ext>
            </p:extLst>
          </p:nvPr>
        </p:nvGraphicFramePr>
        <p:xfrm>
          <a:off x="7499534" y="4301888"/>
          <a:ext cx="112395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81" name="公式" r:id="rId7" imgW="504789" imgH="361981" progId="Equation.3">
                  <p:embed/>
                </p:oleObj>
              </mc:Choice>
              <mc:Fallback>
                <p:oleObj name="公式" r:id="rId7" imgW="504789" imgH="3619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9534" y="4301888"/>
                        <a:ext cx="112395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矩形 47"/>
          <p:cNvSpPr/>
          <p:nvPr/>
        </p:nvSpPr>
        <p:spPr>
          <a:xfrm>
            <a:off x="7086785" y="194055"/>
            <a:ext cx="33273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方正书宋简体"/>
              </a:rPr>
              <a:t>明纹的</a:t>
            </a:r>
            <a:r>
              <a:rPr lang="zh-CN" altLang="en-US" sz="2800" b="1" dirty="0">
                <a:solidFill>
                  <a:srgbClr val="C00000"/>
                </a:solidFill>
              </a:rPr>
              <a:t>宽度由边缘的暗纹位置所限定</a:t>
            </a:r>
          </a:p>
        </p:txBody>
      </p:sp>
      <p:sp>
        <p:nvSpPr>
          <p:cNvPr id="49" name="Text Box 27"/>
          <p:cNvSpPr txBox="1">
            <a:spLocks noChangeArrowheads="1"/>
          </p:cNvSpPr>
          <p:nvPr/>
        </p:nvSpPr>
        <p:spPr bwMode="auto">
          <a:xfrm>
            <a:off x="1806518" y="219520"/>
            <a:ext cx="16271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i="0" dirty="0">
                <a:solidFill>
                  <a:schemeClr val="tx1"/>
                </a:solidFill>
              </a:rPr>
              <a:t>暗纹位置</a:t>
            </a:r>
          </a:p>
        </p:txBody>
      </p:sp>
      <p:graphicFrame>
        <p:nvGraphicFramePr>
          <p:cNvPr id="50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334371"/>
              </p:ext>
            </p:extLst>
          </p:nvPr>
        </p:nvGraphicFramePr>
        <p:xfrm>
          <a:off x="3494723" y="219520"/>
          <a:ext cx="28003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82" name="Equation" r:id="rId9" imgW="809553" imgH="114182" progId="Equation.3">
                  <p:embed/>
                </p:oleObj>
              </mc:Choice>
              <mc:Fallback>
                <p:oleObj name="Equation" r:id="rId9" imgW="809553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723" y="219520"/>
                        <a:ext cx="280035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20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520511"/>
              </p:ext>
            </p:extLst>
          </p:nvPr>
        </p:nvGraphicFramePr>
        <p:xfrm>
          <a:off x="3783196" y="741418"/>
          <a:ext cx="18224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83" name="Equation" r:id="rId11" imgW="695368" imgH="323920" progId="Equation.3">
                  <p:embed/>
                </p:oleObj>
              </mc:Choice>
              <mc:Fallback>
                <p:oleObj name="Equation" r:id="rId11" imgW="695368" imgH="32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196" y="741418"/>
                        <a:ext cx="18224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" name="Group 16"/>
          <p:cNvGrpSpPr>
            <a:grpSpLocks/>
          </p:cNvGrpSpPr>
          <p:nvPr/>
        </p:nvGrpSpPr>
        <p:grpSpPr bwMode="auto">
          <a:xfrm>
            <a:off x="4565039" y="2586812"/>
            <a:ext cx="2484438" cy="800100"/>
            <a:chOff x="0" y="140"/>
            <a:chExt cx="1565" cy="504"/>
          </a:xfrm>
        </p:grpSpPr>
        <p:sp>
          <p:nvSpPr>
            <p:cNvPr id="64" name="Line 17"/>
            <p:cNvSpPr>
              <a:spLocks noChangeShapeType="1"/>
            </p:cNvSpPr>
            <p:nvPr/>
          </p:nvSpPr>
          <p:spPr bwMode="auto">
            <a:xfrm flipV="1">
              <a:off x="3" y="140"/>
              <a:ext cx="1562" cy="243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Line 18"/>
            <p:cNvSpPr>
              <a:spLocks noChangeShapeType="1"/>
            </p:cNvSpPr>
            <p:nvPr/>
          </p:nvSpPr>
          <p:spPr bwMode="auto">
            <a:xfrm>
              <a:off x="0" y="398"/>
              <a:ext cx="1550" cy="246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6" name="Group 27"/>
          <p:cNvGrpSpPr>
            <a:grpSpLocks/>
          </p:cNvGrpSpPr>
          <p:nvPr/>
        </p:nvGrpSpPr>
        <p:grpSpPr bwMode="auto">
          <a:xfrm>
            <a:off x="5443192" y="2680534"/>
            <a:ext cx="750887" cy="428625"/>
            <a:chOff x="0" y="286"/>
            <a:chExt cx="473" cy="270"/>
          </a:xfrm>
        </p:grpSpPr>
        <p:sp>
          <p:nvSpPr>
            <p:cNvPr id="67" name="Arc 28"/>
            <p:cNvSpPr>
              <a:spLocks/>
            </p:cNvSpPr>
            <p:nvPr/>
          </p:nvSpPr>
          <p:spPr bwMode="auto">
            <a:xfrm>
              <a:off x="0" y="367"/>
              <a:ext cx="192" cy="118"/>
            </a:xfrm>
            <a:custGeom>
              <a:avLst/>
              <a:gdLst>
                <a:gd name="T0" fmla="*/ 0 w 21600"/>
                <a:gd name="T1" fmla="*/ 0 h 13286"/>
                <a:gd name="T2" fmla="*/ 0 w 21600"/>
                <a:gd name="T3" fmla="*/ 0 h 13286"/>
                <a:gd name="T4" fmla="*/ 0 w 21600"/>
                <a:gd name="T5" fmla="*/ 0 h 132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3286"/>
                <a:gd name="T11" fmla="*/ 21600 w 21600"/>
                <a:gd name="T12" fmla="*/ 13286 h 13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3286" fill="none" extrusionOk="0">
                  <a:moveTo>
                    <a:pt x="17030" y="0"/>
                  </a:moveTo>
                  <a:cubicBezTo>
                    <a:pt x="19991" y="3795"/>
                    <a:pt x="21600" y="8471"/>
                    <a:pt x="21600" y="13286"/>
                  </a:cubicBezTo>
                </a:path>
                <a:path w="21600" h="13286" stroke="0" extrusionOk="0">
                  <a:moveTo>
                    <a:pt x="17030" y="0"/>
                  </a:moveTo>
                  <a:cubicBezTo>
                    <a:pt x="19991" y="3795"/>
                    <a:pt x="21600" y="8471"/>
                    <a:pt x="21600" y="13286"/>
                  </a:cubicBezTo>
                  <a:lnTo>
                    <a:pt x="0" y="13286"/>
                  </a:lnTo>
                  <a:close/>
                </a:path>
              </a:pathLst>
            </a:custGeom>
            <a:noFill/>
            <a:ln w="19050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68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7339905"/>
                </p:ext>
              </p:extLst>
            </p:nvPr>
          </p:nvGraphicFramePr>
          <p:xfrm>
            <a:off x="235" y="286"/>
            <a:ext cx="23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84" name="公式" r:id="rId13" imgW="152268" imgH="215713" progId="Equation.3">
                    <p:embed/>
                  </p:oleObj>
                </mc:Choice>
                <mc:Fallback>
                  <p:oleObj name="公式" r:id="rId13" imgW="152268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" y="286"/>
                          <a:ext cx="23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334464"/>
              </p:ext>
            </p:extLst>
          </p:nvPr>
        </p:nvGraphicFramePr>
        <p:xfrm>
          <a:off x="1806765" y="5760242"/>
          <a:ext cx="15240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85" name="Equation" r:id="rId15" imgW="622030" imgH="215806" progId="Equation.3">
                  <p:embed/>
                </p:oleObj>
              </mc:Choice>
              <mc:Fallback>
                <p:oleObj name="Equation" r:id="rId15" imgW="62203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765" y="5760242"/>
                        <a:ext cx="15240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65"/>
          <p:cNvSpPr txBox="1">
            <a:spLocks noChangeArrowheads="1"/>
          </p:cNvSpPr>
          <p:nvPr/>
        </p:nvSpPr>
        <p:spPr bwMode="auto">
          <a:xfrm>
            <a:off x="4857011" y="5161478"/>
            <a:ext cx="2805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i="0" dirty="0">
                <a:latin typeface="方正书宋简体"/>
              </a:rPr>
              <a:t>中央明纹</a:t>
            </a:r>
            <a:r>
              <a:rPr lang="zh-CN" altLang="en-US" i="0" dirty="0">
                <a:solidFill>
                  <a:srgbClr val="CC0000"/>
                </a:solidFill>
                <a:latin typeface="方正书宋简体"/>
              </a:rPr>
              <a:t>角宽度</a:t>
            </a:r>
            <a:endParaRPr lang="zh-CN" altLang="en-US" sz="2000" i="0" dirty="0">
              <a:solidFill>
                <a:srgbClr val="CC0000"/>
              </a:solidFill>
              <a:latin typeface="方正书宋简体"/>
            </a:endParaRPr>
          </a:p>
        </p:txBody>
      </p:sp>
      <p:graphicFrame>
        <p:nvGraphicFramePr>
          <p:cNvPr id="71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400692"/>
              </p:ext>
            </p:extLst>
          </p:nvPr>
        </p:nvGraphicFramePr>
        <p:xfrm>
          <a:off x="7525262" y="5167710"/>
          <a:ext cx="1397466" cy="536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86" name="Equation" r:id="rId17" imgW="672808" imgH="228501" progId="Equation.3">
                  <p:embed/>
                </p:oleObj>
              </mc:Choice>
              <mc:Fallback>
                <p:oleObj name="Equation" r:id="rId17" imgW="67280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5262" y="5167710"/>
                        <a:ext cx="1397466" cy="536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67"/>
          <p:cNvSpPr txBox="1">
            <a:spLocks noChangeArrowheads="1"/>
          </p:cNvSpPr>
          <p:nvPr/>
        </p:nvSpPr>
        <p:spPr bwMode="auto">
          <a:xfrm>
            <a:off x="4757921" y="6029323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i="0" dirty="0">
                <a:solidFill>
                  <a:srgbClr val="009900"/>
                </a:solidFill>
                <a:latin typeface="方正书宋简体"/>
              </a:rPr>
              <a:t>线宽度</a:t>
            </a:r>
          </a:p>
        </p:txBody>
      </p:sp>
      <p:graphicFrame>
        <p:nvGraphicFramePr>
          <p:cNvPr id="73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938353"/>
              </p:ext>
            </p:extLst>
          </p:nvPr>
        </p:nvGraphicFramePr>
        <p:xfrm>
          <a:off x="6295073" y="6009759"/>
          <a:ext cx="24971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87" name="Equation" r:id="rId19" imgW="1002865" imgH="228501" progId="Equation.3">
                  <p:embed/>
                </p:oleObj>
              </mc:Choice>
              <mc:Fallback>
                <p:oleObj name="Equation" r:id="rId19" imgW="100286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5073" y="6009759"/>
                        <a:ext cx="249713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916641"/>
              </p:ext>
            </p:extLst>
          </p:nvPr>
        </p:nvGraphicFramePr>
        <p:xfrm>
          <a:off x="8999874" y="4900852"/>
          <a:ext cx="913721" cy="970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88" name="Equation" r:id="rId21" imgW="418918" imgH="393529" progId="Equation.3">
                  <p:embed/>
                </p:oleObj>
              </mc:Choice>
              <mc:Fallback>
                <p:oleObj name="Equation" r:id="rId21" imgW="41891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9874" y="4900852"/>
                        <a:ext cx="913721" cy="970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48066"/>
              </p:ext>
            </p:extLst>
          </p:nvPr>
        </p:nvGraphicFramePr>
        <p:xfrm>
          <a:off x="3407911" y="5569190"/>
          <a:ext cx="6826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89" name="Equation" r:id="rId23" imgW="279279" imgH="393529" progId="Equation.3">
                  <p:embed/>
                </p:oleObj>
              </mc:Choice>
              <mc:Fallback>
                <p:oleObj name="Equation" r:id="rId23" imgW="27927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7911" y="5569190"/>
                        <a:ext cx="682625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85"/>
          <p:cNvSpPr txBox="1">
            <a:spLocks noChangeArrowheads="1"/>
          </p:cNvSpPr>
          <p:nvPr/>
        </p:nvSpPr>
        <p:spPr bwMode="auto">
          <a:xfrm>
            <a:off x="1832743" y="5037119"/>
            <a:ext cx="299598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i="0" dirty="0">
                <a:solidFill>
                  <a:srgbClr val="FF33CC"/>
                </a:solidFill>
              </a:rPr>
              <a:t>第一级暗纹位置：</a:t>
            </a:r>
          </a:p>
        </p:txBody>
      </p:sp>
      <p:graphicFrame>
        <p:nvGraphicFramePr>
          <p:cNvPr id="77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097711"/>
              </p:ext>
            </p:extLst>
          </p:nvPr>
        </p:nvGraphicFramePr>
        <p:xfrm>
          <a:off x="8771849" y="5771199"/>
          <a:ext cx="120173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90" name="公式" r:id="rId25" imgW="482400" imgH="393480" progId="Equation.3">
                  <p:embed/>
                </p:oleObj>
              </mc:Choice>
              <mc:Fallback>
                <p:oleObj name="公式" r:id="rId25" imgW="482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1849" y="5771199"/>
                        <a:ext cx="1201738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666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70" grpId="0" autoUpdateAnimBg="0"/>
      <p:bldP spid="72" grpId="0" autoUpdateAnimBg="0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286626" y="1917700"/>
            <a:ext cx="47625" cy="2197420"/>
            <a:chOff x="0" y="0"/>
            <a:chExt cx="48" cy="1730"/>
          </a:xfrm>
        </p:grpSpPr>
        <p:sp>
          <p:nvSpPr>
            <p:cNvPr id="49" name="未知"/>
            <p:cNvSpPr>
              <a:spLocks/>
            </p:cNvSpPr>
            <p:nvPr/>
          </p:nvSpPr>
          <p:spPr bwMode="auto">
            <a:xfrm>
              <a:off x="0" y="0"/>
              <a:ext cx="48" cy="480"/>
            </a:xfrm>
            <a:custGeom>
              <a:avLst/>
              <a:gdLst>
                <a:gd name="T0" fmla="*/ 0 w 48"/>
                <a:gd name="T1" fmla="*/ 0 h 768"/>
                <a:gd name="T2" fmla="*/ 0 w 48"/>
                <a:gd name="T3" fmla="*/ 1 h 768"/>
                <a:gd name="T4" fmla="*/ 48 w 48"/>
                <a:gd name="T5" fmla="*/ 1 h 768"/>
                <a:gd name="T6" fmla="*/ 48 w 48"/>
                <a:gd name="T7" fmla="*/ 0 h 768"/>
                <a:gd name="T8" fmla="*/ 0 w 48"/>
                <a:gd name="T9" fmla="*/ 0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768"/>
                <a:gd name="T17" fmla="*/ 48 w 48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768">
                  <a:moveTo>
                    <a:pt x="0" y="0"/>
                  </a:moveTo>
                  <a:lnTo>
                    <a:pt x="0" y="768"/>
                  </a:lnTo>
                  <a:lnTo>
                    <a:pt x="48" y="672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未知"/>
            <p:cNvSpPr>
              <a:spLocks/>
            </p:cNvSpPr>
            <p:nvPr/>
          </p:nvSpPr>
          <p:spPr bwMode="auto">
            <a:xfrm flipV="1">
              <a:off x="0" y="1250"/>
              <a:ext cx="48" cy="480"/>
            </a:xfrm>
            <a:custGeom>
              <a:avLst/>
              <a:gdLst>
                <a:gd name="T0" fmla="*/ 0 w 48"/>
                <a:gd name="T1" fmla="*/ 0 h 768"/>
                <a:gd name="T2" fmla="*/ 0 w 48"/>
                <a:gd name="T3" fmla="*/ 1 h 768"/>
                <a:gd name="T4" fmla="*/ 48 w 48"/>
                <a:gd name="T5" fmla="*/ 1 h 768"/>
                <a:gd name="T6" fmla="*/ 48 w 48"/>
                <a:gd name="T7" fmla="*/ 0 h 768"/>
                <a:gd name="T8" fmla="*/ 0 w 48"/>
                <a:gd name="T9" fmla="*/ 0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768"/>
                <a:gd name="T17" fmla="*/ 48 w 48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768">
                  <a:moveTo>
                    <a:pt x="0" y="0"/>
                  </a:moveTo>
                  <a:lnTo>
                    <a:pt x="0" y="768"/>
                  </a:lnTo>
                  <a:lnTo>
                    <a:pt x="48" y="672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9699626" y="1752600"/>
            <a:ext cx="144463" cy="2438400"/>
            <a:chOff x="0" y="0"/>
            <a:chExt cx="144" cy="1920"/>
          </a:xfrm>
        </p:grpSpPr>
        <p:sp>
          <p:nvSpPr>
            <p:cNvPr id="52" name="Line 6"/>
            <p:cNvSpPr>
              <a:spLocks noChangeShapeType="1"/>
            </p:cNvSpPr>
            <p:nvPr/>
          </p:nvSpPr>
          <p:spPr bwMode="auto">
            <a:xfrm>
              <a:off x="0" y="0"/>
              <a:ext cx="0" cy="19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Rectangle 7" descr="宽上对角线"/>
            <p:cNvSpPr>
              <a:spLocks noChangeArrowheads="1"/>
            </p:cNvSpPr>
            <p:nvPr/>
          </p:nvSpPr>
          <p:spPr bwMode="auto">
            <a:xfrm>
              <a:off x="0" y="0"/>
              <a:ext cx="144" cy="192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643689" y="2327275"/>
            <a:ext cx="642937" cy="1358900"/>
            <a:chOff x="0" y="0"/>
            <a:chExt cx="405" cy="856"/>
          </a:xfrm>
        </p:grpSpPr>
        <p:sp>
          <p:nvSpPr>
            <p:cNvPr id="55" name="Line 9"/>
            <p:cNvSpPr>
              <a:spLocks noChangeShapeType="1"/>
            </p:cNvSpPr>
            <p:nvPr/>
          </p:nvSpPr>
          <p:spPr bwMode="auto">
            <a:xfrm>
              <a:off x="10" y="137"/>
              <a:ext cx="3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 flipV="1">
              <a:off x="0" y="280"/>
              <a:ext cx="40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10" y="713"/>
              <a:ext cx="3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Line 12"/>
            <p:cNvSpPr>
              <a:spLocks noChangeShapeType="1"/>
            </p:cNvSpPr>
            <p:nvPr/>
          </p:nvSpPr>
          <p:spPr bwMode="auto">
            <a:xfrm>
              <a:off x="10" y="560"/>
              <a:ext cx="3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10" y="406"/>
              <a:ext cx="395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Line 14"/>
            <p:cNvSpPr>
              <a:spLocks noChangeShapeType="1"/>
            </p:cNvSpPr>
            <p:nvPr/>
          </p:nvSpPr>
          <p:spPr bwMode="auto">
            <a:xfrm>
              <a:off x="10" y="0"/>
              <a:ext cx="3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>
              <a:off x="10" y="856"/>
              <a:ext cx="3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5" name="未知"/>
          <p:cNvSpPr>
            <a:spLocks/>
          </p:cNvSpPr>
          <p:nvPr/>
        </p:nvSpPr>
        <p:spPr bwMode="auto">
          <a:xfrm>
            <a:off x="8624888" y="1752600"/>
            <a:ext cx="1168400" cy="2438400"/>
          </a:xfrm>
          <a:custGeom>
            <a:avLst/>
            <a:gdLst>
              <a:gd name="T0" fmla="*/ 2147483647 w 736"/>
              <a:gd name="T1" fmla="*/ 0 h 1536"/>
              <a:gd name="T2" fmla="*/ 2147483647 w 736"/>
              <a:gd name="T3" fmla="*/ 2147483647 h 1536"/>
              <a:gd name="T4" fmla="*/ 2147483647 w 736"/>
              <a:gd name="T5" fmla="*/ 2147483647 h 1536"/>
              <a:gd name="T6" fmla="*/ 0 w 736"/>
              <a:gd name="T7" fmla="*/ 2147483647 h 1536"/>
              <a:gd name="T8" fmla="*/ 2147483647 w 736"/>
              <a:gd name="T9" fmla="*/ 2147483647 h 1536"/>
              <a:gd name="T10" fmla="*/ 2147483647 w 736"/>
              <a:gd name="T11" fmla="*/ 2147483647 h 1536"/>
              <a:gd name="T12" fmla="*/ 2147483647 w 736"/>
              <a:gd name="T13" fmla="*/ 2147483647 h 15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6"/>
              <a:gd name="T22" fmla="*/ 0 h 1536"/>
              <a:gd name="T23" fmla="*/ 736 w 736"/>
              <a:gd name="T24" fmla="*/ 1536 h 1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6" h="1536">
                <a:moveTo>
                  <a:pt x="672" y="0"/>
                </a:moveTo>
                <a:cubicBezTo>
                  <a:pt x="650" y="28"/>
                  <a:pt x="546" y="100"/>
                  <a:pt x="542" y="170"/>
                </a:cubicBezTo>
                <a:cubicBezTo>
                  <a:pt x="538" y="240"/>
                  <a:pt x="736" y="321"/>
                  <a:pt x="646" y="421"/>
                </a:cubicBezTo>
                <a:cubicBezTo>
                  <a:pt x="556" y="521"/>
                  <a:pt x="0" y="653"/>
                  <a:pt x="0" y="768"/>
                </a:cubicBezTo>
                <a:cubicBezTo>
                  <a:pt x="0" y="883"/>
                  <a:pt x="556" y="1014"/>
                  <a:pt x="646" y="1110"/>
                </a:cubicBezTo>
                <a:cubicBezTo>
                  <a:pt x="736" y="1206"/>
                  <a:pt x="538" y="1276"/>
                  <a:pt x="542" y="1347"/>
                </a:cubicBezTo>
                <a:cubicBezTo>
                  <a:pt x="546" y="1418"/>
                  <a:pt x="645" y="1497"/>
                  <a:pt x="672" y="1536"/>
                </a:cubicBezTo>
              </a:path>
            </a:pathLst>
          </a:custGeom>
          <a:solidFill>
            <a:srgbClr val="FF00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7177088" y="1066800"/>
            <a:ext cx="3414712" cy="2286000"/>
            <a:chOff x="0" y="0"/>
            <a:chExt cx="2151" cy="1440"/>
          </a:xfrm>
        </p:grpSpPr>
        <p:graphicFrame>
          <p:nvGraphicFramePr>
            <p:cNvPr id="3099" name="Object 21"/>
            <p:cNvGraphicFramePr>
              <a:graphicFrameLocks noChangeAspect="1"/>
            </p:cNvGraphicFramePr>
            <p:nvPr/>
          </p:nvGraphicFramePr>
          <p:xfrm>
            <a:off x="96" y="1264"/>
            <a:ext cx="159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250" name="公式" r:id="rId4" imgW="254110" imgH="279521" progId="Equation.3">
                    <p:embed/>
                  </p:oleObj>
                </mc:Choice>
                <mc:Fallback>
                  <p:oleObj name="公式" r:id="rId4" imgW="254110" imgH="279521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1264"/>
                          <a:ext cx="159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00" name="Group 22"/>
            <p:cNvGrpSpPr>
              <a:grpSpLocks/>
            </p:cNvGrpSpPr>
            <p:nvPr/>
          </p:nvGrpSpPr>
          <p:grpSpPr bwMode="auto">
            <a:xfrm>
              <a:off x="0" y="0"/>
              <a:ext cx="2151" cy="1304"/>
              <a:chOff x="0" y="0"/>
              <a:chExt cx="2151" cy="1304"/>
            </a:xfrm>
          </p:grpSpPr>
          <p:sp>
            <p:nvSpPr>
              <p:cNvPr id="69" name="Line 23"/>
              <p:cNvSpPr>
                <a:spLocks noChangeShapeType="1"/>
              </p:cNvSpPr>
              <p:nvPr/>
            </p:nvSpPr>
            <p:spPr bwMode="auto">
              <a:xfrm flipV="1">
                <a:off x="0" y="1200"/>
                <a:ext cx="1915" cy="0"/>
              </a:xfrm>
              <a:prstGeom prst="line">
                <a:avLst/>
              </a:prstGeom>
              <a:noFill/>
              <a:ln w="19050">
                <a:solidFill>
                  <a:srgbClr val="9900CC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0" name="Line 24"/>
              <p:cNvSpPr>
                <a:spLocks noChangeShapeType="1"/>
              </p:cNvSpPr>
              <p:nvPr/>
            </p:nvSpPr>
            <p:spPr bwMode="auto">
              <a:xfrm flipV="1">
                <a:off x="144" y="240"/>
                <a:ext cx="0" cy="959"/>
              </a:xfrm>
              <a:prstGeom prst="line">
                <a:avLst/>
              </a:prstGeom>
              <a:noFill/>
              <a:ln w="19050">
                <a:solidFill>
                  <a:srgbClr val="9900CC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graphicFrame>
            <p:nvGraphicFramePr>
              <p:cNvPr id="3103" name="Object 25"/>
              <p:cNvGraphicFramePr>
                <a:graphicFrameLocks noChangeAspect="1"/>
              </p:cNvGraphicFramePr>
              <p:nvPr/>
            </p:nvGraphicFramePr>
            <p:xfrm>
              <a:off x="100" y="0"/>
              <a:ext cx="183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3251" name="公式" r:id="rId6" imgW="292354" imgH="279643" progId="Equation.3">
                      <p:embed/>
                    </p:oleObj>
                  </mc:Choice>
                  <mc:Fallback>
                    <p:oleObj name="公式" r:id="rId6" imgW="292354" imgH="279643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" y="0"/>
                            <a:ext cx="183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04" name="Object 26"/>
              <p:cNvGraphicFramePr>
                <a:graphicFrameLocks noChangeAspect="1"/>
              </p:cNvGraphicFramePr>
              <p:nvPr/>
            </p:nvGraphicFramePr>
            <p:xfrm>
              <a:off x="1968" y="1081"/>
              <a:ext cx="183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3252" name="公式" r:id="rId8" imgW="292100" imgH="355600" progId="Equation.3">
                      <p:embed/>
                    </p:oleObj>
                  </mc:Choice>
                  <mc:Fallback>
                    <p:oleObj name="公式" r:id="rId8" imgW="292100" imgH="35560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1081"/>
                            <a:ext cx="183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6608763" y="2487612"/>
            <a:ext cx="439738" cy="1068388"/>
            <a:chOff x="74" y="-31"/>
            <a:chExt cx="277" cy="673"/>
          </a:xfrm>
        </p:grpSpPr>
        <p:grpSp>
          <p:nvGrpSpPr>
            <p:cNvPr id="3092" name="Group 33"/>
            <p:cNvGrpSpPr>
              <a:grpSpLocks/>
            </p:cNvGrpSpPr>
            <p:nvPr/>
          </p:nvGrpSpPr>
          <p:grpSpPr bwMode="auto">
            <a:xfrm>
              <a:off x="74" y="-31"/>
              <a:ext cx="215" cy="657"/>
              <a:chOff x="74" y="-31"/>
              <a:chExt cx="215" cy="657"/>
            </a:xfrm>
          </p:grpSpPr>
          <p:graphicFrame>
            <p:nvGraphicFramePr>
              <p:cNvPr id="3095" name="Object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4891646"/>
                  </p:ext>
                </p:extLst>
              </p:nvPr>
            </p:nvGraphicFramePr>
            <p:xfrm>
              <a:off x="74" y="174"/>
              <a:ext cx="215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3253" name="公式" r:id="rId10" imgW="126720" imgH="139680" progId="Equation.3">
                      <p:embed/>
                    </p:oleObj>
                  </mc:Choice>
                  <mc:Fallback>
                    <p:oleObj name="公式" r:id="rId10" imgW="126720" imgH="13968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" y="174"/>
                            <a:ext cx="215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3" name="Line 35"/>
              <p:cNvSpPr>
                <a:spLocks noChangeShapeType="1"/>
              </p:cNvSpPr>
              <p:nvPr/>
            </p:nvSpPr>
            <p:spPr bwMode="auto">
              <a:xfrm>
                <a:off x="267" y="-31"/>
                <a:ext cx="12" cy="657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round/>
                <a:headEnd type="stealth" w="med" len="lg"/>
                <a:tailEnd type="stealth" w="med" len="lg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0" name="Line 36"/>
            <p:cNvSpPr>
              <a:spLocks noChangeShapeType="1"/>
            </p:cNvSpPr>
            <p:nvPr/>
          </p:nvSpPr>
          <p:spPr bwMode="auto">
            <a:xfrm>
              <a:off x="195" y="-17"/>
              <a:ext cx="1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Line 37"/>
            <p:cNvSpPr>
              <a:spLocks noChangeShapeType="1"/>
            </p:cNvSpPr>
            <p:nvPr/>
          </p:nvSpPr>
          <p:spPr bwMode="auto">
            <a:xfrm>
              <a:off x="207" y="642"/>
              <a:ext cx="1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3" name="Group 68"/>
          <p:cNvGrpSpPr>
            <a:grpSpLocks/>
          </p:cNvGrpSpPr>
          <p:nvPr/>
        </p:nvGrpSpPr>
        <p:grpSpPr bwMode="auto">
          <a:xfrm>
            <a:off x="9186863" y="4495800"/>
            <a:ext cx="990600" cy="2189162"/>
            <a:chOff x="4944" y="887"/>
            <a:chExt cx="624" cy="1379"/>
          </a:xfrm>
        </p:grpSpPr>
        <p:sp>
          <p:nvSpPr>
            <p:cNvPr id="94" name="Rectangle 69"/>
            <p:cNvSpPr>
              <a:spLocks noChangeArrowheads="1"/>
            </p:cNvSpPr>
            <p:nvPr/>
          </p:nvSpPr>
          <p:spPr bwMode="auto">
            <a:xfrm>
              <a:off x="4944" y="1544"/>
              <a:ext cx="624" cy="229"/>
            </a:xfrm>
            <a:prstGeom prst="rect">
              <a:avLst/>
            </a:prstGeom>
            <a:gradFill rotWithShape="0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" name="Rectangle 70"/>
            <p:cNvSpPr>
              <a:spLocks noChangeArrowheads="1"/>
            </p:cNvSpPr>
            <p:nvPr/>
          </p:nvSpPr>
          <p:spPr bwMode="auto">
            <a:xfrm>
              <a:off x="4944" y="1773"/>
              <a:ext cx="624" cy="165"/>
            </a:xfrm>
            <a:prstGeom prst="rect">
              <a:avLst/>
            </a:prstGeom>
            <a:gradFill rotWithShape="0">
              <a:gsLst>
                <a:gs pos="0">
                  <a:srgbClr val="5C1200"/>
                </a:gs>
                <a:gs pos="50000">
                  <a:srgbClr val="FF3300"/>
                </a:gs>
                <a:gs pos="100000">
                  <a:srgbClr val="5C12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Rectangle 71"/>
            <p:cNvSpPr>
              <a:spLocks noChangeArrowheads="1"/>
            </p:cNvSpPr>
            <p:nvPr/>
          </p:nvSpPr>
          <p:spPr bwMode="auto">
            <a:xfrm>
              <a:off x="4944" y="1938"/>
              <a:ext cx="624" cy="164"/>
            </a:xfrm>
            <a:prstGeom prst="rect">
              <a:avLst/>
            </a:prstGeom>
            <a:gradFill rotWithShape="0">
              <a:gsLst>
                <a:gs pos="0">
                  <a:srgbClr val="5C1200"/>
                </a:gs>
                <a:gs pos="50000">
                  <a:srgbClr val="FF3300"/>
                </a:gs>
                <a:gs pos="100000">
                  <a:srgbClr val="5C12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" name="Rectangle 72"/>
            <p:cNvSpPr>
              <a:spLocks noChangeArrowheads="1"/>
            </p:cNvSpPr>
            <p:nvPr/>
          </p:nvSpPr>
          <p:spPr bwMode="auto">
            <a:xfrm>
              <a:off x="4944" y="2102"/>
              <a:ext cx="624" cy="164"/>
            </a:xfrm>
            <a:prstGeom prst="rect">
              <a:avLst/>
            </a:prstGeom>
            <a:gradFill rotWithShape="0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Rectangle 73"/>
            <p:cNvSpPr>
              <a:spLocks noChangeArrowheads="1"/>
            </p:cNvSpPr>
            <p:nvPr/>
          </p:nvSpPr>
          <p:spPr bwMode="auto">
            <a:xfrm>
              <a:off x="4944" y="1379"/>
              <a:ext cx="624" cy="165"/>
            </a:xfrm>
            <a:prstGeom prst="rect">
              <a:avLst/>
            </a:prstGeom>
            <a:gradFill rotWithShape="0">
              <a:gsLst>
                <a:gs pos="0">
                  <a:srgbClr val="5C1200"/>
                </a:gs>
                <a:gs pos="50000">
                  <a:srgbClr val="FF3300"/>
                </a:gs>
                <a:gs pos="100000">
                  <a:srgbClr val="5C12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Rectangle 74"/>
            <p:cNvSpPr>
              <a:spLocks noChangeArrowheads="1"/>
            </p:cNvSpPr>
            <p:nvPr/>
          </p:nvSpPr>
          <p:spPr bwMode="auto">
            <a:xfrm>
              <a:off x="4944" y="1215"/>
              <a:ext cx="624" cy="164"/>
            </a:xfrm>
            <a:prstGeom prst="rect">
              <a:avLst/>
            </a:prstGeom>
            <a:gradFill rotWithShape="0">
              <a:gsLst>
                <a:gs pos="0">
                  <a:srgbClr val="5C1200"/>
                </a:gs>
                <a:gs pos="50000">
                  <a:srgbClr val="FF3300"/>
                </a:gs>
                <a:gs pos="100000">
                  <a:srgbClr val="5C12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" name="Rectangle 75"/>
            <p:cNvSpPr>
              <a:spLocks noChangeArrowheads="1"/>
            </p:cNvSpPr>
            <p:nvPr/>
          </p:nvSpPr>
          <p:spPr bwMode="auto">
            <a:xfrm>
              <a:off x="4944" y="1051"/>
              <a:ext cx="624" cy="164"/>
            </a:xfrm>
            <a:prstGeom prst="rect">
              <a:avLst/>
            </a:prstGeom>
            <a:gradFill rotWithShape="0">
              <a:gsLst>
                <a:gs pos="0">
                  <a:srgbClr val="5C1200"/>
                </a:gs>
                <a:gs pos="50000">
                  <a:srgbClr val="FF3300"/>
                </a:gs>
                <a:gs pos="100000">
                  <a:srgbClr val="5C12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1" name="Rectangle 76"/>
            <p:cNvSpPr>
              <a:spLocks noChangeArrowheads="1"/>
            </p:cNvSpPr>
            <p:nvPr/>
          </p:nvSpPr>
          <p:spPr bwMode="auto">
            <a:xfrm>
              <a:off x="4944" y="887"/>
              <a:ext cx="624" cy="164"/>
            </a:xfrm>
            <a:prstGeom prst="rect">
              <a:avLst/>
            </a:prstGeom>
            <a:gradFill rotWithShape="0">
              <a:gsLst>
                <a:gs pos="0">
                  <a:srgbClr val="430D00"/>
                </a:gs>
                <a:gs pos="50000">
                  <a:srgbClr val="FF3300"/>
                </a:gs>
                <a:gs pos="100000">
                  <a:srgbClr val="430D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2" name="Text Box 45"/>
          <p:cNvSpPr txBox="1">
            <a:spLocks noChangeArrowheads="1"/>
          </p:cNvSpPr>
          <p:nvPr/>
        </p:nvSpPr>
        <p:spPr bwMode="auto">
          <a:xfrm>
            <a:off x="1828800" y="152400"/>
            <a:ext cx="8610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Century Schoolbook" pitchFamily="18" charset="0"/>
              </a:rPr>
              <a:t>入射时刻</a:t>
            </a:r>
            <a:r>
              <a:rPr lang="zh-CN" altLang="en-US" sz="2800" b="1" kern="0" dirty="0">
                <a:solidFill>
                  <a:srgbClr val="6600CC"/>
                </a:solidFill>
                <a:latin typeface="Century Schoolbook" pitchFamily="18" charset="0"/>
              </a:rPr>
              <a:t>电子</a:t>
            </a:r>
            <a:r>
              <a:rPr lang="zh-CN" altLang="en-US" sz="2800" b="1" kern="0" dirty="0">
                <a:solidFill>
                  <a:srgbClr val="6600CC"/>
                </a:solidFill>
                <a:latin typeface="Century Schoolbook" pitchFamily="18" charset="0"/>
                <a:ea typeface="+mn-ea"/>
              </a:rPr>
              <a:t>在 </a:t>
            </a:r>
            <a:r>
              <a:rPr lang="zh-CN" altLang="zh-CN" sz="2800" b="1" i="1" kern="0" dirty="0">
                <a:solidFill>
                  <a:srgbClr val="FF0000"/>
                </a:solidFill>
                <a:latin typeface="Century Schoolbook" pitchFamily="18" charset="0"/>
                <a:ea typeface="+mn-ea"/>
              </a:rPr>
              <a:t>x</a:t>
            </a:r>
            <a:r>
              <a:rPr lang="zh-CN" altLang="zh-CN" sz="2800" b="1" i="1" kern="0" dirty="0">
                <a:solidFill>
                  <a:srgbClr val="6600CC"/>
                </a:solidFill>
                <a:latin typeface="Century Schoolbook" pitchFamily="18" charset="0"/>
                <a:ea typeface="+mn-ea"/>
              </a:rPr>
              <a:t> </a:t>
            </a:r>
            <a:r>
              <a:rPr lang="zh-CN" altLang="en-US" sz="2800" b="1" kern="0" dirty="0">
                <a:solidFill>
                  <a:srgbClr val="6600CC"/>
                </a:solidFill>
                <a:latin typeface="Century Schoolbook" pitchFamily="18" charset="0"/>
                <a:ea typeface="+mn-ea"/>
              </a:rPr>
              <a:t>方向无动量，</a:t>
            </a:r>
            <a:r>
              <a:rPr lang="zh-CN" altLang="en-US" sz="2800" b="1" kern="0" dirty="0">
                <a:solidFill>
                  <a:srgbClr val="6600CC"/>
                </a:solidFill>
                <a:latin typeface="+mn-lt"/>
                <a:ea typeface="+mn-ea"/>
              </a:rPr>
              <a:t>电子在单缝的何处通过是不确定的</a:t>
            </a:r>
            <a:r>
              <a:rPr lang="zh-CN" altLang="zh-CN" sz="2800" b="1" kern="0" dirty="0">
                <a:solidFill>
                  <a:srgbClr val="6600CC"/>
                </a:solidFill>
                <a:latin typeface="+mn-lt"/>
                <a:ea typeface="+mn-ea"/>
              </a:rPr>
              <a:t>!</a:t>
            </a:r>
            <a:r>
              <a:rPr lang="zh-CN" altLang="en-US" sz="2800" b="1" kern="0" dirty="0">
                <a:solidFill>
                  <a:srgbClr val="6600CC"/>
                </a:solidFill>
                <a:latin typeface="+mn-lt"/>
                <a:ea typeface="+mn-ea"/>
              </a:rPr>
              <a:t>只知是在宽为</a:t>
            </a:r>
            <a:r>
              <a:rPr lang="zh-CN" altLang="zh-CN" sz="2800" b="1" i="1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800" b="1" kern="0" dirty="0">
                <a:solidFill>
                  <a:srgbClr val="6600CC"/>
                </a:solidFill>
                <a:latin typeface="+mn-lt"/>
                <a:ea typeface="+mn-ea"/>
              </a:rPr>
              <a:t>的缝中通过。</a:t>
            </a:r>
            <a:r>
              <a:rPr lang="zh-CN" altLang="zh-CN" sz="2800" b="1" i="1" kern="0" dirty="0">
                <a:solidFill>
                  <a:srgbClr val="FF0000"/>
                </a:solidFill>
                <a:latin typeface="Century Schoolbook" pitchFamily="18" charset="0"/>
              </a:rPr>
              <a:t> 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zh-CN" altLang="zh-CN" sz="2800" b="1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a</a:t>
            </a:r>
            <a:endParaRPr lang="zh-CN" altLang="en-US" sz="2800" b="1" kern="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 Box 38"/>
          <p:cNvSpPr txBox="1">
            <a:spLocks noChangeArrowheads="1"/>
          </p:cNvSpPr>
          <p:nvPr/>
        </p:nvSpPr>
        <p:spPr bwMode="auto">
          <a:xfrm>
            <a:off x="1828800" y="1111250"/>
            <a:ext cx="4876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008000"/>
                </a:solidFill>
                <a:latin typeface="+mn-lt"/>
                <a:ea typeface="+mn-ea"/>
              </a:rPr>
              <a:t>电子通过单缝位置的不确定范围</a:t>
            </a:r>
            <a:r>
              <a:rPr lang="zh-CN" altLang="en-US" sz="2800" b="1" kern="0" dirty="0">
                <a:solidFill>
                  <a:srgbClr val="008000"/>
                </a:solidFill>
                <a:latin typeface="Century Schoolbook" pitchFamily="18" charset="0"/>
                <a:ea typeface="+mn-ea"/>
              </a:rPr>
              <a:t>为：</a:t>
            </a:r>
            <a:r>
              <a:rPr lang="zh-CN" altLang="zh-CN" sz="2800" b="1" i="1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zh-CN" sz="2800" b="1" i="1" kern="0" dirty="0">
                <a:solidFill>
                  <a:srgbClr val="FF0000"/>
                </a:solidFill>
                <a:latin typeface="Century Schoolbook" pitchFamily="18" charset="0"/>
                <a:ea typeface="+mn-ea"/>
              </a:rPr>
              <a:t>=</a:t>
            </a:r>
            <a:r>
              <a:rPr lang="el-GR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Δ</a:t>
            </a:r>
            <a:r>
              <a:rPr lang="zh-CN" altLang="zh-CN" sz="2800" b="1" i="1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endParaRPr lang="zh-CN" altLang="en-US" sz="2800" b="1" kern="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4" name="Line 35"/>
          <p:cNvSpPr>
            <a:spLocks noChangeShapeType="1"/>
          </p:cNvSpPr>
          <p:nvPr/>
        </p:nvSpPr>
        <p:spPr bwMode="auto">
          <a:xfrm>
            <a:off x="7299326" y="2498610"/>
            <a:ext cx="19050" cy="1042988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graphicFrame>
        <p:nvGraphicFramePr>
          <p:cNvPr id="10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983190"/>
              </p:ext>
            </p:extLst>
          </p:nvPr>
        </p:nvGraphicFramePr>
        <p:xfrm>
          <a:off x="7488238" y="3300413"/>
          <a:ext cx="11747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54" name="公式" r:id="rId12" imgW="444240" imgH="177480" progId="Equation.3">
                  <p:embed/>
                </p:oleObj>
              </mc:Choice>
              <mc:Fallback>
                <p:oleObj name="公式" r:id="rId12" imgW="4442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8238" y="3300413"/>
                        <a:ext cx="11747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Rectangle 39"/>
          <p:cNvSpPr>
            <a:spLocks noChangeArrowheads="1"/>
          </p:cNvSpPr>
          <p:nvPr/>
        </p:nvSpPr>
        <p:spPr bwMode="auto">
          <a:xfrm>
            <a:off x="1811338" y="2027238"/>
            <a:ext cx="424815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9900CC"/>
                </a:solidFill>
                <a:latin typeface="Century Schoolbook" pitchFamily="18" charset="0"/>
                <a:ea typeface="+mn-ea"/>
              </a:rPr>
              <a:t>电子通过单缝后，</a:t>
            </a:r>
            <a:r>
              <a:rPr lang="zh-CN" altLang="en-US" sz="2800" b="1" kern="0" dirty="0">
                <a:solidFill>
                  <a:srgbClr val="9900CC"/>
                </a:solidFill>
                <a:latin typeface="+mn-lt"/>
                <a:ea typeface="+mn-ea"/>
              </a:rPr>
              <a:t>电子要到达屏上不同的点，</a:t>
            </a:r>
            <a:r>
              <a:rPr lang="zh-CN" altLang="en-US" sz="2800" b="1" kern="0" dirty="0">
                <a:solidFill>
                  <a:srgbClr val="9900CC"/>
                </a:solidFill>
                <a:latin typeface="Century Schoolbook" pitchFamily="18" charset="0"/>
                <a:ea typeface="+mn-ea"/>
              </a:rPr>
              <a:t>坐标不能确定， </a:t>
            </a:r>
            <a:r>
              <a:rPr lang="zh-CN" altLang="zh-CN" sz="2800" b="1" i="1" kern="0" dirty="0">
                <a:solidFill>
                  <a:srgbClr val="FF0000"/>
                </a:solidFill>
                <a:latin typeface="Century Schoolbook" pitchFamily="18" charset="0"/>
                <a:ea typeface="+mn-ea"/>
              </a:rPr>
              <a:t>x</a:t>
            </a:r>
            <a:r>
              <a:rPr lang="zh-CN" altLang="en-US" sz="2800" b="1" kern="0" dirty="0">
                <a:solidFill>
                  <a:srgbClr val="9900CC"/>
                </a:solidFill>
                <a:latin typeface="Century Schoolbook" pitchFamily="18" charset="0"/>
                <a:ea typeface="+mn-ea"/>
              </a:rPr>
              <a:t>方向动量分量的</a:t>
            </a:r>
            <a:r>
              <a:rPr lang="zh-CN" altLang="en-US" sz="2800" b="1" kern="0" dirty="0">
                <a:solidFill>
                  <a:srgbClr val="9900CC"/>
                </a:solidFill>
              </a:rPr>
              <a:t>不确定范围为</a:t>
            </a:r>
            <a:r>
              <a:rPr lang="zh-CN" altLang="zh-CN" sz="2800" b="1" kern="0" dirty="0">
                <a:solidFill>
                  <a:srgbClr val="FF0000"/>
                </a:solidFill>
                <a:latin typeface="Symbol" pitchFamily="18" charset="2"/>
                <a:ea typeface="+mn-ea"/>
              </a:rPr>
              <a:t>D</a:t>
            </a:r>
            <a:r>
              <a:rPr lang="en-US" altLang="zh-CN" sz="2800" b="1" i="1" kern="0" dirty="0">
                <a:solidFill>
                  <a:srgbClr val="FF0000"/>
                </a:solidFill>
                <a:latin typeface="Century Schoolbook" pitchFamily="18" charset="0"/>
                <a:ea typeface="+mn-ea"/>
              </a:rPr>
              <a:t>p</a:t>
            </a:r>
            <a:r>
              <a:rPr lang="zh-CN" altLang="zh-CN" sz="2800" b="1" i="1" kern="0" baseline="-25000" dirty="0">
                <a:solidFill>
                  <a:srgbClr val="FF0000"/>
                </a:solidFill>
                <a:latin typeface="Century Schoolbook" pitchFamily="18" charset="0"/>
                <a:ea typeface="+mn-ea"/>
              </a:rPr>
              <a:t>x</a:t>
            </a:r>
            <a:endParaRPr lang="zh-CN" altLang="en-US" sz="2800" b="1" kern="0" dirty="0">
              <a:solidFill>
                <a:srgbClr val="FF0000"/>
              </a:solidFill>
              <a:latin typeface="Century Schoolbook" pitchFamily="18" charset="0"/>
              <a:ea typeface="+mn-ea"/>
            </a:endParaRPr>
          </a:p>
        </p:txBody>
      </p:sp>
      <p:sp>
        <p:nvSpPr>
          <p:cNvPr id="107" name="Line 35"/>
          <p:cNvSpPr>
            <a:spLocks noChangeShapeType="1"/>
          </p:cNvSpPr>
          <p:nvPr/>
        </p:nvSpPr>
        <p:spPr bwMode="auto">
          <a:xfrm>
            <a:off x="10035415" y="2462443"/>
            <a:ext cx="19050" cy="1042988"/>
          </a:xfrm>
          <a:prstGeom prst="line">
            <a:avLst/>
          </a:prstGeom>
          <a:noFill/>
          <a:ln w="28575">
            <a:solidFill>
              <a:srgbClr val="E628C2"/>
            </a:solidFill>
            <a:prstDash val="dash"/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graphicFrame>
        <p:nvGraphicFramePr>
          <p:cNvPr id="10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701137"/>
              </p:ext>
            </p:extLst>
          </p:nvPr>
        </p:nvGraphicFramePr>
        <p:xfrm>
          <a:off x="9999664" y="2003426"/>
          <a:ext cx="5556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55" name="公式" r:id="rId14" imgW="190440" imgH="228600" progId="Equation.3">
                  <p:embed/>
                </p:oleObj>
              </mc:Choice>
              <mc:Fallback>
                <p:oleObj name="公式" r:id="rId14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9664" y="2003426"/>
                        <a:ext cx="55562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Text Box 41"/>
          <p:cNvSpPr txBox="1">
            <a:spLocks noChangeArrowheads="1"/>
          </p:cNvSpPr>
          <p:nvPr/>
        </p:nvSpPr>
        <p:spPr bwMode="auto">
          <a:xfrm>
            <a:off x="1828800" y="3914775"/>
            <a:ext cx="4495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0000FF"/>
                </a:solidFill>
                <a:latin typeface="+mn-lt"/>
                <a:ea typeface="+mn-ea"/>
              </a:rPr>
              <a:t>根据单缝衍射公式，其第一级的衍射角满足：</a:t>
            </a:r>
          </a:p>
        </p:txBody>
      </p:sp>
      <p:grpSp>
        <p:nvGrpSpPr>
          <p:cNvPr id="110" name="Group 16"/>
          <p:cNvGrpSpPr>
            <a:grpSpLocks/>
          </p:cNvGrpSpPr>
          <p:nvPr/>
        </p:nvGrpSpPr>
        <p:grpSpPr bwMode="auto">
          <a:xfrm>
            <a:off x="7321551" y="2362200"/>
            <a:ext cx="2365375" cy="1239838"/>
            <a:chOff x="0" y="0"/>
            <a:chExt cx="1490" cy="781"/>
          </a:xfrm>
        </p:grpSpPr>
        <p:sp>
          <p:nvSpPr>
            <p:cNvPr id="111" name="Line 17"/>
            <p:cNvSpPr>
              <a:spLocks noChangeShapeType="1"/>
            </p:cNvSpPr>
            <p:nvPr/>
          </p:nvSpPr>
          <p:spPr bwMode="auto">
            <a:xfrm flipV="1">
              <a:off x="3" y="0"/>
              <a:ext cx="1487" cy="383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2" name="Line 18"/>
            <p:cNvSpPr>
              <a:spLocks noChangeShapeType="1"/>
            </p:cNvSpPr>
            <p:nvPr/>
          </p:nvSpPr>
          <p:spPr bwMode="auto">
            <a:xfrm>
              <a:off x="0" y="398"/>
              <a:ext cx="1487" cy="383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3" name="Group 27"/>
          <p:cNvGrpSpPr>
            <a:grpSpLocks/>
          </p:cNvGrpSpPr>
          <p:nvPr/>
        </p:nvGrpSpPr>
        <p:grpSpPr bwMode="auto">
          <a:xfrm>
            <a:off x="7710489" y="2657476"/>
            <a:ext cx="750887" cy="428625"/>
            <a:chOff x="0" y="286"/>
            <a:chExt cx="473" cy="270"/>
          </a:xfrm>
        </p:grpSpPr>
        <p:sp>
          <p:nvSpPr>
            <p:cNvPr id="114" name="Arc 28"/>
            <p:cNvSpPr>
              <a:spLocks/>
            </p:cNvSpPr>
            <p:nvPr/>
          </p:nvSpPr>
          <p:spPr bwMode="auto">
            <a:xfrm>
              <a:off x="0" y="367"/>
              <a:ext cx="192" cy="118"/>
            </a:xfrm>
            <a:custGeom>
              <a:avLst/>
              <a:gdLst>
                <a:gd name="T0" fmla="*/ 0 w 21600"/>
                <a:gd name="T1" fmla="*/ 0 h 13286"/>
                <a:gd name="T2" fmla="*/ 0 w 21600"/>
                <a:gd name="T3" fmla="*/ 0 h 13286"/>
                <a:gd name="T4" fmla="*/ 0 w 21600"/>
                <a:gd name="T5" fmla="*/ 0 h 132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3286"/>
                <a:gd name="T11" fmla="*/ 21600 w 21600"/>
                <a:gd name="T12" fmla="*/ 13286 h 13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3286" fill="none" extrusionOk="0">
                  <a:moveTo>
                    <a:pt x="17030" y="0"/>
                  </a:moveTo>
                  <a:cubicBezTo>
                    <a:pt x="19991" y="3795"/>
                    <a:pt x="21600" y="8471"/>
                    <a:pt x="21600" y="13286"/>
                  </a:cubicBezTo>
                </a:path>
                <a:path w="21600" h="13286" stroke="0" extrusionOk="0">
                  <a:moveTo>
                    <a:pt x="17030" y="0"/>
                  </a:moveTo>
                  <a:cubicBezTo>
                    <a:pt x="19991" y="3795"/>
                    <a:pt x="21600" y="8471"/>
                    <a:pt x="21600" y="13286"/>
                  </a:cubicBezTo>
                  <a:lnTo>
                    <a:pt x="0" y="13286"/>
                  </a:lnTo>
                  <a:close/>
                </a:path>
              </a:pathLst>
            </a:custGeom>
            <a:noFill/>
            <a:ln w="19050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115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2645512"/>
                </p:ext>
              </p:extLst>
            </p:nvPr>
          </p:nvGraphicFramePr>
          <p:xfrm>
            <a:off x="235" y="286"/>
            <a:ext cx="23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256" name="公式" r:id="rId16" imgW="152268" imgH="215713" progId="Equation.3">
                    <p:embed/>
                  </p:oleObj>
                </mc:Choice>
                <mc:Fallback>
                  <p:oleObj name="公式" r:id="rId16" imgW="152268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" y="286"/>
                          <a:ext cx="23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6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887391"/>
              </p:ext>
            </p:extLst>
          </p:nvPr>
        </p:nvGraphicFramePr>
        <p:xfrm>
          <a:off x="4850328" y="4338638"/>
          <a:ext cx="171926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57" name="公式" r:id="rId18" imgW="634725" imgH="393529" progId="Equation.3">
                  <p:embed/>
                </p:oleObj>
              </mc:Choice>
              <mc:Fallback>
                <p:oleObj name="公式" r:id="rId18" imgW="63472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0328" y="4338638"/>
                        <a:ext cx="1719263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711469"/>
              </p:ext>
            </p:extLst>
          </p:nvPr>
        </p:nvGraphicFramePr>
        <p:xfrm>
          <a:off x="6705600" y="4359275"/>
          <a:ext cx="965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58" name="Equation" r:id="rId20" imgW="965619" imgH="1054558" progId="Equation.DSMT4">
                  <p:embed/>
                </p:oleObj>
              </mc:Choice>
              <mc:Fallback>
                <p:oleObj name="Equation" r:id="rId20" imgW="965619" imgH="105455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359275"/>
                        <a:ext cx="965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Text Box 42"/>
          <p:cNvSpPr txBox="1">
            <a:spLocks noChangeArrowheads="1"/>
          </p:cNvSpPr>
          <p:nvPr/>
        </p:nvSpPr>
        <p:spPr bwMode="auto">
          <a:xfrm>
            <a:off x="1828800" y="5606018"/>
            <a:ext cx="713323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kern="0" dirty="0">
                <a:solidFill>
                  <a:srgbClr val="3333CC"/>
                </a:solidFill>
                <a:latin typeface="+mn-lt"/>
                <a:ea typeface="+mn-ea"/>
              </a:rPr>
              <a:t>      </a:t>
            </a:r>
            <a:r>
              <a:rPr lang="zh-CN" altLang="en-US" sz="2800" b="1" kern="0" dirty="0">
                <a:solidFill>
                  <a:srgbClr val="008000"/>
                </a:solidFill>
                <a:latin typeface="+mn-lt"/>
                <a:ea typeface="+mn-ea"/>
              </a:rPr>
              <a:t>从</a:t>
            </a:r>
            <a:r>
              <a:rPr lang="zh-CN" altLang="zh-CN" sz="2800" b="1" kern="0" dirty="0">
                <a:solidFill>
                  <a:srgbClr val="FF0000"/>
                </a:solidFill>
                <a:latin typeface="+mn-lt"/>
                <a:ea typeface="+mn-ea"/>
              </a:rPr>
              <a:t>-</a:t>
            </a:r>
            <a:r>
              <a:rPr lang="zh-CN" altLang="zh-CN" sz="2800" b="1" kern="0" dirty="0">
                <a:solidFill>
                  <a:srgbClr val="FF0000"/>
                </a:solidFill>
                <a:latin typeface="MS Reference Sans Serif" pitchFamily="34" charset="0"/>
                <a:ea typeface="+mn-ea"/>
                <a:sym typeface="Symbol" pitchFamily="18" charset="2"/>
              </a:rPr>
              <a:t>θ</a:t>
            </a:r>
            <a:r>
              <a:rPr lang="zh-CN" altLang="zh-CN" sz="2800" b="1" kern="0" baseline="-25000" dirty="0">
                <a:solidFill>
                  <a:srgbClr val="FF0000"/>
                </a:solidFill>
                <a:latin typeface="+mn-lt"/>
                <a:ea typeface="+mn-ea"/>
                <a:sym typeface="Symbol" pitchFamily="18" charset="2"/>
              </a:rPr>
              <a:t>1</a:t>
            </a:r>
            <a:r>
              <a:rPr lang="zh-CN" altLang="en-US" sz="2800" b="1" kern="0" dirty="0">
                <a:solidFill>
                  <a:srgbClr val="008000"/>
                </a:solidFill>
                <a:latin typeface="+mn-lt"/>
                <a:ea typeface="+mn-ea"/>
              </a:rPr>
              <a:t>到</a:t>
            </a:r>
            <a:r>
              <a:rPr lang="zh-CN" altLang="zh-CN" sz="2800" b="1" kern="0" dirty="0">
                <a:solidFill>
                  <a:srgbClr val="FF0000"/>
                </a:solidFill>
                <a:latin typeface="+mn-lt"/>
                <a:ea typeface="+mn-ea"/>
              </a:rPr>
              <a:t>+</a:t>
            </a:r>
            <a:r>
              <a:rPr lang="zh-CN" altLang="zh-CN" sz="2800" b="1" kern="0" dirty="0">
                <a:solidFill>
                  <a:srgbClr val="FF0000"/>
                </a:solidFill>
                <a:latin typeface="MS Reference Sans Serif" pitchFamily="34" charset="0"/>
                <a:ea typeface="+mn-ea"/>
                <a:sym typeface="Symbol" pitchFamily="18" charset="2"/>
              </a:rPr>
              <a:t> θ </a:t>
            </a:r>
            <a:r>
              <a:rPr lang="zh-CN" altLang="zh-CN" sz="2800" b="1" kern="0" baseline="-25000" dirty="0">
                <a:solidFill>
                  <a:srgbClr val="FF0000"/>
                </a:solidFill>
                <a:latin typeface="+mn-lt"/>
                <a:ea typeface="+mn-ea"/>
                <a:sym typeface="Symbol" pitchFamily="18" charset="2"/>
              </a:rPr>
              <a:t>1</a:t>
            </a:r>
            <a:r>
              <a:rPr lang="zh-CN" altLang="en-US" sz="2800" b="1" kern="0" dirty="0">
                <a:solidFill>
                  <a:srgbClr val="008000"/>
                </a:solidFill>
                <a:latin typeface="+mn-lt"/>
                <a:ea typeface="+mn-ea"/>
              </a:rPr>
              <a:t>范围内都可能有电子的分布。</a:t>
            </a:r>
          </a:p>
        </p:txBody>
      </p:sp>
      <p:sp>
        <p:nvSpPr>
          <p:cNvPr id="119" name="Text Box 40"/>
          <p:cNvSpPr txBox="1">
            <a:spLocks noChangeArrowheads="1"/>
          </p:cNvSpPr>
          <p:nvPr/>
        </p:nvSpPr>
        <p:spPr bwMode="auto">
          <a:xfrm>
            <a:off x="1858092" y="6165222"/>
            <a:ext cx="6340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zh-CN" kern="0" dirty="0">
                <a:solidFill>
                  <a:srgbClr val="3333CC"/>
                </a:solidFill>
                <a:latin typeface="Century Schoolbook" pitchFamily="18" charset="0"/>
                <a:ea typeface="+mn-ea"/>
              </a:rPr>
              <a:t>       </a:t>
            </a:r>
            <a:r>
              <a:rPr lang="zh-CN" altLang="en-US" sz="2800" b="1" kern="0" dirty="0">
                <a:solidFill>
                  <a:srgbClr val="0070C0"/>
                </a:solidFill>
                <a:latin typeface="Century Schoolbook" pitchFamily="18" charset="0"/>
                <a:ea typeface="+mn-ea"/>
              </a:rPr>
              <a:t>大部分电子落在两个一级暗纹之间。</a:t>
            </a:r>
            <a:endParaRPr lang="zh-CN" altLang="en-US" sz="2800" b="1" kern="0" dirty="0">
              <a:solidFill>
                <a:srgbClr val="3333CC"/>
              </a:solidFill>
              <a:latin typeface="Century Schoolbook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102" grpId="0"/>
      <p:bldP spid="103" grpId="0"/>
      <p:bldP spid="104" grpId="0" animBg="1"/>
      <p:bldP spid="106" grpId="0"/>
      <p:bldP spid="107" grpId="0" animBg="1"/>
      <p:bldP spid="109" grpId="0"/>
      <p:bldP spid="118" grpId="0"/>
      <p:bldP spid="1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122890" y="659344"/>
            <a:ext cx="47625" cy="2197420"/>
            <a:chOff x="0" y="0"/>
            <a:chExt cx="48" cy="1730"/>
          </a:xfrm>
        </p:grpSpPr>
        <p:sp>
          <p:nvSpPr>
            <p:cNvPr id="3" name="未知"/>
            <p:cNvSpPr>
              <a:spLocks/>
            </p:cNvSpPr>
            <p:nvPr/>
          </p:nvSpPr>
          <p:spPr bwMode="auto">
            <a:xfrm>
              <a:off x="0" y="0"/>
              <a:ext cx="48" cy="480"/>
            </a:xfrm>
            <a:custGeom>
              <a:avLst/>
              <a:gdLst>
                <a:gd name="T0" fmla="*/ 0 w 48"/>
                <a:gd name="T1" fmla="*/ 0 h 768"/>
                <a:gd name="T2" fmla="*/ 0 w 48"/>
                <a:gd name="T3" fmla="*/ 1 h 768"/>
                <a:gd name="T4" fmla="*/ 48 w 48"/>
                <a:gd name="T5" fmla="*/ 1 h 768"/>
                <a:gd name="T6" fmla="*/ 48 w 48"/>
                <a:gd name="T7" fmla="*/ 0 h 768"/>
                <a:gd name="T8" fmla="*/ 0 w 48"/>
                <a:gd name="T9" fmla="*/ 0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768"/>
                <a:gd name="T17" fmla="*/ 48 w 48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768">
                  <a:moveTo>
                    <a:pt x="0" y="0"/>
                  </a:moveTo>
                  <a:lnTo>
                    <a:pt x="0" y="768"/>
                  </a:lnTo>
                  <a:lnTo>
                    <a:pt x="48" y="672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" name="未知"/>
            <p:cNvSpPr>
              <a:spLocks/>
            </p:cNvSpPr>
            <p:nvPr/>
          </p:nvSpPr>
          <p:spPr bwMode="auto">
            <a:xfrm flipV="1">
              <a:off x="0" y="1250"/>
              <a:ext cx="48" cy="480"/>
            </a:xfrm>
            <a:custGeom>
              <a:avLst/>
              <a:gdLst>
                <a:gd name="T0" fmla="*/ 0 w 48"/>
                <a:gd name="T1" fmla="*/ 0 h 768"/>
                <a:gd name="T2" fmla="*/ 0 w 48"/>
                <a:gd name="T3" fmla="*/ 1 h 768"/>
                <a:gd name="T4" fmla="*/ 48 w 48"/>
                <a:gd name="T5" fmla="*/ 1 h 768"/>
                <a:gd name="T6" fmla="*/ 48 w 48"/>
                <a:gd name="T7" fmla="*/ 0 h 768"/>
                <a:gd name="T8" fmla="*/ 0 w 48"/>
                <a:gd name="T9" fmla="*/ 0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768"/>
                <a:gd name="T17" fmla="*/ 48 w 48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768">
                  <a:moveTo>
                    <a:pt x="0" y="0"/>
                  </a:moveTo>
                  <a:lnTo>
                    <a:pt x="0" y="768"/>
                  </a:lnTo>
                  <a:lnTo>
                    <a:pt x="48" y="672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9535890" y="494244"/>
            <a:ext cx="144463" cy="2438400"/>
            <a:chOff x="0" y="0"/>
            <a:chExt cx="144" cy="1920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0" y="0"/>
              <a:ext cx="0" cy="19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" name="Rectangle 7" descr="宽上对角线"/>
            <p:cNvSpPr>
              <a:spLocks noChangeArrowheads="1"/>
            </p:cNvSpPr>
            <p:nvPr/>
          </p:nvSpPr>
          <p:spPr bwMode="auto">
            <a:xfrm>
              <a:off x="0" y="0"/>
              <a:ext cx="144" cy="192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6479953" y="1068919"/>
            <a:ext cx="642937" cy="1358900"/>
            <a:chOff x="0" y="0"/>
            <a:chExt cx="405" cy="856"/>
          </a:xfrm>
        </p:grpSpPr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0" y="137"/>
              <a:ext cx="3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0" y="280"/>
              <a:ext cx="40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0" y="713"/>
              <a:ext cx="3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0" y="560"/>
              <a:ext cx="3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0" y="406"/>
              <a:ext cx="395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0" y="0"/>
              <a:ext cx="3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0" y="856"/>
              <a:ext cx="3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7157815" y="1103844"/>
            <a:ext cx="2365375" cy="1239838"/>
            <a:chOff x="0" y="0"/>
            <a:chExt cx="1490" cy="781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3" y="0"/>
              <a:ext cx="1487" cy="383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0" y="398"/>
              <a:ext cx="1487" cy="383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9" name="未知"/>
          <p:cNvSpPr>
            <a:spLocks/>
          </p:cNvSpPr>
          <p:nvPr/>
        </p:nvSpPr>
        <p:spPr bwMode="auto">
          <a:xfrm>
            <a:off x="8461152" y="494244"/>
            <a:ext cx="1168400" cy="2438400"/>
          </a:xfrm>
          <a:custGeom>
            <a:avLst/>
            <a:gdLst>
              <a:gd name="T0" fmla="*/ 2147483647 w 736"/>
              <a:gd name="T1" fmla="*/ 0 h 1536"/>
              <a:gd name="T2" fmla="*/ 2147483647 w 736"/>
              <a:gd name="T3" fmla="*/ 2147483647 h 1536"/>
              <a:gd name="T4" fmla="*/ 2147483647 w 736"/>
              <a:gd name="T5" fmla="*/ 2147483647 h 1536"/>
              <a:gd name="T6" fmla="*/ 0 w 736"/>
              <a:gd name="T7" fmla="*/ 2147483647 h 1536"/>
              <a:gd name="T8" fmla="*/ 2147483647 w 736"/>
              <a:gd name="T9" fmla="*/ 2147483647 h 1536"/>
              <a:gd name="T10" fmla="*/ 2147483647 w 736"/>
              <a:gd name="T11" fmla="*/ 2147483647 h 1536"/>
              <a:gd name="T12" fmla="*/ 2147483647 w 736"/>
              <a:gd name="T13" fmla="*/ 2147483647 h 15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6"/>
              <a:gd name="T22" fmla="*/ 0 h 1536"/>
              <a:gd name="T23" fmla="*/ 736 w 736"/>
              <a:gd name="T24" fmla="*/ 1536 h 1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6" h="1536">
                <a:moveTo>
                  <a:pt x="672" y="0"/>
                </a:moveTo>
                <a:cubicBezTo>
                  <a:pt x="650" y="28"/>
                  <a:pt x="546" y="100"/>
                  <a:pt x="542" y="170"/>
                </a:cubicBezTo>
                <a:cubicBezTo>
                  <a:pt x="538" y="240"/>
                  <a:pt x="736" y="321"/>
                  <a:pt x="646" y="421"/>
                </a:cubicBezTo>
                <a:cubicBezTo>
                  <a:pt x="556" y="521"/>
                  <a:pt x="0" y="653"/>
                  <a:pt x="0" y="768"/>
                </a:cubicBezTo>
                <a:cubicBezTo>
                  <a:pt x="0" y="883"/>
                  <a:pt x="556" y="1014"/>
                  <a:pt x="646" y="1110"/>
                </a:cubicBezTo>
                <a:cubicBezTo>
                  <a:pt x="736" y="1206"/>
                  <a:pt x="538" y="1276"/>
                  <a:pt x="542" y="1347"/>
                </a:cubicBezTo>
                <a:cubicBezTo>
                  <a:pt x="546" y="1418"/>
                  <a:pt x="645" y="1497"/>
                  <a:pt x="672" y="1536"/>
                </a:cubicBezTo>
              </a:path>
            </a:pathLst>
          </a:custGeom>
          <a:solidFill>
            <a:srgbClr val="FF00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7013352" y="189444"/>
            <a:ext cx="3414712" cy="1905000"/>
            <a:chOff x="0" y="240"/>
            <a:chExt cx="2151" cy="1200"/>
          </a:xfrm>
        </p:grpSpPr>
        <p:graphicFrame>
          <p:nvGraphicFramePr>
            <p:cNvPr id="21" name="Object 21"/>
            <p:cNvGraphicFramePr>
              <a:graphicFrameLocks noChangeAspect="1"/>
            </p:cNvGraphicFramePr>
            <p:nvPr/>
          </p:nvGraphicFramePr>
          <p:xfrm>
            <a:off x="96" y="1264"/>
            <a:ext cx="159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700" name="公式" r:id="rId4" imgW="254110" imgH="279521" progId="Equation.3">
                    <p:embed/>
                  </p:oleObj>
                </mc:Choice>
                <mc:Fallback>
                  <p:oleObj name="公式" r:id="rId4" imgW="254110" imgH="27952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1264"/>
                          <a:ext cx="159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" name="Group 22"/>
            <p:cNvGrpSpPr>
              <a:grpSpLocks/>
            </p:cNvGrpSpPr>
            <p:nvPr/>
          </p:nvGrpSpPr>
          <p:grpSpPr bwMode="auto">
            <a:xfrm>
              <a:off x="0" y="240"/>
              <a:ext cx="2151" cy="1064"/>
              <a:chOff x="0" y="240"/>
              <a:chExt cx="2151" cy="1064"/>
            </a:xfrm>
          </p:grpSpPr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 flipV="1">
                <a:off x="0" y="1200"/>
                <a:ext cx="1915" cy="0"/>
              </a:xfrm>
              <a:prstGeom prst="line">
                <a:avLst/>
              </a:prstGeom>
              <a:noFill/>
              <a:ln w="19050">
                <a:solidFill>
                  <a:srgbClr val="9900CC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Line 24"/>
              <p:cNvSpPr>
                <a:spLocks noChangeShapeType="1"/>
              </p:cNvSpPr>
              <p:nvPr/>
            </p:nvSpPr>
            <p:spPr bwMode="auto">
              <a:xfrm flipV="1">
                <a:off x="144" y="240"/>
                <a:ext cx="0" cy="959"/>
              </a:xfrm>
              <a:prstGeom prst="line">
                <a:avLst/>
              </a:prstGeom>
              <a:noFill/>
              <a:ln w="19050">
                <a:solidFill>
                  <a:srgbClr val="9900CC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graphicFrame>
            <p:nvGraphicFramePr>
              <p:cNvPr id="25" name="Object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64009186"/>
                  </p:ext>
                </p:extLst>
              </p:nvPr>
            </p:nvGraphicFramePr>
            <p:xfrm>
              <a:off x="221" y="369"/>
              <a:ext cx="183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701" name="公式" r:id="rId6" imgW="292354" imgH="279643" progId="Equation.3">
                      <p:embed/>
                    </p:oleObj>
                  </mc:Choice>
                  <mc:Fallback>
                    <p:oleObj name="公式" r:id="rId6" imgW="292354" imgH="27964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" y="369"/>
                            <a:ext cx="183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26"/>
              <p:cNvGraphicFramePr>
                <a:graphicFrameLocks noChangeAspect="1"/>
              </p:cNvGraphicFramePr>
              <p:nvPr/>
            </p:nvGraphicFramePr>
            <p:xfrm>
              <a:off x="1968" y="1081"/>
              <a:ext cx="183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702" name="公式" r:id="rId8" imgW="292100" imgH="355600" progId="Equation.3">
                      <p:embed/>
                    </p:oleObj>
                  </mc:Choice>
                  <mc:Fallback>
                    <p:oleObj name="公式" r:id="rId8" imgW="292100" imgH="355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1081"/>
                            <a:ext cx="183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7546753" y="1399120"/>
            <a:ext cx="750887" cy="428625"/>
            <a:chOff x="0" y="286"/>
            <a:chExt cx="473" cy="270"/>
          </a:xfrm>
        </p:grpSpPr>
        <p:sp>
          <p:nvSpPr>
            <p:cNvPr id="28" name="Arc 28"/>
            <p:cNvSpPr>
              <a:spLocks/>
            </p:cNvSpPr>
            <p:nvPr/>
          </p:nvSpPr>
          <p:spPr bwMode="auto">
            <a:xfrm>
              <a:off x="0" y="367"/>
              <a:ext cx="192" cy="118"/>
            </a:xfrm>
            <a:custGeom>
              <a:avLst/>
              <a:gdLst>
                <a:gd name="T0" fmla="*/ 0 w 21600"/>
                <a:gd name="T1" fmla="*/ 0 h 13286"/>
                <a:gd name="T2" fmla="*/ 0 w 21600"/>
                <a:gd name="T3" fmla="*/ 0 h 13286"/>
                <a:gd name="T4" fmla="*/ 0 w 21600"/>
                <a:gd name="T5" fmla="*/ 0 h 132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3286"/>
                <a:gd name="T11" fmla="*/ 21600 w 21600"/>
                <a:gd name="T12" fmla="*/ 13286 h 13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3286" fill="none" extrusionOk="0">
                  <a:moveTo>
                    <a:pt x="17030" y="0"/>
                  </a:moveTo>
                  <a:cubicBezTo>
                    <a:pt x="19991" y="3795"/>
                    <a:pt x="21600" y="8471"/>
                    <a:pt x="21600" y="13286"/>
                  </a:cubicBezTo>
                </a:path>
                <a:path w="21600" h="13286" stroke="0" extrusionOk="0">
                  <a:moveTo>
                    <a:pt x="17030" y="0"/>
                  </a:moveTo>
                  <a:cubicBezTo>
                    <a:pt x="19991" y="3795"/>
                    <a:pt x="21600" y="8471"/>
                    <a:pt x="21600" y="13286"/>
                  </a:cubicBezTo>
                  <a:lnTo>
                    <a:pt x="0" y="13286"/>
                  </a:lnTo>
                  <a:close/>
                </a:path>
              </a:pathLst>
            </a:custGeom>
            <a:noFill/>
            <a:ln w="19050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29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9650201"/>
                </p:ext>
              </p:extLst>
            </p:nvPr>
          </p:nvGraphicFramePr>
          <p:xfrm>
            <a:off x="235" y="286"/>
            <a:ext cx="23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703" name="公式" r:id="rId10" imgW="152268" imgH="215713" progId="Equation.3">
                    <p:embed/>
                  </p:oleObj>
                </mc:Choice>
                <mc:Fallback>
                  <p:oleObj name="公式" r:id="rId10" imgW="152268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" y="286"/>
                          <a:ext cx="23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32"/>
          <p:cNvGrpSpPr>
            <a:grpSpLocks/>
          </p:cNvGrpSpPr>
          <p:nvPr/>
        </p:nvGrpSpPr>
        <p:grpSpPr bwMode="auto">
          <a:xfrm>
            <a:off x="6445027" y="1240370"/>
            <a:ext cx="439738" cy="1057275"/>
            <a:chOff x="74" y="-24"/>
            <a:chExt cx="277" cy="666"/>
          </a:xfrm>
        </p:grpSpPr>
        <p:grpSp>
          <p:nvGrpSpPr>
            <p:cNvPr id="31" name="Group 33"/>
            <p:cNvGrpSpPr>
              <a:grpSpLocks/>
            </p:cNvGrpSpPr>
            <p:nvPr/>
          </p:nvGrpSpPr>
          <p:grpSpPr bwMode="auto">
            <a:xfrm>
              <a:off x="74" y="-24"/>
              <a:ext cx="215" cy="650"/>
              <a:chOff x="74" y="-24"/>
              <a:chExt cx="215" cy="650"/>
            </a:xfrm>
          </p:grpSpPr>
          <p:graphicFrame>
            <p:nvGraphicFramePr>
              <p:cNvPr id="34" name="Object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60569323"/>
                  </p:ext>
                </p:extLst>
              </p:nvPr>
            </p:nvGraphicFramePr>
            <p:xfrm>
              <a:off x="74" y="174"/>
              <a:ext cx="215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704" name="公式" r:id="rId12" imgW="126720" imgH="139680" progId="Equation.3">
                      <p:embed/>
                    </p:oleObj>
                  </mc:Choice>
                  <mc:Fallback>
                    <p:oleObj name="公式" r:id="rId12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" y="174"/>
                            <a:ext cx="215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" name="Line 35"/>
              <p:cNvSpPr>
                <a:spLocks noChangeShapeType="1"/>
              </p:cNvSpPr>
              <p:nvPr/>
            </p:nvSpPr>
            <p:spPr bwMode="auto">
              <a:xfrm>
                <a:off x="277" y="-24"/>
                <a:ext cx="2" cy="650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round/>
                <a:headEnd type="stealth" w="med" len="lg"/>
                <a:tailEnd type="stealth" w="med" len="lg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>
              <a:off x="195" y="-17"/>
              <a:ext cx="1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207" y="642"/>
              <a:ext cx="1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7135590" y="1240254"/>
            <a:ext cx="19050" cy="1042988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graphicFrame>
        <p:nvGraphicFramePr>
          <p:cNvPr id="3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741531"/>
              </p:ext>
            </p:extLst>
          </p:nvPr>
        </p:nvGraphicFramePr>
        <p:xfrm>
          <a:off x="7324726" y="2041387"/>
          <a:ext cx="856455" cy="342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05" name="公式" r:id="rId14" imgW="444240" imgH="177480" progId="Equation.3">
                  <p:embed/>
                </p:oleObj>
              </mc:Choice>
              <mc:Fallback>
                <p:oleObj name="公式" r:id="rId14" imgW="4442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4726" y="2041387"/>
                        <a:ext cx="856455" cy="342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9871679" y="1204087"/>
            <a:ext cx="19050" cy="1042988"/>
          </a:xfrm>
          <a:prstGeom prst="line">
            <a:avLst/>
          </a:prstGeom>
          <a:noFill/>
          <a:ln w="28575">
            <a:solidFill>
              <a:srgbClr val="E628C2"/>
            </a:solidFill>
            <a:prstDash val="dash"/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graphicFrame>
        <p:nvGraphicFramePr>
          <p:cNvPr id="3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33844"/>
              </p:ext>
            </p:extLst>
          </p:nvPr>
        </p:nvGraphicFramePr>
        <p:xfrm>
          <a:off x="9836151" y="744400"/>
          <a:ext cx="55721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06" name="公式" r:id="rId16" imgW="190440" imgH="228600" progId="Equation.3">
                  <p:embed/>
                </p:oleObj>
              </mc:Choice>
              <mc:Fallback>
                <p:oleObj name="公式" r:id="rId16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6151" y="744400"/>
                        <a:ext cx="557212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660025"/>
              </p:ext>
            </p:extLst>
          </p:nvPr>
        </p:nvGraphicFramePr>
        <p:xfrm>
          <a:off x="1813915" y="277130"/>
          <a:ext cx="1153505" cy="46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07" name="公式" r:id="rId18" imgW="444240" imgH="177480" progId="Equation.3">
                  <p:embed/>
                </p:oleObj>
              </mc:Choice>
              <mc:Fallback>
                <p:oleObj name="公式" r:id="rId18" imgW="4442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915" y="277130"/>
                        <a:ext cx="1153505" cy="461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503922"/>
              </p:ext>
            </p:extLst>
          </p:nvPr>
        </p:nvGraphicFramePr>
        <p:xfrm>
          <a:off x="3317765" y="38603"/>
          <a:ext cx="171926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08" name="公式" r:id="rId20" imgW="634725" imgH="393529" progId="Equation.3">
                  <p:embed/>
                </p:oleObj>
              </mc:Choice>
              <mc:Fallback>
                <p:oleObj name="公式" r:id="rId20" imgW="63472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765" y="38603"/>
                        <a:ext cx="1719263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216664"/>
              </p:ext>
            </p:extLst>
          </p:nvPr>
        </p:nvGraphicFramePr>
        <p:xfrm>
          <a:off x="5116402" y="44953"/>
          <a:ext cx="965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09" name="公式" r:id="rId22" imgW="965619" imgH="1054558" progId="Equation.3">
                  <p:embed/>
                </p:oleObj>
              </mc:Choice>
              <mc:Fallback>
                <p:oleObj name="公式" r:id="rId22" imgW="965619" imgH="1054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402" y="44953"/>
                        <a:ext cx="965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072630"/>
              </p:ext>
            </p:extLst>
          </p:nvPr>
        </p:nvGraphicFramePr>
        <p:xfrm>
          <a:off x="2153412" y="1039211"/>
          <a:ext cx="20637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10" name="公式" r:id="rId24" imgW="761760" imgH="215640" progId="Equation.3">
                  <p:embed/>
                </p:oleObj>
              </mc:Choice>
              <mc:Fallback>
                <p:oleObj name="公式" r:id="rId24" imgW="761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412" y="1039211"/>
                        <a:ext cx="206375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 Box 2"/>
          <p:cNvSpPr txBox="1">
            <a:spLocks noChangeArrowheads="1"/>
          </p:cNvSpPr>
          <p:nvPr/>
        </p:nvSpPr>
        <p:spPr bwMode="auto">
          <a:xfrm>
            <a:off x="1960293" y="1587159"/>
            <a:ext cx="383046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008000"/>
                </a:solidFill>
                <a:latin typeface="+mn-lt"/>
                <a:ea typeface="+mn-ea"/>
              </a:rPr>
              <a:t>电子通过单缝后，动量在</a:t>
            </a:r>
            <a:r>
              <a:rPr lang="zh-CN" altLang="zh-CN" sz="2800" b="1" i="1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800" b="1" kern="0" dirty="0">
                <a:solidFill>
                  <a:srgbClr val="008000"/>
                </a:solidFill>
                <a:latin typeface="+mn-lt"/>
                <a:ea typeface="+mn-ea"/>
              </a:rPr>
              <a:t>方向上的分量</a:t>
            </a:r>
            <a:r>
              <a:rPr lang="en-US" altLang="zh-CN" sz="2800" b="1" kern="0" dirty="0">
                <a:solidFill>
                  <a:srgbClr val="FF0000"/>
                </a:solidFill>
                <a:latin typeface="+mn-lt"/>
                <a:ea typeface="+mn-ea"/>
              </a:rPr>
              <a:t>p</a:t>
            </a:r>
            <a:r>
              <a:rPr lang="zh-CN" altLang="zh-CN" sz="2800" b="1" kern="0" baseline="-25000" dirty="0">
                <a:solidFill>
                  <a:srgbClr val="FF0000"/>
                </a:solidFill>
                <a:latin typeface="+mn-lt"/>
                <a:ea typeface="+mn-ea"/>
              </a:rPr>
              <a:t>X</a:t>
            </a:r>
            <a:r>
              <a:rPr lang="zh-CN" altLang="en-US" sz="2800" b="1" kern="0" dirty="0">
                <a:solidFill>
                  <a:srgbClr val="008000"/>
                </a:solidFill>
                <a:latin typeface="+mn-lt"/>
                <a:ea typeface="+mn-ea"/>
              </a:rPr>
              <a:t>的大小为：</a:t>
            </a:r>
          </a:p>
        </p:txBody>
      </p:sp>
      <p:sp>
        <p:nvSpPr>
          <p:cNvPr id="65" name="Line 33"/>
          <p:cNvSpPr>
            <a:spLocks noChangeShapeType="1"/>
          </p:cNvSpPr>
          <p:nvPr/>
        </p:nvSpPr>
        <p:spPr bwMode="auto">
          <a:xfrm flipV="1">
            <a:off x="7526114" y="3973510"/>
            <a:ext cx="1752600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6" name="Line 81"/>
          <p:cNvSpPr>
            <a:spLocks noChangeShapeType="1"/>
          </p:cNvSpPr>
          <p:nvPr/>
        </p:nvSpPr>
        <p:spPr bwMode="auto">
          <a:xfrm flipV="1">
            <a:off x="7557864" y="4833935"/>
            <a:ext cx="1720850" cy="41275"/>
          </a:xfrm>
          <a:prstGeom prst="line">
            <a:avLst/>
          </a:prstGeom>
          <a:noFill/>
          <a:ln w="38100">
            <a:solidFill>
              <a:srgbClr val="9900CC"/>
            </a:solidFill>
            <a:round/>
            <a:headEnd type="none" w="med" len="sm"/>
            <a:tailEnd type="triangle" w="med" len="sm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7" name="Line 34"/>
          <p:cNvSpPr>
            <a:spLocks noChangeShapeType="1"/>
          </p:cNvSpPr>
          <p:nvPr/>
        </p:nvSpPr>
        <p:spPr bwMode="auto">
          <a:xfrm>
            <a:off x="9324752" y="3973510"/>
            <a:ext cx="0" cy="88265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graphicFrame>
        <p:nvGraphicFramePr>
          <p:cNvPr id="68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718346"/>
              </p:ext>
            </p:extLst>
          </p:nvPr>
        </p:nvGraphicFramePr>
        <p:xfrm>
          <a:off x="8429402" y="3357560"/>
          <a:ext cx="54451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11" name="公式" r:id="rId26" imgW="123903" imgH="171408" progId="Equation.3">
                  <p:embed/>
                </p:oleObj>
              </mc:Choice>
              <mc:Fallback>
                <p:oleObj name="公式" r:id="rId26" imgW="123903" imgH="1714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402" y="3357560"/>
                        <a:ext cx="544512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620695"/>
              </p:ext>
            </p:extLst>
          </p:nvPr>
        </p:nvGraphicFramePr>
        <p:xfrm>
          <a:off x="9278715" y="4018297"/>
          <a:ext cx="6826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12" name="公式" r:id="rId28" imgW="161965" imgH="200021" progId="Equation.3">
                  <p:embed/>
                </p:oleObj>
              </mc:Choice>
              <mc:Fallback>
                <p:oleObj name="公式" r:id="rId28" imgW="161965" imgH="2000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8715" y="4018297"/>
                        <a:ext cx="6826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矩形 21"/>
          <p:cNvSpPr>
            <a:spLocks noChangeArrowheads="1"/>
          </p:cNvSpPr>
          <p:nvPr/>
        </p:nvSpPr>
        <p:spPr bwMode="auto">
          <a:xfrm>
            <a:off x="8016652" y="4443410"/>
            <a:ext cx="54451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kern="0">
                <a:solidFill>
                  <a:srgbClr val="000000"/>
                </a:solidFill>
                <a:latin typeface="Times New Roman" pitchFamily="18" charset="0"/>
                <a:ea typeface="+mn-ea"/>
              </a:rPr>
              <a:t>）</a:t>
            </a:r>
          </a:p>
        </p:txBody>
      </p:sp>
      <p:graphicFrame>
        <p:nvGraphicFramePr>
          <p:cNvPr id="7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160410"/>
              </p:ext>
            </p:extLst>
          </p:nvPr>
        </p:nvGraphicFramePr>
        <p:xfrm>
          <a:off x="8461152" y="4381499"/>
          <a:ext cx="3238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13" name="公式" r:id="rId30" imgW="95289" imgH="152512" progId="Equation.3">
                  <p:embed/>
                </p:oleObj>
              </mc:Choice>
              <mc:Fallback>
                <p:oleObj name="公式" r:id="rId30" imgW="95289" imgH="152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152" y="4381499"/>
                        <a:ext cx="3238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01649"/>
              </p:ext>
            </p:extLst>
          </p:nvPr>
        </p:nvGraphicFramePr>
        <p:xfrm>
          <a:off x="2035875" y="2998194"/>
          <a:ext cx="21097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14" name="公式" r:id="rId32" imgW="761760" imgH="215640" progId="Equation.3">
                  <p:embed/>
                </p:oleObj>
              </mc:Choice>
              <mc:Fallback>
                <p:oleObj name="公式" r:id="rId32" imgW="761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875" y="2998194"/>
                        <a:ext cx="21097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775531"/>
              </p:ext>
            </p:extLst>
          </p:nvPr>
        </p:nvGraphicFramePr>
        <p:xfrm>
          <a:off x="4156869" y="2979197"/>
          <a:ext cx="1944818" cy="546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15" name="公式" r:id="rId34" imgW="812520" imgH="228600" progId="Equation.3">
                  <p:embed/>
                </p:oleObj>
              </mc:Choice>
              <mc:Fallback>
                <p:oleObj name="公式" r:id="rId34" imgW="8125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156869" y="2979197"/>
                        <a:ext cx="1944818" cy="546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499749"/>
              </p:ext>
            </p:extLst>
          </p:nvPr>
        </p:nvGraphicFramePr>
        <p:xfrm>
          <a:off x="6272784" y="2979198"/>
          <a:ext cx="15525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16" name="公式" r:id="rId36" imgW="647640" imgH="215640" progId="Equation.3">
                  <p:embed/>
                </p:oleObj>
              </mc:Choice>
              <mc:Fallback>
                <p:oleObj name="公式" r:id="rId36" imgW="6476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6272784" y="2979198"/>
                        <a:ext cx="15525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 Box 8"/>
          <p:cNvSpPr txBox="1">
            <a:spLocks noChangeArrowheads="1"/>
          </p:cNvSpPr>
          <p:nvPr/>
        </p:nvSpPr>
        <p:spPr bwMode="auto">
          <a:xfrm>
            <a:off x="1942878" y="3601358"/>
            <a:ext cx="5278437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E628C2"/>
                </a:solidFill>
                <a:latin typeface="+mn-lt"/>
                <a:ea typeface="+mn-ea"/>
              </a:rPr>
              <a:t>电子通过单缝后，</a:t>
            </a:r>
            <a:r>
              <a:rPr lang="zh-CN" altLang="en-US" sz="2800" b="1" kern="0" dirty="0">
                <a:solidFill>
                  <a:srgbClr val="E628C2"/>
                </a:solidFill>
              </a:rPr>
              <a:t>动量</a:t>
            </a:r>
            <a:r>
              <a:rPr lang="zh-CN" altLang="en-US" sz="2800" b="1" kern="0" dirty="0">
                <a:solidFill>
                  <a:srgbClr val="E628C2"/>
                </a:solidFill>
                <a:latin typeface="+mn-lt"/>
                <a:ea typeface="+mn-ea"/>
              </a:rPr>
              <a:t>在</a:t>
            </a:r>
            <a:r>
              <a:rPr lang="zh-CN" altLang="zh-CN" sz="2800" b="1" i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800" b="1" kern="0" dirty="0">
                <a:solidFill>
                  <a:srgbClr val="E628C2"/>
                </a:solidFill>
                <a:latin typeface="+mn-lt"/>
                <a:ea typeface="+mn-ea"/>
              </a:rPr>
              <a:t>方向的分量的不确定量为：</a:t>
            </a:r>
          </a:p>
        </p:txBody>
      </p:sp>
      <p:graphicFrame>
        <p:nvGraphicFramePr>
          <p:cNvPr id="8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11870"/>
              </p:ext>
            </p:extLst>
          </p:nvPr>
        </p:nvGraphicFramePr>
        <p:xfrm>
          <a:off x="2741613" y="4427539"/>
          <a:ext cx="283051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17" name="公式" r:id="rId38" imgW="939600" imgH="228600" progId="Equation.3">
                  <p:embed/>
                </p:oleObj>
              </mc:Choice>
              <mc:Fallback>
                <p:oleObj name="公式" r:id="rId38" imgW="939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4427539"/>
                        <a:ext cx="2830512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155617"/>
              </p:ext>
            </p:extLst>
          </p:nvPr>
        </p:nvGraphicFramePr>
        <p:xfrm>
          <a:off x="5505450" y="4192589"/>
          <a:ext cx="117475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18" name="公式" r:id="rId40" imgW="431640" imgH="393480" progId="Equation.3">
                  <p:embed/>
                </p:oleObj>
              </mc:Choice>
              <mc:Fallback>
                <p:oleObj name="公式" r:id="rId40" imgW="4316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5505450" y="4192589"/>
                        <a:ext cx="1174750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" name="Group 4"/>
          <p:cNvGrpSpPr>
            <a:grpSpLocks/>
          </p:cNvGrpSpPr>
          <p:nvPr/>
        </p:nvGrpSpPr>
        <p:grpSpPr bwMode="auto">
          <a:xfrm>
            <a:off x="1957430" y="5156801"/>
            <a:ext cx="6858000" cy="568325"/>
            <a:chOff x="0" y="71"/>
            <a:chExt cx="4320" cy="358"/>
          </a:xfrm>
        </p:grpSpPr>
        <p:sp>
          <p:nvSpPr>
            <p:cNvPr id="85" name="Text Box 5"/>
            <p:cNvSpPr txBox="1">
              <a:spLocks noChangeArrowheads="1"/>
            </p:cNvSpPr>
            <p:nvPr/>
          </p:nvSpPr>
          <p:spPr bwMode="auto">
            <a:xfrm>
              <a:off x="0" y="71"/>
              <a:ext cx="43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kern="0" dirty="0">
                  <a:solidFill>
                    <a:srgbClr val="3333CC"/>
                  </a:solidFill>
                  <a:latin typeface="+mn-lt"/>
                  <a:ea typeface="+mn-ea"/>
                </a:rPr>
                <a:t>代入德布罗意关系：                      得出：</a:t>
              </a:r>
            </a:p>
          </p:txBody>
        </p:sp>
        <p:graphicFrame>
          <p:nvGraphicFramePr>
            <p:cNvPr id="86" name="Object 6"/>
            <p:cNvGraphicFramePr>
              <a:graphicFrameLocks noChangeAspect="1"/>
            </p:cNvGraphicFramePr>
            <p:nvPr/>
          </p:nvGraphicFramePr>
          <p:xfrm>
            <a:off x="1971" y="71"/>
            <a:ext cx="1161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719" name="公式" r:id="rId42" imgW="469696" imgH="203112" progId="Equation.3">
                    <p:embed/>
                  </p:oleObj>
                </mc:Choice>
                <mc:Fallback>
                  <p:oleObj name="公式" r:id="rId42" imgW="469696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1" y="71"/>
                          <a:ext cx="1161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255882"/>
              </p:ext>
            </p:extLst>
          </p:nvPr>
        </p:nvGraphicFramePr>
        <p:xfrm>
          <a:off x="7968786" y="5074578"/>
          <a:ext cx="2619857" cy="722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20" name="公式" r:id="rId44" imgW="838080" imgH="228600" progId="Equation.3">
                  <p:embed/>
                </p:oleObj>
              </mc:Choice>
              <mc:Fallback>
                <p:oleObj name="公式" r:id="rId44" imgW="838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8786" y="5074578"/>
                        <a:ext cx="2619857" cy="722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Text Box 16"/>
          <p:cNvSpPr txBox="1">
            <a:spLocks noChangeArrowheads="1"/>
          </p:cNvSpPr>
          <p:nvPr/>
        </p:nvSpPr>
        <p:spPr bwMode="auto">
          <a:xfrm>
            <a:off x="2002106" y="5871470"/>
            <a:ext cx="8106378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+mn-lt"/>
                <a:ea typeface="+mn-ea"/>
              </a:rPr>
              <a:t>上述讨论只是反映不确定关系的实质，并不表示准确的量值关系。</a:t>
            </a:r>
          </a:p>
        </p:txBody>
      </p:sp>
    </p:spTree>
    <p:extLst>
      <p:ext uri="{BB962C8B-B14F-4D97-AF65-F5344CB8AC3E}">
        <p14:creationId xmlns:p14="http://schemas.microsoft.com/office/powerpoint/2010/main" val="361556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6" grpId="0" animBg="1"/>
      <p:bldP spid="38" grpId="0" animBg="1"/>
      <p:bldP spid="64" grpId="0"/>
      <p:bldP spid="70" grpId="0"/>
      <p:bldP spid="81" grpId="0"/>
      <p:bldP spid="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828801" y="3763963"/>
            <a:ext cx="81692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chemeClr val="accent2"/>
                </a:solidFill>
                <a:latin typeface="Century Schoolbook" panose="02040604050505020304" pitchFamily="18" charset="0"/>
              </a:rPr>
              <a:t>     </a:t>
            </a:r>
            <a:r>
              <a:rPr lang="zh-CN" altLang="zh-CN" sz="2800" b="1">
                <a:solidFill>
                  <a:srgbClr val="9900CC"/>
                </a:solidFill>
                <a:latin typeface="Century Schoolbook" panose="02040604050505020304" pitchFamily="18" charset="0"/>
              </a:rPr>
              <a:t>对于原子尺寸的粒子，我们不能用经典的方法来描述，轨道的概念是没有意义的，因为它是建立在有同时确定的位置和动量的基础上的。</a:t>
            </a:r>
          </a:p>
        </p:txBody>
      </p:sp>
      <p:sp>
        <p:nvSpPr>
          <p:cNvPr id="5125" name="矩形 7"/>
          <p:cNvSpPr>
            <a:spLocks noChangeArrowheads="1"/>
          </p:cNvSpPr>
          <p:nvPr/>
        </p:nvSpPr>
        <p:spPr bwMode="auto">
          <a:xfrm>
            <a:off x="1952626" y="287339"/>
            <a:ext cx="305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Calibri" panose="020F0502020204030204" pitchFamily="34" charset="0"/>
              </a:rPr>
              <a:t>严格的不确定关系</a:t>
            </a:r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5837238" y="457200"/>
          <a:ext cx="3541712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5" name="公式" r:id="rId3" imgW="933456" imgH="704797" progId="Equation.3">
                  <p:embed/>
                </p:oleObj>
              </mc:Choice>
              <mc:Fallback>
                <p:oleObj name="公式" r:id="rId3" imgW="933456" imgH="70479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238" y="457200"/>
                        <a:ext cx="3541712" cy="192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4144963" y="2184400"/>
          <a:ext cx="15811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6" name="公式" r:id="rId5" imgW="482391" imgH="393529" progId="Equation.3">
                  <p:embed/>
                </p:oleObj>
              </mc:Choice>
              <mc:Fallback>
                <p:oleObj name="公式" r:id="rId5" imgW="482391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963" y="2184400"/>
                        <a:ext cx="158115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矩形 10"/>
          <p:cNvSpPr>
            <a:spLocks noChangeArrowheads="1"/>
          </p:cNvSpPr>
          <p:nvPr/>
        </p:nvSpPr>
        <p:spPr bwMode="auto">
          <a:xfrm>
            <a:off x="1722438" y="2527301"/>
            <a:ext cx="1979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Century Schoolbook" panose="02040604050505020304" pitchFamily="18" charset="0"/>
              </a:rPr>
              <a:t>狄拉克记号</a:t>
            </a:r>
            <a:endParaRPr lang="zh-CN" altLang="en-US" sz="2800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125" grpId="0"/>
      <p:bldP spid="51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847528" y="171450"/>
            <a:ext cx="81534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练习：</a:t>
            </a:r>
            <a:r>
              <a:rPr kumimoji="1" lang="zh-CN" altLang="en-US" sz="32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如图所示，速度为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zh-CN" altLang="en-US" sz="32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的一束电子，通过缝宽为</a:t>
            </a:r>
            <a:r>
              <a:rPr kumimoji="1"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32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的狭缝，电子质量为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zh-CN" altLang="en-US" sz="3200" b="1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sz="32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在距离狭缝为</a:t>
            </a:r>
            <a:r>
              <a:rPr kumimoji="1"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32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处放置一荧光屏，</a:t>
            </a:r>
            <a:r>
              <a:rPr kumimoji="1"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屏上衍射图样中央最大的宽度</a:t>
            </a:r>
            <a:r>
              <a:rPr kumimoji="1" lang="en-US" altLang="zh-CN" sz="3200" b="1" i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=____</a:t>
            </a:r>
            <a:r>
              <a:rPr kumimoji="1"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57788" y="2676525"/>
            <a:ext cx="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7010279" y="2615935"/>
            <a:ext cx="47625" cy="2197420"/>
            <a:chOff x="0" y="0"/>
            <a:chExt cx="48" cy="1730"/>
          </a:xfrm>
        </p:grpSpPr>
        <p:sp>
          <p:nvSpPr>
            <p:cNvPr id="9" name="未知"/>
            <p:cNvSpPr>
              <a:spLocks/>
            </p:cNvSpPr>
            <p:nvPr/>
          </p:nvSpPr>
          <p:spPr bwMode="auto">
            <a:xfrm>
              <a:off x="0" y="0"/>
              <a:ext cx="48" cy="480"/>
            </a:xfrm>
            <a:custGeom>
              <a:avLst/>
              <a:gdLst>
                <a:gd name="T0" fmla="*/ 0 w 48"/>
                <a:gd name="T1" fmla="*/ 0 h 768"/>
                <a:gd name="T2" fmla="*/ 0 w 48"/>
                <a:gd name="T3" fmla="*/ 1 h 768"/>
                <a:gd name="T4" fmla="*/ 48 w 48"/>
                <a:gd name="T5" fmla="*/ 1 h 768"/>
                <a:gd name="T6" fmla="*/ 48 w 48"/>
                <a:gd name="T7" fmla="*/ 0 h 768"/>
                <a:gd name="T8" fmla="*/ 0 w 48"/>
                <a:gd name="T9" fmla="*/ 0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768"/>
                <a:gd name="T17" fmla="*/ 48 w 48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768">
                  <a:moveTo>
                    <a:pt x="0" y="0"/>
                  </a:moveTo>
                  <a:lnTo>
                    <a:pt x="0" y="768"/>
                  </a:lnTo>
                  <a:lnTo>
                    <a:pt x="48" y="672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未知"/>
            <p:cNvSpPr>
              <a:spLocks/>
            </p:cNvSpPr>
            <p:nvPr/>
          </p:nvSpPr>
          <p:spPr bwMode="auto">
            <a:xfrm flipV="1">
              <a:off x="0" y="1250"/>
              <a:ext cx="48" cy="480"/>
            </a:xfrm>
            <a:custGeom>
              <a:avLst/>
              <a:gdLst>
                <a:gd name="T0" fmla="*/ 0 w 48"/>
                <a:gd name="T1" fmla="*/ 0 h 768"/>
                <a:gd name="T2" fmla="*/ 0 w 48"/>
                <a:gd name="T3" fmla="*/ 1 h 768"/>
                <a:gd name="T4" fmla="*/ 48 w 48"/>
                <a:gd name="T5" fmla="*/ 1 h 768"/>
                <a:gd name="T6" fmla="*/ 48 w 48"/>
                <a:gd name="T7" fmla="*/ 0 h 768"/>
                <a:gd name="T8" fmla="*/ 0 w 48"/>
                <a:gd name="T9" fmla="*/ 0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768"/>
                <a:gd name="T17" fmla="*/ 48 w 48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768">
                  <a:moveTo>
                    <a:pt x="0" y="0"/>
                  </a:moveTo>
                  <a:lnTo>
                    <a:pt x="0" y="768"/>
                  </a:lnTo>
                  <a:lnTo>
                    <a:pt x="48" y="672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6332416" y="3208073"/>
            <a:ext cx="439738" cy="1046163"/>
            <a:chOff x="74" y="-17"/>
            <a:chExt cx="277" cy="659"/>
          </a:xfrm>
        </p:grpSpPr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74" y="-6"/>
              <a:ext cx="215" cy="648"/>
              <a:chOff x="74" y="-6"/>
              <a:chExt cx="215" cy="648"/>
            </a:xfrm>
          </p:grpSpPr>
          <p:graphicFrame>
            <p:nvGraphicFramePr>
              <p:cNvPr id="15" name="Object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1362922"/>
                  </p:ext>
                </p:extLst>
              </p:nvPr>
            </p:nvGraphicFramePr>
            <p:xfrm>
              <a:off x="74" y="174"/>
              <a:ext cx="215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712" name="公式" r:id="rId3" imgW="126720" imgH="139680" progId="Equation.3">
                      <p:embed/>
                    </p:oleObj>
                  </mc:Choice>
                  <mc:Fallback>
                    <p:oleObj name="公式" r:id="rId3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" y="174"/>
                            <a:ext cx="215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Line 35"/>
              <p:cNvSpPr>
                <a:spLocks noChangeShapeType="1"/>
              </p:cNvSpPr>
              <p:nvPr/>
            </p:nvSpPr>
            <p:spPr bwMode="auto">
              <a:xfrm>
                <a:off x="289" y="-6"/>
                <a:ext cx="0" cy="648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round/>
                <a:headEnd type="stealth" w="med" len="lg"/>
                <a:tailEnd type="stealth" w="med" len="lg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3" name="Line 36"/>
            <p:cNvSpPr>
              <a:spLocks noChangeShapeType="1"/>
            </p:cNvSpPr>
            <p:nvPr/>
          </p:nvSpPr>
          <p:spPr bwMode="auto">
            <a:xfrm>
              <a:off x="195" y="-17"/>
              <a:ext cx="1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Line 37"/>
            <p:cNvSpPr>
              <a:spLocks noChangeShapeType="1"/>
            </p:cNvSpPr>
            <p:nvPr/>
          </p:nvSpPr>
          <p:spPr bwMode="auto">
            <a:xfrm>
              <a:off x="207" y="642"/>
              <a:ext cx="1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Group 5"/>
          <p:cNvGrpSpPr>
            <a:grpSpLocks/>
          </p:cNvGrpSpPr>
          <p:nvPr/>
        </p:nvGrpSpPr>
        <p:grpSpPr bwMode="auto">
          <a:xfrm>
            <a:off x="9423279" y="2450835"/>
            <a:ext cx="144463" cy="2438400"/>
            <a:chOff x="0" y="0"/>
            <a:chExt cx="144" cy="1920"/>
          </a:xfrm>
        </p:grpSpPr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0" y="0"/>
              <a:ext cx="0" cy="19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Rectangle 7" descr="宽上对角线"/>
            <p:cNvSpPr>
              <a:spLocks noChangeArrowheads="1"/>
            </p:cNvSpPr>
            <p:nvPr/>
          </p:nvSpPr>
          <p:spPr bwMode="auto">
            <a:xfrm>
              <a:off x="0" y="0"/>
              <a:ext cx="144" cy="1920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0" name="Group 32"/>
          <p:cNvGrpSpPr>
            <a:grpSpLocks/>
          </p:cNvGrpSpPr>
          <p:nvPr/>
        </p:nvGrpSpPr>
        <p:grpSpPr bwMode="auto">
          <a:xfrm>
            <a:off x="7057109" y="4665189"/>
            <a:ext cx="2365378" cy="663575"/>
            <a:chOff x="242" y="-244"/>
            <a:chExt cx="1490" cy="418"/>
          </a:xfrm>
        </p:grpSpPr>
        <p:grpSp>
          <p:nvGrpSpPr>
            <p:cNvPr id="21" name="Group 33"/>
            <p:cNvGrpSpPr>
              <a:grpSpLocks/>
            </p:cNvGrpSpPr>
            <p:nvPr/>
          </p:nvGrpSpPr>
          <p:grpSpPr bwMode="auto">
            <a:xfrm>
              <a:off x="242" y="-244"/>
              <a:ext cx="1490" cy="321"/>
              <a:chOff x="242" y="-244"/>
              <a:chExt cx="1490" cy="321"/>
            </a:xfrm>
          </p:grpSpPr>
          <p:graphicFrame>
            <p:nvGraphicFramePr>
              <p:cNvPr id="24" name="Object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5082161"/>
                  </p:ext>
                </p:extLst>
              </p:nvPr>
            </p:nvGraphicFramePr>
            <p:xfrm>
              <a:off x="829" y="-244"/>
              <a:ext cx="237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713" name="公式" r:id="rId6" imgW="139680" imgH="164880" progId="Equation.3">
                      <p:embed/>
                    </p:oleObj>
                  </mc:Choice>
                  <mc:Fallback>
                    <p:oleObj name="公式" r:id="rId6" imgW="1396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9" y="-244"/>
                            <a:ext cx="237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Line 35"/>
              <p:cNvSpPr>
                <a:spLocks noChangeShapeType="1"/>
              </p:cNvSpPr>
              <p:nvPr/>
            </p:nvSpPr>
            <p:spPr bwMode="auto">
              <a:xfrm>
                <a:off x="242" y="74"/>
                <a:ext cx="1490" cy="3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round/>
                <a:headEnd type="stealth" w="med" len="lg"/>
                <a:tailEnd type="stealth" w="med" len="lg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2" name="Line 36"/>
            <p:cNvSpPr>
              <a:spLocks noChangeShapeType="1"/>
            </p:cNvSpPr>
            <p:nvPr/>
          </p:nvSpPr>
          <p:spPr bwMode="auto">
            <a:xfrm>
              <a:off x="242" y="-6"/>
              <a:ext cx="1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Line 37"/>
            <p:cNvSpPr>
              <a:spLocks noChangeShapeType="1"/>
            </p:cNvSpPr>
            <p:nvPr/>
          </p:nvSpPr>
          <p:spPr bwMode="auto">
            <a:xfrm flipH="1">
              <a:off x="1732" y="-6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6367342" y="3025510"/>
            <a:ext cx="642937" cy="1358900"/>
            <a:chOff x="0" y="0"/>
            <a:chExt cx="405" cy="856"/>
          </a:xfrm>
        </p:grpSpPr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10" y="137"/>
              <a:ext cx="3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V="1">
              <a:off x="0" y="280"/>
              <a:ext cx="40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10" y="713"/>
              <a:ext cx="3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10" y="560"/>
              <a:ext cx="3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0" y="406"/>
              <a:ext cx="395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10" y="0"/>
              <a:ext cx="3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>
              <a:off x="10" y="856"/>
              <a:ext cx="3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4" name="Line 23"/>
          <p:cNvSpPr>
            <a:spLocks noChangeShapeType="1"/>
          </p:cNvSpPr>
          <p:nvPr/>
        </p:nvSpPr>
        <p:spPr bwMode="auto">
          <a:xfrm flipV="1">
            <a:off x="6900741" y="3670035"/>
            <a:ext cx="3040062" cy="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graphicFrame>
        <p:nvGraphicFramePr>
          <p:cNvPr id="3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766337"/>
              </p:ext>
            </p:extLst>
          </p:nvPr>
        </p:nvGraphicFramePr>
        <p:xfrm>
          <a:off x="5908554" y="3659188"/>
          <a:ext cx="363660" cy="445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14" name="公式" r:id="rId8" imgW="114120" imgH="139680" progId="Equation.3">
                  <p:embed/>
                </p:oleObj>
              </mc:Choice>
              <mc:Fallback>
                <p:oleObj name="公式" r:id="rId8" imgW="1141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554" y="3659188"/>
                        <a:ext cx="363660" cy="445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未知"/>
          <p:cNvSpPr>
            <a:spLocks/>
          </p:cNvSpPr>
          <p:nvPr/>
        </p:nvSpPr>
        <p:spPr bwMode="auto">
          <a:xfrm>
            <a:off x="8348541" y="2450835"/>
            <a:ext cx="1168400" cy="2438400"/>
          </a:xfrm>
          <a:custGeom>
            <a:avLst/>
            <a:gdLst>
              <a:gd name="T0" fmla="*/ 2147483647 w 736"/>
              <a:gd name="T1" fmla="*/ 0 h 1536"/>
              <a:gd name="T2" fmla="*/ 2147483647 w 736"/>
              <a:gd name="T3" fmla="*/ 2147483647 h 1536"/>
              <a:gd name="T4" fmla="*/ 2147483647 w 736"/>
              <a:gd name="T5" fmla="*/ 2147483647 h 1536"/>
              <a:gd name="T6" fmla="*/ 0 w 736"/>
              <a:gd name="T7" fmla="*/ 2147483647 h 1536"/>
              <a:gd name="T8" fmla="*/ 2147483647 w 736"/>
              <a:gd name="T9" fmla="*/ 2147483647 h 1536"/>
              <a:gd name="T10" fmla="*/ 2147483647 w 736"/>
              <a:gd name="T11" fmla="*/ 2147483647 h 1536"/>
              <a:gd name="T12" fmla="*/ 2147483647 w 736"/>
              <a:gd name="T13" fmla="*/ 2147483647 h 15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6"/>
              <a:gd name="T22" fmla="*/ 0 h 1536"/>
              <a:gd name="T23" fmla="*/ 736 w 736"/>
              <a:gd name="T24" fmla="*/ 1536 h 1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6" h="1536">
                <a:moveTo>
                  <a:pt x="672" y="0"/>
                </a:moveTo>
                <a:cubicBezTo>
                  <a:pt x="650" y="28"/>
                  <a:pt x="546" y="100"/>
                  <a:pt x="542" y="170"/>
                </a:cubicBezTo>
                <a:cubicBezTo>
                  <a:pt x="538" y="240"/>
                  <a:pt x="736" y="321"/>
                  <a:pt x="646" y="421"/>
                </a:cubicBezTo>
                <a:cubicBezTo>
                  <a:pt x="556" y="521"/>
                  <a:pt x="0" y="653"/>
                  <a:pt x="0" y="768"/>
                </a:cubicBezTo>
                <a:cubicBezTo>
                  <a:pt x="0" y="883"/>
                  <a:pt x="556" y="1014"/>
                  <a:pt x="646" y="1110"/>
                </a:cubicBezTo>
                <a:cubicBezTo>
                  <a:pt x="736" y="1206"/>
                  <a:pt x="538" y="1276"/>
                  <a:pt x="542" y="1347"/>
                </a:cubicBezTo>
                <a:cubicBezTo>
                  <a:pt x="546" y="1418"/>
                  <a:pt x="645" y="1497"/>
                  <a:pt x="672" y="1536"/>
                </a:cubicBezTo>
              </a:path>
            </a:pathLst>
          </a:custGeom>
          <a:solidFill>
            <a:srgbClr val="FF00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grpSp>
        <p:nvGrpSpPr>
          <p:cNvPr id="37" name="Group 16"/>
          <p:cNvGrpSpPr>
            <a:grpSpLocks/>
          </p:cNvGrpSpPr>
          <p:nvPr/>
        </p:nvGrpSpPr>
        <p:grpSpPr bwMode="auto">
          <a:xfrm>
            <a:off x="7045204" y="3060435"/>
            <a:ext cx="2365375" cy="1239838"/>
            <a:chOff x="0" y="0"/>
            <a:chExt cx="1490" cy="781"/>
          </a:xfrm>
        </p:grpSpPr>
        <p:sp>
          <p:nvSpPr>
            <p:cNvPr id="38" name="Line 17"/>
            <p:cNvSpPr>
              <a:spLocks noChangeShapeType="1"/>
            </p:cNvSpPr>
            <p:nvPr/>
          </p:nvSpPr>
          <p:spPr bwMode="auto">
            <a:xfrm flipV="1">
              <a:off x="3" y="0"/>
              <a:ext cx="1487" cy="383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>
              <a:off x="0" y="398"/>
              <a:ext cx="1487" cy="383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0" name="Group 27"/>
          <p:cNvGrpSpPr>
            <a:grpSpLocks/>
          </p:cNvGrpSpPr>
          <p:nvPr/>
        </p:nvGrpSpPr>
        <p:grpSpPr bwMode="auto">
          <a:xfrm>
            <a:off x="7434142" y="3355711"/>
            <a:ext cx="750887" cy="428625"/>
            <a:chOff x="0" y="286"/>
            <a:chExt cx="473" cy="270"/>
          </a:xfrm>
        </p:grpSpPr>
        <p:sp>
          <p:nvSpPr>
            <p:cNvPr id="41" name="Arc 28"/>
            <p:cNvSpPr>
              <a:spLocks/>
            </p:cNvSpPr>
            <p:nvPr/>
          </p:nvSpPr>
          <p:spPr bwMode="auto">
            <a:xfrm>
              <a:off x="0" y="367"/>
              <a:ext cx="192" cy="118"/>
            </a:xfrm>
            <a:custGeom>
              <a:avLst/>
              <a:gdLst>
                <a:gd name="T0" fmla="*/ 0 w 21600"/>
                <a:gd name="T1" fmla="*/ 0 h 13286"/>
                <a:gd name="T2" fmla="*/ 0 w 21600"/>
                <a:gd name="T3" fmla="*/ 0 h 13286"/>
                <a:gd name="T4" fmla="*/ 0 w 21600"/>
                <a:gd name="T5" fmla="*/ 0 h 132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3286"/>
                <a:gd name="T11" fmla="*/ 21600 w 21600"/>
                <a:gd name="T12" fmla="*/ 13286 h 13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3286" fill="none" extrusionOk="0">
                  <a:moveTo>
                    <a:pt x="17030" y="0"/>
                  </a:moveTo>
                  <a:cubicBezTo>
                    <a:pt x="19991" y="3795"/>
                    <a:pt x="21600" y="8471"/>
                    <a:pt x="21600" y="13286"/>
                  </a:cubicBezTo>
                </a:path>
                <a:path w="21600" h="13286" stroke="0" extrusionOk="0">
                  <a:moveTo>
                    <a:pt x="17030" y="0"/>
                  </a:moveTo>
                  <a:cubicBezTo>
                    <a:pt x="19991" y="3795"/>
                    <a:pt x="21600" y="8471"/>
                    <a:pt x="21600" y="13286"/>
                  </a:cubicBezTo>
                  <a:lnTo>
                    <a:pt x="0" y="13286"/>
                  </a:lnTo>
                  <a:close/>
                </a:path>
              </a:pathLst>
            </a:custGeom>
            <a:noFill/>
            <a:ln w="19050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42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9950351"/>
                </p:ext>
              </p:extLst>
            </p:nvPr>
          </p:nvGraphicFramePr>
          <p:xfrm>
            <a:off x="235" y="286"/>
            <a:ext cx="23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715" name="公式" r:id="rId10" imgW="152268" imgH="215713" progId="Equation.3">
                    <p:embed/>
                  </p:oleObj>
                </mc:Choice>
                <mc:Fallback>
                  <p:oleObj name="公式" r:id="rId10" imgW="152268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" y="286"/>
                          <a:ext cx="23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73801"/>
              </p:ext>
            </p:extLst>
          </p:nvPr>
        </p:nvGraphicFramePr>
        <p:xfrm>
          <a:off x="2072549" y="4342005"/>
          <a:ext cx="15240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16" name="Equation" r:id="rId12" imgW="622030" imgH="215806" progId="Equation.3">
                  <p:embed/>
                </p:oleObj>
              </mc:Choice>
              <mc:Fallback>
                <p:oleObj name="Equation" r:id="rId12" imgW="62203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549" y="4342005"/>
                        <a:ext cx="15240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65"/>
          <p:cNvSpPr txBox="1">
            <a:spLocks noChangeArrowheads="1"/>
          </p:cNvSpPr>
          <p:nvPr/>
        </p:nvSpPr>
        <p:spPr bwMode="auto">
          <a:xfrm>
            <a:off x="1905249" y="5014766"/>
            <a:ext cx="2805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i="0" dirty="0">
                <a:latin typeface="方正书宋简体"/>
              </a:rPr>
              <a:t>中央明纹</a:t>
            </a:r>
            <a:r>
              <a:rPr lang="zh-CN" altLang="en-US" i="0" dirty="0">
                <a:solidFill>
                  <a:srgbClr val="CC0000"/>
                </a:solidFill>
                <a:latin typeface="方正书宋简体"/>
              </a:rPr>
              <a:t>角宽度</a:t>
            </a:r>
            <a:endParaRPr lang="zh-CN" altLang="en-US" sz="2000" i="0" dirty="0">
              <a:solidFill>
                <a:srgbClr val="CC0000"/>
              </a:solidFill>
              <a:latin typeface="方正书宋简体"/>
            </a:endParaRPr>
          </a:p>
        </p:txBody>
      </p:sp>
      <p:graphicFrame>
        <p:nvGraphicFramePr>
          <p:cNvPr id="46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892340"/>
              </p:ext>
            </p:extLst>
          </p:nvPr>
        </p:nvGraphicFramePr>
        <p:xfrm>
          <a:off x="2135816" y="5770885"/>
          <a:ext cx="1397466" cy="536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17" name="Equation" r:id="rId14" imgW="672808" imgH="228501" progId="Equation.3">
                  <p:embed/>
                </p:oleObj>
              </mc:Choice>
              <mc:Fallback>
                <p:oleObj name="Equation" r:id="rId14" imgW="67280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816" y="5770885"/>
                        <a:ext cx="1397466" cy="536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937800"/>
              </p:ext>
            </p:extLst>
          </p:nvPr>
        </p:nvGraphicFramePr>
        <p:xfrm>
          <a:off x="3651331" y="5554270"/>
          <a:ext cx="913721" cy="970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18" name="Equation" r:id="rId16" imgW="418918" imgH="393529" progId="Equation.3">
                  <p:embed/>
                </p:oleObj>
              </mc:Choice>
              <mc:Fallback>
                <p:oleObj name="Equation" r:id="rId16" imgW="41891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331" y="5554270"/>
                        <a:ext cx="913721" cy="970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740095"/>
              </p:ext>
            </p:extLst>
          </p:nvPr>
        </p:nvGraphicFramePr>
        <p:xfrm>
          <a:off x="3631475" y="4146850"/>
          <a:ext cx="6826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19" name="Equation" r:id="rId18" imgW="279279" imgH="393529" progId="Equation.3">
                  <p:embed/>
                </p:oleObj>
              </mc:Choice>
              <mc:Fallback>
                <p:oleObj name="Equation" r:id="rId18" imgW="27927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1475" y="4146850"/>
                        <a:ext cx="682625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 Box 85"/>
          <p:cNvSpPr txBox="1">
            <a:spLocks noChangeArrowheads="1"/>
          </p:cNvSpPr>
          <p:nvPr/>
        </p:nvSpPr>
        <p:spPr bwMode="auto">
          <a:xfrm>
            <a:off x="2086212" y="3491580"/>
            <a:ext cx="299598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i="0" dirty="0">
                <a:solidFill>
                  <a:srgbClr val="008000"/>
                </a:solidFill>
              </a:rPr>
              <a:t>第一级暗纹位置：</a:t>
            </a:r>
          </a:p>
        </p:txBody>
      </p:sp>
      <p:graphicFrame>
        <p:nvGraphicFramePr>
          <p:cNvPr id="53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842700"/>
              </p:ext>
            </p:extLst>
          </p:nvPr>
        </p:nvGraphicFramePr>
        <p:xfrm>
          <a:off x="5742766" y="5448894"/>
          <a:ext cx="1214437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20" name="公式" r:id="rId20" imgW="400052" imgH="400042" progId="Equation.3">
                  <p:embed/>
                </p:oleObj>
              </mc:Choice>
              <mc:Fallback>
                <p:oleObj name="公式" r:id="rId20" imgW="400052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766" y="5448894"/>
                        <a:ext cx="1214437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512098"/>
              </p:ext>
            </p:extLst>
          </p:nvPr>
        </p:nvGraphicFramePr>
        <p:xfrm>
          <a:off x="2897988" y="1346389"/>
          <a:ext cx="305593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21" name="公式" r:id="rId22" imgW="1473120" imgH="393480" progId="Equation.3">
                  <p:embed/>
                </p:oleObj>
              </mc:Choice>
              <mc:Fallback>
                <p:oleObj name="公式" r:id="rId22" imgW="1473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988" y="1346389"/>
                        <a:ext cx="3055938" cy="927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" name="Picture 24" descr="4C70BBA977B88F3DF7393CB7443DAF2A"/>
          <p:cNvPicPr>
            <a:picLocks noChangeAspect="1" noChangeArrowheads="1" noCrop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033" y="1858382"/>
            <a:ext cx="1682413" cy="180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32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45" grpId="0"/>
      <p:bldP spid="5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2404</Words>
  <Application>Microsoft Office PowerPoint</Application>
  <PresentationFormat>宽屏</PresentationFormat>
  <Paragraphs>250</Paragraphs>
  <Slides>39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39</vt:i4>
      </vt:variant>
    </vt:vector>
  </HeadingPairs>
  <TitlesOfParts>
    <vt:vector size="58" baseType="lpstr">
      <vt:lpstr>方正书宋简体</vt:lpstr>
      <vt:lpstr>黑体</vt:lpstr>
      <vt:lpstr>华文新魏</vt:lpstr>
      <vt:lpstr>楷体</vt:lpstr>
      <vt:lpstr>楷体_GB2312</vt:lpstr>
      <vt:lpstr>隶书</vt:lpstr>
      <vt:lpstr>宋体</vt:lpstr>
      <vt:lpstr>Arial</vt:lpstr>
      <vt:lpstr>Bookman Old Style</vt:lpstr>
      <vt:lpstr>Calibri</vt:lpstr>
      <vt:lpstr>Century Schoolbook</vt:lpstr>
      <vt:lpstr>MS Reference Sans Serif</vt:lpstr>
      <vt:lpstr>Symbol</vt:lpstr>
      <vt:lpstr>Times New Roman</vt:lpstr>
      <vt:lpstr>Office 主题</vt:lpstr>
      <vt:lpstr>公式</vt:lpstr>
      <vt:lpstr>Equation</vt:lpstr>
      <vt:lpstr>剪辑</vt:lpstr>
      <vt:lpstr>Clip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王先智</dc:creator>
  <cp:lastModifiedBy>WangXZ</cp:lastModifiedBy>
  <cp:revision>331</cp:revision>
  <dcterms:created xsi:type="dcterms:W3CDTF">2013-02-06T07:42:18Z</dcterms:created>
  <dcterms:modified xsi:type="dcterms:W3CDTF">2022-05-09T01:55:05Z</dcterms:modified>
</cp:coreProperties>
</file>