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455" r:id="rId2"/>
    <p:sldId id="527" r:id="rId3"/>
    <p:sldId id="456" r:id="rId4"/>
    <p:sldId id="444" r:id="rId5"/>
    <p:sldId id="445" r:id="rId6"/>
    <p:sldId id="260" r:id="rId7"/>
    <p:sldId id="261" r:id="rId8"/>
    <p:sldId id="523" r:id="rId9"/>
    <p:sldId id="489" r:id="rId10"/>
    <p:sldId id="490" r:id="rId11"/>
    <p:sldId id="521" r:id="rId12"/>
    <p:sldId id="519" r:id="rId13"/>
    <p:sldId id="520" r:id="rId14"/>
    <p:sldId id="522" r:id="rId15"/>
    <p:sldId id="491" r:id="rId16"/>
    <p:sldId id="493" r:id="rId17"/>
    <p:sldId id="494" r:id="rId18"/>
    <p:sldId id="495" r:id="rId19"/>
    <p:sldId id="492" r:id="rId20"/>
    <p:sldId id="496" r:id="rId21"/>
    <p:sldId id="504" r:id="rId22"/>
    <p:sldId id="498" r:id="rId23"/>
    <p:sldId id="500" r:id="rId24"/>
    <p:sldId id="501" r:id="rId25"/>
    <p:sldId id="502" r:id="rId26"/>
    <p:sldId id="505" r:id="rId27"/>
    <p:sldId id="506" r:id="rId28"/>
    <p:sldId id="503" r:id="rId29"/>
    <p:sldId id="499" r:id="rId30"/>
    <p:sldId id="530" r:id="rId31"/>
    <p:sldId id="531" r:id="rId32"/>
    <p:sldId id="512" r:id="rId33"/>
    <p:sldId id="513" r:id="rId34"/>
    <p:sldId id="514" r:id="rId35"/>
    <p:sldId id="515" r:id="rId36"/>
    <p:sldId id="516" r:id="rId37"/>
    <p:sldId id="517" r:id="rId38"/>
    <p:sldId id="507" r:id="rId39"/>
    <p:sldId id="509" r:id="rId40"/>
    <p:sldId id="510" r:id="rId41"/>
    <p:sldId id="524" r:id="rId42"/>
    <p:sldId id="525" r:id="rId43"/>
    <p:sldId id="526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9900"/>
    <a:srgbClr val="0EF265"/>
    <a:srgbClr val="CC3300"/>
    <a:srgbClr val="008000"/>
    <a:srgbClr val="6600CC"/>
    <a:srgbClr val="FF0066"/>
    <a:srgbClr val="FF993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34" autoAdjust="0"/>
  </p:normalViewPr>
  <p:slideViewPr>
    <p:cSldViewPr snapToGrid="0">
      <p:cViewPr varScale="1">
        <p:scale>
          <a:sx n="64" d="100"/>
          <a:sy n="64" d="100"/>
        </p:scale>
        <p:origin x="7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2.wmf"/><Relationship Id="rId7" Type="http://schemas.openxmlformats.org/officeDocument/2006/relationships/image" Target="../media/image45.wmf"/><Relationship Id="rId2" Type="http://schemas.openxmlformats.org/officeDocument/2006/relationships/image" Target="../media/image41.wmf"/><Relationship Id="rId1" Type="http://schemas.openxmlformats.org/officeDocument/2006/relationships/image" Target="../media/image34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52.wmf"/><Relationship Id="rId4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66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12" Type="http://schemas.openxmlformats.org/officeDocument/2006/relationships/image" Target="../media/image65.wmf"/><Relationship Id="rId2" Type="http://schemas.openxmlformats.org/officeDocument/2006/relationships/image" Target="../media/image55.wmf"/><Relationship Id="rId1" Type="http://schemas.openxmlformats.org/officeDocument/2006/relationships/image" Target="../media/image54.e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emf"/><Relationship Id="rId1" Type="http://schemas.openxmlformats.org/officeDocument/2006/relationships/image" Target="../media/image67.wmf"/><Relationship Id="rId4" Type="http://schemas.openxmlformats.org/officeDocument/2006/relationships/image" Target="../media/image5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44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69.wmf"/><Relationship Id="rId1" Type="http://schemas.openxmlformats.org/officeDocument/2006/relationships/image" Target="../media/image68.e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69.wmf"/><Relationship Id="rId1" Type="http://schemas.openxmlformats.org/officeDocument/2006/relationships/image" Target="../media/image68.e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3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image" Target="../media/image101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3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8.wmf"/><Relationship Id="rId1" Type="http://schemas.openxmlformats.org/officeDocument/2006/relationships/image" Target="../media/image79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4" Type="http://schemas.openxmlformats.org/officeDocument/2006/relationships/image" Target="../media/image12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2" Type="http://schemas.openxmlformats.org/officeDocument/2006/relationships/image" Target="../media/image126.wmf"/><Relationship Id="rId1" Type="http://schemas.openxmlformats.org/officeDocument/2006/relationships/image" Target="../media/image124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2" Type="http://schemas.openxmlformats.org/officeDocument/2006/relationships/image" Target="../media/image132.wmf"/><Relationship Id="rId1" Type="http://schemas.openxmlformats.org/officeDocument/2006/relationships/image" Target="../media/image124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10" Type="http://schemas.openxmlformats.org/officeDocument/2006/relationships/image" Target="../media/image140.wmf"/><Relationship Id="rId4" Type="http://schemas.openxmlformats.org/officeDocument/2006/relationships/image" Target="../media/image134.wmf"/><Relationship Id="rId9" Type="http://schemas.openxmlformats.org/officeDocument/2006/relationships/image" Target="../media/image139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2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5" Type="http://schemas.openxmlformats.org/officeDocument/2006/relationships/image" Target="../media/image2.wmf"/><Relationship Id="rId4" Type="http://schemas.openxmlformats.org/officeDocument/2006/relationships/image" Target="../media/image14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2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03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3" Type="http://schemas.openxmlformats.org/officeDocument/2006/relationships/image" Target="../media/image178.wmf"/><Relationship Id="rId7" Type="http://schemas.openxmlformats.org/officeDocument/2006/relationships/image" Target="../media/image133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1.w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Relationship Id="rId9" Type="http://schemas.openxmlformats.org/officeDocument/2006/relationships/image" Target="../media/image183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Relationship Id="rId4" Type="http://schemas.openxmlformats.org/officeDocument/2006/relationships/image" Target="../media/image18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AAAF0-3627-4874-A83B-DE599D07F80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BC722-547E-41C4-9EEE-90EB158CD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63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BC722-547E-41C4-9EEE-90EB158CDAC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679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6433-EA67-407F-A8DD-D397B7115DCC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6B75-61BF-4775-8604-3C57B842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0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6433-EA67-407F-A8DD-D397B7115DCC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6B75-61BF-4775-8604-3C57B842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02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6433-EA67-407F-A8DD-D397B7115DCC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6B75-61BF-4775-8604-3C57B842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8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6433-EA67-407F-A8DD-D397B7115DCC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6B75-61BF-4775-8604-3C57B842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17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6433-EA67-407F-A8DD-D397B7115DCC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6B75-61BF-4775-8604-3C57B842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49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6433-EA67-407F-A8DD-D397B7115DCC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6B75-61BF-4775-8604-3C57B842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30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6433-EA67-407F-A8DD-D397B7115DCC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6B75-61BF-4775-8604-3C57B842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15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6433-EA67-407F-A8DD-D397B7115DCC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6B75-61BF-4775-8604-3C57B842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64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6433-EA67-407F-A8DD-D397B7115DCC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6B75-61BF-4775-8604-3C57B842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41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6433-EA67-407F-A8DD-D397B7115DCC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6B75-61BF-4775-8604-3C57B842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18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6433-EA67-407F-A8DD-D397B7115DCC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6B75-61BF-4775-8604-3C57B842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75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6433-EA67-407F-A8DD-D397B7115DCC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36B75-61BF-4775-8604-3C57B842E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99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37.wmf"/><Relationship Id="rId3" Type="http://schemas.openxmlformats.org/officeDocument/2006/relationships/oleObject" Target="../embeddings/oleObject33.bin"/><Relationship Id="rId7" Type="http://schemas.openxmlformats.org/officeDocument/2006/relationships/image" Target="../media/image40.gi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9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11" Type="http://schemas.openxmlformats.org/officeDocument/2006/relationships/image" Target="../media/image36.wmf"/><Relationship Id="rId5" Type="http://schemas.openxmlformats.org/officeDocument/2006/relationships/oleObject" Target="../embeddings/oleObject34.bin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36.bin"/><Relationship Id="rId4" Type="http://schemas.openxmlformats.org/officeDocument/2006/relationships/image" Target="../media/image33.wmf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45.bin"/><Relationship Id="rId3" Type="http://schemas.openxmlformats.org/officeDocument/2006/relationships/oleObject" Target="../embeddings/oleObject34.bin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4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38.wmf"/><Relationship Id="rId5" Type="http://schemas.openxmlformats.org/officeDocument/2006/relationships/image" Target="../media/image40.gi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38.bin"/><Relationship Id="rId19" Type="http://schemas.openxmlformats.org/officeDocument/2006/relationships/image" Target="../media/image46.wmf"/><Relationship Id="rId4" Type="http://schemas.openxmlformats.org/officeDocument/2006/relationships/image" Target="../media/image34.wmf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4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3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1.wmf"/><Relationship Id="rId26" Type="http://schemas.openxmlformats.org/officeDocument/2006/relationships/image" Target="../media/image65.wmf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62.bin"/><Relationship Id="rId25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wmf"/><Relationship Id="rId20" Type="http://schemas.openxmlformats.org/officeDocument/2006/relationships/image" Target="../media/image62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64.wmf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28" Type="http://schemas.openxmlformats.org/officeDocument/2006/relationships/image" Target="../media/image66.wmf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54.e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59.wmf"/><Relationship Id="rId22" Type="http://schemas.openxmlformats.org/officeDocument/2006/relationships/image" Target="../media/image63.wmf"/><Relationship Id="rId27" Type="http://schemas.openxmlformats.org/officeDocument/2006/relationships/oleObject" Target="../embeddings/oleObject6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54.e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5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hyperlink" Target="file:///E:\&#19978;&#35838;&#35838;&#20214;\wxo\&#25945;&#23398;\&#22823;&#23398;&#29289;&#29702;&#25945;&#26696;\2005\&#37327;&#23376;&#21147;&#23398;\&#65288;&#30333;&#65289;&#37327;&#23376;&#29289;&#29702;-&#31532;2&#31456;.ppt#-1,39,&#24187;&#28783;&#29255; 39" TargetMode="External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3.emf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92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88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95.wmf"/><Relationship Id="rId3" Type="http://schemas.openxmlformats.org/officeDocument/2006/relationships/image" Target="../media/image40.gif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94.wmf"/><Relationship Id="rId5" Type="http://schemas.openxmlformats.org/officeDocument/2006/relationships/image" Target="../media/image68.emf"/><Relationship Id="rId10" Type="http://schemas.openxmlformats.org/officeDocument/2006/relationships/oleObject" Target="../embeddings/oleObject98.bin"/><Relationship Id="rId4" Type="http://schemas.openxmlformats.org/officeDocument/2006/relationships/oleObject" Target="../embeddings/oleObject95.bin"/><Relationship Id="rId9" Type="http://schemas.openxmlformats.org/officeDocument/2006/relationships/image" Target="../media/image93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98.wmf"/><Relationship Id="rId3" Type="http://schemas.openxmlformats.org/officeDocument/2006/relationships/image" Target="../media/image40.gif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97.wmf"/><Relationship Id="rId5" Type="http://schemas.openxmlformats.org/officeDocument/2006/relationships/image" Target="../media/image68.emf"/><Relationship Id="rId15" Type="http://schemas.openxmlformats.org/officeDocument/2006/relationships/image" Target="../media/image99.wmf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96.wmf"/><Relationship Id="rId14" Type="http://schemas.openxmlformats.org/officeDocument/2006/relationships/oleObject" Target="../embeddings/oleObject10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9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2.e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01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3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0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23.bin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1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1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e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3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image" Target="../media/image119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119.bin"/><Relationship Id="rId12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8.wmf"/><Relationship Id="rId11" Type="http://schemas.openxmlformats.org/officeDocument/2006/relationships/image" Target="../media/image114.wmf"/><Relationship Id="rId5" Type="http://schemas.openxmlformats.org/officeDocument/2006/relationships/oleObject" Target="../embeddings/oleObject125.bin"/><Relationship Id="rId15" Type="http://schemas.openxmlformats.org/officeDocument/2006/relationships/image" Target="../media/image120.wmf"/><Relationship Id="rId10" Type="http://schemas.openxmlformats.org/officeDocument/2006/relationships/oleObject" Target="../embeddings/oleObject121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126.bin"/><Relationship Id="rId14" Type="http://schemas.openxmlformats.org/officeDocument/2006/relationships/oleObject" Target="../embeddings/oleObject12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2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3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39.bin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2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1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10" Type="http://schemas.openxmlformats.org/officeDocument/2006/relationships/image" Target="../media/image128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3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46.bin"/><Relationship Id="rId18" Type="http://schemas.openxmlformats.org/officeDocument/2006/relationships/image" Target="../media/image138.wmf"/><Relationship Id="rId3" Type="http://schemas.openxmlformats.org/officeDocument/2006/relationships/oleObject" Target="../embeddings/oleObject141.bin"/><Relationship Id="rId21" Type="http://schemas.openxmlformats.org/officeDocument/2006/relationships/oleObject" Target="../embeddings/oleObject150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35.wmf"/><Relationship Id="rId17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7.wmf"/><Relationship Id="rId20" Type="http://schemas.openxmlformats.org/officeDocument/2006/relationships/image" Target="../media/image139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10" Type="http://schemas.openxmlformats.org/officeDocument/2006/relationships/image" Target="../media/image134.wmf"/><Relationship Id="rId19" Type="http://schemas.openxmlformats.org/officeDocument/2006/relationships/oleObject" Target="../embeddings/oleObject149.bin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36.wmf"/><Relationship Id="rId22" Type="http://schemas.openxmlformats.org/officeDocument/2006/relationships/image" Target="../media/image140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56.bin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44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image" Target="../media/image2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47.wmf"/><Relationship Id="rId11" Type="http://schemas.openxmlformats.org/officeDocument/2006/relationships/image" Target="../media/image149.wmf"/><Relationship Id="rId5" Type="http://schemas.openxmlformats.org/officeDocument/2006/relationships/oleObject" Target="../embeddings/oleObject158.bin"/><Relationship Id="rId10" Type="http://schemas.openxmlformats.org/officeDocument/2006/relationships/oleObject" Target="../embeddings/oleObject161.bin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60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oleObject" Target="../embeddings/oleObject167.bin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5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0" Type="http://schemas.openxmlformats.org/officeDocument/2006/relationships/image" Target="../media/image153.w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172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5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157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59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0" Type="http://schemas.openxmlformats.org/officeDocument/2006/relationships/image" Target="../media/image163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7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6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oleObject" Target="../embeddings/oleObject183.bin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0" Type="http://schemas.openxmlformats.org/officeDocument/2006/relationships/image" Target="../media/image168.wmf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170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0" Type="http://schemas.openxmlformats.org/officeDocument/2006/relationships/image" Target="../media/image174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87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oleObject" Target="../embeddings/oleObject194.bin"/><Relationship Id="rId18" Type="http://schemas.openxmlformats.org/officeDocument/2006/relationships/image" Target="../media/image182.wmf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80.wmf"/><Relationship Id="rId17" Type="http://schemas.openxmlformats.org/officeDocument/2006/relationships/oleObject" Target="../embeddings/oleObject1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3.wmf"/><Relationship Id="rId20" Type="http://schemas.openxmlformats.org/officeDocument/2006/relationships/image" Target="../media/image183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77.wmf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195.bin"/><Relationship Id="rId10" Type="http://schemas.openxmlformats.org/officeDocument/2006/relationships/image" Target="../media/image179.wmf"/><Relationship Id="rId19" Type="http://schemas.openxmlformats.org/officeDocument/2006/relationships/oleObject" Target="../embeddings/oleObject197.bin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181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85.wmf"/><Relationship Id="rId5" Type="http://schemas.openxmlformats.org/officeDocument/2006/relationships/oleObject" Target="../embeddings/oleObject199.bin"/><Relationship Id="rId10" Type="http://schemas.openxmlformats.org/officeDocument/2006/relationships/image" Target="../media/image187.wmf"/><Relationship Id="rId4" Type="http://schemas.openxmlformats.org/officeDocument/2006/relationships/image" Target="../media/image184.wmf"/><Relationship Id="rId9" Type="http://schemas.openxmlformats.org/officeDocument/2006/relationships/oleObject" Target="../embeddings/oleObject20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87205F4-A515-4F8E-9E71-9C5B4BAC7D71}"/>
              </a:ext>
            </a:extLst>
          </p:cNvPr>
          <p:cNvSpPr/>
          <p:nvPr/>
        </p:nvSpPr>
        <p:spPr>
          <a:xfrm>
            <a:off x="1395187" y="430498"/>
            <a:ext cx="85397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0000"/>
                </a:solidFill>
              </a:rPr>
              <a:t>作业</a:t>
            </a:r>
            <a:r>
              <a:rPr lang="en-US" altLang="zh-CN" sz="2800" b="1" dirty="0">
                <a:solidFill>
                  <a:srgbClr val="FF0000"/>
                </a:solidFill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  <a:r>
              <a:rPr lang="zh-CN" altLang="en-US" sz="2800" b="1" dirty="0">
                <a:solidFill>
                  <a:srgbClr val="009900"/>
                </a:solidFill>
              </a:rPr>
              <a:t>频率为</a:t>
            </a:r>
            <a:r>
              <a:rPr lang="el-GR" altLang="zh-CN" sz="2800" b="1" dirty="0">
                <a:solidFill>
                  <a:srgbClr val="FF0000"/>
                </a:solidFill>
              </a:rPr>
              <a:t>ω</a:t>
            </a:r>
            <a:r>
              <a:rPr lang="zh-CN" altLang="en-US" sz="2800" b="1" dirty="0">
                <a:solidFill>
                  <a:srgbClr val="0000FF"/>
                </a:solidFill>
              </a:rPr>
              <a:t>的一维谐振子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从能级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 =4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跃迁到能级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 =1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。计算</a:t>
            </a:r>
            <a:r>
              <a: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可能发射的谱线数目，</a:t>
            </a:r>
            <a:r>
              <a:rPr kumimoji="1"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波长最大的谱线的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波长</a:t>
            </a:r>
            <a:r>
              <a:rPr kumimoji="1"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波长最小的谱线</a:t>
            </a:r>
            <a:r>
              <a:rPr kumimoji="1"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的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波长。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ABE3237C-10D6-4D4A-BD88-86C3013FC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676" y="2405385"/>
            <a:ext cx="77139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FF0000"/>
                </a:solidFill>
              </a:rPr>
              <a:t>作业</a:t>
            </a:r>
            <a:r>
              <a:rPr lang="en-US" altLang="zh-CN" sz="2800" dirty="0">
                <a:solidFill>
                  <a:srgbClr val="FF0000"/>
                </a:solidFill>
              </a:rPr>
              <a:t>6</a:t>
            </a:r>
            <a:r>
              <a:rPr lang="zh-CN" altLang="en-US" sz="2800" dirty="0">
                <a:solidFill>
                  <a:srgbClr val="FF0000"/>
                </a:solidFill>
              </a:rPr>
              <a:t>：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zh-CN" altLang="en-US" sz="2800" dirty="0">
                <a:solidFill>
                  <a:srgbClr val="009900"/>
                </a:solidFill>
              </a:rPr>
              <a:t>频率为</a:t>
            </a:r>
            <a:r>
              <a:rPr lang="el-GR" altLang="zh-CN" sz="2800" dirty="0">
                <a:solidFill>
                  <a:srgbClr val="FF0000"/>
                </a:solidFill>
              </a:rPr>
              <a:t>ω</a:t>
            </a:r>
            <a:r>
              <a:rPr lang="zh-CN" altLang="en-US" sz="2800" dirty="0">
                <a:solidFill>
                  <a:srgbClr val="0000FF"/>
                </a:solidFill>
              </a:rPr>
              <a:t>的一维谐振子</a:t>
            </a:r>
            <a:r>
              <a:rPr lang="en-US" altLang="zh-CN" sz="2800" dirty="0">
                <a:solidFill>
                  <a:srgbClr val="FF0000"/>
                </a:solidFill>
              </a:rPr>
              <a:t>t=0</a:t>
            </a:r>
            <a:r>
              <a:rPr lang="zh-CN" altLang="en-US" sz="2800" dirty="0">
                <a:solidFill>
                  <a:srgbClr val="0000FF"/>
                </a:solidFill>
              </a:rPr>
              <a:t>时的波函数为</a:t>
            </a:r>
          </a:p>
        </p:txBody>
      </p:sp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id="{660EC547-B083-404B-9B8B-05B660C8CC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12269"/>
              </p:ext>
            </p:extLst>
          </p:nvPr>
        </p:nvGraphicFramePr>
        <p:xfrm>
          <a:off x="2065338" y="2978150"/>
          <a:ext cx="628967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96" name="Equation" r:id="rId3" imgW="2197080" imgH="253800" progId="Equation.DSMT4">
                  <p:embed/>
                </p:oleObj>
              </mc:Choice>
              <mc:Fallback>
                <p:oleObj name="Equation" r:id="rId3" imgW="2197080" imgH="253800" progId="Equation.DSMT4">
                  <p:embed/>
                  <p:pic>
                    <p:nvPicPr>
                      <p:cNvPr id="3" name="Object 8">
                        <a:extLst>
                          <a:ext uri="{FF2B5EF4-FFF2-40B4-BE49-F238E27FC236}">
                            <a16:creationId xmlns:a16="http://schemas.microsoft.com/office/drawing/2014/main" id="{151CFC18-564C-45F2-B785-72C002B648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2978150"/>
                        <a:ext cx="628967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>
            <a:extLst>
              <a:ext uri="{FF2B5EF4-FFF2-40B4-BE49-F238E27FC236}">
                <a16:creationId xmlns:a16="http://schemas.microsoft.com/office/drawing/2014/main" id="{E917412D-5D5B-49A2-B8DB-DB5CD2137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3898" y="3661458"/>
            <a:ext cx="4963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FF"/>
                </a:solidFill>
              </a:rPr>
              <a:t>为归一化的能量</a:t>
            </a:r>
            <a:r>
              <a:rPr lang="zh-CN" altLang="en-US" sz="2800" dirty="0">
                <a:solidFill>
                  <a:srgbClr val="009900"/>
                </a:solidFill>
              </a:rPr>
              <a:t>本征波函数</a:t>
            </a:r>
            <a:r>
              <a:rPr lang="zh-CN" altLang="en-US" sz="2800" dirty="0">
                <a:solidFill>
                  <a:srgbClr val="0000FF"/>
                </a:solidFill>
              </a:rPr>
              <a:t>。</a:t>
            </a:r>
          </a:p>
        </p:txBody>
      </p:sp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17F4C122-3338-49AE-8F3D-3433062C39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71989"/>
              </p:ext>
            </p:extLst>
          </p:nvPr>
        </p:nvGraphicFramePr>
        <p:xfrm>
          <a:off x="1654984" y="3601534"/>
          <a:ext cx="1094491" cy="606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97" name="Equation" r:id="rId5" imgW="419040" imgH="228600" progId="Equation.DSMT4">
                  <p:embed/>
                </p:oleObj>
              </mc:Choice>
              <mc:Fallback>
                <p:oleObj name="Equation" r:id="rId5" imgW="419040" imgH="228600" progId="Equation.DSMT4">
                  <p:embed/>
                  <p:pic>
                    <p:nvPicPr>
                      <p:cNvPr id="7" name="Object 8">
                        <a:extLst>
                          <a:ext uri="{FF2B5EF4-FFF2-40B4-BE49-F238E27FC236}">
                            <a16:creationId xmlns:a16="http://schemas.microsoft.com/office/drawing/2014/main" id="{D9053715-21D5-477B-BFEA-D3CCB8F20C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984" y="3601534"/>
                        <a:ext cx="1094491" cy="606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35FD1135-AFD1-4C05-8383-DF742CD9D4BE}"/>
              </a:ext>
            </a:extLst>
          </p:cNvPr>
          <p:cNvSpPr/>
          <p:nvPr/>
        </p:nvSpPr>
        <p:spPr>
          <a:xfrm>
            <a:off x="1205899" y="4362915"/>
            <a:ext cx="4666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</a:rPr>
              <a:t>(1)</a:t>
            </a:r>
            <a:r>
              <a:rPr lang="zh-CN" altLang="en-US" sz="2800" b="1" dirty="0">
                <a:solidFill>
                  <a:srgbClr val="0000FF"/>
                </a:solidFill>
              </a:rPr>
              <a:t>计算时刻</a:t>
            </a:r>
            <a:r>
              <a:rPr lang="en-US" altLang="zh-CN" sz="2800" b="1" dirty="0">
                <a:solidFill>
                  <a:srgbClr val="0000FF"/>
                </a:solidFill>
              </a:rPr>
              <a:t>t</a:t>
            </a:r>
            <a:r>
              <a:rPr lang="zh-CN" altLang="en-US" sz="2800" b="1" dirty="0">
                <a:solidFill>
                  <a:srgbClr val="0000FF"/>
                </a:solidFill>
              </a:rPr>
              <a:t>归一化的波函数</a:t>
            </a:r>
            <a:endParaRPr lang="zh-CN" altLang="en-US" sz="28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1A0970-F0CD-4451-80B7-8E6BBE622D95}"/>
              </a:ext>
            </a:extLst>
          </p:cNvPr>
          <p:cNvSpPr/>
          <p:nvPr/>
        </p:nvSpPr>
        <p:spPr>
          <a:xfrm>
            <a:off x="895694" y="5211784"/>
            <a:ext cx="87463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</a:rPr>
              <a:t>（</a:t>
            </a:r>
            <a:r>
              <a:rPr lang="en-US" altLang="zh-CN" sz="2800" b="1" dirty="0">
                <a:solidFill>
                  <a:srgbClr val="009900"/>
                </a:solidFill>
              </a:rPr>
              <a:t>2</a:t>
            </a:r>
            <a:r>
              <a:rPr lang="zh-CN" altLang="en-US" sz="2800" b="1" dirty="0">
                <a:solidFill>
                  <a:srgbClr val="009900"/>
                </a:solidFill>
              </a:rPr>
              <a:t>）</a:t>
            </a:r>
            <a:r>
              <a:rPr lang="zh-CN" altLang="en-US" sz="2800" b="1" dirty="0">
                <a:solidFill>
                  <a:srgbClr val="0000FF"/>
                </a:solidFill>
              </a:rPr>
              <a:t>计算</a:t>
            </a:r>
            <a:r>
              <a:rPr lang="zh-CN" altLang="en-US" sz="2800" b="1" dirty="0">
                <a:solidFill>
                  <a:srgbClr val="009900"/>
                </a:solidFill>
              </a:rPr>
              <a:t>时刻</a:t>
            </a:r>
            <a:r>
              <a:rPr lang="en-US" altLang="zh-CN" sz="2800" b="1" dirty="0">
                <a:solidFill>
                  <a:srgbClr val="009900"/>
                </a:solidFill>
              </a:rPr>
              <a:t>t</a:t>
            </a:r>
            <a:r>
              <a:rPr lang="zh-CN" altLang="en-US" sz="2800" b="1" dirty="0">
                <a:solidFill>
                  <a:srgbClr val="009900"/>
                </a:solidFill>
              </a:rPr>
              <a:t>粒子能量的可能测量值和相应的概率。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F5EB64D-AEAA-43C6-A234-42972354248C}"/>
              </a:ext>
            </a:extLst>
          </p:cNvPr>
          <p:cNvSpPr/>
          <p:nvPr/>
        </p:nvSpPr>
        <p:spPr>
          <a:xfrm>
            <a:off x="1205899" y="6060653"/>
            <a:ext cx="73100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</a:rPr>
              <a:t>（</a:t>
            </a:r>
            <a:r>
              <a:rPr lang="en-US" altLang="zh-CN" sz="2800" b="1" dirty="0">
                <a:solidFill>
                  <a:srgbClr val="009900"/>
                </a:solidFill>
              </a:rPr>
              <a:t>3</a:t>
            </a:r>
            <a:r>
              <a:rPr lang="zh-CN" altLang="en-US" sz="2800" b="1" dirty="0">
                <a:solidFill>
                  <a:srgbClr val="009900"/>
                </a:solidFill>
              </a:rPr>
              <a:t>）</a:t>
            </a:r>
            <a:r>
              <a:rPr lang="zh-CN" altLang="en-US" sz="2800" b="1" dirty="0">
                <a:solidFill>
                  <a:srgbClr val="0000FF"/>
                </a:solidFill>
              </a:rPr>
              <a:t>计算</a:t>
            </a:r>
            <a:r>
              <a:rPr lang="zh-CN" altLang="en-US" sz="2800" b="1" dirty="0">
                <a:solidFill>
                  <a:srgbClr val="009900"/>
                </a:solidFill>
              </a:rPr>
              <a:t>时刻</a:t>
            </a:r>
            <a:r>
              <a:rPr lang="en-US" altLang="zh-CN" sz="2800" b="1" dirty="0">
                <a:solidFill>
                  <a:srgbClr val="009900"/>
                </a:solidFill>
              </a:rPr>
              <a:t>t</a:t>
            </a:r>
            <a:r>
              <a:rPr lang="zh-CN" altLang="en-US" sz="2800" b="1" dirty="0">
                <a:solidFill>
                  <a:srgbClr val="009900"/>
                </a:solidFill>
              </a:rPr>
              <a:t>粒子能量的测量值的平均值。</a:t>
            </a:r>
          </a:p>
        </p:txBody>
      </p:sp>
    </p:spTree>
    <p:extLst>
      <p:ext uri="{BB962C8B-B14F-4D97-AF65-F5344CB8AC3E}">
        <p14:creationId xmlns:p14="http://schemas.microsoft.com/office/powerpoint/2010/main" val="1533595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619648"/>
              </p:ext>
            </p:extLst>
          </p:nvPr>
        </p:nvGraphicFramePr>
        <p:xfrm>
          <a:off x="5703100" y="262831"/>
          <a:ext cx="3571335" cy="1237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72" name="公式" r:id="rId3" imgW="1384200" imgH="482400" progId="Equation.3">
                  <p:embed/>
                </p:oleObj>
              </mc:Choice>
              <mc:Fallback>
                <p:oleObj name="公式" r:id="rId3" imgW="1384200" imgH="482400" progId="Equation.3">
                  <p:embed/>
                  <p:pic>
                    <p:nvPicPr>
                      <p:cNvPr id="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3100" y="262831"/>
                        <a:ext cx="3571335" cy="1237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756307"/>
              </p:ext>
            </p:extLst>
          </p:nvPr>
        </p:nvGraphicFramePr>
        <p:xfrm>
          <a:off x="2939393" y="1611845"/>
          <a:ext cx="5434090" cy="1168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73" name="公式" r:id="rId5" imgW="2298600" imgH="482400" progId="Equation.3">
                  <p:embed/>
                </p:oleObj>
              </mc:Choice>
              <mc:Fallback>
                <p:oleObj name="公式" r:id="rId5" imgW="2298600" imgH="482400" progId="Equation.3">
                  <p:embed/>
                  <p:pic>
                    <p:nvPicPr>
                      <p:cNvPr id="3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9393" y="1611845"/>
                        <a:ext cx="5434090" cy="1168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24" descr="4C70BBA977B88F3DF7393CB7443DAF2A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701" y="1350713"/>
            <a:ext cx="1285875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955443" y="316536"/>
            <a:ext cx="30613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练习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r>
              <a:rPr kumimoji="1" lang="zh-CN" altLang="en-US" sz="2800" b="1" dirty="0">
                <a:solidFill>
                  <a:srgbClr val="0000FF"/>
                </a:solidFill>
                <a:latin typeface="Symbol" panose="05050102010706020507" pitchFamily="18" charset="2"/>
              </a:rPr>
              <a:t>证明</a:t>
            </a:r>
            <a:r>
              <a:rPr kumimoji="1" lang="zh-CN" altLang="en-US" sz="2800" b="1" dirty="0">
                <a:solidFill>
                  <a:srgbClr val="FF0066"/>
                </a:solidFill>
              </a:rPr>
              <a:t>波函数是</a:t>
            </a:r>
            <a:r>
              <a:rPr kumimoji="1" lang="zh-CN" altLang="en-US" sz="2800" b="1" dirty="0">
                <a:solidFill>
                  <a:srgbClr val="0000FF"/>
                </a:solidFill>
                <a:latin typeface="Symbol" panose="05050102010706020507" pitchFamily="18" charset="2"/>
              </a:rPr>
              <a:t>一维谐振子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定态薛定谔方程的解。</a:t>
            </a:r>
            <a:endParaRPr kumimoji="1" lang="zh-CN" altLang="en-US" sz="2800" b="1" dirty="0">
              <a:solidFill>
                <a:srgbClr val="FF0066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33893"/>
              </p:ext>
            </p:extLst>
          </p:nvPr>
        </p:nvGraphicFramePr>
        <p:xfrm>
          <a:off x="1955443" y="3028598"/>
          <a:ext cx="830103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74" name="公式" r:id="rId8" imgW="3085920" imgH="482400" progId="Equation.3">
                  <p:embed/>
                </p:oleObj>
              </mc:Choice>
              <mc:Fallback>
                <p:oleObj name="公式" r:id="rId8" imgW="3085920" imgH="482400" progId="Equation.3">
                  <p:embed/>
                  <p:pic>
                    <p:nvPicPr>
                      <p:cNvPr id="9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443" y="3028598"/>
                        <a:ext cx="8301038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893935"/>
              </p:ext>
            </p:extLst>
          </p:nvPr>
        </p:nvGraphicFramePr>
        <p:xfrm>
          <a:off x="1623656" y="4326770"/>
          <a:ext cx="44227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75" name="公式" r:id="rId10" imgW="1562040" imgH="419040" progId="Equation.3">
                  <p:embed/>
                </p:oleObj>
              </mc:Choice>
              <mc:Fallback>
                <p:oleObj name="公式" r:id="rId10" imgW="1562040" imgH="419040" progId="Equation.3">
                  <p:embed/>
                  <p:pic>
                    <p:nvPicPr>
                      <p:cNvPr id="1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3656" y="4326770"/>
                        <a:ext cx="442277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558668"/>
              </p:ext>
            </p:extLst>
          </p:nvPr>
        </p:nvGraphicFramePr>
        <p:xfrm>
          <a:off x="6046431" y="4459102"/>
          <a:ext cx="421005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76" name="Equation" r:id="rId12" imgW="1612800" imgH="431640" progId="Equation.DSMT4">
                  <p:embed/>
                </p:oleObj>
              </mc:Choice>
              <mc:Fallback>
                <p:oleObj name="Equation" r:id="rId12" imgW="1612800" imgH="431640" progId="Equation.DSMT4">
                  <p:embed/>
                  <p:pic>
                    <p:nvPicPr>
                      <p:cNvPr id="1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6431" y="4459102"/>
                        <a:ext cx="4210050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550889" y="6017052"/>
            <a:ext cx="700143" cy="241182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FFFF00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911396"/>
              </p:ext>
            </p:extLst>
          </p:nvPr>
        </p:nvGraphicFramePr>
        <p:xfrm>
          <a:off x="9993313" y="316186"/>
          <a:ext cx="1355377" cy="1033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77" name="公式" r:id="rId14" imgW="634680" imgH="444240" progId="Equation.3">
                  <p:embed/>
                </p:oleObj>
              </mc:Choice>
              <mc:Fallback>
                <p:oleObj name="公式" r:id="rId14" imgW="634680" imgH="444240" progId="Equation.3">
                  <p:embed/>
                  <p:pic>
                    <p:nvPicPr>
                      <p:cNvPr id="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3313" y="316186"/>
                        <a:ext cx="1355377" cy="1033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143141"/>
              </p:ext>
            </p:extLst>
          </p:nvPr>
        </p:nvGraphicFramePr>
        <p:xfrm>
          <a:off x="5479404" y="5625512"/>
          <a:ext cx="1483527" cy="1062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78" name="公式" r:id="rId16" imgW="609480" imgH="393480" progId="Equation.3">
                  <p:embed/>
                </p:oleObj>
              </mc:Choice>
              <mc:Fallback>
                <p:oleObj name="公式" r:id="rId16" imgW="609480" imgH="393480" progId="Equation.3">
                  <p:embed/>
                  <p:pic>
                    <p:nvPicPr>
                      <p:cNvPr id="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9404" y="5625512"/>
                        <a:ext cx="1483527" cy="1062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44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8">
            <a:extLst>
              <a:ext uri="{FF2B5EF4-FFF2-40B4-BE49-F238E27FC236}">
                <a16:creationId xmlns:a16="http://schemas.microsoft.com/office/drawing/2014/main" id="{C1F43CF4-9D58-4951-9C10-A0DCC2EA66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710723"/>
              </p:ext>
            </p:extLst>
          </p:nvPr>
        </p:nvGraphicFramePr>
        <p:xfrm>
          <a:off x="2939393" y="1611845"/>
          <a:ext cx="5434090" cy="1168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426" name="公式" r:id="rId3" imgW="2298600" imgH="482400" progId="Equation.3">
                  <p:embed/>
                </p:oleObj>
              </mc:Choice>
              <mc:Fallback>
                <p:oleObj name="公式" r:id="rId3" imgW="2298600" imgH="482400" progId="Equation.3">
                  <p:embed/>
                  <p:pic>
                    <p:nvPicPr>
                      <p:cNvPr id="3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9393" y="1611845"/>
                        <a:ext cx="5434090" cy="1168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24" descr="4C70BBA977B88F3DF7393CB7443DAF2A">
            <a:extLst>
              <a:ext uri="{FF2B5EF4-FFF2-40B4-BE49-F238E27FC236}">
                <a16:creationId xmlns:a16="http://schemas.microsoft.com/office/drawing/2014/main" id="{885A65F0-513B-416E-9F2F-A1B8B1F48C7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701" y="1350713"/>
            <a:ext cx="1285875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E2967A2-BCB8-4CEE-B1E7-85CB1F2CF2E3}"/>
              </a:ext>
            </a:extLst>
          </p:cNvPr>
          <p:cNvSpPr/>
          <p:nvPr/>
        </p:nvSpPr>
        <p:spPr>
          <a:xfrm>
            <a:off x="1955443" y="316536"/>
            <a:ext cx="30613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练习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r>
              <a:rPr kumimoji="1" lang="zh-CN" altLang="en-US" sz="2800" b="1" dirty="0">
                <a:solidFill>
                  <a:srgbClr val="0000FF"/>
                </a:solidFill>
                <a:latin typeface="Symbol" panose="05050102010706020507" pitchFamily="18" charset="2"/>
              </a:rPr>
              <a:t>证明</a:t>
            </a:r>
            <a:r>
              <a:rPr kumimoji="1" lang="zh-CN" altLang="en-US" sz="2800" b="1" dirty="0">
                <a:solidFill>
                  <a:srgbClr val="FF0066"/>
                </a:solidFill>
              </a:rPr>
              <a:t>波函数是</a:t>
            </a:r>
            <a:r>
              <a:rPr kumimoji="1" lang="zh-CN" altLang="en-US" sz="2800" b="1" dirty="0">
                <a:solidFill>
                  <a:srgbClr val="0000FF"/>
                </a:solidFill>
                <a:latin typeface="Symbol" panose="05050102010706020507" pitchFamily="18" charset="2"/>
              </a:rPr>
              <a:t>一维谐振子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定态薛定谔方程的解。</a:t>
            </a:r>
            <a:endParaRPr kumimoji="1" lang="zh-CN" altLang="en-US" sz="2800" b="1" dirty="0">
              <a:solidFill>
                <a:srgbClr val="FF0066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6" name="Object 28">
            <a:extLst>
              <a:ext uri="{FF2B5EF4-FFF2-40B4-BE49-F238E27FC236}">
                <a16:creationId xmlns:a16="http://schemas.microsoft.com/office/drawing/2014/main" id="{C4804F93-5EA7-4A54-BCEF-024CBDD1A0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422028"/>
              </p:ext>
            </p:extLst>
          </p:nvPr>
        </p:nvGraphicFramePr>
        <p:xfrm>
          <a:off x="1955443" y="2719752"/>
          <a:ext cx="775493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427" name="Equation" r:id="rId6" imgW="2882880" imgH="482400" progId="Equation.DSMT4">
                  <p:embed/>
                </p:oleObj>
              </mc:Choice>
              <mc:Fallback>
                <p:oleObj name="Equation" r:id="rId6" imgW="2882880" imgH="482400" progId="Equation.DSMT4">
                  <p:embed/>
                  <p:pic>
                    <p:nvPicPr>
                      <p:cNvPr id="7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443" y="2719752"/>
                        <a:ext cx="7754938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8">
            <a:extLst>
              <a:ext uri="{FF2B5EF4-FFF2-40B4-BE49-F238E27FC236}">
                <a16:creationId xmlns:a16="http://schemas.microsoft.com/office/drawing/2014/main" id="{F60CFAD9-D11F-4247-B83D-787DAEED16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645248"/>
              </p:ext>
            </p:extLst>
          </p:nvPr>
        </p:nvGraphicFramePr>
        <p:xfrm>
          <a:off x="6008620" y="4732987"/>
          <a:ext cx="421005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428" name="Equation" r:id="rId8" imgW="1612800" imgH="431640" progId="Equation.DSMT4">
                  <p:embed/>
                </p:oleObj>
              </mc:Choice>
              <mc:Fallback>
                <p:oleObj name="Equation" r:id="rId8" imgW="1612800" imgH="431640" progId="Equation.DSMT4">
                  <p:embed/>
                  <p:pic>
                    <p:nvPicPr>
                      <p:cNvPr id="9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620" y="4732987"/>
                        <a:ext cx="4210050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8">
            <a:extLst>
              <a:ext uri="{FF2B5EF4-FFF2-40B4-BE49-F238E27FC236}">
                <a16:creationId xmlns:a16="http://schemas.microsoft.com/office/drawing/2014/main" id="{D1841955-A776-44D7-8B7C-67DE5C047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0961" y="6300282"/>
            <a:ext cx="700143" cy="241182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FFFF00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6C135DB9-7921-4A87-8DD6-89CEC10236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851948"/>
              </p:ext>
            </p:extLst>
          </p:nvPr>
        </p:nvGraphicFramePr>
        <p:xfrm>
          <a:off x="9993313" y="316186"/>
          <a:ext cx="1355377" cy="1033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429" name="公式" r:id="rId10" imgW="634680" imgH="444240" progId="Equation.3">
                  <p:embed/>
                </p:oleObj>
              </mc:Choice>
              <mc:Fallback>
                <p:oleObj name="公式" r:id="rId10" imgW="634680" imgH="444240" progId="Equation.3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3313" y="316186"/>
                        <a:ext cx="1355377" cy="1033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5C0BD205-67EE-4CB6-9DDA-B542DFEE5F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366594"/>
              </p:ext>
            </p:extLst>
          </p:nvPr>
        </p:nvGraphicFramePr>
        <p:xfrm>
          <a:off x="6505133" y="5810009"/>
          <a:ext cx="1516062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430" name="Equation" r:id="rId12" imgW="622080" imgH="393480" progId="Equation.DSMT4">
                  <p:embed/>
                </p:oleObj>
              </mc:Choice>
              <mc:Fallback>
                <p:oleObj name="Equation" r:id="rId12" imgW="622080" imgH="393480" progId="Equation.DSMT4">
                  <p:embed/>
                  <p:pic>
                    <p:nvPicPr>
                      <p:cNvPr id="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5133" y="5810009"/>
                        <a:ext cx="1516062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>
            <a:extLst>
              <a:ext uri="{FF2B5EF4-FFF2-40B4-BE49-F238E27FC236}">
                <a16:creationId xmlns:a16="http://schemas.microsoft.com/office/drawing/2014/main" id="{90E4D83E-E2E1-4EC2-A509-9D58B2B90C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978662"/>
              </p:ext>
            </p:extLst>
          </p:nvPr>
        </p:nvGraphicFramePr>
        <p:xfrm>
          <a:off x="6221167" y="578027"/>
          <a:ext cx="27305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431" name="Equation" r:id="rId14" imgW="1079280" imgH="342720" progId="Equation.DSMT4">
                  <p:embed/>
                </p:oleObj>
              </mc:Choice>
              <mc:Fallback>
                <p:oleObj name="Equation" r:id="rId14" imgW="1079280" imgH="342720" progId="Equation.DSMT4">
                  <p:embed/>
                  <p:pic>
                    <p:nvPicPr>
                      <p:cNvPr id="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1167" y="578027"/>
                        <a:ext cx="27305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8">
            <a:extLst>
              <a:ext uri="{FF2B5EF4-FFF2-40B4-BE49-F238E27FC236}">
                <a16:creationId xmlns:a16="http://schemas.microsoft.com/office/drawing/2014/main" id="{250B2E5C-9955-4E03-95E3-259183461A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924711"/>
              </p:ext>
            </p:extLst>
          </p:nvPr>
        </p:nvGraphicFramePr>
        <p:xfrm>
          <a:off x="1452562" y="3692478"/>
          <a:ext cx="68326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432" name="Equation" r:id="rId16" imgW="2539800" imgH="419040" progId="Equation.DSMT4">
                  <p:embed/>
                </p:oleObj>
              </mc:Choice>
              <mc:Fallback>
                <p:oleObj name="Equation" r:id="rId16" imgW="2539800" imgH="419040" progId="Equation.DSMT4">
                  <p:embed/>
                  <p:pic>
                    <p:nvPicPr>
                      <p:cNvPr id="6" name="Object 28">
                        <a:extLst>
                          <a:ext uri="{FF2B5EF4-FFF2-40B4-BE49-F238E27FC236}">
                            <a16:creationId xmlns:a16="http://schemas.microsoft.com/office/drawing/2014/main" id="{C4804F93-5EA7-4A54-BCEF-024CBDD1A0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2" y="3692478"/>
                        <a:ext cx="68326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8">
            <a:extLst>
              <a:ext uri="{FF2B5EF4-FFF2-40B4-BE49-F238E27FC236}">
                <a16:creationId xmlns:a16="http://schemas.microsoft.com/office/drawing/2014/main" id="{30CFE3D1-3B2F-4953-8768-CB2508DFF1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202903"/>
              </p:ext>
            </p:extLst>
          </p:nvPr>
        </p:nvGraphicFramePr>
        <p:xfrm>
          <a:off x="2071014" y="4854059"/>
          <a:ext cx="368935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433" name="Equation" r:id="rId18" imgW="1371600" imgH="393480" progId="Equation.DSMT4">
                  <p:embed/>
                </p:oleObj>
              </mc:Choice>
              <mc:Fallback>
                <p:oleObj name="Equation" r:id="rId18" imgW="1371600" imgH="393480" progId="Equation.DSMT4">
                  <p:embed/>
                  <p:pic>
                    <p:nvPicPr>
                      <p:cNvPr id="13" name="Object 28">
                        <a:extLst>
                          <a:ext uri="{FF2B5EF4-FFF2-40B4-BE49-F238E27FC236}">
                            <a16:creationId xmlns:a16="http://schemas.microsoft.com/office/drawing/2014/main" id="{250B2E5C-9955-4E03-95E3-259183461A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014" y="4854059"/>
                        <a:ext cx="368935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08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421294-B977-4C78-9712-92C2A6144784}"/>
              </a:ext>
            </a:extLst>
          </p:cNvPr>
          <p:cNvSpPr/>
          <p:nvPr/>
        </p:nvSpPr>
        <p:spPr>
          <a:xfrm>
            <a:off x="1245330" y="219028"/>
            <a:ext cx="844333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思源宋体 CN"/>
                <a:cs typeface="思源宋体 CN"/>
              </a:rPr>
              <a:t>练习：证明</a:t>
            </a:r>
            <a:r>
              <a:rPr lang="zh-CN" altLang="en-US" sz="2800" b="1" kern="100" dirty="0">
                <a:latin typeface="Times New Roman" panose="02020603050405020304" pitchFamily="18" charset="0"/>
                <a:ea typeface="思源宋体 CN"/>
                <a:cs typeface="思源宋体 CN"/>
              </a:rPr>
              <a:t>  </a:t>
            </a:r>
            <a:endParaRPr lang="en-US" altLang="zh-CN" sz="2800" b="1" kern="100" dirty="0">
              <a:latin typeface="Times New Roman" panose="02020603050405020304" pitchFamily="18" charset="0"/>
              <a:ea typeface="思源宋体 CN"/>
              <a:cs typeface="思源宋体 CN"/>
            </a:endParaRPr>
          </a:p>
          <a:p>
            <a:pPr algn="just">
              <a:spcAft>
                <a:spcPts val="0"/>
              </a:spcAft>
            </a:pPr>
            <a:endParaRPr lang="en-US" altLang="zh-CN" sz="2800" b="1" kern="100" dirty="0">
              <a:latin typeface="Times New Roman" panose="02020603050405020304" pitchFamily="18" charset="0"/>
              <a:ea typeface="思源宋体 CN"/>
              <a:cs typeface="思源宋体 CN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思源宋体 CN"/>
                <a:cs typeface="思源宋体 CN"/>
              </a:rPr>
              <a:t>是线性谐振子的波函数，</a:t>
            </a:r>
            <a:r>
              <a:rPr lang="zh-CN" altLang="zh-CN" sz="2800" b="1" kern="100" dirty="0">
                <a:solidFill>
                  <a:srgbClr val="009900"/>
                </a:solidFill>
                <a:latin typeface="Times New Roman" panose="02020603050405020304" pitchFamily="18" charset="0"/>
                <a:ea typeface="思源宋体 CN"/>
                <a:cs typeface="思源宋体 CN"/>
              </a:rPr>
              <a:t>并求此波函数对应的能量。</a:t>
            </a:r>
            <a:endParaRPr lang="zh-CN" altLang="zh-CN" sz="2800" b="1" kern="100" dirty="0">
              <a:solidFill>
                <a:srgbClr val="0099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E3AFEDC-BF08-4774-8392-21C87A1391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409631"/>
              </p:ext>
            </p:extLst>
          </p:nvPr>
        </p:nvGraphicFramePr>
        <p:xfrm>
          <a:off x="3901425" y="14970"/>
          <a:ext cx="4975225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00" name="Equation" r:id="rId3" imgW="2171520" imgH="469800" progId="Equation.DSMT4">
                  <p:embed/>
                </p:oleObj>
              </mc:Choice>
              <mc:Fallback>
                <p:oleObj name="Equation" r:id="rId3" imgW="2171520" imgH="4698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55E12C3-0072-45DC-8CD3-7B1767788C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1425" y="14970"/>
                        <a:ext cx="4975225" cy="10779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94881F4-87EE-4EA2-A3A3-F729A7C357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438041"/>
              </p:ext>
            </p:extLst>
          </p:nvPr>
        </p:nvGraphicFramePr>
        <p:xfrm>
          <a:off x="3447399" y="1540709"/>
          <a:ext cx="58832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01" name="Equation" r:id="rId5" imgW="2387520" imgH="419040" progId="Equation.DSMT4">
                  <p:embed/>
                </p:oleObj>
              </mc:Choice>
              <mc:Fallback>
                <p:oleObj name="Equation" r:id="rId5" imgW="2387520" imgH="4190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01B68C6-1F9B-411C-A1DC-644970CE90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7399" y="1540709"/>
                        <a:ext cx="5883275" cy="1028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C009D77E-A876-471A-9F81-3A1D8B48A051}"/>
              </a:ext>
            </a:extLst>
          </p:cNvPr>
          <p:cNvSpPr/>
          <p:nvPr/>
        </p:nvSpPr>
        <p:spPr>
          <a:xfrm>
            <a:off x="1500637" y="210341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思源宋体 CN"/>
                <a:cs typeface="思源宋体 CN"/>
              </a:rPr>
              <a:t>证明：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9DF071A-48BD-44D2-9963-C2C9C51A11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033053"/>
              </p:ext>
            </p:extLst>
          </p:nvPr>
        </p:nvGraphicFramePr>
        <p:xfrm>
          <a:off x="250826" y="2648402"/>
          <a:ext cx="11810265" cy="2016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02" name="Equation" r:id="rId7" imgW="5499000" imgH="939600" progId="Equation.DSMT4">
                  <p:embed/>
                </p:oleObj>
              </mc:Choice>
              <mc:Fallback>
                <p:oleObj name="Equation" r:id="rId7" imgW="5499000" imgH="9396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75A7FA0E-D14E-40B3-B6D2-1BE8BCA6EB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6" y="2648402"/>
                        <a:ext cx="11810265" cy="20163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501B350-A1B8-4CC1-A240-8B617BD1AB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280235"/>
              </p:ext>
            </p:extLst>
          </p:nvPr>
        </p:nvGraphicFramePr>
        <p:xfrm>
          <a:off x="1918143" y="4580863"/>
          <a:ext cx="7097712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03" name="Equation" r:id="rId9" imgW="3174840" imgH="507960" progId="Equation.DSMT4">
                  <p:embed/>
                </p:oleObj>
              </mc:Choice>
              <mc:Fallback>
                <p:oleObj name="Equation" r:id="rId9" imgW="3174840" imgH="50796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2BAF66E0-B1DA-48AE-9D15-F22BEAC60F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143" y="4580863"/>
                        <a:ext cx="7097712" cy="1139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222218B-581E-48E0-B842-C6F1309A80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038119"/>
              </p:ext>
            </p:extLst>
          </p:nvPr>
        </p:nvGraphicFramePr>
        <p:xfrm>
          <a:off x="1696672" y="5727700"/>
          <a:ext cx="89185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04" name="Equation" r:id="rId11" imgW="4419360" imgH="482400" progId="Equation.DSMT4">
                  <p:embed/>
                </p:oleObj>
              </mc:Choice>
              <mc:Fallback>
                <p:oleObj name="Equation" r:id="rId11" imgW="4419360" imgH="4824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1AFD7B04-7163-4152-8794-DBE2FC5F6E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672" y="5727700"/>
                        <a:ext cx="8918575" cy="977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190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0932C3-0704-45AA-9A2C-6183C3FBEF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951920"/>
              </p:ext>
            </p:extLst>
          </p:nvPr>
        </p:nvGraphicFramePr>
        <p:xfrm>
          <a:off x="1604493" y="2237168"/>
          <a:ext cx="9931259" cy="1210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98" name="Equation" r:id="rId3" imgW="3848040" imgH="469800" progId="Equation.DSMT4">
                  <p:embed/>
                </p:oleObj>
              </mc:Choice>
              <mc:Fallback>
                <p:oleObj name="Equation" r:id="rId3" imgW="3848040" imgH="4698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9A7BD3C-08C5-4FE5-8411-8E94B45659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493" y="2237168"/>
                        <a:ext cx="9931259" cy="12109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A77D503-5584-4CA9-9713-738712D55C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754432"/>
              </p:ext>
            </p:extLst>
          </p:nvPr>
        </p:nvGraphicFramePr>
        <p:xfrm>
          <a:off x="1150393" y="102949"/>
          <a:ext cx="7097712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99" name="Equation" r:id="rId5" imgW="3174840" imgH="507960" progId="Equation.DSMT4">
                  <p:embed/>
                </p:oleObj>
              </mc:Choice>
              <mc:Fallback>
                <p:oleObj name="Equation" r:id="rId5" imgW="3174840" imgH="50796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63694B5-B2B2-414E-B545-0FC0BC7B97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393" y="102949"/>
                        <a:ext cx="7097712" cy="1139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72E30B5-0BCD-4270-A649-B976DCF651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581507"/>
              </p:ext>
            </p:extLst>
          </p:nvPr>
        </p:nvGraphicFramePr>
        <p:xfrm>
          <a:off x="1140400" y="1307205"/>
          <a:ext cx="10395352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00" name="Equation" r:id="rId7" imgW="4419360" imgH="482400" progId="Equation.DSMT4">
                  <p:embed/>
                </p:oleObj>
              </mc:Choice>
              <mc:Fallback>
                <p:oleObj name="Equation" r:id="rId7" imgW="4419360" imgH="4824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536C80A-483D-4A33-80E0-B69BA30DE1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400" y="1307205"/>
                        <a:ext cx="10395352" cy="1139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A0B8936-C8E4-415E-812E-657E662D57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443193"/>
              </p:ext>
            </p:extLst>
          </p:nvPr>
        </p:nvGraphicFramePr>
        <p:xfrm>
          <a:off x="936691" y="3511978"/>
          <a:ext cx="10689361" cy="3147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01" name="Equation" r:id="rId9" imgW="4660560" imgH="1371600" progId="Equation.DSMT4">
                  <p:embed/>
                </p:oleObj>
              </mc:Choice>
              <mc:Fallback>
                <p:oleObj name="Equation" r:id="rId9" imgW="4660560" imgH="1371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2AD449C2-404E-46DB-AF36-53A90548F9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91" y="3511978"/>
                        <a:ext cx="10689361" cy="31470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351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1">
            <a:extLst>
              <a:ext uri="{FF2B5EF4-FFF2-40B4-BE49-F238E27FC236}">
                <a16:creationId xmlns:a16="http://schemas.microsoft.com/office/drawing/2014/main" id="{72E1788B-9CE6-4E46-89AD-DF7097B612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717905"/>
              </p:ext>
            </p:extLst>
          </p:nvPr>
        </p:nvGraphicFramePr>
        <p:xfrm>
          <a:off x="706631" y="29738"/>
          <a:ext cx="5894388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41" name="Equation" r:id="rId3" imgW="1876359" imgH="352533" progId="Equation.3">
                  <p:embed/>
                </p:oleObj>
              </mc:Choice>
              <mc:Fallback>
                <p:oleObj name="Equation" r:id="rId3" imgW="1876359" imgH="352533" progId="Equation.3">
                  <p:embed/>
                  <p:pic>
                    <p:nvPicPr>
                      <p:cNvPr id="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631" y="29738"/>
                        <a:ext cx="5894388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7">
            <a:extLst>
              <a:ext uri="{FF2B5EF4-FFF2-40B4-BE49-F238E27FC236}">
                <a16:creationId xmlns:a16="http://schemas.microsoft.com/office/drawing/2014/main" id="{317C93E6-59E5-4D83-BE08-5FE486DFC4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930961"/>
              </p:ext>
            </p:extLst>
          </p:nvPr>
        </p:nvGraphicFramePr>
        <p:xfrm>
          <a:off x="3209230" y="1307477"/>
          <a:ext cx="1827628" cy="622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42" r:id="rId5" imgW="774364" imgH="253890" progId="Equation.3">
                  <p:embed/>
                </p:oleObj>
              </mc:Choice>
              <mc:Fallback>
                <p:oleObj r:id="rId5" imgW="774364" imgH="253890" progId="Equation.3">
                  <p:embed/>
                  <p:pic>
                    <p:nvPicPr>
                      <p:cNvPr id="198667" name="Object 17">
                        <a:extLst>
                          <a:ext uri="{FF2B5EF4-FFF2-40B4-BE49-F238E27FC236}">
                            <a16:creationId xmlns:a16="http://schemas.microsoft.com/office/drawing/2014/main" id="{D64D1415-BF84-4F1A-8066-CFD3BD8B35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230" y="1307477"/>
                        <a:ext cx="1827628" cy="622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8">
            <a:extLst>
              <a:ext uri="{FF2B5EF4-FFF2-40B4-BE49-F238E27FC236}">
                <a16:creationId xmlns:a16="http://schemas.microsoft.com/office/drawing/2014/main" id="{F8F83210-FE34-4BF0-BA7D-12A09F4845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199437"/>
              </p:ext>
            </p:extLst>
          </p:nvPr>
        </p:nvGraphicFramePr>
        <p:xfrm>
          <a:off x="302176" y="1343499"/>
          <a:ext cx="2233999" cy="622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43" r:id="rId7" imgW="850900" imgH="228600" progId="Equation.3">
                  <p:embed/>
                </p:oleObj>
              </mc:Choice>
              <mc:Fallback>
                <p:oleObj r:id="rId7" imgW="850900" imgH="228600" progId="Equation.3">
                  <p:embed/>
                  <p:pic>
                    <p:nvPicPr>
                      <p:cNvPr id="198668" name="Object 18">
                        <a:extLst>
                          <a:ext uri="{FF2B5EF4-FFF2-40B4-BE49-F238E27FC236}">
                            <a16:creationId xmlns:a16="http://schemas.microsoft.com/office/drawing/2014/main" id="{A46C1D4C-CA2B-459C-8B63-7815A5F1E1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76" y="1343499"/>
                        <a:ext cx="2233999" cy="622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9">
            <a:extLst>
              <a:ext uri="{FF2B5EF4-FFF2-40B4-BE49-F238E27FC236}">
                <a16:creationId xmlns:a16="http://schemas.microsoft.com/office/drawing/2014/main" id="{B128D54C-723A-467C-BA37-BED3E29080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057695"/>
              </p:ext>
            </p:extLst>
          </p:nvPr>
        </p:nvGraphicFramePr>
        <p:xfrm>
          <a:off x="5581987" y="1218819"/>
          <a:ext cx="1313758" cy="622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44" r:id="rId9" imgW="444500" imgH="203200" progId="Equation.3">
                  <p:embed/>
                </p:oleObj>
              </mc:Choice>
              <mc:Fallback>
                <p:oleObj r:id="rId9" imgW="444500" imgH="203200" progId="Equation.3">
                  <p:embed/>
                  <p:pic>
                    <p:nvPicPr>
                      <p:cNvPr id="198669" name="Object 19">
                        <a:extLst>
                          <a:ext uri="{FF2B5EF4-FFF2-40B4-BE49-F238E27FC236}">
                            <a16:creationId xmlns:a16="http://schemas.microsoft.com/office/drawing/2014/main" id="{9FD63665-27AA-4A7E-AF7C-B13A671A60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987" y="1218819"/>
                        <a:ext cx="1313758" cy="622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8">
            <a:extLst>
              <a:ext uri="{FF2B5EF4-FFF2-40B4-BE49-F238E27FC236}">
                <a16:creationId xmlns:a16="http://schemas.microsoft.com/office/drawing/2014/main" id="{675672D5-DA58-497E-9B62-70B3D85B6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86" y="1477803"/>
            <a:ext cx="700143" cy="241182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FFFF00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94E06A58-48FB-451F-9AF5-679F96363F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021481"/>
              </p:ext>
            </p:extLst>
          </p:nvPr>
        </p:nvGraphicFramePr>
        <p:xfrm>
          <a:off x="8210550" y="915988"/>
          <a:ext cx="3273425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45" name="Equation" r:id="rId11" imgW="1307880" imgH="444240" progId="Equation.DSMT4">
                  <p:embed/>
                </p:oleObj>
              </mc:Choice>
              <mc:Fallback>
                <p:oleObj name="Equation" r:id="rId11" imgW="1307880" imgH="444240" progId="Equation.DSMT4">
                  <p:embed/>
                  <p:pic>
                    <p:nvPicPr>
                      <p:cNvPr id="199685" name="Object 4">
                        <a:extLst>
                          <a:ext uri="{FF2B5EF4-FFF2-40B4-BE49-F238E27FC236}">
                            <a16:creationId xmlns:a16="http://schemas.microsoft.com/office/drawing/2014/main" id="{DFDD3AE2-4123-4450-88D8-F9C4324F69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0550" y="915988"/>
                        <a:ext cx="3273425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8743D6B1-5C51-4C03-9553-6C98612A6A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709764"/>
              </p:ext>
            </p:extLst>
          </p:nvPr>
        </p:nvGraphicFramePr>
        <p:xfrm>
          <a:off x="579701" y="2322077"/>
          <a:ext cx="1546894" cy="573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46" r:id="rId13" imgW="546100" imgH="203200" progId="Equation.3">
                  <p:embed/>
                </p:oleObj>
              </mc:Choice>
              <mc:Fallback>
                <p:oleObj r:id="rId13" imgW="546100" imgH="203200" progId="Equation.3">
                  <p:embed/>
                  <p:pic>
                    <p:nvPicPr>
                      <p:cNvPr id="199686" name="Object 5">
                        <a:extLst>
                          <a:ext uri="{FF2B5EF4-FFF2-40B4-BE49-F238E27FC236}">
                            <a16:creationId xmlns:a16="http://schemas.microsoft.com/office/drawing/2014/main" id="{E61FB830-E255-48BA-9AF2-C49C39FC86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01" y="2322077"/>
                        <a:ext cx="1546894" cy="573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208DCE05-F87D-43D2-B751-0549A38E97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366167"/>
              </p:ext>
            </p:extLst>
          </p:nvPr>
        </p:nvGraphicFramePr>
        <p:xfrm>
          <a:off x="3388778" y="2363661"/>
          <a:ext cx="1293340" cy="573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47" r:id="rId15" imgW="457200" imgH="203200" progId="Equation.3">
                  <p:embed/>
                </p:oleObj>
              </mc:Choice>
              <mc:Fallback>
                <p:oleObj r:id="rId15" imgW="457200" imgH="203200" progId="Equation.3">
                  <p:embed/>
                  <p:pic>
                    <p:nvPicPr>
                      <p:cNvPr id="199687" name="Object 6">
                        <a:extLst>
                          <a:ext uri="{FF2B5EF4-FFF2-40B4-BE49-F238E27FC236}">
                            <a16:creationId xmlns:a16="http://schemas.microsoft.com/office/drawing/2014/main" id="{F3484C42-CF55-499F-B514-0F656B787E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8778" y="2363661"/>
                        <a:ext cx="1293340" cy="573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FAEC1E7D-2C58-4CB2-BEB2-CCEF53AB5C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220486"/>
              </p:ext>
            </p:extLst>
          </p:nvPr>
        </p:nvGraphicFramePr>
        <p:xfrm>
          <a:off x="6221413" y="1963738"/>
          <a:ext cx="190341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48" name="Equation" r:id="rId17" imgW="749160" imgH="444240" progId="Equation.DSMT4">
                  <p:embed/>
                </p:oleObj>
              </mc:Choice>
              <mc:Fallback>
                <p:oleObj name="Equation" r:id="rId17" imgW="749160" imgH="444240" progId="Equation.DSMT4">
                  <p:embed/>
                  <p:pic>
                    <p:nvPicPr>
                      <p:cNvPr id="199688" name="Object 7">
                        <a:extLst>
                          <a:ext uri="{FF2B5EF4-FFF2-40B4-BE49-F238E27FC236}">
                            <a16:creationId xmlns:a16="http://schemas.microsoft.com/office/drawing/2014/main" id="{D3CA2BE9-621A-4CB0-9549-C08721643F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1413" y="1963738"/>
                        <a:ext cx="1903412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A260391D-A377-4727-94BB-DD76489490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698355"/>
              </p:ext>
            </p:extLst>
          </p:nvPr>
        </p:nvGraphicFramePr>
        <p:xfrm>
          <a:off x="9447213" y="2006600"/>
          <a:ext cx="21494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49" name="Equation" r:id="rId19" imgW="685800" imgH="228600" progId="Equation.DSMT4">
                  <p:embed/>
                </p:oleObj>
              </mc:Choice>
              <mc:Fallback>
                <p:oleObj name="Equation" r:id="rId19" imgW="685800" imgH="228600" progId="Equation.DSMT4">
                  <p:embed/>
                  <p:pic>
                    <p:nvPicPr>
                      <p:cNvPr id="199689" name="Object 8">
                        <a:extLst>
                          <a:ext uri="{FF2B5EF4-FFF2-40B4-BE49-F238E27FC236}">
                            <a16:creationId xmlns:a16="http://schemas.microsoft.com/office/drawing/2014/main" id="{638DBBFD-699B-455F-82B9-9973039F3B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7213" y="2006600"/>
                        <a:ext cx="21494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>
            <a:extLst>
              <a:ext uri="{FF2B5EF4-FFF2-40B4-BE49-F238E27FC236}">
                <a16:creationId xmlns:a16="http://schemas.microsoft.com/office/drawing/2014/main" id="{CF4D92E1-51D1-4345-A952-F1A47D3F48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553943"/>
              </p:ext>
            </p:extLst>
          </p:nvPr>
        </p:nvGraphicFramePr>
        <p:xfrm>
          <a:off x="3917660" y="3054016"/>
          <a:ext cx="3392921" cy="68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50" name="Equation" r:id="rId21" imgW="1257120" imgH="253800" progId="Equation.DSMT4">
                  <p:embed/>
                </p:oleObj>
              </mc:Choice>
              <mc:Fallback>
                <p:oleObj name="Equation" r:id="rId21" imgW="1257120" imgH="253800" progId="Equation.DSMT4">
                  <p:embed/>
                  <p:pic>
                    <p:nvPicPr>
                      <p:cNvPr id="199690" name="Object 9">
                        <a:extLst>
                          <a:ext uri="{FF2B5EF4-FFF2-40B4-BE49-F238E27FC236}">
                            <a16:creationId xmlns:a16="http://schemas.microsoft.com/office/drawing/2014/main" id="{CF5C0AF8-AC3C-441A-A5B9-13CCE31767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660" y="3054016"/>
                        <a:ext cx="3392921" cy="68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">
            <a:extLst>
              <a:ext uri="{FF2B5EF4-FFF2-40B4-BE49-F238E27FC236}">
                <a16:creationId xmlns:a16="http://schemas.microsoft.com/office/drawing/2014/main" id="{65AF6A1C-DA4F-4718-88E4-E4213D5DC7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561078"/>
              </p:ext>
            </p:extLst>
          </p:nvPr>
        </p:nvGraphicFramePr>
        <p:xfrm>
          <a:off x="3718562" y="3981367"/>
          <a:ext cx="4121294" cy="1017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51" r:id="rId23" imgW="1790700" imgH="444500" progId="Equation.3">
                  <p:embed/>
                </p:oleObj>
              </mc:Choice>
              <mc:Fallback>
                <p:oleObj r:id="rId23" imgW="1790700" imgH="444500" progId="Equation.3">
                  <p:embed/>
                  <p:pic>
                    <p:nvPicPr>
                      <p:cNvPr id="199692" name="Object 11">
                        <a:extLst>
                          <a:ext uri="{FF2B5EF4-FFF2-40B4-BE49-F238E27FC236}">
                            <a16:creationId xmlns:a16="http://schemas.microsoft.com/office/drawing/2014/main" id="{017F9DFF-E6D2-40EC-8D12-083F3F6D7A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8562" y="3981367"/>
                        <a:ext cx="4121294" cy="1017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">
            <a:extLst>
              <a:ext uri="{FF2B5EF4-FFF2-40B4-BE49-F238E27FC236}">
                <a16:creationId xmlns:a16="http://schemas.microsoft.com/office/drawing/2014/main" id="{8088D3DC-3C67-4FF3-ABE0-9096D56171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927889"/>
              </p:ext>
            </p:extLst>
          </p:nvPr>
        </p:nvGraphicFramePr>
        <p:xfrm>
          <a:off x="3698953" y="6114665"/>
          <a:ext cx="4586258" cy="66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52" r:id="rId25" imgW="1396394" imgH="203112" progId="Equation.3">
                  <p:embed/>
                </p:oleObj>
              </mc:Choice>
              <mc:Fallback>
                <p:oleObj r:id="rId25" imgW="1396394" imgH="203112" progId="Equation.3">
                  <p:embed/>
                  <p:pic>
                    <p:nvPicPr>
                      <p:cNvPr id="199695" name="Object 14">
                        <a:extLst>
                          <a:ext uri="{FF2B5EF4-FFF2-40B4-BE49-F238E27FC236}">
                            <a16:creationId xmlns:a16="http://schemas.microsoft.com/office/drawing/2014/main" id="{5BC5FEB1-33BF-4E5D-9B26-C13D3CCA71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953" y="6114665"/>
                        <a:ext cx="4586258" cy="66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>
            <a:extLst>
              <a:ext uri="{FF2B5EF4-FFF2-40B4-BE49-F238E27FC236}">
                <a16:creationId xmlns:a16="http://schemas.microsoft.com/office/drawing/2014/main" id="{A959E647-26E2-4583-9F63-0927263EA7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227322"/>
              </p:ext>
            </p:extLst>
          </p:nvPr>
        </p:nvGraphicFramePr>
        <p:xfrm>
          <a:off x="1243491" y="4999126"/>
          <a:ext cx="6067090" cy="1124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53" r:id="rId27" imgW="2387600" imgH="444500" progId="Equation.3">
                  <p:embed/>
                </p:oleObj>
              </mc:Choice>
              <mc:Fallback>
                <p:oleObj r:id="rId27" imgW="2387600" imgH="444500" progId="Equation.3">
                  <p:embed/>
                  <p:pic>
                    <p:nvPicPr>
                      <p:cNvPr id="199696" name="Object 15">
                        <a:extLst>
                          <a:ext uri="{FF2B5EF4-FFF2-40B4-BE49-F238E27FC236}">
                            <a16:creationId xmlns:a16="http://schemas.microsoft.com/office/drawing/2014/main" id="{34E4A3CC-B7C3-4B72-ABBA-E1B28B9841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491" y="4999126"/>
                        <a:ext cx="6067090" cy="11240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8">
            <a:extLst>
              <a:ext uri="{FF2B5EF4-FFF2-40B4-BE49-F238E27FC236}">
                <a16:creationId xmlns:a16="http://schemas.microsoft.com/office/drawing/2014/main" id="{11082E4F-1C27-4C5C-8383-D0CC65559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902" y="2537552"/>
            <a:ext cx="700143" cy="241182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FFFF00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AutoShape 8">
            <a:extLst>
              <a:ext uri="{FF2B5EF4-FFF2-40B4-BE49-F238E27FC236}">
                <a16:creationId xmlns:a16="http://schemas.microsoft.com/office/drawing/2014/main" id="{FCCBFB97-E069-44AA-82BA-DE15C785C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466" y="2464123"/>
            <a:ext cx="700143" cy="241182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FFFF00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" name="AutoShape 8">
            <a:extLst>
              <a:ext uri="{FF2B5EF4-FFF2-40B4-BE49-F238E27FC236}">
                <a16:creationId xmlns:a16="http://schemas.microsoft.com/office/drawing/2014/main" id="{9EA01685-4340-4A19-9143-BCFAB4D55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5089" y="2387469"/>
            <a:ext cx="777923" cy="365125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FFFF00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AutoShape 8">
            <a:extLst>
              <a:ext uri="{FF2B5EF4-FFF2-40B4-BE49-F238E27FC236}">
                <a16:creationId xmlns:a16="http://schemas.microsoft.com/office/drawing/2014/main" id="{B9CF4AA3-7AAB-4BBF-9373-6D57F569B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706" y="3401016"/>
            <a:ext cx="700143" cy="241182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FFFF00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AutoShape 8">
            <a:extLst>
              <a:ext uri="{FF2B5EF4-FFF2-40B4-BE49-F238E27FC236}">
                <a16:creationId xmlns:a16="http://schemas.microsoft.com/office/drawing/2014/main" id="{8499AA20-A917-4ACD-BFE8-F90AB638D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39" y="4486794"/>
            <a:ext cx="700143" cy="241182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FFFF00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AutoShape 8">
            <a:extLst>
              <a:ext uri="{FF2B5EF4-FFF2-40B4-BE49-F238E27FC236}">
                <a16:creationId xmlns:a16="http://schemas.microsoft.com/office/drawing/2014/main" id="{429E4327-3C45-41D8-BD45-A69FA8941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9" y="5444625"/>
            <a:ext cx="700143" cy="241182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FFFF00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Text Box 5">
            <a:extLst>
              <a:ext uri="{FF2B5EF4-FFF2-40B4-BE49-F238E27FC236}">
                <a16:creationId xmlns:a16="http://schemas.microsoft.com/office/drawing/2014/main" id="{F5E10A8D-C9E2-4FD8-9B18-F275D238F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581" y="5238217"/>
            <a:ext cx="48863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600" i="1" dirty="0" err="1">
                <a:solidFill>
                  <a:srgbClr val="FF00FF"/>
                </a:solidFill>
              </a:rPr>
              <a:t>H</a:t>
            </a:r>
            <a:r>
              <a:rPr kumimoji="1" lang="en-US" altLang="zh-CN" sz="2600" i="1" baseline="-25000" dirty="0" err="1">
                <a:solidFill>
                  <a:srgbClr val="FF00FF"/>
                </a:solidFill>
              </a:rPr>
              <a:t>n</a:t>
            </a:r>
            <a:r>
              <a:rPr kumimoji="1" lang="zh-CN" altLang="en-US" sz="2600" dirty="0">
                <a:solidFill>
                  <a:srgbClr val="FF00FF"/>
                </a:solidFill>
              </a:rPr>
              <a:t>是厄密（</a:t>
            </a:r>
            <a:r>
              <a:rPr kumimoji="1" lang="en-US" altLang="zh-CN" sz="2600" dirty="0">
                <a:solidFill>
                  <a:srgbClr val="FF00FF"/>
                </a:solidFill>
              </a:rPr>
              <a:t>Hermite</a:t>
            </a:r>
            <a:r>
              <a:rPr kumimoji="1" lang="zh-CN" altLang="en-US" sz="2600" dirty="0">
                <a:solidFill>
                  <a:srgbClr val="FF00FF"/>
                </a:solidFill>
              </a:rPr>
              <a:t>）多项式</a:t>
            </a:r>
          </a:p>
        </p:txBody>
      </p:sp>
    </p:spTree>
    <p:extLst>
      <p:ext uri="{BB962C8B-B14F-4D97-AF65-F5344CB8AC3E}">
        <p14:creationId xmlns:p14="http://schemas.microsoft.com/office/powerpoint/2010/main" val="428035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206626" y="1683088"/>
            <a:ext cx="84613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9900"/>
                </a:solidFill>
              </a:rPr>
              <a:t>利用级数展开法解该微分方程。波函数满足的自然条件进一步限制了能量</a:t>
            </a:r>
            <a:r>
              <a:rPr kumimoji="1" lang="en-GB" altLang="zh-CN" sz="2800" i="1" dirty="0">
                <a:solidFill>
                  <a:srgbClr val="FF0000"/>
                </a:solidFill>
              </a:rPr>
              <a:t>E</a:t>
            </a:r>
            <a:r>
              <a:rPr kumimoji="1" lang="zh-CN" altLang="en-GB" sz="2800" dirty="0">
                <a:solidFill>
                  <a:srgbClr val="009900"/>
                </a:solidFill>
              </a:rPr>
              <a:t>的取值</a:t>
            </a:r>
            <a:r>
              <a:rPr kumimoji="1" lang="zh-CN" altLang="en-US" sz="2800" dirty="0">
                <a:solidFill>
                  <a:srgbClr val="009900"/>
                </a:solidFill>
              </a:rPr>
              <a:t>。主要结论如下：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947863" y="2949913"/>
            <a:ext cx="2527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C00000"/>
                </a:solidFill>
              </a:rPr>
              <a:t> </a:t>
            </a:r>
            <a:r>
              <a:rPr kumimoji="1" lang="zh-CN" altLang="en-GB" sz="2800">
                <a:solidFill>
                  <a:srgbClr val="C00000"/>
                </a:solidFill>
              </a:rPr>
              <a:t>1.  </a:t>
            </a:r>
            <a:r>
              <a:rPr kumimoji="1" lang="zh-CN" altLang="en-US" sz="2800">
                <a:solidFill>
                  <a:srgbClr val="C00000"/>
                </a:solidFill>
              </a:rPr>
              <a:t>谐振子能量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324101" y="5918538"/>
            <a:ext cx="301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en-US" altLang="zh-CN" sz="2800">
                <a:solidFill>
                  <a:srgbClr val="009900"/>
                </a:solidFill>
              </a:rPr>
              <a:t> </a:t>
            </a:r>
            <a:r>
              <a:rPr kumimoji="1" lang="zh-CN" altLang="en-US" sz="2800">
                <a:solidFill>
                  <a:srgbClr val="009900"/>
                </a:solidFill>
              </a:rPr>
              <a:t>能量间隔均匀： 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123245"/>
              </p:ext>
            </p:extLst>
          </p:nvPr>
        </p:nvGraphicFramePr>
        <p:xfrm>
          <a:off x="5903913" y="5862973"/>
          <a:ext cx="19050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94" name="公式" r:id="rId3" imgW="634725" imgH="228501" progId="Equation.3">
                  <p:embed/>
                </p:oleObj>
              </mc:Choice>
              <mc:Fallback>
                <p:oleObj name="公式" r:id="rId3" imgW="634725" imgH="228501" progId="Equation.3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913" y="5862973"/>
                        <a:ext cx="19050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817905"/>
              </p:ext>
            </p:extLst>
          </p:nvPr>
        </p:nvGraphicFramePr>
        <p:xfrm>
          <a:off x="3435352" y="4107198"/>
          <a:ext cx="2532063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95" name="Equation" r:id="rId5" imgW="914290" imgH="323920" progId="Equation.3">
                  <p:embed/>
                </p:oleObj>
              </mc:Choice>
              <mc:Fallback>
                <p:oleObj name="Equation" r:id="rId5" imgW="914290" imgH="323920" progId="Equation.3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2" y="4107198"/>
                        <a:ext cx="2532063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517657"/>
              </p:ext>
            </p:extLst>
          </p:nvPr>
        </p:nvGraphicFramePr>
        <p:xfrm>
          <a:off x="6891340" y="4491373"/>
          <a:ext cx="33035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96" name="Equation" r:id="rId7" imgW="723586" imgH="190417" progId="Equation.3">
                  <p:embed/>
                </p:oleObj>
              </mc:Choice>
              <mc:Fallback>
                <p:oleObj name="Equation" r:id="rId7" imgW="723586" imgH="190417" progId="Equation.3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340" y="4491373"/>
                        <a:ext cx="330358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65363" y="3575388"/>
            <a:ext cx="316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en-US" altLang="zh-CN" sz="2800" dirty="0"/>
              <a:t> </a:t>
            </a:r>
            <a:r>
              <a:rPr kumimoji="1" lang="zh-CN" altLang="en-US" sz="2800" dirty="0"/>
              <a:t>能量</a:t>
            </a:r>
            <a:r>
              <a:rPr kumimoji="1" lang="en-GB" altLang="zh-CN" sz="2800" i="1" dirty="0">
                <a:solidFill>
                  <a:srgbClr val="FF0000"/>
                </a:solidFill>
              </a:rPr>
              <a:t>E</a:t>
            </a:r>
            <a:r>
              <a:rPr kumimoji="1" lang="zh-CN" altLang="en-GB" sz="2800" dirty="0"/>
              <a:t>是量子化的</a:t>
            </a:r>
            <a:endParaRPr kumimoji="1" lang="zh-CN" altLang="en-US" sz="2800" dirty="0"/>
          </a:p>
        </p:txBody>
      </p:sp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094083"/>
              </p:ext>
            </p:extLst>
          </p:nvPr>
        </p:nvGraphicFramePr>
        <p:xfrm>
          <a:off x="3219450" y="314661"/>
          <a:ext cx="5894388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97" name="Equation" r:id="rId9" imgW="1876359" imgH="352533" progId="Equation.3">
                  <p:embed/>
                </p:oleObj>
              </mc:Choice>
              <mc:Fallback>
                <p:oleObj name="Equation" r:id="rId9" imgW="1876359" imgH="352533" progId="Equation.3">
                  <p:embed/>
                  <p:pic>
                    <p:nvPicPr>
                      <p:cNvPr id="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314661"/>
                        <a:ext cx="5894388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24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  <p:bldP spid="4" grpId="0" build="p" autoUpdateAnimBg="0"/>
      <p:bldP spid="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18673" y="647702"/>
            <a:ext cx="4772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101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en-US" altLang="zh-CN" sz="2800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最低能量</a:t>
            </a:r>
            <a:r>
              <a:rPr kumimoji="1" lang="en-US" altLang="zh-CN" sz="2800" dirty="0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零点能</a:t>
            </a:r>
            <a:r>
              <a:rPr kumimoji="1" lang="en-US" altLang="zh-CN" sz="2800" dirty="0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不为零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974990"/>
              </p:ext>
            </p:extLst>
          </p:nvPr>
        </p:nvGraphicFramePr>
        <p:xfrm>
          <a:off x="7189184" y="319088"/>
          <a:ext cx="2439988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827" name="Equation" r:id="rId3" imgW="901309" imgH="393529" progId="Equation.3">
                  <p:embed/>
                </p:oleObj>
              </mc:Choice>
              <mc:Fallback>
                <p:oleObj name="Equation" r:id="rId3" imgW="901309" imgH="393529" progId="Equation.3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9184" y="319088"/>
                        <a:ext cx="2439988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04423" y="1371602"/>
            <a:ext cx="3709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009900"/>
                </a:solidFill>
                <a:latin typeface="宋体" panose="02010600030101010101" pitchFamily="2" charset="-122"/>
              </a:rPr>
              <a:t>与</a:t>
            </a:r>
            <a:r>
              <a:rPr kumimoji="1" lang="en-US" altLang="zh-CN" sz="2800">
                <a:solidFill>
                  <a:srgbClr val="009900"/>
                </a:solidFill>
              </a:rPr>
              <a:t>Planck</a:t>
            </a:r>
            <a:r>
              <a:rPr kumimoji="1" lang="zh-CN" altLang="en-US" sz="2800">
                <a:solidFill>
                  <a:srgbClr val="009900"/>
                </a:solidFill>
                <a:latin typeface="宋体" panose="02010600030101010101" pitchFamily="2" charset="-122"/>
              </a:rPr>
              <a:t>假设不同！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661759" y="4972052"/>
            <a:ext cx="5988050" cy="519113"/>
            <a:chOff x="1398" y="3132"/>
            <a:chExt cx="3772" cy="327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398" y="3341"/>
              <a:ext cx="260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4060" y="3132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/>
                <a:t>E</a:t>
              </a:r>
              <a:r>
                <a:rPr kumimoji="1" lang="en-US" altLang="zh-CN" sz="2800" baseline="-25000"/>
                <a:t>0</a:t>
              </a:r>
              <a:endParaRPr kumimoji="1" lang="en-US" altLang="zh-CN" sz="2800"/>
            </a:p>
          </p:txBody>
        </p:sp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4480" y="3182"/>
            <a:ext cx="690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828" name="Equation" r:id="rId5" imgW="545626" imgH="177646" progId="Equation.3">
                    <p:embed/>
                  </p:oleObj>
                </mc:Choice>
                <mc:Fallback>
                  <p:oleObj name="Equation" r:id="rId5" imgW="545626" imgH="177646" progId="Equation.3">
                    <p:embed/>
                    <p:pic>
                      <p:nvPicPr>
                        <p:cNvPr id="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0" y="3182"/>
                          <a:ext cx="690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3633186" y="4425952"/>
            <a:ext cx="6272213" cy="519113"/>
            <a:chOff x="1380" y="2788"/>
            <a:chExt cx="3951" cy="32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380" y="2998"/>
              <a:ext cx="260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4047" y="2788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/>
                <a:t>E</a:t>
              </a:r>
              <a:r>
                <a:rPr kumimoji="1" lang="en-US" altLang="zh-CN" sz="2800" baseline="-25000"/>
                <a:t>1</a:t>
              </a:r>
              <a:endParaRPr kumimoji="1" lang="en-US" altLang="zh-CN" sz="2800"/>
            </a:p>
          </p:txBody>
        </p:sp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4465" y="2847"/>
            <a:ext cx="86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829" name="Equation" r:id="rId7" imgW="621760" imgH="177646" progId="Equation.3">
                    <p:embed/>
                  </p:oleObj>
                </mc:Choice>
                <mc:Fallback>
                  <p:oleObj name="Equation" r:id="rId7" imgW="621760" imgH="177646" progId="Equation.3">
                    <p:embed/>
                    <p:pic>
                      <p:nvPicPr>
                        <p:cNvPr id="1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5" y="2847"/>
                          <a:ext cx="86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Line 13"/>
          <p:cNvSpPr>
            <a:spLocks noChangeShapeType="1"/>
          </p:cNvSpPr>
          <p:nvPr/>
        </p:nvSpPr>
        <p:spPr bwMode="auto">
          <a:xfrm flipH="1" flipV="1">
            <a:off x="5912834" y="3090863"/>
            <a:ext cx="0" cy="436562"/>
          </a:xfrm>
          <a:prstGeom prst="line">
            <a:avLst/>
          </a:prstGeom>
          <a:noFill/>
          <a:ln w="76200" cap="rnd">
            <a:solidFill>
              <a:srgbClr val="FF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3661759" y="3852863"/>
            <a:ext cx="6243638" cy="519112"/>
            <a:chOff x="1398" y="2427"/>
            <a:chExt cx="3933" cy="327"/>
          </a:xfrm>
        </p:grpSpPr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398" y="2673"/>
              <a:ext cx="260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064" y="2427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/>
                <a:t>E</a:t>
              </a:r>
              <a:r>
                <a:rPr kumimoji="1" lang="en-US" altLang="zh-CN" sz="2800" baseline="-25000"/>
                <a:t>2</a:t>
              </a:r>
              <a:endParaRPr kumimoji="1" lang="en-US" altLang="zh-CN" sz="2800"/>
            </a:p>
          </p:txBody>
        </p:sp>
        <p:graphicFrame>
          <p:nvGraphicFramePr>
            <p:cNvPr id="17" name="Object 17"/>
            <p:cNvGraphicFramePr>
              <a:graphicFrameLocks noChangeAspect="1"/>
            </p:cNvGraphicFramePr>
            <p:nvPr/>
          </p:nvGraphicFramePr>
          <p:xfrm>
            <a:off x="4465" y="2481"/>
            <a:ext cx="86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830" name="Equation" r:id="rId9" imgW="621760" imgH="177646" progId="Equation.3">
                    <p:embed/>
                  </p:oleObj>
                </mc:Choice>
                <mc:Fallback>
                  <p:oleObj name="Equation" r:id="rId9" imgW="621760" imgH="177646" progId="Equation.3">
                    <p:embed/>
                    <p:pic>
                      <p:nvPicPr>
                        <p:cNvPr id="1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5" y="2481"/>
                          <a:ext cx="86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3691924" y="3325813"/>
            <a:ext cx="6226175" cy="519112"/>
            <a:chOff x="1417" y="2095"/>
            <a:chExt cx="3922" cy="327"/>
          </a:xfrm>
        </p:grpSpPr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1417" y="2331"/>
              <a:ext cx="260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4084" y="2095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 dirty="0"/>
                <a:t>E</a:t>
              </a:r>
              <a:r>
                <a:rPr kumimoji="1" lang="en-US" altLang="zh-CN" sz="2800" baseline="-25000" dirty="0"/>
                <a:t>3</a:t>
              </a:r>
              <a:endParaRPr kumimoji="1" lang="en-US" altLang="zh-CN" sz="2800" dirty="0"/>
            </a:p>
          </p:txBody>
        </p:sp>
        <p:graphicFrame>
          <p:nvGraphicFramePr>
            <p:cNvPr id="21" name="Object 21"/>
            <p:cNvGraphicFramePr>
              <a:graphicFrameLocks noChangeAspect="1"/>
            </p:cNvGraphicFramePr>
            <p:nvPr/>
          </p:nvGraphicFramePr>
          <p:xfrm>
            <a:off x="4455" y="2170"/>
            <a:ext cx="88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831" name="Equation" r:id="rId11" imgW="634449" imgH="177646" progId="Equation.3">
                    <p:embed/>
                  </p:oleObj>
                </mc:Choice>
                <mc:Fallback>
                  <p:oleObj name="Equation" r:id="rId11" imgW="634449" imgH="177646" progId="Equation.3">
                    <p:embed/>
                    <p:pic>
                      <p:nvPicPr>
                        <p:cNvPr id="2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5" y="2170"/>
                          <a:ext cx="88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3633184" y="2436815"/>
            <a:ext cx="4738688" cy="3713163"/>
            <a:chOff x="1380" y="1535"/>
            <a:chExt cx="2985" cy="2339"/>
          </a:xfrm>
        </p:grpSpPr>
        <p:grpSp>
          <p:nvGrpSpPr>
            <p:cNvPr id="23" name="Group 23"/>
            <p:cNvGrpSpPr>
              <a:grpSpLocks/>
            </p:cNvGrpSpPr>
            <p:nvPr/>
          </p:nvGrpSpPr>
          <p:grpSpPr bwMode="auto">
            <a:xfrm>
              <a:off x="1380" y="1535"/>
              <a:ext cx="2713" cy="2339"/>
              <a:chOff x="1380" y="1535"/>
              <a:chExt cx="2713" cy="2339"/>
            </a:xfrm>
          </p:grpSpPr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1412" y="1753"/>
                <a:ext cx="5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GB" altLang="zh-CN" sz="2800" i="1"/>
                  <a:t>U</a:t>
                </a:r>
                <a:r>
                  <a:rPr kumimoji="1" lang="en-GB" altLang="zh-CN" sz="2800"/>
                  <a:t>(</a:t>
                </a:r>
                <a:r>
                  <a:rPr kumimoji="1" lang="en-GB" altLang="zh-CN" sz="2800" i="1"/>
                  <a:t>x</a:t>
                </a:r>
                <a:r>
                  <a:rPr kumimoji="1" lang="en-GB" altLang="zh-CN" sz="2800"/>
                  <a:t>)</a:t>
                </a:r>
                <a:endParaRPr kumimoji="1" lang="en-US" altLang="zh-CN" sz="2800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 flipV="1">
                <a:off x="1380" y="3539"/>
                <a:ext cx="2713" cy="0"/>
              </a:xfrm>
              <a:prstGeom prst="line">
                <a:avLst/>
              </a:prstGeom>
              <a:noFill/>
              <a:ln w="123825">
                <a:pattFill prst="wdUpDiag">
                  <a:fgClr>
                    <a:schemeClr val="tx1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 flipV="1">
                <a:off x="2703" y="1739"/>
                <a:ext cx="0" cy="17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Text Box 27"/>
              <p:cNvSpPr txBox="1">
                <a:spLocks noChangeArrowheads="1"/>
              </p:cNvSpPr>
              <p:nvPr/>
            </p:nvSpPr>
            <p:spPr bwMode="auto">
              <a:xfrm>
                <a:off x="2371" y="1535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i="1"/>
                  <a:t>E</a:t>
                </a:r>
                <a:endParaRPr kumimoji="1" lang="en-US" altLang="zh-CN" sz="2800">
                  <a:latin typeface="宋体" panose="02010600030101010101" pitchFamily="2" charset="-122"/>
                </a:endParaRPr>
              </a:p>
            </p:txBody>
          </p:sp>
          <p:sp>
            <p:nvSpPr>
              <p:cNvPr id="30" name="Text Box 28"/>
              <p:cNvSpPr txBox="1">
                <a:spLocks noChangeArrowheads="1"/>
              </p:cNvSpPr>
              <p:nvPr/>
            </p:nvSpPr>
            <p:spPr bwMode="auto">
              <a:xfrm>
                <a:off x="2584" y="3547"/>
                <a:ext cx="23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>
                    <a:latin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1" name="Arc 29"/>
              <p:cNvSpPr>
                <a:spLocks/>
              </p:cNvSpPr>
              <p:nvPr/>
            </p:nvSpPr>
            <p:spPr bwMode="auto">
              <a:xfrm>
                <a:off x="1740" y="2069"/>
                <a:ext cx="1966" cy="233"/>
              </a:xfrm>
              <a:custGeom>
                <a:avLst/>
                <a:gdLst>
                  <a:gd name="T0" fmla="*/ 0 w 37852"/>
                  <a:gd name="T1" fmla="*/ 0 h 21600"/>
                  <a:gd name="T2" fmla="*/ 0 w 37852"/>
                  <a:gd name="T3" fmla="*/ 0 h 21600"/>
                  <a:gd name="T4" fmla="*/ 0 w 3785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7852"/>
                  <a:gd name="T10" fmla="*/ 0 h 21600"/>
                  <a:gd name="T11" fmla="*/ 37852 w 3785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852" h="21600" fill="none" extrusionOk="0">
                    <a:moveTo>
                      <a:pt x="37851" y="10426"/>
                    </a:moveTo>
                    <a:cubicBezTo>
                      <a:pt x="34052" y="17319"/>
                      <a:pt x="26805" y="21599"/>
                      <a:pt x="18935" y="21600"/>
                    </a:cubicBezTo>
                    <a:cubicBezTo>
                      <a:pt x="11051" y="21600"/>
                      <a:pt x="3793" y="17304"/>
                      <a:pt x="0" y="10393"/>
                    </a:cubicBezTo>
                  </a:path>
                  <a:path w="37852" h="21600" stroke="0" extrusionOk="0">
                    <a:moveTo>
                      <a:pt x="37851" y="10426"/>
                    </a:moveTo>
                    <a:cubicBezTo>
                      <a:pt x="34052" y="17319"/>
                      <a:pt x="26805" y="21599"/>
                      <a:pt x="18935" y="21600"/>
                    </a:cubicBezTo>
                    <a:cubicBezTo>
                      <a:pt x="11051" y="21600"/>
                      <a:pt x="3793" y="17304"/>
                      <a:pt x="0" y="10393"/>
                    </a:cubicBezTo>
                    <a:lnTo>
                      <a:pt x="18935" y="0"/>
                    </a:lnTo>
                    <a:lnTo>
                      <a:pt x="37851" y="10426"/>
                    </a:lnTo>
                    <a:close/>
                  </a:path>
                </a:pathLst>
              </a:custGeom>
              <a:noFill/>
              <a:ln w="38100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>
              <a:off x="1384" y="3493"/>
              <a:ext cx="27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Rectangle 31"/>
            <p:cNvSpPr>
              <a:spLocks noChangeArrowheads="1"/>
            </p:cNvSpPr>
            <p:nvPr/>
          </p:nvSpPr>
          <p:spPr bwMode="auto">
            <a:xfrm>
              <a:off x="3972" y="3533"/>
              <a:ext cx="3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GB" altLang="zh-CN" sz="2800" i="1"/>
                <a:t>x</a:t>
              </a:r>
              <a:endParaRPr kumimoji="1" lang="en-US" altLang="zh-CN" sz="2800" i="1"/>
            </a:p>
          </p:txBody>
        </p:sp>
      </p:grpSp>
    </p:spTree>
    <p:extLst>
      <p:ext uri="{BB962C8B-B14F-4D97-AF65-F5344CB8AC3E}">
        <p14:creationId xmlns:p14="http://schemas.microsoft.com/office/powerpoint/2010/main" val="56913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 advAuto="0"/>
      <p:bldP spid="4" grpId="0" autoUpdateAnimBg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387132" y="182921"/>
            <a:ext cx="26701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C00000"/>
                </a:solidFill>
              </a:rPr>
              <a:t> </a:t>
            </a:r>
            <a:r>
              <a:rPr kumimoji="1" lang="zh-CN" altLang="en-GB" sz="2600">
                <a:solidFill>
                  <a:srgbClr val="C00000"/>
                </a:solidFill>
              </a:rPr>
              <a:t>2.  </a:t>
            </a:r>
            <a:r>
              <a:rPr kumimoji="1" lang="zh-CN" altLang="en-US" sz="2600">
                <a:solidFill>
                  <a:srgbClr val="C00000"/>
                </a:solidFill>
              </a:rPr>
              <a:t>谐振子</a:t>
            </a:r>
            <a:r>
              <a:rPr kumimoji="1" lang="zh-CN" altLang="en-GB" sz="2600">
                <a:solidFill>
                  <a:srgbClr val="C00000"/>
                </a:solidFill>
              </a:rPr>
              <a:t>波函数</a:t>
            </a:r>
            <a:endParaRPr kumimoji="1" lang="zh-CN" altLang="en-US" sz="2600">
              <a:solidFill>
                <a:srgbClr val="C00000"/>
              </a:solidFill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003673"/>
              </p:ext>
            </p:extLst>
          </p:nvPr>
        </p:nvGraphicFramePr>
        <p:xfrm>
          <a:off x="3162300" y="752475"/>
          <a:ext cx="6159500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851" name="公式" r:id="rId3" imgW="2158920" imgH="444240" progId="Equation.3">
                  <p:embed/>
                </p:oleObj>
              </mc:Choice>
              <mc:Fallback>
                <p:oleObj name="公式" r:id="rId3" imgW="2158920" imgH="444240" progId="Equation.3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752475"/>
                        <a:ext cx="6159500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66143" y="2298972"/>
            <a:ext cx="48863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600" i="1" dirty="0" err="1">
                <a:solidFill>
                  <a:srgbClr val="0000FF"/>
                </a:solidFill>
              </a:rPr>
              <a:t>H</a:t>
            </a:r>
            <a:r>
              <a:rPr kumimoji="1" lang="en-US" altLang="zh-CN" sz="2600" i="1" baseline="-25000" dirty="0" err="1">
                <a:solidFill>
                  <a:srgbClr val="0000FF"/>
                </a:solidFill>
              </a:rPr>
              <a:t>n</a:t>
            </a:r>
            <a:r>
              <a:rPr kumimoji="1" lang="zh-CN" altLang="en-US" sz="2600" dirty="0">
                <a:solidFill>
                  <a:srgbClr val="0000FF"/>
                </a:solidFill>
              </a:rPr>
              <a:t>是厄密（</a:t>
            </a:r>
            <a:r>
              <a:rPr kumimoji="1" lang="en-US" altLang="zh-CN" sz="2600" dirty="0">
                <a:solidFill>
                  <a:srgbClr val="0000FF"/>
                </a:solidFill>
              </a:rPr>
              <a:t>Hermite</a:t>
            </a:r>
            <a:r>
              <a:rPr kumimoji="1" lang="zh-CN" altLang="en-US" sz="2600" dirty="0">
                <a:solidFill>
                  <a:srgbClr val="0000FF"/>
                </a:solidFill>
              </a:rPr>
              <a:t>）多项式，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052468" y="2249517"/>
            <a:ext cx="1992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600" dirty="0">
                <a:solidFill>
                  <a:srgbClr val="0000FF"/>
                </a:solidFill>
                <a:latin typeface="宋体" panose="02010600030101010101" pitchFamily="2" charset="-122"/>
              </a:rPr>
              <a:t>最高阶是</a:t>
            </a:r>
            <a:r>
              <a:rPr kumimoji="1" lang="zh-CN" altLang="en-US" sz="2800" dirty="0">
                <a:solidFill>
                  <a:srgbClr val="0000FF"/>
                </a:solidFill>
              </a:rPr>
              <a:t>          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987565"/>
              </p:ext>
            </p:extLst>
          </p:nvPr>
        </p:nvGraphicFramePr>
        <p:xfrm>
          <a:off x="8826500" y="2133629"/>
          <a:ext cx="9906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852" name="公式" r:id="rId5" imgW="355320" imgH="228600" progId="Equation.3">
                  <p:embed/>
                </p:oleObj>
              </mc:Choice>
              <mc:Fallback>
                <p:oleObj name="公式" r:id="rId5" imgW="355320" imgH="228600" progId="Equation.3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0" y="2133629"/>
                        <a:ext cx="9906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C3C1214-11EB-4B49-8F77-4BB306E8AF4B}"/>
              </a:ext>
            </a:extLst>
          </p:cNvPr>
          <p:cNvSpPr/>
          <p:nvPr/>
        </p:nvSpPr>
        <p:spPr>
          <a:xfrm>
            <a:off x="2017522" y="355470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正交归一</a:t>
            </a:r>
          </a:p>
        </p:txBody>
      </p:sp>
      <p:graphicFrame>
        <p:nvGraphicFramePr>
          <p:cNvPr id="12" name="Object 14">
            <a:extLst>
              <a:ext uri="{FF2B5EF4-FFF2-40B4-BE49-F238E27FC236}">
                <a16:creationId xmlns:a16="http://schemas.microsoft.com/office/drawing/2014/main" id="{AC2F4874-017A-413D-B05F-3FA7A4AB62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301773"/>
              </p:ext>
            </p:extLst>
          </p:nvPr>
        </p:nvGraphicFramePr>
        <p:xfrm>
          <a:off x="4039043" y="3120281"/>
          <a:ext cx="4808689" cy="1046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853" name="Equation" r:id="rId7" imgW="1511280" imgH="330120" progId="Equation.DSMT4">
                  <p:embed/>
                </p:oleObj>
              </mc:Choice>
              <mc:Fallback>
                <p:oleObj name="Equation" r:id="rId7" imgW="1511280" imgH="330120" progId="Equation.DSMT4">
                  <p:embed/>
                  <p:pic>
                    <p:nvPicPr>
                      <p:cNvPr id="201743" name="Object 14">
                        <a:extLst>
                          <a:ext uri="{FF2B5EF4-FFF2-40B4-BE49-F238E27FC236}">
                            <a16:creationId xmlns:a16="http://schemas.microsoft.com/office/drawing/2014/main" id="{5B7C3B04-C868-4C83-A874-193F9A91EF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9043" y="3120281"/>
                        <a:ext cx="4808689" cy="10465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E26BE179-9327-4429-8E97-CCCCB081A4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444632"/>
              </p:ext>
            </p:extLst>
          </p:nvPr>
        </p:nvGraphicFramePr>
        <p:xfrm>
          <a:off x="4549152" y="4330102"/>
          <a:ext cx="3916363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854" name="公式" r:id="rId9" imgW="1409400" imgH="444240" progId="Equation.3">
                  <p:embed/>
                </p:oleObj>
              </mc:Choice>
              <mc:Fallback>
                <p:oleObj name="公式" r:id="rId9" imgW="1409400" imgH="444240" progId="Equation.3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152" y="4330102"/>
                        <a:ext cx="3916363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>
            <a:extLst>
              <a:ext uri="{FF2B5EF4-FFF2-40B4-BE49-F238E27FC236}">
                <a16:creationId xmlns:a16="http://schemas.microsoft.com/office/drawing/2014/main" id="{30D2102D-5769-4FA3-A00C-97030C4B96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787133"/>
              </p:ext>
            </p:extLst>
          </p:nvPr>
        </p:nvGraphicFramePr>
        <p:xfrm>
          <a:off x="4242659" y="5434794"/>
          <a:ext cx="4932362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855" name="公式" r:id="rId11" imgW="1879560" imgH="444240" progId="Equation.3">
                  <p:embed/>
                </p:oleObj>
              </mc:Choice>
              <mc:Fallback>
                <p:oleObj name="公式" r:id="rId11" imgW="1879560" imgH="444240" progId="Equation.3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2659" y="5434794"/>
                        <a:ext cx="4932362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0">
            <a:extLst>
              <a:ext uri="{FF2B5EF4-FFF2-40B4-BE49-F238E27FC236}">
                <a16:creationId xmlns:a16="http://schemas.microsoft.com/office/drawing/2014/main" id="{365C4B3F-AA62-4F2C-B89C-EC0D52176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577" y="4569964"/>
            <a:ext cx="13398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GB" sz="2600">
                <a:solidFill>
                  <a:srgbClr val="FF0000"/>
                </a:solidFill>
              </a:rPr>
              <a:t>[例22-5]</a:t>
            </a:r>
            <a:endParaRPr kumimoji="1" lang="en-US" altLang="zh-CN" sz="2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98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 advAuto="0"/>
      <p:bldP spid="5" grpId="0" build="p" autoUpdateAnimBg="0" advAuto="0"/>
      <p:bldP spid="6" grpId="0" build="p" autoUpdateAnimBg="0"/>
      <p:bldP spid="11" grpId="0"/>
      <p:bldP spid="1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415426"/>
              </p:ext>
            </p:extLst>
          </p:nvPr>
        </p:nvGraphicFramePr>
        <p:xfrm>
          <a:off x="2962276" y="319088"/>
          <a:ext cx="6583363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766" name="公式" r:id="rId3" imgW="2184120" imgH="444240" progId="Equation.3">
                  <p:embed/>
                </p:oleObj>
              </mc:Choice>
              <mc:Fallback>
                <p:oleObj name="公式" r:id="rId3" imgW="2184120" imgH="444240" progId="Equation.3">
                  <p:embed/>
                  <p:pic>
                    <p:nvPicPr>
                      <p:cNvPr id="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6" y="319088"/>
                        <a:ext cx="6583363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3530913" y="1579560"/>
            <a:ext cx="0" cy="522288"/>
          </a:xfrm>
          <a:prstGeom prst="line">
            <a:avLst/>
          </a:prstGeom>
          <a:noFill/>
          <a:ln w="76200" cap="rnd">
            <a:solidFill>
              <a:srgbClr val="9900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780689"/>
              </p:ext>
            </p:extLst>
          </p:nvPr>
        </p:nvGraphicFramePr>
        <p:xfrm>
          <a:off x="1865627" y="3335335"/>
          <a:ext cx="34067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767" name="公式" r:id="rId5" imgW="1130300" imgH="228600" progId="Equation.3">
                  <p:embed/>
                </p:oleObj>
              </mc:Choice>
              <mc:Fallback>
                <p:oleObj name="公式" r:id="rId5" imgW="1130300" imgH="228600" progId="Equation.3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627" y="3335335"/>
                        <a:ext cx="34067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369829"/>
              </p:ext>
            </p:extLst>
          </p:nvPr>
        </p:nvGraphicFramePr>
        <p:xfrm>
          <a:off x="409890" y="4948238"/>
          <a:ext cx="5710238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768" name="Equation" r:id="rId7" imgW="1866600" imgH="457200" progId="Equation.DSMT4">
                  <p:embed/>
                </p:oleObj>
              </mc:Choice>
              <mc:Fallback>
                <p:oleObj name="Equation" r:id="rId7" imgW="1866600" imgH="45720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0" y="4948238"/>
                        <a:ext cx="5710238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1949763" y="2382835"/>
            <a:ext cx="52657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AutoNum type="arabicParenR"/>
            </a:pPr>
            <a:r>
              <a:rPr kumimoji="1" lang="zh-CN" altLang="en-US" sz="3200" dirty="0">
                <a:solidFill>
                  <a:srgbClr val="FF00FF"/>
                </a:solidFill>
              </a:rPr>
              <a:t>经典粒子位置</a:t>
            </a:r>
            <a:r>
              <a:rPr kumimoji="1" lang="zh-CN" altLang="en-US" sz="3200" dirty="0">
                <a:solidFill>
                  <a:srgbClr val="0000FF"/>
                </a:solidFill>
              </a:rPr>
              <a:t>概率</a:t>
            </a:r>
            <a:r>
              <a:rPr kumimoji="1" lang="zh-CN" altLang="en-US" sz="3200" dirty="0">
                <a:solidFill>
                  <a:srgbClr val="FF00FF"/>
                </a:solidFill>
              </a:rPr>
              <a:t>分布</a:t>
            </a:r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1865627" y="4306657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FF"/>
                </a:solidFill>
              </a:rPr>
              <a:t>经典粒子位置概率密度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6129653" y="3468688"/>
            <a:ext cx="4738687" cy="3389313"/>
            <a:chOff x="-2699" y="1628"/>
            <a:chExt cx="2985" cy="2135"/>
          </a:xfrm>
        </p:grpSpPr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-317" y="1663"/>
              <a:ext cx="5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GB" altLang="zh-CN" sz="2800" i="1"/>
                <a:t>U</a:t>
              </a:r>
              <a:r>
                <a:rPr kumimoji="1" lang="en-GB" altLang="zh-CN" sz="2800"/>
                <a:t>(</a:t>
              </a:r>
              <a:r>
                <a:rPr kumimoji="1" lang="en-GB" altLang="zh-CN" sz="2800" i="1"/>
                <a:t>x</a:t>
              </a:r>
              <a:r>
                <a:rPr kumimoji="1" lang="en-GB" altLang="zh-CN" sz="2800"/>
                <a:t>)</a:t>
              </a:r>
              <a:endParaRPr kumimoji="1" lang="en-US" altLang="zh-CN" sz="2800"/>
            </a:p>
          </p:txBody>
        </p:sp>
        <p:sp>
          <p:nvSpPr>
            <p:cNvPr id="10" name="Line 4"/>
            <p:cNvSpPr>
              <a:spLocks noChangeShapeType="1"/>
            </p:cNvSpPr>
            <p:nvPr/>
          </p:nvSpPr>
          <p:spPr bwMode="auto">
            <a:xfrm flipV="1">
              <a:off x="-2699" y="3428"/>
              <a:ext cx="2713" cy="0"/>
            </a:xfrm>
            <a:prstGeom prst="line">
              <a:avLst/>
            </a:prstGeom>
            <a:noFill/>
            <a:ln w="38100">
              <a:pattFill prst="wdUpDiag">
                <a:fgClr>
                  <a:schemeClr val="tx1"/>
                </a:fgClr>
                <a:bgClr>
                  <a:srgbClr val="FFFFFF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 flipV="1">
              <a:off x="-1376" y="1628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-1495" y="3436"/>
              <a:ext cx="2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13" name="Arc 8"/>
            <p:cNvSpPr>
              <a:spLocks/>
            </p:cNvSpPr>
            <p:nvPr/>
          </p:nvSpPr>
          <p:spPr bwMode="auto">
            <a:xfrm>
              <a:off x="-2339" y="1958"/>
              <a:ext cx="1966" cy="233"/>
            </a:xfrm>
            <a:custGeom>
              <a:avLst/>
              <a:gdLst>
                <a:gd name="T0" fmla="*/ 0 w 37852"/>
                <a:gd name="T1" fmla="*/ 0 h 21600"/>
                <a:gd name="T2" fmla="*/ 0 w 37852"/>
                <a:gd name="T3" fmla="*/ 0 h 21600"/>
                <a:gd name="T4" fmla="*/ 0 w 37852"/>
                <a:gd name="T5" fmla="*/ 0 h 21600"/>
                <a:gd name="T6" fmla="*/ 0 60000 65536"/>
                <a:gd name="T7" fmla="*/ 0 60000 65536"/>
                <a:gd name="T8" fmla="*/ 0 60000 65536"/>
                <a:gd name="T9" fmla="*/ 0 w 37852"/>
                <a:gd name="T10" fmla="*/ 0 h 21600"/>
                <a:gd name="T11" fmla="*/ 37852 w 3785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852" h="21600" fill="none" extrusionOk="0">
                  <a:moveTo>
                    <a:pt x="37851" y="10426"/>
                  </a:moveTo>
                  <a:cubicBezTo>
                    <a:pt x="34052" y="17319"/>
                    <a:pt x="26805" y="21599"/>
                    <a:pt x="18935" y="21600"/>
                  </a:cubicBezTo>
                  <a:cubicBezTo>
                    <a:pt x="11051" y="21600"/>
                    <a:pt x="3793" y="17304"/>
                    <a:pt x="0" y="10393"/>
                  </a:cubicBezTo>
                </a:path>
                <a:path w="37852" h="21600" stroke="0" extrusionOk="0">
                  <a:moveTo>
                    <a:pt x="37851" y="10426"/>
                  </a:moveTo>
                  <a:cubicBezTo>
                    <a:pt x="34052" y="17319"/>
                    <a:pt x="26805" y="21599"/>
                    <a:pt x="18935" y="21600"/>
                  </a:cubicBezTo>
                  <a:cubicBezTo>
                    <a:pt x="11051" y="21600"/>
                    <a:pt x="3793" y="17304"/>
                    <a:pt x="0" y="10393"/>
                  </a:cubicBezTo>
                  <a:lnTo>
                    <a:pt x="18935" y="0"/>
                  </a:lnTo>
                  <a:lnTo>
                    <a:pt x="37851" y="10426"/>
                  </a:lnTo>
                  <a:close/>
                </a:path>
              </a:pathLst>
            </a:custGeom>
            <a:noFill/>
            <a:ln w="3810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-2695" y="3382"/>
              <a:ext cx="27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-107" y="3422"/>
              <a:ext cx="3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GB" altLang="zh-CN" sz="2800" i="1">
                  <a:latin typeface="宋体" panose="02010600030101010101" pitchFamily="2" charset="-122"/>
                </a:rPr>
                <a:t>x</a:t>
              </a:r>
              <a:endParaRPr kumimoji="1" lang="en-US" altLang="zh-CN" sz="2800" i="1">
                <a:latin typeface="宋体" panose="02010600030101010101" pitchFamily="2" charset="-122"/>
              </a:endParaRPr>
            </a:p>
          </p:txBody>
        </p:sp>
      </p:grpSp>
      <p:sp>
        <p:nvSpPr>
          <p:cNvPr id="16" name="Freeform 18"/>
          <p:cNvSpPr>
            <a:spLocks/>
          </p:cNvSpPr>
          <p:nvPr/>
        </p:nvSpPr>
        <p:spPr bwMode="auto">
          <a:xfrm>
            <a:off x="7456801" y="4198935"/>
            <a:ext cx="1581150" cy="369332"/>
          </a:xfrm>
          <a:custGeom>
            <a:avLst/>
            <a:gdLst>
              <a:gd name="T0" fmla="*/ 0 w 960"/>
              <a:gd name="T1" fmla="*/ 0 h 652"/>
              <a:gd name="T2" fmla="*/ 2147483647 w 960"/>
              <a:gd name="T3" fmla="*/ 2147483647 h 652"/>
              <a:gd name="T4" fmla="*/ 2147483647 w 960"/>
              <a:gd name="T5" fmla="*/ 2147483647 h 652"/>
              <a:gd name="T6" fmla="*/ 0 60000 65536"/>
              <a:gd name="T7" fmla="*/ 0 60000 65536"/>
              <a:gd name="T8" fmla="*/ 0 60000 65536"/>
              <a:gd name="T9" fmla="*/ 0 w 960"/>
              <a:gd name="T10" fmla="*/ 0 h 652"/>
              <a:gd name="T11" fmla="*/ 960 w 960"/>
              <a:gd name="T12" fmla="*/ 652 h 6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652">
                <a:moveTo>
                  <a:pt x="0" y="0"/>
                </a:moveTo>
                <a:cubicBezTo>
                  <a:pt x="148" y="322"/>
                  <a:pt x="296" y="644"/>
                  <a:pt x="456" y="648"/>
                </a:cubicBezTo>
                <a:cubicBezTo>
                  <a:pt x="616" y="652"/>
                  <a:pt x="788" y="338"/>
                  <a:pt x="960" y="24"/>
                </a:cubicBezTo>
              </a:path>
            </a:pathLst>
          </a:custGeom>
          <a:noFill/>
          <a:ln w="63500">
            <a:solidFill>
              <a:srgbClr val="0099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7" name="Group 19"/>
          <p:cNvGrpSpPr>
            <a:grpSpLocks/>
          </p:cNvGrpSpPr>
          <p:nvPr/>
        </p:nvGrpSpPr>
        <p:grpSpPr bwMode="auto">
          <a:xfrm>
            <a:off x="7456801" y="3962398"/>
            <a:ext cx="1600200" cy="2303462"/>
            <a:chOff x="2412" y="2880"/>
            <a:chExt cx="960" cy="864"/>
          </a:xfrm>
        </p:grpSpPr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2412" y="2892"/>
              <a:ext cx="0" cy="8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3372" y="2880"/>
              <a:ext cx="0" cy="8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516163"/>
              </p:ext>
            </p:extLst>
          </p:nvPr>
        </p:nvGraphicFramePr>
        <p:xfrm>
          <a:off x="8028303" y="2720975"/>
          <a:ext cx="4651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769" name="公式" r:id="rId9" imgW="152268" imgH="164957" progId="Equation.3">
                  <p:embed/>
                </p:oleObj>
              </mc:Choice>
              <mc:Fallback>
                <p:oleObj name="公式" r:id="rId9" imgW="152268" imgH="164957" progId="Equation.3">
                  <p:embed/>
                  <p:pic>
                    <p:nvPicPr>
                      <p:cNvPr id="37" name="对象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8303" y="2720975"/>
                        <a:ext cx="4651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393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65314" y="2521132"/>
            <a:ext cx="4738687" cy="3389313"/>
            <a:chOff x="-2699" y="1628"/>
            <a:chExt cx="2985" cy="2135"/>
          </a:xfrm>
        </p:grpSpPr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-2667" y="1642"/>
              <a:ext cx="5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GB" altLang="zh-CN" sz="2800" i="1"/>
                <a:t>U</a:t>
              </a:r>
              <a:r>
                <a:rPr kumimoji="1" lang="en-GB" altLang="zh-CN" sz="2800"/>
                <a:t>(</a:t>
              </a:r>
              <a:r>
                <a:rPr kumimoji="1" lang="en-GB" altLang="zh-CN" sz="2800" i="1"/>
                <a:t>x</a:t>
              </a:r>
              <a:r>
                <a:rPr kumimoji="1" lang="en-GB" altLang="zh-CN" sz="2800"/>
                <a:t>)</a:t>
              </a:r>
              <a:endParaRPr kumimoji="1" lang="en-US" altLang="zh-CN" sz="2800"/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 flipV="1">
              <a:off x="-2699" y="3428"/>
              <a:ext cx="2713" cy="0"/>
            </a:xfrm>
            <a:prstGeom prst="line">
              <a:avLst/>
            </a:prstGeom>
            <a:noFill/>
            <a:ln w="38100">
              <a:pattFill prst="wdUpDiag">
                <a:fgClr>
                  <a:schemeClr val="tx1"/>
                </a:fgClr>
                <a:bgClr>
                  <a:srgbClr val="FFFFFF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V="1">
              <a:off x="-1376" y="1628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-1495" y="3436"/>
              <a:ext cx="2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7" name="Arc 8"/>
            <p:cNvSpPr>
              <a:spLocks/>
            </p:cNvSpPr>
            <p:nvPr/>
          </p:nvSpPr>
          <p:spPr bwMode="auto">
            <a:xfrm>
              <a:off x="-2339" y="1958"/>
              <a:ext cx="1966" cy="233"/>
            </a:xfrm>
            <a:custGeom>
              <a:avLst/>
              <a:gdLst>
                <a:gd name="T0" fmla="*/ 0 w 37852"/>
                <a:gd name="T1" fmla="*/ 0 h 21600"/>
                <a:gd name="T2" fmla="*/ 0 w 37852"/>
                <a:gd name="T3" fmla="*/ 0 h 21600"/>
                <a:gd name="T4" fmla="*/ 0 w 37852"/>
                <a:gd name="T5" fmla="*/ 0 h 21600"/>
                <a:gd name="T6" fmla="*/ 0 60000 65536"/>
                <a:gd name="T7" fmla="*/ 0 60000 65536"/>
                <a:gd name="T8" fmla="*/ 0 60000 65536"/>
                <a:gd name="T9" fmla="*/ 0 w 37852"/>
                <a:gd name="T10" fmla="*/ 0 h 21600"/>
                <a:gd name="T11" fmla="*/ 37852 w 3785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852" h="21600" fill="none" extrusionOk="0">
                  <a:moveTo>
                    <a:pt x="37851" y="10426"/>
                  </a:moveTo>
                  <a:cubicBezTo>
                    <a:pt x="34052" y="17319"/>
                    <a:pt x="26805" y="21599"/>
                    <a:pt x="18935" y="21600"/>
                  </a:cubicBezTo>
                  <a:cubicBezTo>
                    <a:pt x="11051" y="21600"/>
                    <a:pt x="3793" y="17304"/>
                    <a:pt x="0" y="10393"/>
                  </a:cubicBezTo>
                </a:path>
                <a:path w="37852" h="21600" stroke="0" extrusionOk="0">
                  <a:moveTo>
                    <a:pt x="37851" y="10426"/>
                  </a:moveTo>
                  <a:cubicBezTo>
                    <a:pt x="34052" y="17319"/>
                    <a:pt x="26805" y="21599"/>
                    <a:pt x="18935" y="21600"/>
                  </a:cubicBezTo>
                  <a:cubicBezTo>
                    <a:pt x="11051" y="21600"/>
                    <a:pt x="3793" y="17304"/>
                    <a:pt x="0" y="10393"/>
                  </a:cubicBezTo>
                  <a:lnTo>
                    <a:pt x="18935" y="0"/>
                  </a:lnTo>
                  <a:lnTo>
                    <a:pt x="37851" y="10426"/>
                  </a:lnTo>
                  <a:close/>
                </a:path>
              </a:pathLst>
            </a:custGeom>
            <a:noFill/>
            <a:ln w="3810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-2695" y="3382"/>
              <a:ext cx="27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-107" y="3422"/>
              <a:ext cx="3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GB" altLang="zh-CN" sz="2800" i="1">
                  <a:latin typeface="宋体" panose="02010600030101010101" pitchFamily="2" charset="-122"/>
                </a:rPr>
                <a:t>x</a:t>
              </a:r>
              <a:endParaRPr kumimoji="1" lang="en-US" altLang="zh-CN" sz="2800" i="1">
                <a:latin typeface="宋体" panose="02010600030101010101" pitchFamily="2" charset="-122"/>
              </a:endParaRPr>
            </a:p>
          </p:txBody>
        </p:sp>
      </p:grp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2582864" y="308156"/>
            <a:ext cx="4213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AutoNum type="arabicParenR" startAt="2"/>
            </a:pPr>
            <a:r>
              <a:rPr kumimoji="1" lang="zh-CN" altLang="en-GB" sz="2800" dirty="0">
                <a:solidFill>
                  <a:srgbClr val="FF0000"/>
                </a:solidFill>
              </a:rPr>
              <a:t>量子粒子位置</a:t>
            </a:r>
            <a:r>
              <a:rPr kumimoji="1" lang="zh-CN" altLang="en-US" sz="2800" dirty="0">
                <a:solidFill>
                  <a:srgbClr val="0000FF"/>
                </a:solidFill>
              </a:rPr>
              <a:t>概率</a:t>
            </a:r>
            <a:r>
              <a:rPr kumimoji="1" lang="zh-CN" altLang="en-GB" sz="2800" dirty="0">
                <a:solidFill>
                  <a:srgbClr val="FF0000"/>
                </a:solidFill>
              </a:rPr>
              <a:t>分布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Freeform 18"/>
          <p:cNvSpPr>
            <a:spLocks/>
          </p:cNvSpPr>
          <p:nvPr/>
        </p:nvSpPr>
        <p:spPr bwMode="auto">
          <a:xfrm>
            <a:off x="3192463" y="3251379"/>
            <a:ext cx="1581150" cy="369332"/>
          </a:xfrm>
          <a:custGeom>
            <a:avLst/>
            <a:gdLst>
              <a:gd name="T0" fmla="*/ 0 w 960"/>
              <a:gd name="T1" fmla="*/ 0 h 652"/>
              <a:gd name="T2" fmla="*/ 2147483647 w 960"/>
              <a:gd name="T3" fmla="*/ 2147483647 h 652"/>
              <a:gd name="T4" fmla="*/ 2147483647 w 960"/>
              <a:gd name="T5" fmla="*/ 2147483647 h 652"/>
              <a:gd name="T6" fmla="*/ 0 60000 65536"/>
              <a:gd name="T7" fmla="*/ 0 60000 65536"/>
              <a:gd name="T8" fmla="*/ 0 60000 65536"/>
              <a:gd name="T9" fmla="*/ 0 w 960"/>
              <a:gd name="T10" fmla="*/ 0 h 652"/>
              <a:gd name="T11" fmla="*/ 960 w 960"/>
              <a:gd name="T12" fmla="*/ 652 h 6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652">
                <a:moveTo>
                  <a:pt x="0" y="0"/>
                </a:moveTo>
                <a:cubicBezTo>
                  <a:pt x="148" y="322"/>
                  <a:pt x="296" y="644"/>
                  <a:pt x="456" y="648"/>
                </a:cubicBezTo>
                <a:cubicBezTo>
                  <a:pt x="616" y="652"/>
                  <a:pt x="788" y="338"/>
                  <a:pt x="960" y="24"/>
                </a:cubicBezTo>
              </a:path>
            </a:pathLst>
          </a:custGeom>
          <a:noFill/>
          <a:ln w="63500">
            <a:solidFill>
              <a:srgbClr val="0099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2" name="Group 19"/>
          <p:cNvGrpSpPr>
            <a:grpSpLocks/>
          </p:cNvGrpSpPr>
          <p:nvPr/>
        </p:nvGrpSpPr>
        <p:grpSpPr bwMode="auto">
          <a:xfrm>
            <a:off x="3192463" y="3014842"/>
            <a:ext cx="1600200" cy="2303462"/>
            <a:chOff x="2412" y="2880"/>
            <a:chExt cx="960" cy="864"/>
          </a:xfrm>
        </p:grpSpPr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2412" y="2892"/>
              <a:ext cx="0" cy="8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3372" y="2880"/>
              <a:ext cx="0" cy="8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" name="Freeform 22"/>
          <p:cNvSpPr>
            <a:spLocks/>
          </p:cNvSpPr>
          <p:nvPr/>
        </p:nvSpPr>
        <p:spPr bwMode="auto">
          <a:xfrm>
            <a:off x="2735263" y="3957817"/>
            <a:ext cx="2571750" cy="369332"/>
          </a:xfrm>
          <a:custGeom>
            <a:avLst/>
            <a:gdLst>
              <a:gd name="T0" fmla="*/ 0 w 1452"/>
              <a:gd name="T1" fmla="*/ 2147483647 h 1022"/>
              <a:gd name="T2" fmla="*/ 2147483647 w 1452"/>
              <a:gd name="T3" fmla="*/ 2147483647 h 1022"/>
              <a:gd name="T4" fmla="*/ 2147483647 w 1452"/>
              <a:gd name="T5" fmla="*/ 2147483647 h 1022"/>
              <a:gd name="T6" fmla="*/ 2147483647 w 1452"/>
              <a:gd name="T7" fmla="*/ 2147483647 h 1022"/>
              <a:gd name="T8" fmla="*/ 2147483647 w 1452"/>
              <a:gd name="T9" fmla="*/ 2147483647 h 10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2"/>
              <a:gd name="T16" fmla="*/ 0 h 1022"/>
              <a:gd name="T17" fmla="*/ 1452 w 1452"/>
              <a:gd name="T18" fmla="*/ 1022 h 10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2" h="1022">
                <a:moveTo>
                  <a:pt x="0" y="1010"/>
                </a:moveTo>
                <a:cubicBezTo>
                  <a:pt x="81" y="992"/>
                  <a:pt x="162" y="974"/>
                  <a:pt x="276" y="806"/>
                </a:cubicBezTo>
                <a:cubicBezTo>
                  <a:pt x="390" y="638"/>
                  <a:pt x="540" y="0"/>
                  <a:pt x="684" y="2"/>
                </a:cubicBezTo>
                <a:cubicBezTo>
                  <a:pt x="828" y="4"/>
                  <a:pt x="1012" y="648"/>
                  <a:pt x="1140" y="818"/>
                </a:cubicBezTo>
                <a:cubicBezTo>
                  <a:pt x="1268" y="988"/>
                  <a:pt x="1360" y="1005"/>
                  <a:pt x="1452" y="102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" name="Rectangle 25"/>
          <p:cNvSpPr>
            <a:spLocks noChangeArrowheads="1"/>
          </p:cNvSpPr>
          <p:nvPr/>
        </p:nvSpPr>
        <p:spPr bwMode="auto">
          <a:xfrm>
            <a:off x="2090738" y="801869"/>
            <a:ext cx="85772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GB" sz="2800" dirty="0">
                <a:solidFill>
                  <a:srgbClr val="0000FF"/>
                </a:solidFill>
                <a:latin typeface="宋体" panose="02010600030101010101" pitchFamily="2" charset="-122"/>
              </a:rPr>
              <a:t>量子粒子位置</a:t>
            </a:r>
            <a:r>
              <a:rPr kumimoji="1" lang="zh-CN" altLang="en-US" sz="2800" dirty="0">
                <a:solidFill>
                  <a:srgbClr val="0000FF"/>
                </a:solidFill>
              </a:rPr>
              <a:t>概率</a:t>
            </a:r>
            <a:r>
              <a:rPr kumimoji="1" lang="zh-CN" altLang="en-GB" sz="2800" dirty="0">
                <a:solidFill>
                  <a:srgbClr val="0000FF"/>
                </a:solidFill>
                <a:latin typeface="宋体" panose="02010600030101010101" pitchFamily="2" charset="-122"/>
              </a:rPr>
              <a:t>分布与经典粒子分布有明显的区别</a:t>
            </a:r>
            <a:endParaRPr kumimoji="1" lang="zh-CN" altLang="en-US" sz="280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128505"/>
              </p:ext>
            </p:extLst>
          </p:nvPr>
        </p:nvGraphicFramePr>
        <p:xfrm>
          <a:off x="5462588" y="2767013"/>
          <a:ext cx="57880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681" name="Equation" r:id="rId3" imgW="1892160" imgH="457200" progId="Equation.DSMT4">
                  <p:embed/>
                </p:oleObj>
              </mc:Choice>
              <mc:Fallback>
                <p:oleObj name="Equation" r:id="rId3" imgW="1892160" imgH="45720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588" y="2767013"/>
                        <a:ext cx="5788025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26"/>
          <p:cNvSpPr>
            <a:spLocks noChangeArrowheads="1"/>
          </p:cNvSpPr>
          <p:nvPr/>
        </p:nvSpPr>
        <p:spPr bwMode="auto">
          <a:xfrm>
            <a:off x="5781675" y="1997256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9900"/>
                </a:solidFill>
              </a:rPr>
              <a:t>经典粒子位置</a:t>
            </a:r>
            <a:r>
              <a:rPr kumimoji="1" lang="zh-CN" altLang="en-US" sz="2800" dirty="0">
                <a:solidFill>
                  <a:srgbClr val="FF0000"/>
                </a:solidFill>
              </a:rPr>
              <a:t>概率</a:t>
            </a:r>
            <a:r>
              <a:rPr kumimoji="1" lang="zh-CN" altLang="en-US" sz="2800" dirty="0">
                <a:solidFill>
                  <a:srgbClr val="009900"/>
                </a:solidFill>
              </a:rPr>
              <a:t>密度</a:t>
            </a:r>
            <a:endParaRPr lang="zh-CN" altLang="en-US" sz="2800" dirty="0">
              <a:solidFill>
                <a:srgbClr val="009900"/>
              </a:solidFill>
            </a:endParaRPr>
          </a:p>
        </p:txBody>
      </p:sp>
      <p:sp>
        <p:nvSpPr>
          <p:cNvPr id="19" name="矩形 27"/>
          <p:cNvSpPr>
            <a:spLocks noChangeArrowheads="1"/>
          </p:cNvSpPr>
          <p:nvPr/>
        </p:nvSpPr>
        <p:spPr bwMode="auto">
          <a:xfrm>
            <a:off x="6456363" y="4616629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FF00FF"/>
                </a:solidFill>
              </a:rPr>
              <a:t>量子粒子位置</a:t>
            </a:r>
            <a:r>
              <a:rPr kumimoji="1" lang="zh-CN" altLang="en-US" sz="2800" dirty="0">
                <a:solidFill>
                  <a:srgbClr val="0000FF"/>
                </a:solidFill>
              </a:rPr>
              <a:t>概率</a:t>
            </a:r>
            <a:r>
              <a:rPr kumimoji="1" lang="zh-CN" altLang="en-US" sz="2800" dirty="0">
                <a:solidFill>
                  <a:srgbClr val="FF00FF"/>
                </a:solidFill>
              </a:rPr>
              <a:t>密度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874303"/>
              </p:ext>
            </p:extLst>
          </p:nvPr>
        </p:nvGraphicFramePr>
        <p:xfrm>
          <a:off x="7410451" y="5661025"/>
          <a:ext cx="15144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682" name="公式" r:id="rId5" imgW="495000" imgH="279360" progId="Equation.3">
                  <p:embed/>
                </p:oleObj>
              </mc:Choice>
              <mc:Fallback>
                <p:oleObj name="公式" r:id="rId5" imgW="495000" imgH="279360" progId="Equation.3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451" y="5661025"/>
                        <a:ext cx="15144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587003"/>
              </p:ext>
            </p:extLst>
          </p:nvPr>
        </p:nvGraphicFramePr>
        <p:xfrm>
          <a:off x="3289300" y="2521129"/>
          <a:ext cx="4651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683" name="公式" r:id="rId7" imgW="152268" imgH="164957" progId="Equation.3">
                  <p:embed/>
                </p:oleObj>
              </mc:Choice>
              <mc:Fallback>
                <p:oleObj name="公式" r:id="rId7" imgW="152268" imgH="164957" progId="Equation.3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2521129"/>
                        <a:ext cx="4651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447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5" grpId="0" animBg="1"/>
      <p:bldP spid="16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26">
            <a:extLst>
              <a:ext uri="{FF2B5EF4-FFF2-40B4-BE49-F238E27FC236}">
                <a16:creationId xmlns:a16="http://schemas.microsoft.com/office/drawing/2014/main" id="{2DA5922C-68CD-4EAA-B3D0-42532AEF62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469342"/>
              </p:ext>
            </p:extLst>
          </p:nvPr>
        </p:nvGraphicFramePr>
        <p:xfrm>
          <a:off x="2183262" y="133134"/>
          <a:ext cx="161925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47" name="公式" r:id="rId3" imgW="571465" imgH="361981" progId="Equation.3">
                  <p:embed/>
                </p:oleObj>
              </mc:Choice>
              <mc:Fallback>
                <p:oleObj name="公式" r:id="rId3" imgW="571465" imgH="361981" progId="Equation.3">
                  <p:embed/>
                  <p:pic>
                    <p:nvPicPr>
                      <p:cNvPr id="2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3262" y="133134"/>
                        <a:ext cx="161925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13">
            <a:extLst>
              <a:ext uri="{FF2B5EF4-FFF2-40B4-BE49-F238E27FC236}">
                <a16:creationId xmlns:a16="http://schemas.microsoft.com/office/drawing/2014/main" id="{109E025F-D11D-4D83-ACE8-6B0016693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2960" y="468452"/>
            <a:ext cx="2200083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008000"/>
                </a:solidFill>
                <a:latin typeface="Times New Roman" pitchFamily="18" charset="0"/>
              </a:rPr>
              <a:t>—</a:t>
            </a:r>
            <a:r>
              <a:rPr lang="zh-CN" altLang="en-US" sz="2800" b="1" kern="0" dirty="0">
                <a:solidFill>
                  <a:srgbClr val="008000"/>
                </a:solidFill>
              </a:rPr>
              <a:t>能量算符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1F1C52C-B0BA-44F7-92C5-072008FE21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028481"/>
              </p:ext>
            </p:extLst>
          </p:nvPr>
        </p:nvGraphicFramePr>
        <p:xfrm>
          <a:off x="6487533" y="13676"/>
          <a:ext cx="2030413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48" name="公式" r:id="rId5" imgW="723981" imgH="361981" progId="Equation.3">
                  <p:embed/>
                </p:oleObj>
              </mc:Choice>
              <mc:Fallback>
                <p:oleObj name="公式" r:id="rId5" imgW="723981" imgH="361981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7533" y="13676"/>
                        <a:ext cx="2030413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14">
            <a:extLst>
              <a:ext uri="{FF2B5EF4-FFF2-40B4-BE49-F238E27FC236}">
                <a16:creationId xmlns:a16="http://schemas.microsoft.com/office/drawing/2014/main" id="{66CF3433-6B0A-4C68-97EB-DD3DA8472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651" y="340701"/>
            <a:ext cx="22431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GB" sz="2400" b="1" kern="0" dirty="0">
                <a:solidFill>
                  <a:srgbClr val="0000FF"/>
                </a:solidFill>
                <a:latin typeface="Times New Roman" pitchFamily="18" charset="0"/>
              </a:rPr>
              <a:t>——</a:t>
            </a:r>
            <a:r>
              <a:rPr lang="zh-CN" altLang="en-US" sz="2800" b="1" kern="0" dirty="0">
                <a:solidFill>
                  <a:srgbClr val="0000FF"/>
                </a:solidFill>
              </a:rPr>
              <a:t>动量算符</a:t>
            </a:r>
          </a:p>
        </p:txBody>
      </p:sp>
      <p:sp>
        <p:nvSpPr>
          <p:cNvPr id="6" name="Rectangle 4">
            <a:hlinkClick r:id="rId7" action="ppaction://hlinkpres?slideindex=39&amp;slidetitle=幻灯片 39"/>
            <a:extLst>
              <a:ext uri="{FF2B5EF4-FFF2-40B4-BE49-F238E27FC236}">
                <a16:creationId xmlns:a16="http://schemas.microsoft.com/office/drawing/2014/main" id="{DF3B8E9C-A230-4640-9F78-DEC83A40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680" y="-36457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总结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E9C17E-016E-4643-98D8-1E1C5883BFB3}"/>
              </a:ext>
            </a:extLst>
          </p:cNvPr>
          <p:cNvSpPr/>
          <p:nvPr/>
        </p:nvSpPr>
        <p:spPr>
          <a:xfrm>
            <a:off x="2192715" y="1310990"/>
            <a:ext cx="60487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8000"/>
                </a:solidFill>
                <a:latin typeface="Calibri" panose="020F0502020204030204" pitchFamily="34" charset="0"/>
              </a:rPr>
              <a:t>对于保守系统，其</a:t>
            </a:r>
            <a:r>
              <a:rPr lang="zh-CN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能量</a:t>
            </a:r>
            <a:r>
              <a:rPr lang="zh-CN" altLang="en-US" sz="2800" b="1" dirty="0">
                <a:solidFill>
                  <a:srgbClr val="008000"/>
                </a:solidFill>
                <a:latin typeface="Calibri" panose="020F0502020204030204" pitchFamily="34" charset="0"/>
              </a:rPr>
              <a:t>等于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哈密顿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量</a:t>
            </a:r>
            <a:endParaRPr lang="zh-CN" altLang="en-US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id="{7D215474-2D3E-41D2-8B50-062197A90D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787615"/>
              </p:ext>
            </p:extLst>
          </p:nvPr>
        </p:nvGraphicFramePr>
        <p:xfrm>
          <a:off x="3150449" y="1748246"/>
          <a:ext cx="6319356" cy="1139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49" name="公式" r:id="rId8" imgW="1917360" imgH="431640" progId="Equation.3">
                  <p:embed/>
                </p:oleObj>
              </mc:Choice>
              <mc:Fallback>
                <p:oleObj name="公式" r:id="rId8" imgW="1917360" imgH="43164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0449" y="1748246"/>
                        <a:ext cx="6319356" cy="1139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D46956E2-A159-46BF-AE07-DEF208AFD141}"/>
              </a:ext>
            </a:extLst>
          </p:cNvPr>
          <p:cNvSpPr/>
          <p:nvPr/>
        </p:nvSpPr>
        <p:spPr>
          <a:xfrm>
            <a:off x="1919537" y="2888190"/>
            <a:ext cx="27714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哈密顿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量</a:t>
            </a:r>
            <a:r>
              <a:rPr lang="zh-CN" altLang="en-US" sz="2800" b="1" kern="0" dirty="0">
                <a:solidFill>
                  <a:srgbClr val="0000FF"/>
                </a:solidFill>
              </a:rPr>
              <a:t>算符</a:t>
            </a:r>
            <a:r>
              <a:rPr lang="zh-CN" altLang="en-US" sz="2800" b="1" dirty="0">
                <a:solidFill>
                  <a:srgbClr val="0000FF"/>
                </a:solidFill>
                <a:latin typeface="Calibri" panose="020F0502020204030204" pitchFamily="34" charset="0"/>
              </a:rPr>
              <a:t>化</a:t>
            </a:r>
          </a:p>
        </p:txBody>
      </p:sp>
      <p:sp>
        <p:nvSpPr>
          <p:cNvPr id="10" name="AutoShape 35">
            <a:extLst>
              <a:ext uri="{FF2B5EF4-FFF2-40B4-BE49-F238E27FC236}">
                <a16:creationId xmlns:a16="http://schemas.microsoft.com/office/drawing/2014/main" id="{674E63AE-673A-4747-8950-E827B856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4079" y="4090144"/>
            <a:ext cx="850541" cy="196056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1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1" name="Object 12">
            <a:extLst>
              <a:ext uri="{FF2B5EF4-FFF2-40B4-BE49-F238E27FC236}">
                <a16:creationId xmlns:a16="http://schemas.microsoft.com/office/drawing/2014/main" id="{8D50F2F7-D2AF-41B4-927D-1A161F05D3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98229"/>
              </p:ext>
            </p:extLst>
          </p:nvPr>
        </p:nvGraphicFramePr>
        <p:xfrm>
          <a:off x="3869746" y="3470433"/>
          <a:ext cx="6223000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50" name="公式" r:id="rId10" imgW="1663560" imgH="431640" progId="Equation.3">
                  <p:embed/>
                </p:oleObj>
              </mc:Choice>
              <mc:Fallback>
                <p:oleObj name="公式" r:id="rId10" imgW="1663560" imgH="431640" progId="Equation.3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9746" y="3470433"/>
                        <a:ext cx="6223000" cy="129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>
            <a:extLst>
              <a:ext uri="{FF2B5EF4-FFF2-40B4-BE49-F238E27FC236}">
                <a16:creationId xmlns:a16="http://schemas.microsoft.com/office/drawing/2014/main" id="{CE58BDBF-2C44-4130-B5F4-403B4CC79E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576533"/>
              </p:ext>
            </p:extLst>
          </p:nvPr>
        </p:nvGraphicFramePr>
        <p:xfrm>
          <a:off x="3544619" y="5013177"/>
          <a:ext cx="6551612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51" name="公式" r:id="rId12" imgW="2171520" imgH="457200" progId="Equation.3">
                  <p:embed/>
                </p:oleObj>
              </mc:Choice>
              <mc:Fallback>
                <p:oleObj name="公式" r:id="rId12" imgW="2171520" imgH="457200" progId="Equation.3">
                  <p:embed/>
                  <p:pic>
                    <p:nvPicPr>
                      <p:cNvPr id="1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619" y="5013177"/>
                        <a:ext cx="6551612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8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815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981961" y="1993900"/>
            <a:ext cx="2017713" cy="1593850"/>
            <a:chOff x="3384" y="720"/>
            <a:chExt cx="1271" cy="1476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>
              <a:off x="3384" y="744"/>
              <a:ext cx="12" cy="1452"/>
            </a:xfrm>
            <a:prstGeom prst="line">
              <a:avLst/>
            </a:prstGeom>
            <a:noFill/>
            <a:ln w="38100" cap="rnd">
              <a:solidFill>
                <a:srgbClr val="00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4608" y="720"/>
              <a:ext cx="24" cy="1440"/>
            </a:xfrm>
            <a:prstGeom prst="line">
              <a:avLst/>
            </a:prstGeom>
            <a:noFill/>
            <a:ln w="38100" cap="rnd">
              <a:solidFill>
                <a:srgbClr val="00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403" y="1097"/>
              <a:ext cx="1252" cy="342"/>
            </a:xfrm>
            <a:custGeom>
              <a:avLst/>
              <a:gdLst>
                <a:gd name="T0" fmla="*/ 1 w 1868"/>
                <a:gd name="T1" fmla="*/ 2 h 1110"/>
                <a:gd name="T2" fmla="*/ 1 w 1868"/>
                <a:gd name="T3" fmla="*/ 2 h 1110"/>
                <a:gd name="T4" fmla="*/ 1 w 1868"/>
                <a:gd name="T5" fmla="*/ 2 h 1110"/>
                <a:gd name="T6" fmla="*/ 1 w 1868"/>
                <a:gd name="T7" fmla="*/ 2 h 1110"/>
                <a:gd name="T8" fmla="*/ 1 w 1868"/>
                <a:gd name="T9" fmla="*/ 2 h 1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8"/>
                <a:gd name="T16" fmla="*/ 0 h 1110"/>
                <a:gd name="T17" fmla="*/ 1868 w 1868"/>
                <a:gd name="T18" fmla="*/ 1110 h 11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8" h="1110">
                  <a:moveTo>
                    <a:pt x="1804" y="4"/>
                  </a:moveTo>
                  <a:cubicBezTo>
                    <a:pt x="1836" y="2"/>
                    <a:pt x="1868" y="0"/>
                    <a:pt x="1720" y="184"/>
                  </a:cubicBezTo>
                  <a:cubicBezTo>
                    <a:pt x="1572" y="368"/>
                    <a:pt x="1178" y="1106"/>
                    <a:pt x="916" y="1108"/>
                  </a:cubicBezTo>
                  <a:cubicBezTo>
                    <a:pt x="654" y="1110"/>
                    <a:pt x="296" y="380"/>
                    <a:pt x="148" y="196"/>
                  </a:cubicBezTo>
                  <a:cubicBezTo>
                    <a:pt x="0" y="12"/>
                    <a:pt x="14" y="8"/>
                    <a:pt x="28" y="4"/>
                  </a:cubicBezTo>
                </a:path>
              </a:pathLst>
            </a:custGeom>
            <a:noFill/>
            <a:ln w="50800" cap="rnd">
              <a:solidFill>
                <a:srgbClr val="00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6494599" y="755650"/>
            <a:ext cx="3965575" cy="3187700"/>
            <a:chOff x="3077" y="380"/>
            <a:chExt cx="2498" cy="2008"/>
          </a:xfrm>
        </p:grpSpPr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3077" y="380"/>
              <a:ext cx="2498" cy="2008"/>
              <a:chOff x="3077" y="380"/>
              <a:chExt cx="2498" cy="2008"/>
            </a:xfrm>
          </p:grpSpPr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3335" y="883"/>
                <a:ext cx="1360" cy="233"/>
              </a:xfrm>
              <a:custGeom>
                <a:avLst/>
                <a:gdLst>
                  <a:gd name="T0" fmla="*/ 0 w 2136"/>
                  <a:gd name="T1" fmla="*/ 2 h 1648"/>
                  <a:gd name="T2" fmla="*/ 1 w 2136"/>
                  <a:gd name="T3" fmla="*/ 2 h 1648"/>
                  <a:gd name="T4" fmla="*/ 1 w 2136"/>
                  <a:gd name="T5" fmla="*/ 2 h 1648"/>
                  <a:gd name="T6" fmla="*/ 1 w 2136"/>
                  <a:gd name="T7" fmla="*/ 2 h 1648"/>
                  <a:gd name="T8" fmla="*/ 1 w 2136"/>
                  <a:gd name="T9" fmla="*/ 2 h 1648"/>
                  <a:gd name="T10" fmla="*/ 1 w 2136"/>
                  <a:gd name="T11" fmla="*/ 2 h 1648"/>
                  <a:gd name="T12" fmla="*/ 1 w 2136"/>
                  <a:gd name="T13" fmla="*/ 2 h 1648"/>
                  <a:gd name="T14" fmla="*/ 1 w 2136"/>
                  <a:gd name="T15" fmla="*/ 2 h 1648"/>
                  <a:gd name="T16" fmla="*/ 1 w 2136"/>
                  <a:gd name="T17" fmla="*/ 2 h 1648"/>
                  <a:gd name="T18" fmla="*/ 1 w 2136"/>
                  <a:gd name="T19" fmla="*/ 2 h 1648"/>
                  <a:gd name="T20" fmla="*/ 1 w 2136"/>
                  <a:gd name="T21" fmla="*/ 2 h 1648"/>
                  <a:gd name="T22" fmla="*/ 1 w 2136"/>
                  <a:gd name="T23" fmla="*/ 2 h 1648"/>
                  <a:gd name="T24" fmla="*/ 1 w 2136"/>
                  <a:gd name="T25" fmla="*/ 2 h 1648"/>
                  <a:gd name="T26" fmla="*/ 1 w 2136"/>
                  <a:gd name="T27" fmla="*/ 2 h 1648"/>
                  <a:gd name="T28" fmla="*/ 1 w 2136"/>
                  <a:gd name="T29" fmla="*/ 2 h 1648"/>
                  <a:gd name="T30" fmla="*/ 1 w 2136"/>
                  <a:gd name="T31" fmla="*/ 2 h 1648"/>
                  <a:gd name="T32" fmla="*/ 1 w 2136"/>
                  <a:gd name="T33" fmla="*/ 2 h 1648"/>
                  <a:gd name="T34" fmla="*/ 1 w 2136"/>
                  <a:gd name="T35" fmla="*/ 2 h 1648"/>
                  <a:gd name="T36" fmla="*/ 1 w 2136"/>
                  <a:gd name="T37" fmla="*/ 2 h 16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136"/>
                  <a:gd name="T58" fmla="*/ 0 h 1648"/>
                  <a:gd name="T59" fmla="*/ 2136 w 2136"/>
                  <a:gd name="T60" fmla="*/ 1648 h 16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136" h="1648">
                    <a:moveTo>
                      <a:pt x="0" y="1574"/>
                    </a:moveTo>
                    <a:cubicBezTo>
                      <a:pt x="58" y="787"/>
                      <a:pt x="116" y="0"/>
                      <a:pt x="168" y="2"/>
                    </a:cubicBezTo>
                    <a:cubicBezTo>
                      <a:pt x="220" y="4"/>
                      <a:pt x="268" y="1524"/>
                      <a:pt x="312" y="1586"/>
                    </a:cubicBezTo>
                    <a:cubicBezTo>
                      <a:pt x="356" y="1648"/>
                      <a:pt x="390" y="376"/>
                      <a:pt x="432" y="374"/>
                    </a:cubicBezTo>
                    <a:cubicBezTo>
                      <a:pt x="474" y="372"/>
                      <a:pt x="526" y="1514"/>
                      <a:pt x="564" y="1574"/>
                    </a:cubicBezTo>
                    <a:cubicBezTo>
                      <a:pt x="602" y="1634"/>
                      <a:pt x="624" y="734"/>
                      <a:pt x="660" y="734"/>
                    </a:cubicBezTo>
                    <a:cubicBezTo>
                      <a:pt x="696" y="734"/>
                      <a:pt x="744" y="1532"/>
                      <a:pt x="780" y="1574"/>
                    </a:cubicBezTo>
                    <a:cubicBezTo>
                      <a:pt x="816" y="1616"/>
                      <a:pt x="842" y="986"/>
                      <a:pt x="876" y="986"/>
                    </a:cubicBezTo>
                    <a:cubicBezTo>
                      <a:pt x="910" y="986"/>
                      <a:pt x="950" y="1558"/>
                      <a:pt x="984" y="1574"/>
                    </a:cubicBezTo>
                    <a:cubicBezTo>
                      <a:pt x="1018" y="1590"/>
                      <a:pt x="1044" y="1080"/>
                      <a:pt x="1080" y="1082"/>
                    </a:cubicBezTo>
                    <a:cubicBezTo>
                      <a:pt x="1116" y="1084"/>
                      <a:pt x="1162" y="1610"/>
                      <a:pt x="1200" y="1586"/>
                    </a:cubicBezTo>
                    <a:cubicBezTo>
                      <a:pt x="1238" y="1562"/>
                      <a:pt x="1270" y="940"/>
                      <a:pt x="1308" y="938"/>
                    </a:cubicBezTo>
                    <a:cubicBezTo>
                      <a:pt x="1346" y="936"/>
                      <a:pt x="1388" y="1626"/>
                      <a:pt x="1428" y="1574"/>
                    </a:cubicBezTo>
                    <a:cubicBezTo>
                      <a:pt x="1468" y="1522"/>
                      <a:pt x="1508" y="626"/>
                      <a:pt x="1548" y="626"/>
                    </a:cubicBezTo>
                    <a:cubicBezTo>
                      <a:pt x="1588" y="626"/>
                      <a:pt x="1632" y="1628"/>
                      <a:pt x="1668" y="1574"/>
                    </a:cubicBezTo>
                    <a:cubicBezTo>
                      <a:pt x="1704" y="1520"/>
                      <a:pt x="1728" y="300"/>
                      <a:pt x="1764" y="302"/>
                    </a:cubicBezTo>
                    <a:cubicBezTo>
                      <a:pt x="1800" y="304"/>
                      <a:pt x="1850" y="1636"/>
                      <a:pt x="1884" y="1586"/>
                    </a:cubicBezTo>
                    <a:cubicBezTo>
                      <a:pt x="1918" y="1536"/>
                      <a:pt x="1926" y="4"/>
                      <a:pt x="1968" y="2"/>
                    </a:cubicBezTo>
                    <a:cubicBezTo>
                      <a:pt x="2010" y="0"/>
                      <a:pt x="2073" y="787"/>
                      <a:pt x="2136" y="157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>
                <a:off x="3077" y="2187"/>
                <a:ext cx="18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 flipV="1">
                <a:off x="4020" y="648"/>
                <a:ext cx="0" cy="17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Text Box 11"/>
              <p:cNvSpPr txBox="1">
                <a:spLocks noChangeArrowheads="1"/>
              </p:cNvSpPr>
              <p:nvPr/>
            </p:nvSpPr>
            <p:spPr bwMode="auto">
              <a:xfrm>
                <a:off x="3272" y="380"/>
                <a:ext cx="815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GB" altLang="zh-CN" sz="2600" i="1"/>
                  <a:t>|Φ(x)|</a:t>
                </a:r>
                <a:r>
                  <a:rPr kumimoji="1" lang="en-GB" altLang="zh-CN" sz="2600" baseline="30000"/>
                  <a:t>2</a:t>
                </a:r>
                <a:endParaRPr kumimoji="1" lang="en-US" altLang="zh-CN" sz="2600"/>
              </a:p>
            </p:txBody>
          </p:sp>
          <p:sp>
            <p:nvSpPr>
              <p:cNvPr id="13" name="Text Box 12"/>
              <p:cNvSpPr txBox="1">
                <a:spLocks noChangeArrowheads="1"/>
              </p:cNvSpPr>
              <p:nvPr/>
            </p:nvSpPr>
            <p:spPr bwMode="auto">
              <a:xfrm>
                <a:off x="5012" y="1976"/>
                <a:ext cx="563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GB" altLang="zh-CN" sz="2600" i="1"/>
                  <a:t>x</a:t>
                </a:r>
                <a:endParaRPr kumimoji="1" lang="en-US" altLang="zh-CN" sz="2600" i="1"/>
              </a:p>
            </p:txBody>
          </p:sp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4808" y="1004"/>
                <a:ext cx="551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GB" altLang="zh-CN" sz="2600" i="1"/>
                  <a:t>n=9</a:t>
                </a:r>
                <a:endParaRPr kumimoji="1" lang="en-US" altLang="zh-CN" sz="2600" i="1"/>
              </a:p>
            </p:txBody>
          </p:sp>
        </p:grpSp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4808" y="1004"/>
              <a:ext cx="55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GB" altLang="zh-CN" sz="2600" i="1"/>
                <a:t>n=</a:t>
              </a:r>
              <a:r>
                <a:rPr kumimoji="1" lang="en-GB" altLang="zh-CN" sz="2600" b="0"/>
                <a:t>9</a:t>
              </a:r>
              <a:endParaRPr kumimoji="1" lang="en-US" altLang="zh-CN" sz="2600" b="0"/>
            </a:p>
          </p:txBody>
        </p:sp>
      </p:grp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2246448" y="838200"/>
            <a:ext cx="3756025" cy="2762250"/>
            <a:chOff x="377" y="432"/>
            <a:chExt cx="2366" cy="1740"/>
          </a:xfrm>
        </p:grpSpPr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582" y="802"/>
              <a:ext cx="1360" cy="233"/>
            </a:xfrm>
            <a:custGeom>
              <a:avLst/>
              <a:gdLst>
                <a:gd name="T0" fmla="*/ 0 w 1788"/>
                <a:gd name="T1" fmla="*/ 3 h 1600"/>
                <a:gd name="T2" fmla="*/ 2 w 1788"/>
                <a:gd name="T3" fmla="*/ 3 h 1600"/>
                <a:gd name="T4" fmla="*/ 2 w 1788"/>
                <a:gd name="T5" fmla="*/ 2 h 1600"/>
                <a:gd name="T6" fmla="*/ 2 w 1788"/>
                <a:gd name="T7" fmla="*/ 3 h 1600"/>
                <a:gd name="T8" fmla="*/ 2 w 1788"/>
                <a:gd name="T9" fmla="*/ 3 h 1600"/>
                <a:gd name="T10" fmla="*/ 2 w 1788"/>
                <a:gd name="T11" fmla="*/ 3 h 1600"/>
                <a:gd name="T12" fmla="*/ 2 w 1788"/>
                <a:gd name="T13" fmla="*/ 2 h 1600"/>
                <a:gd name="T14" fmla="*/ 2 w 1788"/>
                <a:gd name="T15" fmla="*/ 3 h 1600"/>
                <a:gd name="T16" fmla="*/ 2 w 1788"/>
                <a:gd name="T17" fmla="*/ 3 h 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88"/>
                <a:gd name="T28" fmla="*/ 0 h 1600"/>
                <a:gd name="T29" fmla="*/ 1788 w 1788"/>
                <a:gd name="T30" fmla="*/ 1600 h 16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88" h="1600">
                  <a:moveTo>
                    <a:pt x="0" y="806"/>
                  </a:moveTo>
                  <a:cubicBezTo>
                    <a:pt x="71" y="801"/>
                    <a:pt x="142" y="796"/>
                    <a:pt x="216" y="662"/>
                  </a:cubicBezTo>
                  <a:cubicBezTo>
                    <a:pt x="290" y="528"/>
                    <a:pt x="374" y="0"/>
                    <a:pt x="444" y="2"/>
                  </a:cubicBezTo>
                  <a:cubicBezTo>
                    <a:pt x="514" y="4"/>
                    <a:pt x="560" y="408"/>
                    <a:pt x="636" y="674"/>
                  </a:cubicBezTo>
                  <a:cubicBezTo>
                    <a:pt x="712" y="940"/>
                    <a:pt x="814" y="1596"/>
                    <a:pt x="900" y="1598"/>
                  </a:cubicBezTo>
                  <a:cubicBezTo>
                    <a:pt x="986" y="1600"/>
                    <a:pt x="1076" y="952"/>
                    <a:pt x="1152" y="686"/>
                  </a:cubicBezTo>
                  <a:cubicBezTo>
                    <a:pt x="1228" y="420"/>
                    <a:pt x="1278" y="2"/>
                    <a:pt x="1356" y="2"/>
                  </a:cubicBezTo>
                  <a:cubicBezTo>
                    <a:pt x="1434" y="2"/>
                    <a:pt x="1548" y="554"/>
                    <a:pt x="1620" y="686"/>
                  </a:cubicBezTo>
                  <a:cubicBezTo>
                    <a:pt x="1692" y="818"/>
                    <a:pt x="1740" y="806"/>
                    <a:pt x="1788" y="794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77" y="1515"/>
              <a:ext cx="18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1272" y="432"/>
              <a:ext cx="0" cy="17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180" y="908"/>
              <a:ext cx="563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GB" altLang="zh-CN" sz="2600" i="1"/>
                <a:t>x</a:t>
              </a:r>
              <a:endParaRPr kumimoji="1" lang="en-US" altLang="zh-CN" sz="2600" i="1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572" y="432"/>
              <a:ext cx="815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GB" altLang="zh-CN" sz="2600" i="1"/>
                <a:t>Φ</a:t>
              </a:r>
              <a:r>
                <a:rPr kumimoji="1" lang="en-GB" altLang="zh-CN" sz="2600"/>
                <a:t>(</a:t>
              </a:r>
              <a:r>
                <a:rPr kumimoji="1" lang="en-GB" altLang="zh-CN" sz="2600" i="1"/>
                <a:t>x</a:t>
              </a:r>
              <a:r>
                <a:rPr kumimoji="1" lang="en-GB" altLang="zh-CN" sz="2600"/>
                <a:t>)</a:t>
              </a:r>
              <a:endParaRPr kumimoji="1" lang="en-US" altLang="zh-CN" sz="2600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868" y="728"/>
              <a:ext cx="55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GB" altLang="zh-CN" sz="2600" i="1"/>
                <a:t>n=</a:t>
              </a:r>
              <a:r>
                <a:rPr kumimoji="1" lang="en-GB" altLang="zh-CN" sz="2600"/>
                <a:t>2</a:t>
              </a:r>
              <a:endParaRPr kumimoji="1" lang="en-US" altLang="zh-CN" sz="2600"/>
            </a:p>
          </p:txBody>
        </p:sp>
      </p:grp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5648459" y="4440240"/>
            <a:ext cx="42735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800" dirty="0">
                <a:solidFill>
                  <a:srgbClr val="0000FF"/>
                </a:solidFill>
              </a:rPr>
              <a:t>量子概率分布</a:t>
            </a:r>
            <a:r>
              <a:rPr kumimoji="1" lang="zh-CN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kumimoji="1" lang="zh-CN" altLang="en-US" sz="2800" dirty="0">
                <a:solidFill>
                  <a:srgbClr val="0000FF"/>
                </a:solidFill>
              </a:rPr>
              <a:t>经典概率分布</a:t>
            </a:r>
            <a:r>
              <a:rPr kumimoji="1" lang="en-US" altLang="zh-CN" sz="2800" dirty="0">
                <a:solidFill>
                  <a:srgbClr val="0000FF"/>
                </a:solidFill>
              </a:rPr>
              <a:t>(</a:t>
            </a:r>
            <a:r>
              <a:rPr kumimoji="1" lang="zh-CN" altLang="en-US" sz="2800" dirty="0">
                <a:solidFill>
                  <a:srgbClr val="0000FF"/>
                </a:solidFill>
              </a:rPr>
              <a:t>图示虚线）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757999" y="5327650"/>
            <a:ext cx="47148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en-US" altLang="zh-CN" sz="2600" dirty="0">
                <a:solidFill>
                  <a:srgbClr val="009900"/>
                </a:solidFill>
              </a:rPr>
              <a:t>  </a:t>
            </a:r>
            <a:r>
              <a:rPr kumimoji="1" lang="zh-CN" altLang="en-US" sz="2600" dirty="0">
                <a:solidFill>
                  <a:srgbClr val="009900"/>
                </a:solidFill>
              </a:rPr>
              <a:t>能量量子化 </a:t>
            </a:r>
            <a:r>
              <a:rPr kumimoji="1" lang="zh-CN" altLang="en-US" sz="2600" dirty="0">
                <a:solidFill>
                  <a:srgbClr val="009900"/>
                </a:solidFill>
                <a:sym typeface="Symbol" panose="05050102010706020507" pitchFamily="18" charset="2"/>
              </a:rPr>
              <a:t></a:t>
            </a:r>
            <a:r>
              <a:rPr kumimoji="1" lang="zh-CN" altLang="en-US" sz="2600" dirty="0">
                <a:solidFill>
                  <a:srgbClr val="009900"/>
                </a:solidFill>
              </a:rPr>
              <a:t>能量取连续值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6051684" y="3962402"/>
            <a:ext cx="17171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FF00FF"/>
                </a:solidFill>
              </a:rPr>
              <a:t>当</a:t>
            </a:r>
            <a:r>
              <a:rPr kumimoji="1" lang="en-GB" altLang="zh-CN" sz="2800" i="1" dirty="0">
                <a:solidFill>
                  <a:srgbClr val="FF00FF"/>
                </a:solidFill>
              </a:rPr>
              <a:t>n</a:t>
            </a:r>
            <a:r>
              <a:rPr kumimoji="1" lang="en-US" altLang="zh-CN" sz="2800" dirty="0">
                <a:solidFill>
                  <a:srgbClr val="FF00FF"/>
                </a:solidFill>
                <a:sym typeface="Symbol" panose="05050102010706020507" pitchFamily="18" charset="2"/>
              </a:rPr>
              <a:t>∞</a:t>
            </a:r>
            <a:r>
              <a:rPr kumimoji="1" lang="zh-CN" altLang="en-US" sz="2800" dirty="0">
                <a:solidFill>
                  <a:srgbClr val="FF00FF"/>
                </a:solidFill>
              </a:rPr>
              <a:t>时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113724" y="5845175"/>
            <a:ext cx="28352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600"/>
              <a:t>——</a:t>
            </a:r>
            <a:r>
              <a:rPr kumimoji="1" lang="zh-CN" altLang="en-US" sz="2600">
                <a:solidFill>
                  <a:srgbClr val="FF00FF"/>
                </a:solidFill>
              </a:rPr>
              <a:t>玻尔对应原理</a:t>
            </a:r>
          </a:p>
        </p:txBody>
      </p: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2284548" y="3784600"/>
            <a:ext cx="3908425" cy="2794000"/>
            <a:chOff x="425" y="2384"/>
            <a:chExt cx="2462" cy="1760"/>
          </a:xfrm>
        </p:grpSpPr>
        <p:grpSp>
          <p:nvGrpSpPr>
            <p:cNvPr id="27" name="Group 27"/>
            <p:cNvGrpSpPr>
              <a:grpSpLocks/>
            </p:cNvGrpSpPr>
            <p:nvPr/>
          </p:nvGrpSpPr>
          <p:grpSpPr bwMode="auto">
            <a:xfrm>
              <a:off x="425" y="2384"/>
              <a:ext cx="2462" cy="1760"/>
              <a:chOff x="425" y="2312"/>
              <a:chExt cx="2462" cy="1760"/>
            </a:xfrm>
          </p:grpSpPr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93" y="2680"/>
                <a:ext cx="1360" cy="233"/>
              </a:xfrm>
              <a:custGeom>
                <a:avLst/>
                <a:gdLst>
                  <a:gd name="T0" fmla="*/ 0 w 1788"/>
                  <a:gd name="T1" fmla="*/ 2147483647 h 860"/>
                  <a:gd name="T2" fmla="*/ 2 w 1788"/>
                  <a:gd name="T3" fmla="*/ 2147483647 h 860"/>
                  <a:gd name="T4" fmla="*/ 2 w 1788"/>
                  <a:gd name="T5" fmla="*/ 2147483647 h 860"/>
                  <a:gd name="T6" fmla="*/ 2 w 1788"/>
                  <a:gd name="T7" fmla="*/ 2147483647 h 860"/>
                  <a:gd name="T8" fmla="*/ 2 w 1788"/>
                  <a:gd name="T9" fmla="*/ 2147483647 h 860"/>
                  <a:gd name="T10" fmla="*/ 2 w 1788"/>
                  <a:gd name="T11" fmla="*/ 2147483647 h 860"/>
                  <a:gd name="T12" fmla="*/ 2 w 1788"/>
                  <a:gd name="T13" fmla="*/ 2147483647 h 860"/>
                  <a:gd name="T14" fmla="*/ 2 w 1788"/>
                  <a:gd name="T15" fmla="*/ 2147483647 h 860"/>
                  <a:gd name="T16" fmla="*/ 2 w 1788"/>
                  <a:gd name="T17" fmla="*/ 2147483647 h 8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88"/>
                  <a:gd name="T28" fmla="*/ 0 h 860"/>
                  <a:gd name="T29" fmla="*/ 1788 w 1788"/>
                  <a:gd name="T30" fmla="*/ 860 h 8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88" h="860">
                    <a:moveTo>
                      <a:pt x="0" y="816"/>
                    </a:moveTo>
                    <a:cubicBezTo>
                      <a:pt x="52" y="810"/>
                      <a:pt x="104" y="804"/>
                      <a:pt x="168" y="672"/>
                    </a:cubicBezTo>
                    <a:cubicBezTo>
                      <a:pt x="232" y="540"/>
                      <a:pt x="308" y="0"/>
                      <a:pt x="384" y="24"/>
                    </a:cubicBezTo>
                    <a:cubicBezTo>
                      <a:pt x="460" y="48"/>
                      <a:pt x="540" y="772"/>
                      <a:pt x="624" y="816"/>
                    </a:cubicBezTo>
                    <a:cubicBezTo>
                      <a:pt x="708" y="860"/>
                      <a:pt x="806" y="290"/>
                      <a:pt x="888" y="288"/>
                    </a:cubicBezTo>
                    <a:cubicBezTo>
                      <a:pt x="970" y="286"/>
                      <a:pt x="1032" y="848"/>
                      <a:pt x="1116" y="804"/>
                    </a:cubicBezTo>
                    <a:cubicBezTo>
                      <a:pt x="1200" y="760"/>
                      <a:pt x="1312" y="42"/>
                      <a:pt x="1392" y="24"/>
                    </a:cubicBezTo>
                    <a:cubicBezTo>
                      <a:pt x="1472" y="6"/>
                      <a:pt x="1530" y="564"/>
                      <a:pt x="1596" y="696"/>
                    </a:cubicBezTo>
                    <a:cubicBezTo>
                      <a:pt x="1662" y="828"/>
                      <a:pt x="1725" y="822"/>
                      <a:pt x="1788" y="816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Line 29"/>
              <p:cNvSpPr>
                <a:spLocks noChangeShapeType="1"/>
              </p:cNvSpPr>
              <p:nvPr/>
            </p:nvSpPr>
            <p:spPr bwMode="auto">
              <a:xfrm>
                <a:off x="425" y="3987"/>
                <a:ext cx="18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Line 30"/>
              <p:cNvSpPr>
                <a:spLocks noChangeShapeType="1"/>
              </p:cNvSpPr>
              <p:nvPr/>
            </p:nvSpPr>
            <p:spPr bwMode="auto">
              <a:xfrm flipV="1">
                <a:off x="1272" y="2496"/>
                <a:ext cx="0" cy="15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Text Box 31"/>
              <p:cNvSpPr txBox="1">
                <a:spLocks noChangeArrowheads="1"/>
              </p:cNvSpPr>
              <p:nvPr/>
            </p:nvSpPr>
            <p:spPr bwMode="auto">
              <a:xfrm>
                <a:off x="428" y="2312"/>
                <a:ext cx="101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GB" altLang="zh-CN" sz="2600" i="1"/>
                  <a:t>|Φ(x)|</a:t>
                </a:r>
                <a:r>
                  <a:rPr kumimoji="1" lang="en-GB" altLang="zh-CN" sz="2600" baseline="30000"/>
                  <a:t>2</a:t>
                </a:r>
                <a:endParaRPr kumimoji="1" lang="en-US" altLang="zh-CN" sz="2600"/>
              </a:p>
            </p:txBody>
          </p:sp>
          <p:sp>
            <p:nvSpPr>
              <p:cNvPr id="33" name="Text Box 32"/>
              <p:cNvSpPr txBox="1">
                <a:spLocks noChangeArrowheads="1"/>
              </p:cNvSpPr>
              <p:nvPr/>
            </p:nvSpPr>
            <p:spPr bwMode="auto">
              <a:xfrm>
                <a:off x="2324" y="3764"/>
                <a:ext cx="563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GB" altLang="zh-CN" sz="2600" i="1"/>
                  <a:t>x</a:t>
                </a:r>
                <a:endParaRPr kumimoji="1" lang="en-US" altLang="zh-CN" sz="2600" i="1"/>
              </a:p>
            </p:txBody>
          </p:sp>
        </p:grp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1828" y="2968"/>
              <a:ext cx="455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GB" altLang="zh-CN" sz="2600" i="1"/>
                <a:t>n=</a:t>
              </a:r>
              <a:r>
                <a:rPr kumimoji="1" lang="en-GB" altLang="zh-CN" sz="2600"/>
                <a:t>2</a:t>
              </a:r>
              <a:endParaRPr kumimoji="1" lang="en-US" altLang="zh-CN" sz="2600"/>
            </a:p>
          </p:txBody>
        </p:sp>
      </p:grpSp>
    </p:spTree>
    <p:extLst>
      <p:ext uri="{BB962C8B-B14F-4D97-AF65-F5344CB8AC3E}">
        <p14:creationId xmlns:p14="http://schemas.microsoft.com/office/powerpoint/2010/main" val="174387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  <p:bldP spid="23" grpId="0" build="p" autoUpdateAnimBg="0"/>
      <p:bldP spid="24" grpId="0" build="p" autoUpdateAnimBg="0"/>
      <p:bldP spid="2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981554"/>
              </p:ext>
            </p:extLst>
          </p:nvPr>
        </p:nvGraphicFramePr>
        <p:xfrm>
          <a:off x="6717499" y="213451"/>
          <a:ext cx="27305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401" name="Equation" r:id="rId3" imgW="1079280" imgH="342720" progId="Equation.DSMT4">
                  <p:embed/>
                </p:oleObj>
              </mc:Choice>
              <mc:Fallback>
                <p:oleObj name="Equation" r:id="rId3" imgW="1079280" imgH="342720" progId="Equation.DSMT4">
                  <p:embed/>
                  <p:pic>
                    <p:nvPicPr>
                      <p:cNvPr id="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7499" y="213451"/>
                        <a:ext cx="27305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1954322" y="124961"/>
            <a:ext cx="489413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FF0000"/>
                </a:solidFill>
              </a:rPr>
              <a:t>练习：</a:t>
            </a:r>
            <a:r>
              <a:rPr lang="en-US" altLang="zh-CN" sz="2800" dirty="0">
                <a:solidFill>
                  <a:srgbClr val="0000CC"/>
                </a:solidFill>
              </a:rPr>
              <a:t> </a:t>
            </a:r>
            <a:r>
              <a:rPr lang="zh-CN" altLang="en-US" sz="2800" dirty="0">
                <a:solidFill>
                  <a:srgbClr val="0000FF"/>
                </a:solidFill>
              </a:rPr>
              <a:t>已知一维谐振子处在第一激发态时的波函数为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825626" y="1029416"/>
            <a:ext cx="5373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/>
              <a:t>           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094289" y="1050827"/>
            <a:ext cx="72913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</a:rPr>
              <a:t>式中</a:t>
            </a:r>
            <a:r>
              <a:rPr lang="el-GR" altLang="zh-CN" sz="2800" b="1" dirty="0">
                <a:solidFill>
                  <a:srgbClr val="FF0000"/>
                </a:solidFill>
              </a:rPr>
              <a:t>α</a:t>
            </a:r>
            <a:r>
              <a:rPr lang="zh-CN" altLang="en-US" sz="2800" b="1" dirty="0">
                <a:solidFill>
                  <a:srgbClr val="009900"/>
                </a:solidFill>
              </a:rPr>
              <a:t>为常数，</a:t>
            </a: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r>
              <a:rPr lang="zh-CN" altLang="en-US" sz="2800" b="1" dirty="0">
                <a:solidFill>
                  <a:srgbClr val="009900"/>
                </a:solidFill>
              </a:rPr>
              <a:t>为归一化常数。</a:t>
            </a: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r>
              <a:rPr lang="en-US" altLang="zh-CN" sz="2800" b="1" dirty="0">
                <a:solidFill>
                  <a:srgbClr val="009900"/>
                </a:solidFill>
              </a:rPr>
              <a:t>=____,</a:t>
            </a:r>
            <a:r>
              <a:rPr lang="zh-CN" altLang="en-US" sz="2800" b="1" dirty="0">
                <a:solidFill>
                  <a:srgbClr val="009900"/>
                </a:solidFill>
              </a:rPr>
              <a:t> </a:t>
            </a:r>
            <a:r>
              <a:rPr kumimoji="1" lang="zh-CN" altLang="en-US" sz="2800" b="1" dirty="0">
                <a:solidFill>
                  <a:srgbClr val="FF0066"/>
                </a:solidFill>
              </a:rPr>
              <a:t>概率</a:t>
            </a:r>
            <a:r>
              <a:rPr lang="zh-CN" altLang="en-US" sz="2800" b="1" dirty="0">
                <a:solidFill>
                  <a:srgbClr val="009900"/>
                </a:solidFill>
              </a:rPr>
              <a:t>密度为，</a:t>
            </a:r>
            <a:r>
              <a:rPr kumimoji="1" lang="zh-CN" altLang="en-US" sz="2800" b="1" dirty="0">
                <a:solidFill>
                  <a:srgbClr val="FF0066"/>
                </a:solidFill>
              </a:rPr>
              <a:t>概率</a:t>
            </a:r>
            <a:r>
              <a:rPr lang="zh-CN" altLang="en-US" sz="2800" b="1" dirty="0">
                <a:solidFill>
                  <a:srgbClr val="009900"/>
                </a:solidFill>
              </a:rPr>
              <a:t>密度最大的位置为</a:t>
            </a:r>
            <a:r>
              <a:rPr lang="en-US" altLang="zh-CN" sz="2800" b="1" dirty="0">
                <a:solidFill>
                  <a:srgbClr val="009900"/>
                </a:solidFill>
              </a:rPr>
              <a:t>____</a:t>
            </a:r>
            <a:r>
              <a:rPr lang="zh-CN" altLang="en-US" sz="2800" b="1" dirty="0">
                <a:solidFill>
                  <a:srgbClr val="009900"/>
                </a:solidFill>
              </a:rPr>
              <a:t>。</a:t>
            </a:r>
          </a:p>
        </p:txBody>
      </p:sp>
      <p:graphicFrame>
        <p:nvGraphicFramePr>
          <p:cNvPr id="1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406045"/>
              </p:ext>
            </p:extLst>
          </p:nvPr>
        </p:nvGraphicFramePr>
        <p:xfrm>
          <a:off x="2362952" y="1930268"/>
          <a:ext cx="5275343" cy="84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402" name="Equation" r:id="rId5" imgW="1955520" imgH="330120" progId="Equation.DSMT4">
                  <p:embed/>
                </p:oleObj>
              </mc:Choice>
              <mc:Fallback>
                <p:oleObj name="Equation" r:id="rId5" imgW="1955520" imgH="330120" progId="Equation.DSMT4">
                  <p:embed/>
                  <p:pic>
                    <p:nvPicPr>
                      <p:cNvPr id="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952" y="1930268"/>
                        <a:ext cx="5275343" cy="847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029021"/>
              </p:ext>
            </p:extLst>
          </p:nvPr>
        </p:nvGraphicFramePr>
        <p:xfrm>
          <a:off x="2156972" y="2735962"/>
          <a:ext cx="7487566" cy="1083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403" name="Equation" r:id="rId7" imgW="2920680" imgH="444240" progId="Equation.DSMT4">
                  <p:embed/>
                </p:oleObj>
              </mc:Choice>
              <mc:Fallback>
                <p:oleObj name="Equation" r:id="rId7" imgW="2920680" imgH="444240" progId="Equation.DSMT4">
                  <p:embed/>
                  <p:pic>
                    <p:nvPicPr>
                      <p:cNvPr id="18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972" y="2735962"/>
                        <a:ext cx="7487566" cy="1083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AutoShape 8"/>
          <p:cNvSpPr>
            <a:spLocks noChangeArrowheads="1"/>
          </p:cNvSpPr>
          <p:nvPr/>
        </p:nvSpPr>
        <p:spPr bwMode="auto">
          <a:xfrm>
            <a:off x="1950976" y="4287196"/>
            <a:ext cx="700143" cy="241182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FFFF00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804049"/>
              </p:ext>
            </p:extLst>
          </p:nvPr>
        </p:nvGraphicFramePr>
        <p:xfrm>
          <a:off x="2814891" y="3819840"/>
          <a:ext cx="337185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404" name="Equation" r:id="rId9" imgW="1333440" imgH="482400" progId="Equation.DSMT4">
                  <p:embed/>
                </p:oleObj>
              </mc:Choice>
              <mc:Fallback>
                <p:oleObj name="Equation" r:id="rId9" imgW="1333440" imgH="482400" progId="Equation.DSMT4">
                  <p:embed/>
                  <p:pic>
                    <p:nvPicPr>
                      <p:cNvPr id="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891" y="3819840"/>
                        <a:ext cx="3371850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907973"/>
              </p:ext>
            </p:extLst>
          </p:nvPr>
        </p:nvGraphicFramePr>
        <p:xfrm>
          <a:off x="7183409" y="4041279"/>
          <a:ext cx="19272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405" name="公式" r:id="rId11" imgW="761760" imgH="228600" progId="Equation.3">
                  <p:embed/>
                </p:oleObj>
              </mc:Choice>
              <mc:Fallback>
                <p:oleObj name="公式" r:id="rId11" imgW="761760" imgH="228600" progId="Equation.3">
                  <p:embed/>
                  <p:pic>
                    <p:nvPicPr>
                      <p:cNvPr id="2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3409" y="4041279"/>
                        <a:ext cx="19272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362729"/>
              </p:ext>
            </p:extLst>
          </p:nvPr>
        </p:nvGraphicFramePr>
        <p:xfrm>
          <a:off x="1838304" y="4925268"/>
          <a:ext cx="4760912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406" name="Equation" r:id="rId13" imgW="1954951" imgH="444307" progId="Equation.3">
                  <p:embed/>
                </p:oleObj>
              </mc:Choice>
              <mc:Fallback>
                <p:oleObj name="Equation" r:id="rId13" imgW="1954951" imgH="444307" progId="Equation.3">
                  <p:embed/>
                  <p:pic>
                    <p:nvPicPr>
                      <p:cNvPr id="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04" y="4925268"/>
                        <a:ext cx="4760912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017070"/>
              </p:ext>
            </p:extLst>
          </p:nvPr>
        </p:nvGraphicFramePr>
        <p:xfrm>
          <a:off x="7247234" y="4925268"/>
          <a:ext cx="2000250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407" name="Equation" r:id="rId15" imgW="647419" imgH="393529" progId="Equation.3">
                  <p:embed/>
                </p:oleObj>
              </mc:Choice>
              <mc:Fallback>
                <p:oleObj name="Equation" r:id="rId15" imgW="647419" imgH="393529" progId="Equation.3">
                  <p:embed/>
                  <p:pic>
                    <p:nvPicPr>
                      <p:cNvPr id="2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7234" y="4925268"/>
                        <a:ext cx="2000250" cy="122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AutoShape 8"/>
          <p:cNvSpPr>
            <a:spLocks noChangeArrowheads="1"/>
          </p:cNvSpPr>
          <p:nvPr/>
        </p:nvSpPr>
        <p:spPr bwMode="auto">
          <a:xfrm>
            <a:off x="4895876" y="6186051"/>
            <a:ext cx="700143" cy="241182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66FF66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397862"/>
              </p:ext>
            </p:extLst>
          </p:nvPr>
        </p:nvGraphicFramePr>
        <p:xfrm>
          <a:off x="5753140" y="5621695"/>
          <a:ext cx="1460500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408" name="Equation" r:id="rId17" imgW="507780" imgH="393529" progId="Equation.3">
                  <p:embed/>
                </p:oleObj>
              </mc:Choice>
              <mc:Fallback>
                <p:oleObj name="Equation" r:id="rId17" imgW="507780" imgH="393529" progId="Equation.3">
                  <p:embed/>
                  <p:pic>
                    <p:nvPicPr>
                      <p:cNvPr id="2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40" y="5621695"/>
                        <a:ext cx="1460500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523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4" descr="4C70BBA977B88F3DF7393CB7443DAF2A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731" y="2472407"/>
            <a:ext cx="1285875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883391" y="950934"/>
            <a:ext cx="817721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7175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175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175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175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175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练习：</a:t>
            </a:r>
            <a:r>
              <a:rPr kumimoji="1"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分子中原子的振动相当于一个谐振子，其劲度系数为</a:t>
            </a:r>
            <a:r>
              <a:rPr kumimoji="1"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kumimoji="1"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，质量是</a:t>
            </a:r>
            <a:r>
              <a:rPr kumimoji="1"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kumimoji="1"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1" lang="zh-CN" altLang="en-US" sz="2800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当此谐振子由激发态</a:t>
            </a:r>
            <a:r>
              <a:rPr kumimoji="1"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800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跃迁到激发态</a:t>
            </a:r>
            <a:r>
              <a:rPr kumimoji="1" lang="en-US" altLang="zh-CN" sz="2800" i="1" dirty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800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时，所放出的光子的波长</a:t>
            </a:r>
            <a:r>
              <a:rPr kumimoji="1" lang="en-US" altLang="zh-CN" sz="2800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=______</a:t>
            </a:r>
            <a:r>
              <a:rPr kumimoji="1" lang="zh-CN" altLang="en-US" sz="2800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5297751" y="217268"/>
            <a:ext cx="18325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课堂练习</a:t>
            </a:r>
            <a:endParaRPr lang="zh-CN" altLang="en-US" b="1" dirty="0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89191"/>
              </p:ext>
            </p:extLst>
          </p:nvPr>
        </p:nvGraphicFramePr>
        <p:xfrm>
          <a:off x="2179758" y="2472406"/>
          <a:ext cx="2532063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42" name="Equation" r:id="rId4" imgW="914290" imgH="323920" progId="Equation.3">
                  <p:embed/>
                </p:oleObj>
              </mc:Choice>
              <mc:Fallback>
                <p:oleObj name="Equation" r:id="rId4" imgW="914290" imgH="323920" progId="Equation.3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758" y="2472406"/>
                        <a:ext cx="2532063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768614"/>
              </p:ext>
            </p:extLst>
          </p:nvPr>
        </p:nvGraphicFramePr>
        <p:xfrm>
          <a:off x="5297751" y="2777206"/>
          <a:ext cx="33035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43" name="Equation" r:id="rId6" imgW="723586" imgH="190417" progId="Equation.3">
                  <p:embed/>
                </p:oleObj>
              </mc:Choice>
              <mc:Fallback>
                <p:oleObj name="Equation" r:id="rId6" imgW="723586" imgH="190417" progId="Equation.3">
                  <p:embed/>
                  <p:pic>
                    <p:nvPicPr>
                      <p:cNvPr id="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751" y="2777206"/>
                        <a:ext cx="330358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853498"/>
              </p:ext>
            </p:extLst>
          </p:nvPr>
        </p:nvGraphicFramePr>
        <p:xfrm>
          <a:off x="2919483" y="3848769"/>
          <a:ext cx="13335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44" name="Equation" r:id="rId8" imgW="495341" imgH="380876" progId="Equation.DSMT4">
                  <p:embed/>
                </p:oleObj>
              </mc:Choice>
              <mc:Fallback>
                <p:oleObj name="Equation" r:id="rId8" imgW="495341" imgH="380876" progId="Equation.DSMT4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Gray">
                      <a:xfrm>
                        <a:off x="2919483" y="3848769"/>
                        <a:ext cx="13335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620432"/>
              </p:ext>
            </p:extLst>
          </p:nvPr>
        </p:nvGraphicFramePr>
        <p:xfrm>
          <a:off x="5213350" y="3765550"/>
          <a:ext cx="347345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45" name="Equation" r:id="rId10" imgW="1117440" imgH="393480" progId="Equation.DSMT4">
                  <p:embed/>
                </p:oleObj>
              </mc:Choice>
              <mc:Fallback>
                <p:oleObj name="Equation" r:id="rId10" imgW="1117440" imgH="393480" progId="Equation.DSMT4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3765550"/>
                        <a:ext cx="3473450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867408"/>
              </p:ext>
            </p:extLst>
          </p:nvPr>
        </p:nvGraphicFramePr>
        <p:xfrm>
          <a:off x="2215897" y="5099720"/>
          <a:ext cx="6711951" cy="145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46" name="公式" r:id="rId12" imgW="2158920" imgH="469800" progId="Equation.3">
                  <p:embed/>
                </p:oleObj>
              </mc:Choice>
              <mc:Fallback>
                <p:oleObj name="公式" r:id="rId12" imgW="2158920" imgH="469800" progId="Equation.3">
                  <p:embed/>
                  <p:pic>
                    <p:nvPicPr>
                      <p:cNvPr id="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5897" y="5099720"/>
                        <a:ext cx="6711951" cy="145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404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0"/>
          <p:cNvGrpSpPr>
            <a:grpSpLocks/>
          </p:cNvGrpSpPr>
          <p:nvPr/>
        </p:nvGrpSpPr>
        <p:grpSpPr bwMode="auto">
          <a:xfrm>
            <a:off x="6144752" y="2604739"/>
            <a:ext cx="4395788" cy="4000500"/>
            <a:chOff x="1056" y="384"/>
            <a:chExt cx="2769" cy="2520"/>
          </a:xfrm>
        </p:grpSpPr>
        <p:sp>
          <p:nvSpPr>
            <p:cNvPr id="3" name="直线 6"/>
            <p:cNvSpPr>
              <a:spLocks noChangeShapeType="1"/>
            </p:cNvSpPr>
            <p:nvPr/>
          </p:nvSpPr>
          <p:spPr bwMode="auto">
            <a:xfrm>
              <a:off x="1070" y="2149"/>
              <a:ext cx="23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600" i="1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" name="直线 7"/>
            <p:cNvSpPr>
              <a:spLocks noChangeShapeType="1"/>
            </p:cNvSpPr>
            <p:nvPr/>
          </p:nvSpPr>
          <p:spPr bwMode="auto">
            <a:xfrm>
              <a:off x="1103" y="2676"/>
              <a:ext cx="23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600" i="1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" name="直线 8"/>
            <p:cNvSpPr>
              <a:spLocks noChangeShapeType="1"/>
            </p:cNvSpPr>
            <p:nvPr/>
          </p:nvSpPr>
          <p:spPr bwMode="auto">
            <a:xfrm>
              <a:off x="1056" y="1584"/>
              <a:ext cx="23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600" i="1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直线 9"/>
            <p:cNvSpPr>
              <a:spLocks noChangeShapeType="1"/>
            </p:cNvSpPr>
            <p:nvPr/>
          </p:nvSpPr>
          <p:spPr bwMode="auto">
            <a:xfrm>
              <a:off x="1056" y="1057"/>
              <a:ext cx="23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600" i="1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直线 10"/>
            <p:cNvSpPr>
              <a:spLocks noChangeShapeType="1"/>
            </p:cNvSpPr>
            <p:nvPr/>
          </p:nvSpPr>
          <p:spPr bwMode="auto">
            <a:xfrm>
              <a:off x="1056" y="504"/>
              <a:ext cx="23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600" i="1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文本框 11"/>
            <p:cNvSpPr txBox="1">
              <a:spLocks noChangeArrowheads="1"/>
            </p:cNvSpPr>
            <p:nvPr/>
          </p:nvSpPr>
          <p:spPr bwMode="auto">
            <a:xfrm>
              <a:off x="3444" y="384"/>
              <a:ext cx="325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zh-CN" sz="2800" b="1" i="0" kern="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9" name="文本框 12"/>
            <p:cNvSpPr txBox="1">
              <a:spLocks noChangeArrowheads="1"/>
            </p:cNvSpPr>
            <p:nvPr/>
          </p:nvSpPr>
          <p:spPr bwMode="auto">
            <a:xfrm>
              <a:off x="3442" y="861"/>
              <a:ext cx="325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zh-CN" sz="2800" b="1" i="0" kern="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0" name="文本框 13"/>
            <p:cNvSpPr txBox="1">
              <a:spLocks noChangeArrowheads="1"/>
            </p:cNvSpPr>
            <p:nvPr/>
          </p:nvSpPr>
          <p:spPr bwMode="auto">
            <a:xfrm>
              <a:off x="3478" y="1411"/>
              <a:ext cx="32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zh-CN" sz="2800" b="1" i="0" kern="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1" name="文本框 14"/>
            <p:cNvSpPr txBox="1">
              <a:spLocks noChangeArrowheads="1"/>
            </p:cNvSpPr>
            <p:nvPr/>
          </p:nvSpPr>
          <p:spPr bwMode="auto">
            <a:xfrm>
              <a:off x="3500" y="1947"/>
              <a:ext cx="325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zh-CN" sz="2800" b="1" i="0" kern="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2" name="文本框 15"/>
            <p:cNvSpPr txBox="1">
              <a:spLocks noChangeArrowheads="1"/>
            </p:cNvSpPr>
            <p:nvPr/>
          </p:nvSpPr>
          <p:spPr bwMode="auto">
            <a:xfrm>
              <a:off x="3456" y="2544"/>
              <a:ext cx="325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6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altLang="zh-CN" sz="2800" b="1" i="0" kern="0" dirty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3" name="直线 16"/>
            <p:cNvSpPr>
              <a:spLocks noChangeShapeType="1"/>
            </p:cNvSpPr>
            <p:nvPr/>
          </p:nvSpPr>
          <p:spPr bwMode="auto">
            <a:xfrm flipH="1">
              <a:off x="1489" y="2149"/>
              <a:ext cx="1" cy="56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600" i="1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直线 17"/>
            <p:cNvSpPr>
              <a:spLocks noChangeShapeType="1"/>
            </p:cNvSpPr>
            <p:nvPr/>
          </p:nvSpPr>
          <p:spPr bwMode="auto">
            <a:xfrm flipH="1">
              <a:off x="1597" y="1584"/>
              <a:ext cx="1" cy="109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600" i="1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直线 18"/>
            <p:cNvSpPr>
              <a:spLocks noChangeShapeType="1"/>
            </p:cNvSpPr>
            <p:nvPr/>
          </p:nvSpPr>
          <p:spPr bwMode="auto">
            <a:xfrm>
              <a:off x="1706" y="1063"/>
              <a:ext cx="0" cy="161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600" i="1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直线 19"/>
            <p:cNvSpPr>
              <a:spLocks noChangeShapeType="1"/>
            </p:cNvSpPr>
            <p:nvPr/>
          </p:nvSpPr>
          <p:spPr bwMode="auto">
            <a:xfrm>
              <a:off x="1815" y="504"/>
              <a:ext cx="1" cy="217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600" i="1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直线 20"/>
            <p:cNvSpPr>
              <a:spLocks noChangeShapeType="1"/>
            </p:cNvSpPr>
            <p:nvPr/>
          </p:nvSpPr>
          <p:spPr bwMode="auto">
            <a:xfrm>
              <a:off x="2357" y="504"/>
              <a:ext cx="0" cy="1645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600" i="1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直线 21"/>
            <p:cNvSpPr>
              <a:spLocks noChangeShapeType="1"/>
            </p:cNvSpPr>
            <p:nvPr/>
          </p:nvSpPr>
          <p:spPr bwMode="auto">
            <a:xfrm>
              <a:off x="2249" y="1069"/>
              <a:ext cx="0" cy="108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600" i="1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直线 22"/>
            <p:cNvSpPr>
              <a:spLocks noChangeShapeType="1"/>
            </p:cNvSpPr>
            <p:nvPr/>
          </p:nvSpPr>
          <p:spPr bwMode="auto">
            <a:xfrm>
              <a:off x="2125" y="1578"/>
              <a:ext cx="2" cy="571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600" i="1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直线 23"/>
            <p:cNvSpPr>
              <a:spLocks noChangeShapeType="1"/>
            </p:cNvSpPr>
            <p:nvPr/>
          </p:nvSpPr>
          <p:spPr bwMode="auto">
            <a:xfrm flipH="1">
              <a:off x="2789" y="504"/>
              <a:ext cx="0" cy="109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600" i="1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直线 24"/>
            <p:cNvSpPr>
              <a:spLocks noChangeShapeType="1"/>
            </p:cNvSpPr>
            <p:nvPr/>
          </p:nvSpPr>
          <p:spPr bwMode="auto">
            <a:xfrm flipH="1">
              <a:off x="2679" y="1063"/>
              <a:ext cx="2" cy="55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600" i="1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直线 25"/>
            <p:cNvSpPr>
              <a:spLocks noChangeShapeType="1"/>
            </p:cNvSpPr>
            <p:nvPr/>
          </p:nvSpPr>
          <p:spPr bwMode="auto">
            <a:xfrm flipH="1">
              <a:off x="3116" y="504"/>
              <a:ext cx="1" cy="54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600" i="1" ker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23" name="Picture 24" descr="4C70BBA977B88F3DF7393CB7443DAF2A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465" y="1204564"/>
            <a:ext cx="1285875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/>
          <p:cNvSpPr/>
          <p:nvPr/>
        </p:nvSpPr>
        <p:spPr>
          <a:xfrm>
            <a:off x="1967119" y="816824"/>
            <a:ext cx="81650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+mn-ea"/>
              </a:rPr>
              <a:t>圆频率为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sym typeface="Symbol" panose="05050102010706020507" pitchFamily="18" charset="2"/>
              </a:rPr>
              <a:t></a:t>
            </a:r>
            <a:r>
              <a:rPr kumimoji="1" lang="zh-CN" altLang="en-US" sz="2800" b="1" dirty="0">
                <a:solidFill>
                  <a:srgbClr val="0000FF"/>
                </a:solidFill>
                <a:latin typeface="+mn-ea"/>
                <a:sym typeface="Symbol" panose="05050102010706020507" pitchFamily="18" charset="2"/>
              </a:rPr>
              <a:t>的</a:t>
            </a:r>
            <a:r>
              <a:rPr kumimoji="1" lang="zh-CN" altLang="en-US" sz="2800" b="1" dirty="0">
                <a:solidFill>
                  <a:srgbClr val="0000FF"/>
                </a:solidFill>
                <a:latin typeface="+mn-ea"/>
              </a:rPr>
              <a:t>量子谐振子吸收到能量，跃迁到能级</a:t>
            </a:r>
            <a:r>
              <a:rPr kumimoji="1" lang="en-US" altLang="zh-CN" sz="2800" b="1" dirty="0">
                <a:solidFill>
                  <a:srgbClr val="FF0000"/>
                </a:solidFill>
                <a:latin typeface="+mn-ea"/>
              </a:rPr>
              <a:t>n =4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。</a:t>
            </a:r>
            <a:r>
              <a:rPr kumimoji="1" lang="zh-CN" altLang="en-US" sz="2800" b="1" dirty="0">
                <a:solidFill>
                  <a:srgbClr val="009900"/>
                </a:solidFill>
                <a:latin typeface="+mn-ea"/>
              </a:rPr>
              <a:t>可能发射的谱线数目</a:t>
            </a:r>
            <a:r>
              <a:rPr kumimoji="1" lang="en-US" altLang="zh-CN" sz="2800" b="1" dirty="0">
                <a:solidFill>
                  <a:srgbClr val="009900"/>
                </a:solidFill>
                <a:latin typeface="+mn-ea"/>
              </a:rPr>
              <a:t>=______</a:t>
            </a:r>
            <a:r>
              <a:rPr kumimoji="1" lang="zh-CN" altLang="en-US" sz="2800" b="1" dirty="0">
                <a:solidFill>
                  <a:srgbClr val="009900"/>
                </a:solidFill>
                <a:latin typeface="+mn-ea"/>
              </a:rPr>
              <a:t>，</a:t>
            </a:r>
            <a:r>
              <a:rPr kumimoji="1" lang="zh-CN" altLang="en-US" sz="2800" b="1" dirty="0">
                <a:solidFill>
                  <a:srgbClr val="FF00FF"/>
                </a:solidFill>
                <a:latin typeface="+mn-ea"/>
              </a:rPr>
              <a:t>波长最大的</a:t>
            </a:r>
            <a:r>
              <a:rPr kumimoji="1" lang="zh-CN" altLang="en-US" sz="2800" b="1" dirty="0">
                <a:solidFill>
                  <a:srgbClr val="CC0000"/>
                </a:solidFill>
                <a:latin typeface="+mn-ea"/>
              </a:rPr>
              <a:t>谱线</a:t>
            </a:r>
            <a:r>
              <a:rPr lang="zh-CN" altLang="en-US" sz="2800" b="1" dirty="0">
                <a:sym typeface="Symbol" panose="05050102010706020507" pitchFamily="18" charset="2"/>
              </a:rPr>
              <a:t></a:t>
            </a:r>
            <a:r>
              <a:rPr lang="zh-CN" altLang="en-US" sz="2800" b="1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sz="2800" b="1" dirty="0">
                <a:solidFill>
                  <a:srgbClr val="FF0000"/>
                </a:solidFill>
                <a:latin typeface="+mn-ea"/>
              </a:rPr>
              <a:t>=</a:t>
            </a:r>
            <a:r>
              <a:rPr kumimoji="1" lang="en-US" altLang="zh-CN" sz="2800" b="1" dirty="0">
                <a:solidFill>
                  <a:srgbClr val="FF00FF"/>
                </a:solidFill>
                <a:latin typeface="+mn-ea"/>
              </a:rPr>
              <a:t>______</a:t>
            </a:r>
            <a:r>
              <a:rPr kumimoji="1" lang="zh-CN" altLang="en-US" sz="2800" b="1" dirty="0">
                <a:solidFill>
                  <a:srgbClr val="FF00FF"/>
                </a:solidFill>
                <a:latin typeface="+mn-ea"/>
              </a:rPr>
              <a:t>，波长最小的</a:t>
            </a:r>
            <a:r>
              <a:rPr kumimoji="1" lang="zh-CN" altLang="en-US" sz="2800" b="1" dirty="0">
                <a:solidFill>
                  <a:srgbClr val="CC0000"/>
                </a:solidFill>
                <a:latin typeface="+mn-ea"/>
              </a:rPr>
              <a:t>谱线</a:t>
            </a:r>
            <a:r>
              <a:rPr lang="zh-CN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</a:t>
            </a:r>
            <a:r>
              <a:rPr kumimoji="1" lang="en-US" altLang="zh-CN" sz="2800" b="1" dirty="0">
                <a:solidFill>
                  <a:srgbClr val="FF0000"/>
                </a:solidFill>
                <a:latin typeface="+mn-ea"/>
              </a:rPr>
              <a:t> =</a:t>
            </a:r>
            <a:r>
              <a:rPr kumimoji="1" lang="en-US" altLang="zh-CN" sz="2800" b="1" dirty="0">
                <a:solidFill>
                  <a:srgbClr val="FF00FF"/>
                </a:solidFill>
                <a:latin typeface="+mn-ea"/>
              </a:rPr>
              <a:t>______</a:t>
            </a:r>
            <a:r>
              <a:rPr kumimoji="1" lang="zh-CN" altLang="en-US" sz="2800" b="1" dirty="0">
                <a:solidFill>
                  <a:srgbClr val="FF00FF"/>
                </a:solidFill>
                <a:latin typeface="+mn-ea"/>
              </a:rPr>
              <a:t>。</a:t>
            </a:r>
            <a:endParaRPr kumimoji="1" lang="zh-CN" altLang="en-US" sz="2800" b="1" dirty="0">
              <a:solidFill>
                <a:srgbClr val="009900"/>
              </a:solidFill>
              <a:latin typeface="+mn-ea"/>
            </a:endParaRPr>
          </a:p>
        </p:txBody>
      </p:sp>
      <p:sp>
        <p:nvSpPr>
          <p:cNvPr id="25" name="矩形 4"/>
          <p:cNvSpPr>
            <a:spLocks noChangeArrowheads="1"/>
          </p:cNvSpPr>
          <p:nvPr/>
        </p:nvSpPr>
        <p:spPr bwMode="auto">
          <a:xfrm>
            <a:off x="3981103" y="200845"/>
            <a:ext cx="2038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课堂练习</a:t>
            </a:r>
            <a:endParaRPr lang="zh-CN" altLang="en-US" sz="3600" b="1" dirty="0"/>
          </a:p>
        </p:txBody>
      </p:sp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460848"/>
              </p:ext>
            </p:extLst>
          </p:nvPr>
        </p:nvGraphicFramePr>
        <p:xfrm>
          <a:off x="3394409" y="2157076"/>
          <a:ext cx="2532063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74" name="Equation" r:id="rId4" imgW="914290" imgH="323920" progId="Equation.3">
                  <p:embed/>
                </p:oleObj>
              </mc:Choice>
              <mc:Fallback>
                <p:oleObj name="Equation" r:id="rId4" imgW="914290" imgH="323920" progId="Equation.3">
                  <p:embed/>
                  <p:pic>
                    <p:nvPicPr>
                      <p:cNvPr id="6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409" y="2157076"/>
                        <a:ext cx="2532063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708098"/>
              </p:ext>
            </p:extLst>
          </p:nvPr>
        </p:nvGraphicFramePr>
        <p:xfrm>
          <a:off x="2110743" y="3390053"/>
          <a:ext cx="33035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75" name="Equation" r:id="rId6" imgW="723586" imgH="190417" progId="Equation.3">
                  <p:embed/>
                </p:oleObj>
              </mc:Choice>
              <mc:Fallback>
                <p:oleObj name="Equation" r:id="rId6" imgW="723586" imgH="190417" progId="Equation.3">
                  <p:embed/>
                  <p:pic>
                    <p:nvPicPr>
                      <p:cNvPr id="6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0743" y="3390053"/>
                        <a:ext cx="330358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852271"/>
              </p:ext>
            </p:extLst>
          </p:nvPr>
        </p:nvGraphicFramePr>
        <p:xfrm>
          <a:off x="1792448" y="3792632"/>
          <a:ext cx="3594100" cy="18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76" name="Equation" r:id="rId8" imgW="1155600" imgH="609480" progId="Equation.DSMT4">
                  <p:embed/>
                </p:oleObj>
              </mc:Choice>
              <mc:Fallback>
                <p:oleObj name="Equation" r:id="rId8" imgW="1155600" imgH="609480" progId="Equation.DSMT4">
                  <p:embed/>
                  <p:pic>
                    <p:nvPicPr>
                      <p:cNvPr id="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448" y="3792632"/>
                        <a:ext cx="3594100" cy="188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1984644" y="5783923"/>
            <a:ext cx="34296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FF0066"/>
                </a:solidFill>
                <a:latin typeface="+mn-ea"/>
              </a:rPr>
              <a:t>由于能级等间距，有</a:t>
            </a:r>
            <a:r>
              <a:rPr kumimoji="1" lang="en-US" altLang="zh-CN" sz="2800" b="1" dirty="0">
                <a:solidFill>
                  <a:srgbClr val="FF0066"/>
                </a:solidFill>
                <a:latin typeface="+mn-ea"/>
              </a:rPr>
              <a:t>4</a:t>
            </a:r>
            <a:r>
              <a:rPr kumimoji="1" lang="zh-CN" altLang="en-US" sz="2800" b="1" dirty="0">
                <a:solidFill>
                  <a:srgbClr val="FF0066"/>
                </a:solidFill>
                <a:latin typeface="+mn-ea"/>
              </a:rPr>
              <a:t>条波长不同的</a:t>
            </a:r>
            <a:r>
              <a:rPr kumimoji="1" lang="zh-CN" altLang="en-US" sz="2800" b="1" dirty="0">
                <a:solidFill>
                  <a:srgbClr val="009900"/>
                </a:solidFill>
                <a:latin typeface="+mn-ea"/>
              </a:rPr>
              <a:t>谱线</a:t>
            </a:r>
            <a:endParaRPr lang="zh-CN" altLang="en-US" sz="2800" dirty="0">
              <a:solidFill>
                <a:srgbClr val="FF0066"/>
              </a:solidFill>
            </a:endParaRPr>
          </a:p>
        </p:txBody>
      </p:sp>
      <p:graphicFrame>
        <p:nvGraphicFramePr>
          <p:cNvPr id="3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34023"/>
              </p:ext>
            </p:extLst>
          </p:nvPr>
        </p:nvGraphicFramePr>
        <p:xfrm>
          <a:off x="5808663" y="1312863"/>
          <a:ext cx="1344612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77" name="公式" r:id="rId10" imgW="622080" imgH="177480" progId="Equation.3">
                  <p:embed/>
                </p:oleObj>
              </mc:Choice>
              <mc:Fallback>
                <p:oleObj name="公式" r:id="rId10" imgW="622080" imgH="177480" progId="Equation.3">
                  <p:embed/>
                  <p:pic>
                    <p:nvPicPr>
                      <p:cNvPr id="7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1312863"/>
                        <a:ext cx="1344612" cy="38576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318343"/>
              </p:ext>
            </p:extLst>
          </p:nvPr>
        </p:nvGraphicFramePr>
        <p:xfrm>
          <a:off x="2558417" y="1748186"/>
          <a:ext cx="77946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78" name="公式" r:id="rId12" imgW="291960" imgH="393480" progId="Equation.3">
                  <p:embed/>
                </p:oleObj>
              </mc:Choice>
              <mc:Fallback>
                <p:oleObj name="公式" r:id="rId12" imgW="291960" imgH="393480" progId="Equation.3">
                  <p:embed/>
                  <p:pic>
                    <p:nvPicPr>
                      <p:cNvPr id="8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8417" y="1748186"/>
                        <a:ext cx="779462" cy="10477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231562"/>
              </p:ext>
            </p:extLst>
          </p:nvPr>
        </p:nvGraphicFramePr>
        <p:xfrm>
          <a:off x="6891275" y="1487140"/>
          <a:ext cx="77946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79" name="公式" r:id="rId14" imgW="291960" imgH="393480" progId="Equation.3">
                  <p:embed/>
                </p:oleObj>
              </mc:Choice>
              <mc:Fallback>
                <p:oleObj name="公式" r:id="rId14" imgW="291960" imgH="393480" progId="Equation.3">
                  <p:embed/>
                  <p:pic>
                    <p:nvPicPr>
                      <p:cNvPr id="8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275" y="1487140"/>
                        <a:ext cx="779462" cy="10477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890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28800" y="254360"/>
            <a:ext cx="8177214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7175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175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175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175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175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</a:rPr>
              <a:t>【</a:t>
            </a:r>
            <a:r>
              <a:rPr lang="zh-CN" altLang="en-US" sz="2800" dirty="0">
                <a:solidFill>
                  <a:srgbClr val="FF0000"/>
                </a:solidFill>
              </a:rPr>
              <a:t>补充例*</a:t>
            </a:r>
            <a:r>
              <a:rPr lang="en-US" altLang="zh-CN" sz="2800" dirty="0">
                <a:solidFill>
                  <a:srgbClr val="FF0000"/>
                </a:solidFill>
              </a:rPr>
              <a:t>】</a:t>
            </a:r>
            <a:r>
              <a:rPr kumimoji="1"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分子中原子的振动相当于一个谐振子，其劲度系数为</a:t>
            </a:r>
            <a:r>
              <a:rPr kumimoji="1"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k=1.13 ×10</a:t>
            </a:r>
            <a:r>
              <a:rPr kumimoji="1" lang="en-US" altLang="zh-CN" sz="2800" baseline="30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N/m</a:t>
            </a:r>
            <a:r>
              <a:rPr kumimoji="1"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，质量是</a:t>
            </a:r>
            <a:r>
              <a:rPr kumimoji="1"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m=1.67 ×10</a:t>
            </a:r>
            <a:r>
              <a:rPr kumimoji="1" lang="en-US" altLang="zh-CN" sz="2800" baseline="30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-27</a:t>
            </a:r>
            <a:r>
              <a:rPr kumimoji="1"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kg</a:t>
            </a:r>
            <a:r>
              <a:rPr kumimoji="1"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1" lang="zh-CN" altLang="en-US" sz="280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此分子的能量本征值（以</a:t>
            </a:r>
            <a:r>
              <a:rPr kumimoji="1" lang="en-US" altLang="zh-CN" sz="280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eV</a:t>
            </a:r>
            <a:r>
              <a:rPr kumimoji="1" lang="zh-CN" altLang="en-US" sz="280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为单位）多大？</a:t>
            </a:r>
            <a:r>
              <a:rPr kumimoji="1" lang="zh-CN" altLang="en-US" sz="2800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当此谐振子由某一激发态跃迁到相邻的下一激发态时，所放出的光子的能量和波长各是多少？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74627" y="2520014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175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175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175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175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175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C00000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942799" y="2558277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175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175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175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175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175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8000"/>
                </a:solidFill>
                <a:ea typeface="楷体_GB2312" pitchFamily="49" charset="-122"/>
              </a:rPr>
              <a:t>氢分子振动的角频率为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653083"/>
              </p:ext>
            </p:extLst>
          </p:nvPr>
        </p:nvGraphicFramePr>
        <p:xfrm>
          <a:off x="6781799" y="2455428"/>
          <a:ext cx="13335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66" name="Equation" r:id="rId3" imgW="495341" imgH="380876" progId="Equation.DSMT4">
                  <p:embed/>
                </p:oleObj>
              </mc:Choice>
              <mc:Fallback>
                <p:oleObj name="Equation" r:id="rId3" imgW="495341" imgH="380876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Gray">
                      <a:xfrm>
                        <a:off x="6781799" y="2455428"/>
                        <a:ext cx="13335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25521" y="3200237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175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175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175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175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175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FF0066"/>
                </a:solidFill>
                <a:ea typeface="楷体_GB2312" pitchFamily="49" charset="-122"/>
              </a:rPr>
              <a:t>氢分子振动的能量为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321617"/>
              </p:ext>
            </p:extLst>
          </p:nvPr>
        </p:nvGraphicFramePr>
        <p:xfrm>
          <a:off x="3417094" y="3556359"/>
          <a:ext cx="6729413" cy="306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67" name="Equation" r:id="rId5" imgW="2984500" imgH="1358900" progId="Equation.DSMT4">
                  <p:embed/>
                </p:oleObj>
              </mc:Choice>
              <mc:Fallback>
                <p:oleObj name="Equation" r:id="rId5" imgW="2984500" imgH="1358900" progId="Equation.DSMT4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094" y="3556359"/>
                        <a:ext cx="6729413" cy="306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158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747493" y="677216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175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175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175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175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175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FF"/>
                </a:solidFill>
                <a:ea typeface="楷体_GB2312" pitchFamily="49" charset="-122"/>
              </a:rPr>
              <a:t>放出光子的能量等于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629114"/>
              </p:ext>
            </p:extLst>
          </p:nvPr>
        </p:nvGraphicFramePr>
        <p:xfrm>
          <a:off x="3814293" y="1439214"/>
          <a:ext cx="44196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90" name="Equation" r:id="rId3" imgW="1466859" imgH="161960" progId="Equation.DSMT4">
                  <p:embed/>
                </p:oleObj>
              </mc:Choice>
              <mc:Fallback>
                <p:oleObj name="Equation" r:id="rId3" imgW="1466859" imgH="161960" progId="Equation.DSMT4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Gray">
                      <a:xfrm>
                        <a:off x="3814293" y="1439214"/>
                        <a:ext cx="44196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747494" y="2201216"/>
            <a:ext cx="136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175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175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175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175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175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800080"/>
                </a:solidFill>
                <a:ea typeface="楷体_GB2312" pitchFamily="49" charset="-122"/>
              </a:rPr>
              <a:t>波长为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261988"/>
              </p:ext>
            </p:extLst>
          </p:nvPr>
        </p:nvGraphicFramePr>
        <p:xfrm>
          <a:off x="3509494" y="2734616"/>
          <a:ext cx="590867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91" name="Equation" r:id="rId5" imgW="2562279" imgH="352533" progId="Equation.DSMT4">
                  <p:embed/>
                </p:oleObj>
              </mc:Choice>
              <mc:Fallback>
                <p:oleObj name="Equation" r:id="rId5" imgW="2562279" imgH="352533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Gray">
                      <a:xfrm>
                        <a:off x="3509494" y="2734616"/>
                        <a:ext cx="5908675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859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">
            <a:extLst>
              <a:ext uri="{FF2B5EF4-FFF2-40B4-BE49-F238E27FC236}">
                <a16:creationId xmlns:a16="http://schemas.microsoft.com/office/drawing/2014/main" id="{AA147F5C-75ED-4381-ABE9-F76BAF109F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845729"/>
              </p:ext>
            </p:extLst>
          </p:nvPr>
        </p:nvGraphicFramePr>
        <p:xfrm>
          <a:off x="6471066" y="98764"/>
          <a:ext cx="2932113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23" name="Equation" r:id="rId3" imgW="1180800" imgH="482400" progId="Equation.3">
                  <p:embed/>
                </p:oleObj>
              </mc:Choice>
              <mc:Fallback>
                <p:oleObj name="Equation" r:id="rId3" imgW="1180800" imgH="482400" progId="Equation.3">
                  <p:embed/>
                  <p:pic>
                    <p:nvPicPr>
                      <p:cNvPr id="63490" name="Object 10">
                        <a:extLst>
                          <a:ext uri="{FF2B5EF4-FFF2-40B4-BE49-F238E27FC236}">
                            <a16:creationId xmlns:a16="http://schemas.microsoft.com/office/drawing/2014/main" id="{DC85D26C-98B7-43B5-958F-658F28B5D0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1066" y="98764"/>
                        <a:ext cx="2932113" cy="1211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3ED219AE-F782-4365-A56F-47DA8E9CBC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106326"/>
              </p:ext>
            </p:extLst>
          </p:nvPr>
        </p:nvGraphicFramePr>
        <p:xfrm>
          <a:off x="3809792" y="1735476"/>
          <a:ext cx="686752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24" name="Equation" r:id="rId5" imgW="2501640" imgH="419040" progId="Equation.3">
                  <p:embed/>
                </p:oleObj>
              </mc:Choice>
              <mc:Fallback>
                <p:oleObj name="Equation" r:id="rId5" imgW="2501640" imgH="419040" progId="Equation.3">
                  <p:embed/>
                  <p:pic>
                    <p:nvPicPr>
                      <p:cNvPr id="63491" name="Object 7">
                        <a:extLst>
                          <a:ext uri="{FF2B5EF4-FFF2-40B4-BE49-F238E27FC236}">
                            <a16:creationId xmlns:a16="http://schemas.microsoft.com/office/drawing/2014/main" id="{EA4F0DF2-0406-4FFD-ADEE-5C2FCE93AA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792" y="1735476"/>
                        <a:ext cx="6867525" cy="1141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FAA85FC5-0816-4807-A2D1-494E40E3E0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948577"/>
              </p:ext>
            </p:extLst>
          </p:nvPr>
        </p:nvGraphicFramePr>
        <p:xfrm>
          <a:off x="2779505" y="2789576"/>
          <a:ext cx="13446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25" name="Equation" r:id="rId7" imgW="469800" imgH="393480" progId="Equation.3">
                  <p:embed/>
                </p:oleObj>
              </mc:Choice>
              <mc:Fallback>
                <p:oleObj name="Equation" r:id="rId7" imgW="469800" imgH="393480" progId="Equation.3">
                  <p:embed/>
                  <p:pic>
                    <p:nvPicPr>
                      <p:cNvPr id="63492" name="Object 5">
                        <a:extLst>
                          <a:ext uri="{FF2B5EF4-FFF2-40B4-BE49-F238E27FC236}">
                            <a16:creationId xmlns:a16="http://schemas.microsoft.com/office/drawing/2014/main" id="{E01E2FE0-1890-4F64-A54F-18AAE0D0C6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505" y="2789576"/>
                        <a:ext cx="1344612" cy="1135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AE0E1AC-FCC7-4F00-8A89-0DF98272C8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096833"/>
              </p:ext>
            </p:extLst>
          </p:nvPr>
        </p:nvGraphicFramePr>
        <p:xfrm>
          <a:off x="2708067" y="4253251"/>
          <a:ext cx="642937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26" name="Equation" r:id="rId9" imgW="2374900" imgH="444500" progId="Equation.3">
                  <p:embed/>
                </p:oleObj>
              </mc:Choice>
              <mc:Fallback>
                <p:oleObj name="Equation" r:id="rId9" imgW="2374900" imgH="444500" progId="Equation.3">
                  <p:embed/>
                  <p:pic>
                    <p:nvPicPr>
                      <p:cNvPr id="63493" name="Object 4">
                        <a:extLst>
                          <a:ext uri="{FF2B5EF4-FFF2-40B4-BE49-F238E27FC236}">
                            <a16:creationId xmlns:a16="http://schemas.microsoft.com/office/drawing/2014/main" id="{3FEF6FF1-F56B-4542-95B9-CBAED65A93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067" y="4253251"/>
                        <a:ext cx="6429375" cy="1187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512B672A-9A99-4EC7-8012-6C47372D48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276427"/>
              </p:ext>
            </p:extLst>
          </p:nvPr>
        </p:nvGraphicFramePr>
        <p:xfrm>
          <a:off x="3455780" y="5572464"/>
          <a:ext cx="6427787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27" name="Equation" r:id="rId11" imgW="2082600" imgH="444240" progId="Equation.3">
                  <p:embed/>
                </p:oleObj>
              </mc:Choice>
              <mc:Fallback>
                <p:oleObj name="Equation" r:id="rId11" imgW="2082600" imgH="444240" progId="Equation.3">
                  <p:embed/>
                  <p:pic>
                    <p:nvPicPr>
                      <p:cNvPr id="63494" name="Object 3">
                        <a:extLst>
                          <a:ext uri="{FF2B5EF4-FFF2-40B4-BE49-F238E27FC236}">
                            <a16:creationId xmlns:a16="http://schemas.microsoft.com/office/drawing/2014/main" id="{A2CA0F85-6692-4927-A253-0C45A99718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780" y="5572464"/>
                        <a:ext cx="6427787" cy="1360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1">
            <a:extLst>
              <a:ext uri="{FF2B5EF4-FFF2-40B4-BE49-F238E27FC236}">
                <a16:creationId xmlns:a16="http://schemas.microsoft.com/office/drawing/2014/main" id="{76FEB1D7-5AAF-484A-930D-C16EE1A22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692" y="208629"/>
            <a:ext cx="4602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FF0000"/>
                </a:solidFill>
              </a:rPr>
              <a:t>练习：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zh-CN" altLang="en-US" sz="2800" dirty="0">
                <a:solidFill>
                  <a:srgbClr val="0000CC"/>
                </a:solidFill>
              </a:rPr>
              <a:t>一维谐振子处在基态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50AC1672-5F64-42EB-A8D8-316893423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692" y="1146514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>
                <a:solidFill>
                  <a:srgbClr val="0000CC"/>
                </a:solidFill>
              </a:rPr>
              <a:t>求：</a:t>
            </a:r>
            <a:r>
              <a:rPr lang="en-US" altLang="zh-CN" sz="2800">
                <a:solidFill>
                  <a:srgbClr val="0000CC"/>
                </a:solidFill>
              </a:rPr>
              <a:t>(1)</a:t>
            </a:r>
            <a:r>
              <a:rPr lang="zh-CN" altLang="en-US" sz="2800">
                <a:solidFill>
                  <a:srgbClr val="0000CC"/>
                </a:solidFill>
              </a:rPr>
              <a:t>势能的平均值</a:t>
            </a:r>
            <a:r>
              <a:rPr lang="en-US" altLang="zh-CN" sz="2800">
                <a:solidFill>
                  <a:srgbClr val="0000CC"/>
                </a:solidFill>
              </a:rPr>
              <a:t>(2)</a:t>
            </a:r>
            <a:r>
              <a:rPr lang="zh-CN" altLang="en-US" sz="2800">
                <a:solidFill>
                  <a:srgbClr val="0000CC"/>
                </a:solidFill>
              </a:rPr>
              <a:t>动能的平均值。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EB4A7440-0A47-4534-8F8C-2582209F1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005" y="1860889"/>
            <a:ext cx="1479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1524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800"/>
          </a:p>
          <a:p>
            <a:r>
              <a:rPr lang="zh-CN" altLang="en-US" sz="2800">
                <a:solidFill>
                  <a:srgbClr val="C00000"/>
                </a:solidFill>
              </a:rPr>
              <a:t>解：</a:t>
            </a:r>
            <a:r>
              <a:rPr lang="en-US" altLang="zh-CN" sz="2800">
                <a:solidFill>
                  <a:srgbClr val="008000"/>
                </a:solidFill>
              </a:rPr>
              <a:t>(1)</a:t>
            </a: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DD3D5DE1-778D-41CF-8057-5285286A5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692" y="414212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/>
              <a:t>              </a:t>
            </a:r>
            <a:endParaRPr lang="en-US" altLang="zh-CN"/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F02DBB96-9A16-4F43-926A-21A2D5BBE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692" y="6004264"/>
            <a:ext cx="963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solidFill>
                  <a:srgbClr val="008000"/>
                </a:solidFill>
              </a:rPr>
              <a:t>   (2) </a:t>
            </a:r>
          </a:p>
        </p:txBody>
      </p:sp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9E688852-3500-460D-87BA-FFADA8B640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494942"/>
              </p:ext>
            </p:extLst>
          </p:nvPr>
        </p:nvGraphicFramePr>
        <p:xfrm>
          <a:off x="10323096" y="170981"/>
          <a:ext cx="1355377" cy="1033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28" name="公式" r:id="rId13" imgW="634680" imgH="444240" progId="Equation.3">
                  <p:embed/>
                </p:oleObj>
              </mc:Choice>
              <mc:Fallback>
                <p:oleObj name="公式" r:id="rId13" imgW="634680" imgH="44424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6C135DB9-7921-4A87-8DD6-89CEC10236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23096" y="170981"/>
                        <a:ext cx="1355377" cy="1033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5875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70092EEC-7631-40A6-99BE-C8934DA799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302746"/>
              </p:ext>
            </p:extLst>
          </p:nvPr>
        </p:nvGraphicFramePr>
        <p:xfrm>
          <a:off x="2356474" y="282966"/>
          <a:ext cx="8218488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1" name="Equation" r:id="rId3" imgW="2387520" imgH="444240" progId="Equation.3">
                  <p:embed/>
                </p:oleObj>
              </mc:Choice>
              <mc:Fallback>
                <p:oleObj name="Equation" r:id="rId3" imgW="2387520" imgH="444240" progId="Equation.3">
                  <p:embed/>
                  <p:pic>
                    <p:nvPicPr>
                      <p:cNvPr id="64514" name="Object 8">
                        <a:extLst>
                          <a:ext uri="{FF2B5EF4-FFF2-40B4-BE49-F238E27FC236}">
                            <a16:creationId xmlns:a16="http://schemas.microsoft.com/office/drawing/2014/main" id="{595B9F5C-FF85-4344-84A0-CD33F01DCF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6474" y="282966"/>
                        <a:ext cx="8218488" cy="1528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F6AE4EA1-73EB-45F5-B41E-D09624EAFC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913411"/>
              </p:ext>
            </p:extLst>
          </p:nvPr>
        </p:nvGraphicFramePr>
        <p:xfrm>
          <a:off x="2292974" y="2048266"/>
          <a:ext cx="8024813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2" name="Equation" r:id="rId5" imgW="2095200" imgH="444240" progId="Equation.3">
                  <p:embed/>
                </p:oleObj>
              </mc:Choice>
              <mc:Fallback>
                <p:oleObj name="Equation" r:id="rId5" imgW="2095200" imgH="444240" progId="Equation.3">
                  <p:embed/>
                  <p:pic>
                    <p:nvPicPr>
                      <p:cNvPr id="64515" name="Object 7">
                        <a:extLst>
                          <a:ext uri="{FF2B5EF4-FFF2-40B4-BE49-F238E27FC236}">
                            <a16:creationId xmlns:a16="http://schemas.microsoft.com/office/drawing/2014/main" id="{64C76C05-0A6F-4F20-BDD7-384722707E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974" y="2048266"/>
                        <a:ext cx="8024813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B865C97-986A-4492-8F24-3FFBD3E241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202227"/>
              </p:ext>
            </p:extLst>
          </p:nvPr>
        </p:nvGraphicFramePr>
        <p:xfrm>
          <a:off x="2505699" y="3977078"/>
          <a:ext cx="2643188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3" name="Equation" r:id="rId7" imgW="482391" imgH="393529" progId="Equation.3">
                  <p:embed/>
                </p:oleObj>
              </mc:Choice>
              <mc:Fallback>
                <p:oleObj name="Equation" r:id="rId7" imgW="482391" imgH="393529" progId="Equation.3">
                  <p:embed/>
                  <p:pic>
                    <p:nvPicPr>
                      <p:cNvPr id="64516" name="Object 3">
                        <a:extLst>
                          <a:ext uri="{FF2B5EF4-FFF2-40B4-BE49-F238E27FC236}">
                            <a16:creationId xmlns:a16="http://schemas.microsoft.com/office/drawing/2014/main" id="{FEB5BC34-77BF-400D-A16F-C930A4CF9F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699" y="3977078"/>
                        <a:ext cx="2643188" cy="212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>
            <a:extLst>
              <a:ext uri="{FF2B5EF4-FFF2-40B4-BE49-F238E27FC236}">
                <a16:creationId xmlns:a16="http://schemas.microsoft.com/office/drawing/2014/main" id="{785259E3-1EC8-465E-8394-F4023A33A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324" y="2081603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/>
              <a:t>                 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646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57079" y="254280"/>
            <a:ext cx="96143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FF0000"/>
                </a:solidFill>
              </a:rPr>
              <a:t>练习：</a:t>
            </a:r>
            <a:r>
              <a:rPr lang="zh-CN" altLang="zh-CN" sz="2800" dirty="0">
                <a:solidFill>
                  <a:srgbClr val="0000FF"/>
                </a:solidFill>
              </a:rPr>
              <a:t>求基态微观线性谐振子在经典界限外被发现的</a:t>
            </a:r>
            <a:r>
              <a:rPr kumimoji="1" lang="zh-CN" altLang="en-US" sz="2800" dirty="0">
                <a:solidFill>
                  <a:srgbClr val="0000FF"/>
                </a:solidFill>
              </a:rPr>
              <a:t>概率</a:t>
            </a:r>
            <a:r>
              <a:rPr lang="zh-CN" altLang="zh-CN" sz="2800" dirty="0">
                <a:solidFill>
                  <a:srgbClr val="0000FF"/>
                </a:solidFill>
              </a:rPr>
              <a:t>。</a:t>
            </a:r>
            <a:r>
              <a:rPr lang="zh-CN" altLang="en-US" sz="2800" dirty="0">
                <a:solidFill>
                  <a:srgbClr val="0000FF"/>
                </a:solidFill>
              </a:rPr>
              <a:t>        </a:t>
            </a:r>
          </a:p>
        </p:txBody>
      </p:sp>
      <p:sp>
        <p:nvSpPr>
          <p:cNvPr id="3" name="矩形 5"/>
          <p:cNvSpPr>
            <a:spLocks noChangeArrowheads="1"/>
          </p:cNvSpPr>
          <p:nvPr/>
        </p:nvSpPr>
        <p:spPr bwMode="auto">
          <a:xfrm>
            <a:off x="2320132" y="2983304"/>
            <a:ext cx="6500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C00CC"/>
                </a:solidFill>
              </a:rPr>
              <a:t>设基态的经典界限的位置为       ，则有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560260"/>
              </p:ext>
            </p:extLst>
          </p:nvPr>
        </p:nvGraphicFramePr>
        <p:xfrm>
          <a:off x="5940471" y="2122460"/>
          <a:ext cx="150018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157" name="Equation" r:id="rId3" imgW="698500" imgH="393700" progId="Equation.3">
                  <p:embed/>
                </p:oleObj>
              </mc:Choice>
              <mc:Fallback>
                <p:oleObj name="Equation" r:id="rId3" imgW="698500" imgH="393700" progId="Equation.3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71" y="2122460"/>
                        <a:ext cx="1500188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230085"/>
              </p:ext>
            </p:extLst>
          </p:nvPr>
        </p:nvGraphicFramePr>
        <p:xfrm>
          <a:off x="6806412" y="3060672"/>
          <a:ext cx="3571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158" name="Equation" r:id="rId5" imgW="127055" imgH="139761" progId="Equation.3">
                  <p:embed/>
                </p:oleObj>
              </mc:Choice>
              <mc:Fallback>
                <p:oleObj name="Equation" r:id="rId5" imgW="127055" imgH="139761" progId="Equation.3">
                  <p:embed/>
                  <p:pic>
                    <p:nvPicPr>
                      <p:cNvPr id="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6412" y="3060672"/>
                        <a:ext cx="3571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087866"/>
              </p:ext>
            </p:extLst>
          </p:nvPr>
        </p:nvGraphicFramePr>
        <p:xfrm>
          <a:off x="2680507" y="3846593"/>
          <a:ext cx="3913187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159" name="公式" r:id="rId7" imgW="1409400" imgH="444240" progId="Equation.3">
                  <p:embed/>
                </p:oleObj>
              </mc:Choice>
              <mc:Fallback>
                <p:oleObj name="公式" r:id="rId7" imgW="1409400" imgH="444240" progId="Equation.3">
                  <p:embed/>
                  <p:pic>
                    <p:nvPicPr>
                      <p:cNvPr id="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0507" y="3846593"/>
                        <a:ext cx="3913187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857331"/>
              </p:ext>
            </p:extLst>
          </p:nvPr>
        </p:nvGraphicFramePr>
        <p:xfrm>
          <a:off x="8070852" y="3644303"/>
          <a:ext cx="184785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160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0852" y="3644303"/>
                        <a:ext cx="1847850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185368"/>
              </p:ext>
            </p:extLst>
          </p:nvPr>
        </p:nvGraphicFramePr>
        <p:xfrm>
          <a:off x="2586831" y="5327825"/>
          <a:ext cx="3763962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161" name="Equation" r:id="rId11" imgW="1371600" imgH="393700" progId="Equation.3">
                  <p:embed/>
                </p:oleObj>
              </mc:Choice>
              <mc:Fallback>
                <p:oleObj name="Equation" r:id="rId11" imgW="1371600" imgH="393700" progId="Equation.3">
                  <p:embed/>
                  <p:pic>
                    <p:nvPicPr>
                      <p:cNvPr id="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831" y="5327825"/>
                        <a:ext cx="3763962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512480"/>
              </p:ext>
            </p:extLst>
          </p:nvPr>
        </p:nvGraphicFramePr>
        <p:xfrm>
          <a:off x="7723189" y="5445126"/>
          <a:ext cx="219551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162" name="Equation" r:id="rId13" imgW="926698" imgH="444307" progId="Equation.3">
                  <p:embed/>
                </p:oleObj>
              </mc:Choice>
              <mc:Fallback>
                <p:oleObj name="Equation" r:id="rId13" imgW="926698" imgH="444307" progId="Equation.3">
                  <p:embed/>
                  <p:pic>
                    <p:nvPicPr>
                      <p:cNvPr id="1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3189" y="5445126"/>
                        <a:ext cx="219551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791575" y="2273094"/>
            <a:ext cx="27098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解：</a:t>
            </a:r>
            <a:r>
              <a:rPr lang="zh-CN" altLang="en-US" sz="2800" dirty="0">
                <a:solidFill>
                  <a:srgbClr val="008000"/>
                </a:solidFill>
                <a:cs typeface="Times New Roman" panose="02020603050405020304" pitchFamily="18" charset="0"/>
              </a:rPr>
              <a:t>基态能量为</a:t>
            </a:r>
            <a:endParaRPr lang="zh-CN" altLang="en-US" sz="2800" dirty="0"/>
          </a:p>
        </p:txBody>
      </p:sp>
      <p:graphicFrame>
        <p:nvGraphicFramePr>
          <p:cNvPr id="14" name="Object 8">
            <a:extLst>
              <a:ext uri="{FF2B5EF4-FFF2-40B4-BE49-F238E27FC236}">
                <a16:creationId xmlns:a16="http://schemas.microsoft.com/office/drawing/2014/main" id="{99C6AD06-C547-4C05-8336-6E6C7883B5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826517"/>
              </p:ext>
            </p:extLst>
          </p:nvPr>
        </p:nvGraphicFramePr>
        <p:xfrm>
          <a:off x="3351646" y="807017"/>
          <a:ext cx="3913187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163" name="公式" r:id="rId7" imgW="1409400" imgH="444240" progId="Equation.3">
                  <p:embed/>
                </p:oleObj>
              </mc:Choice>
              <mc:Fallback>
                <p:oleObj name="公式" r:id="rId7" imgW="1409400" imgH="444240" progId="Equation.3">
                  <p:embed/>
                  <p:pic>
                    <p:nvPicPr>
                      <p:cNvPr id="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646" y="807017"/>
                        <a:ext cx="3913187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864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650835" y="298631"/>
            <a:ext cx="45127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8000"/>
                </a:solidFill>
              </a:rPr>
              <a:t>在界限外发现振子的</a:t>
            </a:r>
            <a:r>
              <a:rPr kumimoji="1" lang="zh-CN" altLang="en-US" sz="2800" dirty="0">
                <a:solidFill>
                  <a:srgbClr val="0000CC"/>
                </a:solidFill>
              </a:rPr>
              <a:t>概率</a:t>
            </a:r>
            <a:r>
              <a:rPr lang="zh-CN" altLang="en-US" sz="2800" dirty="0">
                <a:solidFill>
                  <a:srgbClr val="008000"/>
                </a:solidFill>
              </a:rPr>
              <a:t>为</a:t>
            </a: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509530"/>
              </p:ext>
            </p:extLst>
          </p:nvPr>
        </p:nvGraphicFramePr>
        <p:xfrm>
          <a:off x="3150898" y="1195569"/>
          <a:ext cx="5891213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30" name="Equation" r:id="rId3" imgW="2120900" imgH="1041400" progId="Equation.3">
                  <p:embed/>
                </p:oleObj>
              </mc:Choice>
              <mc:Fallback>
                <p:oleObj name="Equation" r:id="rId3" imgW="2120900" imgH="1041400" progId="Equation.3">
                  <p:embed/>
                  <p:pic>
                    <p:nvPicPr>
                      <p:cNvPr id="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0898" y="1195569"/>
                        <a:ext cx="5891213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3293772" y="4870631"/>
            <a:ext cx="6286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FF"/>
                </a:solidFill>
              </a:rPr>
              <a:t>∴在经典极限外发现振子的</a:t>
            </a:r>
            <a:r>
              <a:rPr kumimoji="1" lang="zh-CN" altLang="en-US" sz="2800" dirty="0">
                <a:solidFill>
                  <a:srgbClr val="0000CC"/>
                </a:solidFill>
              </a:rPr>
              <a:t>概率</a:t>
            </a:r>
            <a:r>
              <a:rPr lang="zh-CN" altLang="en-US" sz="2800" dirty="0">
                <a:solidFill>
                  <a:srgbClr val="FF00FF"/>
                </a:solidFill>
              </a:rPr>
              <a:t>为</a:t>
            </a:r>
            <a:r>
              <a:rPr lang="en-US" altLang="zh-CN" sz="2800" dirty="0">
                <a:solidFill>
                  <a:srgbClr val="FF00FF"/>
                </a:solidFill>
              </a:rPr>
              <a:t>0.16</a:t>
            </a:r>
            <a:r>
              <a:rPr lang="zh-CN" altLang="en-US" sz="2800" dirty="0">
                <a:solidFill>
                  <a:srgbClr val="FF00FF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3441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5521" y="497047"/>
            <a:ext cx="25607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哈密顿</a:t>
            </a:r>
            <a:r>
              <a:rPr lang="zh-CN" altLang="en-US" sz="2800" b="1" kern="0" dirty="0">
                <a:solidFill>
                  <a:srgbClr val="0000FF"/>
                </a:solidFill>
              </a:rPr>
              <a:t>算符</a:t>
            </a:r>
            <a:endParaRPr lang="zh-CN" altLang="en-US" sz="2800" b="1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276208"/>
              </p:ext>
            </p:extLst>
          </p:nvPr>
        </p:nvGraphicFramePr>
        <p:xfrm>
          <a:off x="4353693" y="268683"/>
          <a:ext cx="5889625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10" name="公式" r:id="rId3" imgW="2336760" imgH="457200" progId="Equation.3">
                  <p:embed/>
                </p:oleObj>
              </mc:Choice>
              <mc:Fallback>
                <p:oleObj name="公式" r:id="rId3" imgW="2336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3693" y="268683"/>
                        <a:ext cx="5889625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983519"/>
              </p:ext>
            </p:extLst>
          </p:nvPr>
        </p:nvGraphicFramePr>
        <p:xfrm>
          <a:off x="4336221" y="4209186"/>
          <a:ext cx="150495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11" name="公式" r:id="rId5" imgW="545760" imgH="241200" progId="Equation.3">
                  <p:embed/>
                </p:oleObj>
              </mc:Choice>
              <mc:Fallback>
                <p:oleObj name="公式" r:id="rId5" imgW="545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6221" y="4209186"/>
                        <a:ext cx="150495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7896201" y="6235365"/>
            <a:ext cx="23471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kern="0" dirty="0">
                <a:solidFill>
                  <a:srgbClr val="E628C2"/>
                </a:solidFill>
                <a:latin typeface="Times New Roman" pitchFamily="18" charset="0"/>
              </a:rPr>
              <a:t>—</a:t>
            </a:r>
            <a:r>
              <a:rPr lang="zh-CN" altLang="en-US" sz="2800" b="1" dirty="0">
                <a:solidFill>
                  <a:srgbClr val="FF00FF"/>
                </a:solidFill>
                <a:latin typeface="Calibri" panose="020F0502020204030204" pitchFamily="34" charset="0"/>
              </a:rPr>
              <a:t>薛定谔方程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563906"/>
              </p:ext>
            </p:extLst>
          </p:nvPr>
        </p:nvGraphicFramePr>
        <p:xfrm>
          <a:off x="5866360" y="4196226"/>
          <a:ext cx="2109788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12" name="公式" r:id="rId7" imgW="672840" imgH="241200" progId="Equation.3">
                  <p:embed/>
                </p:oleObj>
              </mc:Choice>
              <mc:Fallback>
                <p:oleObj name="公式" r:id="rId7" imgW="672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6360" y="4196226"/>
                        <a:ext cx="2109788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336382"/>
              </p:ext>
            </p:extLst>
          </p:nvPr>
        </p:nvGraphicFramePr>
        <p:xfrm>
          <a:off x="4799856" y="5156894"/>
          <a:ext cx="4559748" cy="1187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13" name="公式" r:id="rId9" imgW="1828849" imgH="457267" progId="Equation.3">
                  <p:embed/>
                </p:oleObj>
              </mc:Choice>
              <mc:Fallback>
                <p:oleObj name="公式" r:id="rId9" imgW="1828849" imgH="4572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856" y="5156894"/>
                        <a:ext cx="4559748" cy="1187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964741" y="1514890"/>
            <a:ext cx="80305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经典力学：</a:t>
            </a:r>
            <a:r>
              <a:rPr lang="zh-CN" altLang="en-US" sz="2800" b="1" dirty="0">
                <a:solidFill>
                  <a:srgbClr val="0000FF"/>
                </a:solidFill>
                <a:latin typeface="Calibri" panose="020F0502020204030204" pitchFamily="34" charset="0"/>
              </a:rPr>
              <a:t>对于保守系统，其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能量</a:t>
            </a:r>
            <a:r>
              <a:rPr lang="zh-CN" altLang="en-US" sz="2800" b="1" dirty="0">
                <a:solidFill>
                  <a:srgbClr val="0000FF"/>
                </a:solidFill>
                <a:latin typeface="Calibri" panose="020F0502020204030204" pitchFamily="34" charset="0"/>
              </a:rPr>
              <a:t>等于哈密顿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量</a:t>
            </a:r>
            <a:endParaRPr lang="zh-CN" altLang="en-US" sz="2800" b="1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57559" y="3134356"/>
            <a:ext cx="85309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FF"/>
                </a:solidFill>
                <a:latin typeface="Calibri" panose="020F0502020204030204" pitchFamily="34" charset="0"/>
              </a:rPr>
              <a:t>量子力学：</a:t>
            </a:r>
            <a:r>
              <a:rPr lang="zh-CN" altLang="en-US" sz="2800" b="1" dirty="0">
                <a:solidFill>
                  <a:srgbClr val="008000"/>
                </a:solidFill>
                <a:latin typeface="Calibri" panose="020F0502020204030204" pitchFamily="34" charset="0"/>
              </a:rPr>
              <a:t>对于保守系统，其</a:t>
            </a:r>
            <a:r>
              <a:rPr lang="zh-CN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能量</a:t>
            </a:r>
            <a:r>
              <a:rPr lang="zh-CN" altLang="en-US" sz="2800" b="1" kern="0" dirty="0">
                <a:solidFill>
                  <a:srgbClr val="008000"/>
                </a:solidFill>
              </a:rPr>
              <a:t>算符作用在</a:t>
            </a:r>
            <a:r>
              <a:rPr lang="zh-CN" altLang="zh-CN" sz="2800" b="1" dirty="0">
                <a:solidFill>
                  <a:srgbClr val="008000"/>
                </a:solidFill>
                <a:latin typeface="Century Schoolbook" panose="02040604050505020304" pitchFamily="18" charset="0"/>
              </a:rPr>
              <a:t>波函数</a:t>
            </a:r>
            <a:r>
              <a:rPr lang="zh-CN" altLang="en-US" sz="2800" b="1" dirty="0">
                <a:solidFill>
                  <a:srgbClr val="008000"/>
                </a:solidFill>
                <a:latin typeface="Century Schoolbook" panose="02040604050505020304" pitchFamily="18" charset="0"/>
              </a:rPr>
              <a:t>上</a:t>
            </a:r>
            <a:r>
              <a:rPr lang="zh-CN" altLang="en-US" sz="2800" b="1" dirty="0">
                <a:solidFill>
                  <a:srgbClr val="008000"/>
                </a:solidFill>
                <a:latin typeface="Calibri" panose="020F0502020204030204" pitchFamily="34" charset="0"/>
              </a:rPr>
              <a:t>等于哈密顿</a:t>
            </a:r>
            <a:r>
              <a:rPr lang="zh-CN" altLang="en-US" sz="2800" b="1" kern="0" dirty="0">
                <a:solidFill>
                  <a:srgbClr val="008000"/>
                </a:solidFill>
              </a:rPr>
              <a:t>算符作用在</a:t>
            </a:r>
            <a:r>
              <a:rPr lang="zh-CN" altLang="zh-CN" sz="2800" b="1" dirty="0">
                <a:solidFill>
                  <a:srgbClr val="008000"/>
                </a:solidFill>
                <a:latin typeface="Century Schoolbook" panose="02040604050505020304" pitchFamily="18" charset="0"/>
              </a:rPr>
              <a:t>波函数</a:t>
            </a:r>
            <a:r>
              <a:rPr lang="zh-CN" altLang="en-US" sz="2800" b="1" dirty="0">
                <a:solidFill>
                  <a:srgbClr val="008000"/>
                </a:solidFill>
                <a:latin typeface="Century Schoolbook" panose="02040604050505020304" pitchFamily="18" charset="0"/>
              </a:rPr>
              <a:t>上</a:t>
            </a:r>
            <a:r>
              <a:rPr lang="en-US" altLang="zh-CN" sz="2800" b="1" kern="0" dirty="0">
                <a:solidFill>
                  <a:srgbClr val="E628C2"/>
                </a:solidFill>
                <a:latin typeface="Times New Roman" pitchFamily="18" charset="0"/>
              </a:rPr>
              <a:t>—</a:t>
            </a:r>
            <a:r>
              <a:rPr lang="zh-CN" altLang="en-US" sz="2800" b="1" dirty="0">
                <a:solidFill>
                  <a:srgbClr val="FF00FF"/>
                </a:solidFill>
                <a:latin typeface="Calibri" panose="020F0502020204030204" pitchFamily="34" charset="0"/>
              </a:rPr>
              <a:t>薛定谔方程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442549"/>
              </p:ext>
            </p:extLst>
          </p:nvPr>
        </p:nvGraphicFramePr>
        <p:xfrm>
          <a:off x="3304824" y="5308648"/>
          <a:ext cx="170973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14" name="公式" r:id="rId11" imgW="761760" imgH="393480" progId="Equation.3">
                  <p:embed/>
                </p:oleObj>
              </mc:Choice>
              <mc:Fallback>
                <p:oleObj name="公式" r:id="rId11" imgW="7617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04824" y="5308648"/>
                        <a:ext cx="1709737" cy="884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667015"/>
              </p:ext>
            </p:extLst>
          </p:nvPr>
        </p:nvGraphicFramePr>
        <p:xfrm>
          <a:off x="3736924" y="1914171"/>
          <a:ext cx="4987925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15" name="公式" r:id="rId13" imgW="1333440" imgH="419040" progId="Equation.3">
                  <p:embed/>
                </p:oleObj>
              </mc:Choice>
              <mc:Fallback>
                <p:oleObj name="公式" r:id="rId13" imgW="1333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24" y="1914171"/>
                        <a:ext cx="4987925" cy="125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35"/>
          <p:cNvSpPr>
            <a:spLocks noChangeArrowheads="1"/>
          </p:cNvSpPr>
          <p:nvPr/>
        </p:nvSpPr>
        <p:spPr bwMode="auto">
          <a:xfrm>
            <a:off x="2152144" y="5661249"/>
            <a:ext cx="669730" cy="187545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FFFF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1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68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9" grpId="0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245EC-B325-4787-9CF3-D9DD03196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069" y="344167"/>
            <a:ext cx="110017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FF0000"/>
                </a:solidFill>
              </a:rPr>
              <a:t>练习：</a:t>
            </a:r>
            <a:r>
              <a:rPr lang="zh-CN" altLang="zh-CN" sz="2800" dirty="0">
                <a:solidFill>
                  <a:srgbClr val="0000FF"/>
                </a:solidFill>
              </a:rPr>
              <a:t>求</a:t>
            </a:r>
            <a:r>
              <a:rPr lang="zh-CN" altLang="en-US" sz="2800" dirty="0">
                <a:solidFill>
                  <a:srgbClr val="0000FF"/>
                </a:solidFill>
              </a:rPr>
              <a:t>处于第一激发态的</a:t>
            </a:r>
            <a:r>
              <a:rPr lang="zh-CN" altLang="zh-CN" sz="2800" dirty="0">
                <a:solidFill>
                  <a:srgbClr val="0000FF"/>
                </a:solidFill>
              </a:rPr>
              <a:t>谐振子在经典界限外被发现的</a:t>
            </a:r>
            <a:r>
              <a:rPr kumimoji="1" lang="zh-CN" altLang="en-US" sz="2800" dirty="0">
                <a:solidFill>
                  <a:srgbClr val="0000FF"/>
                </a:solidFill>
              </a:rPr>
              <a:t>概率</a:t>
            </a:r>
            <a:r>
              <a:rPr lang="zh-CN" altLang="zh-CN" sz="2800" dirty="0">
                <a:solidFill>
                  <a:srgbClr val="0000FF"/>
                </a:solidFill>
              </a:rPr>
              <a:t>。</a:t>
            </a:r>
            <a:r>
              <a:rPr lang="zh-CN" altLang="en-US" sz="2800" dirty="0">
                <a:solidFill>
                  <a:srgbClr val="0000FF"/>
                </a:solidFill>
              </a:rPr>
              <a:t>        </a:t>
            </a:r>
          </a:p>
        </p:txBody>
      </p:sp>
      <p:graphicFrame>
        <p:nvGraphicFramePr>
          <p:cNvPr id="3" name="Object 9">
            <a:extLst>
              <a:ext uri="{FF2B5EF4-FFF2-40B4-BE49-F238E27FC236}">
                <a16:creationId xmlns:a16="http://schemas.microsoft.com/office/drawing/2014/main" id="{BB3F4DA5-54C9-420C-9C29-EB65297D8D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566587"/>
              </p:ext>
            </p:extLst>
          </p:nvPr>
        </p:nvGraphicFramePr>
        <p:xfrm>
          <a:off x="2869446" y="771230"/>
          <a:ext cx="4932362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90" name="公式" r:id="rId3" imgW="1879560" imgH="444240" progId="Equation.3">
                  <p:embed/>
                </p:oleObj>
              </mc:Choice>
              <mc:Fallback>
                <p:oleObj name="公式" r:id="rId3" imgW="1879560" imgH="444240" progId="Equation.3">
                  <p:embed/>
                  <p:pic>
                    <p:nvPicPr>
                      <p:cNvPr id="3" name="Object 9">
                        <a:extLst>
                          <a:ext uri="{FF2B5EF4-FFF2-40B4-BE49-F238E27FC236}">
                            <a16:creationId xmlns:a16="http://schemas.microsoft.com/office/drawing/2014/main" id="{3DC28A75-00B9-4DA2-B140-DD58DF880C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446" y="771230"/>
                        <a:ext cx="4932362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5">
            <a:extLst>
              <a:ext uri="{FF2B5EF4-FFF2-40B4-BE49-F238E27FC236}">
                <a16:creationId xmlns:a16="http://schemas.microsoft.com/office/drawing/2014/main" id="{A0A5848F-2C48-42EA-8C72-6E8A9FAE4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921" y="2372583"/>
            <a:ext cx="6500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C00CC"/>
                </a:solidFill>
              </a:rPr>
              <a:t>设基态的经典界限的位置为       ，则有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3ED8FC1B-50C0-4F1E-A79F-20C47B67F5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233044"/>
              </p:ext>
            </p:extLst>
          </p:nvPr>
        </p:nvGraphicFramePr>
        <p:xfrm>
          <a:off x="6588125" y="1643063"/>
          <a:ext cx="144462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91" name="Equation" r:id="rId5" imgW="672840" imgH="393480" progId="Equation.DSMT4">
                  <p:embed/>
                </p:oleObj>
              </mc:Choice>
              <mc:Fallback>
                <p:oleObj name="Equation" r:id="rId5" imgW="672840" imgH="393480" progId="Equation.DSMT4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1643063"/>
                        <a:ext cx="1444625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7806D7FD-45ED-43BE-A8E3-DA1A208352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662253"/>
              </p:ext>
            </p:extLst>
          </p:nvPr>
        </p:nvGraphicFramePr>
        <p:xfrm>
          <a:off x="6654045" y="2444020"/>
          <a:ext cx="3571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92" name="Equation" r:id="rId7" imgW="127055" imgH="139761" progId="Equation.3">
                  <p:embed/>
                </p:oleObj>
              </mc:Choice>
              <mc:Fallback>
                <p:oleObj name="Equation" r:id="rId7" imgW="127055" imgH="139761" progId="Equation.3">
                  <p:embed/>
                  <p:pic>
                    <p:nvPicPr>
                      <p:cNvPr id="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045" y="2444020"/>
                        <a:ext cx="3571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FFE1D9B8-B352-4888-830B-4EE242EDA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765" y="1835535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解：</a:t>
            </a:r>
            <a:r>
              <a:rPr lang="zh-CN" altLang="en-US" sz="2800" dirty="0">
                <a:solidFill>
                  <a:srgbClr val="0000FF"/>
                </a:solidFill>
              </a:rPr>
              <a:t>第一激发态</a:t>
            </a:r>
            <a:r>
              <a:rPr lang="zh-CN" altLang="en-US" sz="2800" dirty="0">
                <a:solidFill>
                  <a:srgbClr val="008000"/>
                </a:solidFill>
                <a:cs typeface="Times New Roman" panose="02020603050405020304" pitchFamily="18" charset="0"/>
              </a:rPr>
              <a:t>能量为</a:t>
            </a:r>
            <a:endParaRPr lang="zh-CN" altLang="en-US" sz="2800" dirty="0"/>
          </a:p>
        </p:txBody>
      </p:sp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C675FC67-144A-4EB0-B028-A28583AC23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822191"/>
              </p:ext>
            </p:extLst>
          </p:nvPr>
        </p:nvGraphicFramePr>
        <p:xfrm>
          <a:off x="2461458" y="3454173"/>
          <a:ext cx="4932362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93" name="Equation" r:id="rId9" imgW="1879560" imgH="444240" progId="Equation.DSMT4">
                  <p:embed/>
                </p:oleObj>
              </mc:Choice>
              <mc:Fallback>
                <p:oleObj name="Equation" r:id="rId9" imgW="1879560" imgH="444240" progId="Equation.DSMT4">
                  <p:embed/>
                  <p:pic>
                    <p:nvPicPr>
                      <p:cNvPr id="3" name="Object 9">
                        <a:extLst>
                          <a:ext uri="{FF2B5EF4-FFF2-40B4-BE49-F238E27FC236}">
                            <a16:creationId xmlns:a16="http://schemas.microsoft.com/office/drawing/2014/main" id="{BB3F4DA5-54C9-420C-9C29-EB65297D8D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1458" y="3454173"/>
                        <a:ext cx="4932362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1B7E5147-64F1-4473-8144-35A162EFC1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315970"/>
              </p:ext>
            </p:extLst>
          </p:nvPr>
        </p:nvGraphicFramePr>
        <p:xfrm>
          <a:off x="8236523" y="3337349"/>
          <a:ext cx="184785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94" name="Equation" r:id="rId10" imgW="672808" imgH="444307" progId="Equation.3">
                  <p:embed/>
                </p:oleObj>
              </mc:Choice>
              <mc:Fallback>
                <p:oleObj name="Equation" r:id="rId10" imgW="672808" imgH="444307" progId="Equation.3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415ECCF5-F71E-4489-A84F-BBF5578AE4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6523" y="3337349"/>
                        <a:ext cx="1847850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12D275F7-ACFD-4D92-98D1-3C740D2039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603590"/>
              </p:ext>
            </p:extLst>
          </p:nvPr>
        </p:nvGraphicFramePr>
        <p:xfrm>
          <a:off x="2243138" y="5375275"/>
          <a:ext cx="3729037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95" name="Equation" r:id="rId12" imgW="1358640" imgH="393480" progId="Equation.DSMT4">
                  <p:embed/>
                </p:oleObj>
              </mc:Choice>
              <mc:Fallback>
                <p:oleObj name="Equation" r:id="rId12" imgW="1358640" imgH="393480" progId="Equation.DSMT4">
                  <p:embed/>
                  <p:pic>
                    <p:nvPicPr>
                      <p:cNvPr id="9" name="Object 13">
                        <a:extLst>
                          <a:ext uri="{FF2B5EF4-FFF2-40B4-BE49-F238E27FC236}">
                            <a16:creationId xmlns:a16="http://schemas.microsoft.com/office/drawing/2014/main" id="{D9F4E68C-C5C6-4CEF-970B-AC390B1F4E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5375275"/>
                        <a:ext cx="3729037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>
            <a:extLst>
              <a:ext uri="{FF2B5EF4-FFF2-40B4-BE49-F238E27FC236}">
                <a16:creationId xmlns:a16="http://schemas.microsoft.com/office/drawing/2014/main" id="{57A6647B-D285-46E2-A606-11DB10BC66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231845"/>
              </p:ext>
            </p:extLst>
          </p:nvPr>
        </p:nvGraphicFramePr>
        <p:xfrm>
          <a:off x="7553365" y="5469258"/>
          <a:ext cx="2344737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96" name="Equation" r:id="rId14" imgW="990360" imgH="444240" progId="Equation.DSMT4">
                  <p:embed/>
                </p:oleObj>
              </mc:Choice>
              <mc:Fallback>
                <p:oleObj name="Equation" r:id="rId14" imgW="990360" imgH="444240" progId="Equation.DSMT4">
                  <p:embed/>
                  <p:pic>
                    <p:nvPicPr>
                      <p:cNvPr id="10" name="Object 16">
                        <a:extLst>
                          <a:ext uri="{FF2B5EF4-FFF2-40B4-BE49-F238E27FC236}">
                            <a16:creationId xmlns:a16="http://schemas.microsoft.com/office/drawing/2014/main" id="{D5F27499-C214-491E-8B5C-CDA9C465FE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3365" y="5469258"/>
                        <a:ext cx="2344737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009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98914F-1CC3-4176-8FD9-116CDF952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0835" y="298631"/>
            <a:ext cx="5234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8000"/>
                </a:solidFill>
              </a:rPr>
              <a:t>在</a:t>
            </a:r>
            <a:r>
              <a:rPr lang="zh-CN" altLang="en-US" sz="2800" dirty="0">
                <a:solidFill>
                  <a:srgbClr val="FF00FF"/>
                </a:solidFill>
              </a:rPr>
              <a:t>经典</a:t>
            </a:r>
            <a:r>
              <a:rPr lang="zh-CN" altLang="en-US" sz="2800" dirty="0">
                <a:solidFill>
                  <a:srgbClr val="008000"/>
                </a:solidFill>
              </a:rPr>
              <a:t>界限外发现振子的</a:t>
            </a:r>
            <a:r>
              <a:rPr kumimoji="1" lang="zh-CN" altLang="en-US" sz="2800" dirty="0">
                <a:solidFill>
                  <a:srgbClr val="0000CC"/>
                </a:solidFill>
              </a:rPr>
              <a:t>概率</a:t>
            </a:r>
            <a:r>
              <a:rPr lang="zh-CN" altLang="en-US" sz="2800" dirty="0">
                <a:solidFill>
                  <a:srgbClr val="008000"/>
                </a:solidFill>
              </a:rPr>
              <a:t>为</a:t>
            </a:r>
          </a:p>
        </p:txBody>
      </p:sp>
      <p:graphicFrame>
        <p:nvGraphicFramePr>
          <p:cNvPr id="3" name="Object 8">
            <a:extLst>
              <a:ext uri="{FF2B5EF4-FFF2-40B4-BE49-F238E27FC236}">
                <a16:creationId xmlns:a16="http://schemas.microsoft.com/office/drawing/2014/main" id="{C9FA06B6-D46A-4CAE-9CD1-C9B7373A21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475214"/>
              </p:ext>
            </p:extLst>
          </p:nvPr>
        </p:nvGraphicFramePr>
        <p:xfrm>
          <a:off x="1863725" y="1439863"/>
          <a:ext cx="8467725" cy="238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42" name="Equation" r:id="rId3" imgW="3047760" imgH="863280" progId="Equation.DSMT4">
                  <p:embed/>
                </p:oleObj>
              </mc:Choice>
              <mc:Fallback>
                <p:oleObj name="Equation" r:id="rId3" imgW="3047760" imgH="863280" progId="Equation.DSMT4">
                  <p:embed/>
                  <p:pic>
                    <p:nvPicPr>
                      <p:cNvPr id="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1439863"/>
                        <a:ext cx="8467725" cy="238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706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EDD72139-6B95-42B9-A330-A0BA417FC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102" y="238662"/>
            <a:ext cx="4512774" cy="5232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dirty="0">
                <a:solidFill>
                  <a:srgbClr val="0000FF"/>
                </a:solidFill>
              </a:rPr>
              <a:t>谐振子</a:t>
            </a:r>
            <a:r>
              <a:rPr kumimoji="1" lang="zh-CN" altLang="en-US" sz="2800" dirty="0">
                <a:solidFill>
                  <a:srgbClr val="CC3300"/>
                </a:solidFill>
              </a:rPr>
              <a:t>的能量本征波函数为</a:t>
            </a:r>
          </a:p>
        </p:txBody>
      </p:sp>
      <p:graphicFrame>
        <p:nvGraphicFramePr>
          <p:cNvPr id="3" name="Object 8">
            <a:extLst>
              <a:ext uri="{FF2B5EF4-FFF2-40B4-BE49-F238E27FC236}">
                <a16:creationId xmlns:a16="http://schemas.microsoft.com/office/drawing/2014/main" id="{7EAE78A9-FA04-4529-8344-F4BEAF698F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792531"/>
              </p:ext>
            </p:extLst>
          </p:nvPr>
        </p:nvGraphicFramePr>
        <p:xfrm>
          <a:off x="6531834" y="299368"/>
          <a:ext cx="9604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04" name="Equation" r:id="rId3" imgW="419040" imgH="228600" progId="Equation.DSMT4">
                  <p:embed/>
                </p:oleObj>
              </mc:Choice>
              <mc:Fallback>
                <p:oleObj name="Equation" r:id="rId3" imgW="419040" imgH="228600" progId="Equation.DSMT4">
                  <p:embed/>
                  <p:pic>
                    <p:nvPicPr>
                      <p:cNvPr id="3" name="Object 8">
                        <a:extLst>
                          <a:ext uri="{FF2B5EF4-FFF2-40B4-BE49-F238E27FC236}">
                            <a16:creationId xmlns:a16="http://schemas.microsoft.com/office/drawing/2014/main" id="{6B40F3C2-0B13-44BF-BE0B-5528F2ED95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1834" y="299368"/>
                        <a:ext cx="96043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12F3E37D-E17F-4175-9B18-8B99AAB59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601" y="1002164"/>
            <a:ext cx="2174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FF00FF"/>
                </a:solidFill>
                <a:latin typeface="宋体" panose="02010600030101010101" pitchFamily="2" charset="-122"/>
              </a:rPr>
              <a:t>全波函数为</a:t>
            </a:r>
          </a:p>
        </p:txBody>
      </p:sp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70CBE331-1E02-4BE2-88C9-2D4A8440C7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277865"/>
              </p:ext>
            </p:extLst>
          </p:nvPr>
        </p:nvGraphicFramePr>
        <p:xfrm>
          <a:off x="4221489" y="809176"/>
          <a:ext cx="39624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05" name="Equation" r:id="rId5" imgW="1384200" imgH="355320" progId="Equation.DSMT4">
                  <p:embed/>
                </p:oleObj>
              </mc:Choice>
              <mc:Fallback>
                <p:oleObj name="Equation" r:id="rId5" imgW="1384200" imgH="355320" progId="Equation.DSMT4">
                  <p:embed/>
                  <p:pic>
                    <p:nvPicPr>
                      <p:cNvPr id="5" name="Object 8">
                        <a:extLst>
                          <a:ext uri="{FF2B5EF4-FFF2-40B4-BE49-F238E27FC236}">
                            <a16:creationId xmlns:a16="http://schemas.microsoft.com/office/drawing/2014/main" id="{50E343F3-7529-4392-AC07-38FC48C98C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1489" y="809176"/>
                        <a:ext cx="39624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>
            <a:extLst>
              <a:ext uri="{FF2B5EF4-FFF2-40B4-BE49-F238E27FC236}">
                <a16:creationId xmlns:a16="http://schemas.microsoft.com/office/drawing/2014/main" id="{CFC17E2B-386D-499A-8735-3D545E795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287" y="1652259"/>
            <a:ext cx="1050148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态叠加原理一般表述：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Ψ</a:t>
            </a:r>
            <a:r>
              <a:rPr lang="en-US" altLang="zh-CN" sz="2800" b="1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Ψ</a:t>
            </a:r>
            <a:r>
              <a:rPr lang="en-US" altLang="zh-CN" sz="2800" b="1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,..., </a:t>
            </a:r>
            <a:r>
              <a:rPr lang="en-US" altLang="zh-CN" sz="28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Ψ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,...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是体系的一系列可能的状态，则这些态的线性叠加  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Ψ= C</a:t>
            </a:r>
            <a:r>
              <a:rPr lang="en-US" altLang="zh-CN" sz="2800" b="1" baseline="-25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Ψ</a:t>
            </a:r>
            <a:r>
              <a:rPr lang="en-US" altLang="zh-CN" sz="2800" b="1" baseline="-25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+ C</a:t>
            </a:r>
            <a:r>
              <a:rPr lang="en-US" altLang="zh-CN" sz="2800" b="1" baseline="-25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Ψ</a:t>
            </a:r>
            <a:r>
              <a:rPr lang="en-US" altLang="zh-CN" sz="2800" b="1" baseline="-25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+ ...+ </a:t>
            </a:r>
            <a:r>
              <a:rPr lang="en-US" altLang="zh-CN" sz="2800" b="1" dirty="0" err="1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800" b="1" baseline="-25000" dirty="0" err="1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800" b="1" dirty="0" err="1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Ψ</a:t>
            </a:r>
            <a:r>
              <a:rPr lang="en-US" altLang="zh-CN" sz="2800" b="1" baseline="-25000" dirty="0" err="1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800" b="1" baseline="-25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 ...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其中 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800" b="1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, 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800" b="1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,...,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800" b="1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,...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为复常数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  	也是体系的一个可能状态。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对于处于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Ψ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态的体系，该体系分别部分地处于 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Ψ</a:t>
            </a:r>
            <a:r>
              <a:rPr lang="en-US" altLang="zh-CN" sz="2800" b="1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Ψ</a:t>
            </a:r>
            <a:r>
              <a:rPr lang="en-US" altLang="zh-CN" sz="2800" b="1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，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Ψ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态之中。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5D12B4A4-21BC-4D88-B3C7-8F813CD21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69" y="4340544"/>
            <a:ext cx="700143" cy="241182"/>
          </a:xfrm>
          <a:prstGeom prst="rightArrow">
            <a:avLst>
              <a:gd name="adj1" fmla="val 50000"/>
              <a:gd name="adj2" fmla="val 95879"/>
            </a:avLst>
          </a:prstGeom>
          <a:solidFill>
            <a:srgbClr val="FFFF00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45BFB24-D5B1-4855-84AB-83162C1F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149" y="3937915"/>
            <a:ext cx="55681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dirty="0">
                <a:solidFill>
                  <a:srgbClr val="0000FF"/>
                </a:solidFill>
              </a:rPr>
              <a:t>谐振子</a:t>
            </a:r>
            <a:r>
              <a:rPr kumimoji="1" lang="zh-CN" altLang="en-US" sz="2800" dirty="0">
                <a:solidFill>
                  <a:srgbClr val="CC3300"/>
                </a:solidFill>
              </a:rPr>
              <a:t>的</a:t>
            </a:r>
            <a:r>
              <a:rPr kumimoji="1" lang="zh-CN" altLang="en-US" sz="2800" dirty="0">
                <a:solidFill>
                  <a:srgbClr val="FF00FF"/>
                </a:solidFill>
                <a:latin typeface="宋体" panose="02010600030101010101" pitchFamily="2" charset="-122"/>
              </a:rPr>
              <a:t>一般波函数为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9D209BB-D933-4742-BCED-142FAF62B1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726608"/>
              </p:ext>
            </p:extLst>
          </p:nvPr>
        </p:nvGraphicFramePr>
        <p:xfrm>
          <a:off x="3260577" y="4095205"/>
          <a:ext cx="7924800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06" name="Equation" r:id="rId7" imgW="2768400" imgH="444240" progId="Equation.DSMT4">
                  <p:embed/>
                </p:oleObj>
              </mc:Choice>
              <mc:Fallback>
                <p:oleObj name="Equation" r:id="rId7" imgW="2768400" imgH="44424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F03A74A-C56A-466A-8A76-678F62FE44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577" y="4095205"/>
                        <a:ext cx="7924800" cy="129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>
            <a:extLst>
              <a:ext uri="{FF2B5EF4-FFF2-40B4-BE49-F238E27FC236}">
                <a16:creationId xmlns:a16="http://schemas.microsoft.com/office/drawing/2014/main" id="{EB4F6273-3059-4F67-BB42-A46E97BD7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39" y="5930518"/>
            <a:ext cx="678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8000"/>
                </a:solidFill>
                <a:latin typeface="Calibri" panose="020F0502020204030204" pitchFamily="34" charset="0"/>
              </a:rPr>
              <a:t>若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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3200" b="1" i="1" dirty="0" err="1">
                <a:solidFill>
                  <a:srgbClr val="FF0000"/>
                </a:solidFill>
                <a:latin typeface="Calibri" panose="020F0502020204030204" pitchFamily="34" charset="0"/>
              </a:rPr>
              <a:t>x,t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)</a:t>
            </a:r>
            <a:r>
              <a:rPr lang="zh-CN" altLang="en-US" sz="3200" b="1" dirty="0">
                <a:solidFill>
                  <a:srgbClr val="008000"/>
                </a:solidFill>
                <a:latin typeface="Calibri" panose="020F0502020204030204" pitchFamily="34" charset="0"/>
              </a:rPr>
              <a:t>是归一化的波函数</a:t>
            </a:r>
            <a:r>
              <a:rPr lang="en-US" altLang="zh-CN" sz="3200" b="1" dirty="0">
                <a:solidFill>
                  <a:srgbClr val="008000"/>
                </a:solidFill>
                <a:latin typeface="Calibri" panose="020F0502020204030204" pitchFamily="34" charset="0"/>
              </a:rPr>
              <a:t>,</a:t>
            </a:r>
            <a:r>
              <a:rPr lang="zh-CN" altLang="en-US" sz="3200" b="1" dirty="0">
                <a:solidFill>
                  <a:srgbClr val="008000"/>
                </a:solidFill>
                <a:latin typeface="Calibri" panose="020F0502020204030204" pitchFamily="34" charset="0"/>
              </a:rPr>
              <a:t>则</a:t>
            </a:r>
          </a:p>
        </p:txBody>
      </p:sp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5E958C99-C5B0-47B5-9CA0-C9057E7B29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823404"/>
              </p:ext>
            </p:extLst>
          </p:nvPr>
        </p:nvGraphicFramePr>
        <p:xfrm>
          <a:off x="6531834" y="5289373"/>
          <a:ext cx="2490553" cy="1518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07" name="Equation" r:id="rId9" imgW="698400" imgH="431640" progId="Equation.DSMT4">
                  <p:embed/>
                </p:oleObj>
              </mc:Choice>
              <mc:Fallback>
                <p:oleObj name="Equation" r:id="rId9" imgW="698400" imgH="431640" progId="Equation.DSMT4">
                  <p:embed/>
                  <p:pic>
                    <p:nvPicPr>
                      <p:cNvPr id="11" name="Object 8">
                        <a:extLst>
                          <a:ext uri="{FF2B5EF4-FFF2-40B4-BE49-F238E27FC236}">
                            <a16:creationId xmlns:a16="http://schemas.microsoft.com/office/drawing/2014/main" id="{822BB98F-E2DC-42B3-A802-7949A01AAD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1834" y="5289373"/>
                        <a:ext cx="2490553" cy="15189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221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/>
      <p:bldP spid="7" grpId="0" animBg="1"/>
      <p:bldP spid="8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85667B2-C668-43D4-B2E1-F9DCCBA71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840" y="116757"/>
            <a:ext cx="55681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dirty="0">
                <a:solidFill>
                  <a:srgbClr val="0000FF"/>
                </a:solidFill>
              </a:rPr>
              <a:t>谐振子</a:t>
            </a:r>
            <a:r>
              <a:rPr kumimoji="1" lang="zh-CN" altLang="en-US" sz="2800" dirty="0">
                <a:solidFill>
                  <a:srgbClr val="CC3300"/>
                </a:solidFill>
              </a:rPr>
              <a:t>的</a:t>
            </a:r>
            <a:r>
              <a:rPr kumimoji="1" lang="zh-CN" altLang="en-US" sz="2800" dirty="0">
                <a:solidFill>
                  <a:srgbClr val="FF00FF"/>
                </a:solidFill>
                <a:latin typeface="宋体" panose="02010600030101010101" pitchFamily="2" charset="-122"/>
              </a:rPr>
              <a:t>一般波函数为</a:t>
            </a:r>
          </a:p>
        </p:txBody>
      </p:sp>
      <p:graphicFrame>
        <p:nvGraphicFramePr>
          <p:cNvPr id="3" name="Object 8">
            <a:extLst>
              <a:ext uri="{FF2B5EF4-FFF2-40B4-BE49-F238E27FC236}">
                <a16:creationId xmlns:a16="http://schemas.microsoft.com/office/drawing/2014/main" id="{9A5D91C9-40AE-4359-992B-D028506CC6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632967"/>
              </p:ext>
            </p:extLst>
          </p:nvPr>
        </p:nvGraphicFramePr>
        <p:xfrm>
          <a:off x="1613941" y="573239"/>
          <a:ext cx="7924800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219" name="Equation" r:id="rId3" imgW="2768400" imgH="444240" progId="Equation.DSMT4">
                  <p:embed/>
                </p:oleObj>
              </mc:Choice>
              <mc:Fallback>
                <p:oleObj name="Equation" r:id="rId3" imgW="2768400" imgH="444240" progId="Equation.DSMT4">
                  <p:embed/>
                  <p:pic>
                    <p:nvPicPr>
                      <p:cNvPr id="3" name="Object 8">
                        <a:extLst>
                          <a:ext uri="{FF2B5EF4-FFF2-40B4-BE49-F238E27FC236}">
                            <a16:creationId xmlns:a16="http://schemas.microsoft.com/office/drawing/2014/main" id="{6B701B51-9824-448B-8240-06348B294E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3941" y="573239"/>
                        <a:ext cx="7924800" cy="129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E089398-C062-4DB4-9B81-080DB2AB2B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721959"/>
              </p:ext>
            </p:extLst>
          </p:nvPr>
        </p:nvGraphicFramePr>
        <p:xfrm>
          <a:off x="963613" y="2029174"/>
          <a:ext cx="5132387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220" name="Equation" r:id="rId5" imgW="2286000" imgH="444240" progId="Equation.DSMT4">
                  <p:embed/>
                </p:oleObj>
              </mc:Choice>
              <mc:Fallback>
                <p:oleObj name="Equation" r:id="rId5" imgW="2286000" imgH="4442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B02AB47E-6F44-4901-B551-A2D8B25DA4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3613" y="2029174"/>
                        <a:ext cx="5132387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4C6D996-3A07-4B5E-801F-2A28DE8B86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241982"/>
              </p:ext>
            </p:extLst>
          </p:nvPr>
        </p:nvGraphicFramePr>
        <p:xfrm>
          <a:off x="6198963" y="2003619"/>
          <a:ext cx="3106737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221" name="Equation" r:id="rId7" imgW="1384200" imgH="444240" progId="Equation.DSMT4">
                  <p:embed/>
                </p:oleObj>
              </mc:Choice>
              <mc:Fallback>
                <p:oleObj name="Equation" r:id="rId7" imgW="1384200" imgH="4442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98D39AC-1208-4CCF-A119-D1CB5B5F4A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98963" y="2003619"/>
                        <a:ext cx="3106737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23D0C269-E963-4C88-8FDA-B754FFD73B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258957"/>
              </p:ext>
            </p:extLst>
          </p:nvPr>
        </p:nvGraphicFramePr>
        <p:xfrm>
          <a:off x="1331602" y="3196189"/>
          <a:ext cx="4867361" cy="112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222" name="Equation" r:id="rId9" imgW="1930320" imgH="444240" progId="Equation.DSMT4">
                  <p:embed/>
                </p:oleObj>
              </mc:Choice>
              <mc:Fallback>
                <p:oleObj name="Equation" r:id="rId9" imgW="1930320" imgH="444240" progId="Equation.DSMT4">
                  <p:embed/>
                  <p:pic>
                    <p:nvPicPr>
                      <p:cNvPr id="6" name="Object 8">
                        <a:extLst>
                          <a:ext uri="{FF2B5EF4-FFF2-40B4-BE49-F238E27FC236}">
                            <a16:creationId xmlns:a16="http://schemas.microsoft.com/office/drawing/2014/main" id="{FAAA006A-0FBE-487A-9D13-DFC7F92A92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02" y="3196189"/>
                        <a:ext cx="4867361" cy="1121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14ECA06E-9C97-4AAA-AADF-C68162DAAA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219207"/>
              </p:ext>
            </p:extLst>
          </p:nvPr>
        </p:nvGraphicFramePr>
        <p:xfrm>
          <a:off x="6518415" y="3116941"/>
          <a:ext cx="3784860" cy="1250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223" name="Equation" r:id="rId11" imgW="1346040" imgH="444240" progId="Equation.DSMT4">
                  <p:embed/>
                </p:oleObj>
              </mc:Choice>
              <mc:Fallback>
                <p:oleObj name="Equation" r:id="rId11" imgW="1346040" imgH="444240" progId="Equation.DSMT4">
                  <p:embed/>
                  <p:pic>
                    <p:nvPicPr>
                      <p:cNvPr id="7" name="Object 8">
                        <a:extLst>
                          <a:ext uri="{FF2B5EF4-FFF2-40B4-BE49-F238E27FC236}">
                            <a16:creationId xmlns:a16="http://schemas.microsoft.com/office/drawing/2014/main" id="{C2AB4AA9-54EE-4E4D-ACA0-AD01C12B7B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415" y="3116941"/>
                        <a:ext cx="3784860" cy="1250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9DC7FAF-CF5A-421A-9A99-6C0BCA43BF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424258"/>
              </p:ext>
            </p:extLst>
          </p:nvPr>
        </p:nvGraphicFramePr>
        <p:xfrm>
          <a:off x="3355299" y="4537442"/>
          <a:ext cx="3106737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224" name="Equation" r:id="rId13" imgW="1384200" imgH="444240" progId="Equation.DSMT4">
                  <p:embed/>
                </p:oleObj>
              </mc:Choice>
              <mc:Fallback>
                <p:oleObj name="Equation" r:id="rId13" imgW="1384200" imgH="4442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FD9C4F7E-F44F-46C6-BA7B-A3F508216F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55299" y="4537442"/>
                        <a:ext cx="3106737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35">
            <a:extLst>
              <a:ext uri="{FF2B5EF4-FFF2-40B4-BE49-F238E27FC236}">
                <a16:creationId xmlns:a16="http://schemas.microsoft.com/office/drawing/2014/main" id="{6048FC8B-611E-4325-9125-5757ECF0D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144" y="5661249"/>
            <a:ext cx="669730" cy="187545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FFFF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1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D3B19B7-7E84-417B-B5F3-614804C182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100917"/>
              </p:ext>
            </p:extLst>
          </p:nvPr>
        </p:nvGraphicFramePr>
        <p:xfrm>
          <a:off x="4067175" y="5502275"/>
          <a:ext cx="330835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225" name="Equation" r:id="rId15" imgW="1473120" imgH="393480" progId="Equation.DSMT4">
                  <p:embed/>
                </p:oleObj>
              </mc:Choice>
              <mc:Fallback>
                <p:oleObj name="Equation" r:id="rId15" imgW="1473120" imgH="3934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31C1C7C2-8D85-484B-8891-DFF2380B0F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67175" y="5502275"/>
                        <a:ext cx="3308350" cy="88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8">
            <a:extLst>
              <a:ext uri="{FF2B5EF4-FFF2-40B4-BE49-F238E27FC236}">
                <a16:creationId xmlns:a16="http://schemas.microsoft.com/office/drawing/2014/main" id="{1CA2885F-D29B-4B37-A7DE-46E99701D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332" y="5661249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9900"/>
                </a:solidFill>
                <a:latin typeface="Calibri" panose="020F0502020204030204" pitchFamily="34" charset="0"/>
              </a:rPr>
              <a:t>满足含时间薛定谔方程</a:t>
            </a:r>
          </a:p>
        </p:txBody>
      </p:sp>
    </p:spTree>
    <p:extLst>
      <p:ext uri="{BB962C8B-B14F-4D97-AF65-F5344CB8AC3E}">
        <p14:creationId xmlns:p14="http://schemas.microsoft.com/office/powerpoint/2010/main" val="299063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56225AF5-953A-47AE-B4F9-7251BF6EF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265428"/>
              </p:ext>
            </p:extLst>
          </p:nvPr>
        </p:nvGraphicFramePr>
        <p:xfrm>
          <a:off x="1711378" y="168699"/>
          <a:ext cx="7924800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346" name="Equation" r:id="rId3" imgW="2768400" imgH="444240" progId="Equation.DSMT4">
                  <p:embed/>
                </p:oleObj>
              </mc:Choice>
              <mc:Fallback>
                <p:oleObj name="Equation" r:id="rId3" imgW="2768400" imgH="444240" progId="Equation.DSMT4">
                  <p:embed/>
                  <p:pic>
                    <p:nvPicPr>
                      <p:cNvPr id="2" name="Object 8">
                        <a:extLst>
                          <a:ext uri="{FF2B5EF4-FFF2-40B4-BE49-F238E27FC236}">
                            <a16:creationId xmlns:a16="http://schemas.microsoft.com/office/drawing/2014/main" id="{9A1A215C-CBB9-4A9D-AB93-50F4FA198F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78" y="168699"/>
                        <a:ext cx="7924800" cy="129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61F6A50A-E86A-42E1-AE56-0D47ADAEEC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123086"/>
              </p:ext>
            </p:extLst>
          </p:nvPr>
        </p:nvGraphicFramePr>
        <p:xfrm>
          <a:off x="2988982" y="1079931"/>
          <a:ext cx="4190497" cy="1169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347" name="Equation" r:id="rId5" imgW="1638000" imgH="457200" progId="Equation.DSMT4">
                  <p:embed/>
                </p:oleObj>
              </mc:Choice>
              <mc:Fallback>
                <p:oleObj name="Equation" r:id="rId5" imgW="1638000" imgH="45720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BC757AA3-A6D1-44BB-B225-01ECE9684D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982" y="1079931"/>
                        <a:ext cx="4190497" cy="11694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84B53AAA-AD73-40C8-8B97-0534DDF9E2E0}"/>
              </a:ext>
            </a:extLst>
          </p:cNvPr>
          <p:cNvSpPr/>
          <p:nvPr/>
        </p:nvSpPr>
        <p:spPr>
          <a:xfrm>
            <a:off x="1017739" y="4019119"/>
            <a:ext cx="104100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测量假设：</a:t>
            </a:r>
            <a:r>
              <a:rPr lang="zh-CN" altLang="en-US" sz="2800" b="1" dirty="0">
                <a:solidFill>
                  <a:srgbClr val="009900"/>
                </a:solidFill>
              </a:rPr>
              <a:t>当一个量子系统处于量子态      时，对力学量      的进行测量的结果一定为该力学量算符的本征值之一，测量结果为     的概率为 </a:t>
            </a:r>
            <a:endParaRPr lang="en-US" altLang="zh-CN" sz="2800" b="1" dirty="0">
              <a:solidFill>
                <a:srgbClr val="009900"/>
              </a:solidFill>
            </a:endParaRPr>
          </a:p>
          <a:p>
            <a:endParaRPr lang="en-US" altLang="zh-CN" sz="2800" b="1" dirty="0">
              <a:solidFill>
                <a:srgbClr val="009900"/>
              </a:solidFill>
            </a:endParaRPr>
          </a:p>
          <a:p>
            <a:r>
              <a:rPr lang="zh-CN" altLang="en-US" sz="2800" b="1" dirty="0">
                <a:solidFill>
                  <a:srgbClr val="009900"/>
                </a:solidFill>
              </a:rPr>
              <a:t>这里                         。当测量完成后，该量子系统塌缩至       。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238D65C-A6C6-49C8-AD1A-09AEA8159A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957387"/>
              </p:ext>
            </p:extLst>
          </p:nvPr>
        </p:nvGraphicFramePr>
        <p:xfrm>
          <a:off x="7048200" y="4019119"/>
          <a:ext cx="562708" cy="562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348" name="Equation" r:id="rId7" imgW="164885" imgH="164885" progId="Equation.DSMT4">
                  <p:embed/>
                </p:oleObj>
              </mc:Choice>
              <mc:Fallback>
                <p:oleObj name="Equation" r:id="rId7" imgW="164885" imgH="164885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7A54DE2E-7BAE-43F3-B7B3-D76AC7A9C1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200" y="4019119"/>
                        <a:ext cx="562708" cy="5627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F679D50-4A36-4345-A2E0-71F7C56AF6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124999"/>
              </p:ext>
            </p:extLst>
          </p:nvPr>
        </p:nvGraphicFramePr>
        <p:xfrm>
          <a:off x="9829975" y="3925961"/>
          <a:ext cx="485335" cy="596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349" name="Equation" r:id="rId9" imgW="164957" imgH="203024" progId="Equation.DSMT4">
                  <p:embed/>
                </p:oleObj>
              </mc:Choice>
              <mc:Fallback>
                <p:oleObj name="Equation" r:id="rId9" imgW="164957" imgH="203024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DA1C941E-3E67-416C-93FF-C0FF544921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9975" y="3925961"/>
                        <a:ext cx="485335" cy="5962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6F6F6D3-C56D-4451-BB29-6EA08BD78F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723890"/>
              </p:ext>
            </p:extLst>
          </p:nvPr>
        </p:nvGraphicFramePr>
        <p:xfrm>
          <a:off x="10308862" y="4414100"/>
          <a:ext cx="562708" cy="729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350" name="Equation" r:id="rId11" imgW="177646" imgH="228402" progId="Equation.DSMT4">
                  <p:embed/>
                </p:oleObj>
              </mc:Choice>
              <mc:Fallback>
                <p:oleObj name="Equation" r:id="rId11" imgW="177646" imgH="228402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8BF7D254-16E1-4247-9DBB-7DBA0D7D36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8862" y="4414100"/>
                        <a:ext cx="562708" cy="7299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1572702-9A6F-4A7E-BC15-467E0DC64D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167412"/>
              </p:ext>
            </p:extLst>
          </p:nvPr>
        </p:nvGraphicFramePr>
        <p:xfrm>
          <a:off x="3017409" y="4803344"/>
          <a:ext cx="3179763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351" name="Equation" r:id="rId13" imgW="1117440" imgH="342720" progId="Equation.DSMT4">
                  <p:embed/>
                </p:oleObj>
              </mc:Choice>
              <mc:Fallback>
                <p:oleObj name="Equation" r:id="rId13" imgW="1117440" imgH="34272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4192FB93-400D-4EC8-99CF-3D43A2EBBD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409" y="4803344"/>
                        <a:ext cx="3179763" cy="974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B37274D-31DD-4094-9B7D-C7BA8BE000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964569"/>
              </p:ext>
            </p:extLst>
          </p:nvPr>
        </p:nvGraphicFramePr>
        <p:xfrm>
          <a:off x="1904408" y="5669729"/>
          <a:ext cx="1911877" cy="689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352" name="Equation" r:id="rId15" imgW="698197" imgH="253890" progId="Equation.DSMT4">
                  <p:embed/>
                </p:oleObj>
              </mc:Choice>
              <mc:Fallback>
                <p:oleObj name="Equation" r:id="rId15" imgW="698197" imgH="25389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8080AF53-231B-4833-A365-FB5B5F466A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408" y="5669729"/>
                        <a:ext cx="1911877" cy="6893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2539286-A3D7-4A06-8637-29DB05C1D2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561722"/>
              </p:ext>
            </p:extLst>
          </p:nvPr>
        </p:nvGraphicFramePr>
        <p:xfrm>
          <a:off x="9639715" y="5591595"/>
          <a:ext cx="555674" cy="720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353" name="Equation" r:id="rId17" imgW="177646" imgH="228402" progId="Equation.DSMT4">
                  <p:embed/>
                </p:oleObj>
              </mc:Choice>
              <mc:Fallback>
                <p:oleObj name="Equation" r:id="rId17" imgW="177646" imgH="228402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BC6CD0D-C6AA-49C9-AC38-1D3A4BAD26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9715" y="5591595"/>
                        <a:ext cx="555674" cy="7208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5C4D479C-20B2-4FD4-AB29-B1774B25C18D}"/>
              </a:ext>
            </a:extLst>
          </p:cNvPr>
          <p:cNvSpPr/>
          <p:nvPr/>
        </p:nvSpPr>
        <p:spPr>
          <a:xfrm>
            <a:off x="1194027" y="2484853"/>
            <a:ext cx="4152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3333FF"/>
                </a:solidFill>
              </a:rPr>
              <a:t>测量能量为        的概率为 </a:t>
            </a:r>
            <a:endParaRPr lang="zh-CN" altLang="en-US" sz="2800" dirty="0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DC89814-7708-4289-9F30-D5C64BBF0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997136"/>
              </p:ext>
            </p:extLst>
          </p:nvPr>
        </p:nvGraphicFramePr>
        <p:xfrm>
          <a:off x="3093954" y="2420109"/>
          <a:ext cx="6032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354" name="Equation" r:id="rId19" imgW="190440" imgH="228600" progId="Equation.DSMT4">
                  <p:embed/>
                </p:oleObj>
              </mc:Choice>
              <mc:Fallback>
                <p:oleObj name="Equation" r:id="rId19" imgW="190440" imgH="228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918A8843-733A-4223-96C8-222E517158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3954" y="2420109"/>
                        <a:ext cx="603250" cy="730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E1FCBC3-C98E-4816-850F-A27F725837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875147"/>
              </p:ext>
            </p:extLst>
          </p:nvPr>
        </p:nvGraphicFramePr>
        <p:xfrm>
          <a:off x="6096000" y="2452496"/>
          <a:ext cx="328771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355" name="Equation" r:id="rId21" imgW="1155600" imgH="342720" progId="Equation.DSMT4">
                  <p:embed/>
                </p:oleObj>
              </mc:Choice>
              <mc:Fallback>
                <p:oleObj name="Equation" r:id="rId21" imgW="1155600" imgH="34272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29075801-187A-41FB-84B4-B7702B657B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452496"/>
                        <a:ext cx="3287712" cy="974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35">
            <a:extLst>
              <a:ext uri="{FF2B5EF4-FFF2-40B4-BE49-F238E27FC236}">
                <a16:creationId xmlns:a16="http://schemas.microsoft.com/office/drawing/2014/main" id="{838E3005-36D3-4F71-A8ED-84B97E48C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009" y="2914301"/>
            <a:ext cx="669730" cy="187545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FFFF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1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77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3FC1B18F-92D1-459B-B364-79B7A7F84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196" y="75278"/>
            <a:ext cx="78951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FF0000"/>
                </a:solidFill>
              </a:rPr>
              <a:t>练习：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zh-CN" altLang="en-US" sz="2800" dirty="0">
                <a:solidFill>
                  <a:srgbClr val="009900"/>
                </a:solidFill>
              </a:rPr>
              <a:t>频率为</a:t>
            </a:r>
            <a:r>
              <a:rPr lang="el-GR" altLang="zh-CN" sz="2800" dirty="0">
                <a:solidFill>
                  <a:srgbClr val="FF0000"/>
                </a:solidFill>
              </a:rPr>
              <a:t>ω</a:t>
            </a:r>
            <a:r>
              <a:rPr lang="zh-CN" altLang="en-US" sz="2800" dirty="0">
                <a:solidFill>
                  <a:srgbClr val="0000FF"/>
                </a:solidFill>
              </a:rPr>
              <a:t>的一维谐振子的</a:t>
            </a:r>
            <a:r>
              <a:rPr lang="en-US" altLang="zh-CN" sz="2800" dirty="0">
                <a:solidFill>
                  <a:srgbClr val="FF0000"/>
                </a:solidFill>
              </a:rPr>
              <a:t>t=0</a:t>
            </a:r>
            <a:r>
              <a:rPr lang="zh-CN" altLang="en-US" sz="2800" dirty="0">
                <a:solidFill>
                  <a:srgbClr val="0000FF"/>
                </a:solidFill>
              </a:rPr>
              <a:t>时的波函数为</a:t>
            </a:r>
          </a:p>
        </p:txBody>
      </p:sp>
      <p:graphicFrame>
        <p:nvGraphicFramePr>
          <p:cNvPr id="3" name="Object 8">
            <a:extLst>
              <a:ext uri="{FF2B5EF4-FFF2-40B4-BE49-F238E27FC236}">
                <a16:creationId xmlns:a16="http://schemas.microsoft.com/office/drawing/2014/main" id="{52F36E2E-1975-4651-AD19-047BF6ACE5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796196"/>
              </p:ext>
            </p:extLst>
          </p:nvPr>
        </p:nvGraphicFramePr>
        <p:xfrm>
          <a:off x="2351088" y="744538"/>
          <a:ext cx="63627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248" name="Equation" r:id="rId3" imgW="2222280" imgH="253800" progId="Equation.DSMT4">
                  <p:embed/>
                </p:oleObj>
              </mc:Choice>
              <mc:Fallback>
                <p:oleObj name="Equation" r:id="rId3" imgW="2222280" imgH="253800" progId="Equation.DSMT4">
                  <p:embed/>
                  <p:pic>
                    <p:nvPicPr>
                      <p:cNvPr id="2" name="Object 8">
                        <a:extLst>
                          <a:ext uri="{FF2B5EF4-FFF2-40B4-BE49-F238E27FC236}">
                            <a16:creationId xmlns:a16="http://schemas.microsoft.com/office/drawing/2014/main" id="{56225AF5-953A-47AE-B4F9-7251BF6EF8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744538"/>
                        <a:ext cx="63627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1">
            <a:extLst>
              <a:ext uri="{FF2B5EF4-FFF2-40B4-BE49-F238E27FC236}">
                <a16:creationId xmlns:a16="http://schemas.microsoft.com/office/drawing/2014/main" id="{95C9BA52-BC23-43D6-BA2F-D17467E00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738" y="1535385"/>
            <a:ext cx="53511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FF"/>
                </a:solidFill>
              </a:rPr>
              <a:t>归一化的时刻</a:t>
            </a:r>
            <a:r>
              <a:rPr lang="en-US" altLang="zh-CN" sz="2800" dirty="0">
                <a:solidFill>
                  <a:srgbClr val="FF0000"/>
                </a:solidFill>
              </a:rPr>
              <a:t>t</a:t>
            </a:r>
            <a:r>
              <a:rPr lang="zh-CN" altLang="en-US" sz="2800" dirty="0">
                <a:solidFill>
                  <a:srgbClr val="0000FF"/>
                </a:solidFill>
              </a:rPr>
              <a:t>的波函数为</a:t>
            </a:r>
            <a:r>
              <a:rPr lang="en-US" altLang="zh-CN" sz="2800" dirty="0">
                <a:solidFill>
                  <a:srgbClr val="0000FF"/>
                </a:solidFill>
              </a:rPr>
              <a:t>____</a:t>
            </a:r>
            <a:r>
              <a:rPr lang="zh-CN" altLang="en-US" sz="2800" dirty="0">
                <a:solidFill>
                  <a:srgbClr val="0000FF"/>
                </a:solidFill>
              </a:rPr>
              <a:t>。</a:t>
            </a:r>
          </a:p>
        </p:txBody>
      </p:sp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4CD7E204-EE1F-4C49-B025-88EE1CE582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327263"/>
              </p:ext>
            </p:extLst>
          </p:nvPr>
        </p:nvGraphicFramePr>
        <p:xfrm>
          <a:off x="1570038" y="2046249"/>
          <a:ext cx="7924800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249" name="Equation" r:id="rId5" imgW="2768400" imgH="444240" progId="Equation.DSMT4">
                  <p:embed/>
                </p:oleObj>
              </mc:Choice>
              <mc:Fallback>
                <p:oleObj name="Equation" r:id="rId5" imgW="2768400" imgH="444240" progId="Equation.DSMT4">
                  <p:embed/>
                  <p:pic>
                    <p:nvPicPr>
                      <p:cNvPr id="2" name="Object 8">
                        <a:extLst>
                          <a:ext uri="{FF2B5EF4-FFF2-40B4-BE49-F238E27FC236}">
                            <a16:creationId xmlns:a16="http://schemas.microsoft.com/office/drawing/2014/main" id="{56225AF5-953A-47AE-B4F9-7251BF6EF8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2046249"/>
                        <a:ext cx="7924800" cy="129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35">
            <a:extLst>
              <a:ext uri="{FF2B5EF4-FFF2-40B4-BE49-F238E27FC236}">
                <a16:creationId xmlns:a16="http://schemas.microsoft.com/office/drawing/2014/main" id="{04769E6C-04F9-421C-B8C4-696349D95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797" y="3424498"/>
            <a:ext cx="914399" cy="233562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FFFF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1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B57BB90D-3571-4C2B-B7A8-3B0AB513D6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345237"/>
              </p:ext>
            </p:extLst>
          </p:nvPr>
        </p:nvGraphicFramePr>
        <p:xfrm>
          <a:off x="2076450" y="3046413"/>
          <a:ext cx="8869363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250" name="Equation" r:id="rId7" imgW="3098520" imgH="355320" progId="Equation.DSMT4">
                  <p:embed/>
                </p:oleObj>
              </mc:Choice>
              <mc:Fallback>
                <p:oleObj name="Equation" r:id="rId7" imgW="3098520" imgH="355320" progId="Equation.DSMT4">
                  <p:embed/>
                  <p:pic>
                    <p:nvPicPr>
                      <p:cNvPr id="3" name="Object 8">
                        <a:extLst>
                          <a:ext uri="{FF2B5EF4-FFF2-40B4-BE49-F238E27FC236}">
                            <a16:creationId xmlns:a16="http://schemas.microsoft.com/office/drawing/2014/main" id="{52F36E2E-1975-4651-AD19-047BF6ACE5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3046413"/>
                        <a:ext cx="8869363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2E0EEB0A-779F-4A95-B72D-890341550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510000"/>
              </p:ext>
            </p:extLst>
          </p:nvPr>
        </p:nvGraphicFramePr>
        <p:xfrm>
          <a:off x="1895475" y="4067175"/>
          <a:ext cx="8942388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251" name="Equation" r:id="rId9" imgW="3124080" imgH="355320" progId="Equation.DSMT4">
                  <p:embed/>
                </p:oleObj>
              </mc:Choice>
              <mc:Fallback>
                <p:oleObj name="Equation" r:id="rId9" imgW="3124080" imgH="355320" progId="Equation.DSMT4">
                  <p:embed/>
                  <p:pic>
                    <p:nvPicPr>
                      <p:cNvPr id="7" name="Object 8">
                        <a:extLst>
                          <a:ext uri="{FF2B5EF4-FFF2-40B4-BE49-F238E27FC236}">
                            <a16:creationId xmlns:a16="http://schemas.microsoft.com/office/drawing/2014/main" id="{B57BB90D-3571-4C2B-B7A8-3B0AB513D6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4067175"/>
                        <a:ext cx="8942388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1">
            <a:extLst>
              <a:ext uri="{FF2B5EF4-FFF2-40B4-BE49-F238E27FC236}">
                <a16:creationId xmlns:a16="http://schemas.microsoft.com/office/drawing/2014/main" id="{3D6679F2-EE65-4F3F-BE9D-6278CFB57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81" y="4936904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FF"/>
                </a:solidFill>
              </a:rPr>
              <a:t>归一化后</a:t>
            </a:r>
          </a:p>
        </p:txBody>
      </p:sp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773EDB03-2C63-40BE-A33B-863E99E26C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611215"/>
              </p:ext>
            </p:extLst>
          </p:nvPr>
        </p:nvGraphicFramePr>
        <p:xfrm>
          <a:off x="585788" y="5416550"/>
          <a:ext cx="11633200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252" name="Equation" r:id="rId11" imgW="4063680" imgH="482400" progId="Equation.DSMT4">
                  <p:embed/>
                </p:oleObj>
              </mc:Choice>
              <mc:Fallback>
                <p:oleObj name="Equation" r:id="rId11" imgW="4063680" imgH="482400" progId="Equation.DSMT4">
                  <p:embed/>
                  <p:pic>
                    <p:nvPicPr>
                      <p:cNvPr id="8" name="Object 8">
                        <a:extLst>
                          <a:ext uri="{FF2B5EF4-FFF2-40B4-BE49-F238E27FC236}">
                            <a16:creationId xmlns:a16="http://schemas.microsoft.com/office/drawing/2014/main" id="{2E0EEB0A-779F-4A95-B72D-8903415502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5416550"/>
                        <a:ext cx="11633200" cy="140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>
            <a:extLst>
              <a:ext uri="{FF2B5EF4-FFF2-40B4-BE49-F238E27FC236}">
                <a16:creationId xmlns:a16="http://schemas.microsoft.com/office/drawing/2014/main" id="{58F44D12-6EC3-4118-A9A1-96B354B37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543" y="1505959"/>
            <a:ext cx="4963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FF"/>
                </a:solidFill>
              </a:rPr>
              <a:t>为归一化的能量</a:t>
            </a:r>
            <a:r>
              <a:rPr lang="zh-CN" altLang="en-US" sz="2800" dirty="0">
                <a:solidFill>
                  <a:srgbClr val="009900"/>
                </a:solidFill>
              </a:rPr>
              <a:t>本征波函数</a:t>
            </a:r>
            <a:r>
              <a:rPr lang="zh-CN" altLang="en-US" sz="2800" dirty="0">
                <a:solidFill>
                  <a:srgbClr val="0000FF"/>
                </a:solidFill>
              </a:rPr>
              <a:t> 。</a:t>
            </a:r>
          </a:p>
        </p:txBody>
      </p:sp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9AA4BCB4-F8A4-4646-9486-BDCFD012B0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258572"/>
              </p:ext>
            </p:extLst>
          </p:nvPr>
        </p:nvGraphicFramePr>
        <p:xfrm>
          <a:off x="474052" y="1530513"/>
          <a:ext cx="1094491" cy="606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253" name="Equation" r:id="rId13" imgW="419040" imgH="228600" progId="Equation.DSMT4">
                  <p:embed/>
                </p:oleObj>
              </mc:Choice>
              <mc:Fallback>
                <p:oleObj name="Equation" r:id="rId13" imgW="419040" imgH="228600" progId="Equation.DSMT4">
                  <p:embed/>
                  <p:pic>
                    <p:nvPicPr>
                      <p:cNvPr id="15" name="Object 8">
                        <a:extLst>
                          <a:ext uri="{FF2B5EF4-FFF2-40B4-BE49-F238E27FC236}">
                            <a16:creationId xmlns:a16="http://schemas.microsoft.com/office/drawing/2014/main" id="{E21071A4-B97E-4224-8826-D12E8D7822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52" y="1530513"/>
                        <a:ext cx="1094491" cy="606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35">
            <a:extLst>
              <a:ext uri="{FF2B5EF4-FFF2-40B4-BE49-F238E27FC236}">
                <a16:creationId xmlns:a16="http://schemas.microsoft.com/office/drawing/2014/main" id="{351D3A07-6BBE-4F8C-AB92-4F052AC6F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8" y="4481772"/>
            <a:ext cx="783338" cy="255120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FFFF00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b="1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29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96D688F1-DFE6-473E-9CF4-8AE93B0D0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196" y="75278"/>
            <a:ext cx="78951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FF0000"/>
                </a:solidFill>
              </a:rPr>
              <a:t>练习：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zh-CN" altLang="en-US" sz="2800" dirty="0">
                <a:solidFill>
                  <a:srgbClr val="009900"/>
                </a:solidFill>
              </a:rPr>
              <a:t>频率为</a:t>
            </a:r>
            <a:r>
              <a:rPr lang="el-GR" altLang="zh-CN" sz="2800" dirty="0">
                <a:solidFill>
                  <a:srgbClr val="FF0000"/>
                </a:solidFill>
              </a:rPr>
              <a:t>ω</a:t>
            </a:r>
            <a:r>
              <a:rPr lang="zh-CN" altLang="en-US" sz="2800" dirty="0">
                <a:solidFill>
                  <a:srgbClr val="0000FF"/>
                </a:solidFill>
              </a:rPr>
              <a:t>的一维谐振子的</a:t>
            </a:r>
            <a:r>
              <a:rPr lang="en-US" altLang="zh-CN" sz="2800" dirty="0">
                <a:solidFill>
                  <a:srgbClr val="FF0000"/>
                </a:solidFill>
              </a:rPr>
              <a:t>t=0</a:t>
            </a:r>
            <a:r>
              <a:rPr lang="zh-CN" altLang="en-US" sz="2800" dirty="0">
                <a:solidFill>
                  <a:srgbClr val="0000FF"/>
                </a:solidFill>
              </a:rPr>
              <a:t>时的波函数为</a:t>
            </a:r>
          </a:p>
        </p:txBody>
      </p:sp>
      <p:graphicFrame>
        <p:nvGraphicFramePr>
          <p:cNvPr id="3" name="Object 8">
            <a:extLst>
              <a:ext uri="{FF2B5EF4-FFF2-40B4-BE49-F238E27FC236}">
                <a16:creationId xmlns:a16="http://schemas.microsoft.com/office/drawing/2014/main" id="{D7B7CCBD-93B5-4AA6-BFA3-26E60C939E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617557"/>
              </p:ext>
            </p:extLst>
          </p:nvPr>
        </p:nvGraphicFramePr>
        <p:xfrm>
          <a:off x="2351088" y="725488"/>
          <a:ext cx="63627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264" name="Equation" r:id="rId3" imgW="2222280" imgH="253800" progId="Equation.DSMT4">
                  <p:embed/>
                </p:oleObj>
              </mc:Choice>
              <mc:Fallback>
                <p:oleObj name="Equation" r:id="rId3" imgW="2222280" imgH="253800" progId="Equation.DSMT4">
                  <p:embed/>
                  <p:pic>
                    <p:nvPicPr>
                      <p:cNvPr id="3" name="Object 8">
                        <a:extLst>
                          <a:ext uri="{FF2B5EF4-FFF2-40B4-BE49-F238E27FC236}">
                            <a16:creationId xmlns:a16="http://schemas.microsoft.com/office/drawing/2014/main" id="{52F36E2E-1975-4651-AD19-047BF6ACE5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725488"/>
                        <a:ext cx="63627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1">
            <a:extLst>
              <a:ext uri="{FF2B5EF4-FFF2-40B4-BE49-F238E27FC236}">
                <a16:creationId xmlns:a16="http://schemas.microsoft.com/office/drawing/2014/main" id="{DC5BF0CE-F4D2-4BBA-B9EF-E98C14093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5637" y="1464638"/>
            <a:ext cx="70567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FF"/>
                </a:solidFill>
              </a:rPr>
              <a:t>时刻</a:t>
            </a:r>
            <a:r>
              <a:rPr lang="en-US" altLang="zh-CN" sz="2800" dirty="0">
                <a:solidFill>
                  <a:srgbClr val="FF0000"/>
                </a:solidFill>
              </a:rPr>
              <a:t>t</a:t>
            </a:r>
            <a:r>
              <a:rPr lang="zh-CN" altLang="en-US" sz="2800" dirty="0">
                <a:solidFill>
                  <a:srgbClr val="0000FF"/>
                </a:solidFill>
              </a:rPr>
              <a:t>测量能量为                   的概率为</a:t>
            </a:r>
            <a:r>
              <a:rPr lang="en-US" altLang="zh-CN" sz="2800" dirty="0">
                <a:solidFill>
                  <a:srgbClr val="0000FF"/>
                </a:solidFill>
              </a:rPr>
              <a:t>____</a:t>
            </a:r>
            <a:r>
              <a:rPr lang="zh-CN" altLang="en-US" sz="2800" dirty="0">
                <a:solidFill>
                  <a:srgbClr val="0000FF"/>
                </a:solidFill>
              </a:rPr>
              <a:t>。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B940103-7AB2-442A-B5B8-F4501EF31F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197775"/>
              </p:ext>
            </p:extLst>
          </p:nvPr>
        </p:nvGraphicFramePr>
        <p:xfrm>
          <a:off x="7709788" y="1474820"/>
          <a:ext cx="146843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265" name="Equation" r:id="rId5" imgW="469800" imgH="177480" progId="Equation.DSMT4">
                  <p:embed/>
                </p:oleObj>
              </mc:Choice>
              <mc:Fallback>
                <p:oleObj name="Equation" r:id="rId5" imgW="469800" imgH="1774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2539286-A3D7-4A06-8637-29DB05C1D2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9788" y="1474820"/>
                        <a:ext cx="1468438" cy="560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35091CD1-1EAA-4703-B33F-9762FBAD0A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553508"/>
              </p:ext>
            </p:extLst>
          </p:nvPr>
        </p:nvGraphicFramePr>
        <p:xfrm>
          <a:off x="676275" y="2224088"/>
          <a:ext cx="11633200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266" name="Equation" r:id="rId7" imgW="4063680" imgH="482400" progId="Equation.DSMT4">
                  <p:embed/>
                </p:oleObj>
              </mc:Choice>
              <mc:Fallback>
                <p:oleObj name="Equation" r:id="rId7" imgW="4063680" imgH="482400" progId="Equation.DSMT4">
                  <p:embed/>
                  <p:pic>
                    <p:nvPicPr>
                      <p:cNvPr id="10" name="Object 8">
                        <a:extLst>
                          <a:ext uri="{FF2B5EF4-FFF2-40B4-BE49-F238E27FC236}">
                            <a16:creationId xmlns:a16="http://schemas.microsoft.com/office/drawing/2014/main" id="{773EDB03-2C63-40BE-A33B-863E99E26C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2224088"/>
                        <a:ext cx="11633200" cy="14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1">
            <a:extLst>
              <a:ext uri="{FF2B5EF4-FFF2-40B4-BE49-F238E27FC236}">
                <a16:creationId xmlns:a16="http://schemas.microsoft.com/office/drawing/2014/main" id="{DC061AB1-5C88-44AF-8C5C-39952650C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40" y="4012732"/>
            <a:ext cx="59779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FF"/>
                </a:solidFill>
              </a:rPr>
              <a:t>时刻</a:t>
            </a:r>
            <a:r>
              <a:rPr lang="en-US" altLang="zh-CN" sz="2800" dirty="0">
                <a:solidFill>
                  <a:srgbClr val="FF0000"/>
                </a:solidFill>
              </a:rPr>
              <a:t>t</a:t>
            </a:r>
            <a:r>
              <a:rPr lang="zh-CN" altLang="en-US" sz="2800" dirty="0">
                <a:solidFill>
                  <a:srgbClr val="0000FF"/>
                </a:solidFill>
              </a:rPr>
              <a:t>测量能量为                   的概率为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7AB66CC-F504-4CE6-9A12-28E090D661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281224"/>
              </p:ext>
            </p:extLst>
          </p:nvPr>
        </p:nvGraphicFramePr>
        <p:xfrm>
          <a:off x="3572073" y="3975565"/>
          <a:ext cx="146843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267" name="Equation" r:id="rId9" imgW="469800" imgH="177480" progId="Equation.DSMT4">
                  <p:embed/>
                </p:oleObj>
              </mc:Choice>
              <mc:Fallback>
                <p:oleObj name="Equation" r:id="rId9" imgW="469800" imgH="1774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B940103-7AB2-442A-B5B8-F4501EF31F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2073" y="3975565"/>
                        <a:ext cx="1468438" cy="560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0CB6111-F17A-4B3E-B2E8-23516B6E5C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296720"/>
              </p:ext>
            </p:extLst>
          </p:nvPr>
        </p:nvGraphicFramePr>
        <p:xfrm>
          <a:off x="4800967" y="4761834"/>
          <a:ext cx="4768850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268" name="Equation" r:id="rId10" imgW="1676160" imgH="711000" progId="Equation.DSMT4">
                  <p:embed/>
                </p:oleObj>
              </mc:Choice>
              <mc:Fallback>
                <p:oleObj name="Equation" r:id="rId10" imgW="1676160" imgH="7110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8E1FCBC3-C98E-4816-850F-A27F725837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967" y="4761834"/>
                        <a:ext cx="4768850" cy="2020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1">
            <a:extLst>
              <a:ext uri="{FF2B5EF4-FFF2-40B4-BE49-F238E27FC236}">
                <a16:creationId xmlns:a16="http://schemas.microsoft.com/office/drawing/2014/main" id="{5380D0E3-FE49-43B4-AF9F-D4DF43B19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685" y="1474820"/>
            <a:ext cx="35205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FF"/>
                </a:solidFill>
              </a:rPr>
              <a:t>为能量</a:t>
            </a:r>
            <a:r>
              <a:rPr lang="zh-CN" altLang="en-US" sz="2800" dirty="0">
                <a:solidFill>
                  <a:srgbClr val="009900"/>
                </a:solidFill>
              </a:rPr>
              <a:t>本征波函数</a:t>
            </a:r>
            <a:r>
              <a:rPr lang="zh-CN" altLang="en-US" sz="2800" dirty="0">
                <a:solidFill>
                  <a:srgbClr val="0000FF"/>
                </a:solidFill>
              </a:rPr>
              <a:t> 。</a:t>
            </a:r>
          </a:p>
        </p:txBody>
      </p:sp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5FC4BB51-4923-4EAA-8950-1AC3821ED4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344835"/>
              </p:ext>
            </p:extLst>
          </p:nvPr>
        </p:nvGraphicFramePr>
        <p:xfrm>
          <a:off x="455771" y="1414896"/>
          <a:ext cx="1094491" cy="606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269" name="Equation" r:id="rId12" imgW="419040" imgH="228600" progId="Equation.DSMT4">
                  <p:embed/>
                </p:oleObj>
              </mc:Choice>
              <mc:Fallback>
                <p:oleObj name="Equation" r:id="rId12" imgW="419040" imgH="228600" progId="Equation.DSMT4">
                  <p:embed/>
                  <p:pic>
                    <p:nvPicPr>
                      <p:cNvPr id="15" name="Object 8">
                        <a:extLst>
                          <a:ext uri="{FF2B5EF4-FFF2-40B4-BE49-F238E27FC236}">
                            <a16:creationId xmlns:a16="http://schemas.microsoft.com/office/drawing/2014/main" id="{E21071A4-B97E-4224-8826-D12E8D7822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1" y="1414896"/>
                        <a:ext cx="1094491" cy="606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518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D0682E8-EF92-4C57-ADBE-8A4F03B7E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196" y="75278"/>
            <a:ext cx="78951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FF0000"/>
                </a:solidFill>
              </a:rPr>
              <a:t>练习：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zh-CN" altLang="en-US" sz="2800" dirty="0">
                <a:solidFill>
                  <a:srgbClr val="009900"/>
                </a:solidFill>
              </a:rPr>
              <a:t>频率为</a:t>
            </a:r>
            <a:r>
              <a:rPr lang="el-GR" altLang="zh-CN" sz="2800" dirty="0">
                <a:solidFill>
                  <a:srgbClr val="FF0000"/>
                </a:solidFill>
              </a:rPr>
              <a:t>ω</a:t>
            </a:r>
            <a:r>
              <a:rPr lang="zh-CN" altLang="en-US" sz="2800" dirty="0">
                <a:solidFill>
                  <a:srgbClr val="0000FF"/>
                </a:solidFill>
              </a:rPr>
              <a:t>的一维谐振子的</a:t>
            </a:r>
            <a:r>
              <a:rPr lang="en-US" altLang="zh-CN" sz="2800" dirty="0">
                <a:solidFill>
                  <a:srgbClr val="FF0000"/>
                </a:solidFill>
              </a:rPr>
              <a:t>t=0</a:t>
            </a:r>
            <a:r>
              <a:rPr lang="zh-CN" altLang="en-US" sz="2800" dirty="0">
                <a:solidFill>
                  <a:srgbClr val="0000FF"/>
                </a:solidFill>
              </a:rPr>
              <a:t>时的波函数为</a:t>
            </a:r>
          </a:p>
        </p:txBody>
      </p:sp>
      <p:graphicFrame>
        <p:nvGraphicFramePr>
          <p:cNvPr id="3" name="Object 8">
            <a:extLst>
              <a:ext uri="{FF2B5EF4-FFF2-40B4-BE49-F238E27FC236}">
                <a16:creationId xmlns:a16="http://schemas.microsoft.com/office/drawing/2014/main" id="{ADBFABFB-FA58-46E3-940E-39FE564E67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702600"/>
              </p:ext>
            </p:extLst>
          </p:nvPr>
        </p:nvGraphicFramePr>
        <p:xfrm>
          <a:off x="2351088" y="744538"/>
          <a:ext cx="63627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286" name="Equation" r:id="rId3" imgW="2222280" imgH="253800" progId="Equation.DSMT4">
                  <p:embed/>
                </p:oleObj>
              </mc:Choice>
              <mc:Fallback>
                <p:oleObj name="Equation" r:id="rId3" imgW="2222280" imgH="253800" progId="Equation.DSMT4">
                  <p:embed/>
                  <p:pic>
                    <p:nvPicPr>
                      <p:cNvPr id="3" name="Object 8">
                        <a:extLst>
                          <a:ext uri="{FF2B5EF4-FFF2-40B4-BE49-F238E27FC236}">
                            <a16:creationId xmlns:a16="http://schemas.microsoft.com/office/drawing/2014/main" id="{D7B7CCBD-93B5-4AA6-BFA3-26E60C939E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744538"/>
                        <a:ext cx="63627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1">
            <a:extLst>
              <a:ext uri="{FF2B5EF4-FFF2-40B4-BE49-F238E27FC236}">
                <a16:creationId xmlns:a16="http://schemas.microsoft.com/office/drawing/2014/main" id="{8120D1E7-99A3-4704-A055-2EE28606D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661" y="1435785"/>
            <a:ext cx="37882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FF"/>
                </a:solidFill>
              </a:rPr>
              <a:t>能量的平均值为</a:t>
            </a:r>
            <a:r>
              <a:rPr lang="en-US" altLang="zh-CN" sz="2800" dirty="0">
                <a:solidFill>
                  <a:srgbClr val="0000FF"/>
                </a:solidFill>
              </a:rPr>
              <a:t>____</a:t>
            </a:r>
            <a:r>
              <a:rPr lang="zh-CN" altLang="en-US" sz="2800" dirty="0">
                <a:solidFill>
                  <a:srgbClr val="0000FF"/>
                </a:solidFill>
              </a:rPr>
              <a:t>。</a:t>
            </a:r>
          </a:p>
        </p:txBody>
      </p:sp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CB0EE9DC-05FE-4CC9-BB02-8C8ECCF9F1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950540"/>
              </p:ext>
            </p:extLst>
          </p:nvPr>
        </p:nvGraphicFramePr>
        <p:xfrm>
          <a:off x="338931" y="1893342"/>
          <a:ext cx="11633200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287" name="Equation" r:id="rId5" imgW="4063680" imgH="482400" progId="Equation.DSMT4">
                  <p:embed/>
                </p:oleObj>
              </mc:Choice>
              <mc:Fallback>
                <p:oleObj name="Equation" r:id="rId5" imgW="4063680" imgH="482400" progId="Equation.DSMT4">
                  <p:embed/>
                  <p:pic>
                    <p:nvPicPr>
                      <p:cNvPr id="6" name="Object 8">
                        <a:extLst>
                          <a:ext uri="{FF2B5EF4-FFF2-40B4-BE49-F238E27FC236}">
                            <a16:creationId xmlns:a16="http://schemas.microsoft.com/office/drawing/2014/main" id="{35091CD1-1EAA-4703-B33F-9762FBAD0A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1" y="1893342"/>
                        <a:ext cx="11633200" cy="14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1">
            <a:extLst>
              <a:ext uri="{FF2B5EF4-FFF2-40B4-BE49-F238E27FC236}">
                <a16:creationId xmlns:a16="http://schemas.microsoft.com/office/drawing/2014/main" id="{87B5CD4D-3C42-46E3-96B0-12B13142D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63" y="3292912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FF"/>
                </a:solidFill>
              </a:rPr>
              <a:t>能量的平均值为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829CBF4-5C71-459D-B036-B3F9B93C95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327530"/>
              </p:ext>
            </p:extLst>
          </p:nvPr>
        </p:nvGraphicFramePr>
        <p:xfrm>
          <a:off x="3977689" y="3277152"/>
          <a:ext cx="53467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288" name="Equation" r:id="rId7" imgW="1879560" imgH="279360" progId="Equation.DSMT4">
                  <p:embed/>
                </p:oleObj>
              </mc:Choice>
              <mc:Fallback>
                <p:oleObj name="Equation" r:id="rId7" imgW="1879560" imgH="27936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20CB6111-F17A-4B3E-B2E8-23516B6E5C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689" y="3277152"/>
                        <a:ext cx="5346700" cy="793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42633A0-6EAD-4543-B87F-3FF17A0395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094416"/>
              </p:ext>
            </p:extLst>
          </p:nvPr>
        </p:nvGraphicFramePr>
        <p:xfrm>
          <a:off x="442118" y="3759011"/>
          <a:ext cx="11307763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289" name="Equation" r:id="rId9" imgW="3974760" imgH="711000" progId="Equation.DSMT4">
                  <p:embed/>
                </p:oleObj>
              </mc:Choice>
              <mc:Fallback>
                <p:oleObj name="Equation" r:id="rId9" imgW="3974760" imgH="7110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E829CBF4-5C71-459D-B036-B3F9B93C95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8" y="3759011"/>
                        <a:ext cx="11307763" cy="2020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C4D3F07-25CD-4EFF-96B7-F7F47F9DE2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544973"/>
              </p:ext>
            </p:extLst>
          </p:nvPr>
        </p:nvGraphicFramePr>
        <p:xfrm>
          <a:off x="3768725" y="5740400"/>
          <a:ext cx="144462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290" name="Equation" r:id="rId11" imgW="507960" imgH="393480" progId="Equation.DSMT4">
                  <p:embed/>
                </p:oleObj>
              </mc:Choice>
              <mc:Fallback>
                <p:oleObj name="Equation" r:id="rId11" imgW="507960" imgH="3934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42633A0-6EAD-4543-B87F-3FF17A0395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725" y="5740400"/>
                        <a:ext cx="1444625" cy="1117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1">
            <a:extLst>
              <a:ext uri="{FF2B5EF4-FFF2-40B4-BE49-F238E27FC236}">
                <a16:creationId xmlns:a16="http://schemas.microsoft.com/office/drawing/2014/main" id="{ECE00922-3D0C-4A51-8363-FFD1AE488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151" y="1484738"/>
            <a:ext cx="35205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FF"/>
                </a:solidFill>
              </a:rPr>
              <a:t>为能量</a:t>
            </a:r>
            <a:r>
              <a:rPr lang="zh-CN" altLang="en-US" sz="2800" dirty="0">
                <a:solidFill>
                  <a:srgbClr val="009900"/>
                </a:solidFill>
              </a:rPr>
              <a:t>本征波函数</a:t>
            </a:r>
            <a:r>
              <a:rPr lang="zh-CN" altLang="en-US" sz="2800" dirty="0">
                <a:solidFill>
                  <a:srgbClr val="0000FF"/>
                </a:solidFill>
              </a:rPr>
              <a:t> 。</a:t>
            </a:r>
          </a:p>
        </p:txBody>
      </p:sp>
      <p:graphicFrame>
        <p:nvGraphicFramePr>
          <p:cNvPr id="15" name="Object 8">
            <a:extLst>
              <a:ext uri="{FF2B5EF4-FFF2-40B4-BE49-F238E27FC236}">
                <a16:creationId xmlns:a16="http://schemas.microsoft.com/office/drawing/2014/main" id="{E21071A4-B97E-4224-8826-D12E8D7822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378453"/>
              </p:ext>
            </p:extLst>
          </p:nvPr>
        </p:nvGraphicFramePr>
        <p:xfrm>
          <a:off x="2441237" y="1424814"/>
          <a:ext cx="1094491" cy="606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291" name="Equation" r:id="rId13" imgW="419040" imgH="228600" progId="Equation.DSMT4">
                  <p:embed/>
                </p:oleObj>
              </mc:Choice>
              <mc:Fallback>
                <p:oleObj name="Equation" r:id="rId13" imgW="419040" imgH="228600" progId="Equation.DSMT4">
                  <p:embed/>
                  <p:pic>
                    <p:nvPicPr>
                      <p:cNvPr id="14" name="Object 8">
                        <a:extLst>
                          <a:ext uri="{FF2B5EF4-FFF2-40B4-BE49-F238E27FC236}">
                            <a16:creationId xmlns:a16="http://schemas.microsoft.com/office/drawing/2014/main" id="{00337A00-693A-4202-AC56-6C245098FA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237" y="1424814"/>
                        <a:ext cx="1094491" cy="606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329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">
            <a:extLst>
              <a:ext uri="{FF2B5EF4-FFF2-40B4-BE49-F238E27FC236}">
                <a16:creationId xmlns:a16="http://schemas.microsoft.com/office/drawing/2014/main" id="{0839406F-E462-41B0-88BF-ED86F92A64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062225"/>
              </p:ext>
            </p:extLst>
          </p:nvPr>
        </p:nvGraphicFramePr>
        <p:xfrm>
          <a:off x="7422942" y="74951"/>
          <a:ext cx="2932113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07" name="Equation" r:id="rId3" imgW="1180800" imgH="482400" progId="Equation.3">
                  <p:embed/>
                </p:oleObj>
              </mc:Choice>
              <mc:Fallback>
                <p:oleObj name="Equation" r:id="rId3" imgW="1180800" imgH="482400" progId="Equation.3">
                  <p:embed/>
                  <p:pic>
                    <p:nvPicPr>
                      <p:cNvPr id="2" name="Object 10">
                        <a:extLst>
                          <a:ext uri="{FF2B5EF4-FFF2-40B4-BE49-F238E27FC236}">
                            <a16:creationId xmlns:a16="http://schemas.microsoft.com/office/drawing/2014/main" id="{AA147F5C-75ED-4381-ABE9-F76BAF109F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2942" y="74951"/>
                        <a:ext cx="2932113" cy="1211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1">
            <a:extLst>
              <a:ext uri="{FF2B5EF4-FFF2-40B4-BE49-F238E27FC236}">
                <a16:creationId xmlns:a16="http://schemas.microsoft.com/office/drawing/2014/main" id="{3F672314-C500-4976-BD1A-B3EAED673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796" y="249436"/>
            <a:ext cx="4602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FF0000"/>
                </a:solidFill>
              </a:rPr>
              <a:t>练习：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zh-CN" altLang="en-US" sz="2800" dirty="0">
                <a:solidFill>
                  <a:srgbClr val="0000FF"/>
                </a:solidFill>
              </a:rPr>
              <a:t>一维谐振子处在基态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AE5CC2-3243-4C84-9FAB-3E7A5C435144}"/>
              </a:ext>
            </a:extLst>
          </p:cNvPr>
          <p:cNvSpPr/>
          <p:nvPr/>
        </p:nvSpPr>
        <p:spPr>
          <a:xfrm>
            <a:off x="1836945" y="128621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</a:t>
            </a:r>
            <a:endParaRPr lang="zh-CN" altLang="en-US" sz="2800" b="1" dirty="0">
              <a:solidFill>
                <a:srgbClr val="FF00FF"/>
              </a:solidFill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807617E-FEB2-4CF3-8906-108DB821AD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750300"/>
              </p:ext>
            </p:extLst>
          </p:nvPr>
        </p:nvGraphicFramePr>
        <p:xfrm>
          <a:off x="2735705" y="1175593"/>
          <a:ext cx="3034028" cy="74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08" name="Equation" r:id="rId5" imgW="1028254" imgH="253890" progId="Equation.DSMT4">
                  <p:embed/>
                </p:oleObj>
              </mc:Choice>
              <mc:Fallback>
                <p:oleObj name="Equation" r:id="rId5" imgW="1028254" imgH="25389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705" y="1175593"/>
                        <a:ext cx="3034028" cy="744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B97D880-C106-4979-A3C4-C853174EC2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65334"/>
              </p:ext>
            </p:extLst>
          </p:nvPr>
        </p:nvGraphicFramePr>
        <p:xfrm>
          <a:off x="2653258" y="2202709"/>
          <a:ext cx="4149380" cy="6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09" name="Equation" r:id="rId7" imgW="1586811" imgH="253890" progId="Equation.DSMT4">
                  <p:embed/>
                </p:oleObj>
              </mc:Choice>
              <mc:Fallback>
                <p:oleObj name="Equation" r:id="rId7" imgW="1586811" imgH="2538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3258" y="2202709"/>
                        <a:ext cx="4149380" cy="660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94C98EC-F8F9-4079-9E8A-02FDC3A483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457788"/>
              </p:ext>
            </p:extLst>
          </p:nvPr>
        </p:nvGraphicFramePr>
        <p:xfrm>
          <a:off x="1206707" y="3023572"/>
          <a:ext cx="9276058" cy="110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10" name="Equation" r:id="rId9" imgW="3835400" imgH="457200" progId="Equation.DSMT4">
                  <p:embed/>
                </p:oleObj>
              </mc:Choice>
              <mc:Fallback>
                <p:oleObj name="Equation" r:id="rId9" imgW="38354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707" y="3023572"/>
                        <a:ext cx="9276058" cy="1106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46C211C-4B23-4DF5-9C73-3DFB9D0633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830266"/>
              </p:ext>
            </p:extLst>
          </p:nvPr>
        </p:nvGraphicFramePr>
        <p:xfrm>
          <a:off x="1708879" y="4204200"/>
          <a:ext cx="7708212" cy="1367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11" name="Equation" r:id="rId11" imgW="2362200" imgH="419100" progId="Equation.DSMT4">
                  <p:embed/>
                </p:oleObj>
              </mc:Choice>
              <mc:Fallback>
                <p:oleObj name="Equation" r:id="rId11" imgW="23622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879" y="4204200"/>
                        <a:ext cx="7708212" cy="13675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41ADE19-A41B-433A-A3DA-F72AC756B5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381133"/>
              </p:ext>
            </p:extLst>
          </p:nvPr>
        </p:nvGraphicFramePr>
        <p:xfrm>
          <a:off x="2093952" y="5343923"/>
          <a:ext cx="5328990" cy="1211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12" name="Equation" r:id="rId13" imgW="1739900" imgH="393700" progId="Equation.DSMT4">
                  <p:embed/>
                </p:oleObj>
              </mc:Choice>
              <mc:Fallback>
                <p:oleObj name="Equation" r:id="rId13" imgW="1739900" imgH="393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52" y="5343923"/>
                        <a:ext cx="5328990" cy="12117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33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B272577-9256-4563-B971-3A10B692C1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579630"/>
              </p:ext>
            </p:extLst>
          </p:nvPr>
        </p:nvGraphicFramePr>
        <p:xfrm>
          <a:off x="4182256" y="224853"/>
          <a:ext cx="3742186" cy="970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99" name="Equation" r:id="rId3" imgW="1028254" imgH="266584" progId="Equation.DSMT4">
                  <p:embed/>
                </p:oleObj>
              </mc:Choice>
              <mc:Fallback>
                <p:oleObj name="Equation" r:id="rId3" imgW="1028254" imgH="26658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2256" y="224853"/>
                        <a:ext cx="3742186" cy="9701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0944D133-C228-4262-843A-EEAC4D0E7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926C4B5-CE12-46DD-AEE8-83419C9F51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581441"/>
              </p:ext>
            </p:extLst>
          </p:nvPr>
        </p:nvGraphicFramePr>
        <p:xfrm>
          <a:off x="1221697" y="1415735"/>
          <a:ext cx="9485849" cy="143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00" name="Equation" r:id="rId5" imgW="3124200" imgH="469900" progId="Equation.DSMT4">
                  <p:embed/>
                </p:oleObj>
              </mc:Choice>
              <mc:Fallback>
                <p:oleObj name="Equation" r:id="rId5" imgW="3124200" imgH="469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1697" y="1415735"/>
                        <a:ext cx="9485849" cy="14315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91ABE87-DB5F-4107-9FAC-D83487838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316737"/>
              </p:ext>
            </p:extLst>
          </p:nvPr>
        </p:nvGraphicFramePr>
        <p:xfrm>
          <a:off x="1971206" y="3018839"/>
          <a:ext cx="4452149" cy="991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01" name="Equation" r:id="rId7" imgW="1879600" imgH="419100" progId="Equation.DSMT4">
                  <p:embed/>
                </p:oleObj>
              </mc:Choice>
              <mc:Fallback>
                <p:oleObj name="Equation" r:id="rId7" imgW="18796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206" y="3018839"/>
                        <a:ext cx="4452149" cy="9918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49C37DD-9A1D-46B1-AFA9-F046912188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449047"/>
              </p:ext>
            </p:extLst>
          </p:nvPr>
        </p:nvGraphicFramePr>
        <p:xfrm>
          <a:off x="1591534" y="4122295"/>
          <a:ext cx="5316736" cy="1146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02" name="Equation" r:id="rId9" imgW="2184400" imgH="469900" progId="Equation.DSMT4">
                  <p:embed/>
                </p:oleObj>
              </mc:Choice>
              <mc:Fallback>
                <p:oleObj name="Equation" r:id="rId9" imgW="2184400" imgH="469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534" y="4122295"/>
                        <a:ext cx="5316736" cy="11467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EDC55544-DDB7-4972-BA2A-EEDD64D88D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912271"/>
              </p:ext>
            </p:extLst>
          </p:nvPr>
        </p:nvGraphicFramePr>
        <p:xfrm>
          <a:off x="2360951" y="5583836"/>
          <a:ext cx="5575824" cy="1274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03" name="Equation" r:id="rId11" imgW="2438400" imgH="558800" progId="Equation.DSMT4">
                  <p:embed/>
                </p:oleObj>
              </mc:Choice>
              <mc:Fallback>
                <p:oleObj name="Equation" r:id="rId11" imgW="2438400" imgH="558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951" y="5583836"/>
                        <a:ext cx="5575824" cy="12741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562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366964" y="100869"/>
            <a:ext cx="83010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9900"/>
                </a:solidFill>
                <a:latin typeface="Calibri" panose="020F0502020204030204" pitchFamily="34" charset="0"/>
              </a:rPr>
              <a:t>若微观粒子处在稳定的势场中，则势能函数</a:t>
            </a:r>
            <a:r>
              <a:rPr lang="en-US" altLang="zh-CN" sz="2800" b="1" i="1" dirty="0">
                <a:solidFill>
                  <a:srgbClr val="009900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与时间无关</a:t>
            </a:r>
            <a:r>
              <a:rPr lang="zh-CN" altLang="en-US" sz="2800" b="1" dirty="0">
                <a:solidFill>
                  <a:srgbClr val="009900"/>
                </a:solidFill>
                <a:latin typeface="Calibri" panose="020F0502020204030204" pitchFamily="34" charset="0"/>
              </a:rPr>
              <a:t>，称这类问题为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定态问题</a:t>
            </a:r>
            <a:r>
              <a:rPr lang="zh-CN" altLang="en-US" sz="2800" b="1" dirty="0">
                <a:solidFill>
                  <a:srgbClr val="009900"/>
                </a:solidFill>
                <a:latin typeface="Calibri" panose="020F0502020204030204" pitchFamily="34" charset="0"/>
              </a:rPr>
              <a:t>。</a:t>
            </a:r>
          </a:p>
        </p:txBody>
      </p:sp>
      <p:graphicFrame>
        <p:nvGraphicFramePr>
          <p:cNvPr id="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652728"/>
              </p:ext>
            </p:extLst>
          </p:nvPr>
        </p:nvGraphicFramePr>
        <p:xfrm>
          <a:off x="3482880" y="863887"/>
          <a:ext cx="6094234" cy="124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45" name="公式" r:id="rId4" imgW="2234880" imgH="457200" progId="Equation.3">
                  <p:embed/>
                </p:oleObj>
              </mc:Choice>
              <mc:Fallback>
                <p:oleObj name="公式" r:id="rId4" imgW="2234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880" y="863887"/>
                        <a:ext cx="6094234" cy="124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2155731" y="2049077"/>
            <a:ext cx="77866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Calibri" panose="020F0502020204030204" pitchFamily="34" charset="0"/>
              </a:rPr>
              <a:t>此时，哈密顿算</a:t>
            </a:r>
            <a:r>
              <a:rPr lang="zh-CN" altLang="en-GB" sz="2800" b="1" dirty="0">
                <a:solidFill>
                  <a:srgbClr val="0000FF"/>
                </a:solidFill>
                <a:latin typeface="Calibri" panose="020F0502020204030204" pitchFamily="34" charset="0"/>
              </a:rPr>
              <a:t>符与时间无关，</a:t>
            </a:r>
            <a:r>
              <a:rPr lang="zh-CN" altLang="en-US" sz="2800" b="1" dirty="0">
                <a:solidFill>
                  <a:srgbClr val="0000FF"/>
                </a:solidFill>
                <a:latin typeface="Calibri" panose="020F0502020204030204" pitchFamily="34" charset="0"/>
              </a:rPr>
              <a:t>薛定谔方程可用</a:t>
            </a:r>
            <a:r>
              <a:rPr lang="zh-CN" altLang="en-US" sz="2800" b="1" dirty="0">
                <a:solidFill>
                  <a:srgbClr val="C00000"/>
                </a:solidFill>
                <a:latin typeface="Calibri" panose="020F0502020204030204" pitchFamily="34" charset="0"/>
              </a:rPr>
              <a:t>分离变量法</a:t>
            </a:r>
            <a:r>
              <a:rPr lang="zh-CN" altLang="en-US" sz="2800" b="1" dirty="0">
                <a:solidFill>
                  <a:srgbClr val="0000FF"/>
                </a:solidFill>
                <a:latin typeface="Calibri" panose="020F0502020204030204" pitchFamily="34" charset="0"/>
              </a:rPr>
              <a:t>求解：波函数</a:t>
            </a:r>
            <a:r>
              <a:rPr lang="zh-CN" altLang="en-US" sz="2800" b="1" i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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Calibri" panose="020F0502020204030204" pitchFamily="34" charset="0"/>
              </a:rPr>
              <a:t>可以分离为空间坐标函数和时间函数的乘积。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2527617" y="3558791"/>
            <a:ext cx="9064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kern="0" dirty="0">
                <a:solidFill>
                  <a:srgbClr val="CC00CC"/>
                </a:solidFill>
              </a:rPr>
              <a:t>设 </a:t>
            </a:r>
          </a:p>
        </p:txBody>
      </p:sp>
      <p:graphicFrame>
        <p:nvGraphicFramePr>
          <p:cNvPr id="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268040"/>
              </p:ext>
            </p:extLst>
          </p:nvPr>
        </p:nvGraphicFramePr>
        <p:xfrm>
          <a:off x="3666502" y="3612595"/>
          <a:ext cx="39163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46" name="公式" r:id="rId6" imgW="1295400" imgH="203200" progId="Equation.3">
                  <p:embed/>
                </p:oleObj>
              </mc:Choice>
              <mc:Fallback>
                <p:oleObj name="公式" r:id="rId6" imgW="1295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6502" y="3612595"/>
                        <a:ext cx="391636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AutoShape 29"/>
          <p:cNvSpPr>
            <a:spLocks noChangeArrowheads="1"/>
          </p:cNvSpPr>
          <p:nvPr/>
        </p:nvSpPr>
        <p:spPr bwMode="auto">
          <a:xfrm>
            <a:off x="2367279" y="4993551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00CC99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800" b="1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3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947110"/>
              </p:ext>
            </p:extLst>
          </p:nvPr>
        </p:nvGraphicFramePr>
        <p:xfrm>
          <a:off x="8329756" y="5899150"/>
          <a:ext cx="22558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47" name="公式" r:id="rId8" imgW="749160" imgH="177480" progId="Equation.3">
                  <p:embed/>
                </p:oleObj>
              </mc:Choice>
              <mc:Fallback>
                <p:oleObj name="公式" r:id="rId8" imgW="749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9756" y="5899150"/>
                        <a:ext cx="225583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AutoShape 29"/>
          <p:cNvSpPr>
            <a:spLocks noChangeArrowheads="1"/>
          </p:cNvSpPr>
          <p:nvPr/>
        </p:nvSpPr>
        <p:spPr bwMode="auto">
          <a:xfrm>
            <a:off x="1994216" y="6167437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00CC99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800" b="1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743707"/>
              </p:ext>
            </p:extLst>
          </p:nvPr>
        </p:nvGraphicFramePr>
        <p:xfrm>
          <a:off x="3482881" y="4401415"/>
          <a:ext cx="545147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48" name="公式" r:id="rId10" imgW="1815312" imgH="393529" progId="Equation.3">
                  <p:embed/>
                </p:oleObj>
              </mc:Choice>
              <mc:Fallback>
                <p:oleObj name="公式" r:id="rId10" imgW="181531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881" y="4401415"/>
                        <a:ext cx="5451475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433737"/>
              </p:ext>
            </p:extLst>
          </p:nvPr>
        </p:nvGraphicFramePr>
        <p:xfrm>
          <a:off x="3041793" y="5602288"/>
          <a:ext cx="5287962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49" name="公式" r:id="rId12" imgW="1752480" imgH="419040" progId="Equation.3">
                  <p:embed/>
                </p:oleObj>
              </mc:Choice>
              <mc:Fallback>
                <p:oleObj name="公式" r:id="rId12" imgW="1752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793" y="5602288"/>
                        <a:ext cx="5287962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392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24" grpId="0"/>
      <p:bldP spid="26" grpId="0"/>
      <p:bldP spid="32" grpId="0" animBg="1"/>
      <p:bldP spid="3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D61CBF2-DBEE-4FA4-B10A-ECE627D461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470844"/>
              </p:ext>
            </p:extLst>
          </p:nvPr>
        </p:nvGraphicFramePr>
        <p:xfrm>
          <a:off x="2856415" y="119919"/>
          <a:ext cx="6644134" cy="1367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57" name="Equation" r:id="rId3" imgW="2590800" imgH="533400" progId="Equation.DSMT4">
                  <p:embed/>
                </p:oleObj>
              </mc:Choice>
              <mc:Fallback>
                <p:oleObj name="Equation" r:id="rId3" imgW="2590800" imgH="533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6415" y="119919"/>
                        <a:ext cx="6644134" cy="13679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DD3DBB9-85A8-4690-B649-D5E47DACA1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507922"/>
              </p:ext>
            </p:extLst>
          </p:nvPr>
        </p:nvGraphicFramePr>
        <p:xfrm>
          <a:off x="3248837" y="1461540"/>
          <a:ext cx="6833249" cy="1229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58" name="Equation" r:id="rId5" imgW="2463800" imgH="444500" progId="Equation.DSMT4">
                  <p:embed/>
                </p:oleObj>
              </mc:Choice>
              <mc:Fallback>
                <p:oleObj name="Equation" r:id="rId5" imgW="24638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837" y="1461540"/>
                        <a:ext cx="6833249" cy="12291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6588F23-322C-40E4-9B64-084E8F4063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323572"/>
              </p:ext>
            </p:extLst>
          </p:nvPr>
        </p:nvGraphicFramePr>
        <p:xfrm>
          <a:off x="2848130" y="2690733"/>
          <a:ext cx="7889823" cy="1502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59" name="Equation" r:id="rId7" imgW="2400300" imgH="457200" progId="Equation.DSMT4">
                  <p:embed/>
                </p:oleObj>
              </mc:Choice>
              <mc:Fallback>
                <p:oleObj name="Equation" r:id="rId7" imgW="24003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8130" y="2690733"/>
                        <a:ext cx="7889823" cy="15028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7D981B2-C940-430B-8F1D-D65C04DC59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728488"/>
              </p:ext>
            </p:extLst>
          </p:nvPr>
        </p:nvGraphicFramePr>
        <p:xfrm>
          <a:off x="2630186" y="4084821"/>
          <a:ext cx="7556831" cy="1311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60" name="Equation" r:id="rId9" imgW="2413000" imgH="419100" progId="Equation.DSMT4">
                  <p:embed/>
                </p:oleObj>
              </mc:Choice>
              <mc:Fallback>
                <p:oleObj name="Equation" r:id="rId9" imgW="24130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186" y="4084821"/>
                        <a:ext cx="7556831" cy="13116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B3D8BDD1-D420-482C-956E-EC3C652F41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728419"/>
              </p:ext>
            </p:extLst>
          </p:nvPr>
        </p:nvGraphicFramePr>
        <p:xfrm>
          <a:off x="234393" y="5422748"/>
          <a:ext cx="5645444" cy="1202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61" name="Equation" r:id="rId11" imgW="1968500" imgH="419100" progId="Equation.DSMT4">
                  <p:embed/>
                </p:oleObj>
              </mc:Choice>
              <mc:Fallback>
                <p:oleObj name="Equation" r:id="rId11" imgW="1968500" imgH="419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93" y="5422748"/>
                        <a:ext cx="5645444" cy="12029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C39940E3-3926-4D17-8F1D-B2FC88185E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915386"/>
              </p:ext>
            </p:extLst>
          </p:nvPr>
        </p:nvGraphicFramePr>
        <p:xfrm>
          <a:off x="7573195" y="5396460"/>
          <a:ext cx="3854707" cy="1367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62" name="Equation" r:id="rId13" imgW="1180588" imgH="418918" progId="Equation.DSMT4">
                  <p:embed/>
                </p:oleObj>
              </mc:Choice>
              <mc:Fallback>
                <p:oleObj name="Equation" r:id="rId13" imgW="1180588" imgH="418918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3195" y="5396460"/>
                        <a:ext cx="3854707" cy="13677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601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9243E1A-6623-43F6-8FA8-652F5534FEE6}"/>
              </a:ext>
            </a:extLst>
          </p:cNvPr>
          <p:cNvSpPr/>
          <p:nvPr/>
        </p:nvSpPr>
        <p:spPr>
          <a:xfrm>
            <a:off x="625638" y="306262"/>
            <a:ext cx="4512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练习：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一维谐振子处在</a:t>
            </a:r>
            <a:r>
              <a:rPr lang="zh-CN" altLang="en-US" sz="28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基态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78AEDB0-0658-4F4F-8E24-F258768DB6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920955"/>
              </p:ext>
            </p:extLst>
          </p:nvPr>
        </p:nvGraphicFramePr>
        <p:xfrm>
          <a:off x="6096000" y="80441"/>
          <a:ext cx="3687581" cy="1498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1" name="Equation" r:id="rId3" imgW="1371600" imgH="558800" progId="Equation.DSMT4">
                  <p:embed/>
                </p:oleObj>
              </mc:Choice>
              <mc:Fallback>
                <p:oleObj name="Equation" r:id="rId3" imgW="1371600" imgH="558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80441"/>
                        <a:ext cx="3687581" cy="14980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F29AA3C0-5EF9-4626-9039-6A7115C2800F}"/>
              </a:ext>
            </a:extLst>
          </p:cNvPr>
          <p:cNvSpPr/>
          <p:nvPr/>
        </p:nvSpPr>
        <p:spPr>
          <a:xfrm>
            <a:off x="1241685" y="88602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9900"/>
                </a:solidFill>
              </a:rPr>
              <a:t>（</a:t>
            </a:r>
            <a:r>
              <a:rPr lang="en-US" altLang="zh-CN" sz="2800" b="1" dirty="0">
                <a:solidFill>
                  <a:srgbClr val="009900"/>
                </a:solidFill>
              </a:rPr>
              <a:t>1</a:t>
            </a:r>
            <a:r>
              <a:rPr lang="zh-CN" altLang="en-US" sz="2800" b="1" dirty="0">
                <a:solidFill>
                  <a:srgbClr val="009900"/>
                </a:solidFill>
              </a:rPr>
              <a:t>）势能的平均值  ；</a:t>
            </a:r>
          </a:p>
          <a:p>
            <a:r>
              <a:rPr lang="zh-CN" altLang="en-US" sz="2800" b="1" dirty="0">
                <a:solidFill>
                  <a:srgbClr val="009900"/>
                </a:solidFill>
              </a:rPr>
              <a:t>（</a:t>
            </a:r>
            <a:r>
              <a:rPr lang="en-US" altLang="zh-CN" sz="2800" b="1" dirty="0">
                <a:solidFill>
                  <a:srgbClr val="009900"/>
                </a:solidFill>
              </a:rPr>
              <a:t>2</a:t>
            </a:r>
            <a:r>
              <a:rPr lang="zh-CN" altLang="en-US" sz="2800" b="1" dirty="0">
                <a:solidFill>
                  <a:srgbClr val="009900"/>
                </a:solidFill>
              </a:rPr>
              <a:t>）动量的概率分布函数；</a:t>
            </a:r>
          </a:p>
          <a:p>
            <a:r>
              <a:rPr lang="zh-CN" altLang="en-US" sz="2800" b="1" dirty="0">
                <a:solidFill>
                  <a:srgbClr val="009900"/>
                </a:solidFill>
              </a:rPr>
              <a:t>（</a:t>
            </a:r>
            <a:r>
              <a:rPr lang="en-US" altLang="zh-CN" sz="2800" b="1" dirty="0">
                <a:solidFill>
                  <a:srgbClr val="009900"/>
                </a:solidFill>
              </a:rPr>
              <a:t>3</a:t>
            </a:r>
            <a:r>
              <a:rPr lang="zh-CN" altLang="en-US" sz="2800" b="1" dirty="0">
                <a:solidFill>
                  <a:srgbClr val="009900"/>
                </a:solidFill>
              </a:rPr>
              <a:t>）动能的平均值 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6336CD6-4311-4DEC-A255-089BA8815F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444937"/>
              </p:ext>
            </p:extLst>
          </p:nvPr>
        </p:nvGraphicFramePr>
        <p:xfrm>
          <a:off x="1463675" y="2211388"/>
          <a:ext cx="6865938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2" name="Equation" r:id="rId5" imgW="2743200" imgH="419040" progId="Equation.DSMT4">
                  <p:embed/>
                </p:oleObj>
              </mc:Choice>
              <mc:Fallback>
                <p:oleObj name="Equation" r:id="rId5" imgW="2743200" imgH="419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2211388"/>
                        <a:ext cx="6865938" cy="1049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F278C85-CFFD-4873-A33A-DB166F6F2C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203206"/>
              </p:ext>
            </p:extLst>
          </p:nvPr>
        </p:nvGraphicFramePr>
        <p:xfrm>
          <a:off x="2224088" y="3159125"/>
          <a:ext cx="392112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3" name="Equation" r:id="rId7" imgW="1523880" imgH="444240" progId="Equation.DSMT4">
                  <p:embed/>
                </p:oleObj>
              </mc:Choice>
              <mc:Fallback>
                <p:oleObj name="Equation" r:id="rId7" imgW="152388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3159125"/>
                        <a:ext cx="3921125" cy="1139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EE8F10FA-CB53-4D6F-9217-BB0C84660E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703214"/>
              </p:ext>
            </p:extLst>
          </p:nvPr>
        </p:nvGraphicFramePr>
        <p:xfrm>
          <a:off x="2273994" y="4298898"/>
          <a:ext cx="7946535" cy="12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4" name="Equation" r:id="rId9" imgW="3009600" imgH="482400" progId="Equation.DSMT4">
                  <p:embed/>
                </p:oleObj>
              </mc:Choice>
              <mc:Fallback>
                <p:oleObj name="Equation" r:id="rId9" imgW="300960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994" y="4298898"/>
                        <a:ext cx="7946535" cy="1269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170C7DB-A313-447C-82DD-81C2ED58F6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324059"/>
              </p:ext>
            </p:extLst>
          </p:nvPr>
        </p:nvGraphicFramePr>
        <p:xfrm>
          <a:off x="2463800" y="5600700"/>
          <a:ext cx="5351463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5" name="Equation" r:id="rId11" imgW="2133360" imgH="419040" progId="Equation.DSMT4">
                  <p:embed/>
                </p:oleObj>
              </mc:Choice>
              <mc:Fallback>
                <p:oleObj name="Equation" r:id="rId11" imgW="2133360" imgH="419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5600700"/>
                        <a:ext cx="5351463" cy="1046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856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353C168-CA3A-4344-85A3-6891FF4FF4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626013"/>
              </p:ext>
            </p:extLst>
          </p:nvPr>
        </p:nvGraphicFramePr>
        <p:xfrm>
          <a:off x="594495" y="2881927"/>
          <a:ext cx="4684417" cy="1033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56" name="Equation" r:id="rId3" imgW="2070100" imgH="457200" progId="Equation.DSMT4">
                  <p:embed/>
                </p:oleObj>
              </mc:Choice>
              <mc:Fallback>
                <p:oleObj name="Equation" r:id="rId3" imgW="20701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495" y="2881927"/>
                        <a:ext cx="4684417" cy="10338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AE1421F-29B7-4FEC-88D1-F1961BAE88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609184"/>
              </p:ext>
            </p:extLst>
          </p:nvPr>
        </p:nvGraphicFramePr>
        <p:xfrm>
          <a:off x="5236565" y="2754581"/>
          <a:ext cx="4763534" cy="1266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57" name="Equation" r:id="rId5" imgW="2095500" imgH="558800" progId="Equation.DSMT4">
                  <p:embed/>
                </p:oleObj>
              </mc:Choice>
              <mc:Fallback>
                <p:oleObj name="Equation" r:id="rId5" imgW="2095500" imgH="558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6565" y="2754581"/>
                        <a:ext cx="4763534" cy="12666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3398E65-4C50-4A29-8DDE-AFFBF32051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372022"/>
              </p:ext>
            </p:extLst>
          </p:nvPr>
        </p:nvGraphicFramePr>
        <p:xfrm>
          <a:off x="355134" y="4065635"/>
          <a:ext cx="5740866" cy="1319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58" name="Equation" r:id="rId7" imgW="2590800" imgH="596900" progId="Equation.DSMT4">
                  <p:embed/>
                </p:oleObj>
              </mc:Choice>
              <mc:Fallback>
                <p:oleObj name="Equation" r:id="rId7" imgW="2590800" imgH="596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34" y="4065635"/>
                        <a:ext cx="5740866" cy="13191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FA5D9AE7-D731-4908-AA9F-989BE9321A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737156"/>
              </p:ext>
            </p:extLst>
          </p:nvPr>
        </p:nvGraphicFramePr>
        <p:xfrm>
          <a:off x="6014729" y="4065635"/>
          <a:ext cx="5148024" cy="1469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59" name="Equation" r:id="rId9" imgW="1916868" imgH="545863" progId="Equation.DSMT4">
                  <p:embed/>
                </p:oleObj>
              </mc:Choice>
              <mc:Fallback>
                <p:oleObj name="Equation" r:id="rId9" imgW="1916868" imgH="54586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4729" y="4065635"/>
                        <a:ext cx="5148024" cy="1469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70735A6-6A3C-4FBB-91D0-E8AE8060E4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464969"/>
              </p:ext>
            </p:extLst>
          </p:nvPr>
        </p:nvGraphicFramePr>
        <p:xfrm>
          <a:off x="594495" y="5583305"/>
          <a:ext cx="2604810" cy="127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60" name="Equation" r:id="rId11" imgW="1117115" imgH="545863" progId="Equation.DSMT4">
                  <p:embed/>
                </p:oleObj>
              </mc:Choice>
              <mc:Fallback>
                <p:oleObj name="Equation" r:id="rId11" imgW="1117115" imgH="54586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495" y="5583305"/>
                        <a:ext cx="2604810" cy="12746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2819442C-20F8-4C2F-8D0A-F2392B2C14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387990"/>
              </p:ext>
            </p:extLst>
          </p:nvPr>
        </p:nvGraphicFramePr>
        <p:xfrm>
          <a:off x="4879975" y="5749925"/>
          <a:ext cx="685165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61" name="Equation" r:id="rId13" imgW="3517560" imgH="482400" progId="Equation.DSMT4">
                  <p:embed/>
                </p:oleObj>
              </mc:Choice>
              <mc:Fallback>
                <p:oleObj name="Equation" r:id="rId13" imgW="3517560" imgH="482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5749925"/>
                        <a:ext cx="6851650" cy="941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8E897991-C701-4BB1-A166-F6C7A8400CBC}"/>
              </a:ext>
            </a:extLst>
          </p:cNvPr>
          <p:cNvSpPr/>
          <p:nvPr/>
        </p:nvSpPr>
        <p:spPr>
          <a:xfrm>
            <a:off x="240130" y="278210"/>
            <a:ext cx="104100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根据测量假设：</a:t>
            </a:r>
            <a:r>
              <a:rPr lang="zh-CN" altLang="en-US" sz="2800" b="1" dirty="0">
                <a:solidFill>
                  <a:srgbClr val="3333FF"/>
                </a:solidFill>
              </a:rPr>
              <a:t>当一个量子系统处于量子态      时，对动量           进行测量的结果一定为该力学量算符的本征值之一，测量结果为</a:t>
            </a:r>
            <a:r>
              <a:rPr lang="en-US" altLang="zh-CN" sz="2800" b="1" dirty="0">
                <a:solidFill>
                  <a:srgbClr val="FF00FF"/>
                </a:solidFill>
              </a:rPr>
              <a:t>p</a:t>
            </a:r>
            <a:r>
              <a:rPr lang="zh-CN" altLang="en-US" sz="2800" b="1" dirty="0">
                <a:solidFill>
                  <a:srgbClr val="3333FF"/>
                </a:solidFill>
              </a:rPr>
              <a:t>的概率分布为 </a:t>
            </a:r>
            <a:endParaRPr lang="en-US" altLang="zh-CN" sz="2800" b="1" dirty="0">
              <a:solidFill>
                <a:srgbClr val="3333FF"/>
              </a:solidFill>
            </a:endParaRP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9FBA3FF5-1EC7-496A-BEE1-2F7B7A4B2B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028060"/>
              </p:ext>
            </p:extLst>
          </p:nvPr>
        </p:nvGraphicFramePr>
        <p:xfrm>
          <a:off x="7163428" y="127414"/>
          <a:ext cx="562708" cy="562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62" name="Equation" r:id="rId15" imgW="164885" imgH="164885" progId="Equation.DSMT4">
                  <p:embed/>
                </p:oleObj>
              </mc:Choice>
              <mc:Fallback>
                <p:oleObj name="Equation" r:id="rId15" imgW="164885" imgH="164885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417FE899-5F28-4A10-B921-0BE631616F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3428" y="127414"/>
                        <a:ext cx="562708" cy="5627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CF596100-1333-498D-BE41-6EB9B59164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275476"/>
              </p:ext>
            </p:extLst>
          </p:nvPr>
        </p:nvGraphicFramePr>
        <p:xfrm>
          <a:off x="9482268" y="127414"/>
          <a:ext cx="1830387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63" name="Equation" r:id="rId17" imgW="622080" imgH="241200" progId="Equation.DSMT4">
                  <p:embed/>
                </p:oleObj>
              </mc:Choice>
              <mc:Fallback>
                <p:oleObj name="Equation" r:id="rId17" imgW="622080" imgH="2412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E8E1A99-1BD5-42E3-9B9A-87BB7C421D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2268" y="127414"/>
                        <a:ext cx="1830387" cy="706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02BBBF83-3EC6-4802-A668-0231A7126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468452"/>
              </p:ext>
            </p:extLst>
          </p:nvPr>
        </p:nvGraphicFramePr>
        <p:xfrm>
          <a:off x="2050477" y="1493995"/>
          <a:ext cx="9681148" cy="1445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64" name="Equation" r:id="rId19" imgW="3822480" imgH="571320" progId="Equation.DSMT4">
                  <p:embed/>
                </p:oleObj>
              </mc:Choice>
              <mc:Fallback>
                <p:oleObj name="Equation" r:id="rId19" imgW="3822480" imgH="57132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B897DE74-1165-4347-9216-7239CA9523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0477" y="1493995"/>
                        <a:ext cx="9681148" cy="14451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383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BA5F6A7-6CCC-4629-9A70-8E0BA16E8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AFE912D-DDDD-4454-85F3-BD770E892F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812209"/>
              </p:ext>
            </p:extLst>
          </p:nvPr>
        </p:nvGraphicFramePr>
        <p:xfrm>
          <a:off x="585788" y="374650"/>
          <a:ext cx="9440862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83" name="Equation" r:id="rId3" imgW="3784320" imgH="469800" progId="Equation.DSMT4">
                  <p:embed/>
                </p:oleObj>
              </mc:Choice>
              <mc:Fallback>
                <p:oleObj name="Equation" r:id="rId3" imgW="3784320" imgH="469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374650"/>
                        <a:ext cx="9440862" cy="1176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6473D98-D272-4AF4-BA92-44746C918B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630190"/>
              </p:ext>
            </p:extLst>
          </p:nvPr>
        </p:nvGraphicFramePr>
        <p:xfrm>
          <a:off x="1289152" y="1691256"/>
          <a:ext cx="3462729" cy="1029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84" name="Equation" r:id="rId5" imgW="1409700" imgH="419100" progId="Equation.DSMT4">
                  <p:embed/>
                </p:oleObj>
              </mc:Choice>
              <mc:Fallback>
                <p:oleObj name="Equation" r:id="rId5" imgW="14097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152" y="1691256"/>
                        <a:ext cx="3462729" cy="10294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2671EA0-1922-4191-9FB2-0256E5B3FD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03695"/>
              </p:ext>
            </p:extLst>
          </p:nvPr>
        </p:nvGraphicFramePr>
        <p:xfrm>
          <a:off x="730198" y="3429000"/>
          <a:ext cx="8421688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85" name="Equation" r:id="rId7" imgW="3365280" imgH="482400" progId="Equation.DSMT4">
                  <p:embed/>
                </p:oleObj>
              </mc:Choice>
              <mc:Fallback>
                <p:oleObj name="Equation" r:id="rId7" imgW="3365280" imgH="4824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6336CD6-4311-4DEC-A255-089BA8815F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198" y="3429000"/>
                        <a:ext cx="8421688" cy="1208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F044E75-640E-4B47-9DD5-314C127891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358739"/>
              </p:ext>
            </p:extLst>
          </p:nvPr>
        </p:nvGraphicFramePr>
        <p:xfrm>
          <a:off x="1928813" y="4783138"/>
          <a:ext cx="2182812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86" name="Equation" r:id="rId9" imgW="888840" imgH="393480" progId="Equation.DSMT4">
                  <p:embed/>
                </p:oleObj>
              </mc:Choice>
              <mc:Fallback>
                <p:oleObj name="Equation" r:id="rId9" imgW="888840" imgH="3934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6473D98-D272-4AF4-BA92-44746C918B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4783138"/>
                        <a:ext cx="2182812" cy="966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673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681623"/>
              </p:ext>
            </p:extLst>
          </p:nvPr>
        </p:nvGraphicFramePr>
        <p:xfrm>
          <a:off x="2986421" y="93415"/>
          <a:ext cx="6053137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66" name="公式" r:id="rId3" imgW="2006280" imgH="419040" progId="Equation.3">
                  <p:embed/>
                </p:oleObj>
              </mc:Choice>
              <mc:Fallback>
                <p:oleObj name="公式" r:id="rId3" imgW="2006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421" y="93415"/>
                        <a:ext cx="6053137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14"/>
          <p:cNvSpPr>
            <a:spLocks/>
          </p:cNvSpPr>
          <p:nvPr/>
        </p:nvSpPr>
        <p:spPr bwMode="auto">
          <a:xfrm>
            <a:off x="3420966" y="2251218"/>
            <a:ext cx="204788" cy="1200150"/>
          </a:xfrm>
          <a:prstGeom prst="leftBrace">
            <a:avLst>
              <a:gd name="adj1" fmla="val 48837"/>
              <a:gd name="adj2" fmla="val 50000"/>
            </a:avLst>
          </a:prstGeom>
          <a:noFill/>
          <a:ln w="28575">
            <a:solidFill>
              <a:srgbClr val="87119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800" b="1" kern="0">
              <a:solidFill>
                <a:sysClr val="windowText" lastClr="000000"/>
              </a:solidFill>
            </a:endParaRPr>
          </a:p>
        </p:txBody>
      </p:sp>
      <p:sp>
        <p:nvSpPr>
          <p:cNvPr id="11" name="AutoShape 27"/>
          <p:cNvSpPr>
            <a:spLocks noChangeArrowheads="1"/>
          </p:cNvSpPr>
          <p:nvPr/>
        </p:nvSpPr>
        <p:spPr bwMode="auto">
          <a:xfrm>
            <a:off x="2139854" y="2816368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00CC99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800" b="1" kern="0">
              <a:solidFill>
                <a:sysClr val="windowText" lastClr="000000"/>
              </a:solidFill>
            </a:endParaRPr>
          </a:p>
        </p:txBody>
      </p:sp>
      <p:grpSp>
        <p:nvGrpSpPr>
          <p:cNvPr id="12" name="Group 31"/>
          <p:cNvGrpSpPr>
            <a:grpSpLocks/>
          </p:cNvGrpSpPr>
          <p:nvPr/>
        </p:nvGrpSpPr>
        <p:grpSpPr bwMode="auto">
          <a:xfrm>
            <a:off x="2327726" y="1467378"/>
            <a:ext cx="7159625" cy="523875"/>
            <a:chOff x="725" y="2306"/>
            <a:chExt cx="4510" cy="330"/>
          </a:xfrm>
        </p:grpSpPr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725" y="2306"/>
              <a:ext cx="4510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kern="0" dirty="0">
                  <a:solidFill>
                    <a:srgbClr val="000000"/>
                  </a:solidFill>
                </a:rPr>
                <a:t> </a:t>
              </a:r>
              <a:r>
                <a:rPr lang="zh-CN" altLang="en-US" sz="2800" b="1" kern="0" dirty="0">
                  <a:solidFill>
                    <a:srgbClr val="0000FF"/>
                  </a:solidFill>
                </a:rPr>
                <a:t>可得只含变量 </a:t>
              </a:r>
              <a:r>
                <a:rPr lang="en-US" altLang="zh-CN" sz="2800" b="1" i="1" kern="0" dirty="0">
                  <a:solidFill>
                    <a:srgbClr val="FF0000"/>
                  </a:solidFill>
                  <a:latin typeface="Times New Roman" pitchFamily="18" charset="0"/>
                </a:rPr>
                <a:t>t</a:t>
              </a:r>
              <a:r>
                <a:rPr lang="en-US" altLang="zh-CN" sz="2800" b="1" kern="0" dirty="0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lang="en-US" altLang="zh-CN" sz="2800" b="1" kern="0" dirty="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lang="zh-CN" altLang="zh-CN" sz="2800" b="1" kern="0" dirty="0">
                  <a:solidFill>
                    <a:srgbClr val="0000FF"/>
                  </a:solidFill>
                  <a:latin typeface="Times New Roman" pitchFamily="18" charset="0"/>
                </a:rPr>
                <a:t>和</a:t>
              </a:r>
              <a:r>
                <a:rPr lang="zh-CN" altLang="en-US" sz="2800" b="1" kern="0" dirty="0">
                  <a:solidFill>
                    <a:srgbClr val="0000FF"/>
                  </a:solidFill>
                  <a:latin typeface="Times New Roman" pitchFamily="18" charset="0"/>
                </a:rPr>
                <a:t>只含</a:t>
              </a:r>
              <a:r>
                <a:rPr lang="zh-CN" altLang="zh-CN" sz="2800" b="1" kern="0" dirty="0">
                  <a:solidFill>
                    <a:srgbClr val="0000FF"/>
                  </a:solidFill>
                  <a:latin typeface="Times New Roman" pitchFamily="18" charset="0"/>
                </a:rPr>
                <a:t>变量</a:t>
              </a:r>
              <a:r>
                <a:rPr lang="zh-CN" altLang="en-US" sz="2800" b="1" kern="0" dirty="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lang="zh-CN" altLang="zh-CN" sz="2800" b="1" kern="0" dirty="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lang="en-GB" altLang="zh-CN" sz="2800" b="1" i="1" kern="0" dirty="0">
                  <a:latin typeface="Times New Roman" pitchFamily="18" charset="0"/>
                </a:rPr>
                <a:t>r</a:t>
              </a:r>
              <a:r>
                <a:rPr lang="en-US" altLang="zh-CN" sz="2800" b="1" kern="0" dirty="0">
                  <a:solidFill>
                    <a:srgbClr val="0000FF"/>
                  </a:solidFill>
                </a:rPr>
                <a:t> </a:t>
              </a:r>
              <a:r>
                <a:rPr lang="zh-CN" altLang="zh-CN" sz="2800" b="1" kern="0" dirty="0">
                  <a:solidFill>
                    <a:srgbClr val="0000FF"/>
                  </a:solidFill>
                </a:rPr>
                <a:t>的</a:t>
              </a:r>
              <a:r>
                <a:rPr lang="zh-CN" altLang="en-US" sz="2800" b="1" kern="0" dirty="0">
                  <a:solidFill>
                    <a:srgbClr val="0000FF"/>
                  </a:solidFill>
                </a:rPr>
                <a:t>两个方程：</a:t>
              </a:r>
            </a:p>
          </p:txBody>
        </p:sp>
        <p:sp>
          <p:nvSpPr>
            <p:cNvPr id="14" name="Line 30"/>
            <p:cNvSpPr>
              <a:spLocks noChangeShapeType="1"/>
            </p:cNvSpPr>
            <p:nvPr/>
          </p:nvSpPr>
          <p:spPr bwMode="auto">
            <a:xfrm>
              <a:off x="3615" y="2360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 sz="2800" b="1" kern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1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596777"/>
              </p:ext>
            </p:extLst>
          </p:nvPr>
        </p:nvGraphicFramePr>
        <p:xfrm>
          <a:off x="3892312" y="2008851"/>
          <a:ext cx="641985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67" name="公式" r:id="rId5" imgW="2114447" imgH="361981" progId="Equation.3">
                  <p:embed/>
                </p:oleObj>
              </mc:Choice>
              <mc:Fallback>
                <p:oleObj name="公式" r:id="rId5" imgW="2114447" imgH="3619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312" y="2008851"/>
                        <a:ext cx="6419850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890889"/>
              </p:ext>
            </p:extLst>
          </p:nvPr>
        </p:nvGraphicFramePr>
        <p:xfrm>
          <a:off x="3882929" y="3083069"/>
          <a:ext cx="6502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68" name="公式" r:id="rId7" imgW="1876359" imgH="209468" progId="Equation.3">
                  <p:embed/>
                </p:oleObj>
              </mc:Choice>
              <mc:Fallback>
                <p:oleObj name="公式" r:id="rId7" imgW="1876359" imgH="209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2929" y="3083069"/>
                        <a:ext cx="65024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5032094" y="3714885"/>
            <a:ext cx="3613552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r>
              <a:rPr kumimoji="1" lang="zh-CN" altLang="en-US" sz="3200" dirty="0">
                <a:solidFill>
                  <a:srgbClr val="FF0000"/>
                </a:solidFill>
                <a:ea typeface="黑体" panose="02010609060101010101" pitchFamily="49" charset="-122"/>
              </a:rPr>
              <a:t>定态薛定谔方程</a:t>
            </a: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2327725" y="4649270"/>
            <a:ext cx="79398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GB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方程（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                              是</a:t>
            </a:r>
            <a:r>
              <a:rPr lang="zh-CN" altLang="en-GB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关于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变量为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t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的微分方程</a:t>
            </a:r>
            <a:r>
              <a:rPr lang="zh-CN" altLang="en-GB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解为：</a:t>
            </a:r>
          </a:p>
        </p:txBody>
      </p:sp>
      <p:graphicFrame>
        <p:nvGraphicFramePr>
          <p:cNvPr id="26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216380"/>
              </p:ext>
            </p:extLst>
          </p:nvPr>
        </p:nvGraphicFramePr>
        <p:xfrm>
          <a:off x="4564966" y="4397651"/>
          <a:ext cx="2492052" cy="963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69" name="公式" r:id="rId9" imgW="1091880" imgH="393480" progId="Equation.3">
                  <p:embed/>
                </p:oleObj>
              </mc:Choice>
              <mc:Fallback>
                <p:oleObj name="公式" r:id="rId9" imgW="1091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966" y="4397651"/>
                        <a:ext cx="2492052" cy="963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7326217" y="5485883"/>
            <a:ext cx="3059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E628C2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2800" b="1" dirty="0">
                <a:solidFill>
                  <a:srgbClr val="E628C2"/>
                </a:solidFill>
                <a:latin typeface="Times New Roman" panose="02020603050405020304" pitchFamily="18" charset="0"/>
              </a:rPr>
              <a:t>时间振动因子</a:t>
            </a:r>
          </a:p>
        </p:txBody>
      </p:sp>
      <p:graphicFrame>
        <p:nvGraphicFramePr>
          <p:cNvPr id="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249150"/>
              </p:ext>
            </p:extLst>
          </p:nvPr>
        </p:nvGraphicFramePr>
        <p:xfrm>
          <a:off x="5032094" y="5075568"/>
          <a:ext cx="219075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70" name="公式" r:id="rId11" imgW="749300" imgH="330200" progId="Equation.3">
                  <p:embed/>
                </p:oleObj>
              </mc:Choice>
              <mc:Fallback>
                <p:oleObj name="公式" r:id="rId11" imgW="7493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094" y="5075568"/>
                        <a:ext cx="2190750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2543789" y="6384814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00CC99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800" b="1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899299"/>
              </p:ext>
            </p:extLst>
          </p:nvPr>
        </p:nvGraphicFramePr>
        <p:xfrm>
          <a:off x="3898620" y="5891103"/>
          <a:ext cx="33242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71" name="公式" r:id="rId13" imgW="1206500" imgH="330200" progId="Equation.3">
                  <p:embed/>
                </p:oleObj>
              </mc:Choice>
              <mc:Fallback>
                <p:oleObj name="公式" r:id="rId13" imgW="12065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620" y="5891103"/>
                        <a:ext cx="332422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573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1" grpId="0"/>
      <p:bldP spid="25" grpId="0"/>
      <p:bldP spid="27" grpId="0" autoUpdateAnimBg="0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817688" y="902059"/>
            <a:ext cx="132873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A50021"/>
                </a:solidFill>
              </a:rPr>
              <a:t>讨论</a:t>
            </a:r>
            <a:r>
              <a:rPr kumimoji="1" lang="en-US" altLang="zh-CN" sz="2800">
                <a:solidFill>
                  <a:srgbClr val="A50021"/>
                </a:solidFill>
              </a:rPr>
              <a:t>: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425699" y="1321159"/>
            <a:ext cx="80518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kumimoji="1" lang="zh-CN" altLang="en-US" sz="2800" dirty="0">
                <a:solidFill>
                  <a:srgbClr val="0000FF"/>
                </a:solidFill>
              </a:rPr>
              <a:t>只有某些 </a:t>
            </a:r>
            <a:r>
              <a:rPr kumimoji="1" lang="en-US" altLang="zh-CN" sz="2800" i="1" dirty="0">
                <a:solidFill>
                  <a:srgbClr val="FF0000"/>
                </a:solidFill>
              </a:rPr>
              <a:t>E</a:t>
            </a:r>
            <a:r>
              <a:rPr kumimoji="1" lang="en-US" altLang="zh-CN" sz="2800" i="1" dirty="0">
                <a:solidFill>
                  <a:srgbClr val="0000FF"/>
                </a:solidFill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</a:rPr>
              <a:t>值对应的解才是物理上可接受的</a:t>
            </a:r>
          </a:p>
          <a:p>
            <a:pPr eaLnBrk="1" hangingPunct="1"/>
            <a:r>
              <a:rPr kumimoji="1" lang="zh-CN" altLang="en-US" sz="2800" dirty="0">
                <a:solidFill>
                  <a:schemeClr val="tx2"/>
                </a:solidFill>
              </a:rPr>
              <a:t>                                                            </a:t>
            </a:r>
            <a:r>
              <a:rPr kumimoji="1" lang="en-US" altLang="zh-CN" sz="2800" dirty="0">
                <a:solidFill>
                  <a:srgbClr val="A50021"/>
                </a:solidFill>
              </a:rPr>
              <a:t>---- </a:t>
            </a:r>
            <a:r>
              <a:rPr kumimoji="1" lang="zh-CN" altLang="en-US" sz="2800" dirty="0">
                <a:solidFill>
                  <a:srgbClr val="A50021"/>
                </a:solidFill>
              </a:rPr>
              <a:t>能量本征值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425700" y="2302234"/>
            <a:ext cx="799187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009900"/>
                </a:solidFill>
              </a:rPr>
              <a:t>2. </a:t>
            </a:r>
            <a:r>
              <a:rPr kumimoji="1" lang="zh-CN" altLang="en-US" sz="2800" dirty="0">
                <a:solidFill>
                  <a:srgbClr val="009900"/>
                </a:solidFill>
              </a:rPr>
              <a:t>能量本征值所对应的波函数称为</a:t>
            </a:r>
            <a:r>
              <a:rPr kumimoji="1" lang="zh-CN" altLang="en-US" sz="2800" dirty="0">
                <a:solidFill>
                  <a:srgbClr val="A50021"/>
                </a:solidFill>
              </a:rPr>
              <a:t>能量本征函数。</a:t>
            </a:r>
            <a:endParaRPr kumimoji="1"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432049" y="3073759"/>
            <a:ext cx="6553200" cy="529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2800" dirty="0">
                <a:solidFill>
                  <a:srgbClr val="0000FF"/>
                </a:solidFill>
              </a:rPr>
              <a:t>3. </a:t>
            </a:r>
            <a:r>
              <a:rPr kumimoji="1" lang="zh-CN" altLang="en-US" sz="2800" dirty="0">
                <a:solidFill>
                  <a:srgbClr val="0000FF"/>
                </a:solidFill>
              </a:rPr>
              <a:t>这一方程又称为</a:t>
            </a:r>
            <a:r>
              <a:rPr kumimoji="1" lang="zh-CN" altLang="en-US" sz="2800" dirty="0">
                <a:solidFill>
                  <a:srgbClr val="A50021"/>
                </a:solidFill>
              </a:rPr>
              <a:t>能量本征值方程。</a:t>
            </a:r>
            <a:endParaRPr kumimoji="1" lang="zh-CN" alt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2005" y="280322"/>
            <a:ext cx="3240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FF0066"/>
                </a:solidFill>
              </a:rPr>
              <a:t>定态薛定谔方程：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146424" y="4399320"/>
            <a:ext cx="5327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定态</a:t>
            </a:r>
            <a:r>
              <a:rPr kumimoji="1" lang="en-US" altLang="zh-CN" sz="2800" dirty="0">
                <a:solidFill>
                  <a:srgbClr val="0000FF"/>
                </a:solidFill>
                <a:latin typeface="宋体" panose="02010600030101010101" pitchFamily="2" charset="-122"/>
              </a:rPr>
              <a:t>:</a:t>
            </a:r>
            <a:r>
              <a:rPr kumimoji="1" lang="zh-CN" altLang="en-US" sz="2800" dirty="0">
                <a:solidFill>
                  <a:srgbClr val="FF00FF"/>
                </a:solidFill>
              </a:rPr>
              <a:t>能量取确定值的状态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146424" y="5139095"/>
            <a:ext cx="259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波函数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412999" y="3808770"/>
            <a:ext cx="6611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dirty="0">
                <a:solidFill>
                  <a:srgbClr val="009900"/>
                </a:solidFill>
              </a:rPr>
              <a:t>4. </a:t>
            </a:r>
            <a:r>
              <a:rPr kumimoji="1" lang="zh-CN" altLang="en-US" sz="2800" dirty="0">
                <a:solidFill>
                  <a:srgbClr val="009900"/>
                </a:solidFill>
              </a:rPr>
              <a:t>这一波函数所描述的量子态称为</a:t>
            </a:r>
            <a:r>
              <a:rPr kumimoji="1" lang="zh-CN" altLang="en-US" sz="2800" dirty="0">
                <a:solidFill>
                  <a:srgbClr val="A50021"/>
                </a:solidFill>
              </a:rPr>
              <a:t>定态</a:t>
            </a:r>
            <a:r>
              <a:rPr kumimoji="1" lang="zh-CN" altLang="en-US" sz="2800" dirty="0"/>
              <a:t>。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279649" y="5969357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solidFill>
                  <a:srgbClr val="009900"/>
                </a:solidFill>
                <a:ea typeface="黑体" panose="02010609060101010101" pitchFamily="49" charset="-122"/>
              </a:rPr>
              <a:t>概率密度分布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990583"/>
              </p:ext>
            </p:extLst>
          </p:nvPr>
        </p:nvGraphicFramePr>
        <p:xfrm>
          <a:off x="4427538" y="5778501"/>
          <a:ext cx="29845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85" name="公式" r:id="rId3" imgW="1104840" imgH="279360" progId="Equation.3">
                  <p:embed/>
                </p:oleObj>
              </mc:Choice>
              <mc:Fallback>
                <p:oleObj name="公式" r:id="rId3" imgW="11048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778501"/>
                        <a:ext cx="29845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7537450" y="5969357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solidFill>
                  <a:srgbClr val="009900"/>
                </a:solidFill>
                <a:ea typeface="黑体" panose="02010609060101010101" pitchFamily="49" charset="-122"/>
              </a:rPr>
              <a:t>不随时间变化</a:t>
            </a:r>
          </a:p>
        </p:txBody>
      </p:sp>
      <p:graphicFrame>
        <p:nvGraphicFramePr>
          <p:cNvPr id="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006987"/>
              </p:ext>
            </p:extLst>
          </p:nvPr>
        </p:nvGraphicFramePr>
        <p:xfrm>
          <a:off x="5445126" y="4854576"/>
          <a:ext cx="32543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86" name="公式" r:id="rId5" imgW="1180800" imgH="330120" progId="Equation.3">
                  <p:embed/>
                </p:oleObj>
              </mc:Choice>
              <mc:Fallback>
                <p:oleObj name="公式" r:id="rId5" imgW="11808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26" y="4854576"/>
                        <a:ext cx="325437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>
            <a:extLst>
              <a:ext uri="{FF2B5EF4-FFF2-40B4-BE49-F238E27FC236}">
                <a16:creationId xmlns:a16="http://schemas.microsoft.com/office/drawing/2014/main" id="{CDB46A7E-48BE-4D14-84A6-8D3B4ED101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190762"/>
              </p:ext>
            </p:extLst>
          </p:nvPr>
        </p:nvGraphicFramePr>
        <p:xfrm>
          <a:off x="4052093" y="-147278"/>
          <a:ext cx="7762875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87" name="Equation" r:id="rId7" imgW="2768400" imgH="419040" progId="Equation.DSMT4">
                  <p:embed/>
                </p:oleObj>
              </mc:Choice>
              <mc:Fallback>
                <p:oleObj name="Equation" r:id="rId7" imgW="2768400" imgH="419040" progId="Equation.DSMT4">
                  <p:embed/>
                  <p:pic>
                    <p:nvPicPr>
                      <p:cNvPr id="16" name="Object 6">
                        <a:extLst>
                          <a:ext uri="{FF2B5EF4-FFF2-40B4-BE49-F238E27FC236}">
                            <a16:creationId xmlns:a16="http://schemas.microsoft.com/office/drawing/2014/main" id="{920362BD-303A-4612-84EC-93AC081564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093" y="-147278"/>
                        <a:ext cx="7762875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05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7" grpId="0" build="p" autoUpdateAnimBg="0"/>
      <p:bldP spid="9" grpId="0" autoUpdateAnimBg="0"/>
      <p:bldP spid="10" grpId="0" autoUpdateAnimBg="0"/>
      <p:bldP spid="12" grpId="0" build="p" autoUpdateAnimBg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30439" y="371475"/>
            <a:ext cx="5888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solidFill>
                  <a:srgbClr val="FF0000"/>
                </a:solidFill>
              </a:rPr>
              <a:t>薛定谔方程的应用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678113" y="1739900"/>
            <a:ext cx="53451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8892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zh-CN" altLang="en-GB" sz="2800" dirty="0">
                <a:solidFill>
                  <a:srgbClr val="0000FF"/>
                </a:solidFill>
                <a:latin typeface="宋体" panose="02010600030101010101" pitchFamily="2" charset="-122"/>
              </a:rPr>
              <a:t>确定粒子的</a:t>
            </a: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哈密顿量；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665414" y="2349500"/>
            <a:ext cx="68151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8892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zh-CN" altLang="en-GB" sz="2800">
                <a:solidFill>
                  <a:srgbClr val="009900"/>
                </a:solidFill>
                <a:latin typeface="宋体" panose="02010600030101010101" pitchFamily="2" charset="-122"/>
              </a:rPr>
              <a:t>在全空间写出粒子的能量本征方程；</a:t>
            </a:r>
            <a:endParaRPr kumimoji="1" lang="zh-CN" altLang="en-US" sz="2800">
              <a:solidFill>
                <a:srgbClr val="0099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63826" y="2922590"/>
            <a:ext cx="735171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 indent="-2873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zh-CN" altLang="en-GB" sz="2800" dirty="0">
                <a:solidFill>
                  <a:srgbClr val="C00000"/>
                </a:solidFill>
                <a:latin typeface="宋体" panose="02010600030101010101" pitchFamily="2" charset="-122"/>
              </a:rPr>
              <a:t>利用波函数的自然条件确定能量本征值和波函数。</a:t>
            </a:r>
            <a:endParaRPr kumimoji="1" lang="zh-CN" altLang="en-US" sz="2800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982913" y="1203325"/>
            <a:ext cx="2978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GB" sz="2800">
                <a:solidFill>
                  <a:srgbClr val="C00000"/>
                </a:solidFill>
                <a:latin typeface="宋体" panose="02010600030101010101" pitchFamily="2" charset="-122"/>
              </a:rPr>
              <a:t>步骤：</a:t>
            </a:r>
            <a:endParaRPr kumimoji="1" lang="zh-CN" altLang="en-US" sz="280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930525" y="4121150"/>
            <a:ext cx="2978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GB" sz="2800">
                <a:solidFill>
                  <a:srgbClr val="FF00FF"/>
                </a:solidFill>
                <a:latin typeface="宋体" panose="02010600030101010101" pitchFamily="2" charset="-122"/>
              </a:rPr>
              <a:t>处理的问题：</a:t>
            </a:r>
            <a:endParaRPr kumimoji="1" lang="zh-CN" altLang="en-US" sz="2800">
              <a:solidFill>
                <a:srgbClr val="FF00FF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643189" y="4765675"/>
            <a:ext cx="77104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8892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zh-CN" altLang="en-GB" sz="2800" dirty="0">
                <a:solidFill>
                  <a:srgbClr val="0000FF"/>
                </a:solidFill>
                <a:latin typeface="宋体" panose="02010600030101010101" pitchFamily="2" charset="-122"/>
              </a:rPr>
              <a:t>势阱中的粒子</a:t>
            </a:r>
            <a:r>
              <a:rPr kumimoji="1" lang="zh-CN" altLang="en-GB" sz="2800" dirty="0">
                <a:solidFill>
                  <a:srgbClr val="0000FF"/>
                </a:solidFill>
              </a:rPr>
              <a:t>——</a:t>
            </a:r>
            <a:r>
              <a:rPr kumimoji="1" lang="zh-CN" altLang="en-GB" sz="2800" dirty="0">
                <a:solidFill>
                  <a:srgbClr val="0000FF"/>
                </a:solidFill>
                <a:latin typeface="宋体" panose="02010600030101010101" pitchFamily="2" charset="-122"/>
              </a:rPr>
              <a:t>粒子被束缚在某势场中；</a:t>
            </a:r>
            <a:endParaRPr kumimoji="1" lang="zh-CN" altLang="en-US" sz="280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635250" y="5538788"/>
            <a:ext cx="8032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8892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zh-CN" altLang="en-GB" sz="2800">
                <a:solidFill>
                  <a:srgbClr val="008000"/>
                </a:solidFill>
                <a:latin typeface="宋体" panose="02010600030101010101" pitchFamily="2" charset="-122"/>
              </a:rPr>
              <a:t>势垒对粒子的散射</a:t>
            </a:r>
            <a:r>
              <a:rPr kumimoji="1" lang="zh-CN" altLang="en-GB" sz="2800">
                <a:solidFill>
                  <a:srgbClr val="008000"/>
                </a:solidFill>
              </a:rPr>
              <a:t>——</a:t>
            </a:r>
            <a:r>
              <a:rPr kumimoji="1" lang="zh-CN" altLang="en-GB" sz="2800">
                <a:solidFill>
                  <a:srgbClr val="008000"/>
                </a:solidFill>
                <a:latin typeface="宋体" panose="02010600030101010101" pitchFamily="2" charset="-122"/>
              </a:rPr>
              <a:t>自由粒子入射到某势场中。</a:t>
            </a:r>
            <a:endParaRPr kumimoji="1" lang="zh-CN" altLang="en-US" sz="2800">
              <a:solidFill>
                <a:srgbClr val="008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693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039">
            <a:extLst>
              <a:ext uri="{FF2B5EF4-FFF2-40B4-BE49-F238E27FC236}">
                <a16:creationId xmlns:a16="http://schemas.microsoft.com/office/drawing/2014/main" id="{569C0971-7896-46C2-9F05-5F8ED814E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509" y="352273"/>
            <a:ext cx="5437187" cy="685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0" lang="zh-CN" altLang="en-US" sz="3600" b="1" dirty="0">
                <a:solidFill>
                  <a:srgbClr val="FF00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求解定态问题的步骤</a:t>
            </a:r>
            <a:endParaRPr lang="zh-CN" altLang="en-US" sz="3600" dirty="0">
              <a:solidFill>
                <a:srgbClr val="FF00FF"/>
              </a:solidFill>
            </a:endParaRPr>
          </a:p>
        </p:txBody>
      </p:sp>
      <p:sp>
        <p:nvSpPr>
          <p:cNvPr id="3" name="Rectangle 1037">
            <a:extLst>
              <a:ext uri="{FF2B5EF4-FFF2-40B4-BE49-F238E27FC236}">
                <a16:creationId xmlns:a16="http://schemas.microsoft.com/office/drawing/2014/main" id="{D72AD3F5-97E6-4074-B8F9-C2D1A3D81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181" y="1493272"/>
            <a:ext cx="8439723" cy="76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00"/>
              </a:spcBef>
              <a:spcAft>
                <a:spcPts val="800"/>
              </a:spcAft>
            </a:pPr>
            <a:r>
              <a:rPr kumimoji="0" lang="en-US" altLang="zh-CN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0"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讨论定态问题就是要求出体系可能有的定态波函数</a:t>
            </a:r>
            <a:r>
              <a:rPr kumimoji="0" lang="en-US" altLang="zh-CN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Φ </a:t>
            </a:r>
            <a:r>
              <a:rPr kumimoji="0"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和在这些态中的能量 </a:t>
            </a:r>
            <a:r>
              <a:rPr kumimoji="0" lang="en-US" altLang="zh-CN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kumimoji="0"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。其具体步骤如下：</a:t>
            </a:r>
            <a:endParaRPr lang="zh-CN" altLang="en-US" sz="2800" dirty="0">
              <a:solidFill>
                <a:srgbClr val="CC3300"/>
              </a:solidFill>
            </a:endParaRPr>
          </a:p>
        </p:txBody>
      </p:sp>
      <p:graphicFrame>
        <p:nvGraphicFramePr>
          <p:cNvPr id="4" name="Object 1036">
            <a:extLst>
              <a:ext uri="{FF2B5EF4-FFF2-40B4-BE49-F238E27FC236}">
                <a16:creationId xmlns:a16="http://schemas.microsoft.com/office/drawing/2014/main" id="{B6EC3228-0426-4CC6-96E0-B00006760F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848163"/>
              </p:ext>
            </p:extLst>
          </p:nvPr>
        </p:nvGraphicFramePr>
        <p:xfrm>
          <a:off x="6295159" y="2707007"/>
          <a:ext cx="5896841" cy="1155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08" name="Equation" r:id="rId3" imgW="1765080" imgH="419040" progId="Equation.DSMT4">
                  <p:embed/>
                </p:oleObj>
              </mc:Choice>
              <mc:Fallback>
                <p:oleObj name="Equation" r:id="rId3" imgW="1765080" imgH="419040" progId="Equation.DSMT4">
                  <p:embed/>
                  <p:pic>
                    <p:nvPicPr>
                      <p:cNvPr id="50" name="Object 1036">
                        <a:extLst>
                          <a:ext uri="{FF2B5EF4-FFF2-40B4-BE49-F238E27FC236}">
                            <a16:creationId xmlns:a16="http://schemas.microsoft.com/office/drawing/2014/main" id="{61709F69-D8D4-4988-834B-E783B76B36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5159" y="2707007"/>
                        <a:ext cx="5896841" cy="1155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35">
            <a:extLst>
              <a:ext uri="{FF2B5EF4-FFF2-40B4-BE49-F238E27FC236}">
                <a16:creationId xmlns:a16="http://schemas.microsoft.com/office/drawing/2014/main" id="{FF73C134-5C38-410C-A945-153192C6C5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658013"/>
              </p:ext>
            </p:extLst>
          </p:nvPr>
        </p:nvGraphicFramePr>
        <p:xfrm>
          <a:off x="6826250" y="3938631"/>
          <a:ext cx="5093931" cy="1682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09" name="Equation" r:id="rId5" imgW="2793960" imgH="888840" progId="Equation.DSMT4">
                  <p:embed/>
                </p:oleObj>
              </mc:Choice>
              <mc:Fallback>
                <p:oleObj name="Equation" r:id="rId5" imgW="2793960" imgH="888840" progId="Equation.DSMT4">
                  <p:embed/>
                  <p:pic>
                    <p:nvPicPr>
                      <p:cNvPr id="51" name="Object 1035">
                        <a:extLst>
                          <a:ext uri="{FF2B5EF4-FFF2-40B4-BE49-F238E27FC236}">
                            <a16:creationId xmlns:a16="http://schemas.microsoft.com/office/drawing/2014/main" id="{5FD039EA-2C7A-46E0-BDC4-784A5183E3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0" y="3938631"/>
                        <a:ext cx="5093931" cy="1682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34">
            <a:extLst>
              <a:ext uri="{FF2B5EF4-FFF2-40B4-BE49-F238E27FC236}">
                <a16:creationId xmlns:a16="http://schemas.microsoft.com/office/drawing/2014/main" id="{96E2584E-FA11-4FD0-97D0-6D98F43BB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425" y="3154180"/>
            <a:ext cx="17526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66699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" name="Text Box 1033">
            <a:extLst>
              <a:ext uri="{FF2B5EF4-FFF2-40B4-BE49-F238E27FC236}">
                <a16:creationId xmlns:a16="http://schemas.microsoft.com/office/drawing/2014/main" id="{6971185B-4809-430F-AC29-332A294CF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425" y="5211580"/>
            <a:ext cx="2438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66699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" name="Text Box 1030">
            <a:extLst>
              <a:ext uri="{FF2B5EF4-FFF2-40B4-BE49-F238E27FC236}">
                <a16:creationId xmlns:a16="http://schemas.microsoft.com/office/drawing/2014/main" id="{EBF010BD-619B-47CC-A60B-BF0E2989D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74" y="2630960"/>
            <a:ext cx="5775690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66699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 sz="28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）列出定态 	</a:t>
            </a:r>
            <a:r>
              <a:rPr lang="en-US" altLang="zh-CN" sz="28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Schrodinger</a:t>
            </a:r>
            <a:r>
              <a:rPr lang="zh-CN" altLang="en-US" sz="28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方程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9" name="Text Box 1029">
            <a:extLst>
              <a:ext uri="{FF2B5EF4-FFF2-40B4-BE49-F238E27FC236}">
                <a16:creationId xmlns:a16="http://schemas.microsoft.com/office/drawing/2014/main" id="{1DB8E613-15C6-4078-B650-B33722AB4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" y="3708969"/>
            <a:ext cx="5640778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66699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69925" indent="-6699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99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99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800" b="1" dirty="0">
                <a:solidFill>
                  <a:srgbClr val="0099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）根据波函数三个标准条件求解能量 </a:t>
            </a:r>
            <a:r>
              <a:rPr lang="en-US" altLang="zh-CN" sz="2800" b="1" dirty="0">
                <a:solidFill>
                  <a:srgbClr val="0099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 </a:t>
            </a:r>
            <a:r>
              <a:rPr lang="zh-CN" altLang="en-US" sz="2800" b="1" dirty="0">
                <a:solidFill>
                  <a:srgbClr val="0099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的本征值问题，得：</a:t>
            </a:r>
            <a:endParaRPr lang="zh-CN" altLang="en-US" sz="2800" dirty="0">
              <a:solidFill>
                <a:srgbClr val="009900"/>
              </a:solidFill>
            </a:endParaRPr>
          </a:p>
        </p:txBody>
      </p:sp>
      <p:sp>
        <p:nvSpPr>
          <p:cNvPr id="10" name="Text Box 1028">
            <a:extLst>
              <a:ext uri="{FF2B5EF4-FFF2-40B4-BE49-F238E27FC236}">
                <a16:creationId xmlns:a16="http://schemas.microsoft.com/office/drawing/2014/main" id="{A627FDA7-DD2E-4AA1-8C2A-078D76458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33" y="4887674"/>
            <a:ext cx="6592654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66699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65150" indent="-5651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8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）写出定态波函数即得到对应第 </a:t>
            </a:r>
            <a:r>
              <a:rPr lang="en-US" altLang="zh-CN" sz="28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 </a:t>
            </a:r>
            <a:r>
              <a:rPr lang="zh-CN" altLang="en-US" sz="28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个本征值 </a:t>
            </a:r>
            <a:r>
              <a:rPr lang="en-US" altLang="zh-CN" sz="2800" b="1" dirty="0" err="1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en-US" altLang="zh-CN" sz="2800" b="1" baseline="-25000" dirty="0" err="1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en-US" altLang="zh-CN" sz="2800" b="1" baseline="-25000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sz="28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的定态波函数</a:t>
            </a:r>
            <a:endParaRPr lang="zh-CN" altLang="en-US" sz="2800" dirty="0">
              <a:solidFill>
                <a:srgbClr val="CC3300"/>
              </a:solidFill>
            </a:endParaRPr>
          </a:p>
        </p:txBody>
      </p:sp>
      <p:sp>
        <p:nvSpPr>
          <p:cNvPr id="11" name="Text Box 1027">
            <a:extLst>
              <a:ext uri="{FF2B5EF4-FFF2-40B4-BE49-F238E27FC236}">
                <a16:creationId xmlns:a16="http://schemas.microsoft.com/office/drawing/2014/main" id="{58639C3C-9A52-412F-BC7E-D5F254BA5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319" y="6007871"/>
            <a:ext cx="6033268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66699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800" b="1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）通过归一化确定归一化系数</a:t>
            </a:r>
            <a:endParaRPr lang="en-US" altLang="zh-CN" sz="2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25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98450" y="214671"/>
            <a:ext cx="7134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rgbClr val="FF0000"/>
                </a:solidFill>
                <a:latin typeface="Symbol" panose="05050102010706020507" pitchFamily="18" charset="2"/>
              </a:rPr>
              <a:t>一维谐振子（抛物线势阱）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2417561" y="965558"/>
            <a:ext cx="75628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GB" sz="2800" dirty="0">
                <a:solidFill>
                  <a:srgbClr val="0000FF"/>
                </a:solidFill>
                <a:latin typeface="宋体" panose="02010600030101010101" pitchFamily="2" charset="-122"/>
              </a:rPr>
              <a:t>晶体中原子围绕平衡位置作小振动时可近似认为是谐振动，</a:t>
            </a: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势函数为：</a:t>
            </a:r>
          </a:p>
        </p:txBody>
      </p:sp>
      <p:grpSp>
        <p:nvGrpSpPr>
          <p:cNvPr id="29" name="Group 6"/>
          <p:cNvGrpSpPr>
            <a:grpSpLocks/>
          </p:cNvGrpSpPr>
          <p:nvPr/>
        </p:nvGrpSpPr>
        <p:grpSpPr bwMode="auto">
          <a:xfrm>
            <a:off x="6790389" y="1784707"/>
            <a:ext cx="4236528" cy="1206499"/>
            <a:chOff x="2153" y="296"/>
            <a:chExt cx="1977" cy="1316"/>
          </a:xfrm>
        </p:grpSpPr>
        <p:grpSp>
          <p:nvGrpSpPr>
            <p:cNvPr id="30" name="Group 7"/>
            <p:cNvGrpSpPr>
              <a:grpSpLocks/>
            </p:cNvGrpSpPr>
            <p:nvPr/>
          </p:nvGrpSpPr>
          <p:grpSpPr bwMode="auto">
            <a:xfrm>
              <a:off x="2153" y="296"/>
              <a:ext cx="1977" cy="409"/>
              <a:chOff x="3173" y="332"/>
              <a:chExt cx="1977" cy="409"/>
            </a:xfrm>
          </p:grpSpPr>
          <p:sp>
            <p:nvSpPr>
              <p:cNvPr id="44" name="Oval 8"/>
              <p:cNvSpPr>
                <a:spLocks noChangeArrowheads="1"/>
              </p:cNvSpPr>
              <p:nvPr/>
            </p:nvSpPr>
            <p:spPr bwMode="auto">
              <a:xfrm>
                <a:off x="3173" y="332"/>
                <a:ext cx="163" cy="409"/>
              </a:xfrm>
              <a:prstGeom prst="ellipse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3C3C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" name="Oval 9"/>
              <p:cNvSpPr>
                <a:spLocks noChangeArrowheads="1"/>
              </p:cNvSpPr>
              <p:nvPr/>
            </p:nvSpPr>
            <p:spPr bwMode="auto">
              <a:xfrm>
                <a:off x="3627" y="332"/>
                <a:ext cx="163" cy="409"/>
              </a:xfrm>
              <a:prstGeom prst="ellipse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3C3C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" name="Oval 10"/>
              <p:cNvSpPr>
                <a:spLocks noChangeArrowheads="1"/>
              </p:cNvSpPr>
              <p:nvPr/>
            </p:nvSpPr>
            <p:spPr bwMode="auto">
              <a:xfrm>
                <a:off x="4080" y="332"/>
                <a:ext cx="163" cy="409"/>
              </a:xfrm>
              <a:prstGeom prst="ellipse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3C3C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7" name="Oval 11"/>
              <p:cNvSpPr>
                <a:spLocks noChangeArrowheads="1"/>
              </p:cNvSpPr>
              <p:nvPr/>
            </p:nvSpPr>
            <p:spPr bwMode="auto">
              <a:xfrm>
                <a:off x="4534" y="332"/>
                <a:ext cx="163" cy="409"/>
              </a:xfrm>
              <a:prstGeom prst="ellipse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3C3C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" name="Oval 12"/>
              <p:cNvSpPr>
                <a:spLocks noChangeArrowheads="1"/>
              </p:cNvSpPr>
              <p:nvPr/>
            </p:nvSpPr>
            <p:spPr bwMode="auto">
              <a:xfrm>
                <a:off x="4987" y="332"/>
                <a:ext cx="163" cy="409"/>
              </a:xfrm>
              <a:prstGeom prst="ellipse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3C3C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1" name="Oval 13"/>
            <p:cNvSpPr>
              <a:spLocks noChangeArrowheads="1"/>
            </p:cNvSpPr>
            <p:nvPr/>
          </p:nvSpPr>
          <p:spPr bwMode="auto">
            <a:xfrm>
              <a:off x="2153" y="749"/>
              <a:ext cx="163" cy="409"/>
            </a:xfrm>
            <a:prstGeom prst="ellipse">
              <a:avLst/>
            </a:prstGeom>
            <a:gradFill rotWithShape="0">
              <a:gsLst>
                <a:gs pos="0">
                  <a:srgbClr val="009999"/>
                </a:gs>
                <a:gs pos="100000">
                  <a:srgbClr val="003C3C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808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14"/>
            <p:cNvSpPr>
              <a:spLocks noChangeArrowheads="1"/>
            </p:cNvSpPr>
            <p:nvPr/>
          </p:nvSpPr>
          <p:spPr bwMode="auto">
            <a:xfrm>
              <a:off x="2607" y="749"/>
              <a:ext cx="163" cy="409"/>
            </a:xfrm>
            <a:prstGeom prst="ellipse">
              <a:avLst/>
            </a:prstGeom>
            <a:gradFill rotWithShape="0">
              <a:gsLst>
                <a:gs pos="0">
                  <a:srgbClr val="009999"/>
                </a:gs>
                <a:gs pos="100000">
                  <a:srgbClr val="003C3C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808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15"/>
            <p:cNvSpPr>
              <a:spLocks noChangeArrowheads="1"/>
            </p:cNvSpPr>
            <p:nvPr/>
          </p:nvSpPr>
          <p:spPr bwMode="auto">
            <a:xfrm>
              <a:off x="3060" y="749"/>
              <a:ext cx="163" cy="409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640000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16"/>
            <p:cNvSpPr>
              <a:spLocks noChangeArrowheads="1"/>
            </p:cNvSpPr>
            <p:nvPr/>
          </p:nvSpPr>
          <p:spPr bwMode="auto">
            <a:xfrm>
              <a:off x="3514" y="749"/>
              <a:ext cx="163" cy="409"/>
            </a:xfrm>
            <a:prstGeom prst="ellipse">
              <a:avLst/>
            </a:prstGeom>
            <a:gradFill rotWithShape="0">
              <a:gsLst>
                <a:gs pos="0">
                  <a:srgbClr val="009999"/>
                </a:gs>
                <a:gs pos="100000">
                  <a:srgbClr val="003C3C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808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Oval 17"/>
            <p:cNvSpPr>
              <a:spLocks noChangeArrowheads="1"/>
            </p:cNvSpPr>
            <p:nvPr/>
          </p:nvSpPr>
          <p:spPr bwMode="auto">
            <a:xfrm>
              <a:off x="3967" y="749"/>
              <a:ext cx="163" cy="409"/>
            </a:xfrm>
            <a:prstGeom prst="ellipse">
              <a:avLst/>
            </a:prstGeom>
            <a:gradFill rotWithShape="0">
              <a:gsLst>
                <a:gs pos="0">
                  <a:srgbClr val="009999"/>
                </a:gs>
                <a:gs pos="100000">
                  <a:srgbClr val="003C3C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808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2153" y="1203"/>
              <a:ext cx="1977" cy="409"/>
              <a:chOff x="3173" y="332"/>
              <a:chExt cx="1977" cy="409"/>
            </a:xfrm>
          </p:grpSpPr>
          <p:sp>
            <p:nvSpPr>
              <p:cNvPr id="39" name="Oval 19"/>
              <p:cNvSpPr>
                <a:spLocks noChangeArrowheads="1"/>
              </p:cNvSpPr>
              <p:nvPr/>
            </p:nvSpPr>
            <p:spPr bwMode="auto">
              <a:xfrm>
                <a:off x="3173" y="332"/>
                <a:ext cx="163" cy="409"/>
              </a:xfrm>
              <a:prstGeom prst="ellipse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3C3C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0" name="Oval 20"/>
              <p:cNvSpPr>
                <a:spLocks noChangeArrowheads="1"/>
              </p:cNvSpPr>
              <p:nvPr/>
            </p:nvSpPr>
            <p:spPr bwMode="auto">
              <a:xfrm>
                <a:off x="3627" y="332"/>
                <a:ext cx="163" cy="409"/>
              </a:xfrm>
              <a:prstGeom prst="ellipse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3C3C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" name="Oval 21"/>
              <p:cNvSpPr>
                <a:spLocks noChangeArrowheads="1"/>
              </p:cNvSpPr>
              <p:nvPr/>
            </p:nvSpPr>
            <p:spPr bwMode="auto">
              <a:xfrm>
                <a:off x="4080" y="332"/>
                <a:ext cx="163" cy="409"/>
              </a:xfrm>
              <a:prstGeom prst="ellipse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3C3C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" name="Oval 22"/>
              <p:cNvSpPr>
                <a:spLocks noChangeArrowheads="1"/>
              </p:cNvSpPr>
              <p:nvPr/>
            </p:nvSpPr>
            <p:spPr bwMode="auto">
              <a:xfrm>
                <a:off x="4534" y="332"/>
                <a:ext cx="163" cy="409"/>
              </a:xfrm>
              <a:prstGeom prst="ellipse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3C3C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" name="Oval 23"/>
              <p:cNvSpPr>
                <a:spLocks noChangeArrowheads="1"/>
              </p:cNvSpPr>
              <p:nvPr/>
            </p:nvSpPr>
            <p:spPr bwMode="auto">
              <a:xfrm>
                <a:off x="4987" y="332"/>
                <a:ext cx="163" cy="409"/>
              </a:xfrm>
              <a:prstGeom prst="ellipse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3C3C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7" name="Line 24"/>
            <p:cNvSpPr>
              <a:spLocks noChangeShapeType="1"/>
            </p:cNvSpPr>
            <p:nvPr/>
          </p:nvSpPr>
          <p:spPr bwMode="auto">
            <a:xfrm>
              <a:off x="3216" y="948"/>
              <a:ext cx="1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Line 25"/>
            <p:cNvSpPr>
              <a:spLocks noChangeShapeType="1"/>
            </p:cNvSpPr>
            <p:nvPr/>
          </p:nvSpPr>
          <p:spPr bwMode="auto">
            <a:xfrm flipH="1">
              <a:off x="2898" y="948"/>
              <a:ext cx="1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4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645450"/>
              </p:ext>
            </p:extLst>
          </p:nvPr>
        </p:nvGraphicFramePr>
        <p:xfrm>
          <a:off x="3012874" y="1894248"/>
          <a:ext cx="290195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37" name="公式" r:id="rId3" imgW="1040948" imgH="393529" progId="Equation.3">
                  <p:embed/>
                </p:oleObj>
              </mc:Choice>
              <mc:Fallback>
                <p:oleObj name="公式" r:id="rId3" imgW="1040948" imgH="393529" progId="Equation.3">
                  <p:embed/>
                  <p:pic>
                    <p:nvPicPr>
                      <p:cNvPr id="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2874" y="1894248"/>
                        <a:ext cx="290195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2447724" y="2937235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800" dirty="0">
                <a:solidFill>
                  <a:srgbClr val="C00000"/>
                </a:solidFill>
                <a:latin typeface="宋体" panose="02010600030101010101" pitchFamily="2" charset="-122"/>
              </a:rPr>
              <a:t>哈密顿算符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2427086" y="4780323"/>
            <a:ext cx="3074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C00000"/>
                </a:solidFill>
                <a:latin typeface="宋体" panose="02010600030101010101" pitchFamily="2" charset="-122"/>
              </a:rPr>
              <a:t>定态薛定谔方程</a:t>
            </a:r>
          </a:p>
        </p:txBody>
      </p:sp>
      <p:graphicFrame>
        <p:nvGraphicFramePr>
          <p:cNvPr id="5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903896"/>
              </p:ext>
            </p:extLst>
          </p:nvPr>
        </p:nvGraphicFramePr>
        <p:xfrm>
          <a:off x="2900161" y="3405546"/>
          <a:ext cx="4370388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38" name="公式" r:id="rId5" imgW="1574640" imgH="419040" progId="Equation.3">
                  <p:embed/>
                </p:oleObj>
              </mc:Choice>
              <mc:Fallback>
                <p:oleObj name="公式" r:id="rId5" imgW="1574640" imgH="419040" progId="Equation.3">
                  <p:embed/>
                  <p:pic>
                    <p:nvPicPr>
                      <p:cNvPr id="2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161" y="3405546"/>
                        <a:ext cx="4370388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32000"/>
              </p:ext>
            </p:extLst>
          </p:nvPr>
        </p:nvGraphicFramePr>
        <p:xfrm>
          <a:off x="2339359" y="5187950"/>
          <a:ext cx="7767638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39" name="公式" r:id="rId7" imgW="2298600" imgH="482400" progId="Equation.3">
                  <p:embed/>
                </p:oleObj>
              </mc:Choice>
              <mc:Fallback>
                <p:oleObj name="公式" r:id="rId7" imgW="2298600" imgH="482400" progId="Equation.3">
                  <p:embed/>
                  <p:pic>
                    <p:nvPicPr>
                      <p:cNvPr id="2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359" y="5187950"/>
                        <a:ext cx="7767638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844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26" grpId="0" autoUpdateAnimBg="0"/>
      <p:bldP spid="50" grpId="0" autoUpdateAnimBg="0"/>
      <p:bldP spid="51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2276</TotalTime>
  <Words>1458</Words>
  <Application>Microsoft Office PowerPoint</Application>
  <PresentationFormat>宽屏</PresentationFormat>
  <Paragraphs>169</Paragraphs>
  <Slides>43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60" baseType="lpstr">
      <vt:lpstr>等线</vt:lpstr>
      <vt:lpstr>等线 Light</vt:lpstr>
      <vt:lpstr>黑体</vt:lpstr>
      <vt:lpstr>楷体_GB2312</vt:lpstr>
      <vt:lpstr>隶书</vt:lpstr>
      <vt:lpstr>思源宋体 CN</vt:lpstr>
      <vt:lpstr>宋体</vt:lpstr>
      <vt:lpstr>Arial</vt:lpstr>
      <vt:lpstr>Calibri</vt:lpstr>
      <vt:lpstr>Calibri Light</vt:lpstr>
      <vt:lpstr>Century Schoolbook</vt:lpstr>
      <vt:lpstr>Symbol</vt:lpstr>
      <vt:lpstr>Times New Roman</vt:lpstr>
      <vt:lpstr>Office 主题</vt:lpstr>
      <vt:lpstr>Equation</vt:lpstr>
      <vt:lpstr>公式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王先智</dc:creator>
  <cp:lastModifiedBy>WangXZ</cp:lastModifiedBy>
  <cp:revision>484</cp:revision>
  <dcterms:created xsi:type="dcterms:W3CDTF">2015-09-04T01:42:14Z</dcterms:created>
  <dcterms:modified xsi:type="dcterms:W3CDTF">2022-05-09T02:10:53Z</dcterms:modified>
</cp:coreProperties>
</file>